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 id="2147483681" r:id="rId2"/>
    <p:sldMasterId id="2147483690" r:id="rId3"/>
  </p:sldMasterIdLst>
  <p:notesMasterIdLst>
    <p:notesMasterId r:id="rId54"/>
  </p:notesMasterIdLst>
  <p:handoutMasterIdLst>
    <p:handoutMasterId r:id="rId55"/>
  </p:handoutMasterIdLst>
  <p:sldIdLst>
    <p:sldId id="274" r:id="rId4"/>
    <p:sldId id="293" r:id="rId5"/>
    <p:sldId id="420" r:id="rId6"/>
    <p:sldId id="267" r:id="rId7"/>
    <p:sldId id="424" r:id="rId8"/>
    <p:sldId id="423" r:id="rId9"/>
    <p:sldId id="1251" r:id="rId10"/>
    <p:sldId id="426" r:id="rId11"/>
    <p:sldId id="429" r:id="rId12"/>
    <p:sldId id="427" r:id="rId13"/>
    <p:sldId id="428" r:id="rId14"/>
    <p:sldId id="1475" r:id="rId15"/>
    <p:sldId id="1290" r:id="rId16"/>
    <p:sldId id="1252" r:id="rId17"/>
    <p:sldId id="1287" r:id="rId18"/>
    <p:sldId id="1262" r:id="rId19"/>
    <p:sldId id="1263" r:id="rId20"/>
    <p:sldId id="430" r:id="rId21"/>
    <p:sldId id="431" r:id="rId22"/>
    <p:sldId id="432" r:id="rId23"/>
    <p:sldId id="508" r:id="rId24"/>
    <p:sldId id="1019" r:id="rId25"/>
    <p:sldId id="1020" r:id="rId26"/>
    <p:sldId id="465" r:id="rId27"/>
    <p:sldId id="433" r:id="rId28"/>
    <p:sldId id="434" r:id="rId29"/>
    <p:sldId id="435" r:id="rId30"/>
    <p:sldId id="436" r:id="rId31"/>
    <p:sldId id="437" r:id="rId32"/>
    <p:sldId id="438" r:id="rId33"/>
    <p:sldId id="439" r:id="rId34"/>
    <p:sldId id="440" r:id="rId35"/>
    <p:sldId id="1022" r:id="rId36"/>
    <p:sldId id="445" r:id="rId37"/>
    <p:sldId id="441" r:id="rId38"/>
    <p:sldId id="446" r:id="rId39"/>
    <p:sldId id="442" r:id="rId40"/>
    <p:sldId id="506" r:id="rId41"/>
    <p:sldId id="507" r:id="rId42"/>
    <p:sldId id="487" r:id="rId43"/>
    <p:sldId id="489" r:id="rId44"/>
    <p:sldId id="1469" r:id="rId45"/>
    <p:sldId id="1470" r:id="rId46"/>
    <p:sldId id="1471" r:id="rId47"/>
    <p:sldId id="1472" r:id="rId48"/>
    <p:sldId id="1473" r:id="rId49"/>
    <p:sldId id="1474" r:id="rId50"/>
    <p:sldId id="448" r:id="rId51"/>
    <p:sldId id="1468" r:id="rId52"/>
    <p:sldId id="1476"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userDrawn="1">
          <p15:clr>
            <a:srgbClr val="A4A3A4"/>
          </p15:clr>
        </p15:guide>
        <p15:guide id="2" pos="38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2"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434"/>
    <a:srgbClr val="009383"/>
    <a:srgbClr val="F26522"/>
    <a:srgbClr val="AFBD22"/>
    <a:srgbClr val="00467F"/>
    <a:srgbClr val="A0DBE6"/>
    <a:srgbClr val="F4F4F4"/>
    <a:srgbClr val="EDEDED"/>
    <a:srgbClr val="E3E3E3"/>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615" autoAdjust="0"/>
    <p:restoredTop sz="82909" autoAdjust="0"/>
  </p:normalViewPr>
  <p:slideViewPr>
    <p:cSldViewPr snapToGrid="0" snapToObjects="1">
      <p:cViewPr varScale="1">
        <p:scale>
          <a:sx n="42" d="100"/>
          <a:sy n="42" d="100"/>
        </p:scale>
        <p:origin x="30" y="1080"/>
      </p:cViewPr>
      <p:guideLst>
        <p:guide orient="horz" pos="2166"/>
        <p:guide pos="3888"/>
      </p:guideLst>
    </p:cSldViewPr>
  </p:slideViewPr>
  <p:notesTextViewPr>
    <p:cViewPr>
      <p:scale>
        <a:sx n="100" d="100"/>
        <a:sy n="100" d="100"/>
      </p:scale>
      <p:origin x="0" y="0"/>
    </p:cViewPr>
  </p:notesTextViewPr>
  <p:sorterViewPr>
    <p:cViewPr>
      <p:scale>
        <a:sx n="66" d="100"/>
        <a:sy n="66" d="100"/>
      </p:scale>
      <p:origin x="0" y="-20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2B881D6-1B89-8C48-A4BD-D9F6C83F3958}" type="datetimeFigureOut">
              <a:rPr lang="en-US" smtClean="0"/>
              <a:pPr/>
              <a:t>10/29/2021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4158304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1044040-207E-3F40-A8C0-0992243AB2F0}" type="datetimeFigureOut">
              <a:rPr lang="en-US" smtClean="0"/>
              <a:pPr/>
              <a:t>10/29/2021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670808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altLang="en-US" b="1" u="sng" dirty="0"/>
              <a:t>Timing:</a:t>
            </a:r>
            <a:r>
              <a:rPr lang="en-US" altLang="en-US" b="1" dirty="0"/>
              <a:t>  </a:t>
            </a:r>
            <a:r>
              <a:rPr lang="en-US" altLang="en-US" dirty="0"/>
              <a:t>Between 60 and 75 minutes depending upon the size of the class</a:t>
            </a:r>
            <a:endParaRPr lang="en-US" altLang="en-US" b="1" u="sng" dirty="0"/>
          </a:p>
          <a:p>
            <a:endParaRPr lang="en-US" altLang="en-US" b="1" u="sng" dirty="0"/>
          </a:p>
          <a:p>
            <a:r>
              <a:rPr lang="en-US" altLang="en-US" b="1" u="sng" dirty="0"/>
              <a:t>Room Set Up:</a:t>
            </a:r>
          </a:p>
          <a:p>
            <a:r>
              <a:rPr lang="en-US" altLang="en-US" dirty="0"/>
              <a:t>Flip Chart 1: Types of Dysfunction (1 per team for rotating flip charts)</a:t>
            </a:r>
          </a:p>
          <a:p>
            <a:r>
              <a:rPr lang="en-US" altLang="en-US" dirty="0"/>
              <a:t>Flip Chart 2: Managing Dysfunction</a:t>
            </a:r>
          </a:p>
          <a:p>
            <a:r>
              <a:rPr lang="en-US" altLang="en-US" dirty="0"/>
              <a:t>Conscious prevention</a:t>
            </a:r>
          </a:p>
          <a:p>
            <a:r>
              <a:rPr lang="en-US" altLang="en-US" dirty="0"/>
              <a:t>Early detection</a:t>
            </a:r>
          </a:p>
          <a:p>
            <a:r>
              <a:rPr lang="en-US" altLang="en-US" dirty="0"/>
              <a:t>Clean resolution</a:t>
            </a:r>
          </a:p>
          <a:p>
            <a:r>
              <a:rPr lang="en-US" altLang="en-US" dirty="0"/>
              <a:t>Flip Chart 3: Addressing Dysfunction</a:t>
            </a:r>
          </a:p>
          <a:p>
            <a:r>
              <a:rPr lang="en-US" altLang="en-US" dirty="0"/>
              <a:t>Approach privately or generally</a:t>
            </a:r>
          </a:p>
          <a:p>
            <a:r>
              <a:rPr lang="en-US" altLang="en-US" dirty="0"/>
              <a:t>Empathize with the symptom</a:t>
            </a:r>
          </a:p>
          <a:p>
            <a:r>
              <a:rPr lang="en-US" altLang="en-US" dirty="0"/>
              <a:t>Address the root cause</a:t>
            </a:r>
          </a:p>
          <a:p>
            <a:r>
              <a:rPr lang="en-US" altLang="en-US" dirty="0"/>
              <a:t>Get agreement on a solution</a:t>
            </a:r>
          </a:p>
          <a:p>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40220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A few points I would like to comment on……</a:t>
            </a:r>
            <a:endParaRPr lang="en-US" altLang="en-US" dirty="0"/>
          </a:p>
          <a:p>
            <a:pPr>
              <a:buFontTx/>
              <a:buChar char="•"/>
            </a:pPr>
            <a:r>
              <a:rPr lang="en-US" altLang="en-US" i="1" dirty="0"/>
              <a:t>Assigning seats… I am a big fan of assigning seats or assigning teams…..There are many advantages. Who can give me a couple? …..For example, if we do not assign people to teams, where will we typically find friends or people that know each other sitting?.... Is that what we want?</a:t>
            </a:r>
            <a:endParaRPr lang="en-US" altLang="en-US" dirty="0"/>
          </a:p>
          <a:p>
            <a:pPr>
              <a:buFontTx/>
              <a:buChar char="•"/>
            </a:pPr>
            <a:r>
              <a:rPr lang="en-US" altLang="en-US" i="1" dirty="0"/>
              <a:t>Ground rules can be introduced at the beginning of a session and then updated at any point during the session – when you come back from a break or before a new agenda item, </a:t>
            </a:r>
            <a:r>
              <a:rPr lang="en-US" altLang="en-US" i="1" dirty="0" err="1"/>
              <a:t>etc</a:t>
            </a:r>
            <a:r>
              <a:rPr lang="en-US" altLang="en-US" i="1" dirty="0"/>
              <a:t>……At any point if there is something you think will make the session run smoother, don’t be afraid to ask the group if they would like to add it……Ground rules are a powerful tool to “take an issue off the table”</a:t>
            </a:r>
            <a:r>
              <a:rPr lang="en-US" altLang="en-US" dirty="0"/>
              <a:t> – before it occurs……</a:t>
            </a:r>
            <a:r>
              <a:rPr lang="en-US" altLang="en-US" i="1" dirty="0"/>
              <a:t>Building relationships will help you pick up on potential problems. …..Use your gathering period, breaks and lunches to talk to the participants……Ask how they are feeling about the session…..Can anyone think of additional strategies that will help prevent dysfunction?......OK, then, let’s move on…….</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3301497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1734345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1286584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As facilitators, we need to be on the lookout for those early signs of dysfunction – like reading body language, which we all can do….Let’s “read the tea leaves” and be aware of what is going on in our sessions……..</a:t>
            </a:r>
            <a:endParaRPr lang="en-US" altLang="en-US" dirty="0"/>
          </a:p>
          <a:p>
            <a:r>
              <a:rPr lang="en-US" altLang="en-US" i="1" dirty="0"/>
              <a:t> </a:t>
            </a:r>
            <a:endParaRPr lang="en-US" altLang="en-US" dirty="0"/>
          </a:p>
          <a:p>
            <a:r>
              <a:rPr lang="en-US" altLang="en-US" i="1" dirty="0"/>
              <a:t>Let’s try something here……I would like to ask each of you to model what it would look like if you didn’t care at all about any of this material or anything I am saying. ……Ready? ………OK, go ahead and show me what this might look like…..Great, hold those poses…….Group, take a look around the room……These are the non-verbal signs you need to be looking for…….What do you think you should do if you see a group exhibiting these signs? ………Thinking back to sessions you have facilitated, how often do you observe some of these signs?....And, what has been your approach to addressing it?</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415335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A dysfunction check is not something you would put on the agenda, but rather, it is something you do as the facilitator while groups are working……For example, in this session there have been many times where you have been working in your small table groups, and I have been walking around the room…..One of the things I should be observing during this time are the things listed up above – where there is a lot of energy, where there is low energy, who is participating, who isn’t, conflicts, </a:t>
            </a:r>
            <a:r>
              <a:rPr lang="en-US" altLang="en-US" i="1" dirty="0" err="1"/>
              <a:t>etc</a:t>
            </a:r>
            <a:r>
              <a:rPr lang="en-US" altLang="en-US" i="1" dirty="0"/>
              <a:t>… Doing a dysfunction check is one additional way we can detect early signs of potential dysfunction…..A great technique is to make this a habit, and you will avoid some of the dysfunction you have experienced in the past…….Agree?.......</a:t>
            </a:r>
            <a:endParaRPr lang="en-US" altLang="en-US" dirty="0"/>
          </a:p>
          <a:p>
            <a:r>
              <a:rPr lang="en-US" altLang="en-US" i="1" dirty="0"/>
              <a:t> </a:t>
            </a:r>
            <a:endParaRPr lang="en-US" altLang="en-US" dirty="0"/>
          </a:p>
          <a:p>
            <a:r>
              <a:rPr lang="en-US" altLang="en-US" i="1" dirty="0"/>
              <a:t>That covers all of our suggestions for preventing dysfunction. Are there any questions before we move on to addressing it when it occurs?</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183537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3290800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2027888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184877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2792713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72233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r>
              <a:rPr lang="en-US" altLang="en-US" i="1" dirty="0"/>
              <a:t>Checkpoint: We have just completed Confirming Results and Closing….. What we will cover next is Managing Dysfunction….. And, that is important because more often than not we have to deal with some sort of dysfunction in our sessions…. And, hopefully, it will be on the mild side…….</a:t>
            </a:r>
            <a:endParaRPr lang="en-US" altLang="en-US" dirty="0"/>
          </a:p>
          <a:p>
            <a:r>
              <a:rPr lang="en-US" altLang="en-US" i="1" dirty="0"/>
              <a:t> </a:t>
            </a:r>
            <a:endParaRPr lang="en-US" altLang="en-US" dirty="0"/>
          </a:p>
          <a:p>
            <a:r>
              <a:rPr lang="en-US" altLang="en-US" i="1" dirty="0"/>
              <a:t>Before we jump into the content, we are going to use an engagement strategy called Rotating Flip Charts. This is a great engagement strategy, as it allows participants to look at multiple topics in a relatively short period of time. The purpose of this activity is to identify what types of dysfunctional behavior you experience in your sessions. </a:t>
            </a:r>
            <a:endParaRPr lang="en-US" altLang="en-US" dirty="0"/>
          </a:p>
          <a:p>
            <a:r>
              <a:rPr lang="en-US" altLang="en-US" i="1" dirty="0"/>
              <a:t> </a:t>
            </a:r>
            <a:endParaRPr lang="en-US" altLang="en-US" dirty="0"/>
          </a:p>
          <a:p>
            <a:r>
              <a:rPr lang="en-US" altLang="en-US" i="1" dirty="0"/>
              <a:t>To get us started, I would like you to do some brainstorming and write your ideas on your flip charts. Remember, (red) team, you will use your red marker throughout this activity. (Blue) team, you will use your blue marker throughout this activity…  [Continue through other teams.]  Carry your marker with you from flip chart to flip chart.</a:t>
            </a:r>
            <a:endParaRPr lang="en-US" altLang="en-US" dirty="0"/>
          </a:p>
          <a:p>
            <a:r>
              <a:rPr lang="en-US" altLang="en-US" i="1" dirty="0"/>
              <a:t> </a:t>
            </a:r>
            <a:endParaRPr lang="en-US" altLang="en-US" dirty="0"/>
          </a:p>
          <a:p>
            <a:r>
              <a:rPr lang="en-US" altLang="en-US" i="1" dirty="0"/>
              <a:t>You will have about two minutes to discuss the following topic:  Think about the last several session you have led or attended…..Think about those dysfunctions that you have seen – the behaviors that simply leave you wondering, “What was he or she thinking?” Make a list of those common types of dysfunctions on your flip chart……I will give you two minutes to do that……</a:t>
            </a:r>
            <a:endParaRPr lang="en-US" altLang="en-US" dirty="0"/>
          </a:p>
          <a:p>
            <a:r>
              <a:rPr lang="en-US" altLang="en-US" i="1" dirty="0"/>
              <a:t> </a:t>
            </a:r>
            <a:endParaRPr lang="en-US" altLang="en-US" dirty="0"/>
          </a:p>
          <a:p>
            <a:r>
              <a:rPr lang="en-US" altLang="en-US" i="1" dirty="0"/>
              <a:t>[After two minutes… ] Great, now, I would like you to rotate clockwise to the next flip chart, and at the new flip chart, if you could decide as a team which are the three most common dysfunctions.  Once you have decided which are your top three, go ahead and mark them with a checkmark……I will give you 90 seconds to complete this step……….</a:t>
            </a:r>
            <a:endParaRPr lang="en-US" altLang="en-US" dirty="0"/>
          </a:p>
          <a:p>
            <a:r>
              <a:rPr lang="en-US" altLang="en-US" i="1" dirty="0"/>
              <a:t> </a:t>
            </a:r>
            <a:endParaRPr lang="en-US" altLang="en-US" dirty="0"/>
          </a:p>
          <a:p>
            <a:r>
              <a:rPr lang="en-US" altLang="en-US" i="1" dirty="0"/>
              <a:t>Now, let’s rotate to the next flip chart (clockwise). At the third flip chart, put a star beside the ones that are the most disruptive to the session. Again, just a couple of minutes…..</a:t>
            </a:r>
            <a:endParaRPr lang="en-US" altLang="en-US" dirty="0"/>
          </a:p>
          <a:p>
            <a:r>
              <a:rPr lang="en-US" altLang="en-US" i="1" dirty="0"/>
              <a:t> </a:t>
            </a:r>
            <a:endParaRPr lang="en-US" altLang="en-US" dirty="0"/>
          </a:p>
          <a:p>
            <a:r>
              <a:rPr lang="en-US" altLang="en-US" i="1" dirty="0"/>
              <a:t>And, at the final flip chart, decide as a team which of the dysfunctions listed that you, as a facilitator, find the most difficult to resolve. As a  team discuss how you would address that behavior if it occurred in your session and be prepared to share that with the entire group….I will give you another 90 seconds…….</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4012665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There are many different ways to deal with dysfunction – from subtle to more direct methods……Let’s think about a scenario where you, as the facilitator, have noticed that a participant in the back of the room has slipped into the session about 15 minutes late. No one else seems to notice……You could choose to react to this situation in a variety of ways……Some of the factors you would take into consideration include: the nature of the dysfunction, when it appears, how many people are involved and why you think it might be happening……In this situation, no one else seems to have noticed, and you may choose not to address it. ……After all, why make a mountain out of a molehill? ……It takes judgment on when and where to address dysfunction, and the factors listed above are key areas to consider.</a:t>
            </a:r>
            <a:endParaRPr lang="en-US" altLang="en-US" dirty="0"/>
          </a:p>
          <a:p>
            <a:r>
              <a:rPr lang="en-US" altLang="en-US" i="1" dirty="0"/>
              <a:t> </a:t>
            </a:r>
            <a:endParaRPr lang="en-US" altLang="en-US" dirty="0"/>
          </a:p>
          <a:p>
            <a:r>
              <a:rPr lang="en-US" altLang="en-US" i="1" dirty="0"/>
              <a:t>When you have decided it is time to address the dysfunction, we have a four-step approach for addressing dysfunction that we will look at next………</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1800370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r>
              <a:rPr lang="en-US" altLang="en-US" i="1" dirty="0"/>
              <a:t>When addressing dysfunction, there are four steps to follow. I’d like to talk about each one individually……..</a:t>
            </a:r>
            <a:endParaRPr lang="en-US" altLang="en-US" dirty="0"/>
          </a:p>
          <a:p>
            <a:r>
              <a:rPr lang="en-US" altLang="en-US" dirty="0"/>
              <a:t> </a:t>
            </a:r>
          </a:p>
          <a:p>
            <a:r>
              <a:rPr lang="en-US" altLang="en-US" i="1" dirty="0"/>
              <a:t>The first step is to approach privately or generally……Privately means just that – speaking to the person at a break…..Generally means addressing the behavior to the entire group…….It might sound something like, “If I could remind everyone of our ground rules – we said that we weren’t going to do XXX,  and I am starting to see that creep into our session……Can we all agree to stick to the ground rules we created?”……Let me ask – what factors would help you decide whether to address privately or generally?.........OK, great….Now, step 2……</a:t>
            </a:r>
            <a:endParaRPr lang="en-US" altLang="en-US" dirty="0"/>
          </a:p>
          <a:p>
            <a:r>
              <a:rPr lang="en-US" altLang="en-US" i="1" dirty="0"/>
              <a:t>Empathize with the symptom. …..Circle that step in your manuals, please…It is the MOST important step…..It is a demonstration that we care, and we want to help that participant or participants……For example, if someone was typing away on a BlackBerry and not participating in the session, you could say, “Oh, something must be going on. It looks like you are really busy.”…….What is the goal of empathizing with the symptom?.....That’s right – it shows our concern and care for each and every participant…………</a:t>
            </a:r>
            <a:endParaRPr lang="en-US" altLang="en-US" dirty="0"/>
          </a:p>
          <a:p>
            <a:r>
              <a:rPr lang="en-US" altLang="en-US" i="1" dirty="0"/>
              <a:t>We discussed earlier the importance of addressing the root cause…….Addressing the symptom will not stop the dysfunction…..We need to get past that point to the root cause……..You may need to ask questions to find out what the root cause is……For example, with our participant working on his/her blackberry, you might ask, “Is there something pressing that you need to do?”……..With this new information, you will have a better idea of how to proceed. ….In our scenario, let’s pretend the participant says he/she has a report due by noon, and his/her boss will be furious if it isn’t in on time….. We won’t have the attention of that participant anyway…Why not let them deal with the issue and return later?.......</a:t>
            </a:r>
            <a:endParaRPr lang="en-US" altLang="en-US" dirty="0"/>
          </a:p>
          <a:p>
            <a:r>
              <a:rPr lang="en-US" altLang="en-US" i="1" dirty="0"/>
              <a:t>In the last step, we need to get agreement on a solution…….Ideally, the participant can offer a solution, but if not, you might need to……For example, “You are a really important part of this session……..What do you think about stepping out for a few minutes, finishing up your report and then coming back when you are in a better position to participate?”........This leaves the participant with two viable options: 1) step out of the session if his/her report is really that urgent or 2) offer to put the BlackBerry away until the lunch break……..</a:t>
            </a:r>
            <a:endParaRPr lang="en-US" altLang="en-US" dirty="0"/>
          </a:p>
          <a:p>
            <a:r>
              <a:rPr lang="en-US" altLang="en-US" i="1" dirty="0"/>
              <a:t> </a:t>
            </a:r>
            <a:endParaRPr lang="en-US" altLang="en-US" dirty="0"/>
          </a:p>
          <a:p>
            <a:r>
              <a:rPr lang="en-US" altLang="en-US" i="1" dirty="0"/>
              <a:t>Any questions about the four-step approach? ……How might this have worked with that last tough dysfunction you experienced in your session?</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211727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defRPr/>
            </a:pPr>
            <a:r>
              <a:rPr lang="en-US" altLang="en-US" i="1" dirty="0"/>
              <a:t>Let’s take a look through these common types of dysfunctions…..Let me ask each team to select one, and we will talk about our recommended approaches….Before we start, I would really like you to note that, regardless of the dysfunction, we are using the four steps to address it…..This time, let’s go right to left…..So, (purple) team, select one, please…..(Continue through each team.)</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1404261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defRPr/>
            </a:pPr>
            <a:r>
              <a:rPr lang="en-US" altLang="en-US" i="1" dirty="0"/>
              <a:t>Three things we should never do when dealing with dysfunction include: 1) correcting the person publicly,  2) letting ourselves get angry, and 3) losing our neutrality or objectivity……Any one of these will prevent us from addressing the dysfunction effectively and will likely make the situation worse…..The one other thing we want to avoid is the ostrich technique – where we bury our head in the sand and pretend we don’t see anything. Ignoring the dysfunction will not make it go away……Any other comments or questions here?</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3843957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defRPr/>
            </a:pPr>
            <a:r>
              <a:rPr lang="en-US" altLang="en-US" i="1" dirty="0"/>
              <a:t>For less disruptive types of dysfunction, you can likely address it generally. …..For more severe types of dysfunction, you can call for a break (if there isn’t one scheduled in the near future) – something like, “Let’s take a quick, five-minute ‘bio’ break,” which is often long enough to speak to the person in private.</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2355686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After addressing a dysfunctional behavior, there are times you may need to inform the rest of the group….The purpose of telling the group is to prevent additional dysfunction…….For example, if our workaholic took me up on my offer to step out for 20 minutes to complete his/her report, I wouldn’t want the rest of the participants wondering what happened to her rather than focusing on the session……So, I might say, “Mary needed to step out for a few minutes, and she will be back shortly.”……This allows everyone to forget about Mary and get back on track. …..This is generally not required if the participant has not left the session.</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1393077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If you want to avoid the behavior we don’t want, let’s reward the behavior we do want…..This can be done with any of the methods listed above…..Regardless of which method you choose, they all have the same goal – encouraging the participant to continue functional behavior…..So, make it a habit to recognize and reward it.</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3711441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baseline="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1706362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latin typeface="Times New Roman" charset="0"/>
              </a:rPr>
              <a:t>10777463</a:t>
            </a:r>
          </a:p>
          <a:p>
            <a:r>
              <a:rPr lang="en-US" dirty="0">
                <a:latin typeface="Times New Roman" charset="0"/>
              </a:rPr>
              <a:t>MW: Two slides (first three bullets, with image; last bullet: make sub-bullets for everything after the first comma.)</a:t>
            </a:r>
          </a:p>
          <a:p>
            <a:endParaRPr lang="en-US" dirty="0">
              <a:latin typeface="Times New Roman" charset="0"/>
            </a:endParaRPr>
          </a:p>
          <a:p>
            <a:r>
              <a:rPr lang="en-US" dirty="0">
                <a:latin typeface="Times New Roman" charset="0"/>
              </a:rPr>
              <a:t>Fix this slide for the MENU option FIRST and then the OPTIONS</a:t>
            </a:r>
          </a:p>
          <a:p>
            <a:pPr>
              <a:buFontTx/>
              <a:buChar char="•"/>
            </a:pPr>
            <a:r>
              <a:rPr lang="en-US" dirty="0">
                <a:latin typeface="Times New Roman" charset="0"/>
              </a:rPr>
              <a:t>We are not perfect. Own our mistakes</a:t>
            </a:r>
          </a:p>
          <a:p>
            <a:pPr>
              <a:buFontTx/>
              <a:buChar char="•"/>
            </a:pPr>
            <a:r>
              <a:rPr lang="en-US" dirty="0">
                <a:latin typeface="Times New Roman" charset="0"/>
              </a:rPr>
              <a:t>If we think they might be </a:t>
            </a:r>
            <a:r>
              <a:rPr lang="en-US" dirty="0" err="1">
                <a:latin typeface="Times New Roman" charset="0"/>
              </a:rPr>
              <a:t>right..acknowledge</a:t>
            </a:r>
            <a:r>
              <a:rPr lang="en-US" dirty="0">
                <a:latin typeface="Times New Roman" charset="0"/>
              </a:rPr>
              <a:t> and facilitate</a:t>
            </a:r>
          </a:p>
          <a:p>
            <a:pPr>
              <a:buFontTx/>
              <a:buChar char="•"/>
            </a:pPr>
            <a:r>
              <a:rPr lang="en-US" dirty="0">
                <a:latin typeface="Times New Roman" charset="0"/>
              </a:rPr>
              <a:t>If we think they might be wrong…still acknowledge and then explain why, get the groups OK and go on</a:t>
            </a: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a:p>
        </p:txBody>
      </p:sp>
    </p:spTree>
    <p:extLst>
      <p:ext uri="{BB962C8B-B14F-4D97-AF65-F5344CB8AC3E}">
        <p14:creationId xmlns:p14="http://schemas.microsoft.com/office/powerpoint/2010/main" val="2442708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Situations will occur where a participant or a group of participants might challenge you, the content or the process…….When this happens, we have observed that many facilitators become defensive….. Remember, you are not the “sage on the stage” – you are the “guide on the side” or the facilitator of the learning……..So, consider the following……..</a:t>
            </a:r>
            <a:endParaRPr lang="en-US" altLang="en-US" dirty="0"/>
          </a:p>
          <a:p>
            <a:r>
              <a:rPr lang="en-US" altLang="en-US" i="1" dirty="0"/>
              <a:t> </a:t>
            </a:r>
            <a:endParaRPr lang="en-US" altLang="en-US" dirty="0"/>
          </a:p>
          <a:p>
            <a:pPr>
              <a:buFontTx/>
              <a:buChar char="•"/>
            </a:pPr>
            <a:r>
              <a:rPr lang="en-US" altLang="en-US" i="1" dirty="0"/>
              <a:t>Did you make a mistake?…..If so, acknowledge it and move on…….</a:t>
            </a:r>
            <a:endParaRPr lang="en-US" altLang="en-US" dirty="0"/>
          </a:p>
          <a:p>
            <a:pPr>
              <a:buFontTx/>
              <a:buChar char="•"/>
            </a:pPr>
            <a:r>
              <a:rPr lang="en-US" altLang="en-US" i="1" dirty="0"/>
              <a:t>If the group challenges you, think it through. Acknowledge what was said. If it was in the past, right, wrong or indifferent, why get into a discussion?…Words like, “Thanks for pointing that out about yesterday. Let me take that into consideration for future sessions.”</a:t>
            </a:r>
            <a:endParaRPr lang="en-US" altLang="en-US" dirty="0"/>
          </a:p>
          <a:p>
            <a:pPr>
              <a:buFontTx/>
              <a:buChar char="•"/>
            </a:pPr>
            <a:r>
              <a:rPr lang="en-US" altLang="en-US" i="1" dirty="0"/>
              <a:t>If you are challenged in the moment, again, acknowledge what the individual or group has challenged. If you are OK with implementing that change, thank them and move on with that change…..On the other hand…</a:t>
            </a:r>
            <a:endParaRPr lang="en-US" altLang="en-US" dirty="0"/>
          </a:p>
          <a:p>
            <a:pPr lvl="1"/>
            <a:r>
              <a:rPr lang="en-US" altLang="en-US" i="1" dirty="0"/>
              <a:t>If you would like to take an approach different from what has been recommended…..1) Acknowledge what has been said. (Honor their words.)….. 2) Provide at least one benefit to the new suggestion……..3) Offer your alternative and then allow the group to decide by calling for a vote on the recommended change. (Do not vote on your approach, as it may give the perception of bias.)</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92582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10000"/>
          </a:bodyPr>
          <a:lstStyle/>
          <a:p>
            <a:r>
              <a:rPr lang="en-US" altLang="en-US" i="1" dirty="0"/>
              <a:t>At your tables, I would like each team to come up with your own definition of dysfunctional behavior. The reason we are doing this is that I want to make sure we are all starting from the same point and that we all mean the same thing when we talk about dysfunctional behavior. At your tables if you could take about three minutes to draft what your team defines as dysfunctional behavior… Questions? OK…..Let’s get started…..</a:t>
            </a:r>
            <a:endParaRPr lang="en-US" altLang="en-US" dirty="0"/>
          </a:p>
          <a:p>
            <a:r>
              <a:rPr lang="en-US" altLang="en-US" i="1" dirty="0"/>
              <a:t> </a:t>
            </a:r>
            <a:endParaRPr lang="en-US" altLang="en-US" dirty="0"/>
          </a:p>
          <a:p>
            <a:r>
              <a:rPr lang="en-US" altLang="en-US" i="1" dirty="0"/>
              <a:t>Let me ask each team to read their definition….. Let’s start with the (red) team….. (Get each team to do this.)</a:t>
            </a:r>
            <a:endParaRPr lang="en-US" altLang="en-US" dirty="0"/>
          </a:p>
          <a:p>
            <a:r>
              <a:rPr lang="en-US" altLang="en-US" i="1" dirty="0"/>
              <a:t> </a:t>
            </a:r>
            <a:endParaRPr lang="en-US" altLang="en-US" dirty="0"/>
          </a:p>
          <a:p>
            <a:r>
              <a:rPr lang="en-US" altLang="en-US" i="1" dirty="0"/>
              <a:t>[Upon completion…] We believe that most people do not get up in the morning thinking to themselves, ‘How can I ruin this morning’s training?’.... Again, I said ‘most’ ….Most often, people are usually not even aware that they are being dysfunctional….. It has become a habit and one that many facilitators simply ignore….Yes, they take the “ostrich theory of dysfunction” – they put their heads in the sand and make believe it is not happening or hope it will go away…..</a:t>
            </a:r>
            <a:endParaRPr lang="en-US" altLang="en-US" dirty="0"/>
          </a:p>
          <a:p>
            <a:r>
              <a:rPr lang="en-US" altLang="en-US" i="1" dirty="0"/>
              <a:t> </a:t>
            </a:r>
            <a:endParaRPr lang="en-US" altLang="en-US" dirty="0"/>
          </a:p>
          <a:p>
            <a:r>
              <a:rPr lang="en-US" altLang="en-US" i="1" dirty="0"/>
              <a:t>There are a couple of things I would like to point out about the definition on the slide and in your manual…. First, it says ‘</a:t>
            </a:r>
            <a:r>
              <a:rPr lang="en-US" altLang="en-US" b="1" i="1" dirty="0"/>
              <a:t>any activity,’</a:t>
            </a:r>
            <a:r>
              <a:rPr lang="en-US" altLang="en-US" i="1" dirty="0"/>
              <a:t> and that is what we mean – any possible activity……..</a:t>
            </a:r>
            <a:endParaRPr lang="en-US" altLang="en-US" dirty="0"/>
          </a:p>
          <a:p>
            <a:r>
              <a:rPr lang="en-US" altLang="en-US" i="1" dirty="0"/>
              <a:t> </a:t>
            </a:r>
            <a:endParaRPr lang="en-US" altLang="en-US" dirty="0"/>
          </a:p>
          <a:p>
            <a:r>
              <a:rPr lang="en-US" altLang="en-US" i="1" dirty="0"/>
              <a:t>Secondly, we say it is a ‘</a:t>
            </a:r>
            <a:r>
              <a:rPr lang="en-US" altLang="en-US" b="1" i="1" dirty="0"/>
              <a:t>substitution</a:t>
            </a:r>
            <a:r>
              <a:rPr lang="en-US" altLang="en-US" i="1" dirty="0"/>
              <a:t>’……Why? We would much prefer a participant express his/her thoughts and feelings to us, as the facilitators, rather than substitute a dysfunctional behavior, such as whispering or disengaging from the session…….When they tell us, we have the opportunity to do something --- we are aware of it…….Often, when we create an environment where they will not inform us, they will many times tell their neighbors or other participants….Is that what we want?.... We think not.</a:t>
            </a:r>
            <a:endParaRPr lang="en-US" altLang="en-US" dirty="0"/>
          </a:p>
          <a:p>
            <a:r>
              <a:rPr lang="en-US" altLang="en-US" i="1" dirty="0"/>
              <a:t> </a:t>
            </a:r>
            <a:endParaRPr lang="en-US" altLang="en-US" dirty="0"/>
          </a:p>
          <a:p>
            <a:r>
              <a:rPr lang="en-US" altLang="en-US" i="1" dirty="0"/>
              <a:t>Finally, we say that the participant is expressing </a:t>
            </a:r>
            <a:r>
              <a:rPr lang="en-US" altLang="en-US" b="1" i="1" dirty="0"/>
              <a:t>displeasure</a:t>
            </a:r>
            <a:r>
              <a:rPr lang="en-US" altLang="en-US" i="1" dirty="0"/>
              <a:t>. As facilitators, we want to create an environment where participants feel safe enough to share their concerns with us…….When participants tell us about their concerns or displeasure, we have been given a gift…… We are now aware of the displeasure, and if appropriate, we have the opportunity of trying to address it.</a:t>
            </a:r>
            <a:endParaRPr lang="en-US" altLang="en-US" dirty="0"/>
          </a:p>
          <a:p>
            <a:endParaRPr lang="en-US" altLang="en-US" dirty="0"/>
          </a:p>
          <a:p>
            <a:endParaRPr lang="en-US" altLang="en-US"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1640129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Situations will occur where a participant or a group of participants might challenge you, the content or the process…….When this happens, we have observed that many facilitators become defensive….. Remember, you are not the “sage on the stage” – you are the “guide on the side” or the facilitator of the learning……..So, consider the following……..</a:t>
            </a:r>
            <a:endParaRPr lang="en-US" altLang="en-US" dirty="0"/>
          </a:p>
          <a:p>
            <a:r>
              <a:rPr lang="en-US" altLang="en-US" i="1" dirty="0"/>
              <a:t> </a:t>
            </a:r>
            <a:endParaRPr lang="en-US" altLang="en-US" dirty="0"/>
          </a:p>
          <a:p>
            <a:pPr>
              <a:buFontTx/>
              <a:buChar char="•"/>
            </a:pPr>
            <a:r>
              <a:rPr lang="en-US" altLang="en-US" i="1" dirty="0"/>
              <a:t>Did you make a mistake?…..If so, acknowledge it and move on…….</a:t>
            </a:r>
            <a:endParaRPr lang="en-US" altLang="en-US" dirty="0"/>
          </a:p>
          <a:p>
            <a:pPr>
              <a:buFontTx/>
              <a:buChar char="•"/>
            </a:pPr>
            <a:r>
              <a:rPr lang="en-US" altLang="en-US" i="1" dirty="0"/>
              <a:t>If the group challenges you, think it through. Acknowledge what was said. If it was in the past, right, wrong or indifferent, why get into a discussion?…Words like, “Thanks for pointing that out about yesterday. Let me take that into consideration for future sessions.”</a:t>
            </a:r>
            <a:endParaRPr lang="en-US" altLang="en-US" dirty="0"/>
          </a:p>
          <a:p>
            <a:pPr>
              <a:buFontTx/>
              <a:buChar char="•"/>
            </a:pPr>
            <a:r>
              <a:rPr lang="en-US" altLang="en-US" i="1" dirty="0"/>
              <a:t>If you are challenged in the moment, again, acknowledge what the individual or group has challenged. If you are OK with implementing that change, thank them and move on with that change…..On the other hand…</a:t>
            </a:r>
            <a:endParaRPr lang="en-US" altLang="en-US" dirty="0"/>
          </a:p>
          <a:p>
            <a:pPr lvl="1"/>
            <a:r>
              <a:rPr lang="en-US" altLang="en-US" i="1" dirty="0"/>
              <a:t>If you would like to take an approach different from what has been recommended…..1) Acknowledge what has been said. (Honor their words.)….. 2) Provide at least one benefit to the new suggestion……..3) Offer your alternative and then allow the group to decide by calling for a vote on the recommended change. (Do not vote on your approach, as it may give the perception of bias.)</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770481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Let’s do some review of what we have just covered [use teams,</a:t>
            </a:r>
            <a:r>
              <a:rPr lang="en-US" b="1" i="1" baseline="0" dirty="0"/>
              <a:t> award dots, etc.]</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3091292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347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628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1775886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1695170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2485585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1554036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2799557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232272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This</a:t>
            </a:r>
            <a:r>
              <a:rPr lang="en-US" b="1" i="1" baseline="0" dirty="0">
                <a:latin typeface="Times New Roman" charset="0"/>
              </a:rPr>
              <a:t> graph is an interesting view into dysfunction. Notice the </a:t>
            </a:r>
            <a:r>
              <a:rPr lang="en-US" b="1" i="1" dirty="0">
                <a:latin typeface="Times New Roman" charset="0"/>
              </a:rPr>
              <a:t>growth in the severity as the degree of dysfunction increases. The key point</a:t>
            </a:r>
            <a:r>
              <a:rPr lang="en-US" b="1" i="1" baseline="0" dirty="0">
                <a:latin typeface="Times New Roman" charset="0"/>
              </a:rPr>
              <a:t> is to</a:t>
            </a:r>
            <a:r>
              <a:rPr lang="en-US" b="1" i="1" dirty="0">
                <a:latin typeface="Times New Roman" charset="0"/>
              </a:rPr>
              <a:t> deal with dysfunction  while it has less of a degree</a:t>
            </a:r>
            <a:r>
              <a:rPr lang="en-US" b="1" i="1" baseline="0" dirty="0">
                <a:latin typeface="Times New Roman" charset="0"/>
              </a:rPr>
              <a:t> or </a:t>
            </a:r>
            <a:r>
              <a:rPr lang="en-US" b="1" i="1" dirty="0">
                <a:latin typeface="Times New Roman" charset="0"/>
              </a:rPr>
              <a:t>impact on your session.</a:t>
            </a:r>
            <a:r>
              <a:rPr lang="en-US" b="1" i="1" baseline="0" dirty="0">
                <a:latin typeface="Times New Roman" charset="0"/>
              </a:rPr>
              <a:t> Think of it this way, rarely, if ever, do 2 participants come into a meeting a “go at each other.” They typically start with something like rolled eyes or folded arms or other milder forms of dysfunction. We can help them if we understand Dysfunctional Behavior and this graphical representation. </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1222168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Why?</a:t>
            </a:r>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7707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2977565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r>
              <a:rPr lang="en-US" altLang="en-US" i="1" dirty="0"/>
              <a:t>Checkpoint: We have just completed Confirming Results and Closing….. What we will cover next is Managing Dysfunction….. And, that is important because more often than not we have to deal with some sort of dysfunction in our sessions…. And, hopefully, it will be on the mild side…….</a:t>
            </a:r>
            <a:endParaRPr lang="en-US" altLang="en-US" dirty="0"/>
          </a:p>
          <a:p>
            <a:r>
              <a:rPr lang="en-US" altLang="en-US" i="1" dirty="0"/>
              <a:t> </a:t>
            </a:r>
            <a:endParaRPr lang="en-US" altLang="en-US" dirty="0"/>
          </a:p>
          <a:p>
            <a:r>
              <a:rPr lang="en-US" altLang="en-US" i="1" dirty="0"/>
              <a:t>Before we jump into the content, we are going to use an engagement strategy called Rotating Flip Charts. This is a great engagement strategy, as it allows participants to look at multiple topics in a relatively short period of time. The purpose of this activity is to identify what types of dysfunctional behavior you experience in your sessions. </a:t>
            </a:r>
            <a:endParaRPr lang="en-US" altLang="en-US" dirty="0"/>
          </a:p>
          <a:p>
            <a:r>
              <a:rPr lang="en-US" altLang="en-US" i="1" dirty="0"/>
              <a:t> </a:t>
            </a:r>
            <a:endParaRPr lang="en-US" altLang="en-US" dirty="0"/>
          </a:p>
          <a:p>
            <a:r>
              <a:rPr lang="en-US" altLang="en-US" i="1" dirty="0"/>
              <a:t>To get us started, I would like you to do some brainstorming and write your ideas on your flip charts. Remember, (red) team, you will use your red marker throughout this activity. (Blue) team, you will use your blue marker throughout this activity…  [Continue through other teams.]  Carry your marker with you from flip chart to flip chart.</a:t>
            </a:r>
            <a:endParaRPr lang="en-US" altLang="en-US" dirty="0"/>
          </a:p>
          <a:p>
            <a:r>
              <a:rPr lang="en-US" altLang="en-US" i="1" dirty="0"/>
              <a:t> </a:t>
            </a:r>
            <a:endParaRPr lang="en-US" altLang="en-US" dirty="0"/>
          </a:p>
          <a:p>
            <a:r>
              <a:rPr lang="en-US" altLang="en-US" i="1" dirty="0"/>
              <a:t>You will have about two minutes to discuss the following topic:  Think about the last several session you have led or attended…..Think about those dysfunctions that you have seen – the behaviors that simply leave you wondering, “What was he or she thinking?” Make a list of those common types of dysfunctions on your flip chart……I will give you two minutes to do that……</a:t>
            </a:r>
            <a:endParaRPr lang="en-US" altLang="en-US" dirty="0"/>
          </a:p>
          <a:p>
            <a:r>
              <a:rPr lang="en-US" altLang="en-US" i="1" dirty="0"/>
              <a:t> </a:t>
            </a:r>
            <a:endParaRPr lang="en-US" altLang="en-US" dirty="0"/>
          </a:p>
          <a:p>
            <a:r>
              <a:rPr lang="en-US" altLang="en-US" i="1" dirty="0"/>
              <a:t>[After two minutes… ] Great, now, I would like you to rotate clockwise to the next flip chart, and at the new flip chart, if you could decide as a team which are the three most common dysfunctions.  Once you have decided which are your top three, go ahead and mark them with a checkmark……I will give you 90 seconds to complete this step……….</a:t>
            </a:r>
            <a:endParaRPr lang="en-US" altLang="en-US" dirty="0"/>
          </a:p>
          <a:p>
            <a:r>
              <a:rPr lang="en-US" altLang="en-US" i="1" dirty="0"/>
              <a:t> </a:t>
            </a:r>
            <a:endParaRPr lang="en-US" altLang="en-US" dirty="0"/>
          </a:p>
          <a:p>
            <a:r>
              <a:rPr lang="en-US" altLang="en-US" i="1" dirty="0"/>
              <a:t>Now, let’s rotate to the next flip chart (clockwise). At the third flip chart, put a star beside the ones that are the most disruptive to the session. Again, just a couple of minutes…..</a:t>
            </a:r>
            <a:endParaRPr lang="en-US" altLang="en-US" dirty="0"/>
          </a:p>
          <a:p>
            <a:r>
              <a:rPr lang="en-US" altLang="en-US" i="1" dirty="0"/>
              <a:t> </a:t>
            </a:r>
            <a:endParaRPr lang="en-US" altLang="en-US" dirty="0"/>
          </a:p>
          <a:p>
            <a:r>
              <a:rPr lang="en-US" altLang="en-US" i="1" dirty="0"/>
              <a:t>And, at the final flip chart, decide as a team which of the dysfunctions listed that you, as a facilitator, find the most difficult to resolve. As a  team discuss how you would address that behavior if it occurred in your session and be prepared to share that with the entire group….I will give you another 90 seconds…….</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3564030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This</a:t>
            </a:r>
            <a:r>
              <a:rPr lang="en-US" b="1" i="1" baseline="0" dirty="0">
                <a:latin typeface="Times New Roman" charset="0"/>
              </a:rPr>
              <a:t> graph is an interesting view into dysfunction. Notice the </a:t>
            </a:r>
            <a:r>
              <a:rPr lang="en-US" b="1" i="1" dirty="0">
                <a:latin typeface="Times New Roman" charset="0"/>
              </a:rPr>
              <a:t>growth in the severity as the degree of dysfunction increases. The key point</a:t>
            </a:r>
            <a:r>
              <a:rPr lang="en-US" b="1" i="1" baseline="0" dirty="0">
                <a:latin typeface="Times New Roman" charset="0"/>
              </a:rPr>
              <a:t> is to</a:t>
            </a:r>
            <a:r>
              <a:rPr lang="en-US" b="1" i="1" dirty="0">
                <a:latin typeface="Times New Roman" charset="0"/>
              </a:rPr>
              <a:t> deal with dysfunction  while it has less of a degree</a:t>
            </a:r>
            <a:r>
              <a:rPr lang="en-US" b="1" i="1" baseline="0" dirty="0">
                <a:latin typeface="Times New Roman" charset="0"/>
              </a:rPr>
              <a:t> or </a:t>
            </a:r>
            <a:r>
              <a:rPr lang="en-US" b="1" i="1" dirty="0">
                <a:latin typeface="Times New Roman" charset="0"/>
              </a:rPr>
              <a:t>impact on your session.</a:t>
            </a:r>
            <a:r>
              <a:rPr lang="en-US" b="1" i="1" baseline="0" dirty="0">
                <a:latin typeface="Times New Roman" charset="0"/>
              </a:rPr>
              <a:t> Think of it this way, rarely, if ever, do 2 participants come into a meeting a “go at each other.” They typically start with something like rolled eyes or folded arms or other milder forms of dysfunction. We can help them if we understand Dysfunctional Behavior and this graphical representation. </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2923692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How many people have had to deal with a sick child in the past? (Raise your hand.)……Imagine this scenario. You have a child with a fever, runny nose, and a sore throat, so you give the child some Tylenol and a box of Kleenex.  A couple of days later, the child is no better, so you take the child to the doctor to find out he has a throat infection…….Were the Tylenol and the Kleenex addressing the symptom or the root cause?......Exactly – we were only addressing the symptoms……..As facilitators, it is important that we separate the symptom from the root cause…. If every time you see someone being dysfunctional, consider it a sign that they are raising a red flag and asking for help. …….As facilitators, we would want to help that person……That dysfunction they are expressing is typically a symptom, and we need to get below that symptom down to the root cause……..By ignoring that dysfunctional behavior (our ostrich theory of dysfunction), we also find that it tends to get more frequent or worse over time…….It does not typically go away, so do not ignore it…..Consider it a way to help that participant……You are doing them a service or a favor……The most effective way to manage dysfunction is to prevent it from happening in the first place…..So, we will start there……</a:t>
            </a:r>
            <a:endParaRPr lang="en-US" altLang="en-US" dirty="0"/>
          </a:p>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359994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2922392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If we think back to my sick child scenario, what could we have done to prevent the child from getting sick in the first place?.....Exactly – just like there are many things we can do to prevent a child from getting sick, there are things we can do to prevent dysfunctional behavior in our training sessions…..</a:t>
            </a:r>
            <a:endParaRPr lang="en-US" altLang="en-US" dirty="0"/>
          </a:p>
          <a:p>
            <a:r>
              <a:rPr lang="en-US" altLang="en-US" i="1" dirty="0"/>
              <a:t> </a:t>
            </a:r>
            <a:endParaRPr lang="en-US" altLang="en-US" dirty="0"/>
          </a:p>
          <a:p>
            <a:r>
              <a:rPr lang="en-US" altLang="en-US" i="1" dirty="0"/>
              <a:t>In fact, I think we have already seen many techniques that can directly prevent dysfunctional behavior in the other modules we have covered….Where do some of you start with prevention?</a:t>
            </a:r>
            <a:endParaRPr lang="en-US" altLang="en-US" dirty="0"/>
          </a:p>
          <a:p>
            <a:r>
              <a:rPr lang="en-US" altLang="en-US" i="1" dirty="0"/>
              <a:t> </a:t>
            </a:r>
            <a:endParaRPr lang="en-US" altLang="en-US" dirty="0"/>
          </a:p>
          <a:p>
            <a:r>
              <a:rPr lang="en-US" altLang="en-US" i="1" dirty="0"/>
              <a:t>NOTE: Ensure that the preparation phase of the session is addressed here – for those who are the talkers, the silent participants, those that do not want to be there, the prisoners and vacationers……..We typically know many of these in advance of the session, or we should……</a:t>
            </a:r>
            <a:endParaRPr lang="en-US" altLang="en-US" dirty="0"/>
          </a:p>
          <a:p>
            <a:r>
              <a:rPr lang="en-US" altLang="en-US" i="1" dirty="0"/>
              <a:t> </a:t>
            </a:r>
            <a:endParaRPr lang="en-US" altLang="en-US" dirty="0"/>
          </a:p>
          <a:p>
            <a:r>
              <a:rPr lang="en-US" altLang="en-US" i="1" dirty="0"/>
              <a:t>Let’s look at a few more techniques that will help us prevent dysfunction……..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2299468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i="1" dirty="0"/>
              <a:t>A few points I would like to comment on……</a:t>
            </a:r>
            <a:endParaRPr lang="en-US" altLang="en-US" dirty="0"/>
          </a:p>
          <a:p>
            <a:pPr>
              <a:buFontTx/>
              <a:buChar char="•"/>
            </a:pPr>
            <a:r>
              <a:rPr lang="en-US" altLang="en-US" i="1" dirty="0"/>
              <a:t>Assigning seats… I am a big fan of assigning seats or assigning teams…..There are many advantages. Who can give me a couple? …..For example, if we do not assign people to teams, where will we typically find friends or people that know each other sitting?.... Is that what we want?</a:t>
            </a:r>
            <a:endParaRPr lang="en-US" altLang="en-US" dirty="0"/>
          </a:p>
          <a:p>
            <a:pPr>
              <a:buFontTx/>
              <a:buChar char="•"/>
            </a:pPr>
            <a:r>
              <a:rPr lang="en-US" altLang="en-US" i="1" dirty="0"/>
              <a:t>Ground rules can be introduced at the beginning of a session and then updated at any point during the session – when you come back from a break or before a new agenda item, </a:t>
            </a:r>
            <a:r>
              <a:rPr lang="en-US" altLang="en-US" i="1" dirty="0" err="1"/>
              <a:t>etc</a:t>
            </a:r>
            <a:r>
              <a:rPr lang="en-US" altLang="en-US" i="1" dirty="0"/>
              <a:t>……At any point if there is something you think will make the session run smoother, don’t be afraid to ask the group if they would like to add it……Ground rules are a powerful tool to “take an issue off the table”</a:t>
            </a:r>
            <a:r>
              <a:rPr lang="en-US" altLang="en-US" dirty="0"/>
              <a:t> – before it occurs……</a:t>
            </a:r>
            <a:r>
              <a:rPr lang="en-US" altLang="en-US" i="1" dirty="0"/>
              <a:t>Building relationships will help you pick up on potential problems. …..Use your gathering period, breaks and lunches to talk to the participants……Ask how they are feeling about the session…..Can anyone think of additional strategies that will help prevent dysfunction?......OK, then, let’s move on…….</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2199194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endParaRPr lang="en-US" dirty="0"/>
          </a:p>
        </p:txBody>
      </p:sp>
    </p:spTree>
    <p:extLst>
      <p:ext uri="{BB962C8B-B14F-4D97-AF65-F5344CB8AC3E}">
        <p14:creationId xmlns:p14="http://schemas.microsoft.com/office/powerpoint/2010/main" val="16235767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44693067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8147744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2670572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392328" y="-13838"/>
            <a:ext cx="9477375" cy="1004436"/>
          </a:xfrm>
          <a:solidFill>
            <a:schemeClr val="accent2"/>
          </a:solidFill>
        </p:spPr>
        <p:txBody>
          <a:bodyPr anchor="ctr" anchorCtr="0">
            <a:normAutofit/>
          </a:bodyPr>
          <a:lstStyle>
            <a:lvl1pPr>
              <a:defRPr sz="4000">
                <a:solidFill>
                  <a:schemeClr val="bg1"/>
                </a:solidFill>
              </a:defRPr>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lumMod val="75000"/>
                  </a:schemeClr>
                </a:solidFill>
              </a:defRPr>
            </a:lvl1pPr>
          </a:lstStyle>
          <a:p>
            <a:pPr>
              <a:defRPr/>
            </a:pPr>
            <a:fld id="{29CD1F0A-61D8-4143-8167-D0E368EA036B}" type="slidenum">
              <a:rPr lang="en-US" altLang="en-US" smtClean="0"/>
              <a:pPr>
                <a:defRPr/>
              </a:pPr>
              <a:t>‹#›</a:t>
            </a:fld>
            <a:endParaRPr lang="en-US" alt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6616" cy="1004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143000"/>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417256"/>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a:prstGeom prst="rect">
            <a:avLst/>
          </a:prstGeom>
        </p:spPr>
        <p:txBody>
          <a:bodyPr/>
          <a:lstStyle>
            <a:lvl1pPr>
              <a:defRPr sz="1200" b="0">
                <a:solidFill>
                  <a:schemeClr val="bg1">
                    <a:lumMod val="75000"/>
                  </a:schemeClr>
                </a:solidFill>
              </a:defRPr>
            </a:lvl1pPr>
          </a:lstStyle>
          <a:p>
            <a:pPr>
              <a:defRPr/>
            </a:pPr>
            <a:r>
              <a:rPr lang="en-US"/>
              <a:t>Copyright 1992-2016, Leadership Strategies, Inc. V16.01</a:t>
            </a:r>
          </a:p>
          <a:p>
            <a:pPr>
              <a:defRPr/>
            </a:pPr>
            <a:endParaRPr lang="en-US" dirty="0"/>
          </a:p>
        </p:txBody>
      </p:sp>
    </p:spTree>
    <p:extLst>
      <p:ext uri="{BB962C8B-B14F-4D97-AF65-F5344CB8AC3E}">
        <p14:creationId xmlns:p14="http://schemas.microsoft.com/office/powerpoint/2010/main" val="385300369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2"/>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6" y="1001117"/>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9"/>
            <a:ext cx="400051"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3"/>
            <a:ext cx="10515600" cy="1325563"/>
          </a:xfrm>
        </p:spPr>
        <p:txBody>
          <a:bodyPr>
            <a:normAutofit/>
          </a:bodyPr>
          <a:lstStyle>
            <a:lvl1pPr>
              <a:defRPr sz="42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50" y="6378124"/>
            <a:ext cx="6179919"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4"/>
            <a:ext cx="2178248" cy="368127"/>
          </a:xfrm>
          <a:prstGeom prst="rect">
            <a:avLst/>
          </a:prstGeom>
        </p:spPr>
        <p:txBody>
          <a:bodyPr vert="horz" lIns="68580" tIns="34290" rIns="68580" bIns="34290" rtlCol="0" anchor="ctr"/>
          <a:lstStyle>
            <a:lvl1pPr algn="l">
              <a:defRPr sz="1200">
                <a:solidFill>
                  <a:schemeClr val="tx1">
                    <a:tint val="75000"/>
                  </a:schemeClr>
                </a:solidFill>
              </a:defRPr>
            </a:lvl1pPr>
          </a:lstStyle>
          <a:p>
            <a:pPr algn="r" defTabSz="3429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88509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2878447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361897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a:t>Copyright (c) 1992-2019 Leadership Strategies, Inc.</a:t>
            </a:r>
          </a:p>
        </p:txBody>
      </p:sp>
      <p:pic>
        <p:nvPicPr>
          <p:cNvPr id="11" name="Picture 10" descr="background_standard_screen.jpg">
            <a:extLst>
              <a:ext uri="{FF2B5EF4-FFF2-40B4-BE49-F238E27FC236}">
                <a16:creationId xmlns:a16="http://schemas.microsoft.com/office/drawing/2014/main" id="{8FBB081E-FE30-4B24-891B-D7B5611DDB9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89C172C-6F13-46E4-B40E-A6ADC9B57843}"/>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06E3D51D-FDCB-46B8-907B-AF785A2C22CF}"/>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C115CBBB-515E-4B25-86FB-039B426941BE}"/>
              </a:ext>
            </a:extLst>
          </p:cNvPr>
          <p:cNvPicPr>
            <a:picLocks noChangeAspect="1"/>
          </p:cNvPicPr>
          <p:nvPr userDrawn="1"/>
        </p:nvPicPr>
        <p:blipFill>
          <a:blip r:embed="rId4"/>
          <a:stretch>
            <a:fillRect/>
          </a:stretch>
        </p:blipFill>
        <p:spPr>
          <a:xfrm>
            <a:off x="8692549" y="6360187"/>
            <a:ext cx="3113692" cy="444477"/>
          </a:xfrm>
          <a:prstGeom prst="rect">
            <a:avLst/>
          </a:prstGeom>
        </p:spPr>
      </p:pic>
      <p:sp>
        <p:nvSpPr>
          <p:cNvPr id="15" name="TextBox 14">
            <a:extLst>
              <a:ext uri="{FF2B5EF4-FFF2-40B4-BE49-F238E27FC236}">
                <a16:creationId xmlns:a16="http://schemas.microsoft.com/office/drawing/2014/main" id="{F92E4573-914E-4C36-B60A-9B72C98BD2D5}"/>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7AEE3D74-1B3F-4983-94FA-819A4A97BCBE}"/>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5704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(c) 1992-2019 Leadership Strategies, Inc.</a:t>
            </a:r>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890618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t>‹#›</a:t>
            </a:fld>
            <a:endParaRPr lang="en-US"/>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(c) 1992-2019 Leadership Strategies, Inc.</a:t>
            </a:r>
            <a:endParaRPr lang="en-US" dirty="0"/>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254602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(c) 1992-2019 Leadership Strategies, Inc.</a:t>
            </a:r>
            <a:endParaRPr lang="en-US" dirty="0"/>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244562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(c) 1992-2019 Leadership Strategies, Inc.</a:t>
            </a:r>
            <a:endParaRPr lang="en-US" dirty="0"/>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088596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t>‹#›</a:t>
            </a:fld>
            <a:endParaRPr lang="en-US"/>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(c) 1992-2019 Leadership Strategies, Inc.</a:t>
            </a:r>
            <a:endParaRPr lang="en-US" dirty="0"/>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025209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1237781"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602456"/>
            <a:ext cx="5045016" cy="1311128"/>
          </a:xfrm>
        </p:spPr>
        <p:txBody>
          <a:bodyPr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005660"/>
            <a:ext cx="5045016" cy="757130"/>
          </a:xfrm>
        </p:spPr>
        <p:txBody>
          <a:bodyPr>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5" name="Footer Placeholder 4">
            <a:extLst>
              <a:ext uri="{FF2B5EF4-FFF2-40B4-BE49-F238E27FC236}">
                <a16:creationId xmlns:a16="http://schemas.microsoft.com/office/drawing/2014/main" id="{0EF2A243-B0A5-BB41-8E94-2ADDC419EAF0}"/>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B5E43-8818-2D43-88C9-DB77D7DD3042}"/>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3"/>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4"/>
          <a:stretch>
            <a:fillRect/>
          </a:stretch>
        </p:blipFill>
        <p:spPr>
          <a:xfrm>
            <a:off x="669983" y="4529687"/>
            <a:ext cx="2425700" cy="1231900"/>
          </a:xfrm>
          <a:prstGeom prst="rect">
            <a:avLst/>
          </a:prstGeom>
        </p:spPr>
      </p:pic>
      <p:pic>
        <p:nvPicPr>
          <p:cNvPr id="10" name="Picture 9">
            <a:extLst>
              <a:ext uri="{FF2B5EF4-FFF2-40B4-BE49-F238E27FC236}">
                <a16:creationId xmlns:a16="http://schemas.microsoft.com/office/drawing/2014/main" id="{82810516-07F7-4F5E-93BE-D2BDCB90FEA6}"/>
              </a:ext>
            </a:extLst>
          </p:cNvPr>
          <p:cNvPicPr>
            <a:picLocks noChangeAspect="1"/>
          </p:cNvPicPr>
          <p:nvPr userDrawn="1"/>
        </p:nvPicPr>
        <p:blipFill>
          <a:blip r:embed="rId2"/>
          <a:stretch>
            <a:fillRect/>
          </a:stretch>
        </p:blipFill>
        <p:spPr>
          <a:xfrm>
            <a:off x="1237781" y="461966"/>
            <a:ext cx="7497113" cy="6396025"/>
          </a:xfrm>
          <a:prstGeom prst="rect">
            <a:avLst/>
          </a:prstGeom>
        </p:spPr>
      </p:pic>
      <p:pic>
        <p:nvPicPr>
          <p:cNvPr id="13" name="Picture 12">
            <a:extLst>
              <a:ext uri="{FF2B5EF4-FFF2-40B4-BE49-F238E27FC236}">
                <a16:creationId xmlns:a16="http://schemas.microsoft.com/office/drawing/2014/main" id="{11A03696-BE10-46CA-BA77-22D101875F45}"/>
              </a:ext>
            </a:extLst>
          </p:cNvPr>
          <p:cNvPicPr>
            <a:picLocks noChangeAspect="1"/>
          </p:cNvPicPr>
          <p:nvPr userDrawn="1"/>
        </p:nvPicPr>
        <p:blipFill>
          <a:blip r:embed="rId3"/>
          <a:stretch>
            <a:fillRect/>
          </a:stretch>
        </p:blipFill>
        <p:spPr>
          <a:xfrm>
            <a:off x="5756275" y="602456"/>
            <a:ext cx="8601195" cy="6410325"/>
          </a:xfrm>
          <a:prstGeom prst="rect">
            <a:avLst/>
          </a:prstGeom>
        </p:spPr>
      </p:pic>
      <p:sp>
        <p:nvSpPr>
          <p:cNvPr id="15" name="Rectangle 14">
            <a:extLst>
              <a:ext uri="{FF2B5EF4-FFF2-40B4-BE49-F238E27FC236}">
                <a16:creationId xmlns:a16="http://schemas.microsoft.com/office/drawing/2014/main" id="{64BFE0E7-9D0F-47DB-BE91-33938D2D2D44}"/>
              </a:ext>
            </a:extLst>
          </p:cNvPr>
          <p:cNvSpPr/>
          <p:nvPr userDrawn="1"/>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1179325-8A86-4C4F-8D25-3E7EA53C7DE5}"/>
              </a:ext>
            </a:extLst>
          </p:cNvPr>
          <p:cNvPicPr>
            <a:picLocks noChangeAspect="1"/>
          </p:cNvPicPr>
          <p:nvPr userDrawn="1"/>
        </p:nvPicPr>
        <p:blipFill>
          <a:blip r:embed="rId4"/>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1475373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1232452" y="1679552"/>
            <a:ext cx="9712808" cy="4306911"/>
          </a:xfrm>
        </p:spPr>
        <p:txBody>
          <a:bodyPr/>
          <a:lstStyle>
            <a:lvl1pPr marL="0" indent="0">
              <a:buNone/>
              <a:defRPr sz="2800">
                <a:solidFill>
                  <a:srgbClr val="00938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B18ED69-8B9F-B543-B7EE-EAE209E1DE6B}"/>
              </a:ext>
            </a:extLst>
          </p:cNvPr>
          <p:cNvSpPr>
            <a:spLocks noGrp="1"/>
          </p:cNvSpPr>
          <p:nvPr>
            <p:ph type="ftr" sz="quarter" idx="11"/>
          </p:nvPr>
        </p:nvSpPr>
        <p:spPr>
          <a:xfrm>
            <a:off x="3121414" y="6363658"/>
            <a:ext cx="6751418" cy="365125"/>
          </a:xfrm>
          <a:prstGeom prst="rect">
            <a:avLst/>
          </a:prstGeom>
        </p:spPr>
        <p:txBody>
          <a:bodyPr/>
          <a:lstStyle>
            <a:lvl1pPr algn="ctr">
              <a:defRPr lang="en-US" sz="1000" smtClean="0">
                <a:effectLst/>
              </a:defRPr>
            </a:lvl1pPr>
          </a:lstStyle>
          <a:p>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Rectangle 9">
            <a:extLst>
              <a:ext uri="{FF2B5EF4-FFF2-40B4-BE49-F238E27FC236}">
                <a16:creationId xmlns:a16="http://schemas.microsoft.com/office/drawing/2014/main" id="{A119FE64-8804-486F-B7E8-9E1270CFCF12}"/>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53A86A62-9B42-4B03-A1D3-19A7404B5CB4}"/>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5E87F3D-60B8-493D-97ED-71D5B3A6BC9F}"/>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717669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1" y="1679552"/>
            <a:ext cx="9712809" cy="4410099"/>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9D2A916C-C5CC-48C5-9AAA-FAC552BF97F6}"/>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9" name="Rectangle 8">
            <a:extLst>
              <a:ext uri="{FF2B5EF4-FFF2-40B4-BE49-F238E27FC236}">
                <a16:creationId xmlns:a16="http://schemas.microsoft.com/office/drawing/2014/main" id="{55E42E22-A875-47BB-9D81-E2E4F61F699F}"/>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28BD960-4A3F-42EE-8D69-6686727AF8E7}"/>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4C97FFB-7BC9-4968-AEE6-35B6639DE950}"/>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5538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2" y="1629509"/>
            <a:ext cx="9712808" cy="4460144"/>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
        <p:nvSpPr>
          <p:cNvPr id="11" name="Footer Placeholder 4">
            <a:extLst>
              <a:ext uri="{FF2B5EF4-FFF2-40B4-BE49-F238E27FC236}">
                <a16:creationId xmlns:a16="http://schemas.microsoft.com/office/drawing/2014/main" id="{BA680FD7-065C-4385-892F-8561DFA66910}"/>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12" name="Round Single Corner Rectangle 13">
            <a:extLst>
              <a:ext uri="{FF2B5EF4-FFF2-40B4-BE49-F238E27FC236}">
                <a16:creationId xmlns:a16="http://schemas.microsoft.com/office/drawing/2014/main" id="{3B0211E6-E43B-4385-AFBE-AF0D7421CBBD}"/>
              </a:ext>
            </a:extLst>
          </p:cNvPr>
          <p:cNvSpPr/>
          <p:nvPr userDrawn="1"/>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9C88019-3DDD-4419-816E-74DBD8FDF425}"/>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E5CDE68-ED6D-41F1-8895-B984CFB8C744}"/>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84D5FDC-27C2-4CB0-80C7-D9968104C1A7}"/>
              </a:ext>
            </a:extLst>
          </p:cNvPr>
          <p:cNvPicPr>
            <a:picLocks noChangeAspect="1"/>
          </p:cNvPicPr>
          <p:nvPr userDrawn="1"/>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2078802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1232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566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Rectangle 9">
            <a:extLst>
              <a:ext uri="{FF2B5EF4-FFF2-40B4-BE49-F238E27FC236}">
                <a16:creationId xmlns:a16="http://schemas.microsoft.com/office/drawing/2014/main" id="{27AEEA6F-775D-474E-8814-A25CF64282D3}"/>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8B544DD-D1E5-47D5-91E0-2DE70D8F742F}"/>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3E601A4-07EE-411B-BAEA-14B02D9CB99C}"/>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30534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30806652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1232452" y="1718562"/>
            <a:ext cx="4357005"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1232452" y="2438400"/>
            <a:ext cx="4357005" cy="3482975"/>
          </a:xfrm>
        </p:spPr>
        <p:txBody>
          <a:bodyPr/>
          <a:lstStyle>
            <a:lvl1pP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6566798" y="1718562"/>
            <a:ext cx="4378462"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6566798" y="2438400"/>
            <a:ext cx="4378462" cy="3482975"/>
          </a:xfrm>
        </p:spPr>
        <p:txBody>
          <a:bodyPr/>
          <a:lstStyle>
            <a:lvl1pP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2" name="Rectangle 11">
            <a:extLst>
              <a:ext uri="{FF2B5EF4-FFF2-40B4-BE49-F238E27FC236}">
                <a16:creationId xmlns:a16="http://schemas.microsoft.com/office/drawing/2014/main" id="{CA57F3E8-562C-45E5-A75C-A9B76AF9AD66}"/>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8EEF29C9-1FBA-4F44-ADB3-76EE8B148E9A}"/>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62DD30B-2F58-41B0-9E76-A606300754F8}"/>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092107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Rectangle 7">
            <a:extLst>
              <a:ext uri="{FF2B5EF4-FFF2-40B4-BE49-F238E27FC236}">
                <a16:creationId xmlns:a16="http://schemas.microsoft.com/office/drawing/2014/main" id="{F11B0F66-68AC-437E-B23A-82FAEAC0970B}"/>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9B8C086-BD81-4E55-B424-FC1936CBC3CB}"/>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F87213C-6508-4C28-8F7C-A9A07549C246}"/>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419301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Blank">
    <p:bg>
      <p:bgPr>
        <a:solidFill>
          <a:srgbClr val="00938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0" name="Picture 9">
            <a:extLst>
              <a:ext uri="{FF2B5EF4-FFF2-40B4-BE49-F238E27FC236}">
                <a16:creationId xmlns:a16="http://schemas.microsoft.com/office/drawing/2014/main" id="{B60B084A-004F-E944-BB93-3ADE93C39019}"/>
              </a:ext>
            </a:extLst>
          </p:cNvPr>
          <p:cNvPicPr>
            <a:picLocks noChangeAspect="1"/>
          </p:cNvPicPr>
          <p:nvPr/>
        </p:nvPicPr>
        <p:blipFill>
          <a:blip r:embed="rId2"/>
          <a:stretch>
            <a:fillRect/>
          </a:stretch>
        </p:blipFill>
        <p:spPr>
          <a:xfrm>
            <a:off x="10399495" y="291616"/>
            <a:ext cx="1587500" cy="622300"/>
          </a:xfrm>
          <a:prstGeom prst="rect">
            <a:avLst/>
          </a:prstGeom>
        </p:spPr>
      </p:pic>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2" name="Rectangle 11">
            <a:extLst>
              <a:ext uri="{FF2B5EF4-FFF2-40B4-BE49-F238E27FC236}">
                <a16:creationId xmlns:a16="http://schemas.microsoft.com/office/drawing/2014/main" id="{9FBE4C4A-9725-9D48-AE4E-E04DF4EA5E0B}"/>
              </a:ext>
            </a:extLst>
          </p:cNvPr>
          <p:cNvSpPr/>
          <p:nvPr/>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49076D9-0B61-B341-A24C-F516FBA2918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C44EA76-3FD7-466E-A66D-569A016A1575}"/>
              </a:ext>
            </a:extLst>
          </p:cNvPr>
          <p:cNvPicPr>
            <a:picLocks noChangeAspect="1"/>
          </p:cNvPicPr>
          <p:nvPr userDrawn="1"/>
        </p:nvPicPr>
        <p:blipFill>
          <a:blip r:embed="rId2"/>
          <a:stretch>
            <a:fillRect/>
          </a:stretch>
        </p:blipFill>
        <p:spPr>
          <a:xfrm>
            <a:off x="10399495" y="291616"/>
            <a:ext cx="1587500" cy="622300"/>
          </a:xfrm>
          <a:prstGeom prst="rect">
            <a:avLst/>
          </a:prstGeom>
        </p:spPr>
      </p:pic>
      <p:sp>
        <p:nvSpPr>
          <p:cNvPr id="9" name="Rectangle 8">
            <a:extLst>
              <a:ext uri="{FF2B5EF4-FFF2-40B4-BE49-F238E27FC236}">
                <a16:creationId xmlns:a16="http://schemas.microsoft.com/office/drawing/2014/main" id="{87D0B50A-6DAA-46DF-A7B5-6B65815CFED5}"/>
              </a:ext>
            </a:extLst>
          </p:cNvPr>
          <p:cNvSpPr/>
          <p:nvPr userDrawn="1"/>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6629734-66BF-4737-960F-B36B0DC331D5}"/>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087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Blank">
    <p:bg>
      <p:bgPr>
        <a:solidFill>
          <a:srgbClr val="2D2A26"/>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EF7B5A-CF75-354E-A0EC-B99AE3D57E7B}"/>
              </a:ext>
            </a:extLst>
          </p:cNvPr>
          <p:cNvPicPr>
            <a:picLocks noChangeAspect="1"/>
          </p:cNvPicPr>
          <p:nvPr/>
        </p:nvPicPr>
        <p:blipFill>
          <a:blip r:embed="rId2"/>
          <a:stretch>
            <a:fillRect/>
          </a:stretch>
        </p:blipFill>
        <p:spPr>
          <a:xfrm>
            <a:off x="2064587" y="458786"/>
            <a:ext cx="7500851" cy="6399214"/>
          </a:xfrm>
          <a:prstGeom prst="rect">
            <a:avLst/>
          </a:prstGeom>
        </p:spPr>
      </p:pic>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11" name="Picture 10">
            <a:extLst>
              <a:ext uri="{FF2B5EF4-FFF2-40B4-BE49-F238E27FC236}">
                <a16:creationId xmlns:a16="http://schemas.microsoft.com/office/drawing/2014/main" id="{EC687186-562B-CD43-893B-356C61D8AAD3}"/>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2" name="Rectangle 11">
            <a:extLst>
              <a:ext uri="{FF2B5EF4-FFF2-40B4-BE49-F238E27FC236}">
                <a16:creationId xmlns:a16="http://schemas.microsoft.com/office/drawing/2014/main" id="{8D100D77-C1DB-334A-A8BB-DFD67A004755}"/>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DFD002A-F270-430D-94ED-756F7B672D7A}"/>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9" name="Picture 8">
            <a:extLst>
              <a:ext uri="{FF2B5EF4-FFF2-40B4-BE49-F238E27FC236}">
                <a16:creationId xmlns:a16="http://schemas.microsoft.com/office/drawing/2014/main" id="{B4B65D97-5505-4A4E-9899-EBA4B21139E1}"/>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493E9E2B-87F0-423D-B80E-ED2275D3F112}"/>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3945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4202A68-6BAD-42FC-BAA1-2A17548E4F2F}"/>
              </a:ext>
            </a:extLst>
          </p:cNvPr>
          <p:cNvPicPr>
            <a:picLocks noChangeAspect="1"/>
          </p:cNvPicPr>
          <p:nvPr userDrawn="1"/>
        </p:nvPicPr>
        <p:blipFill>
          <a:blip r:embed="rId2"/>
          <a:stretch>
            <a:fillRect/>
          </a:stretch>
        </p:blipFill>
        <p:spPr>
          <a:xfrm>
            <a:off x="10399495" y="331553"/>
            <a:ext cx="1587500" cy="622300"/>
          </a:xfrm>
          <a:prstGeom prst="rect">
            <a:avLst/>
          </a:prstGeom>
        </p:spPr>
      </p:pic>
      <p:sp>
        <p:nvSpPr>
          <p:cNvPr id="9" name="Rectangle 8">
            <a:extLst>
              <a:ext uri="{FF2B5EF4-FFF2-40B4-BE49-F238E27FC236}">
                <a16:creationId xmlns:a16="http://schemas.microsoft.com/office/drawing/2014/main" id="{C3EC810C-14A0-45DA-9ED4-31FD2C4A0C4A}"/>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1719049D-A4C5-4419-9B27-673A4860247B}"/>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846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p:nvPicPr>
        <p:blipFill>
          <a:blip r:embed="rId2"/>
          <a:stretch>
            <a:fillRect/>
          </a:stretch>
        </p:blipFill>
        <p:spPr>
          <a:xfrm>
            <a:off x="2064587" y="458786"/>
            <a:ext cx="7500851" cy="6399214"/>
          </a:xfrm>
          <a:prstGeom prst="rect">
            <a:avLst/>
          </a:prstGeom>
        </p:spPr>
      </p:pic>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FC74841-D36D-4466-A383-9E2C4C8D57C3}"/>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2" name="Picture 11">
            <a:extLst>
              <a:ext uri="{FF2B5EF4-FFF2-40B4-BE49-F238E27FC236}">
                <a16:creationId xmlns:a16="http://schemas.microsoft.com/office/drawing/2014/main" id="{D25C3E1F-CFE2-4FB0-AF87-4BC5501339C8}"/>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AAD2FAA5-534F-4C5D-9140-8B2E97A3C6E2}"/>
              </a:ext>
            </a:extLst>
          </p:cNvPr>
          <p:cNvSpPr/>
          <p:nvPr userDrawn="1"/>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332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p:nvPicPr>
        <p:blipFill>
          <a:blip r:embed="rId2"/>
          <a:stretch>
            <a:fillRect/>
          </a:stretch>
        </p:blipFill>
        <p:spPr>
          <a:xfrm>
            <a:off x="2064587" y="458786"/>
            <a:ext cx="7500851" cy="6399214"/>
          </a:xfrm>
          <a:prstGeom prst="rect">
            <a:avLst/>
          </a:prstGeom>
        </p:spPr>
      </p:pic>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C2958F8-3884-4587-9A9B-8F296C2CAFCA}"/>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2" name="Picture 11">
            <a:extLst>
              <a:ext uri="{FF2B5EF4-FFF2-40B4-BE49-F238E27FC236}">
                <a16:creationId xmlns:a16="http://schemas.microsoft.com/office/drawing/2014/main" id="{02B4DCD1-4280-48BA-BD86-F72A52D14D29}"/>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4100FECD-0DEC-4BC2-B913-80B151B48C1D}"/>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5914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pic>
        <p:nvPicPr>
          <p:cNvPr id="10" name="Picture 9">
            <a:extLst>
              <a:ext uri="{FF2B5EF4-FFF2-40B4-BE49-F238E27FC236}">
                <a16:creationId xmlns:a16="http://schemas.microsoft.com/office/drawing/2014/main" id="{34C695E9-A96D-2548-925F-D30D03553432}"/>
              </a:ext>
            </a:extLst>
          </p:cNvPr>
          <p:cNvPicPr>
            <a:picLocks noChangeAspect="1"/>
          </p:cNvPicPr>
          <p:nvPr/>
        </p:nvPicPr>
        <p:blipFill>
          <a:blip r:embed="rId3"/>
          <a:stretch>
            <a:fillRect/>
          </a:stretch>
        </p:blipFill>
        <p:spPr>
          <a:xfrm>
            <a:off x="2066456" y="461966"/>
            <a:ext cx="7497113" cy="6396025"/>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163D3AF-29B0-4416-A9C6-18E73542A891}"/>
              </a:ext>
            </a:extLst>
          </p:cNvPr>
          <p:cNvPicPr>
            <a:picLocks noChangeAspect="1"/>
          </p:cNvPicPr>
          <p:nvPr userDrawn="1"/>
        </p:nvPicPr>
        <p:blipFill>
          <a:blip r:embed="rId2"/>
          <a:stretch>
            <a:fillRect/>
          </a:stretch>
        </p:blipFill>
        <p:spPr>
          <a:xfrm>
            <a:off x="10407431" y="1000123"/>
            <a:ext cx="1587500" cy="622300"/>
          </a:xfrm>
          <a:prstGeom prst="rect">
            <a:avLst/>
          </a:prstGeom>
        </p:spPr>
      </p:pic>
      <p:pic>
        <p:nvPicPr>
          <p:cNvPr id="12" name="Picture 11">
            <a:extLst>
              <a:ext uri="{FF2B5EF4-FFF2-40B4-BE49-F238E27FC236}">
                <a16:creationId xmlns:a16="http://schemas.microsoft.com/office/drawing/2014/main" id="{AC7975AE-75B5-4CBC-B845-DA0C57178247}"/>
              </a:ext>
            </a:extLst>
          </p:cNvPr>
          <p:cNvPicPr>
            <a:picLocks noChangeAspect="1"/>
          </p:cNvPicPr>
          <p:nvPr userDrawn="1"/>
        </p:nvPicPr>
        <p:blipFill>
          <a:blip r:embed="rId3"/>
          <a:stretch>
            <a:fillRect/>
          </a:stretch>
        </p:blipFill>
        <p:spPr>
          <a:xfrm>
            <a:off x="2066456" y="461966"/>
            <a:ext cx="7497113" cy="6396025"/>
          </a:xfrm>
          <a:prstGeom prst="rect">
            <a:avLst/>
          </a:prstGeom>
        </p:spPr>
      </p:pic>
      <p:sp>
        <p:nvSpPr>
          <p:cNvPr id="14" name="Rectangle 13">
            <a:extLst>
              <a:ext uri="{FF2B5EF4-FFF2-40B4-BE49-F238E27FC236}">
                <a16:creationId xmlns:a16="http://schemas.microsoft.com/office/drawing/2014/main" id="{E4999369-99C1-4224-A24B-6124EF405B6A}"/>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5813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9" name="Picture 8">
            <a:extLst>
              <a:ext uri="{FF2B5EF4-FFF2-40B4-BE49-F238E27FC236}">
                <a16:creationId xmlns:a16="http://schemas.microsoft.com/office/drawing/2014/main" id="{7545763C-D3D9-4D47-985A-B2911A7AE511}"/>
              </a:ext>
            </a:extLst>
          </p:cNvPr>
          <p:cNvPicPr>
            <a:picLocks noChangeAspect="1"/>
          </p:cNvPicPr>
          <p:nvPr/>
        </p:nvPicPr>
        <p:blipFill>
          <a:blip r:embed="rId2"/>
          <a:stretch>
            <a:fillRect/>
          </a:stretch>
        </p:blipFill>
        <p:spPr>
          <a:xfrm>
            <a:off x="2064587" y="458786"/>
            <a:ext cx="7500851" cy="6399214"/>
          </a:xfrm>
          <a:prstGeom prst="rect">
            <a:avLst/>
          </a:prstGeom>
        </p:spPr>
      </p:pic>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3"/>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pic>
        <p:nvPicPr>
          <p:cNvPr id="8" name="Picture 7">
            <a:extLst>
              <a:ext uri="{FF2B5EF4-FFF2-40B4-BE49-F238E27FC236}">
                <a16:creationId xmlns:a16="http://schemas.microsoft.com/office/drawing/2014/main" id="{A2D3B388-A5DB-4AF0-B7E4-FD8E110BED22}"/>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1" name="Picture 10">
            <a:extLst>
              <a:ext uri="{FF2B5EF4-FFF2-40B4-BE49-F238E27FC236}">
                <a16:creationId xmlns:a16="http://schemas.microsoft.com/office/drawing/2014/main" id="{CD9CE4E6-9DE3-4AD7-9E51-1ADBD659D629}"/>
              </a:ext>
            </a:extLst>
          </p:cNvPr>
          <p:cNvPicPr>
            <a:picLocks noChangeAspect="1"/>
          </p:cNvPicPr>
          <p:nvPr userDrawn="1"/>
        </p:nvPicPr>
        <p:blipFill>
          <a:blip r:embed="rId3"/>
          <a:stretch>
            <a:fillRect/>
          </a:stretch>
        </p:blipFill>
        <p:spPr>
          <a:xfrm>
            <a:off x="10404554" y="1001115"/>
            <a:ext cx="1590377" cy="620313"/>
          </a:xfrm>
          <a:prstGeom prst="rect">
            <a:avLst/>
          </a:prstGeom>
        </p:spPr>
      </p:pic>
      <p:sp>
        <p:nvSpPr>
          <p:cNvPr id="12" name="Rectangle 11">
            <a:extLst>
              <a:ext uri="{FF2B5EF4-FFF2-40B4-BE49-F238E27FC236}">
                <a16:creationId xmlns:a16="http://schemas.microsoft.com/office/drawing/2014/main" id="{DE7FC80B-D6EF-4DE6-81C0-0A4ADA7E0DF0}"/>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3868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5776360" cy="4541838"/>
          </a:xfrm>
        </p:spPr>
        <p:txBody>
          <a:bodyPr/>
          <a:lstStyle>
            <a:lvl1pPr marL="0" indent="0">
              <a:buNone/>
              <a:defRPr sz="2800">
                <a:solidFill>
                  <a:srgbClr val="00938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pic>
        <p:nvPicPr>
          <p:cNvPr id="8" name="Picture 7">
            <a:extLst>
              <a:ext uri="{FF2B5EF4-FFF2-40B4-BE49-F238E27FC236}">
                <a16:creationId xmlns:a16="http://schemas.microsoft.com/office/drawing/2014/main" id="{7A690B5E-5E58-40E6-A3DA-19C44608744B}"/>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37566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3071284972"/>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5776360" cy="454183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pic>
        <p:nvPicPr>
          <p:cNvPr id="10" name="Picture 9">
            <a:extLst>
              <a:ext uri="{FF2B5EF4-FFF2-40B4-BE49-F238E27FC236}">
                <a16:creationId xmlns:a16="http://schemas.microsoft.com/office/drawing/2014/main" id="{3066DEC1-2452-4590-BE35-175F5DABFA69}"/>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177904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5" name="Footer Placeholder 4">
            <a:extLst>
              <a:ext uri="{FF2B5EF4-FFF2-40B4-BE49-F238E27FC236}">
                <a16:creationId xmlns:a16="http://schemas.microsoft.com/office/drawing/2014/main" id="{0EF2A243-B0A5-BB41-8E94-2ADDC419EAF0}"/>
              </a:ext>
            </a:extLst>
          </p:cNvPr>
          <p:cNvSpPr>
            <a:spLocks noGrp="1"/>
          </p:cNvSpPr>
          <p:nvPr>
            <p:ph type="ftr" sz="quarter" idx="11"/>
          </p:nvPr>
        </p:nvSpPr>
        <p:spPr>
          <a:xfrm>
            <a:off x="5815013" y="6356350"/>
            <a:ext cx="6179918"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B5E43-8818-2D43-88C9-DB77D7DD3042}"/>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pic>
        <p:nvPicPr>
          <p:cNvPr id="9" name="Picture 8">
            <a:extLst>
              <a:ext uri="{FF2B5EF4-FFF2-40B4-BE49-F238E27FC236}">
                <a16:creationId xmlns:a16="http://schemas.microsoft.com/office/drawing/2014/main" id="{8BDA1EBD-AEF5-4088-A946-5B72787E6DA9}"/>
              </a:ext>
            </a:extLst>
          </p:cNvPr>
          <p:cNvPicPr>
            <a:picLocks noChangeAspect="1"/>
          </p:cNvPicPr>
          <p:nvPr userDrawn="1"/>
        </p:nvPicPr>
        <p:blipFill>
          <a:blip r:embed="rId2"/>
          <a:stretch>
            <a:fillRect/>
          </a:stretch>
        </p:blipFill>
        <p:spPr>
          <a:xfrm>
            <a:off x="2066456" y="461966"/>
            <a:ext cx="7497113" cy="6396025"/>
          </a:xfrm>
          <a:prstGeom prst="rect">
            <a:avLst/>
          </a:prstGeom>
        </p:spPr>
      </p:pic>
      <p:sp>
        <p:nvSpPr>
          <p:cNvPr id="10" name="Rectangle 9">
            <a:extLst>
              <a:ext uri="{FF2B5EF4-FFF2-40B4-BE49-F238E27FC236}">
                <a16:creationId xmlns:a16="http://schemas.microsoft.com/office/drawing/2014/main" id="{AF1610B4-EFC6-4470-80F6-5BB1C7E425FF}"/>
              </a:ext>
            </a:extLst>
          </p:cNvPr>
          <p:cNvSpPr/>
          <p:nvPr userDrawn="1"/>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7A1D111-C3FA-4F1E-BB6C-5FB18E580B5D}"/>
              </a:ext>
            </a:extLst>
          </p:cNvPr>
          <p:cNvPicPr>
            <a:picLocks noChangeAspect="1"/>
          </p:cNvPicPr>
          <p:nvPr userDrawn="1"/>
        </p:nvPicPr>
        <p:blipFill>
          <a:blip r:embed="rId3"/>
          <a:stretch>
            <a:fillRect/>
          </a:stretch>
        </p:blipFill>
        <p:spPr>
          <a:xfrm>
            <a:off x="766791" y="602456"/>
            <a:ext cx="2425700" cy="1231900"/>
          </a:xfrm>
          <a:prstGeom prst="rect">
            <a:avLst/>
          </a:prstGeom>
        </p:spPr>
      </p:pic>
      <p:sp>
        <p:nvSpPr>
          <p:cNvPr id="13" name="TextBox 12">
            <a:extLst>
              <a:ext uri="{FF2B5EF4-FFF2-40B4-BE49-F238E27FC236}">
                <a16:creationId xmlns:a16="http://schemas.microsoft.com/office/drawing/2014/main" id="{EE5522A0-6358-4787-806C-26A07DCE4518}"/>
              </a:ext>
            </a:extLst>
          </p:cNvPr>
          <p:cNvSpPr txBox="1"/>
          <p:nvPr userDrawn="1"/>
        </p:nvSpPr>
        <p:spPr>
          <a:xfrm>
            <a:off x="8803861" y="6475474"/>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415120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7" name="Rectangle 6">
            <a:extLst>
              <a:ext uri="{FF2B5EF4-FFF2-40B4-BE49-F238E27FC236}">
                <a16:creationId xmlns:a16="http://schemas.microsoft.com/office/drawing/2014/main" id="{0987A006-04E7-4571-80E2-69B8D475D5C9}"/>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B3A9C85-76A2-4309-8AC5-80F94474DF19}"/>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703558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1" y="1679552"/>
            <a:ext cx="9712809" cy="4410099"/>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userDrawn="1"/>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9D2A916C-C5CC-48C5-9AAA-FAC552BF97F6}"/>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251116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2" y="1629509"/>
            <a:ext cx="9712808" cy="4460144"/>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userDrawn="1"/>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userDrawn="1"/>
        </p:nvPicPr>
        <p:blipFill>
          <a:blip r:embed="rId2"/>
          <a:stretch>
            <a:fillRect/>
          </a:stretch>
        </p:blipFill>
        <p:spPr>
          <a:xfrm>
            <a:off x="10399495" y="685165"/>
            <a:ext cx="1587500" cy="622300"/>
          </a:xfrm>
          <a:prstGeom prst="rect">
            <a:avLst/>
          </a:prstGeom>
        </p:spPr>
      </p:pic>
      <p:sp>
        <p:nvSpPr>
          <p:cNvPr id="11" name="Footer Placeholder 4">
            <a:extLst>
              <a:ext uri="{FF2B5EF4-FFF2-40B4-BE49-F238E27FC236}">
                <a16:creationId xmlns:a16="http://schemas.microsoft.com/office/drawing/2014/main" id="{BA680FD7-065C-4385-892F-8561DFA66910}"/>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398488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1232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566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099155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1232452" y="1718562"/>
            <a:ext cx="4357005"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1232452" y="2438400"/>
            <a:ext cx="4357005" cy="3482975"/>
          </a:xfrm>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6566798" y="1718562"/>
            <a:ext cx="4378462"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6566798" y="2438400"/>
            <a:ext cx="4378462" cy="3482975"/>
          </a:xfrm>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661877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163243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0938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0" name="Picture 9">
            <a:extLst>
              <a:ext uri="{FF2B5EF4-FFF2-40B4-BE49-F238E27FC236}">
                <a16:creationId xmlns:a16="http://schemas.microsoft.com/office/drawing/2014/main" id="{B60B084A-004F-E944-BB93-3ADE93C39019}"/>
              </a:ext>
            </a:extLst>
          </p:cNvPr>
          <p:cNvPicPr>
            <a:picLocks noChangeAspect="1"/>
          </p:cNvPicPr>
          <p:nvPr userDrawn="1"/>
        </p:nvPicPr>
        <p:blipFill>
          <a:blip r:embed="rId2"/>
          <a:stretch>
            <a:fillRect/>
          </a:stretch>
        </p:blipFill>
        <p:spPr>
          <a:xfrm>
            <a:off x="10399495" y="291616"/>
            <a:ext cx="1587500" cy="622300"/>
          </a:xfrm>
          <a:prstGeom prst="rect">
            <a:avLst/>
          </a:prstGeom>
        </p:spPr>
      </p:pic>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2" name="Rectangle 11">
            <a:extLst>
              <a:ext uri="{FF2B5EF4-FFF2-40B4-BE49-F238E27FC236}">
                <a16:creationId xmlns:a16="http://schemas.microsoft.com/office/drawing/2014/main" id="{9FBE4C4A-9725-9D48-AE4E-E04DF4EA5E0B}"/>
              </a:ext>
            </a:extLst>
          </p:cNvPr>
          <p:cNvSpPr/>
          <p:nvPr userDrawn="1"/>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49076D9-0B61-B341-A24C-F516FBA29188}"/>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853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2D2A26"/>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EF7B5A-CF75-354E-A0EC-B99AE3D57E7B}"/>
              </a:ext>
            </a:extLst>
          </p:cNvPr>
          <p:cNvPicPr>
            <a:picLocks noChangeAspect="1"/>
          </p:cNvPicPr>
          <p:nvPr userDrawn="1"/>
        </p:nvPicPr>
        <p:blipFill>
          <a:blip r:embed="rId2"/>
          <a:stretch>
            <a:fillRect/>
          </a:stretch>
        </p:blipFill>
        <p:spPr>
          <a:xfrm>
            <a:off x="2064587" y="458786"/>
            <a:ext cx="7500851" cy="6399214"/>
          </a:xfrm>
          <a:prstGeom prst="rect">
            <a:avLst/>
          </a:prstGeom>
        </p:spPr>
      </p:pic>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11" name="Picture 10">
            <a:extLst>
              <a:ext uri="{FF2B5EF4-FFF2-40B4-BE49-F238E27FC236}">
                <a16:creationId xmlns:a16="http://schemas.microsoft.com/office/drawing/2014/main" id="{EC687186-562B-CD43-893B-356C61D8AAD3}"/>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2" name="Rectangle 11">
            <a:extLst>
              <a:ext uri="{FF2B5EF4-FFF2-40B4-BE49-F238E27FC236}">
                <a16:creationId xmlns:a16="http://schemas.microsoft.com/office/drawing/2014/main" id="{8D100D77-C1DB-334A-A8BB-DFD67A004755}"/>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6263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20585911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userDrawn="1"/>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869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00938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8" name="Picture 7">
            <a:extLst>
              <a:ext uri="{FF2B5EF4-FFF2-40B4-BE49-F238E27FC236}">
                <a16:creationId xmlns:a16="http://schemas.microsoft.com/office/drawing/2014/main" id="{19B32C47-E29E-6F45-9863-175137A324EE}"/>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userDrawn="1"/>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6740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rgbClr val="00467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userDrawn="1"/>
        </p:nvPicPr>
        <p:blipFill>
          <a:blip r:embed="rId2"/>
          <a:stretch>
            <a:fillRect/>
          </a:stretch>
        </p:blipFill>
        <p:spPr>
          <a:xfrm>
            <a:off x="2064587" y="458786"/>
            <a:ext cx="7500851" cy="6399214"/>
          </a:xfrm>
          <a:prstGeom prst="rect">
            <a:avLst/>
          </a:prstGeom>
        </p:spPr>
      </p:pic>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2468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1B434"/>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userDrawn="1"/>
        </p:nvPicPr>
        <p:blipFill>
          <a:blip r:embed="rId2"/>
          <a:stretch>
            <a:fillRect/>
          </a:stretch>
        </p:blipFill>
        <p:spPr>
          <a:xfrm>
            <a:off x="10407431" y="1000123"/>
            <a:ext cx="1587500" cy="622300"/>
          </a:xfrm>
          <a:prstGeom prst="rect">
            <a:avLst/>
          </a:prstGeom>
        </p:spPr>
      </p:pic>
      <p:pic>
        <p:nvPicPr>
          <p:cNvPr id="10" name="Picture 9">
            <a:extLst>
              <a:ext uri="{FF2B5EF4-FFF2-40B4-BE49-F238E27FC236}">
                <a16:creationId xmlns:a16="http://schemas.microsoft.com/office/drawing/2014/main" id="{34C695E9-A96D-2548-925F-D30D03553432}"/>
              </a:ext>
            </a:extLst>
          </p:cNvPr>
          <p:cNvPicPr>
            <a:picLocks noChangeAspect="1"/>
          </p:cNvPicPr>
          <p:nvPr userDrawn="1"/>
        </p:nvPicPr>
        <p:blipFill>
          <a:blip r:embed="rId3"/>
          <a:stretch>
            <a:fillRect/>
          </a:stretch>
        </p:blipFill>
        <p:spPr>
          <a:xfrm>
            <a:off x="2066456" y="461966"/>
            <a:ext cx="7497113" cy="6396025"/>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3394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rgbClr val="F2652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9" name="Picture 8">
            <a:extLst>
              <a:ext uri="{FF2B5EF4-FFF2-40B4-BE49-F238E27FC236}">
                <a16:creationId xmlns:a16="http://schemas.microsoft.com/office/drawing/2014/main" id="{7545763C-D3D9-4D47-985A-B2911A7AE511}"/>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0" name="Picture 9">
            <a:extLst>
              <a:ext uri="{FF2B5EF4-FFF2-40B4-BE49-F238E27FC236}">
                <a16:creationId xmlns:a16="http://schemas.microsoft.com/office/drawing/2014/main" id="{C10CD979-CF77-6C4D-B950-87DB25FCF31B}"/>
              </a:ext>
            </a:extLst>
          </p:cNvPr>
          <p:cNvPicPr>
            <a:picLocks noChangeAspect="1"/>
          </p:cNvPicPr>
          <p:nvPr userDrawn="1"/>
        </p:nvPicPr>
        <p:blipFill>
          <a:blip r:embed="rId3"/>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Tree>
    <p:extLst>
      <p:ext uri="{BB962C8B-B14F-4D97-AF65-F5344CB8AC3E}">
        <p14:creationId xmlns:p14="http://schemas.microsoft.com/office/powerpoint/2010/main" val="1713698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5776360" cy="454183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4200203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0094751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Eng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D964EC-844F-4159-B4F7-5411E7DE5ED6}"/>
              </a:ext>
            </a:extLst>
          </p:cNvPr>
          <p:cNvSpPr/>
          <p:nvPr/>
        </p:nvSpPr>
        <p:spPr>
          <a:xfrm>
            <a:off x="-14288" y="-14288"/>
            <a:ext cx="10225088" cy="1262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37754106-34A9-456B-A4D9-964DD2AA27B3}"/>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41688E34-F768-453B-AE72-F2FA5811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300036"/>
            <a:ext cx="9553574" cy="690564"/>
          </a:xfrm>
        </p:spPr>
        <p:txBody>
          <a:bodyPr anchor="b">
            <a:noAutofit/>
          </a:bodyPr>
          <a:lstStyle>
            <a:lvl1pPr>
              <a:defRPr sz="36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560389" y="1722056"/>
            <a:ext cx="11426825" cy="4602544"/>
          </a:xfrm>
        </p:spPr>
        <p:txBody>
          <a:bodyPr>
            <a:normAutofit/>
          </a:bodyPr>
          <a:lstStyle>
            <a:lvl1pPr marL="214313" indent="-214313">
              <a:spcBef>
                <a:spcPts val="18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814D185-1188-4099-8B10-734FD3D15D7A}"/>
              </a:ext>
            </a:extLst>
          </p:cNvPr>
          <p:cNvSpPr>
            <a:spLocks noGrp="1"/>
          </p:cNvSpPr>
          <p:nvPr>
            <p:ph type="sldNum" sz="quarter" idx="14"/>
          </p:nvPr>
        </p:nvSpPr>
        <p:spPr/>
        <p:txBody>
          <a:bodyPr/>
          <a:lstStyle>
            <a:lvl1pPr>
              <a:defRPr smtClean="0">
                <a:solidFill>
                  <a:srgbClr val="009383"/>
                </a:solidFill>
              </a:defRPr>
            </a:lvl1pPr>
          </a:lstStyle>
          <a:p>
            <a:pPr>
              <a:defRPr/>
            </a:pPr>
            <a:fld id="{29CD1F0A-61D8-4143-8167-D0E368EA036B}"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E57CFBDB-C42C-40BE-8746-3FEF9EAC0C02}"/>
              </a:ext>
            </a:extLst>
          </p:cNvPr>
          <p:cNvSpPr>
            <a:spLocks noGrp="1"/>
          </p:cNvSpPr>
          <p:nvPr>
            <p:ph type="ftr" sz="quarter" idx="15"/>
          </p:nvPr>
        </p:nvSpPr>
        <p:spPr/>
        <p:txBody>
          <a:bodyPr/>
          <a:lstStyle>
            <a:lvl1pPr>
              <a:defRPr/>
            </a:lvl1pPr>
          </a:lstStyle>
          <a:p>
            <a:pPr>
              <a:defRPr/>
            </a:pPr>
            <a:r>
              <a:rPr lang="en-US" dirty="0"/>
              <a:t>Copyright 1992-2016, Leadership Strategies, Inc. V16.01</a:t>
            </a:r>
          </a:p>
          <a:p>
            <a:pPr>
              <a:defRPr/>
            </a:pPr>
            <a:endParaRPr lang="en-US" dirty="0"/>
          </a:p>
        </p:txBody>
      </p:sp>
    </p:spTree>
    <p:extLst>
      <p:ext uri="{BB962C8B-B14F-4D97-AF65-F5344CB8AC3E}">
        <p14:creationId xmlns:p14="http://schemas.microsoft.com/office/powerpoint/2010/main" val="77125022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5823855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88827402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4713028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34012424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52604432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67" r:id="rId12"/>
    <p:sldLayoutId id="2147483661" r:id="rId13"/>
    <p:sldLayoutId id="2147483662" r:id="rId14"/>
    <p:sldLayoutId id="2147483724" r:id="rId15"/>
    <p:sldLayoutId id="2147483725" r:id="rId16"/>
    <p:sldLayoutId id="2147483726" r:id="rId17"/>
  </p:sldLayoutIdLst>
  <p:transition>
    <p:fade/>
  </p:transition>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7967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4876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5C506D0-69AF-6B41-B7B9-6D41D924DC2F}" type="slidenum">
              <a:rPr lang="en-US" smtClean="0"/>
              <a:pPr/>
              <a:t>‹#›</a:t>
            </a:fld>
            <a:endParaRPr lang="en-US" dirty="0"/>
          </a:p>
        </p:txBody>
      </p:sp>
    </p:spTree>
    <p:extLst>
      <p:ext uri="{BB962C8B-B14F-4D97-AF65-F5344CB8AC3E}">
        <p14:creationId xmlns:p14="http://schemas.microsoft.com/office/powerpoint/2010/main" val="71164257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38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38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38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Clr>
          <a:srgbClr val="009383"/>
        </a:buClr>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009383"/>
        </a:buClr>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www.biz-e-training.com/virtual-training-five-questions-to-ask-before-we-begin/" TargetMode="External"/><Relationship Id="rId2" Type="http://schemas.openxmlformats.org/officeDocument/2006/relationships/image" Target="../media/image30.jp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846E-6D0F-2344-8D43-A9EA24F545D1}"/>
              </a:ext>
            </a:extLst>
          </p:cNvPr>
          <p:cNvSpPr>
            <a:spLocks noGrp="1"/>
          </p:cNvSpPr>
          <p:nvPr>
            <p:ph type="ctrTitle"/>
          </p:nvPr>
        </p:nvSpPr>
        <p:spPr>
          <a:xfrm>
            <a:off x="669983" y="476534"/>
            <a:ext cx="6487562" cy="1920526"/>
          </a:xfrm>
        </p:spPr>
        <p:txBody>
          <a:bodyPr/>
          <a:lstStyle/>
          <a:p>
            <a:r>
              <a:rPr lang="en-US" dirty="0"/>
              <a:t>The Engaging Trainer Virtual Edition</a:t>
            </a:r>
          </a:p>
        </p:txBody>
      </p:sp>
      <p:sp>
        <p:nvSpPr>
          <p:cNvPr id="3" name="Slide Number Placeholder 2">
            <a:extLst>
              <a:ext uri="{FF2B5EF4-FFF2-40B4-BE49-F238E27FC236}">
                <a16:creationId xmlns:a16="http://schemas.microsoft.com/office/drawing/2014/main" id="{16AF9DCD-9510-4B5F-AF2D-076CCE487B8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C1F6716-D098-4359-9E4E-10FBCCAD57D0}"/>
              </a:ext>
            </a:extLst>
          </p:cNvPr>
          <p:cNvSpPr txBox="1"/>
          <p:nvPr/>
        </p:nvSpPr>
        <p:spPr>
          <a:xfrm>
            <a:off x="9885888" y="6415800"/>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5" name="TextBox 4">
            <a:extLst>
              <a:ext uri="{FF2B5EF4-FFF2-40B4-BE49-F238E27FC236}">
                <a16:creationId xmlns:a16="http://schemas.microsoft.com/office/drawing/2014/main" id="{56A61A4F-40AE-4233-8314-E30A81ED6ABB}"/>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Copyright 1992-2015, Leadership Strategies, Inc. V15.03</a:t>
            </a:r>
          </a:p>
        </p:txBody>
      </p:sp>
    </p:spTree>
    <p:extLst>
      <p:ext uri="{BB962C8B-B14F-4D97-AF65-F5344CB8AC3E}">
        <p14:creationId xmlns:p14="http://schemas.microsoft.com/office/powerpoint/2010/main" val="1908278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326239" y="2217626"/>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10</a:t>
            </a:fld>
            <a:endParaRPr lang="en-US" sz="900" dirty="0">
              <a:solidFill>
                <a:schemeClr val="bg1">
                  <a:lumMod val="50000"/>
                </a:schemeClr>
              </a:solidFill>
            </a:endParaRPr>
          </a:p>
        </p:txBody>
      </p:sp>
      <p:sp>
        <p:nvSpPr>
          <p:cNvPr id="2" name="Title 1"/>
          <p:cNvSpPr>
            <a:spLocks noGrp="1"/>
          </p:cNvSpPr>
          <p:nvPr>
            <p:ph type="title"/>
          </p:nvPr>
        </p:nvSpPr>
        <p:spPr/>
        <p:txBody>
          <a:bodyPr>
            <a:normAutofit/>
          </a:bodyPr>
          <a:lstStyle/>
          <a:p>
            <a:r>
              <a:rPr lang="en-US" altLang="en-US" sz="3600" dirty="0"/>
              <a:t>G3. Focus on Prevention</a:t>
            </a:r>
            <a:endParaRPr lang="en-US" sz="3600" dirty="0"/>
          </a:p>
        </p:txBody>
      </p:sp>
      <p:sp>
        <p:nvSpPr>
          <p:cNvPr id="3" name="Content Placeholder 2"/>
          <p:cNvSpPr>
            <a:spLocks noGrp="1"/>
          </p:cNvSpPr>
          <p:nvPr>
            <p:ph type="body" idx="4294967295"/>
          </p:nvPr>
        </p:nvSpPr>
        <p:spPr>
          <a:xfrm>
            <a:off x="728032" y="1689376"/>
            <a:ext cx="2962275" cy="2449487"/>
          </a:xfrm>
          <a:ln>
            <a:solidFill>
              <a:srgbClr val="00467F"/>
            </a:solidFill>
          </a:ln>
        </p:spPr>
        <p:txBody>
          <a:bodyPr/>
          <a:lstStyle/>
          <a:p>
            <a:pPr marL="0" indent="0">
              <a:buNone/>
            </a:pPr>
            <a:r>
              <a:rPr lang="en-US" altLang="en-US" sz="2400" b="0" dirty="0">
                <a:solidFill>
                  <a:schemeClr val="tx1"/>
                </a:solidFill>
              </a:rPr>
              <a:t>During preparation, inquire about issues and concerns that might cause problems during the training</a:t>
            </a:r>
          </a:p>
          <a:p>
            <a:endParaRPr lang="en-US" b="0" dirty="0">
              <a:solidFill>
                <a:schemeClr val="tx1"/>
              </a:solidFill>
            </a:endParaRPr>
          </a:p>
        </p:txBody>
      </p:sp>
      <p:pic>
        <p:nvPicPr>
          <p:cNvPr id="5" name="Picture 4"/>
          <p:cNvPicPr>
            <a:picLocks noChangeAspect="1"/>
          </p:cNvPicPr>
          <p:nvPr/>
        </p:nvPicPr>
        <p:blipFill>
          <a:blip r:embed="rId3"/>
          <a:stretch>
            <a:fillRect/>
          </a:stretch>
        </p:blipFill>
        <p:spPr>
          <a:xfrm>
            <a:off x="4750904" y="3079164"/>
            <a:ext cx="4471679" cy="2972811"/>
          </a:xfrm>
          <a:prstGeom prst="rect">
            <a:avLst/>
          </a:prstGeom>
        </p:spPr>
      </p:pic>
      <p:sp>
        <p:nvSpPr>
          <p:cNvPr id="10" name="Line Callout 2 9"/>
          <p:cNvSpPr/>
          <p:nvPr/>
        </p:nvSpPr>
        <p:spPr>
          <a:xfrm flipH="1">
            <a:off x="3945157" y="1869350"/>
            <a:ext cx="1816100" cy="1053112"/>
          </a:xfrm>
          <a:prstGeom prst="borderCallout2">
            <a:avLst>
              <a:gd name="adj1" fmla="val 17226"/>
              <a:gd name="adj2" fmla="val -3033"/>
              <a:gd name="adj3" fmla="val 16862"/>
              <a:gd name="adj4" fmla="val -24329"/>
              <a:gd name="adj5" fmla="val 149142"/>
              <a:gd name="adj6" fmla="val -23794"/>
            </a:avLst>
          </a:prstGeom>
          <a:solidFill>
            <a:srgbClr val="FCFCFC"/>
          </a:solidFill>
          <a:ln>
            <a:solidFill>
              <a:srgbClr val="F26522"/>
            </a:solidFill>
          </a:ln>
        </p:spPr>
        <p:style>
          <a:lnRef idx="2">
            <a:schemeClr val="dk1"/>
          </a:lnRef>
          <a:fillRef idx="1">
            <a:schemeClr val="lt1"/>
          </a:fillRef>
          <a:effectRef idx="0">
            <a:schemeClr val="dk1"/>
          </a:effectRef>
          <a:fontRef idx="minor">
            <a:schemeClr val="dk1"/>
          </a:fontRef>
        </p:style>
        <p:txBody>
          <a:bodyPr rtlCol="0" anchor="ctr"/>
          <a:lstStyle/>
          <a:p>
            <a:pPr>
              <a:lnSpc>
                <a:spcPct val="90000"/>
              </a:lnSpc>
              <a:spcBef>
                <a:spcPts val="300"/>
              </a:spcBef>
              <a:buClr>
                <a:schemeClr val="hlink"/>
              </a:buClr>
            </a:pPr>
            <a:r>
              <a:rPr lang="en-US" altLang="en-US" dirty="0">
                <a:solidFill>
                  <a:schemeClr val="tx1"/>
                </a:solidFill>
                <a:latin typeface="Arial" panose="020B0604020202020204" pitchFamily="34" charset="0"/>
                <a:cs typeface="Arial" panose="020B0604020202020204" pitchFamily="34" charset="0"/>
              </a:rPr>
              <a:t>Not on favorable terms with one another</a:t>
            </a:r>
          </a:p>
        </p:txBody>
      </p:sp>
      <p:sp>
        <p:nvSpPr>
          <p:cNvPr id="11" name="Line Callout 2 10"/>
          <p:cNvSpPr/>
          <p:nvPr/>
        </p:nvSpPr>
        <p:spPr>
          <a:xfrm flipH="1">
            <a:off x="1996923" y="5264050"/>
            <a:ext cx="1816100" cy="890529"/>
          </a:xfrm>
          <a:prstGeom prst="borderCallout2">
            <a:avLst>
              <a:gd name="adj1" fmla="val 15656"/>
              <a:gd name="adj2" fmla="val -4550"/>
              <a:gd name="adj3" fmla="val -135194"/>
              <a:gd name="adj4" fmla="val -41652"/>
              <a:gd name="adj5" fmla="val -140207"/>
              <a:gd name="adj6" fmla="val -67071"/>
            </a:avLst>
          </a:prstGeom>
          <a:noFill/>
          <a:ln>
            <a:solidFill>
              <a:srgbClr val="009383"/>
            </a:solidFill>
          </a:ln>
        </p:spPr>
        <p:style>
          <a:lnRef idx="2">
            <a:schemeClr val="dk1"/>
          </a:lnRef>
          <a:fillRef idx="1">
            <a:schemeClr val="lt1"/>
          </a:fillRef>
          <a:effectRef idx="0">
            <a:schemeClr val="dk1"/>
          </a:effectRef>
          <a:fontRef idx="minor">
            <a:schemeClr val="dk1"/>
          </a:fontRef>
        </p:style>
        <p:txBody>
          <a:bodyPr rtlCol="0" anchor="ctr"/>
          <a:lstStyle/>
          <a:p>
            <a:pPr>
              <a:lnSpc>
                <a:spcPct val="90000"/>
              </a:lnSpc>
              <a:spcBef>
                <a:spcPct val="50000"/>
              </a:spcBef>
              <a:buClr>
                <a:schemeClr val="hlink"/>
              </a:buClr>
            </a:pPr>
            <a:r>
              <a:rPr lang="en-US" altLang="en-US" dirty="0">
                <a:solidFill>
                  <a:schemeClr val="tx1"/>
                </a:solidFill>
                <a:latin typeface="Arial" panose="020B0604020202020204" pitchFamily="34" charset="0"/>
                <a:cs typeface="Arial" panose="020B0604020202020204" pitchFamily="34" charset="0"/>
              </a:rPr>
              <a:t>Disagrees with parts of the training content</a:t>
            </a:r>
          </a:p>
        </p:txBody>
      </p:sp>
      <p:sp>
        <p:nvSpPr>
          <p:cNvPr id="12" name="Line Callout 2 11"/>
          <p:cNvSpPr/>
          <p:nvPr/>
        </p:nvSpPr>
        <p:spPr>
          <a:xfrm>
            <a:off x="8545172" y="1063273"/>
            <a:ext cx="1602870" cy="905205"/>
          </a:xfrm>
          <a:prstGeom prst="borderCallout2">
            <a:avLst>
              <a:gd name="adj1" fmla="val 18750"/>
              <a:gd name="adj2" fmla="val -8333"/>
              <a:gd name="adj3" fmla="val 20245"/>
              <a:gd name="adj4" fmla="val -22597"/>
              <a:gd name="adj5" fmla="val 250566"/>
              <a:gd name="adj6" fmla="val -44157"/>
            </a:avLst>
          </a:prstGeom>
          <a:noFill/>
          <a:ln>
            <a:solidFill>
              <a:srgbClr val="F1B434"/>
            </a:solidFill>
          </a:ln>
        </p:spPr>
        <p:style>
          <a:lnRef idx="2">
            <a:schemeClr val="dk1"/>
          </a:lnRef>
          <a:fillRef idx="1">
            <a:schemeClr val="lt1"/>
          </a:fillRef>
          <a:effectRef idx="0">
            <a:schemeClr val="dk1"/>
          </a:effectRef>
          <a:fontRef idx="minor">
            <a:schemeClr val="dk1"/>
          </a:fontRef>
        </p:style>
        <p:txBody>
          <a:bodyPr rtlCol="0" anchor="ctr"/>
          <a:lstStyle/>
          <a:p>
            <a:r>
              <a:rPr lang="en-US" altLang="en-US" dirty="0">
                <a:solidFill>
                  <a:schemeClr val="tx1"/>
                </a:solidFill>
                <a:latin typeface="Arial" panose="020B0604020202020204" pitchFamily="34" charset="0"/>
                <a:cs typeface="Arial" panose="020B0604020202020204" pitchFamily="34" charset="0"/>
              </a:rPr>
              <a:t>Forced to attend the session</a:t>
            </a:r>
          </a:p>
        </p:txBody>
      </p:sp>
      <p:sp>
        <p:nvSpPr>
          <p:cNvPr id="13" name="Line Callout 2 12"/>
          <p:cNvSpPr/>
          <p:nvPr/>
        </p:nvSpPr>
        <p:spPr>
          <a:xfrm>
            <a:off x="9258137" y="2291325"/>
            <a:ext cx="1804654" cy="1053113"/>
          </a:xfrm>
          <a:prstGeom prst="borderCallout2">
            <a:avLst>
              <a:gd name="adj1" fmla="val 107480"/>
              <a:gd name="adj2" fmla="val 21457"/>
              <a:gd name="adj3" fmla="val 126721"/>
              <a:gd name="adj4" fmla="val 21706"/>
              <a:gd name="adj5" fmla="val 150558"/>
              <a:gd name="adj6" fmla="val -3531"/>
            </a:avLst>
          </a:prstGeom>
          <a:noFill/>
          <a:ln>
            <a:solidFill>
              <a:srgbClr val="009383"/>
            </a:solidFill>
          </a:ln>
        </p:spPr>
        <p:style>
          <a:lnRef idx="2">
            <a:schemeClr val="dk1"/>
          </a:lnRef>
          <a:fillRef idx="1">
            <a:schemeClr val="lt1"/>
          </a:fillRef>
          <a:effectRef idx="0">
            <a:schemeClr val="dk1"/>
          </a:effectRef>
          <a:fontRef idx="minor">
            <a:schemeClr val="dk1"/>
          </a:fontRef>
        </p:style>
        <p:txBody>
          <a:bodyPr rtlCol="0" anchor="ctr"/>
          <a:lstStyle/>
          <a:p>
            <a:pPr>
              <a:lnSpc>
                <a:spcPct val="90000"/>
              </a:lnSpc>
              <a:spcBef>
                <a:spcPts val="300"/>
              </a:spcBef>
              <a:buClr>
                <a:schemeClr val="hlink"/>
              </a:buClr>
            </a:pPr>
            <a:r>
              <a:rPr lang="en-US" altLang="en-US" dirty="0">
                <a:solidFill>
                  <a:schemeClr val="tx1"/>
                </a:solidFill>
                <a:latin typeface="Arial" panose="020B0604020202020204" pitchFamily="34" charset="0"/>
                <a:cs typeface="Arial" panose="020B0604020202020204" pitchFamily="34" charset="0"/>
              </a:rPr>
              <a:t>Tends to point out problems rather than create solutions</a:t>
            </a:r>
          </a:p>
        </p:txBody>
      </p:sp>
      <p:sp>
        <p:nvSpPr>
          <p:cNvPr id="14" name="TextBox 13"/>
          <p:cNvSpPr txBox="1"/>
          <p:nvPr/>
        </p:nvSpPr>
        <p:spPr>
          <a:xfrm>
            <a:off x="11071131"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132</a:t>
            </a:r>
          </a:p>
        </p:txBody>
      </p:sp>
      <p:sp>
        <p:nvSpPr>
          <p:cNvPr id="16" name="TextBox 15">
            <a:extLst>
              <a:ext uri="{FF2B5EF4-FFF2-40B4-BE49-F238E27FC236}">
                <a16:creationId xmlns:a16="http://schemas.microsoft.com/office/drawing/2014/main" id="{26F67290-93EA-4954-9E16-9E63FAE0388F}"/>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100103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11</a:t>
            </a:fld>
            <a:endParaRPr lang="en-US" sz="900" dirty="0">
              <a:solidFill>
                <a:schemeClr val="bg1">
                  <a:lumMod val="50000"/>
                </a:schemeClr>
              </a:solidFill>
            </a:endParaRPr>
          </a:p>
        </p:txBody>
      </p:sp>
      <p:sp>
        <p:nvSpPr>
          <p:cNvPr id="2" name="Title 1"/>
          <p:cNvSpPr>
            <a:spLocks noGrp="1"/>
          </p:cNvSpPr>
          <p:nvPr>
            <p:ph type="title"/>
          </p:nvPr>
        </p:nvSpPr>
        <p:spPr/>
        <p:txBody>
          <a:bodyPr>
            <a:normAutofit/>
          </a:bodyPr>
          <a:lstStyle/>
          <a:p>
            <a:r>
              <a:rPr lang="en-US" altLang="en-US" sz="3600" dirty="0"/>
              <a:t>G3. Focus on Prevention</a:t>
            </a:r>
            <a:endParaRPr lang="en-US" sz="3600" dirty="0"/>
          </a:p>
        </p:txBody>
      </p:sp>
      <p:sp>
        <p:nvSpPr>
          <p:cNvPr id="3" name="Content Placeholder 2"/>
          <p:cNvSpPr>
            <a:spLocks noGrp="1"/>
          </p:cNvSpPr>
          <p:nvPr>
            <p:ph idx="4294967295"/>
          </p:nvPr>
        </p:nvSpPr>
        <p:spPr>
          <a:xfrm>
            <a:off x="785813" y="1483387"/>
            <a:ext cx="9882188" cy="3088614"/>
          </a:xfrm>
        </p:spPr>
        <p:txBody>
          <a:bodyPr>
            <a:normAutofit/>
          </a:bodyPr>
          <a:lstStyle/>
          <a:p>
            <a:pPr marL="457200" indent="-457200">
              <a:lnSpc>
                <a:spcPct val="90000"/>
              </a:lnSpc>
              <a:buClr>
                <a:srgbClr val="009383"/>
              </a:buClr>
              <a:buFont typeface="Arial" panose="020B0604020202020204" pitchFamily="34" charset="0"/>
              <a:buChar char="•"/>
            </a:pPr>
            <a:r>
              <a:rPr lang="en-US" altLang="en-US" sz="2600" b="0" dirty="0">
                <a:solidFill>
                  <a:schemeClr val="tx1"/>
                </a:solidFill>
              </a:rPr>
              <a:t>Develop and execute strategies for preventing problems</a:t>
            </a:r>
          </a:p>
          <a:p>
            <a:pPr lvl="1">
              <a:lnSpc>
                <a:spcPct val="90000"/>
              </a:lnSpc>
              <a:buClr>
                <a:srgbClr val="009383"/>
              </a:buClr>
            </a:pPr>
            <a:r>
              <a:rPr lang="en-US" altLang="en-US" dirty="0"/>
              <a:t>Assigning seats</a:t>
            </a:r>
          </a:p>
          <a:p>
            <a:pPr lvl="1">
              <a:lnSpc>
                <a:spcPct val="90000"/>
              </a:lnSpc>
              <a:buClr>
                <a:srgbClr val="009383"/>
              </a:buClr>
            </a:pPr>
            <a:r>
              <a:rPr lang="en-US" altLang="en-US" dirty="0"/>
              <a:t>Adding ground rules</a:t>
            </a:r>
          </a:p>
          <a:p>
            <a:pPr lvl="1">
              <a:lnSpc>
                <a:spcPct val="90000"/>
              </a:lnSpc>
              <a:buClr>
                <a:srgbClr val="009383"/>
              </a:buClr>
            </a:pPr>
            <a:r>
              <a:rPr lang="en-US" altLang="en-US" dirty="0"/>
              <a:t>Making sure you interact with particular people</a:t>
            </a:r>
          </a:p>
          <a:p>
            <a:pPr lvl="1">
              <a:lnSpc>
                <a:spcPct val="90000"/>
              </a:lnSpc>
              <a:buClr>
                <a:srgbClr val="009383"/>
              </a:buClr>
            </a:pPr>
            <a:r>
              <a:rPr lang="en-US" altLang="en-US" dirty="0"/>
              <a:t>Paying close attention to particular reactions</a:t>
            </a:r>
          </a:p>
          <a:p>
            <a:pPr lvl="1">
              <a:lnSpc>
                <a:spcPct val="90000"/>
              </a:lnSpc>
              <a:buClr>
                <a:srgbClr val="009383"/>
              </a:buClr>
            </a:pPr>
            <a:r>
              <a:rPr lang="en-US" altLang="en-US" dirty="0"/>
              <a:t>Holding informal meeting during breaks</a:t>
            </a:r>
          </a:p>
        </p:txBody>
      </p:sp>
      <p:sp>
        <p:nvSpPr>
          <p:cNvPr id="5" name="TextBox 4"/>
          <p:cNvSpPr txBox="1"/>
          <p:nvPr/>
        </p:nvSpPr>
        <p:spPr>
          <a:xfrm>
            <a:off x="10473076" y="3409839"/>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6" name="TextBox 5"/>
          <p:cNvSpPr txBox="1"/>
          <p:nvPr/>
        </p:nvSpPr>
        <p:spPr>
          <a:xfrm>
            <a:off x="11044602"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132</a:t>
            </a:r>
          </a:p>
        </p:txBody>
      </p:sp>
      <p:sp>
        <p:nvSpPr>
          <p:cNvPr id="7" name="TextBox 6">
            <a:extLst>
              <a:ext uri="{FF2B5EF4-FFF2-40B4-BE49-F238E27FC236}">
                <a16:creationId xmlns:a16="http://schemas.microsoft.com/office/drawing/2014/main" id="{ACA6EA93-777E-4A10-B332-E9562465C14B}"/>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4072848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12</a:t>
            </a:fld>
            <a:endParaRPr lang="en-US" sz="900" dirty="0">
              <a:solidFill>
                <a:schemeClr val="bg1">
                  <a:lumMod val="50000"/>
                </a:schemeClr>
              </a:solidFill>
            </a:endParaRPr>
          </a:p>
        </p:txBody>
      </p:sp>
      <p:sp>
        <p:nvSpPr>
          <p:cNvPr id="2" name="Title 1"/>
          <p:cNvSpPr>
            <a:spLocks noGrp="1"/>
          </p:cNvSpPr>
          <p:nvPr>
            <p:ph type="title"/>
          </p:nvPr>
        </p:nvSpPr>
        <p:spPr/>
        <p:txBody>
          <a:bodyPr>
            <a:normAutofit/>
          </a:bodyPr>
          <a:lstStyle/>
          <a:p>
            <a:r>
              <a:rPr lang="en-US" altLang="en-US" sz="3600" dirty="0"/>
              <a:t>Virtual Tip: Focus on Prevention</a:t>
            </a:r>
            <a:endParaRPr lang="en-US" sz="3600" dirty="0"/>
          </a:p>
        </p:txBody>
      </p:sp>
      <p:sp>
        <p:nvSpPr>
          <p:cNvPr id="3" name="Content Placeholder 2"/>
          <p:cNvSpPr>
            <a:spLocks noGrp="1"/>
          </p:cNvSpPr>
          <p:nvPr>
            <p:ph idx="4294967295"/>
          </p:nvPr>
        </p:nvSpPr>
        <p:spPr>
          <a:xfrm>
            <a:off x="785813" y="1483387"/>
            <a:ext cx="9882188" cy="3088614"/>
          </a:xfrm>
        </p:spPr>
        <p:txBody>
          <a:bodyPr>
            <a:normAutofit/>
          </a:bodyPr>
          <a:lstStyle/>
          <a:p>
            <a:pPr marL="457200" indent="-457200">
              <a:spcAft>
                <a:spcPts val="600"/>
              </a:spcAft>
              <a:buClr>
                <a:srgbClr val="009383"/>
              </a:buClr>
              <a:buFont typeface="Arial" panose="020B0604020202020204" pitchFamily="34" charset="0"/>
              <a:buChar char="•"/>
            </a:pPr>
            <a:r>
              <a:rPr lang="en-US" sz="2600" b="0" dirty="0">
                <a:solidFill>
                  <a:schemeClr val="tx1"/>
                </a:solidFill>
              </a:rPr>
              <a:t>Ensure a meaningful engagement at least every 10 - 15 minutes</a:t>
            </a:r>
          </a:p>
          <a:p>
            <a:pPr lvl="1">
              <a:lnSpc>
                <a:spcPct val="90000"/>
              </a:lnSpc>
              <a:buClr>
                <a:srgbClr val="009383"/>
              </a:buClr>
            </a:pPr>
            <a:endParaRPr lang="en-US" altLang="en-US" dirty="0"/>
          </a:p>
        </p:txBody>
      </p:sp>
      <p:sp>
        <p:nvSpPr>
          <p:cNvPr id="5" name="TextBox 4"/>
          <p:cNvSpPr txBox="1"/>
          <p:nvPr/>
        </p:nvSpPr>
        <p:spPr>
          <a:xfrm>
            <a:off x="10473076" y="3409839"/>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6" name="TextBox 5"/>
          <p:cNvSpPr txBox="1"/>
          <p:nvPr/>
        </p:nvSpPr>
        <p:spPr>
          <a:xfrm>
            <a:off x="11044602"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126</a:t>
            </a:r>
          </a:p>
        </p:txBody>
      </p:sp>
      <p:sp>
        <p:nvSpPr>
          <p:cNvPr id="7" name="TextBox 6">
            <a:extLst>
              <a:ext uri="{FF2B5EF4-FFF2-40B4-BE49-F238E27FC236}">
                <a16:creationId xmlns:a16="http://schemas.microsoft.com/office/drawing/2014/main" id="{ACA6EA93-777E-4A10-B332-E9562465C14B}"/>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25898621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BB512-0B4F-4F94-B5C6-29156CCF1051}"/>
              </a:ext>
            </a:extLst>
          </p:cNvPr>
          <p:cNvSpPr>
            <a:spLocks noGrp="1"/>
          </p:cNvSpPr>
          <p:nvPr>
            <p:ph type="title"/>
          </p:nvPr>
        </p:nvSpPr>
        <p:spPr>
          <a:xfrm>
            <a:off x="392329" y="-13838"/>
            <a:ext cx="6999072" cy="1004436"/>
          </a:xfrm>
        </p:spPr>
        <p:txBody>
          <a:bodyPr>
            <a:normAutofit/>
          </a:bodyPr>
          <a:lstStyle/>
          <a:p>
            <a:r>
              <a:rPr lang="en-US" dirty="0"/>
              <a:t>Other Prevention Strategies</a:t>
            </a:r>
          </a:p>
        </p:txBody>
      </p:sp>
      <p:sp>
        <p:nvSpPr>
          <p:cNvPr id="3" name="Slide Number Placeholder 2">
            <a:extLst>
              <a:ext uri="{FF2B5EF4-FFF2-40B4-BE49-F238E27FC236}">
                <a16:creationId xmlns:a16="http://schemas.microsoft.com/office/drawing/2014/main" id="{FD89AF8B-9EEF-4A78-9A9B-6E16A139CB1B}"/>
              </a:ext>
            </a:extLst>
          </p:cNvPr>
          <p:cNvSpPr>
            <a:spLocks noGrp="1"/>
          </p:cNvSpPr>
          <p:nvPr>
            <p:ph type="sldNum" sz="quarter" idx="12"/>
          </p:nvPr>
        </p:nvSpPr>
        <p:spPr/>
        <p:txBody>
          <a:bodyPr/>
          <a:lstStyle/>
          <a:p>
            <a:pPr>
              <a:defRPr/>
            </a:pPr>
            <a:fld id="{29CD1F0A-61D8-4143-8167-D0E368EA036B}" type="slidenum">
              <a:rPr lang="en-US" altLang="en-US" smtClean="0"/>
              <a:pPr>
                <a:defRPr/>
              </a:pPr>
              <a:t>13</a:t>
            </a:fld>
            <a:endParaRPr lang="en-US" altLang="en-US" dirty="0"/>
          </a:p>
        </p:txBody>
      </p:sp>
      <p:sp>
        <p:nvSpPr>
          <p:cNvPr id="7" name="TextBox 6">
            <a:extLst>
              <a:ext uri="{FF2B5EF4-FFF2-40B4-BE49-F238E27FC236}">
                <a16:creationId xmlns:a16="http://schemas.microsoft.com/office/drawing/2014/main" id="{A163F100-EB45-40F1-9A85-08F4592BAAAF}"/>
              </a:ext>
            </a:extLst>
          </p:cNvPr>
          <p:cNvSpPr txBox="1"/>
          <p:nvPr/>
        </p:nvSpPr>
        <p:spPr>
          <a:xfrm>
            <a:off x="8686800" y="190891"/>
            <a:ext cx="1364476" cy="646331"/>
          </a:xfrm>
          <a:prstGeom prst="rect">
            <a:avLst/>
          </a:prstGeom>
          <a:solidFill>
            <a:schemeClr val="accent2"/>
          </a:solidFill>
        </p:spPr>
        <p:txBody>
          <a:bodyPr wrap="none" rtlCol="0">
            <a:spAutoFit/>
          </a:bodyPr>
          <a:lstStyle/>
          <a:p>
            <a:pPr algn="ctr"/>
            <a:r>
              <a:rPr lang="en-US" sz="1800" b="0" dirty="0">
                <a:solidFill>
                  <a:schemeClr val="bg1"/>
                </a:solidFill>
                <a:latin typeface="Arial Black" panose="020B0A04020102020204" pitchFamily="34" charset="0"/>
              </a:rPr>
              <a:t>Annotate</a:t>
            </a:r>
            <a:br>
              <a:rPr lang="en-US" sz="1800" b="0" dirty="0">
                <a:solidFill>
                  <a:schemeClr val="bg1"/>
                </a:solidFill>
                <a:latin typeface="Arial Black" panose="020B0A04020102020204" pitchFamily="34" charset="0"/>
              </a:rPr>
            </a:br>
            <a:r>
              <a:rPr lang="en-US" sz="1800" b="0" dirty="0">
                <a:solidFill>
                  <a:schemeClr val="bg1"/>
                </a:solidFill>
              </a:rPr>
              <a:t>90 seconds</a:t>
            </a:r>
          </a:p>
        </p:txBody>
      </p:sp>
      <p:cxnSp>
        <p:nvCxnSpPr>
          <p:cNvPr id="16" name="Straight Connector 15">
            <a:extLst>
              <a:ext uri="{FF2B5EF4-FFF2-40B4-BE49-F238E27FC236}">
                <a16:creationId xmlns:a16="http://schemas.microsoft.com/office/drawing/2014/main" id="{77D8D4AD-C836-4C04-B9DC-88A8566D176F}"/>
              </a:ext>
            </a:extLst>
          </p:cNvPr>
          <p:cNvCxnSpPr/>
          <p:nvPr/>
        </p:nvCxnSpPr>
        <p:spPr>
          <a:xfrm>
            <a:off x="6096000" y="1304133"/>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076D5EC-4E63-48AB-B45B-521FD0573654}"/>
              </a:ext>
            </a:extLst>
          </p:cNvPr>
          <p:cNvSpPr txBox="1"/>
          <p:nvPr/>
        </p:nvSpPr>
        <p:spPr>
          <a:xfrm>
            <a:off x="2607164" y="1304133"/>
            <a:ext cx="824961" cy="369332"/>
          </a:xfrm>
          <a:prstGeom prst="rect">
            <a:avLst/>
          </a:prstGeom>
          <a:solidFill>
            <a:srgbClr val="FF0000"/>
          </a:solidFill>
        </p:spPr>
        <p:txBody>
          <a:bodyPr wrap="square" rtlCol="0">
            <a:spAutoFit/>
          </a:bodyPr>
          <a:lstStyle/>
          <a:p>
            <a:pPr algn="ctr"/>
            <a:r>
              <a:rPr lang="en-US" sz="1800" b="0" dirty="0">
                <a:solidFill>
                  <a:schemeClr val="bg1"/>
                </a:solidFill>
                <a:latin typeface="Arial Black" panose="020B0A04020102020204" pitchFamily="34" charset="0"/>
              </a:rPr>
              <a:t>Red</a:t>
            </a:r>
          </a:p>
        </p:txBody>
      </p:sp>
      <p:sp>
        <p:nvSpPr>
          <p:cNvPr id="20" name="TextBox 19">
            <a:extLst>
              <a:ext uri="{FF2B5EF4-FFF2-40B4-BE49-F238E27FC236}">
                <a16:creationId xmlns:a16="http://schemas.microsoft.com/office/drawing/2014/main" id="{AC55711C-DF30-412A-9DEE-36989F939EA8}"/>
              </a:ext>
            </a:extLst>
          </p:cNvPr>
          <p:cNvSpPr txBox="1"/>
          <p:nvPr/>
        </p:nvSpPr>
        <p:spPr>
          <a:xfrm>
            <a:off x="8896536" y="1304133"/>
            <a:ext cx="945003" cy="369332"/>
          </a:xfrm>
          <a:prstGeom prst="rect">
            <a:avLst/>
          </a:prstGeom>
          <a:solidFill>
            <a:srgbClr val="00B050"/>
          </a:solidFill>
        </p:spPr>
        <p:txBody>
          <a:bodyPr wrap="none" rtlCol="0">
            <a:spAutoFit/>
          </a:bodyPr>
          <a:lstStyle/>
          <a:p>
            <a:pPr algn="r"/>
            <a:r>
              <a:rPr lang="en-US" sz="1800" b="0" dirty="0">
                <a:solidFill>
                  <a:schemeClr val="bg1"/>
                </a:solidFill>
                <a:latin typeface="Arial Black" panose="020B0A04020102020204" pitchFamily="34" charset="0"/>
              </a:rPr>
              <a:t>Green</a:t>
            </a:r>
          </a:p>
        </p:txBody>
      </p:sp>
    </p:spTree>
    <p:extLst>
      <p:ext uri="{BB962C8B-B14F-4D97-AF65-F5344CB8AC3E}">
        <p14:creationId xmlns:p14="http://schemas.microsoft.com/office/powerpoint/2010/main" val="416222261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BB512-0B4F-4F94-B5C6-29156CCF1051}"/>
              </a:ext>
            </a:extLst>
          </p:cNvPr>
          <p:cNvSpPr>
            <a:spLocks noGrp="1"/>
          </p:cNvSpPr>
          <p:nvPr>
            <p:ph type="title"/>
          </p:nvPr>
        </p:nvSpPr>
        <p:spPr>
          <a:xfrm>
            <a:off x="392329" y="-13838"/>
            <a:ext cx="6999072" cy="1004436"/>
          </a:xfrm>
        </p:spPr>
        <p:txBody>
          <a:bodyPr>
            <a:normAutofit/>
          </a:bodyPr>
          <a:lstStyle/>
          <a:p>
            <a:r>
              <a:rPr lang="en-US" dirty="0"/>
              <a:t>Other Prevention Strategies</a:t>
            </a:r>
          </a:p>
        </p:txBody>
      </p:sp>
      <p:sp>
        <p:nvSpPr>
          <p:cNvPr id="3" name="Slide Number Placeholder 2">
            <a:extLst>
              <a:ext uri="{FF2B5EF4-FFF2-40B4-BE49-F238E27FC236}">
                <a16:creationId xmlns:a16="http://schemas.microsoft.com/office/drawing/2014/main" id="{FD89AF8B-9EEF-4A78-9A9B-6E16A139CB1B}"/>
              </a:ext>
            </a:extLst>
          </p:cNvPr>
          <p:cNvSpPr>
            <a:spLocks noGrp="1"/>
          </p:cNvSpPr>
          <p:nvPr>
            <p:ph type="sldNum" sz="quarter" idx="12"/>
          </p:nvPr>
        </p:nvSpPr>
        <p:spPr/>
        <p:txBody>
          <a:bodyPr/>
          <a:lstStyle/>
          <a:p>
            <a:pPr>
              <a:defRPr/>
            </a:pPr>
            <a:fld id="{29CD1F0A-61D8-4143-8167-D0E368EA036B}" type="slidenum">
              <a:rPr lang="en-US" altLang="en-US" smtClean="0"/>
              <a:pPr>
                <a:defRPr/>
              </a:pPr>
              <a:t>14</a:t>
            </a:fld>
            <a:endParaRPr lang="en-US" altLang="en-US" dirty="0"/>
          </a:p>
        </p:txBody>
      </p:sp>
      <p:sp>
        <p:nvSpPr>
          <p:cNvPr id="7" name="TextBox 6">
            <a:extLst>
              <a:ext uri="{FF2B5EF4-FFF2-40B4-BE49-F238E27FC236}">
                <a16:creationId xmlns:a16="http://schemas.microsoft.com/office/drawing/2014/main" id="{A163F100-EB45-40F1-9A85-08F4592BAAAF}"/>
              </a:ext>
            </a:extLst>
          </p:cNvPr>
          <p:cNvSpPr txBox="1"/>
          <p:nvPr/>
        </p:nvSpPr>
        <p:spPr>
          <a:xfrm>
            <a:off x="8686800" y="190891"/>
            <a:ext cx="1364476" cy="646331"/>
          </a:xfrm>
          <a:prstGeom prst="rect">
            <a:avLst/>
          </a:prstGeom>
          <a:solidFill>
            <a:schemeClr val="accent2"/>
          </a:solidFill>
        </p:spPr>
        <p:txBody>
          <a:bodyPr wrap="none" rtlCol="0">
            <a:spAutoFit/>
          </a:bodyPr>
          <a:lstStyle/>
          <a:p>
            <a:pPr algn="ctr"/>
            <a:r>
              <a:rPr lang="en-US" sz="1800" b="0" dirty="0">
                <a:solidFill>
                  <a:schemeClr val="bg1"/>
                </a:solidFill>
                <a:latin typeface="Arial Black" panose="020B0A04020102020204" pitchFamily="34" charset="0"/>
              </a:rPr>
              <a:t>Annotate</a:t>
            </a:r>
            <a:br>
              <a:rPr lang="en-US" sz="1800" b="0" dirty="0">
                <a:solidFill>
                  <a:schemeClr val="bg1"/>
                </a:solidFill>
                <a:latin typeface="Arial Black" panose="020B0A04020102020204" pitchFamily="34" charset="0"/>
              </a:rPr>
            </a:br>
            <a:r>
              <a:rPr lang="en-US" sz="1800" b="0" dirty="0">
                <a:solidFill>
                  <a:schemeClr val="bg1"/>
                </a:solidFill>
              </a:rPr>
              <a:t>90 seconds</a:t>
            </a:r>
          </a:p>
        </p:txBody>
      </p:sp>
      <p:sp>
        <p:nvSpPr>
          <p:cNvPr id="10" name="TextBox 9">
            <a:extLst>
              <a:ext uri="{FF2B5EF4-FFF2-40B4-BE49-F238E27FC236}">
                <a16:creationId xmlns:a16="http://schemas.microsoft.com/office/drawing/2014/main" id="{3F1FF02C-8907-4EA3-88DC-FD060EC190FD}"/>
              </a:ext>
            </a:extLst>
          </p:cNvPr>
          <p:cNvSpPr txBox="1"/>
          <p:nvPr/>
        </p:nvSpPr>
        <p:spPr>
          <a:xfrm>
            <a:off x="1667407" y="1191399"/>
            <a:ext cx="1172116" cy="369332"/>
          </a:xfrm>
          <a:prstGeom prst="rect">
            <a:avLst/>
          </a:prstGeom>
          <a:solidFill>
            <a:srgbClr val="FF0000"/>
          </a:solidFill>
        </p:spPr>
        <p:txBody>
          <a:bodyPr wrap="none" rtlCol="0">
            <a:spAutoFit/>
          </a:bodyPr>
          <a:lstStyle/>
          <a:p>
            <a:pPr algn="l"/>
            <a:r>
              <a:rPr lang="en-US" sz="1800" b="0" dirty="0">
                <a:solidFill>
                  <a:schemeClr val="bg1"/>
                </a:solidFill>
                <a:latin typeface="Arial Black" panose="020B0A04020102020204" pitchFamily="34" charset="0"/>
              </a:rPr>
              <a:t>Melinda</a:t>
            </a:r>
          </a:p>
        </p:txBody>
      </p:sp>
      <p:sp>
        <p:nvSpPr>
          <p:cNvPr id="11" name="TextBox 10">
            <a:extLst>
              <a:ext uri="{FF2B5EF4-FFF2-40B4-BE49-F238E27FC236}">
                <a16:creationId xmlns:a16="http://schemas.microsoft.com/office/drawing/2014/main" id="{F04B3A09-BA77-4C4E-B66A-7F6042CEC243}"/>
              </a:ext>
            </a:extLst>
          </p:cNvPr>
          <p:cNvSpPr txBox="1"/>
          <p:nvPr/>
        </p:nvSpPr>
        <p:spPr>
          <a:xfrm>
            <a:off x="5687618" y="1191399"/>
            <a:ext cx="880883" cy="369332"/>
          </a:xfrm>
          <a:prstGeom prst="rect">
            <a:avLst/>
          </a:prstGeom>
          <a:solidFill>
            <a:srgbClr val="00B050"/>
          </a:solidFill>
        </p:spPr>
        <p:txBody>
          <a:bodyPr wrap="none" rtlCol="0">
            <a:spAutoFit/>
          </a:bodyPr>
          <a:lstStyle/>
          <a:p>
            <a:pPr algn="r"/>
            <a:r>
              <a:rPr lang="en-US" sz="1800" b="0" dirty="0">
                <a:solidFill>
                  <a:schemeClr val="bg1"/>
                </a:solidFill>
                <a:latin typeface="Arial Black" panose="020B0A04020102020204" pitchFamily="34" charset="0"/>
              </a:rPr>
              <a:t>Brent</a:t>
            </a:r>
          </a:p>
        </p:txBody>
      </p:sp>
      <p:sp>
        <p:nvSpPr>
          <p:cNvPr id="12" name="TextBox 11">
            <a:extLst>
              <a:ext uri="{FF2B5EF4-FFF2-40B4-BE49-F238E27FC236}">
                <a16:creationId xmlns:a16="http://schemas.microsoft.com/office/drawing/2014/main" id="{61987BB2-5534-4A8A-9124-10FFAC308D26}"/>
              </a:ext>
            </a:extLst>
          </p:cNvPr>
          <p:cNvSpPr txBox="1"/>
          <p:nvPr/>
        </p:nvSpPr>
        <p:spPr>
          <a:xfrm>
            <a:off x="9464769" y="1191399"/>
            <a:ext cx="960969" cy="369332"/>
          </a:xfrm>
          <a:prstGeom prst="rect">
            <a:avLst/>
          </a:prstGeom>
          <a:solidFill>
            <a:schemeClr val="accent1"/>
          </a:solidFill>
        </p:spPr>
        <p:txBody>
          <a:bodyPr wrap="none" rtlCol="0">
            <a:spAutoFit/>
          </a:bodyPr>
          <a:lstStyle/>
          <a:p>
            <a:pPr algn="r"/>
            <a:r>
              <a:rPr lang="en-US" sz="1800" b="0" dirty="0">
                <a:solidFill>
                  <a:schemeClr val="bg1"/>
                </a:solidFill>
                <a:latin typeface="Arial Black" panose="020B0A04020102020204" pitchFamily="34" charset="0"/>
              </a:rPr>
              <a:t>Justin</a:t>
            </a:r>
          </a:p>
        </p:txBody>
      </p:sp>
      <p:cxnSp>
        <p:nvCxnSpPr>
          <p:cNvPr id="14" name="Straight Connector 13">
            <a:extLst>
              <a:ext uri="{FF2B5EF4-FFF2-40B4-BE49-F238E27FC236}">
                <a16:creationId xmlns:a16="http://schemas.microsoft.com/office/drawing/2014/main" id="{BE92B932-BE6F-4CF3-B1AA-BBF2B8A05D46}"/>
              </a:ext>
            </a:extLst>
          </p:cNvPr>
          <p:cNvCxnSpPr/>
          <p:nvPr/>
        </p:nvCxnSpPr>
        <p:spPr>
          <a:xfrm>
            <a:off x="11948538" y="1191399"/>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6E467A-C71F-46D3-B01E-40D7086BD9CD}"/>
              </a:ext>
            </a:extLst>
          </p:cNvPr>
          <p:cNvCxnSpPr/>
          <p:nvPr/>
        </p:nvCxnSpPr>
        <p:spPr>
          <a:xfrm>
            <a:off x="80266" y="1191399"/>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55D2EE-6473-4BF0-80A4-6B2C9BDA0AE2}"/>
              </a:ext>
            </a:extLst>
          </p:cNvPr>
          <p:cNvCxnSpPr/>
          <p:nvPr/>
        </p:nvCxnSpPr>
        <p:spPr>
          <a:xfrm>
            <a:off x="4036357" y="1191399"/>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09E9C1-1770-4F63-B9D8-6498CC15B696}"/>
              </a:ext>
            </a:extLst>
          </p:cNvPr>
          <p:cNvCxnSpPr/>
          <p:nvPr/>
        </p:nvCxnSpPr>
        <p:spPr>
          <a:xfrm>
            <a:off x="7992448" y="1191399"/>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131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BB512-0B4F-4F94-B5C6-29156CCF1051}"/>
              </a:ext>
            </a:extLst>
          </p:cNvPr>
          <p:cNvSpPr>
            <a:spLocks noGrp="1"/>
          </p:cNvSpPr>
          <p:nvPr>
            <p:ph type="title"/>
          </p:nvPr>
        </p:nvSpPr>
        <p:spPr>
          <a:xfrm>
            <a:off x="392329" y="-13838"/>
            <a:ext cx="6999072" cy="1004436"/>
          </a:xfrm>
        </p:spPr>
        <p:txBody>
          <a:bodyPr>
            <a:normAutofit/>
          </a:bodyPr>
          <a:lstStyle/>
          <a:p>
            <a:r>
              <a:rPr lang="en-US" dirty="0"/>
              <a:t>Other Prevention Strategies</a:t>
            </a:r>
          </a:p>
        </p:txBody>
      </p:sp>
      <p:sp>
        <p:nvSpPr>
          <p:cNvPr id="3" name="Slide Number Placeholder 2">
            <a:extLst>
              <a:ext uri="{FF2B5EF4-FFF2-40B4-BE49-F238E27FC236}">
                <a16:creationId xmlns:a16="http://schemas.microsoft.com/office/drawing/2014/main" id="{FD89AF8B-9EEF-4A78-9A9B-6E16A139CB1B}"/>
              </a:ext>
            </a:extLst>
          </p:cNvPr>
          <p:cNvSpPr>
            <a:spLocks noGrp="1"/>
          </p:cNvSpPr>
          <p:nvPr>
            <p:ph type="sldNum" sz="quarter" idx="12"/>
          </p:nvPr>
        </p:nvSpPr>
        <p:spPr/>
        <p:txBody>
          <a:bodyPr/>
          <a:lstStyle/>
          <a:p>
            <a:pPr>
              <a:defRPr/>
            </a:pPr>
            <a:fld id="{29CD1F0A-61D8-4143-8167-D0E368EA036B}" type="slidenum">
              <a:rPr lang="en-US" altLang="en-US" smtClean="0"/>
              <a:pPr>
                <a:defRPr/>
              </a:pPr>
              <a:t>15</a:t>
            </a:fld>
            <a:endParaRPr lang="en-US" altLang="en-US" dirty="0"/>
          </a:p>
        </p:txBody>
      </p:sp>
      <p:sp>
        <p:nvSpPr>
          <p:cNvPr id="7" name="TextBox 6">
            <a:extLst>
              <a:ext uri="{FF2B5EF4-FFF2-40B4-BE49-F238E27FC236}">
                <a16:creationId xmlns:a16="http://schemas.microsoft.com/office/drawing/2014/main" id="{A163F100-EB45-40F1-9A85-08F4592BAAAF}"/>
              </a:ext>
            </a:extLst>
          </p:cNvPr>
          <p:cNvSpPr txBox="1"/>
          <p:nvPr/>
        </p:nvSpPr>
        <p:spPr>
          <a:xfrm>
            <a:off x="8686800" y="190891"/>
            <a:ext cx="1364476" cy="646331"/>
          </a:xfrm>
          <a:prstGeom prst="rect">
            <a:avLst/>
          </a:prstGeom>
          <a:solidFill>
            <a:schemeClr val="accent2"/>
          </a:solidFill>
        </p:spPr>
        <p:txBody>
          <a:bodyPr wrap="none" rtlCol="0">
            <a:spAutoFit/>
          </a:bodyPr>
          <a:lstStyle/>
          <a:p>
            <a:pPr algn="ctr"/>
            <a:r>
              <a:rPr lang="en-US" sz="1800" b="0" dirty="0">
                <a:solidFill>
                  <a:schemeClr val="bg1"/>
                </a:solidFill>
                <a:latin typeface="Arial Black" panose="020B0A04020102020204" pitchFamily="34" charset="0"/>
              </a:rPr>
              <a:t>Annotate</a:t>
            </a:r>
            <a:br>
              <a:rPr lang="en-US" sz="1800" b="0" dirty="0">
                <a:solidFill>
                  <a:schemeClr val="bg1"/>
                </a:solidFill>
                <a:latin typeface="Arial Black" panose="020B0A04020102020204" pitchFamily="34" charset="0"/>
              </a:rPr>
            </a:br>
            <a:r>
              <a:rPr lang="en-US" sz="1800" b="0" dirty="0">
                <a:solidFill>
                  <a:schemeClr val="bg1"/>
                </a:solidFill>
              </a:rPr>
              <a:t>90 seconds</a:t>
            </a:r>
          </a:p>
        </p:txBody>
      </p:sp>
      <p:sp>
        <p:nvSpPr>
          <p:cNvPr id="10" name="TextBox 9">
            <a:extLst>
              <a:ext uri="{FF2B5EF4-FFF2-40B4-BE49-F238E27FC236}">
                <a16:creationId xmlns:a16="http://schemas.microsoft.com/office/drawing/2014/main" id="{3F1FF02C-8907-4EA3-88DC-FD060EC190FD}"/>
              </a:ext>
            </a:extLst>
          </p:cNvPr>
          <p:cNvSpPr txBox="1"/>
          <p:nvPr/>
        </p:nvSpPr>
        <p:spPr>
          <a:xfrm>
            <a:off x="1667407" y="1191399"/>
            <a:ext cx="666208" cy="369332"/>
          </a:xfrm>
          <a:prstGeom prst="rect">
            <a:avLst/>
          </a:prstGeom>
          <a:solidFill>
            <a:srgbClr val="FF0000"/>
          </a:solidFill>
        </p:spPr>
        <p:txBody>
          <a:bodyPr wrap="none" rtlCol="0">
            <a:spAutoFit/>
          </a:bodyPr>
          <a:lstStyle/>
          <a:p>
            <a:pPr algn="l"/>
            <a:r>
              <a:rPr lang="en-US" sz="1800" b="0" dirty="0">
                <a:solidFill>
                  <a:schemeClr val="bg1"/>
                </a:solidFill>
                <a:latin typeface="Arial Black" panose="020B0A04020102020204" pitchFamily="34" charset="0"/>
              </a:rPr>
              <a:t>Red</a:t>
            </a:r>
          </a:p>
        </p:txBody>
      </p:sp>
      <p:sp>
        <p:nvSpPr>
          <p:cNvPr id="11" name="TextBox 10">
            <a:extLst>
              <a:ext uri="{FF2B5EF4-FFF2-40B4-BE49-F238E27FC236}">
                <a16:creationId xmlns:a16="http://schemas.microsoft.com/office/drawing/2014/main" id="{F04B3A09-BA77-4C4E-B66A-7F6042CEC243}"/>
              </a:ext>
            </a:extLst>
          </p:cNvPr>
          <p:cNvSpPr txBox="1"/>
          <p:nvPr/>
        </p:nvSpPr>
        <p:spPr>
          <a:xfrm>
            <a:off x="5623498" y="1191399"/>
            <a:ext cx="945003" cy="369332"/>
          </a:xfrm>
          <a:prstGeom prst="rect">
            <a:avLst/>
          </a:prstGeom>
          <a:solidFill>
            <a:srgbClr val="00B050"/>
          </a:solidFill>
        </p:spPr>
        <p:txBody>
          <a:bodyPr wrap="none" rtlCol="0">
            <a:spAutoFit/>
          </a:bodyPr>
          <a:lstStyle/>
          <a:p>
            <a:pPr algn="r"/>
            <a:r>
              <a:rPr lang="en-US" sz="1800" b="0" dirty="0">
                <a:solidFill>
                  <a:schemeClr val="bg1"/>
                </a:solidFill>
                <a:latin typeface="Arial Black" panose="020B0A04020102020204" pitchFamily="34" charset="0"/>
              </a:rPr>
              <a:t>Green</a:t>
            </a:r>
          </a:p>
        </p:txBody>
      </p:sp>
      <p:sp>
        <p:nvSpPr>
          <p:cNvPr id="12" name="TextBox 11">
            <a:extLst>
              <a:ext uri="{FF2B5EF4-FFF2-40B4-BE49-F238E27FC236}">
                <a16:creationId xmlns:a16="http://schemas.microsoft.com/office/drawing/2014/main" id="{61987BB2-5534-4A8A-9124-10FFAC308D26}"/>
              </a:ext>
            </a:extLst>
          </p:cNvPr>
          <p:cNvSpPr txBox="1"/>
          <p:nvPr/>
        </p:nvSpPr>
        <p:spPr>
          <a:xfrm>
            <a:off x="9676814" y="1191399"/>
            <a:ext cx="748924" cy="369332"/>
          </a:xfrm>
          <a:prstGeom prst="rect">
            <a:avLst/>
          </a:prstGeom>
          <a:solidFill>
            <a:schemeClr val="accent1"/>
          </a:solidFill>
        </p:spPr>
        <p:txBody>
          <a:bodyPr wrap="none" rtlCol="0">
            <a:spAutoFit/>
          </a:bodyPr>
          <a:lstStyle/>
          <a:p>
            <a:pPr algn="r"/>
            <a:r>
              <a:rPr lang="en-US" sz="1800" b="0" dirty="0">
                <a:solidFill>
                  <a:schemeClr val="bg1"/>
                </a:solidFill>
                <a:latin typeface="Arial Black" panose="020B0A04020102020204" pitchFamily="34" charset="0"/>
              </a:rPr>
              <a:t>Blue</a:t>
            </a:r>
          </a:p>
        </p:txBody>
      </p:sp>
      <p:cxnSp>
        <p:nvCxnSpPr>
          <p:cNvPr id="14" name="Straight Connector 13">
            <a:extLst>
              <a:ext uri="{FF2B5EF4-FFF2-40B4-BE49-F238E27FC236}">
                <a16:creationId xmlns:a16="http://schemas.microsoft.com/office/drawing/2014/main" id="{BE92B932-BE6F-4CF3-B1AA-BBF2B8A05D46}"/>
              </a:ext>
            </a:extLst>
          </p:cNvPr>
          <p:cNvCxnSpPr/>
          <p:nvPr/>
        </p:nvCxnSpPr>
        <p:spPr>
          <a:xfrm>
            <a:off x="11948538" y="1191399"/>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6E467A-C71F-46D3-B01E-40D7086BD9CD}"/>
              </a:ext>
            </a:extLst>
          </p:cNvPr>
          <p:cNvCxnSpPr/>
          <p:nvPr/>
        </p:nvCxnSpPr>
        <p:spPr>
          <a:xfrm>
            <a:off x="80266" y="1191399"/>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55D2EE-6473-4BF0-80A4-6B2C9BDA0AE2}"/>
              </a:ext>
            </a:extLst>
          </p:cNvPr>
          <p:cNvCxnSpPr/>
          <p:nvPr/>
        </p:nvCxnSpPr>
        <p:spPr>
          <a:xfrm>
            <a:off x="4036357" y="1191399"/>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09E9C1-1770-4F63-B9D8-6498CC15B696}"/>
              </a:ext>
            </a:extLst>
          </p:cNvPr>
          <p:cNvCxnSpPr/>
          <p:nvPr/>
        </p:nvCxnSpPr>
        <p:spPr>
          <a:xfrm>
            <a:off x="7992448" y="1191399"/>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41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BB512-0B4F-4F94-B5C6-29156CCF1051}"/>
              </a:ext>
            </a:extLst>
          </p:cNvPr>
          <p:cNvSpPr>
            <a:spLocks noGrp="1"/>
          </p:cNvSpPr>
          <p:nvPr>
            <p:ph type="title"/>
          </p:nvPr>
        </p:nvSpPr>
        <p:spPr>
          <a:xfrm>
            <a:off x="392329" y="-13838"/>
            <a:ext cx="6999072" cy="1004436"/>
          </a:xfrm>
        </p:spPr>
        <p:txBody>
          <a:bodyPr>
            <a:normAutofit/>
          </a:bodyPr>
          <a:lstStyle/>
          <a:p>
            <a:r>
              <a:rPr lang="en-US" dirty="0"/>
              <a:t>Other Prevention Strategies</a:t>
            </a:r>
          </a:p>
        </p:txBody>
      </p:sp>
      <p:sp>
        <p:nvSpPr>
          <p:cNvPr id="3" name="Slide Number Placeholder 2">
            <a:extLst>
              <a:ext uri="{FF2B5EF4-FFF2-40B4-BE49-F238E27FC236}">
                <a16:creationId xmlns:a16="http://schemas.microsoft.com/office/drawing/2014/main" id="{FD89AF8B-9EEF-4A78-9A9B-6E16A139CB1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163F100-EB45-40F1-9A85-08F4592BAAAF}"/>
              </a:ext>
            </a:extLst>
          </p:cNvPr>
          <p:cNvSpPr txBox="1"/>
          <p:nvPr/>
        </p:nvSpPr>
        <p:spPr>
          <a:xfrm>
            <a:off x="8686800" y="190891"/>
            <a:ext cx="1364476" cy="646331"/>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Annotate</a:t>
            </a:r>
            <a:b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90 seconds</a:t>
            </a:r>
          </a:p>
        </p:txBody>
      </p:sp>
      <p:sp>
        <p:nvSpPr>
          <p:cNvPr id="10" name="TextBox 9">
            <a:extLst>
              <a:ext uri="{FF2B5EF4-FFF2-40B4-BE49-F238E27FC236}">
                <a16:creationId xmlns:a16="http://schemas.microsoft.com/office/drawing/2014/main" id="{3F1FF02C-8907-4EA3-88DC-FD060EC190FD}"/>
              </a:ext>
            </a:extLst>
          </p:cNvPr>
          <p:cNvSpPr txBox="1"/>
          <p:nvPr/>
        </p:nvSpPr>
        <p:spPr>
          <a:xfrm>
            <a:off x="1099249" y="1224887"/>
            <a:ext cx="666208"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Red</a:t>
            </a:r>
          </a:p>
        </p:txBody>
      </p:sp>
      <p:sp>
        <p:nvSpPr>
          <p:cNvPr id="11" name="TextBox 10">
            <a:extLst>
              <a:ext uri="{FF2B5EF4-FFF2-40B4-BE49-F238E27FC236}">
                <a16:creationId xmlns:a16="http://schemas.microsoft.com/office/drawing/2014/main" id="{F04B3A09-BA77-4C4E-B66A-7F6042CEC243}"/>
              </a:ext>
            </a:extLst>
          </p:cNvPr>
          <p:cNvSpPr txBox="1"/>
          <p:nvPr/>
        </p:nvSpPr>
        <p:spPr>
          <a:xfrm>
            <a:off x="3895320" y="1224887"/>
            <a:ext cx="945003" cy="369332"/>
          </a:xfrm>
          <a:prstGeom prst="rect">
            <a:avLst/>
          </a:prstGeom>
          <a:solidFill>
            <a:srgbClr val="00B05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Green</a:t>
            </a:r>
          </a:p>
        </p:txBody>
      </p:sp>
      <p:sp>
        <p:nvSpPr>
          <p:cNvPr id="12" name="TextBox 11">
            <a:extLst>
              <a:ext uri="{FF2B5EF4-FFF2-40B4-BE49-F238E27FC236}">
                <a16:creationId xmlns:a16="http://schemas.microsoft.com/office/drawing/2014/main" id="{61987BB2-5534-4A8A-9124-10FFAC308D26}"/>
              </a:ext>
            </a:extLst>
          </p:cNvPr>
          <p:cNvSpPr txBox="1"/>
          <p:nvPr/>
        </p:nvSpPr>
        <p:spPr>
          <a:xfrm>
            <a:off x="6913414" y="1208143"/>
            <a:ext cx="748924" cy="369332"/>
          </a:xfrm>
          <a:prstGeom prst="rect">
            <a:avLst/>
          </a:prstGeom>
          <a:solidFill>
            <a:schemeClr val="accent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Blue</a:t>
            </a:r>
          </a:p>
        </p:txBody>
      </p:sp>
      <p:cxnSp>
        <p:nvCxnSpPr>
          <p:cNvPr id="14" name="Straight Connector 13">
            <a:extLst>
              <a:ext uri="{FF2B5EF4-FFF2-40B4-BE49-F238E27FC236}">
                <a16:creationId xmlns:a16="http://schemas.microsoft.com/office/drawing/2014/main" id="{BE92B932-BE6F-4CF3-B1AA-BBF2B8A05D46}"/>
              </a:ext>
            </a:extLst>
          </p:cNvPr>
          <p:cNvCxnSpPr>
            <a:cxnSpLocks/>
          </p:cNvCxnSpPr>
          <p:nvPr/>
        </p:nvCxnSpPr>
        <p:spPr>
          <a:xfrm>
            <a:off x="8729398"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3AF9A4-6C9C-44F6-835A-DF48817AC49E}"/>
              </a:ext>
            </a:extLst>
          </p:cNvPr>
          <p:cNvCxnSpPr>
            <a:cxnSpLocks/>
          </p:cNvCxnSpPr>
          <p:nvPr/>
        </p:nvCxnSpPr>
        <p:spPr>
          <a:xfrm>
            <a:off x="11612441"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6E467A-C71F-46D3-B01E-40D7086BD9CD}"/>
              </a:ext>
            </a:extLst>
          </p:cNvPr>
          <p:cNvCxnSpPr>
            <a:cxnSpLocks/>
          </p:cNvCxnSpPr>
          <p:nvPr/>
        </p:nvCxnSpPr>
        <p:spPr>
          <a:xfrm>
            <a:off x="80266"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55D2EE-6473-4BF0-80A4-6B2C9BDA0AE2}"/>
              </a:ext>
            </a:extLst>
          </p:cNvPr>
          <p:cNvCxnSpPr>
            <a:cxnSpLocks/>
          </p:cNvCxnSpPr>
          <p:nvPr/>
        </p:nvCxnSpPr>
        <p:spPr>
          <a:xfrm>
            <a:off x="2963310"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09E9C1-1770-4F63-B9D8-6498CC15B696}"/>
              </a:ext>
            </a:extLst>
          </p:cNvPr>
          <p:cNvCxnSpPr>
            <a:cxnSpLocks/>
          </p:cNvCxnSpPr>
          <p:nvPr/>
        </p:nvCxnSpPr>
        <p:spPr>
          <a:xfrm>
            <a:off x="5846354"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55F4855-03C6-4D5C-8B9E-6EC0124D26EB}"/>
              </a:ext>
            </a:extLst>
          </p:cNvPr>
          <p:cNvSpPr txBox="1"/>
          <p:nvPr/>
        </p:nvSpPr>
        <p:spPr>
          <a:xfrm>
            <a:off x="9618076" y="1208143"/>
            <a:ext cx="1002262" cy="369332"/>
          </a:xfrm>
          <a:prstGeom prst="rect">
            <a:avLst/>
          </a:prstGeom>
          <a:solidFill>
            <a:srgbClr val="7030A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Purple</a:t>
            </a:r>
          </a:p>
        </p:txBody>
      </p:sp>
      <p:pic>
        <p:nvPicPr>
          <p:cNvPr id="2" name="Picture 1">
            <a:extLst>
              <a:ext uri="{FF2B5EF4-FFF2-40B4-BE49-F238E27FC236}">
                <a16:creationId xmlns:a16="http://schemas.microsoft.com/office/drawing/2014/main" id="{AACD1ACD-A9E0-4BD8-A15E-5EB7DABCEEB1}"/>
              </a:ext>
            </a:extLst>
          </p:cNvPr>
          <p:cNvPicPr>
            <a:picLocks noChangeAspect="1"/>
          </p:cNvPicPr>
          <p:nvPr/>
        </p:nvPicPr>
        <p:blipFill>
          <a:blip r:embed="rId3"/>
          <a:stretch>
            <a:fillRect/>
          </a:stretch>
        </p:blipFill>
        <p:spPr>
          <a:xfrm>
            <a:off x="12604545" y="190891"/>
            <a:ext cx="2865368" cy="6261135"/>
          </a:xfrm>
          <a:prstGeom prst="rect">
            <a:avLst/>
          </a:prstGeom>
        </p:spPr>
      </p:pic>
    </p:spTree>
    <p:extLst>
      <p:ext uri="{BB962C8B-B14F-4D97-AF65-F5344CB8AC3E}">
        <p14:creationId xmlns:p14="http://schemas.microsoft.com/office/powerpoint/2010/main" val="44812880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BB512-0B4F-4F94-B5C6-29156CCF1051}"/>
              </a:ext>
            </a:extLst>
          </p:cNvPr>
          <p:cNvSpPr>
            <a:spLocks noGrp="1"/>
          </p:cNvSpPr>
          <p:nvPr>
            <p:ph type="title"/>
          </p:nvPr>
        </p:nvSpPr>
        <p:spPr>
          <a:xfrm>
            <a:off x="392329" y="-13838"/>
            <a:ext cx="6999072" cy="1004436"/>
          </a:xfrm>
        </p:spPr>
        <p:txBody>
          <a:bodyPr>
            <a:normAutofit/>
          </a:bodyPr>
          <a:lstStyle/>
          <a:p>
            <a:r>
              <a:rPr lang="en-US" dirty="0"/>
              <a:t>Other Prevention Strategies</a:t>
            </a:r>
          </a:p>
        </p:txBody>
      </p:sp>
      <p:sp>
        <p:nvSpPr>
          <p:cNvPr id="3" name="Slide Number Placeholder 2">
            <a:extLst>
              <a:ext uri="{FF2B5EF4-FFF2-40B4-BE49-F238E27FC236}">
                <a16:creationId xmlns:a16="http://schemas.microsoft.com/office/drawing/2014/main" id="{FD89AF8B-9EEF-4A78-9A9B-6E16A139CB1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163F100-EB45-40F1-9A85-08F4592BAAAF}"/>
              </a:ext>
            </a:extLst>
          </p:cNvPr>
          <p:cNvSpPr txBox="1"/>
          <p:nvPr/>
        </p:nvSpPr>
        <p:spPr>
          <a:xfrm>
            <a:off x="8686800" y="190891"/>
            <a:ext cx="1364476" cy="646331"/>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Annotate</a:t>
            </a:r>
            <a:b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90 seconds</a:t>
            </a:r>
          </a:p>
        </p:txBody>
      </p:sp>
      <p:sp>
        <p:nvSpPr>
          <p:cNvPr id="10" name="TextBox 9">
            <a:extLst>
              <a:ext uri="{FF2B5EF4-FFF2-40B4-BE49-F238E27FC236}">
                <a16:creationId xmlns:a16="http://schemas.microsoft.com/office/drawing/2014/main" id="{3F1FF02C-8907-4EA3-88DC-FD060EC190FD}"/>
              </a:ext>
            </a:extLst>
          </p:cNvPr>
          <p:cNvSpPr txBox="1"/>
          <p:nvPr/>
        </p:nvSpPr>
        <p:spPr>
          <a:xfrm>
            <a:off x="937959" y="1191399"/>
            <a:ext cx="666208" cy="369332"/>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Red</a:t>
            </a:r>
          </a:p>
        </p:txBody>
      </p:sp>
      <p:sp>
        <p:nvSpPr>
          <p:cNvPr id="11" name="TextBox 10">
            <a:extLst>
              <a:ext uri="{FF2B5EF4-FFF2-40B4-BE49-F238E27FC236}">
                <a16:creationId xmlns:a16="http://schemas.microsoft.com/office/drawing/2014/main" id="{F04B3A09-BA77-4C4E-B66A-7F6042CEC243}"/>
              </a:ext>
            </a:extLst>
          </p:cNvPr>
          <p:cNvSpPr txBox="1"/>
          <p:nvPr/>
        </p:nvSpPr>
        <p:spPr>
          <a:xfrm>
            <a:off x="3179460" y="1191399"/>
            <a:ext cx="945003" cy="369332"/>
          </a:xfrm>
          <a:prstGeom prst="rect">
            <a:avLst/>
          </a:prstGeom>
          <a:solidFill>
            <a:srgbClr val="00B050"/>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Green</a:t>
            </a:r>
          </a:p>
        </p:txBody>
      </p:sp>
      <p:sp>
        <p:nvSpPr>
          <p:cNvPr id="12" name="TextBox 11">
            <a:extLst>
              <a:ext uri="{FF2B5EF4-FFF2-40B4-BE49-F238E27FC236}">
                <a16:creationId xmlns:a16="http://schemas.microsoft.com/office/drawing/2014/main" id="{61987BB2-5534-4A8A-9124-10FFAC308D26}"/>
              </a:ext>
            </a:extLst>
          </p:cNvPr>
          <p:cNvSpPr txBox="1"/>
          <p:nvPr/>
        </p:nvSpPr>
        <p:spPr>
          <a:xfrm>
            <a:off x="5699756" y="1191399"/>
            <a:ext cx="748924" cy="369332"/>
          </a:xfrm>
          <a:prstGeom prst="rect">
            <a:avLst/>
          </a:prstGeom>
          <a:solidFill>
            <a:schemeClr val="accent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Blue</a:t>
            </a:r>
          </a:p>
        </p:txBody>
      </p:sp>
      <p:cxnSp>
        <p:nvCxnSpPr>
          <p:cNvPr id="14" name="Straight Connector 13">
            <a:extLst>
              <a:ext uri="{FF2B5EF4-FFF2-40B4-BE49-F238E27FC236}">
                <a16:creationId xmlns:a16="http://schemas.microsoft.com/office/drawing/2014/main" id="{BE92B932-BE6F-4CF3-B1AA-BBF2B8A05D46}"/>
              </a:ext>
            </a:extLst>
          </p:cNvPr>
          <p:cNvCxnSpPr/>
          <p:nvPr/>
        </p:nvCxnSpPr>
        <p:spPr>
          <a:xfrm>
            <a:off x="7301587"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3AF9A4-6C9C-44F6-835A-DF48817AC49E}"/>
              </a:ext>
            </a:extLst>
          </p:cNvPr>
          <p:cNvCxnSpPr/>
          <p:nvPr/>
        </p:nvCxnSpPr>
        <p:spPr>
          <a:xfrm>
            <a:off x="9708694"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6E467A-C71F-46D3-B01E-40D7086BD9CD}"/>
              </a:ext>
            </a:extLst>
          </p:cNvPr>
          <p:cNvCxnSpPr/>
          <p:nvPr/>
        </p:nvCxnSpPr>
        <p:spPr>
          <a:xfrm>
            <a:off x="80266"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33DFEB-FD07-4589-9301-A9524C9F3DFF}"/>
              </a:ext>
            </a:extLst>
          </p:cNvPr>
          <p:cNvCxnSpPr/>
          <p:nvPr/>
        </p:nvCxnSpPr>
        <p:spPr>
          <a:xfrm>
            <a:off x="12115800"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55D2EE-6473-4BF0-80A4-6B2C9BDA0AE2}"/>
              </a:ext>
            </a:extLst>
          </p:cNvPr>
          <p:cNvCxnSpPr/>
          <p:nvPr/>
        </p:nvCxnSpPr>
        <p:spPr>
          <a:xfrm>
            <a:off x="2487373"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09E9C1-1770-4F63-B9D8-6498CC15B696}"/>
              </a:ext>
            </a:extLst>
          </p:cNvPr>
          <p:cNvCxnSpPr/>
          <p:nvPr/>
        </p:nvCxnSpPr>
        <p:spPr>
          <a:xfrm>
            <a:off x="4894480"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55F4855-03C6-4D5C-8B9E-6EC0124D26EB}"/>
              </a:ext>
            </a:extLst>
          </p:cNvPr>
          <p:cNvSpPr txBox="1"/>
          <p:nvPr/>
        </p:nvSpPr>
        <p:spPr>
          <a:xfrm>
            <a:off x="8023973" y="1191399"/>
            <a:ext cx="898836" cy="369332"/>
          </a:xfrm>
          <a:prstGeom prst="rect">
            <a:avLst/>
          </a:prstGeom>
          <a:solidFill>
            <a:schemeClr val="tx1">
              <a:lumMod val="65000"/>
              <a:lumOff val="35000"/>
            </a:schemeClr>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Black</a:t>
            </a:r>
          </a:p>
        </p:txBody>
      </p:sp>
      <p:sp>
        <p:nvSpPr>
          <p:cNvPr id="20" name="TextBox 19">
            <a:extLst>
              <a:ext uri="{FF2B5EF4-FFF2-40B4-BE49-F238E27FC236}">
                <a16:creationId xmlns:a16="http://schemas.microsoft.com/office/drawing/2014/main" id="{8C716D0D-C2B5-47D5-9CBC-EA67711D3493}"/>
              </a:ext>
            </a:extLst>
          </p:cNvPr>
          <p:cNvSpPr txBox="1"/>
          <p:nvPr/>
        </p:nvSpPr>
        <p:spPr>
          <a:xfrm>
            <a:off x="10498104" y="1191399"/>
            <a:ext cx="1002262" cy="369332"/>
          </a:xfrm>
          <a:prstGeom prst="rect">
            <a:avLst/>
          </a:prstGeom>
          <a:solidFill>
            <a:srgbClr val="7030A0"/>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Purple</a:t>
            </a:r>
          </a:p>
        </p:txBody>
      </p:sp>
    </p:spTree>
    <p:extLst>
      <p:ext uri="{BB962C8B-B14F-4D97-AF65-F5344CB8AC3E}">
        <p14:creationId xmlns:p14="http://schemas.microsoft.com/office/powerpoint/2010/main" val="4197919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latin typeface="Arial" panose="020B0604020202020204" pitchFamily="34" charset="0"/>
                <a:cs typeface="Arial" panose="020B0604020202020204" pitchFamily="34" charset="0"/>
              </a:rPr>
              <a:pPr/>
              <a:t>18</a:t>
            </a:fld>
            <a:endParaRPr lang="en-US" sz="9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17D4280-43E6-4B48-8E29-DB4A96F3F5B0}"/>
              </a:ext>
            </a:extLst>
          </p:cNvPr>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8" name="Title 1"/>
          <p:cNvSpPr txBox="1">
            <a:spLocks/>
          </p:cNvSpPr>
          <p:nvPr/>
        </p:nvSpPr>
        <p:spPr>
          <a:xfrm>
            <a:off x="2010418" y="5080043"/>
            <a:ext cx="8368262" cy="1143000"/>
          </a:xfrm>
          <a:prstGeom prst="rect">
            <a:avLst/>
          </a:prstGeom>
        </p:spPr>
        <p:txBody>
          <a:bodyPr vert="horz" lIns="91440" tIns="45720" rIns="91440" bIns="45720" rtlCol="0" anchor="t">
            <a:noAutofit/>
          </a:bodyPr>
          <a:lstStyle/>
          <a:p>
            <a:pPr algn="ctr">
              <a:lnSpc>
                <a:spcPts val="6660"/>
              </a:lnSpc>
              <a:spcBef>
                <a:spcPct val="0"/>
              </a:spcBef>
              <a:defRPr/>
            </a:pPr>
            <a:r>
              <a:rPr lang="en-US" sz="5000" b="1" cap="all" dirty="0">
                <a:solidFill>
                  <a:schemeClr val="bg1"/>
                </a:solidFill>
                <a:latin typeface="Arial" panose="020B0604020202020204" pitchFamily="34" charset="0"/>
                <a:ea typeface="+mj-ea"/>
                <a:cs typeface="Arial" panose="020B0604020202020204" pitchFamily="34" charset="0"/>
              </a:rPr>
              <a:t>early detection</a:t>
            </a:r>
          </a:p>
        </p:txBody>
      </p:sp>
      <p:pic>
        <p:nvPicPr>
          <p:cNvPr id="2" name="Picture 1"/>
          <p:cNvPicPr>
            <a:picLocks noChangeAspect="1"/>
          </p:cNvPicPr>
          <p:nvPr/>
        </p:nvPicPr>
        <p:blipFill>
          <a:blip r:embed="rId3"/>
          <a:stretch>
            <a:fillRect/>
          </a:stretch>
        </p:blipFill>
        <p:spPr>
          <a:xfrm>
            <a:off x="-167406" y="-283903"/>
            <a:ext cx="12359406" cy="5199475"/>
          </a:xfrm>
          <a:prstGeom prst="rect">
            <a:avLst/>
          </a:prstGeom>
        </p:spPr>
      </p:pic>
      <p:sp>
        <p:nvSpPr>
          <p:cNvPr id="10" name="TextBox 9">
            <a:extLst>
              <a:ext uri="{FF2B5EF4-FFF2-40B4-BE49-F238E27FC236}">
                <a16:creationId xmlns:a16="http://schemas.microsoft.com/office/drawing/2014/main" id="{05C537CF-3F36-4AB6-87CF-A72CF8977761}"/>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3683652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19</a:t>
            </a:fld>
            <a:endParaRPr lang="en-US" sz="900" dirty="0">
              <a:solidFill>
                <a:schemeClr val="bg1">
                  <a:lumMod val="50000"/>
                </a:schemeClr>
              </a:solidFill>
            </a:endParaRPr>
          </a:p>
        </p:txBody>
      </p:sp>
      <p:sp>
        <p:nvSpPr>
          <p:cNvPr id="2" name="Title 1"/>
          <p:cNvSpPr>
            <a:spLocks noGrp="1"/>
          </p:cNvSpPr>
          <p:nvPr>
            <p:ph type="title"/>
          </p:nvPr>
        </p:nvSpPr>
        <p:spPr/>
        <p:txBody>
          <a:bodyPr>
            <a:normAutofit/>
          </a:bodyPr>
          <a:lstStyle/>
          <a:p>
            <a:r>
              <a:rPr lang="en-US" altLang="en-US" sz="3600" dirty="0"/>
              <a:t>G4. Detect Non-Verbal Cues </a:t>
            </a:r>
            <a:endParaRPr lang="en-US" sz="3600" dirty="0"/>
          </a:p>
        </p:txBody>
      </p:sp>
      <p:sp>
        <p:nvSpPr>
          <p:cNvPr id="6" name="Rectangle 14"/>
          <p:cNvSpPr txBox="1">
            <a:spLocks noChangeArrowheads="1"/>
          </p:cNvSpPr>
          <p:nvPr/>
        </p:nvSpPr>
        <p:spPr>
          <a:xfrm>
            <a:off x="5470359" y="2514130"/>
            <a:ext cx="6269920" cy="2987821"/>
          </a:xfrm>
          <a:prstGeom prst="rect">
            <a:avLst/>
          </a:prstGeom>
          <a:ln w="12700">
            <a:solidFill>
              <a:srgbClr val="00467F"/>
            </a:solidFill>
            <a:miter lim="800000"/>
            <a:headEnd/>
            <a:tailEnd/>
          </a:ln>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Clr>
                <a:srgbClr val="009383"/>
              </a:buClr>
            </a:pPr>
            <a:r>
              <a:rPr lang="en-US" altLang="en-US" sz="2600" dirty="0">
                <a:solidFill>
                  <a:schemeClr val="tx1"/>
                </a:solidFill>
                <a:latin typeface="Arial" panose="020B0604020202020204" pitchFamily="34" charset="0"/>
                <a:cs typeface="Arial" panose="020B0604020202020204" pitchFamily="34" charset="0"/>
              </a:rPr>
              <a:t>Look for the early forms of dysfunction:</a:t>
            </a:r>
          </a:p>
          <a:p>
            <a:pPr lvl="1">
              <a:lnSpc>
                <a:spcPct val="90000"/>
              </a:lnSpc>
              <a:buClr>
                <a:srgbClr val="009383"/>
              </a:buClr>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Participants who are not speaking</a:t>
            </a:r>
          </a:p>
          <a:p>
            <a:pPr lvl="1">
              <a:lnSpc>
                <a:spcPct val="90000"/>
              </a:lnSpc>
              <a:buClr>
                <a:srgbClr val="009383"/>
              </a:buClr>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Folded arms</a:t>
            </a:r>
          </a:p>
          <a:p>
            <a:pPr lvl="1">
              <a:lnSpc>
                <a:spcPct val="90000"/>
              </a:lnSpc>
              <a:buClr>
                <a:srgbClr val="009383"/>
              </a:buClr>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Participants who can’t wait for the next break to get back to other work</a:t>
            </a:r>
          </a:p>
          <a:p>
            <a:pPr lvl="1">
              <a:lnSpc>
                <a:spcPct val="90000"/>
              </a:lnSpc>
              <a:buClr>
                <a:srgbClr val="009383"/>
              </a:buClr>
              <a:buFont typeface="Arial" panose="020B0604020202020204" pitchFamily="34" charset="0"/>
              <a:buChar char="•"/>
            </a:pPr>
            <a:r>
              <a:rPr lang="en-US" altLang="en-US" sz="2400" dirty="0">
                <a:solidFill>
                  <a:schemeClr val="tx1"/>
                </a:solidFill>
                <a:latin typeface="Arial" panose="020B0604020202020204" pitchFamily="34" charset="0"/>
                <a:cs typeface="Arial" panose="020B0604020202020204" pitchFamily="34" charset="0"/>
              </a:rPr>
              <a:t>Side conversations</a:t>
            </a:r>
          </a:p>
        </p:txBody>
      </p:sp>
      <p:pic>
        <p:nvPicPr>
          <p:cNvPr id="3" name="Picture 2"/>
          <p:cNvPicPr>
            <a:picLocks noChangeAspect="1"/>
          </p:cNvPicPr>
          <p:nvPr/>
        </p:nvPicPr>
        <p:blipFill>
          <a:blip r:embed="rId3"/>
          <a:stretch>
            <a:fillRect/>
          </a:stretch>
        </p:blipFill>
        <p:spPr>
          <a:xfrm>
            <a:off x="1704400" y="1645719"/>
            <a:ext cx="3450366" cy="2290455"/>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1666357" y="4049478"/>
            <a:ext cx="3488409" cy="2325606"/>
          </a:xfrm>
          <a:prstGeom prst="rect">
            <a:avLst/>
          </a:prstGeom>
          <a:ln>
            <a:solidFill>
              <a:srgbClr val="00467F"/>
            </a:solidFill>
          </a:ln>
        </p:spPr>
      </p:pic>
      <p:sp>
        <p:nvSpPr>
          <p:cNvPr id="7" name="TextBox 6"/>
          <p:cNvSpPr txBox="1"/>
          <p:nvPr/>
        </p:nvSpPr>
        <p:spPr>
          <a:xfrm>
            <a:off x="11054478"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133</a:t>
            </a:r>
          </a:p>
        </p:txBody>
      </p:sp>
      <p:sp>
        <p:nvSpPr>
          <p:cNvPr id="8" name="TextBox 5"/>
          <p:cNvSpPr txBox="1"/>
          <p:nvPr/>
        </p:nvSpPr>
        <p:spPr>
          <a:xfrm>
            <a:off x="11007528" y="424112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4711397F-F1D1-43F3-A679-04834D3F1F66}"/>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4288121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2A222C-F636-E24B-81C0-968F631C4802}"/>
              </a:ext>
            </a:extLst>
          </p:cNvPr>
          <p:cNvSpPr>
            <a:spLocks noGrp="1"/>
          </p:cNvSpPr>
          <p:nvPr>
            <p:ph type="body" idx="1"/>
          </p:nvPr>
        </p:nvSpPr>
        <p:spPr/>
        <p:txBody>
          <a:bodyPr/>
          <a:lstStyle/>
          <a:p>
            <a:r>
              <a:rPr lang="en-US" dirty="0"/>
              <a:t>Manual 6</a:t>
            </a:r>
          </a:p>
        </p:txBody>
      </p:sp>
      <p:sp>
        <p:nvSpPr>
          <p:cNvPr id="2" name="Slide Number Placeholder 1">
            <a:extLst>
              <a:ext uri="{FF2B5EF4-FFF2-40B4-BE49-F238E27FC236}">
                <a16:creationId xmlns:a16="http://schemas.microsoft.com/office/drawing/2014/main" id="{F706FA95-96AA-4254-B13A-B32E9B4C415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5705B47E-B5FD-1343-B324-F05781446A66}"/>
              </a:ext>
            </a:extLst>
          </p:cNvPr>
          <p:cNvSpPr>
            <a:spLocks noGrp="1"/>
          </p:cNvSpPr>
          <p:nvPr>
            <p:ph type="title"/>
          </p:nvPr>
        </p:nvSpPr>
        <p:spPr/>
        <p:txBody>
          <a:bodyPr>
            <a:normAutofit/>
          </a:bodyPr>
          <a:lstStyle/>
          <a:p>
            <a:r>
              <a:rPr lang="en-US" sz="3600" dirty="0"/>
              <a:t>A4. Agenda</a:t>
            </a:r>
          </a:p>
        </p:txBody>
      </p:sp>
      <p:sp>
        <p:nvSpPr>
          <p:cNvPr id="6" name="TextBox 5">
            <a:extLst>
              <a:ext uri="{FF2B5EF4-FFF2-40B4-BE49-F238E27FC236}">
                <a16:creationId xmlns:a16="http://schemas.microsoft.com/office/drawing/2014/main" id="{3899A439-26B5-434F-9487-80F2DFD0B42E}"/>
              </a:ext>
            </a:extLst>
          </p:cNvPr>
          <p:cNvSpPr txBox="1"/>
          <p:nvPr/>
        </p:nvSpPr>
        <p:spPr>
          <a:xfrm>
            <a:off x="9994119" y="6411037"/>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11" name="Rounded Rectangle 4">
            <a:extLst>
              <a:ext uri="{FF2B5EF4-FFF2-40B4-BE49-F238E27FC236}">
                <a16:creationId xmlns:a16="http://schemas.microsoft.com/office/drawing/2014/main" id="{63CFAD1C-ADFA-444D-966D-5F6856BB0515}"/>
              </a:ext>
            </a:extLst>
          </p:cNvPr>
          <p:cNvSpPr/>
          <p:nvPr/>
        </p:nvSpPr>
        <p:spPr>
          <a:xfrm>
            <a:off x="783390" y="1605177"/>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DAY 1</a:t>
            </a:r>
            <a:endParaRPr kumimoji="0" lang="en-US" sz="2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ounded Rectangle 4">
            <a:extLst>
              <a:ext uri="{FF2B5EF4-FFF2-40B4-BE49-F238E27FC236}">
                <a16:creationId xmlns:a16="http://schemas.microsoft.com/office/drawing/2014/main" id="{2F9A7A24-7B9E-47CA-8E77-FFAEAC53888C}"/>
              </a:ext>
            </a:extLst>
          </p:cNvPr>
          <p:cNvSpPr/>
          <p:nvPr/>
        </p:nvSpPr>
        <p:spPr>
          <a:xfrm>
            <a:off x="4892559" y="1605177"/>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Franklin Gothic Medium"/>
              </a:rPr>
              <a:t>DAY 2</a:t>
            </a:r>
            <a:endParaRPr kumimoji="0" lang="en-US" sz="2600" b="0" i="1" u="none" strike="noStrike" kern="1200" cap="none" spc="0" normalizeH="0" baseline="0" noProof="0" dirty="0">
              <a:ln>
                <a:noFill/>
              </a:ln>
              <a:solidFill>
                <a:prstClr val="white"/>
              </a:solidFill>
              <a:effectLst/>
              <a:uLnTx/>
              <a:uFillTx/>
              <a:latin typeface="Franklin Gothic Book"/>
              <a:ea typeface="+mn-ea"/>
              <a:cs typeface="Franklin Gothic Book"/>
            </a:endParaRPr>
          </a:p>
        </p:txBody>
      </p:sp>
      <p:sp>
        <p:nvSpPr>
          <p:cNvPr id="13" name="Rounded Rectangle 4">
            <a:extLst>
              <a:ext uri="{FF2B5EF4-FFF2-40B4-BE49-F238E27FC236}">
                <a16:creationId xmlns:a16="http://schemas.microsoft.com/office/drawing/2014/main" id="{E4DBE840-AB50-4FA6-A815-5595E079EBC7}"/>
              </a:ext>
            </a:extLst>
          </p:cNvPr>
          <p:cNvSpPr/>
          <p:nvPr/>
        </p:nvSpPr>
        <p:spPr>
          <a:xfrm>
            <a:off x="9001728" y="1616791"/>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Franklin Gothic Medium"/>
              </a:rPr>
              <a:t>DAY 3</a:t>
            </a:r>
            <a:endParaRPr kumimoji="0" lang="en-US" sz="2600" b="0" i="1" u="none" strike="noStrike" kern="1200" cap="none" spc="0" normalizeH="0" baseline="0" noProof="0" dirty="0">
              <a:ln>
                <a:noFill/>
              </a:ln>
              <a:solidFill>
                <a:prstClr val="white"/>
              </a:solidFill>
              <a:effectLst/>
              <a:uLnTx/>
              <a:uFillTx/>
              <a:latin typeface="Franklin Gothic Book"/>
              <a:ea typeface="+mn-ea"/>
              <a:cs typeface="Franklin Gothic Book"/>
            </a:endParaRPr>
          </a:p>
        </p:txBody>
      </p:sp>
      <p:sp>
        <p:nvSpPr>
          <p:cNvPr id="14" name="Rounded Rectangle 4">
            <a:extLst>
              <a:ext uri="{FF2B5EF4-FFF2-40B4-BE49-F238E27FC236}">
                <a16:creationId xmlns:a16="http://schemas.microsoft.com/office/drawing/2014/main" id="{E86A0F3C-7802-4C7A-AE4A-96CED948AA3B}"/>
              </a:ext>
            </a:extLst>
          </p:cNvPr>
          <p:cNvSpPr/>
          <p:nvPr/>
        </p:nvSpPr>
        <p:spPr>
          <a:xfrm>
            <a:off x="783390"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ounded Rectangle 4">
            <a:extLst>
              <a:ext uri="{FF2B5EF4-FFF2-40B4-BE49-F238E27FC236}">
                <a16:creationId xmlns:a16="http://schemas.microsoft.com/office/drawing/2014/main" id="{4B82B930-3EDE-4D35-9861-D9B9F42B6CB6}"/>
              </a:ext>
            </a:extLst>
          </p:cNvPr>
          <p:cNvSpPr/>
          <p:nvPr/>
        </p:nvSpPr>
        <p:spPr>
          <a:xfrm>
            <a:off x="4892559"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ounded Rectangle 4">
            <a:extLst>
              <a:ext uri="{FF2B5EF4-FFF2-40B4-BE49-F238E27FC236}">
                <a16:creationId xmlns:a16="http://schemas.microsoft.com/office/drawing/2014/main" id="{43639F2C-BE0A-4708-93F9-3ED91DA8D8A9}"/>
              </a:ext>
            </a:extLst>
          </p:cNvPr>
          <p:cNvSpPr/>
          <p:nvPr/>
        </p:nvSpPr>
        <p:spPr>
          <a:xfrm>
            <a:off x="9067908"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Content Placeholder 2">
            <a:extLst>
              <a:ext uri="{FF2B5EF4-FFF2-40B4-BE49-F238E27FC236}">
                <a16:creationId xmlns:a16="http://schemas.microsoft.com/office/drawing/2014/main" id="{4C4B0A03-9602-42D6-A0B2-0CC6709BCF3D}"/>
              </a:ext>
            </a:extLst>
          </p:cNvPr>
          <p:cNvSpPr txBox="1">
            <a:spLocks/>
          </p:cNvSpPr>
          <p:nvPr/>
        </p:nvSpPr>
        <p:spPr>
          <a:xfrm>
            <a:off x="783390" y="2253941"/>
            <a:ext cx="2591181" cy="1266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38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9383"/>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9383"/>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9383"/>
              </a:buClr>
              <a:buFont typeface="+mj-lt"/>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9383"/>
              </a:buClr>
              <a:buFont typeface="+mj-lt"/>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90000"/>
              </a:lnSpc>
              <a:spcBef>
                <a:spcPct val="50000"/>
              </a:spcBef>
              <a:spcAft>
                <a:spcPts val="0"/>
              </a:spcAft>
              <a:buClr>
                <a:srgbClr val="009383"/>
              </a:buClr>
              <a:buSzPct val="100000"/>
              <a:buFont typeface="+mj-lt"/>
              <a:buAutoNum type="alphaUcPeriod"/>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Getting Started</a:t>
            </a:r>
          </a:p>
          <a:p>
            <a:pPr marL="457200" marR="0" lvl="0" indent="-457200" algn="l" defTabSz="914400" rtl="0" eaLnBrk="1" fontAlgn="auto" latinLnBrk="0" hangingPunct="1">
              <a:lnSpc>
                <a:spcPct val="90000"/>
              </a:lnSpc>
              <a:spcBef>
                <a:spcPct val="50000"/>
              </a:spcBef>
              <a:spcAft>
                <a:spcPts val="0"/>
              </a:spcAft>
              <a:buClr>
                <a:srgbClr val="009383"/>
              </a:buClr>
              <a:buSzPct val="100000"/>
              <a:buFont typeface="+mj-lt"/>
              <a:buAutoNum type="alphaUcPeriod"/>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Planning For Results</a:t>
            </a:r>
          </a:p>
        </p:txBody>
      </p:sp>
      <p:sp>
        <p:nvSpPr>
          <p:cNvPr id="19" name="Content Placeholder 2">
            <a:extLst>
              <a:ext uri="{FF2B5EF4-FFF2-40B4-BE49-F238E27FC236}">
                <a16:creationId xmlns:a16="http://schemas.microsoft.com/office/drawing/2014/main" id="{FECE25A0-D43E-44FB-9A8F-247C08745A55}"/>
              </a:ext>
            </a:extLst>
          </p:cNvPr>
          <p:cNvSpPr txBox="1">
            <a:spLocks/>
          </p:cNvSpPr>
          <p:nvPr/>
        </p:nvSpPr>
        <p:spPr>
          <a:xfrm>
            <a:off x="4892559" y="2253941"/>
            <a:ext cx="2591181" cy="1545161"/>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a:t>
            </a:r>
          </a:p>
          <a:p>
            <a:pPr marL="0" marR="0" lvl="0" indent="0"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#2: Your Start </a:t>
            </a:r>
          </a:p>
          <a:p>
            <a:pPr marL="293688" marR="0" lvl="0" indent="-293688"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D.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Delivering for Results</a:t>
            </a:r>
          </a:p>
          <a:p>
            <a:pPr marL="457200" marR="0" lvl="0" indent="-457200" algn="l" defTabSz="914400" rtl="0" eaLnBrk="1" fontAlgn="auto" latinLnBrk="0" hangingPunct="1">
              <a:lnSpc>
                <a:spcPct val="100000"/>
              </a:lnSpc>
              <a:spcBef>
                <a:spcPct val="20000"/>
              </a:spcBef>
              <a:spcAft>
                <a:spcPts val="0"/>
              </a:spcAft>
              <a:buClr>
                <a:srgbClr val="99AB21"/>
              </a:buClr>
              <a:buSzTx/>
              <a:buFontTx/>
              <a:buNone/>
              <a:tabLst/>
              <a:defRPr/>
            </a:pPr>
            <a:endParaRPr kumimoji="0" lang="en-US" sz="2200" b="0" i="0" u="none" strike="noStrike" kern="1200" cap="none" spc="0" normalizeH="0" baseline="0" noProof="0" dirty="0">
              <a:ln>
                <a:noFill/>
              </a:ln>
              <a:solidFill>
                <a:srgbClr val="00467F"/>
              </a:solidFill>
              <a:effectLst/>
              <a:uLnTx/>
              <a:uFillTx/>
              <a:latin typeface="Arial" panose="020B0604020202020204" pitchFamily="34" charset="0"/>
              <a:ea typeface="+mn-ea"/>
              <a:cs typeface="Arial" panose="020B0604020202020204" pitchFamily="34" charset="0"/>
            </a:endParaRPr>
          </a:p>
        </p:txBody>
      </p:sp>
      <p:sp>
        <p:nvSpPr>
          <p:cNvPr id="20" name="Content Placeholder 2">
            <a:extLst>
              <a:ext uri="{FF2B5EF4-FFF2-40B4-BE49-F238E27FC236}">
                <a16:creationId xmlns:a16="http://schemas.microsoft.com/office/drawing/2014/main" id="{6A5E79B1-256E-466A-A725-925331A1EE43}"/>
              </a:ext>
            </a:extLst>
          </p:cNvPr>
          <p:cNvSpPr txBox="1">
            <a:spLocks/>
          </p:cNvSpPr>
          <p:nvPr/>
        </p:nvSpPr>
        <p:spPr>
          <a:xfrm>
            <a:off x="8988562" y="2238280"/>
            <a:ext cx="2749872" cy="1737604"/>
          </a:xfrm>
          <a:prstGeom prst="rect">
            <a:avLst/>
          </a:prstGeom>
        </p:spPr>
        <p:txBody>
          <a:bodyPr vert="horz" lIns="91440" tIns="45720" rIns="91440" bIns="45720" rtlCol="0">
            <a:normAutofit lnSpcReduction="10000"/>
          </a:bodyPr>
          <a:lstStyle/>
          <a:p>
            <a:pPr marL="0" marR="0" lvl="0" indent="0"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a:t>
            </a:r>
          </a:p>
          <a:p>
            <a:pPr marL="293688" marR="0" lvl="1" indent="-293688"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F.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Confirming Results &amp; Closing</a:t>
            </a:r>
          </a:p>
          <a:p>
            <a:pPr marL="293688" marR="0" lvl="1" indent="-293688"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G.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Managing Dysfunction</a:t>
            </a:r>
          </a:p>
        </p:txBody>
      </p:sp>
      <p:sp>
        <p:nvSpPr>
          <p:cNvPr id="21" name="Rectangle 20">
            <a:extLst>
              <a:ext uri="{FF2B5EF4-FFF2-40B4-BE49-F238E27FC236}">
                <a16:creationId xmlns:a16="http://schemas.microsoft.com/office/drawing/2014/main" id="{53684008-1BED-4682-9716-B0DBAD2D180C}"/>
              </a:ext>
            </a:extLst>
          </p:cNvPr>
          <p:cNvSpPr/>
          <p:nvPr/>
        </p:nvSpPr>
        <p:spPr>
          <a:xfrm>
            <a:off x="795255" y="4632208"/>
            <a:ext cx="2591181" cy="1862048"/>
          </a:xfrm>
          <a:prstGeom prst="rect">
            <a:avLst/>
          </a:prstGeom>
        </p:spPr>
        <p:txBody>
          <a:bodyPr wrap="square">
            <a:sp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#1: Experiential Learning</a:t>
            </a:r>
          </a:p>
          <a:p>
            <a:pPr marL="287338" marR="0" lvl="0" indent="-287338" algn="l" defTabSz="914400" rtl="0" eaLnBrk="1" fontAlgn="auto" latinLnBrk="0" hangingPunct="1">
              <a:lnSpc>
                <a:spcPct val="100000"/>
              </a:lnSpc>
              <a:spcBef>
                <a:spcPts val="900"/>
              </a:spcBef>
              <a:spcAft>
                <a:spcPts val="0"/>
              </a:spcAft>
              <a:buClr>
                <a:srgbClr val="009383"/>
              </a:buClr>
              <a:buSzPct val="100000"/>
              <a:buFont typeface="+mj-lt"/>
              <a:buAutoNum type="alphaUcPeriod" startAt="3"/>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Starting with Impact</a:t>
            </a:r>
          </a:p>
          <a:p>
            <a:pPr marL="287338" marR="0" lvl="0" indent="-287338"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Homework</a:t>
            </a:r>
          </a:p>
        </p:txBody>
      </p:sp>
      <p:sp>
        <p:nvSpPr>
          <p:cNvPr id="23" name="Content Placeholder 2">
            <a:extLst>
              <a:ext uri="{FF2B5EF4-FFF2-40B4-BE49-F238E27FC236}">
                <a16:creationId xmlns:a16="http://schemas.microsoft.com/office/drawing/2014/main" id="{A71A4B37-A35E-4E5C-95AD-B87C920F2FD4}"/>
              </a:ext>
            </a:extLst>
          </p:cNvPr>
          <p:cNvSpPr txBox="1">
            <a:spLocks/>
          </p:cNvSpPr>
          <p:nvPr/>
        </p:nvSpPr>
        <p:spPr>
          <a:xfrm>
            <a:off x="4885933" y="4632208"/>
            <a:ext cx="2591181" cy="240674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#3: Inviting Participation </a:t>
            </a:r>
          </a:p>
          <a:p>
            <a:pPr marL="293688" marR="0" lvl="0" indent="-293688"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Managing Visual </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000" b="0" i="0" u="none" strike="noStrike" kern="1200" cap="none" spc="0" normalizeH="0" baseline="0" noProof="0" dirty="0">
              <a:ln>
                <a:noFill/>
              </a:ln>
              <a:solidFill>
                <a:srgbClr val="00467F"/>
              </a:solidFill>
              <a:effectLst/>
              <a:uLnTx/>
              <a:uFillTx/>
              <a:latin typeface="Arial" panose="020B0604020202020204" pitchFamily="34" charset="0"/>
              <a:ea typeface="+mn-ea"/>
              <a:cs typeface="Arial" panose="020B0604020202020204" pitchFamily="34" charset="0"/>
            </a:endParaRPr>
          </a:p>
        </p:txBody>
      </p:sp>
      <p:sp>
        <p:nvSpPr>
          <p:cNvPr id="24" name="Content Placeholder 2">
            <a:extLst>
              <a:ext uri="{FF2B5EF4-FFF2-40B4-BE49-F238E27FC236}">
                <a16:creationId xmlns:a16="http://schemas.microsoft.com/office/drawing/2014/main" id="{A53AF3E9-9CE6-4E2E-AEDA-465CC1B76457}"/>
              </a:ext>
            </a:extLst>
          </p:cNvPr>
          <p:cNvSpPr txBox="1">
            <a:spLocks/>
          </p:cNvSpPr>
          <p:nvPr/>
        </p:nvSpPr>
        <p:spPr>
          <a:xfrm>
            <a:off x="9001728" y="4632208"/>
            <a:ext cx="2749872" cy="1847946"/>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#4: Redesigning Your Session for Results</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Steps</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Close</a:t>
            </a:r>
          </a:p>
        </p:txBody>
      </p:sp>
      <p:sp>
        <p:nvSpPr>
          <p:cNvPr id="25" name="TextBox 24">
            <a:extLst>
              <a:ext uri="{FF2B5EF4-FFF2-40B4-BE49-F238E27FC236}">
                <a16:creationId xmlns:a16="http://schemas.microsoft.com/office/drawing/2014/main" id="{8955FFF8-C033-4A4E-9F60-5E925EC7515B}"/>
              </a:ext>
            </a:extLst>
          </p:cNvPr>
          <p:cNvSpPr txBox="1"/>
          <p:nvPr/>
        </p:nvSpPr>
        <p:spPr>
          <a:xfrm>
            <a:off x="10959549" y="569232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383"/>
                </a:solidFill>
                <a:effectLst/>
                <a:uLnTx/>
                <a:uFillTx/>
                <a:latin typeface="Arial Black" pitchFamily="34" charset="0"/>
                <a:ea typeface="+mn-ea"/>
                <a:cs typeface="+mn-cs"/>
              </a:rPr>
              <a:t>Manual</a:t>
            </a:r>
            <a:b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br>
            <a: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t>11</a:t>
            </a:r>
          </a:p>
        </p:txBody>
      </p:sp>
      <p:sp>
        <p:nvSpPr>
          <p:cNvPr id="26" name="TextBox 25">
            <a:extLst>
              <a:ext uri="{FF2B5EF4-FFF2-40B4-BE49-F238E27FC236}">
                <a16:creationId xmlns:a16="http://schemas.microsoft.com/office/drawing/2014/main" id="{2A6932EC-0B8F-4301-9E23-5A913BA88F6A}"/>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Copyright 1992-2015, Leadership Strategies, Inc. V15.03</a:t>
            </a:r>
          </a:p>
        </p:txBody>
      </p:sp>
      <p:sp>
        <p:nvSpPr>
          <p:cNvPr id="22" name="Right Arrow 2">
            <a:extLst>
              <a:ext uri="{FF2B5EF4-FFF2-40B4-BE49-F238E27FC236}">
                <a16:creationId xmlns:a16="http://schemas.microsoft.com/office/drawing/2014/main" id="{35609E31-B4C2-4BE0-955C-90F92E76CF90}"/>
              </a:ext>
            </a:extLst>
          </p:cNvPr>
          <p:cNvSpPr/>
          <p:nvPr/>
        </p:nvSpPr>
        <p:spPr>
          <a:xfrm>
            <a:off x="8195388" y="3026521"/>
            <a:ext cx="783390" cy="770021"/>
          </a:xfrm>
          <a:prstGeom prst="rightArrow">
            <a:avLst/>
          </a:prstGeom>
          <a:solidFill>
            <a:srgbClr val="009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21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uiExpand="1" build="p"/>
      <p:bldP spid="19" grpId="0"/>
      <p:bldP spid="20" grpId="0"/>
      <p:bldP spid="21" grpId="0"/>
      <p:bldP spid="23" grpId="0"/>
      <p:bldP spid="24"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20</a:t>
            </a:fld>
            <a:endParaRPr lang="en-US" sz="900" dirty="0">
              <a:solidFill>
                <a:schemeClr val="bg1">
                  <a:lumMod val="50000"/>
                </a:schemeClr>
              </a:solidFill>
            </a:endParaRPr>
          </a:p>
        </p:txBody>
      </p:sp>
      <p:sp>
        <p:nvSpPr>
          <p:cNvPr id="2" name="Title 1"/>
          <p:cNvSpPr>
            <a:spLocks noGrp="1"/>
          </p:cNvSpPr>
          <p:nvPr>
            <p:ph type="title"/>
          </p:nvPr>
        </p:nvSpPr>
        <p:spPr/>
        <p:txBody>
          <a:bodyPr>
            <a:normAutofit/>
          </a:bodyPr>
          <a:lstStyle/>
          <a:p>
            <a:r>
              <a:rPr lang="en-US" altLang="en-US" sz="3600" dirty="0"/>
              <a:t>Dysfunction Check</a:t>
            </a:r>
            <a:endParaRPr lang="en-US" sz="3600" dirty="0"/>
          </a:p>
        </p:txBody>
      </p:sp>
      <p:sp>
        <p:nvSpPr>
          <p:cNvPr id="3" name="Content Placeholder 2"/>
          <p:cNvSpPr>
            <a:spLocks noGrp="1"/>
          </p:cNvSpPr>
          <p:nvPr>
            <p:ph idx="4294967295"/>
          </p:nvPr>
        </p:nvSpPr>
        <p:spPr>
          <a:xfrm>
            <a:off x="954157" y="1561509"/>
            <a:ext cx="9788581" cy="4505325"/>
          </a:xfrm>
        </p:spPr>
        <p:txBody>
          <a:bodyPr/>
          <a:lstStyle/>
          <a:p>
            <a:pPr marL="457200" indent="-457200">
              <a:buClr>
                <a:srgbClr val="009383"/>
              </a:buClr>
              <a:buFont typeface="Arial" panose="020B0604020202020204" pitchFamily="34" charset="0"/>
              <a:buChar char="•"/>
            </a:pPr>
            <a:r>
              <a:rPr lang="en-US" altLang="en-US" sz="2600" dirty="0">
                <a:solidFill>
                  <a:schemeClr val="tx1"/>
                </a:solidFill>
              </a:rPr>
              <a:t>Consider linking the dysfunction check to an agenda activity</a:t>
            </a:r>
          </a:p>
          <a:p>
            <a:pPr marL="457200" indent="-457200">
              <a:buClr>
                <a:srgbClr val="009383"/>
              </a:buClr>
              <a:buFont typeface="Arial" panose="020B0604020202020204" pitchFamily="34" charset="0"/>
              <a:buChar char="•"/>
            </a:pPr>
            <a:r>
              <a:rPr lang="en-US" altLang="en-US" sz="2600" dirty="0">
                <a:solidFill>
                  <a:schemeClr val="tx1"/>
                </a:solidFill>
              </a:rPr>
              <a:t>Throughout the session, look for the following:</a:t>
            </a:r>
          </a:p>
          <a:p>
            <a:pPr lvl="1">
              <a:buClr>
                <a:srgbClr val="009383"/>
              </a:buClr>
            </a:pPr>
            <a:r>
              <a:rPr lang="en-US" altLang="en-US" sz="2400" dirty="0"/>
              <a:t>Where are the energy centers? Who are the people who routinely speak?</a:t>
            </a:r>
          </a:p>
          <a:p>
            <a:pPr lvl="1">
              <a:buClr>
                <a:srgbClr val="009383"/>
              </a:buClr>
            </a:pPr>
            <a:r>
              <a:rPr lang="en-US" altLang="en-US" sz="2400" dirty="0"/>
              <a:t>Where are the cliques?  Who supports whom?</a:t>
            </a:r>
          </a:p>
          <a:p>
            <a:pPr lvl="1">
              <a:buClr>
                <a:srgbClr val="009383"/>
              </a:buClr>
            </a:pPr>
            <a:r>
              <a:rPr lang="en-US" altLang="en-US" sz="2400" dirty="0"/>
              <a:t>Where are the conflicts?</a:t>
            </a:r>
          </a:p>
          <a:p>
            <a:pPr lvl="1">
              <a:buClr>
                <a:srgbClr val="009383"/>
              </a:buClr>
            </a:pPr>
            <a:r>
              <a:rPr lang="en-US" altLang="en-US" sz="2400" dirty="0"/>
              <a:t>Who are the naysayers? The positive thinkers?</a:t>
            </a:r>
          </a:p>
          <a:p>
            <a:pPr marL="457200" indent="-457200">
              <a:buClr>
                <a:srgbClr val="009383"/>
              </a:buClr>
              <a:buFont typeface="Arial" panose="020B0604020202020204" pitchFamily="34" charset="0"/>
              <a:buChar char="•"/>
            </a:pPr>
            <a:endParaRPr lang="en-US" dirty="0">
              <a:solidFill>
                <a:schemeClr val="tx1"/>
              </a:solidFill>
            </a:endParaRPr>
          </a:p>
        </p:txBody>
      </p:sp>
      <p:sp>
        <p:nvSpPr>
          <p:cNvPr id="5" name="TextBox 4"/>
          <p:cNvSpPr txBox="1"/>
          <p:nvPr/>
        </p:nvSpPr>
        <p:spPr>
          <a:xfrm>
            <a:off x="11052598"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133</a:t>
            </a:r>
          </a:p>
        </p:txBody>
      </p:sp>
      <p:sp>
        <p:nvSpPr>
          <p:cNvPr id="6" name="TextBox 5"/>
          <p:cNvSpPr txBox="1"/>
          <p:nvPr/>
        </p:nvSpPr>
        <p:spPr>
          <a:xfrm>
            <a:off x="10547813" y="4078210"/>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CD26D77E-EB34-434B-9D1B-6C9DA28B7CF0}"/>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4059880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22072"/>
            <a:ext cx="8830443" cy="690564"/>
          </a:xfrm>
        </p:spPr>
        <p:txBody>
          <a:bodyPr>
            <a:noAutofit/>
          </a:bodyPr>
          <a:lstStyle/>
          <a:p>
            <a:r>
              <a:rPr lang="en-US" sz="3600" dirty="0"/>
              <a:t>Virtual Tip: Dysfunction Checks</a:t>
            </a:r>
          </a:p>
        </p:txBody>
      </p:sp>
      <p:sp>
        <p:nvSpPr>
          <p:cNvPr id="6" name="Slide Number Placeholder 5">
            <a:extLst>
              <a:ext uri="{FF2B5EF4-FFF2-40B4-BE49-F238E27FC236}">
                <a16:creationId xmlns:a16="http://schemas.microsoft.com/office/drawing/2014/main" id="{DB9B0642-E1EA-4E78-AA01-8730EFA05F26}"/>
              </a:ext>
            </a:extLst>
          </p:cNvPr>
          <p:cNvSpPr>
            <a:spLocks noGrp="1"/>
          </p:cNvSpPr>
          <p:nvPr>
            <p:ph type="sldNum" sz="quarter" idx="12"/>
          </p:nvPr>
        </p:nvSpPr>
        <p:spPr/>
        <p:txBody>
          <a:bodyPr/>
          <a:lstStyle/>
          <a:p>
            <a:fld id="{FB18ED99-006D-46A3-9306-FF6381D259D1}" type="slidenum">
              <a:rPr lang="en-US" smtClean="0"/>
              <a:t>21</a:t>
            </a:fld>
            <a:endParaRPr lang="en-US"/>
          </a:p>
        </p:txBody>
      </p:sp>
      <p:sp>
        <p:nvSpPr>
          <p:cNvPr id="3" name="Content Placeholder 2"/>
          <p:cNvSpPr>
            <a:spLocks noGrp="1"/>
          </p:cNvSpPr>
          <p:nvPr>
            <p:ph type="body" sz="quarter" idx="13"/>
          </p:nvPr>
        </p:nvSpPr>
        <p:spPr/>
        <p:txBody>
          <a:bodyPr/>
          <a:lstStyle/>
          <a:p>
            <a:pPr marL="0" indent="0">
              <a:buNone/>
            </a:pPr>
            <a:r>
              <a:rPr lang="en-US" sz="2400" u="sng" dirty="0"/>
              <a:t>Additional Challenge in Virtual Sessions</a:t>
            </a:r>
            <a:r>
              <a:rPr lang="en-US" sz="2400" dirty="0"/>
              <a:t>: Limited ability for the facilitator to observe </a:t>
            </a:r>
            <a:r>
              <a:rPr lang="en-US" sz="2400" b="1" u="sng" dirty="0"/>
              <a:t>non-verbal</a:t>
            </a:r>
            <a:r>
              <a:rPr lang="en-US" sz="2400" b="1" dirty="0"/>
              <a:t> </a:t>
            </a:r>
            <a:r>
              <a:rPr lang="en-US" sz="2400" dirty="0"/>
              <a:t>cues and body language</a:t>
            </a:r>
          </a:p>
          <a:p>
            <a:endParaRPr lang="en-US" dirty="0"/>
          </a:p>
        </p:txBody>
      </p:sp>
      <p:sp>
        <p:nvSpPr>
          <p:cNvPr id="4" name="Footer Placeholder 3">
            <a:extLst>
              <a:ext uri="{FF2B5EF4-FFF2-40B4-BE49-F238E27FC236}">
                <a16:creationId xmlns:a16="http://schemas.microsoft.com/office/drawing/2014/main" id="{33EAB1B1-7199-4E96-912C-D751ECCD8626}"/>
              </a:ext>
            </a:extLst>
          </p:cNvPr>
          <p:cNvSpPr>
            <a:spLocks noGrp="1"/>
          </p:cNvSpPr>
          <p:nvPr>
            <p:ph type="ftr" sz="quarter" idx="11"/>
          </p:nvPr>
        </p:nvSpPr>
        <p:spPr/>
        <p:txBody>
          <a:bodyPr/>
          <a:lstStyle/>
          <a:p>
            <a:r>
              <a:rPr lang="en-US"/>
              <a:t>Copyright 1992-2015, Leadership Strategies, Inc. V15.02 </a:t>
            </a:r>
          </a:p>
        </p:txBody>
      </p:sp>
      <p:sp>
        <p:nvSpPr>
          <p:cNvPr id="5" name="TextBox 4"/>
          <p:cNvSpPr txBox="1"/>
          <p:nvPr/>
        </p:nvSpPr>
        <p:spPr>
          <a:xfrm>
            <a:off x="10738471"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6-4</a:t>
            </a:r>
          </a:p>
        </p:txBody>
      </p:sp>
    </p:spTree>
    <p:extLst>
      <p:ext uri="{BB962C8B-B14F-4D97-AF65-F5344CB8AC3E}">
        <p14:creationId xmlns:p14="http://schemas.microsoft.com/office/powerpoint/2010/main" val="16453498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a:stretch/>
        </p:blipFill>
        <p:spPr>
          <a:xfrm>
            <a:off x="0" y="0"/>
            <a:ext cx="12192000" cy="6866872"/>
          </a:xfrm>
          <a:prstGeom prst="rect">
            <a:avLst/>
          </a:prstGeom>
          <a:ln>
            <a:solidFill>
              <a:schemeClr val="tx1"/>
            </a:solidFill>
          </a:ln>
        </p:spPr>
      </p:pic>
      <p:sp>
        <p:nvSpPr>
          <p:cNvPr id="16" name="Title 1"/>
          <p:cNvSpPr txBox="1">
            <a:spLocks/>
          </p:cNvSpPr>
          <p:nvPr/>
        </p:nvSpPr>
        <p:spPr>
          <a:xfrm>
            <a:off x="3690393" y="121181"/>
            <a:ext cx="4811213" cy="604563"/>
          </a:xfrm>
          <a:prstGeom prst="rect">
            <a:avLst/>
          </a:prstGeom>
          <a:solidFill>
            <a:srgbClr val="00C7B1"/>
          </a:solidFill>
        </p:spPr>
        <p:txBody>
          <a:bodyPr vert="horz" lIns="91440" tIns="45720" rIns="91440" bIns="45720" rtlCol="0" anchor="b" anchorCtr="0">
            <a:noAutofit/>
          </a:bodyPr>
          <a:lstStyle/>
          <a:p>
            <a:pPr algn="ctr" defTabSz="457200">
              <a:lnSpc>
                <a:spcPts val="6260"/>
              </a:lnSpc>
              <a:spcBef>
                <a:spcPct val="0"/>
              </a:spcBef>
              <a:defRPr/>
            </a:pPr>
            <a:r>
              <a:rPr lang="en-US" sz="3600" cap="all" dirty="0">
                <a:solidFill>
                  <a:schemeClr val="bg1"/>
                </a:solidFill>
                <a:latin typeface="Arial" panose="020B0604020202020204" pitchFamily="34" charset="0"/>
                <a:ea typeface="+mj-ea"/>
                <a:cs typeface="Arial" panose="020B0604020202020204" pitchFamily="34" charset="0"/>
              </a:rPr>
              <a:t>not contributing</a:t>
            </a:r>
          </a:p>
        </p:txBody>
      </p:sp>
      <p:sp>
        <p:nvSpPr>
          <p:cNvPr id="10" name="TextBox 9"/>
          <p:cNvSpPr txBox="1"/>
          <p:nvPr/>
        </p:nvSpPr>
        <p:spPr>
          <a:xfrm>
            <a:off x="10858500" y="5845983"/>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6-6</a:t>
            </a:r>
          </a:p>
        </p:txBody>
      </p:sp>
      <p:sp>
        <p:nvSpPr>
          <p:cNvPr id="4" name="Slide Number Placeholder 3">
            <a:extLst>
              <a:ext uri="{FF2B5EF4-FFF2-40B4-BE49-F238E27FC236}">
                <a16:creationId xmlns:a16="http://schemas.microsoft.com/office/drawing/2014/main" id="{C816D55D-AB8A-46A1-9FB4-807A582000CB}"/>
              </a:ext>
            </a:extLst>
          </p:cNvPr>
          <p:cNvSpPr>
            <a:spLocks noGrp="1"/>
          </p:cNvSpPr>
          <p:nvPr>
            <p:ph type="sldNum" sz="quarter" idx="12"/>
          </p:nvPr>
        </p:nvSpPr>
        <p:spPr/>
        <p:txBody>
          <a:bodyPr/>
          <a:lstStyle/>
          <a:p>
            <a:fld id="{FB18ED99-006D-46A3-9306-FF6381D259D1}" type="slidenum">
              <a:rPr lang="en-US" smtClean="0"/>
              <a:t>22</a:t>
            </a:fld>
            <a:endParaRPr lang="en-US"/>
          </a:p>
        </p:txBody>
      </p:sp>
      <p:sp>
        <p:nvSpPr>
          <p:cNvPr id="3" name="Footer Placeholder 2">
            <a:extLst>
              <a:ext uri="{FF2B5EF4-FFF2-40B4-BE49-F238E27FC236}">
                <a16:creationId xmlns:a16="http://schemas.microsoft.com/office/drawing/2014/main" id="{132A51A0-FDA5-4735-B419-B16739593F74}"/>
              </a:ext>
            </a:extLst>
          </p:cNvPr>
          <p:cNvSpPr>
            <a:spLocks noGrp="1"/>
          </p:cNvSpPr>
          <p:nvPr>
            <p:ph type="ftr" sz="quarter" idx="11"/>
          </p:nvPr>
        </p:nvSpPr>
        <p:spPr/>
        <p:txBody>
          <a:bodyPr/>
          <a:lstStyle/>
          <a:p>
            <a:r>
              <a:rPr lang="en-US" sz="800" dirty="0"/>
              <a:t>Copyright 1992-2015, Leadership Strategies, Inc. V15.02 </a:t>
            </a:r>
          </a:p>
        </p:txBody>
      </p:sp>
      <p:sp>
        <p:nvSpPr>
          <p:cNvPr id="18" name="Footer Placeholder 4">
            <a:extLst>
              <a:ext uri="{FF2B5EF4-FFF2-40B4-BE49-F238E27FC236}">
                <a16:creationId xmlns:a16="http://schemas.microsoft.com/office/drawing/2014/main" id="{036BF911-45D9-4A61-B78B-B4BEC09DA5B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256873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a:stretch/>
        </p:blipFill>
        <p:spPr>
          <a:xfrm flipH="1">
            <a:off x="0" y="-9501"/>
            <a:ext cx="12192000" cy="6877002"/>
          </a:xfrm>
          <a:prstGeom prst="rect">
            <a:avLst/>
          </a:prstGeom>
        </p:spPr>
      </p:pic>
      <p:sp>
        <p:nvSpPr>
          <p:cNvPr id="16" name="Title 1"/>
          <p:cNvSpPr txBox="1">
            <a:spLocks/>
          </p:cNvSpPr>
          <p:nvPr/>
        </p:nvSpPr>
        <p:spPr>
          <a:xfrm>
            <a:off x="3015985" y="114751"/>
            <a:ext cx="6160030" cy="509717"/>
          </a:xfrm>
          <a:prstGeom prst="rect">
            <a:avLst/>
          </a:prstGeom>
          <a:solidFill>
            <a:srgbClr val="00C7B1"/>
          </a:solidFill>
        </p:spPr>
        <p:txBody>
          <a:bodyPr vert="horz" lIns="91440" tIns="45720" rIns="91440" bIns="45720" rtlCol="0" anchor="ctr">
            <a:noAutofit/>
          </a:bodyPr>
          <a:lstStyle/>
          <a:p>
            <a:pPr algn="ctr" defTabSz="457200">
              <a:spcBef>
                <a:spcPct val="0"/>
              </a:spcBef>
              <a:defRPr/>
            </a:pPr>
            <a:r>
              <a:rPr lang="en-US" sz="3600" cap="all" dirty="0">
                <a:solidFill>
                  <a:schemeClr val="bg1"/>
                </a:solidFill>
                <a:latin typeface="Arial" panose="020B0604020202020204" pitchFamily="34" charset="0"/>
                <a:ea typeface="+mj-ea"/>
                <a:cs typeface="Arial" panose="020B0604020202020204" pitchFamily="34" charset="0"/>
              </a:rPr>
              <a:t>Criticize or challenge</a:t>
            </a:r>
          </a:p>
        </p:txBody>
      </p:sp>
      <p:sp>
        <p:nvSpPr>
          <p:cNvPr id="10" name="TextBox 9"/>
          <p:cNvSpPr txBox="1"/>
          <p:nvPr/>
        </p:nvSpPr>
        <p:spPr>
          <a:xfrm>
            <a:off x="10978245" y="587828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6-6</a:t>
            </a:r>
          </a:p>
        </p:txBody>
      </p:sp>
      <p:sp>
        <p:nvSpPr>
          <p:cNvPr id="4" name="Slide Number Placeholder 3">
            <a:extLst>
              <a:ext uri="{FF2B5EF4-FFF2-40B4-BE49-F238E27FC236}">
                <a16:creationId xmlns:a16="http://schemas.microsoft.com/office/drawing/2014/main" id="{49FF4894-E636-4B56-B356-344847B3B676}"/>
              </a:ext>
            </a:extLst>
          </p:cNvPr>
          <p:cNvSpPr>
            <a:spLocks noGrp="1"/>
          </p:cNvSpPr>
          <p:nvPr>
            <p:ph type="sldNum" sz="quarter" idx="12"/>
          </p:nvPr>
        </p:nvSpPr>
        <p:spPr/>
        <p:txBody>
          <a:bodyPr/>
          <a:lstStyle/>
          <a:p>
            <a:fld id="{FB18ED99-006D-46A3-9306-FF6381D259D1}" type="slidenum">
              <a:rPr lang="en-US" smtClean="0"/>
              <a:t>23</a:t>
            </a:fld>
            <a:endParaRPr lang="en-US"/>
          </a:p>
        </p:txBody>
      </p:sp>
      <p:sp>
        <p:nvSpPr>
          <p:cNvPr id="3" name="Footer Placeholder 2">
            <a:extLst>
              <a:ext uri="{FF2B5EF4-FFF2-40B4-BE49-F238E27FC236}">
                <a16:creationId xmlns:a16="http://schemas.microsoft.com/office/drawing/2014/main" id="{533E6D0B-ECC5-44DF-899B-ECE1F020CE15}"/>
              </a:ext>
            </a:extLst>
          </p:cNvPr>
          <p:cNvSpPr>
            <a:spLocks noGrp="1"/>
          </p:cNvSpPr>
          <p:nvPr>
            <p:ph type="ftr" sz="quarter" idx="11"/>
          </p:nvPr>
        </p:nvSpPr>
        <p:spPr/>
        <p:txBody>
          <a:bodyPr/>
          <a:lstStyle/>
          <a:p>
            <a:r>
              <a:rPr lang="en-US" sz="800" dirty="0"/>
              <a:t>Copyright 1992-2015, Leadership Strategies, Inc. V15.02 </a:t>
            </a:r>
          </a:p>
        </p:txBody>
      </p:sp>
      <p:sp>
        <p:nvSpPr>
          <p:cNvPr id="18" name="Footer Placeholder 4">
            <a:extLst>
              <a:ext uri="{FF2B5EF4-FFF2-40B4-BE49-F238E27FC236}">
                <a16:creationId xmlns:a16="http://schemas.microsoft.com/office/drawing/2014/main" id="{D8CC5669-17DD-4C8B-B7E5-48114E2189F1}"/>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422406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002"/>
            <a:ext cx="12192000" cy="68810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029" y="-23002"/>
            <a:ext cx="7344890" cy="6628339"/>
          </a:xfrm>
          <a:prstGeom prst="rect">
            <a:avLst/>
          </a:prstGeom>
        </p:spPr>
      </p:pic>
      <p:sp>
        <p:nvSpPr>
          <p:cNvPr id="17" name="Rectangle 16"/>
          <p:cNvSpPr/>
          <p:nvPr/>
        </p:nvSpPr>
        <p:spPr>
          <a:xfrm>
            <a:off x="1446235" y="178590"/>
            <a:ext cx="9299530" cy="59091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457200">
              <a:spcBef>
                <a:spcPct val="0"/>
              </a:spcBef>
              <a:defRPr/>
            </a:pPr>
            <a:r>
              <a:rPr lang="en-US" sz="3600" cap="all" dirty="0">
                <a:solidFill>
                  <a:schemeClr val="bg1"/>
                </a:solidFill>
                <a:latin typeface="Arial" panose="020B0604020202020204" pitchFamily="34" charset="0"/>
                <a:cs typeface="Arial" panose="020B0604020202020204" pitchFamily="34" charset="0"/>
              </a:rPr>
              <a:t>EXCESSIVE USE OF THE </a:t>
            </a:r>
            <a:r>
              <a:rPr lang="en-US" sz="3600" b="1" u="sng" cap="all" dirty="0">
                <a:solidFill>
                  <a:schemeClr val="bg1"/>
                </a:solidFill>
                <a:latin typeface="Arial" panose="020B0604020202020204" pitchFamily="34" charset="0"/>
                <a:cs typeface="Arial" panose="020B0604020202020204" pitchFamily="34" charset="0"/>
              </a:rPr>
              <a:t>CHAT</a:t>
            </a:r>
            <a:r>
              <a:rPr lang="en-US" sz="3600" cap="all" dirty="0">
                <a:solidFill>
                  <a:schemeClr val="bg1"/>
                </a:solidFill>
                <a:latin typeface="Arial" panose="020B0604020202020204" pitchFamily="34" charset="0"/>
                <a:cs typeface="Arial" panose="020B0604020202020204" pitchFamily="34" charset="0"/>
              </a:rPr>
              <a:t> FEATURE</a:t>
            </a:r>
          </a:p>
        </p:txBody>
      </p:sp>
      <p:sp>
        <p:nvSpPr>
          <p:cNvPr id="15" name="TextBox 14"/>
          <p:cNvSpPr txBox="1"/>
          <p:nvPr/>
        </p:nvSpPr>
        <p:spPr>
          <a:xfrm>
            <a:off x="10727559" y="558557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6-6</a:t>
            </a:r>
          </a:p>
        </p:txBody>
      </p:sp>
      <p:sp>
        <p:nvSpPr>
          <p:cNvPr id="5" name="Slide Number Placeholder 4">
            <a:extLst>
              <a:ext uri="{FF2B5EF4-FFF2-40B4-BE49-F238E27FC236}">
                <a16:creationId xmlns:a16="http://schemas.microsoft.com/office/drawing/2014/main" id="{1CCA2DCA-69C7-4D5E-8427-0FE1973B4592}"/>
              </a:ext>
            </a:extLst>
          </p:cNvPr>
          <p:cNvSpPr>
            <a:spLocks noGrp="1"/>
          </p:cNvSpPr>
          <p:nvPr>
            <p:ph type="sldNum" sz="quarter" idx="12"/>
          </p:nvPr>
        </p:nvSpPr>
        <p:spPr/>
        <p:txBody>
          <a:bodyPr/>
          <a:lstStyle/>
          <a:p>
            <a:fld id="{FB18ED99-006D-46A3-9306-FF6381D259D1}" type="slidenum">
              <a:rPr lang="en-US" smtClean="0">
                <a:solidFill>
                  <a:schemeClr val="bg1">
                    <a:lumMod val="50000"/>
                  </a:schemeClr>
                </a:solidFill>
              </a:rPr>
              <a:t>24</a:t>
            </a:fld>
            <a:endParaRPr lang="en-US" dirty="0">
              <a:solidFill>
                <a:schemeClr val="bg1">
                  <a:lumMod val="50000"/>
                </a:schemeClr>
              </a:solidFill>
            </a:endParaRPr>
          </a:p>
        </p:txBody>
      </p:sp>
      <p:sp>
        <p:nvSpPr>
          <p:cNvPr id="4" name="Footer Placeholder 3">
            <a:extLst>
              <a:ext uri="{FF2B5EF4-FFF2-40B4-BE49-F238E27FC236}">
                <a16:creationId xmlns:a16="http://schemas.microsoft.com/office/drawing/2014/main" id="{C9DF2F92-BC46-455F-AD7F-F70C03C6A538}"/>
              </a:ext>
            </a:extLst>
          </p:cNvPr>
          <p:cNvSpPr>
            <a:spLocks noGrp="1"/>
          </p:cNvSpPr>
          <p:nvPr>
            <p:ph type="ftr" sz="quarter" idx="11"/>
          </p:nvPr>
        </p:nvSpPr>
        <p:spPr/>
        <p:txBody>
          <a:bodyPr/>
          <a:lstStyle/>
          <a:p>
            <a:r>
              <a:rPr lang="en-US" dirty="0">
                <a:solidFill>
                  <a:schemeClr val="bg1">
                    <a:lumMod val="50000"/>
                  </a:schemeClr>
                </a:solidFill>
              </a:rPr>
              <a:t>Copyright 1992-2015, Leadership Strategies, Inc. V15.02 </a:t>
            </a:r>
          </a:p>
        </p:txBody>
      </p:sp>
      <p:sp>
        <p:nvSpPr>
          <p:cNvPr id="18" name="Footer Placeholder 4">
            <a:extLst>
              <a:ext uri="{FF2B5EF4-FFF2-40B4-BE49-F238E27FC236}">
                <a16:creationId xmlns:a16="http://schemas.microsoft.com/office/drawing/2014/main" id="{8BC6C90E-E357-4AD5-90BA-7FCFA208209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0325203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latin typeface="Arial" panose="020B0604020202020204" pitchFamily="34" charset="0"/>
                <a:cs typeface="Arial" panose="020B0604020202020204" pitchFamily="34" charset="0"/>
              </a:rPr>
              <a:pPr/>
              <a:t>25</a:t>
            </a:fld>
            <a:endParaRPr lang="en-US" sz="9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048BBA8-47FA-429D-91BB-2F565F389169}"/>
              </a:ext>
            </a:extLst>
          </p:cNvPr>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8" name="Title 1"/>
          <p:cNvSpPr txBox="1">
            <a:spLocks/>
          </p:cNvSpPr>
          <p:nvPr/>
        </p:nvSpPr>
        <p:spPr>
          <a:xfrm>
            <a:off x="2298175" y="5038557"/>
            <a:ext cx="8368262" cy="1143000"/>
          </a:xfrm>
          <a:prstGeom prst="rect">
            <a:avLst/>
          </a:prstGeom>
        </p:spPr>
        <p:txBody>
          <a:bodyPr vert="horz" lIns="91440" tIns="45720" rIns="91440" bIns="45720" rtlCol="0" anchor="t">
            <a:noAutofit/>
          </a:bodyPr>
          <a:lstStyle/>
          <a:p>
            <a:pPr algn="ctr">
              <a:lnSpc>
                <a:spcPts val="6660"/>
              </a:lnSpc>
              <a:spcBef>
                <a:spcPct val="0"/>
              </a:spcBef>
              <a:defRPr/>
            </a:pPr>
            <a:r>
              <a:rPr lang="en-US" sz="5000" b="1" cap="all" dirty="0">
                <a:solidFill>
                  <a:schemeClr val="bg1"/>
                </a:solidFill>
                <a:latin typeface="Arial" panose="020B0604020202020204" pitchFamily="34" charset="0"/>
                <a:ea typeface="+mj-ea"/>
                <a:cs typeface="Arial" panose="020B0604020202020204" pitchFamily="34" charset="0"/>
              </a:rPr>
              <a:t>Clean resolution</a:t>
            </a:r>
          </a:p>
        </p:txBody>
      </p:sp>
      <p:pic>
        <p:nvPicPr>
          <p:cNvPr id="2" name="Picture 1"/>
          <p:cNvPicPr>
            <a:picLocks noChangeAspect="1"/>
          </p:cNvPicPr>
          <p:nvPr/>
        </p:nvPicPr>
        <p:blipFill>
          <a:blip r:embed="rId3"/>
          <a:stretch>
            <a:fillRect/>
          </a:stretch>
        </p:blipFill>
        <p:spPr>
          <a:xfrm>
            <a:off x="0" y="0"/>
            <a:ext cx="13350496" cy="4920286"/>
          </a:xfrm>
          <a:prstGeom prst="rect">
            <a:avLst/>
          </a:prstGeom>
        </p:spPr>
      </p:pic>
      <p:sp>
        <p:nvSpPr>
          <p:cNvPr id="10" name="TextBox 9">
            <a:extLst>
              <a:ext uri="{FF2B5EF4-FFF2-40B4-BE49-F238E27FC236}">
                <a16:creationId xmlns:a16="http://schemas.microsoft.com/office/drawing/2014/main" id="{5EC143F4-B9A8-4901-9CA0-58761ABF6FE3}"/>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1120115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pPr marL="457200" indent="-457200">
              <a:buClr>
                <a:srgbClr val="009383"/>
              </a:buClr>
              <a:buFont typeface="Arial" panose="020B0604020202020204" pitchFamily="34" charset="0"/>
              <a:buChar char="•"/>
            </a:pPr>
            <a:r>
              <a:rPr lang="en-US" altLang="en-US" sz="2600" dirty="0">
                <a:solidFill>
                  <a:schemeClr val="tx1"/>
                </a:solidFill>
              </a:rPr>
              <a:t>How you deal with dysfunctional behavior depends on:</a:t>
            </a:r>
          </a:p>
          <a:p>
            <a:pPr marL="800100" lvl="1" indent="-342900">
              <a:buClr>
                <a:srgbClr val="009383"/>
              </a:buClr>
              <a:buFont typeface="Arial" panose="020B0604020202020204" pitchFamily="34" charset="0"/>
              <a:buChar char="•"/>
            </a:pPr>
            <a:r>
              <a:rPr lang="en-US" altLang="en-US" sz="2400" dirty="0">
                <a:solidFill>
                  <a:schemeClr val="tx1"/>
                </a:solidFill>
              </a:rPr>
              <a:t>The nature of the dysfunction</a:t>
            </a:r>
          </a:p>
          <a:p>
            <a:pPr marL="800100" lvl="1" indent="-342900">
              <a:buClr>
                <a:srgbClr val="009383"/>
              </a:buClr>
              <a:buFont typeface="Arial" panose="020B0604020202020204" pitchFamily="34" charset="0"/>
              <a:buChar char="•"/>
            </a:pPr>
            <a:r>
              <a:rPr lang="en-US" altLang="en-US" sz="2400" dirty="0">
                <a:solidFill>
                  <a:schemeClr val="tx1"/>
                </a:solidFill>
              </a:rPr>
              <a:t>When it occurs</a:t>
            </a:r>
          </a:p>
          <a:p>
            <a:pPr marL="800100" lvl="1" indent="-342900">
              <a:buClr>
                <a:srgbClr val="009383"/>
              </a:buClr>
              <a:buFont typeface="Arial" panose="020B0604020202020204" pitchFamily="34" charset="0"/>
              <a:buChar char="•"/>
            </a:pPr>
            <a:r>
              <a:rPr lang="en-US" altLang="en-US" sz="2400" dirty="0">
                <a:solidFill>
                  <a:schemeClr val="tx1"/>
                </a:solidFill>
              </a:rPr>
              <a:t>The number of people impacted</a:t>
            </a:r>
          </a:p>
          <a:p>
            <a:pPr marL="800100" lvl="1" indent="-342900">
              <a:buClr>
                <a:srgbClr val="009383"/>
              </a:buClr>
              <a:buFont typeface="Arial" panose="020B0604020202020204" pitchFamily="34" charset="0"/>
              <a:buChar char="•"/>
            </a:pPr>
            <a:r>
              <a:rPr lang="en-US" altLang="en-US" sz="2400" dirty="0">
                <a:solidFill>
                  <a:schemeClr val="tx1"/>
                </a:solidFill>
              </a:rPr>
              <a:t>The probable root cause</a:t>
            </a: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26</a:t>
            </a:fld>
            <a:endParaRPr lang="en-US" sz="1000" dirty="0">
              <a:solidFill>
                <a:schemeClr val="bg1">
                  <a:lumMod val="50000"/>
                </a:schemeClr>
              </a:solidFill>
            </a:endParaRPr>
          </a:p>
        </p:txBody>
      </p:sp>
      <p:sp>
        <p:nvSpPr>
          <p:cNvPr id="2" name="Title 1"/>
          <p:cNvSpPr>
            <a:spLocks noGrp="1"/>
          </p:cNvSpPr>
          <p:nvPr>
            <p:ph type="title"/>
          </p:nvPr>
        </p:nvSpPr>
        <p:spPr>
          <a:xfrm>
            <a:off x="657224" y="522072"/>
            <a:ext cx="8117807" cy="690564"/>
          </a:xfrm>
        </p:spPr>
        <p:txBody>
          <a:bodyPr>
            <a:noAutofit/>
          </a:bodyPr>
          <a:lstStyle/>
          <a:p>
            <a:pPr marL="1031875" indent="-1031875"/>
            <a:r>
              <a:rPr lang="en-US" altLang="en-US" sz="3600" dirty="0"/>
              <a:t>G5. Address Dysfunction Effectively</a:t>
            </a:r>
            <a:endParaRPr lang="en-US" sz="3600" dirty="0"/>
          </a:p>
        </p:txBody>
      </p:sp>
      <p:sp>
        <p:nvSpPr>
          <p:cNvPr id="5" name="TextBox 5"/>
          <p:cNvSpPr txBox="1"/>
          <p:nvPr/>
        </p:nvSpPr>
        <p:spPr>
          <a:xfrm>
            <a:off x="10504804" y="3053604"/>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FF4FF819-BC5F-4622-A6A8-010D15190EF8}"/>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541357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27</a:t>
            </a:fld>
            <a:endParaRPr lang="en-US" sz="900" dirty="0">
              <a:solidFill>
                <a:schemeClr val="bg1">
                  <a:lumMod val="50000"/>
                </a:schemeClr>
              </a:solidFill>
            </a:endParaRPr>
          </a:p>
        </p:txBody>
      </p:sp>
      <p:sp>
        <p:nvSpPr>
          <p:cNvPr id="16" name="Title 1"/>
          <p:cNvSpPr>
            <a:spLocks noGrp="1"/>
          </p:cNvSpPr>
          <p:nvPr>
            <p:ph type="title"/>
          </p:nvPr>
        </p:nvSpPr>
        <p:spPr>
          <a:xfrm>
            <a:off x="657225" y="522072"/>
            <a:ext cx="8069679" cy="690564"/>
          </a:xfrm>
        </p:spPr>
        <p:txBody>
          <a:bodyPr>
            <a:noAutofit/>
          </a:bodyPr>
          <a:lstStyle/>
          <a:p>
            <a:pPr marL="1031875" indent="-1031875"/>
            <a:r>
              <a:rPr lang="en-US" altLang="en-US" sz="3600" dirty="0"/>
              <a:t>G5. Address Dysfunction Effectively</a:t>
            </a:r>
            <a:endParaRPr lang="en-US" sz="3600" dirty="0"/>
          </a:p>
        </p:txBody>
      </p:sp>
      <p:sp>
        <p:nvSpPr>
          <p:cNvPr id="3" name="Content Placeholder 2"/>
          <p:cNvSpPr>
            <a:spLocks noGrp="1"/>
          </p:cNvSpPr>
          <p:nvPr>
            <p:ph idx="4294967295"/>
          </p:nvPr>
        </p:nvSpPr>
        <p:spPr>
          <a:xfrm>
            <a:off x="2539412" y="1960564"/>
            <a:ext cx="7429500" cy="690564"/>
          </a:xfrm>
        </p:spPr>
        <p:txBody>
          <a:bodyPr>
            <a:normAutofit/>
          </a:bodyPr>
          <a:lstStyle/>
          <a:p>
            <a:pPr marL="0" indent="0">
              <a:buNone/>
            </a:pPr>
            <a:r>
              <a:rPr lang="en-US" altLang="en-US" sz="2600" b="0" dirty="0">
                <a:solidFill>
                  <a:schemeClr val="tx1"/>
                </a:solidFill>
              </a:rPr>
              <a:t>The general formula for addressing dysfunction:</a:t>
            </a:r>
          </a:p>
          <a:p>
            <a:pPr marL="0" indent="0">
              <a:buNone/>
            </a:pPr>
            <a:endParaRPr lang="en-US" sz="2600" b="0" dirty="0">
              <a:solidFill>
                <a:schemeClr val="tx1"/>
              </a:solidFill>
            </a:endParaRPr>
          </a:p>
        </p:txBody>
      </p:sp>
      <p:sp>
        <p:nvSpPr>
          <p:cNvPr id="7" name="Chevron 6"/>
          <p:cNvSpPr/>
          <p:nvPr/>
        </p:nvSpPr>
        <p:spPr>
          <a:xfrm>
            <a:off x="2266557" y="3003668"/>
            <a:ext cx="1757515" cy="678400"/>
          </a:xfrm>
          <a:prstGeom prst="chevron">
            <a:avLst>
              <a:gd name="adj" fmla="val 40000"/>
            </a:avLst>
          </a:prstGeom>
          <a:solidFill>
            <a:srgbClr val="00467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Freeform 7"/>
          <p:cNvSpPr/>
          <p:nvPr/>
        </p:nvSpPr>
        <p:spPr>
          <a:xfrm>
            <a:off x="2539412" y="3440175"/>
            <a:ext cx="1734673" cy="1667774"/>
          </a:xfrm>
          <a:custGeom>
            <a:avLst/>
            <a:gdLst>
              <a:gd name="connsiteX0" fmla="*/ 0 w 1484124"/>
              <a:gd name="connsiteY0" fmla="*/ 148412 h 1667774"/>
              <a:gd name="connsiteX1" fmla="*/ 148412 w 1484124"/>
              <a:gd name="connsiteY1" fmla="*/ 0 h 1667774"/>
              <a:gd name="connsiteX2" fmla="*/ 1335712 w 1484124"/>
              <a:gd name="connsiteY2" fmla="*/ 0 h 1667774"/>
              <a:gd name="connsiteX3" fmla="*/ 1484124 w 1484124"/>
              <a:gd name="connsiteY3" fmla="*/ 148412 h 1667774"/>
              <a:gd name="connsiteX4" fmla="*/ 1484124 w 1484124"/>
              <a:gd name="connsiteY4" fmla="*/ 1519362 h 1667774"/>
              <a:gd name="connsiteX5" fmla="*/ 1335712 w 1484124"/>
              <a:gd name="connsiteY5" fmla="*/ 1667774 h 1667774"/>
              <a:gd name="connsiteX6" fmla="*/ 148412 w 1484124"/>
              <a:gd name="connsiteY6" fmla="*/ 1667774 h 1667774"/>
              <a:gd name="connsiteX7" fmla="*/ 0 w 1484124"/>
              <a:gd name="connsiteY7" fmla="*/ 1519362 h 1667774"/>
              <a:gd name="connsiteX8" fmla="*/ 0 w 1484124"/>
              <a:gd name="connsiteY8" fmla="*/ 148412 h 166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124" h="1667774">
                <a:moveTo>
                  <a:pt x="0" y="148412"/>
                </a:moveTo>
                <a:cubicBezTo>
                  <a:pt x="0" y="66446"/>
                  <a:pt x="66446" y="0"/>
                  <a:pt x="148412" y="0"/>
                </a:cubicBezTo>
                <a:lnTo>
                  <a:pt x="1335712" y="0"/>
                </a:lnTo>
                <a:cubicBezTo>
                  <a:pt x="1417678" y="0"/>
                  <a:pt x="1484124" y="66446"/>
                  <a:pt x="1484124" y="148412"/>
                </a:cubicBezTo>
                <a:lnTo>
                  <a:pt x="1484124" y="1519362"/>
                </a:lnTo>
                <a:cubicBezTo>
                  <a:pt x="1484124" y="1601328"/>
                  <a:pt x="1417678" y="1667774"/>
                  <a:pt x="1335712" y="1667774"/>
                </a:cubicBezTo>
                <a:lnTo>
                  <a:pt x="148412" y="1667774"/>
                </a:lnTo>
                <a:cubicBezTo>
                  <a:pt x="66446" y="1667774"/>
                  <a:pt x="0" y="1601328"/>
                  <a:pt x="0" y="1519362"/>
                </a:cubicBezTo>
                <a:lnTo>
                  <a:pt x="0" y="148412"/>
                </a:lnTo>
                <a:close/>
              </a:path>
            </a:pathLst>
          </a:custGeom>
          <a:ln>
            <a:solidFill>
              <a:srgbClr val="00467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485" tIns="171485" rIns="171485" bIns="171485" numCol="1" spcCol="1270" anchor="ctr" anchorCtr="0">
            <a:noAutofit/>
          </a:bodyPr>
          <a:lstStyle/>
          <a:p>
            <a:pPr algn="ctr" defTabSz="800100">
              <a:lnSpc>
                <a:spcPct val="90000"/>
              </a:lnSpc>
              <a:spcBef>
                <a:spcPct val="0"/>
              </a:spcBef>
              <a:spcAft>
                <a:spcPct val="35000"/>
              </a:spcAft>
            </a:pPr>
            <a:r>
              <a:rPr kumimoji="1" lang="en-US" altLang="en-US" dirty="0">
                <a:solidFill>
                  <a:srgbClr val="00467F"/>
                </a:solidFill>
                <a:latin typeface="Arial" panose="020B0604020202020204" pitchFamily="34" charset="0"/>
                <a:cs typeface="Arial" panose="020B0604020202020204" pitchFamily="34" charset="0"/>
              </a:rPr>
              <a:t>APPROACH</a:t>
            </a:r>
            <a:br>
              <a:rPr kumimoji="1" lang="en-US" altLang="en-US" dirty="0">
                <a:solidFill>
                  <a:srgbClr val="00467F"/>
                </a:solidFill>
                <a:latin typeface="Arial" panose="020B0604020202020204" pitchFamily="34" charset="0"/>
                <a:cs typeface="Arial" panose="020B0604020202020204" pitchFamily="34" charset="0"/>
              </a:rPr>
            </a:br>
            <a:r>
              <a:rPr kumimoji="1" lang="en-US" altLang="en-US" dirty="0">
                <a:solidFill>
                  <a:srgbClr val="00467F"/>
                </a:solidFill>
                <a:latin typeface="Arial" panose="020B0604020202020204" pitchFamily="34" charset="0"/>
                <a:cs typeface="Arial" panose="020B0604020202020204" pitchFamily="34" charset="0"/>
              </a:rPr>
              <a:t>PRIVATELY</a:t>
            </a:r>
            <a:br>
              <a:rPr kumimoji="1" lang="en-US" altLang="en-US" dirty="0">
                <a:solidFill>
                  <a:srgbClr val="00467F"/>
                </a:solidFill>
                <a:latin typeface="Arial" panose="020B0604020202020204" pitchFamily="34" charset="0"/>
                <a:cs typeface="Arial" panose="020B0604020202020204" pitchFamily="34" charset="0"/>
              </a:rPr>
            </a:br>
            <a:r>
              <a:rPr kumimoji="1" lang="en-US" altLang="en-US" dirty="0">
                <a:solidFill>
                  <a:srgbClr val="00467F"/>
                </a:solidFill>
                <a:latin typeface="Arial" panose="020B0604020202020204" pitchFamily="34" charset="0"/>
                <a:cs typeface="Arial" panose="020B0604020202020204" pitchFamily="34" charset="0"/>
              </a:rPr>
              <a:t>OR GENERALLY</a:t>
            </a:r>
            <a:endParaRPr lang="en-US" dirty="0">
              <a:solidFill>
                <a:srgbClr val="00467F"/>
              </a:solidFill>
              <a:latin typeface="Arial" panose="020B0604020202020204" pitchFamily="34" charset="0"/>
              <a:cs typeface="Arial" panose="020B0604020202020204" pitchFamily="34" charset="0"/>
            </a:endParaRPr>
          </a:p>
        </p:txBody>
      </p:sp>
      <p:sp>
        <p:nvSpPr>
          <p:cNvPr id="9" name="Chevron 8"/>
          <p:cNvSpPr/>
          <p:nvPr/>
        </p:nvSpPr>
        <p:spPr>
          <a:xfrm>
            <a:off x="4295789" y="3003668"/>
            <a:ext cx="1757515" cy="678400"/>
          </a:xfrm>
          <a:prstGeom prst="chevron">
            <a:avLst>
              <a:gd name="adj" fmla="val 40000"/>
            </a:avLst>
          </a:prstGeom>
          <a:solidFill>
            <a:srgbClr val="00938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4577871" y="3441647"/>
            <a:ext cx="1665439" cy="1666302"/>
          </a:xfrm>
          <a:custGeom>
            <a:avLst/>
            <a:gdLst>
              <a:gd name="connsiteX0" fmla="*/ 0 w 1484124"/>
              <a:gd name="connsiteY0" fmla="*/ 148412 h 1666302"/>
              <a:gd name="connsiteX1" fmla="*/ 148412 w 1484124"/>
              <a:gd name="connsiteY1" fmla="*/ 0 h 1666302"/>
              <a:gd name="connsiteX2" fmla="*/ 1335712 w 1484124"/>
              <a:gd name="connsiteY2" fmla="*/ 0 h 1666302"/>
              <a:gd name="connsiteX3" fmla="*/ 1484124 w 1484124"/>
              <a:gd name="connsiteY3" fmla="*/ 148412 h 1666302"/>
              <a:gd name="connsiteX4" fmla="*/ 1484124 w 1484124"/>
              <a:gd name="connsiteY4" fmla="*/ 1517890 h 1666302"/>
              <a:gd name="connsiteX5" fmla="*/ 1335712 w 1484124"/>
              <a:gd name="connsiteY5" fmla="*/ 1666302 h 1666302"/>
              <a:gd name="connsiteX6" fmla="*/ 148412 w 1484124"/>
              <a:gd name="connsiteY6" fmla="*/ 1666302 h 1666302"/>
              <a:gd name="connsiteX7" fmla="*/ 0 w 1484124"/>
              <a:gd name="connsiteY7" fmla="*/ 1517890 h 1666302"/>
              <a:gd name="connsiteX8" fmla="*/ 0 w 1484124"/>
              <a:gd name="connsiteY8" fmla="*/ 148412 h 16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124" h="1666302">
                <a:moveTo>
                  <a:pt x="0" y="148412"/>
                </a:moveTo>
                <a:cubicBezTo>
                  <a:pt x="0" y="66446"/>
                  <a:pt x="66446" y="0"/>
                  <a:pt x="148412" y="0"/>
                </a:cubicBezTo>
                <a:lnTo>
                  <a:pt x="1335712" y="0"/>
                </a:lnTo>
                <a:cubicBezTo>
                  <a:pt x="1417678" y="0"/>
                  <a:pt x="1484124" y="66446"/>
                  <a:pt x="1484124" y="148412"/>
                </a:cubicBezTo>
                <a:lnTo>
                  <a:pt x="1484124" y="1517890"/>
                </a:lnTo>
                <a:cubicBezTo>
                  <a:pt x="1484124" y="1599856"/>
                  <a:pt x="1417678" y="1666302"/>
                  <a:pt x="1335712" y="1666302"/>
                </a:cubicBezTo>
                <a:lnTo>
                  <a:pt x="148412" y="1666302"/>
                </a:lnTo>
                <a:cubicBezTo>
                  <a:pt x="66446" y="1666302"/>
                  <a:pt x="0" y="1599856"/>
                  <a:pt x="0" y="1517890"/>
                </a:cubicBezTo>
                <a:lnTo>
                  <a:pt x="0" y="148412"/>
                </a:lnTo>
                <a:close/>
              </a:path>
            </a:pathLst>
          </a:custGeom>
          <a:ln>
            <a:solidFill>
              <a:srgbClr val="00938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485" tIns="171485" rIns="171485" bIns="171485" numCol="1" spcCol="1270" anchor="ctr" anchorCtr="0">
            <a:noAutofit/>
          </a:bodyPr>
          <a:lstStyle/>
          <a:p>
            <a:pPr algn="ctr" defTabSz="800100">
              <a:lnSpc>
                <a:spcPct val="90000"/>
              </a:lnSpc>
              <a:spcBef>
                <a:spcPct val="0"/>
              </a:spcBef>
              <a:spcAft>
                <a:spcPct val="35000"/>
              </a:spcAft>
            </a:pPr>
            <a:r>
              <a:rPr lang="en-US" altLang="en-US" dirty="0">
                <a:solidFill>
                  <a:srgbClr val="00467F"/>
                </a:solidFill>
                <a:latin typeface="Arial" panose="020B0604020202020204" pitchFamily="34" charset="0"/>
                <a:cs typeface="Arial" panose="020B0604020202020204" pitchFamily="34" charset="0"/>
              </a:rPr>
              <a:t>EMPATHIZE</a:t>
            </a:r>
            <a:br>
              <a:rPr lang="en-US" altLang="en-US" dirty="0">
                <a:solidFill>
                  <a:srgbClr val="00467F"/>
                </a:solidFill>
                <a:latin typeface="Arial" panose="020B0604020202020204" pitchFamily="34" charset="0"/>
                <a:cs typeface="Arial" panose="020B0604020202020204" pitchFamily="34" charset="0"/>
              </a:rPr>
            </a:br>
            <a:r>
              <a:rPr lang="en-US" altLang="en-US" dirty="0">
                <a:solidFill>
                  <a:srgbClr val="00467F"/>
                </a:solidFill>
                <a:latin typeface="Arial" panose="020B0604020202020204" pitchFamily="34" charset="0"/>
                <a:cs typeface="Arial" panose="020B0604020202020204" pitchFamily="34" charset="0"/>
              </a:rPr>
              <a:t>WITH THE</a:t>
            </a:r>
            <a:br>
              <a:rPr lang="en-US" altLang="en-US" dirty="0">
                <a:solidFill>
                  <a:srgbClr val="00467F"/>
                </a:solidFill>
                <a:latin typeface="Arial" panose="020B0604020202020204" pitchFamily="34" charset="0"/>
                <a:cs typeface="Arial" panose="020B0604020202020204" pitchFamily="34" charset="0"/>
              </a:rPr>
            </a:br>
            <a:r>
              <a:rPr lang="en-US" altLang="en-US" dirty="0">
                <a:solidFill>
                  <a:srgbClr val="00467F"/>
                </a:solidFill>
                <a:latin typeface="Arial" panose="020B0604020202020204" pitchFamily="34" charset="0"/>
                <a:cs typeface="Arial" panose="020B0604020202020204" pitchFamily="34" charset="0"/>
              </a:rPr>
              <a:t>SYMPTOM</a:t>
            </a:r>
            <a:endParaRPr lang="en-US" dirty="0">
              <a:solidFill>
                <a:srgbClr val="00467F"/>
              </a:solidFill>
              <a:latin typeface="Arial" panose="020B0604020202020204" pitchFamily="34" charset="0"/>
              <a:cs typeface="Arial" panose="020B0604020202020204" pitchFamily="34" charset="0"/>
            </a:endParaRPr>
          </a:p>
        </p:txBody>
      </p:sp>
      <p:sp>
        <p:nvSpPr>
          <p:cNvPr id="11" name="Chevron 10"/>
          <p:cNvSpPr/>
          <p:nvPr/>
        </p:nvSpPr>
        <p:spPr>
          <a:xfrm>
            <a:off x="6325020" y="3003668"/>
            <a:ext cx="1757515" cy="678400"/>
          </a:xfrm>
          <a:prstGeom prst="chevron">
            <a:avLst>
              <a:gd name="adj" fmla="val 40000"/>
            </a:avLst>
          </a:prstGeom>
          <a:solidFill>
            <a:srgbClr val="F1B434"/>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6547096" y="3440172"/>
            <a:ext cx="1676442" cy="1666302"/>
          </a:xfrm>
          <a:custGeom>
            <a:avLst/>
            <a:gdLst>
              <a:gd name="connsiteX0" fmla="*/ 0 w 1484124"/>
              <a:gd name="connsiteY0" fmla="*/ 148412 h 1666302"/>
              <a:gd name="connsiteX1" fmla="*/ 148412 w 1484124"/>
              <a:gd name="connsiteY1" fmla="*/ 0 h 1666302"/>
              <a:gd name="connsiteX2" fmla="*/ 1335712 w 1484124"/>
              <a:gd name="connsiteY2" fmla="*/ 0 h 1666302"/>
              <a:gd name="connsiteX3" fmla="*/ 1484124 w 1484124"/>
              <a:gd name="connsiteY3" fmla="*/ 148412 h 1666302"/>
              <a:gd name="connsiteX4" fmla="*/ 1484124 w 1484124"/>
              <a:gd name="connsiteY4" fmla="*/ 1517890 h 1666302"/>
              <a:gd name="connsiteX5" fmla="*/ 1335712 w 1484124"/>
              <a:gd name="connsiteY5" fmla="*/ 1666302 h 1666302"/>
              <a:gd name="connsiteX6" fmla="*/ 148412 w 1484124"/>
              <a:gd name="connsiteY6" fmla="*/ 1666302 h 1666302"/>
              <a:gd name="connsiteX7" fmla="*/ 0 w 1484124"/>
              <a:gd name="connsiteY7" fmla="*/ 1517890 h 1666302"/>
              <a:gd name="connsiteX8" fmla="*/ 0 w 1484124"/>
              <a:gd name="connsiteY8" fmla="*/ 148412 h 16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124" h="1666302">
                <a:moveTo>
                  <a:pt x="0" y="148412"/>
                </a:moveTo>
                <a:cubicBezTo>
                  <a:pt x="0" y="66446"/>
                  <a:pt x="66446" y="0"/>
                  <a:pt x="148412" y="0"/>
                </a:cubicBezTo>
                <a:lnTo>
                  <a:pt x="1335712" y="0"/>
                </a:lnTo>
                <a:cubicBezTo>
                  <a:pt x="1417678" y="0"/>
                  <a:pt x="1484124" y="66446"/>
                  <a:pt x="1484124" y="148412"/>
                </a:cubicBezTo>
                <a:lnTo>
                  <a:pt x="1484124" y="1517890"/>
                </a:lnTo>
                <a:cubicBezTo>
                  <a:pt x="1484124" y="1599856"/>
                  <a:pt x="1417678" y="1666302"/>
                  <a:pt x="1335712" y="1666302"/>
                </a:cubicBezTo>
                <a:lnTo>
                  <a:pt x="148412" y="1666302"/>
                </a:lnTo>
                <a:cubicBezTo>
                  <a:pt x="66446" y="1666302"/>
                  <a:pt x="0" y="1599856"/>
                  <a:pt x="0" y="1517890"/>
                </a:cubicBezTo>
                <a:lnTo>
                  <a:pt x="0" y="148412"/>
                </a:lnTo>
                <a:close/>
              </a:path>
            </a:pathLst>
          </a:custGeom>
          <a:ln>
            <a:solidFill>
              <a:srgbClr val="F1B43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485" tIns="171485" rIns="171485" bIns="171485" numCol="1" spcCol="1270" anchor="ctr" anchorCtr="0">
            <a:noAutofit/>
          </a:bodyPr>
          <a:lstStyle/>
          <a:p>
            <a:pPr algn="ctr" defTabSz="800100">
              <a:lnSpc>
                <a:spcPct val="90000"/>
              </a:lnSpc>
              <a:spcBef>
                <a:spcPct val="0"/>
              </a:spcBef>
              <a:spcAft>
                <a:spcPct val="35000"/>
              </a:spcAft>
            </a:pPr>
            <a:r>
              <a:rPr lang="en-US" altLang="en-US" dirty="0">
                <a:solidFill>
                  <a:srgbClr val="00467F"/>
                </a:solidFill>
                <a:latin typeface="Arial" panose="020B0604020202020204" pitchFamily="34" charset="0"/>
                <a:cs typeface="Arial" panose="020B0604020202020204" pitchFamily="34" charset="0"/>
              </a:rPr>
              <a:t>ADDRESS</a:t>
            </a:r>
            <a:br>
              <a:rPr lang="en-US" altLang="en-US" dirty="0">
                <a:solidFill>
                  <a:srgbClr val="00467F"/>
                </a:solidFill>
                <a:latin typeface="Arial" panose="020B0604020202020204" pitchFamily="34" charset="0"/>
                <a:cs typeface="Arial" panose="020B0604020202020204" pitchFamily="34" charset="0"/>
              </a:rPr>
            </a:br>
            <a:r>
              <a:rPr lang="en-US" altLang="en-US" dirty="0">
                <a:solidFill>
                  <a:srgbClr val="00467F"/>
                </a:solidFill>
                <a:latin typeface="Arial" panose="020B0604020202020204" pitchFamily="34" charset="0"/>
                <a:cs typeface="Arial" panose="020B0604020202020204" pitchFamily="34" charset="0"/>
              </a:rPr>
              <a:t>THE ROOT</a:t>
            </a:r>
            <a:br>
              <a:rPr lang="en-US" altLang="en-US" dirty="0">
                <a:solidFill>
                  <a:srgbClr val="00467F"/>
                </a:solidFill>
                <a:latin typeface="Arial" panose="020B0604020202020204" pitchFamily="34" charset="0"/>
                <a:cs typeface="Arial" panose="020B0604020202020204" pitchFamily="34" charset="0"/>
              </a:rPr>
            </a:br>
            <a:r>
              <a:rPr lang="en-US" altLang="en-US" dirty="0">
                <a:solidFill>
                  <a:srgbClr val="00467F"/>
                </a:solidFill>
                <a:latin typeface="Arial" panose="020B0604020202020204" pitchFamily="34" charset="0"/>
                <a:cs typeface="Arial" panose="020B0604020202020204" pitchFamily="34" charset="0"/>
              </a:rPr>
              <a:t>CAUSE</a:t>
            </a:r>
            <a:endParaRPr lang="en-US" dirty="0">
              <a:solidFill>
                <a:srgbClr val="00467F"/>
              </a:solidFill>
              <a:latin typeface="Arial" panose="020B0604020202020204" pitchFamily="34" charset="0"/>
              <a:cs typeface="Arial" panose="020B0604020202020204" pitchFamily="34" charset="0"/>
            </a:endParaRPr>
          </a:p>
        </p:txBody>
      </p:sp>
      <p:sp>
        <p:nvSpPr>
          <p:cNvPr id="13" name="Chevron 12"/>
          <p:cNvSpPr/>
          <p:nvPr/>
        </p:nvSpPr>
        <p:spPr>
          <a:xfrm>
            <a:off x="8354251" y="3003668"/>
            <a:ext cx="1757515" cy="678400"/>
          </a:xfrm>
          <a:prstGeom prst="chevron">
            <a:avLst>
              <a:gd name="adj" fmla="val 40000"/>
            </a:avLst>
          </a:prstGeom>
          <a:solidFill>
            <a:srgbClr val="F2652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Freeform 13"/>
          <p:cNvSpPr/>
          <p:nvPr/>
        </p:nvSpPr>
        <p:spPr>
          <a:xfrm>
            <a:off x="8604264" y="3440172"/>
            <a:ext cx="1951093" cy="1666302"/>
          </a:xfrm>
          <a:custGeom>
            <a:avLst/>
            <a:gdLst>
              <a:gd name="connsiteX0" fmla="*/ 0 w 1665439"/>
              <a:gd name="connsiteY0" fmla="*/ 166544 h 1666302"/>
              <a:gd name="connsiteX1" fmla="*/ 166544 w 1665439"/>
              <a:gd name="connsiteY1" fmla="*/ 0 h 1666302"/>
              <a:gd name="connsiteX2" fmla="*/ 1498895 w 1665439"/>
              <a:gd name="connsiteY2" fmla="*/ 0 h 1666302"/>
              <a:gd name="connsiteX3" fmla="*/ 1665439 w 1665439"/>
              <a:gd name="connsiteY3" fmla="*/ 166544 h 1666302"/>
              <a:gd name="connsiteX4" fmla="*/ 1665439 w 1665439"/>
              <a:gd name="connsiteY4" fmla="*/ 1499758 h 1666302"/>
              <a:gd name="connsiteX5" fmla="*/ 1498895 w 1665439"/>
              <a:gd name="connsiteY5" fmla="*/ 1666302 h 1666302"/>
              <a:gd name="connsiteX6" fmla="*/ 166544 w 1665439"/>
              <a:gd name="connsiteY6" fmla="*/ 1666302 h 1666302"/>
              <a:gd name="connsiteX7" fmla="*/ 0 w 1665439"/>
              <a:gd name="connsiteY7" fmla="*/ 1499758 h 1666302"/>
              <a:gd name="connsiteX8" fmla="*/ 0 w 1665439"/>
              <a:gd name="connsiteY8" fmla="*/ 166544 h 16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5439" h="1666302">
                <a:moveTo>
                  <a:pt x="0" y="166544"/>
                </a:moveTo>
                <a:cubicBezTo>
                  <a:pt x="0" y="74564"/>
                  <a:pt x="74564" y="0"/>
                  <a:pt x="166544" y="0"/>
                </a:cubicBezTo>
                <a:lnTo>
                  <a:pt x="1498895" y="0"/>
                </a:lnTo>
                <a:cubicBezTo>
                  <a:pt x="1590875" y="0"/>
                  <a:pt x="1665439" y="74564"/>
                  <a:pt x="1665439" y="166544"/>
                </a:cubicBezTo>
                <a:lnTo>
                  <a:pt x="1665439" y="1499758"/>
                </a:lnTo>
                <a:cubicBezTo>
                  <a:pt x="1665439" y="1591738"/>
                  <a:pt x="1590875" y="1666302"/>
                  <a:pt x="1498895" y="1666302"/>
                </a:cubicBezTo>
                <a:lnTo>
                  <a:pt x="166544" y="1666302"/>
                </a:lnTo>
                <a:cubicBezTo>
                  <a:pt x="74564" y="1666302"/>
                  <a:pt x="0" y="1591738"/>
                  <a:pt x="0" y="1499758"/>
                </a:cubicBezTo>
                <a:lnTo>
                  <a:pt x="0" y="166544"/>
                </a:lnTo>
                <a:close/>
              </a:path>
            </a:pathLst>
          </a:custGeom>
          <a:ln>
            <a:solidFill>
              <a:srgbClr val="F2652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6795" tIns="176795" rIns="176795" bIns="176795" numCol="1" spcCol="1270" anchor="ctr" anchorCtr="0">
            <a:noAutofit/>
          </a:bodyPr>
          <a:lstStyle/>
          <a:p>
            <a:pPr algn="ctr" defTabSz="800100">
              <a:lnSpc>
                <a:spcPct val="90000"/>
              </a:lnSpc>
              <a:spcBef>
                <a:spcPct val="0"/>
              </a:spcBef>
              <a:spcAft>
                <a:spcPct val="35000"/>
              </a:spcAft>
            </a:pPr>
            <a:r>
              <a:rPr lang="en-US" altLang="en-US" dirty="0">
                <a:solidFill>
                  <a:srgbClr val="00467F"/>
                </a:solidFill>
                <a:latin typeface="Arial" panose="020B0604020202020204" pitchFamily="34" charset="0"/>
                <a:cs typeface="Arial" panose="020B0604020202020204" pitchFamily="34" charset="0"/>
              </a:rPr>
              <a:t>GET</a:t>
            </a:r>
            <a:br>
              <a:rPr lang="en-US" altLang="en-US" dirty="0">
                <a:solidFill>
                  <a:srgbClr val="00467F"/>
                </a:solidFill>
                <a:latin typeface="Arial" panose="020B0604020202020204" pitchFamily="34" charset="0"/>
                <a:cs typeface="Arial" panose="020B0604020202020204" pitchFamily="34" charset="0"/>
              </a:rPr>
            </a:br>
            <a:r>
              <a:rPr lang="en-US" altLang="en-US" dirty="0">
                <a:solidFill>
                  <a:srgbClr val="00467F"/>
                </a:solidFill>
                <a:latin typeface="Arial" panose="020B0604020202020204" pitchFamily="34" charset="0"/>
                <a:cs typeface="Arial" panose="020B0604020202020204" pitchFamily="34" charset="0"/>
              </a:rPr>
              <a:t>AGREEMENT</a:t>
            </a:r>
            <a:br>
              <a:rPr lang="en-US" altLang="en-US" dirty="0">
                <a:solidFill>
                  <a:srgbClr val="00467F"/>
                </a:solidFill>
                <a:latin typeface="Arial" panose="020B0604020202020204" pitchFamily="34" charset="0"/>
                <a:cs typeface="Arial" panose="020B0604020202020204" pitchFamily="34" charset="0"/>
              </a:rPr>
            </a:br>
            <a:r>
              <a:rPr lang="en-US" altLang="en-US" dirty="0">
                <a:solidFill>
                  <a:srgbClr val="00467F"/>
                </a:solidFill>
                <a:latin typeface="Arial" panose="020B0604020202020204" pitchFamily="34" charset="0"/>
                <a:cs typeface="Arial" panose="020B0604020202020204" pitchFamily="34" charset="0"/>
              </a:rPr>
              <a:t>ON </a:t>
            </a:r>
            <a:br>
              <a:rPr lang="en-US" altLang="en-US" dirty="0">
                <a:solidFill>
                  <a:srgbClr val="00467F"/>
                </a:solidFill>
                <a:latin typeface="Arial" panose="020B0604020202020204" pitchFamily="34" charset="0"/>
                <a:cs typeface="Arial" panose="020B0604020202020204" pitchFamily="34" charset="0"/>
              </a:rPr>
            </a:br>
            <a:r>
              <a:rPr lang="en-US" altLang="en-US" dirty="0">
                <a:solidFill>
                  <a:srgbClr val="00467F"/>
                </a:solidFill>
                <a:latin typeface="Arial" panose="020B0604020202020204" pitchFamily="34" charset="0"/>
                <a:cs typeface="Arial" panose="020B0604020202020204" pitchFamily="34" charset="0"/>
              </a:rPr>
              <a:t>SOLUTION</a:t>
            </a:r>
            <a:endParaRPr lang="en-US" dirty="0">
              <a:solidFill>
                <a:srgbClr val="00467F"/>
              </a:solidFill>
              <a:latin typeface="Arial" panose="020B0604020202020204" pitchFamily="34" charset="0"/>
              <a:cs typeface="Arial" panose="020B0604020202020204" pitchFamily="34" charset="0"/>
            </a:endParaRPr>
          </a:p>
        </p:txBody>
      </p:sp>
      <p:sp>
        <p:nvSpPr>
          <p:cNvPr id="15" name="TextBox 14"/>
          <p:cNvSpPr txBox="1"/>
          <p:nvPr/>
        </p:nvSpPr>
        <p:spPr>
          <a:xfrm>
            <a:off x="11024724"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134</a:t>
            </a:r>
          </a:p>
        </p:txBody>
      </p:sp>
      <p:sp>
        <p:nvSpPr>
          <p:cNvPr id="17" name="TextBox 5"/>
          <p:cNvSpPr txBox="1"/>
          <p:nvPr/>
        </p:nvSpPr>
        <p:spPr>
          <a:xfrm>
            <a:off x="10802799" y="3419844"/>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486A1296-5D96-4893-81D1-4DDE12D18311}"/>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3246303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dirty="0"/>
              <a:t>Dealing with Dysfunction</a:t>
            </a:r>
            <a:endParaRPr lang="en-US" sz="3600" dirty="0"/>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28</a:t>
            </a:fld>
            <a:endParaRPr lang="en-US" sz="900" dirty="0">
              <a:solidFill>
                <a:schemeClr val="bg1">
                  <a:lumMod val="50000"/>
                </a:schemeClr>
              </a:solidFill>
            </a:endParaRPr>
          </a:p>
        </p:txBody>
      </p:sp>
      <p:sp>
        <p:nvSpPr>
          <p:cNvPr id="3" name="Text Placeholder 2">
            <a:extLst>
              <a:ext uri="{FF2B5EF4-FFF2-40B4-BE49-F238E27FC236}">
                <a16:creationId xmlns:a16="http://schemas.microsoft.com/office/drawing/2014/main" id="{8387F4F2-4524-400B-BD72-40ACED41E71E}"/>
              </a:ext>
            </a:extLst>
          </p:cNvPr>
          <p:cNvSpPr>
            <a:spLocks noGrp="1"/>
          </p:cNvSpPr>
          <p:nvPr>
            <p:ph type="body" sz="quarter" idx="13"/>
          </p:nvPr>
        </p:nvSpPr>
        <p:spPr/>
        <p:txBody>
          <a:bodyPr/>
          <a:lstStyle/>
          <a:p>
            <a:endParaRPr lang="en-US"/>
          </a:p>
        </p:txBody>
      </p:sp>
      <p:sp>
        <p:nvSpPr>
          <p:cNvPr id="5" name="Rectangle 3"/>
          <p:cNvSpPr txBox="1">
            <a:spLocks noChangeArrowheads="1"/>
          </p:cNvSpPr>
          <p:nvPr/>
        </p:nvSpPr>
        <p:spPr>
          <a:xfrm>
            <a:off x="2133600" y="1506379"/>
            <a:ext cx="3352800" cy="4347051"/>
          </a:xfrm>
          <a:prstGeom prst="rect">
            <a:avLst/>
          </a:prstGeom>
          <a:solidFill>
            <a:srgbClr val="009383"/>
          </a:solidFill>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altLang="en-US" dirty="0">
                <a:solidFill>
                  <a:schemeClr val="bg1"/>
                </a:solidFill>
                <a:latin typeface="Arial" panose="020B0604020202020204" pitchFamily="34" charset="0"/>
                <a:cs typeface="Arial" panose="020B0604020202020204" pitchFamily="34" charset="0"/>
              </a:rPr>
              <a:t>Late Arriver / Early Leaver</a:t>
            </a:r>
          </a:p>
          <a:p>
            <a:pPr>
              <a:buClr>
                <a:schemeClr val="tx1"/>
              </a:buClr>
            </a:pPr>
            <a:r>
              <a:rPr lang="en-US" altLang="en-US" dirty="0">
                <a:solidFill>
                  <a:schemeClr val="bg1"/>
                </a:solidFill>
                <a:latin typeface="Arial" panose="020B0604020202020204" pitchFamily="34" charset="0"/>
                <a:cs typeface="Arial" panose="020B0604020202020204" pitchFamily="34" charset="0"/>
              </a:rPr>
              <a:t>Loudmouth</a:t>
            </a:r>
          </a:p>
          <a:p>
            <a:pPr>
              <a:buClr>
                <a:schemeClr val="tx1"/>
              </a:buClr>
            </a:pPr>
            <a:r>
              <a:rPr lang="en-US" altLang="en-US" dirty="0">
                <a:solidFill>
                  <a:schemeClr val="bg1"/>
                </a:solidFill>
                <a:latin typeface="Arial" panose="020B0604020202020204" pitchFamily="34" charset="0"/>
                <a:cs typeface="Arial" panose="020B0604020202020204" pitchFamily="34" charset="0"/>
              </a:rPr>
              <a:t>Storyteller</a:t>
            </a:r>
          </a:p>
          <a:p>
            <a:pPr>
              <a:buClr>
                <a:schemeClr val="tx1"/>
              </a:buClr>
            </a:pPr>
            <a:r>
              <a:rPr lang="en-US" altLang="en-US" dirty="0">
                <a:solidFill>
                  <a:schemeClr val="bg1"/>
                </a:solidFill>
                <a:latin typeface="Arial" panose="020B0604020202020204" pitchFamily="34" charset="0"/>
                <a:cs typeface="Arial" panose="020B0604020202020204" pitchFamily="34" charset="0"/>
              </a:rPr>
              <a:t>Broken Record</a:t>
            </a:r>
          </a:p>
          <a:p>
            <a:pPr>
              <a:buClr>
                <a:schemeClr val="tx1"/>
              </a:buClr>
            </a:pPr>
            <a:r>
              <a:rPr lang="en-US" altLang="en-US" dirty="0">
                <a:solidFill>
                  <a:schemeClr val="bg1"/>
                </a:solidFill>
                <a:latin typeface="Arial" panose="020B0604020202020204" pitchFamily="34" charset="0"/>
                <a:cs typeface="Arial" panose="020B0604020202020204" pitchFamily="34" charset="0"/>
              </a:rPr>
              <a:t>Drop-out</a:t>
            </a:r>
          </a:p>
        </p:txBody>
      </p:sp>
      <p:sp>
        <p:nvSpPr>
          <p:cNvPr id="6" name="Rectangle 4"/>
          <p:cNvSpPr txBox="1">
            <a:spLocks noChangeArrowheads="1"/>
          </p:cNvSpPr>
          <p:nvPr/>
        </p:nvSpPr>
        <p:spPr>
          <a:xfrm>
            <a:off x="6705602" y="1506379"/>
            <a:ext cx="3810000" cy="4347051"/>
          </a:xfrm>
          <a:prstGeom prst="rect">
            <a:avLst/>
          </a:prstGeom>
          <a:solidFill>
            <a:srgbClr val="009383"/>
          </a:solidFill>
        </p:spPr>
        <p:txBody>
          <a:bodyPr/>
          <a:lst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altLang="en-US" dirty="0">
                <a:solidFill>
                  <a:schemeClr val="bg1"/>
                </a:solidFill>
                <a:latin typeface="Arial" panose="020B0604020202020204" pitchFamily="34" charset="0"/>
                <a:cs typeface="Arial" panose="020B0604020202020204" pitchFamily="34" charset="0"/>
              </a:rPr>
              <a:t>Whisperer</a:t>
            </a:r>
          </a:p>
          <a:p>
            <a:pPr>
              <a:buClr>
                <a:schemeClr val="tx1"/>
              </a:buClr>
            </a:pPr>
            <a:r>
              <a:rPr lang="en-US" altLang="en-US" dirty="0">
                <a:solidFill>
                  <a:schemeClr val="bg1"/>
                </a:solidFill>
                <a:latin typeface="Arial" panose="020B0604020202020204" pitchFamily="34" charset="0"/>
                <a:cs typeface="Arial" panose="020B0604020202020204" pitchFamily="34" charset="0"/>
              </a:rPr>
              <a:t>Workaholic</a:t>
            </a:r>
          </a:p>
          <a:p>
            <a:pPr>
              <a:buClr>
                <a:schemeClr val="tx1"/>
              </a:buClr>
            </a:pPr>
            <a:r>
              <a:rPr lang="en-US" altLang="en-US" dirty="0">
                <a:solidFill>
                  <a:schemeClr val="bg1"/>
                </a:solidFill>
                <a:latin typeface="Arial" panose="020B0604020202020204" pitchFamily="34" charset="0"/>
                <a:cs typeface="Arial" panose="020B0604020202020204" pitchFamily="34" charset="0"/>
              </a:rPr>
              <a:t>Naysayer</a:t>
            </a:r>
          </a:p>
          <a:p>
            <a:pPr>
              <a:buClr>
                <a:schemeClr val="tx1"/>
              </a:buClr>
            </a:pPr>
            <a:r>
              <a:rPr lang="en-US" altLang="en-US" dirty="0">
                <a:solidFill>
                  <a:schemeClr val="bg1"/>
                </a:solidFill>
                <a:latin typeface="Arial" panose="020B0604020202020204" pitchFamily="34" charset="0"/>
                <a:cs typeface="Arial" panose="020B0604020202020204" pitchFamily="34" charset="0"/>
              </a:rPr>
              <a:t>Verbal Attacker</a:t>
            </a:r>
          </a:p>
          <a:p>
            <a:pPr>
              <a:buClr>
                <a:schemeClr val="tx1"/>
              </a:buClr>
            </a:pPr>
            <a:r>
              <a:rPr lang="en-US" altLang="en-US" dirty="0">
                <a:solidFill>
                  <a:schemeClr val="bg1"/>
                </a:solidFill>
                <a:latin typeface="Arial" panose="020B0604020202020204" pitchFamily="34" charset="0"/>
                <a:cs typeface="Arial" panose="020B0604020202020204" pitchFamily="34" charset="0"/>
              </a:rPr>
              <a:t>Door Slammer</a:t>
            </a:r>
          </a:p>
          <a:p>
            <a:pPr>
              <a:buClr>
                <a:schemeClr val="tx1"/>
              </a:buClr>
            </a:pPr>
            <a:r>
              <a:rPr lang="en-US" altLang="en-US" dirty="0">
                <a:solidFill>
                  <a:schemeClr val="bg1"/>
                </a:solidFill>
                <a:latin typeface="Arial" panose="020B0604020202020204" pitchFamily="34" charset="0"/>
                <a:cs typeface="Arial" panose="020B0604020202020204" pitchFamily="34" charset="0"/>
              </a:rPr>
              <a:t>Physical Attacker</a:t>
            </a:r>
          </a:p>
        </p:txBody>
      </p:sp>
      <p:sp>
        <p:nvSpPr>
          <p:cNvPr id="7" name="TextBox 6"/>
          <p:cNvSpPr txBox="1"/>
          <p:nvPr/>
        </p:nvSpPr>
        <p:spPr>
          <a:xfrm>
            <a:off x="10895476" y="5853430"/>
            <a:ext cx="866818"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135-137</a:t>
            </a:r>
          </a:p>
        </p:txBody>
      </p:sp>
      <p:sp>
        <p:nvSpPr>
          <p:cNvPr id="8" name="TextBox 5"/>
          <p:cNvSpPr txBox="1"/>
          <p:nvPr/>
        </p:nvSpPr>
        <p:spPr>
          <a:xfrm>
            <a:off x="11133960" y="4295728"/>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schemeClr val="bg1">
                    <a:lumMod val="95000"/>
                  </a:scheme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48A72B55-9FB4-4085-87A0-9ECC14DB7A7A}"/>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0" name="TextBox 9">
            <a:extLst>
              <a:ext uri="{FF2B5EF4-FFF2-40B4-BE49-F238E27FC236}">
                <a16:creationId xmlns:a16="http://schemas.microsoft.com/office/drawing/2014/main" id="{559D1531-F612-4D4E-92C7-F64B54AA38EB}"/>
              </a:ext>
            </a:extLst>
          </p:cNvPr>
          <p:cNvSpPr txBox="1"/>
          <p:nvPr/>
        </p:nvSpPr>
        <p:spPr>
          <a:xfrm>
            <a:off x="10622494" y="986511"/>
            <a:ext cx="1412781" cy="646331"/>
          </a:xfrm>
          <a:prstGeom prst="rect">
            <a:avLst/>
          </a:prstGeom>
          <a:solidFill>
            <a:schemeClr val="accent2"/>
          </a:solid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Annotation</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1 </a:t>
            </a:r>
            <a:r>
              <a:rPr lang="en-US" dirty="0">
                <a:solidFill>
                  <a:schemeClr val="bg1"/>
                </a:solidFill>
                <a:effectLst>
                  <a:outerShdw blurRad="38100" dist="38100" dir="2700000" algn="tl">
                    <a:srgbClr val="000000">
                      <a:alpha val="43137"/>
                    </a:srgbClr>
                  </a:outerShdw>
                </a:effectLst>
              </a:rPr>
              <a:t>- minute</a:t>
            </a:r>
          </a:p>
        </p:txBody>
      </p:sp>
      <p:sp>
        <p:nvSpPr>
          <p:cNvPr id="11" name="TextBox 10">
            <a:extLst>
              <a:ext uri="{FF2B5EF4-FFF2-40B4-BE49-F238E27FC236}">
                <a16:creationId xmlns:a16="http://schemas.microsoft.com/office/drawing/2014/main" id="{A58E1578-4730-4555-8555-273D1DC96E25}"/>
              </a:ext>
            </a:extLst>
          </p:cNvPr>
          <p:cNvSpPr txBox="1"/>
          <p:nvPr/>
        </p:nvSpPr>
        <p:spPr>
          <a:xfrm>
            <a:off x="4417741" y="5945982"/>
            <a:ext cx="3352800" cy="646331"/>
          </a:xfrm>
          <a:prstGeom prst="rect">
            <a:avLst/>
          </a:prstGeom>
          <a:solidFill>
            <a:srgbClr val="F1B434"/>
          </a:solidFill>
        </p:spPr>
        <p:txBody>
          <a:bodyPr wrap="square" rtlCol="0">
            <a:spAutoFit/>
          </a:bodyPr>
          <a:lstStyle/>
          <a:p>
            <a:r>
              <a:rPr lang="en-US" b="1" dirty="0">
                <a:solidFill>
                  <a:schemeClr val="bg1"/>
                </a:solidFill>
              </a:rPr>
              <a:t>Use the Check in the Stamp Tool to mark your selection</a:t>
            </a:r>
          </a:p>
        </p:txBody>
      </p:sp>
    </p:spTree>
    <p:extLst>
      <p:ext uri="{BB962C8B-B14F-4D97-AF65-F5344CB8AC3E}">
        <p14:creationId xmlns:p14="http://schemas.microsoft.com/office/powerpoint/2010/main" val="4157377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bg/>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29</a:t>
            </a:fld>
            <a:endParaRPr lang="en-US" sz="900" dirty="0">
              <a:solidFill>
                <a:schemeClr val="bg1">
                  <a:lumMod val="50000"/>
                </a:schemeClr>
              </a:solidFill>
            </a:endParaRPr>
          </a:p>
        </p:txBody>
      </p:sp>
      <p:sp>
        <p:nvSpPr>
          <p:cNvPr id="2" name="Title 1"/>
          <p:cNvSpPr>
            <a:spLocks noGrp="1"/>
          </p:cNvSpPr>
          <p:nvPr>
            <p:ph type="title"/>
          </p:nvPr>
        </p:nvSpPr>
        <p:spPr/>
        <p:txBody>
          <a:bodyPr>
            <a:normAutofit/>
          </a:bodyPr>
          <a:lstStyle/>
          <a:p>
            <a:r>
              <a:rPr lang="en-US" altLang="en-US" sz="3600" dirty="0"/>
              <a:t>Dealing with Dysfunction</a:t>
            </a:r>
            <a:endParaRPr lang="en-US" sz="3600" dirty="0"/>
          </a:p>
        </p:txBody>
      </p:sp>
      <p:sp>
        <p:nvSpPr>
          <p:cNvPr id="3" name="Content Placeholder 2"/>
          <p:cNvSpPr>
            <a:spLocks noGrp="1"/>
          </p:cNvSpPr>
          <p:nvPr>
            <p:ph idx="4294967295"/>
          </p:nvPr>
        </p:nvSpPr>
        <p:spPr>
          <a:xfrm>
            <a:off x="6766679" y="1995821"/>
            <a:ext cx="4335462" cy="3526757"/>
          </a:xfrm>
        </p:spPr>
        <p:txBody>
          <a:bodyPr>
            <a:normAutofit/>
          </a:bodyPr>
          <a:lstStyle/>
          <a:p>
            <a:pPr marL="342900" indent="-342900" algn="ctr">
              <a:lnSpc>
                <a:spcPct val="90000"/>
              </a:lnSpc>
              <a:buClr>
                <a:srgbClr val="009383"/>
              </a:buClr>
              <a:buFont typeface="Arial" panose="020B0604020202020204" pitchFamily="34" charset="0"/>
              <a:buChar char="•"/>
            </a:pPr>
            <a:endParaRPr lang="en-US" altLang="en-US" sz="2400" b="0" dirty="0">
              <a:solidFill>
                <a:schemeClr val="tx1"/>
              </a:solidFill>
            </a:endParaRPr>
          </a:p>
          <a:p>
            <a:pPr marL="342900" indent="-342900">
              <a:lnSpc>
                <a:spcPct val="90000"/>
              </a:lnSpc>
              <a:buClr>
                <a:srgbClr val="009383"/>
              </a:buClr>
              <a:buFont typeface="Arial" panose="020B0604020202020204" pitchFamily="34" charset="0"/>
              <a:buChar char="•"/>
            </a:pPr>
            <a:r>
              <a:rPr lang="en-US" altLang="en-US" sz="2400" b="0" dirty="0">
                <a:solidFill>
                  <a:schemeClr val="tx1"/>
                </a:solidFill>
              </a:rPr>
              <a:t>Correcting the person publicly</a:t>
            </a:r>
          </a:p>
          <a:p>
            <a:pPr marL="342900" indent="-342900">
              <a:lnSpc>
                <a:spcPct val="90000"/>
              </a:lnSpc>
              <a:buClr>
                <a:srgbClr val="009383"/>
              </a:buClr>
              <a:buFont typeface="Arial" panose="020B0604020202020204" pitchFamily="34" charset="0"/>
              <a:buChar char="•"/>
            </a:pPr>
            <a:r>
              <a:rPr lang="en-US" altLang="en-US" sz="2400" b="0" dirty="0">
                <a:solidFill>
                  <a:schemeClr val="tx1"/>
                </a:solidFill>
              </a:rPr>
              <a:t>Getting angry or speaking emotionally yourself</a:t>
            </a:r>
          </a:p>
          <a:p>
            <a:pPr marL="342900" indent="-342900">
              <a:lnSpc>
                <a:spcPct val="90000"/>
              </a:lnSpc>
              <a:buClr>
                <a:srgbClr val="009383"/>
              </a:buClr>
              <a:buFont typeface="Arial" panose="020B0604020202020204" pitchFamily="34" charset="0"/>
              <a:buChar char="•"/>
            </a:pPr>
            <a:r>
              <a:rPr lang="en-US" altLang="en-US" sz="2400" b="0" dirty="0">
                <a:solidFill>
                  <a:schemeClr val="tx1"/>
                </a:solidFill>
              </a:rPr>
              <a:t>Losing your objectivity or neutrality</a:t>
            </a:r>
          </a:p>
          <a:p>
            <a:pPr marL="342900" indent="-342900">
              <a:buClr>
                <a:srgbClr val="009383"/>
              </a:buClr>
              <a:buFont typeface="Arial" panose="020B0604020202020204" pitchFamily="34" charset="0"/>
              <a:buChar char="•"/>
            </a:pPr>
            <a:endParaRPr lang="en-US" sz="2400" b="0" dirty="0">
              <a:solidFill>
                <a:schemeClr val="tx1"/>
              </a:solidFill>
            </a:endParaRPr>
          </a:p>
        </p:txBody>
      </p:sp>
      <p:grpSp>
        <p:nvGrpSpPr>
          <p:cNvPr id="10" name="Group 9"/>
          <p:cNvGrpSpPr/>
          <p:nvPr/>
        </p:nvGrpSpPr>
        <p:grpSpPr>
          <a:xfrm>
            <a:off x="2057400" y="1612900"/>
            <a:ext cx="3209090" cy="4292600"/>
            <a:chOff x="533400" y="1612900"/>
            <a:chExt cx="3209090" cy="4292600"/>
          </a:xfrm>
          <a:solidFill>
            <a:srgbClr val="009383"/>
          </a:solidFill>
        </p:grpSpPr>
        <p:sp>
          <p:nvSpPr>
            <p:cNvPr id="7" name="Rectangle 6"/>
            <p:cNvSpPr/>
            <p:nvPr/>
          </p:nvSpPr>
          <p:spPr>
            <a:xfrm>
              <a:off x="533400" y="1612900"/>
              <a:ext cx="3209090" cy="4292600"/>
            </a:xfrm>
            <a:prstGeom prst="rect">
              <a:avLst/>
            </a:prstGeom>
            <a:grp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19835163">
              <a:off x="843447" y="2452904"/>
              <a:ext cx="2588995" cy="2588995"/>
            </a:xfrm>
            <a:prstGeom prst="rect">
              <a:avLst/>
            </a:prstGeom>
            <a:grpFill/>
          </p:spPr>
        </p:pic>
      </p:grpSp>
      <p:sp>
        <p:nvSpPr>
          <p:cNvPr id="8" name="TextBox 7"/>
          <p:cNvSpPr txBox="1"/>
          <p:nvPr/>
        </p:nvSpPr>
        <p:spPr>
          <a:xfrm>
            <a:off x="11068470"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137</a:t>
            </a:r>
          </a:p>
        </p:txBody>
      </p:sp>
      <p:sp>
        <p:nvSpPr>
          <p:cNvPr id="11" name="TextBox 5"/>
          <p:cNvSpPr txBox="1"/>
          <p:nvPr/>
        </p:nvSpPr>
        <p:spPr>
          <a:xfrm>
            <a:off x="11160146" y="4241126"/>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
        <p:nvSpPr>
          <p:cNvPr id="12" name="TextBox 11">
            <a:extLst>
              <a:ext uri="{FF2B5EF4-FFF2-40B4-BE49-F238E27FC236}">
                <a16:creationId xmlns:a16="http://schemas.microsoft.com/office/drawing/2014/main" id="{42DA0B12-8BA8-4D7F-B16B-A0E4D45BCB42}"/>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385658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latin typeface="Arial" panose="020B0604020202020204" pitchFamily="34" charset="0"/>
                <a:cs typeface="Arial" panose="020B0604020202020204" pitchFamily="34" charset="0"/>
              </a:rPr>
              <a:pPr/>
              <a:t>3</a:t>
            </a:fld>
            <a:endParaRPr lang="en-US" sz="9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C6240F9-FE42-4830-A551-B7A5CAA478E1}"/>
              </a:ext>
            </a:extLst>
          </p:cNvPr>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8" name="Title 1"/>
          <p:cNvSpPr txBox="1">
            <a:spLocks/>
          </p:cNvSpPr>
          <p:nvPr/>
        </p:nvSpPr>
        <p:spPr>
          <a:xfrm>
            <a:off x="1382197" y="4661805"/>
            <a:ext cx="9427603" cy="1143000"/>
          </a:xfrm>
          <a:prstGeom prst="rect">
            <a:avLst/>
          </a:prstGeom>
        </p:spPr>
        <p:txBody>
          <a:bodyPr vert="horz" lIns="91440" tIns="45720" rIns="91440" bIns="45720" rtlCol="0" anchor="t">
            <a:noAutofit/>
          </a:bodyPr>
          <a:lstStyle/>
          <a:p>
            <a:pPr>
              <a:lnSpc>
                <a:spcPts val="6660"/>
              </a:lnSpc>
              <a:spcBef>
                <a:spcPct val="0"/>
              </a:spcBef>
              <a:defRPr/>
            </a:pPr>
            <a:r>
              <a:rPr lang="en-US" sz="5000" b="1" cap="all" dirty="0">
                <a:solidFill>
                  <a:schemeClr val="bg1"/>
                </a:solidFill>
                <a:latin typeface="Arial" panose="020B0604020202020204" pitchFamily="34" charset="0"/>
                <a:ea typeface="+mj-ea"/>
                <a:cs typeface="Arial" panose="020B0604020202020204" pitchFamily="34" charset="0"/>
              </a:rPr>
              <a:t>G. Managing Dysfunction</a:t>
            </a:r>
          </a:p>
        </p:txBody>
      </p:sp>
      <p:sp>
        <p:nvSpPr>
          <p:cNvPr id="2" name="TextBox 1"/>
          <p:cNvSpPr txBox="1"/>
          <p:nvPr/>
        </p:nvSpPr>
        <p:spPr>
          <a:xfrm>
            <a:off x="1280789" y="5436175"/>
            <a:ext cx="9630417" cy="461665"/>
          </a:xfrm>
          <a:prstGeom prst="rect">
            <a:avLst/>
          </a:prstGeom>
          <a:noFill/>
        </p:spPr>
        <p:txBody>
          <a:bodyPr wrap="square" rtlCol="0">
            <a:spAutoFit/>
          </a:bodyPr>
          <a:lstStyle/>
          <a:p>
            <a:pPr algn="ctr"/>
            <a:r>
              <a:rPr lang="en-US" sz="2400" i="1" dirty="0">
                <a:solidFill>
                  <a:schemeClr val="bg1"/>
                </a:solidFill>
                <a:latin typeface="Arial" panose="020B0604020202020204" pitchFamily="34" charset="0"/>
                <a:cs typeface="Arial" panose="020B0604020202020204" pitchFamily="34" charset="0"/>
              </a:rPr>
              <a:t>Conscious Prevention, Early Detection, Clean Resolution</a:t>
            </a:r>
          </a:p>
        </p:txBody>
      </p:sp>
      <p:pic>
        <p:nvPicPr>
          <p:cNvPr id="10" name="Picture 9"/>
          <p:cNvPicPr>
            <a:picLocks noChangeAspect="1"/>
          </p:cNvPicPr>
          <p:nvPr/>
        </p:nvPicPr>
        <p:blipFill>
          <a:blip r:embed="rId3"/>
          <a:stretch>
            <a:fillRect/>
          </a:stretch>
        </p:blipFill>
        <p:spPr>
          <a:xfrm>
            <a:off x="-1" y="-479742"/>
            <a:ext cx="12192000" cy="5115034"/>
          </a:xfrm>
          <a:prstGeom prst="rect">
            <a:avLst/>
          </a:prstGeom>
        </p:spPr>
      </p:pic>
      <p:sp>
        <p:nvSpPr>
          <p:cNvPr id="12" name="TextBox 11">
            <a:extLst>
              <a:ext uri="{FF2B5EF4-FFF2-40B4-BE49-F238E27FC236}">
                <a16:creationId xmlns:a16="http://schemas.microsoft.com/office/drawing/2014/main" id="{87414E67-A31E-4C3E-AD91-4DB555C8EF6D}"/>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solidFill>
                <a:latin typeface="Arial" panose="020B0604020202020204" pitchFamily="34" charset="0"/>
                <a:cs typeface="Arial" panose="020B0604020202020204" pitchFamily="34" charset="0"/>
              </a:rPr>
              <a:t>Copyright 1992-2015, Leadership Strategies, Inc. V15.03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30</a:t>
            </a:fld>
            <a:endParaRPr lang="en-US" sz="900" dirty="0">
              <a:solidFill>
                <a:schemeClr val="bg1">
                  <a:lumMod val="50000"/>
                </a:schemeClr>
              </a:solidFill>
            </a:endParaRPr>
          </a:p>
        </p:txBody>
      </p:sp>
      <p:sp>
        <p:nvSpPr>
          <p:cNvPr id="2" name="Title 1"/>
          <p:cNvSpPr>
            <a:spLocks noGrp="1"/>
          </p:cNvSpPr>
          <p:nvPr>
            <p:ph type="title"/>
          </p:nvPr>
        </p:nvSpPr>
        <p:spPr/>
        <p:txBody>
          <a:bodyPr>
            <a:normAutofit/>
          </a:bodyPr>
          <a:lstStyle/>
          <a:p>
            <a:r>
              <a:rPr lang="en-US" altLang="en-US" sz="3600" dirty="0"/>
              <a:t>Dealing with Dysfunction</a:t>
            </a:r>
            <a:endParaRPr lang="en-US" sz="3600" dirty="0"/>
          </a:p>
        </p:txBody>
      </p:sp>
      <p:sp>
        <p:nvSpPr>
          <p:cNvPr id="3" name="Content Placeholder 2"/>
          <p:cNvSpPr>
            <a:spLocks noGrp="1"/>
          </p:cNvSpPr>
          <p:nvPr>
            <p:ph idx="4294967295"/>
          </p:nvPr>
        </p:nvSpPr>
        <p:spPr>
          <a:xfrm>
            <a:off x="1124025" y="1918468"/>
            <a:ext cx="4691063" cy="3365175"/>
          </a:xfrm>
        </p:spPr>
        <p:txBody>
          <a:bodyPr>
            <a:normAutofit/>
          </a:bodyPr>
          <a:lstStyle/>
          <a:p>
            <a:pPr marL="342900" indent="-342900">
              <a:buClr>
                <a:srgbClr val="009383"/>
              </a:buClr>
              <a:buFont typeface="Arial" panose="020B0604020202020204" pitchFamily="34" charset="0"/>
              <a:buChar char="•"/>
            </a:pPr>
            <a:r>
              <a:rPr lang="en-US" altLang="en-US" sz="2400" b="0" dirty="0">
                <a:solidFill>
                  <a:schemeClr val="tx1"/>
                </a:solidFill>
              </a:rPr>
              <a:t>In the early stages, bringing up the issue might remove the dysfunction</a:t>
            </a:r>
          </a:p>
          <a:p>
            <a:pPr marL="342900" indent="-342900">
              <a:buClr>
                <a:srgbClr val="009383"/>
              </a:buClr>
              <a:buFont typeface="Arial" panose="020B0604020202020204" pitchFamily="34" charset="0"/>
              <a:buChar char="•"/>
            </a:pPr>
            <a:r>
              <a:rPr lang="en-US" altLang="en-US" sz="2400" b="0" dirty="0">
                <a:solidFill>
                  <a:schemeClr val="tx1"/>
                </a:solidFill>
              </a:rPr>
              <a:t>Deal with it as soon as the timing is convenient</a:t>
            </a:r>
          </a:p>
          <a:p>
            <a:pPr marL="342900" indent="-342900">
              <a:buClr>
                <a:srgbClr val="009383"/>
              </a:buClr>
              <a:buFont typeface="Arial" panose="020B0604020202020204" pitchFamily="34" charset="0"/>
              <a:buChar char="•"/>
            </a:pPr>
            <a:r>
              <a:rPr lang="en-US" altLang="en-US" sz="2600" dirty="0">
                <a:solidFill>
                  <a:srgbClr val="009383"/>
                </a:solidFill>
              </a:rPr>
              <a:t>If the dysfunction is severe, call for an early break</a:t>
            </a:r>
          </a:p>
          <a:p>
            <a:pPr marL="342900" indent="-342900">
              <a:buClr>
                <a:srgbClr val="009383"/>
              </a:buClr>
              <a:buFont typeface="Arial" panose="020B0604020202020204" pitchFamily="34" charset="0"/>
              <a:buChar char="•"/>
            </a:pPr>
            <a:endParaRPr lang="en-US" sz="2400" b="0" dirty="0">
              <a:solidFill>
                <a:schemeClr val="tx1"/>
              </a:solidFill>
            </a:endParaRPr>
          </a:p>
        </p:txBody>
      </p:sp>
      <p:sp>
        <p:nvSpPr>
          <p:cNvPr id="5" name="Rectangle 4"/>
          <p:cNvSpPr/>
          <p:nvPr/>
        </p:nvSpPr>
        <p:spPr>
          <a:xfrm>
            <a:off x="7255565" y="2618346"/>
            <a:ext cx="1948070" cy="1661993"/>
          </a:xfrm>
          <a:prstGeom prst="rect">
            <a:avLst/>
          </a:prstGeom>
        </p:spPr>
        <p:txBody>
          <a:bodyPr wrap="square">
            <a:spAutoFit/>
          </a:bodyPr>
          <a:lstStyle/>
          <a:p>
            <a:pPr algn="ctr"/>
            <a:r>
              <a:rPr lang="en-US" altLang="en-US" sz="2000" dirty="0">
                <a:latin typeface="Arial" panose="020B0604020202020204" pitchFamily="34" charset="0"/>
                <a:cs typeface="Arial" panose="020B0604020202020204" pitchFamily="34" charset="0"/>
              </a:rPr>
              <a:t>Following the resolution, do a periodic </a:t>
            </a:r>
            <a:r>
              <a:rPr lang="en-US" altLang="en-US" sz="2200" dirty="0">
                <a:latin typeface="Arial" panose="020B0604020202020204" pitchFamily="34" charset="0"/>
                <a:cs typeface="Arial" panose="020B0604020202020204" pitchFamily="34" charset="0"/>
              </a:rPr>
              <a:t>dysfunction</a:t>
            </a:r>
            <a:r>
              <a:rPr lang="en-US" altLang="en-US" sz="2000" dirty="0">
                <a:latin typeface="Arial" panose="020B0604020202020204" pitchFamily="34" charset="0"/>
                <a:cs typeface="Arial" panose="020B0604020202020204" pitchFamily="34" charset="0"/>
              </a:rPr>
              <a:t> check</a:t>
            </a:r>
          </a:p>
        </p:txBody>
      </p:sp>
      <p:sp>
        <p:nvSpPr>
          <p:cNvPr id="6" name="Explosion 2 5"/>
          <p:cNvSpPr/>
          <p:nvPr/>
        </p:nvSpPr>
        <p:spPr>
          <a:xfrm rot="1181592">
            <a:off x="6326279" y="1093718"/>
            <a:ext cx="4221567" cy="4670564"/>
          </a:xfrm>
          <a:prstGeom prst="irregularSeal2">
            <a:avLst/>
          </a:prstGeom>
          <a:noFill/>
          <a:ln w="28575">
            <a:solidFill>
              <a:srgbClr val="0093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p:cNvSpPr txBox="1"/>
          <p:nvPr/>
        </p:nvSpPr>
        <p:spPr>
          <a:xfrm>
            <a:off x="11067975" y="583607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137</a:t>
            </a:r>
          </a:p>
        </p:txBody>
      </p:sp>
      <p:sp>
        <p:nvSpPr>
          <p:cNvPr id="8" name="TextBox 5"/>
          <p:cNvSpPr txBox="1"/>
          <p:nvPr/>
        </p:nvSpPr>
        <p:spPr>
          <a:xfrm>
            <a:off x="10924534" y="2607528"/>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D0088B3D-3F0B-4185-B372-83013A537927}"/>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214785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722775" y="1834708"/>
            <a:ext cx="3397940" cy="3985752"/>
          </a:xfrm>
        </p:spPr>
        <p:txBody>
          <a:bodyPr>
            <a:normAutofit/>
          </a:bodyPr>
          <a:lstStyle/>
          <a:p>
            <a:pPr marL="342900" indent="-342900">
              <a:buClr>
                <a:srgbClr val="009383"/>
              </a:buClr>
              <a:buFont typeface="Arial" panose="020B0604020202020204" pitchFamily="34" charset="0"/>
              <a:buChar char="•"/>
            </a:pPr>
            <a:r>
              <a:rPr lang="en-US" altLang="en-US" b="0" dirty="0">
                <a:solidFill>
                  <a:schemeClr val="tx1"/>
                </a:solidFill>
              </a:rPr>
              <a:t>At times, you should announce resolutions to the group</a:t>
            </a:r>
          </a:p>
          <a:p>
            <a:pPr marL="342900" indent="-342900">
              <a:buClr>
                <a:srgbClr val="009383"/>
              </a:buClr>
              <a:buFont typeface="Arial" panose="020B0604020202020204" pitchFamily="34" charset="0"/>
              <a:buChar char="•"/>
            </a:pPr>
            <a:r>
              <a:rPr lang="en-US" altLang="en-US" b="0" dirty="0">
                <a:solidFill>
                  <a:schemeClr val="tx1"/>
                </a:solidFill>
              </a:rPr>
              <a:t>Announce the resolution to avoid further dysfunction</a:t>
            </a:r>
          </a:p>
          <a:p>
            <a:pPr marL="342900" indent="-342900">
              <a:buClr>
                <a:srgbClr val="009383"/>
              </a:buClr>
              <a:buFont typeface="Arial" panose="020B0604020202020204" pitchFamily="34" charset="0"/>
              <a:buChar char="•"/>
            </a:pPr>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31</a:t>
            </a:fld>
            <a:endParaRPr lang="en-US" sz="900" dirty="0">
              <a:solidFill>
                <a:schemeClr val="bg1">
                  <a:lumMod val="50000"/>
                </a:schemeClr>
              </a:solidFill>
            </a:endParaRPr>
          </a:p>
        </p:txBody>
      </p:sp>
      <p:sp>
        <p:nvSpPr>
          <p:cNvPr id="2" name="Title 1"/>
          <p:cNvSpPr>
            <a:spLocks noGrp="1"/>
          </p:cNvSpPr>
          <p:nvPr>
            <p:ph type="title"/>
          </p:nvPr>
        </p:nvSpPr>
        <p:spPr>
          <a:xfrm>
            <a:off x="657225" y="522072"/>
            <a:ext cx="8390522" cy="690564"/>
          </a:xfrm>
        </p:spPr>
        <p:txBody>
          <a:bodyPr>
            <a:normAutofit/>
          </a:bodyPr>
          <a:lstStyle/>
          <a:p>
            <a:pPr marL="962025" indent="-962025"/>
            <a:r>
              <a:rPr lang="en-US" altLang="en-US" sz="3600" dirty="0"/>
              <a:t>G6. Inform Group When Appropriate</a:t>
            </a:r>
            <a:endParaRPr lang="en-US" sz="3600" dirty="0"/>
          </a:p>
        </p:txBody>
      </p:sp>
      <p:sp>
        <p:nvSpPr>
          <p:cNvPr id="5" name="Rectangle 4"/>
          <p:cNvSpPr txBox="1">
            <a:spLocks noChangeArrowheads="1"/>
          </p:cNvSpPr>
          <p:nvPr/>
        </p:nvSpPr>
        <p:spPr>
          <a:xfrm>
            <a:off x="6439048" y="1834708"/>
            <a:ext cx="3810000" cy="3985753"/>
          </a:xfrm>
          <a:prstGeom prst="rect">
            <a:avLst/>
          </a:prstGeom>
          <a:ln w="25400">
            <a:solidFill>
              <a:schemeClr val="tx1"/>
            </a:solidFill>
            <a:miter lim="800000"/>
            <a:headEnd/>
            <a:tailEnd/>
          </a:ln>
        </p:spPr>
        <p:txBody>
          <a:bodyPr/>
          <a:lst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Wingdings" panose="05000000000000000000" pitchFamily="2" charset="2"/>
              <a:buNone/>
            </a:pPr>
            <a:r>
              <a:rPr lang="en-US" altLang="en-US" sz="2600" dirty="0">
                <a:solidFill>
                  <a:srgbClr val="009383"/>
                </a:solidFill>
                <a:latin typeface="Arial" panose="020B0604020202020204" pitchFamily="34" charset="0"/>
                <a:cs typeface="Arial" panose="020B0604020202020204" pitchFamily="34" charset="0"/>
              </a:rPr>
              <a:t>Examples</a:t>
            </a:r>
          </a:p>
          <a:p>
            <a:pPr>
              <a:buClr>
                <a:srgbClr val="009383"/>
              </a:buClr>
            </a:pPr>
            <a:r>
              <a:rPr lang="en-US" altLang="en-US" sz="2400" i="1" dirty="0">
                <a:solidFill>
                  <a:schemeClr val="tx1"/>
                </a:solidFill>
                <a:latin typeface="Arial" panose="020B0604020202020204" pitchFamily="34" charset="0"/>
                <a:cs typeface="Arial" panose="020B0604020202020204" pitchFamily="34" charset="0"/>
              </a:rPr>
              <a:t>John is consistently late (for a reason that is known to you)</a:t>
            </a:r>
          </a:p>
          <a:p>
            <a:pPr>
              <a:buClr>
                <a:srgbClr val="009383"/>
              </a:buClr>
            </a:pPr>
            <a:r>
              <a:rPr lang="en-US" altLang="en-US" sz="2400" i="1" dirty="0">
                <a:solidFill>
                  <a:schemeClr val="tx1"/>
                </a:solidFill>
                <a:latin typeface="Arial" panose="020B0604020202020204" pitchFamily="34" charset="0"/>
                <a:cs typeface="Arial" panose="020B0604020202020204" pitchFamily="34" charset="0"/>
              </a:rPr>
              <a:t>Mary is frequently working on something else during the session (which you know is important and have already discussed)</a:t>
            </a:r>
          </a:p>
        </p:txBody>
      </p:sp>
      <p:sp>
        <p:nvSpPr>
          <p:cNvPr id="6" name="TextBox 5"/>
          <p:cNvSpPr txBox="1"/>
          <p:nvPr/>
        </p:nvSpPr>
        <p:spPr>
          <a:xfrm>
            <a:off x="11084358"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138</a:t>
            </a:r>
          </a:p>
        </p:txBody>
      </p:sp>
      <p:sp>
        <p:nvSpPr>
          <p:cNvPr id="7" name="TextBox 5"/>
          <p:cNvSpPr txBox="1"/>
          <p:nvPr/>
        </p:nvSpPr>
        <p:spPr>
          <a:xfrm>
            <a:off x="10079375" y="1813916"/>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7A96DCC-4F14-4F83-A517-19C0F946A7B2}"/>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2737232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659217" y="2114828"/>
            <a:ext cx="4813646" cy="3511754"/>
          </a:xfrm>
        </p:spPr>
        <p:txBody>
          <a:bodyPr/>
          <a:lstStyle/>
          <a:p>
            <a:pPr marL="0" indent="0">
              <a:lnSpc>
                <a:spcPct val="90000"/>
              </a:lnSpc>
              <a:buNone/>
            </a:pPr>
            <a:r>
              <a:rPr lang="en-US" altLang="en-US" sz="2600" dirty="0">
                <a:solidFill>
                  <a:srgbClr val="009383"/>
                </a:solidFill>
              </a:rPr>
              <a:t>Supply a wealth of positive reinforcement</a:t>
            </a:r>
          </a:p>
          <a:p>
            <a:pPr marL="342900" indent="-342900">
              <a:lnSpc>
                <a:spcPct val="90000"/>
              </a:lnSpc>
              <a:buClr>
                <a:srgbClr val="009383"/>
              </a:buClr>
              <a:buFont typeface="Arial" panose="020B0604020202020204" pitchFamily="34" charset="0"/>
              <a:buChar char="•"/>
            </a:pPr>
            <a:r>
              <a:rPr lang="en-US" altLang="en-US" b="0" dirty="0">
                <a:solidFill>
                  <a:schemeClr val="tx1"/>
                </a:solidFill>
              </a:rPr>
              <a:t>Give them more of your attention</a:t>
            </a:r>
          </a:p>
          <a:p>
            <a:pPr marL="342900" indent="-342900">
              <a:lnSpc>
                <a:spcPct val="90000"/>
              </a:lnSpc>
              <a:buClr>
                <a:srgbClr val="009383"/>
              </a:buClr>
              <a:buFont typeface="Arial" panose="020B0604020202020204" pitchFamily="34" charset="0"/>
              <a:buChar char="•"/>
            </a:pPr>
            <a:r>
              <a:rPr lang="en-US" altLang="en-US" b="0" dirty="0">
                <a:solidFill>
                  <a:schemeClr val="tx1"/>
                </a:solidFill>
              </a:rPr>
              <a:t>Give them nods and smiles</a:t>
            </a:r>
          </a:p>
          <a:p>
            <a:pPr marL="342900" indent="-342900">
              <a:lnSpc>
                <a:spcPct val="90000"/>
              </a:lnSpc>
              <a:buClr>
                <a:srgbClr val="009383"/>
              </a:buClr>
              <a:buFont typeface="Arial" panose="020B0604020202020204" pitchFamily="34" charset="0"/>
              <a:buChar char="•"/>
            </a:pPr>
            <a:r>
              <a:rPr lang="en-US" altLang="en-US" b="0" dirty="0">
                <a:solidFill>
                  <a:schemeClr val="tx1"/>
                </a:solidFill>
              </a:rPr>
              <a:t>Give them the floor</a:t>
            </a:r>
          </a:p>
          <a:p>
            <a:pPr marL="342900" indent="-342900">
              <a:lnSpc>
                <a:spcPct val="90000"/>
              </a:lnSpc>
              <a:buClr>
                <a:srgbClr val="009383"/>
              </a:buClr>
              <a:buFont typeface="Arial" panose="020B0604020202020204" pitchFamily="34" charset="0"/>
              <a:buChar char="•"/>
            </a:pPr>
            <a:r>
              <a:rPr lang="en-US" altLang="en-US" b="0" dirty="0">
                <a:solidFill>
                  <a:schemeClr val="tx1"/>
                </a:solidFill>
              </a:rPr>
              <a:t>At a subsequent break, comment on their participation</a:t>
            </a: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32</a:t>
            </a:fld>
            <a:endParaRPr lang="en-US" sz="900" dirty="0">
              <a:solidFill>
                <a:schemeClr val="bg1">
                  <a:lumMod val="50000"/>
                </a:schemeClr>
              </a:solidFill>
            </a:endParaRPr>
          </a:p>
        </p:txBody>
      </p:sp>
      <p:sp>
        <p:nvSpPr>
          <p:cNvPr id="2" name="Title 1"/>
          <p:cNvSpPr>
            <a:spLocks noGrp="1"/>
          </p:cNvSpPr>
          <p:nvPr>
            <p:ph type="title"/>
          </p:nvPr>
        </p:nvSpPr>
        <p:spPr/>
        <p:txBody>
          <a:bodyPr>
            <a:normAutofit/>
          </a:bodyPr>
          <a:lstStyle/>
          <a:p>
            <a:r>
              <a:rPr lang="en-US" altLang="en-US" sz="3600" dirty="0"/>
              <a:t>G7. Reward Functional Behavior</a:t>
            </a:r>
            <a:endParaRPr lang="en-US" sz="3600" dirty="0"/>
          </a:p>
        </p:txBody>
      </p:sp>
      <p:pic>
        <p:nvPicPr>
          <p:cNvPr id="11" name="Picture 10"/>
          <p:cNvPicPr>
            <a:picLocks noChangeAspect="1"/>
          </p:cNvPicPr>
          <p:nvPr/>
        </p:nvPicPr>
        <p:blipFill>
          <a:blip r:embed="rId3"/>
          <a:stretch>
            <a:fillRect/>
          </a:stretch>
        </p:blipFill>
        <p:spPr>
          <a:xfrm>
            <a:off x="2008871" y="1555530"/>
            <a:ext cx="3523913" cy="4531139"/>
          </a:xfrm>
          <a:prstGeom prst="rect">
            <a:avLst/>
          </a:prstGeom>
          <a:ln>
            <a:noFill/>
          </a:ln>
        </p:spPr>
      </p:pic>
      <p:sp>
        <p:nvSpPr>
          <p:cNvPr id="6" name="TextBox 5"/>
          <p:cNvSpPr txBox="1"/>
          <p:nvPr/>
        </p:nvSpPr>
        <p:spPr>
          <a:xfrm>
            <a:off x="10977256"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139</a:t>
            </a:r>
          </a:p>
        </p:txBody>
      </p:sp>
      <p:sp>
        <p:nvSpPr>
          <p:cNvPr id="7" name="TextBox 5"/>
          <p:cNvSpPr txBox="1"/>
          <p:nvPr/>
        </p:nvSpPr>
        <p:spPr>
          <a:xfrm>
            <a:off x="10309879" y="4325889"/>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
        <p:nvSpPr>
          <p:cNvPr id="8" name="TextBox 7">
            <a:extLst>
              <a:ext uri="{FF2B5EF4-FFF2-40B4-BE49-F238E27FC236}">
                <a16:creationId xmlns:a16="http://schemas.microsoft.com/office/drawing/2014/main" id="{A4857963-0994-47C7-8D33-8A6083423459}"/>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1335647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522072"/>
            <a:ext cx="9299575" cy="690564"/>
          </a:xfrm>
        </p:spPr>
        <p:txBody>
          <a:bodyPr>
            <a:noAutofit/>
          </a:bodyPr>
          <a:lstStyle/>
          <a:p>
            <a:r>
              <a:rPr lang="en-US" sz="3600" dirty="0"/>
              <a:t>Virtual Tip: Reward Functional Behavior</a:t>
            </a:r>
          </a:p>
        </p:txBody>
      </p:sp>
      <p:sp>
        <p:nvSpPr>
          <p:cNvPr id="7" name="Slide Number Placeholder 6">
            <a:extLst>
              <a:ext uri="{FF2B5EF4-FFF2-40B4-BE49-F238E27FC236}">
                <a16:creationId xmlns:a16="http://schemas.microsoft.com/office/drawing/2014/main" id="{1A08F316-D1A8-40C3-823C-E67849B1CADA}"/>
              </a:ext>
            </a:extLst>
          </p:cNvPr>
          <p:cNvSpPr>
            <a:spLocks noGrp="1"/>
          </p:cNvSpPr>
          <p:nvPr>
            <p:ph type="sldNum" sz="quarter" idx="12"/>
          </p:nvPr>
        </p:nvSpPr>
        <p:spPr/>
        <p:txBody>
          <a:bodyPr/>
          <a:lstStyle/>
          <a:p>
            <a:fld id="{FB18ED99-006D-46A3-9306-FF6381D259D1}" type="slidenum">
              <a:rPr lang="en-US" smtClean="0"/>
              <a:t>33</a:t>
            </a:fld>
            <a:endParaRPr lang="en-US"/>
          </a:p>
        </p:txBody>
      </p:sp>
      <p:sp>
        <p:nvSpPr>
          <p:cNvPr id="3" name="Content Placeholder 2"/>
          <p:cNvSpPr>
            <a:spLocks noGrp="1"/>
          </p:cNvSpPr>
          <p:nvPr>
            <p:ph type="body" sz="quarter" idx="13"/>
          </p:nvPr>
        </p:nvSpPr>
        <p:spPr/>
        <p:txBody>
          <a:bodyPr>
            <a:normAutofit/>
          </a:bodyPr>
          <a:lstStyle/>
          <a:p>
            <a:pPr>
              <a:spcAft>
                <a:spcPts val="1200"/>
              </a:spcAft>
            </a:pPr>
            <a:r>
              <a:rPr lang="en-US" sz="2400" dirty="0"/>
              <a:t>Use the </a:t>
            </a:r>
            <a:r>
              <a:rPr lang="en-US" sz="2400" b="1" u="sng" dirty="0"/>
              <a:t>roll</a:t>
            </a:r>
            <a:r>
              <a:rPr lang="en-US" sz="2400" b="1" dirty="0"/>
              <a:t> </a:t>
            </a:r>
            <a:r>
              <a:rPr lang="en-US" sz="2400" b="1" u="sng" dirty="0"/>
              <a:t>call</a:t>
            </a:r>
            <a:r>
              <a:rPr lang="en-US" sz="2400" b="1" dirty="0"/>
              <a:t> </a:t>
            </a:r>
            <a:r>
              <a:rPr lang="en-US" sz="2400" b="1" u="sng" dirty="0"/>
              <a:t>list</a:t>
            </a:r>
            <a:r>
              <a:rPr lang="en-US" sz="2400" dirty="0"/>
              <a:t> to track engagement and </a:t>
            </a:r>
            <a:r>
              <a:rPr lang="en-US" sz="2400" b="1" u="sng" dirty="0"/>
              <a:t>praise</a:t>
            </a:r>
            <a:r>
              <a:rPr lang="en-US" sz="2400" dirty="0"/>
              <a:t> contributions.</a:t>
            </a:r>
          </a:p>
          <a:p>
            <a:pPr>
              <a:spcAft>
                <a:spcPts val="1200"/>
              </a:spcAft>
            </a:pPr>
            <a:r>
              <a:rPr lang="en-US" sz="2400" dirty="0"/>
              <a:t>At breaks, comment on their participation: </a:t>
            </a:r>
          </a:p>
          <a:p>
            <a:pPr lvl="1">
              <a:spcAft>
                <a:spcPts val="1200"/>
              </a:spcAft>
              <a:buClr>
                <a:srgbClr val="009383"/>
              </a:buClr>
              <a:buFont typeface="Arial" panose="020B0604020202020204" pitchFamily="34" charset="0"/>
              <a:buChar char="–"/>
            </a:pPr>
            <a:r>
              <a:rPr lang="en-US" sz="2400" dirty="0">
                <a:solidFill>
                  <a:srgbClr val="F26522"/>
                </a:solidFill>
              </a:rPr>
              <a:t>Call them.</a:t>
            </a:r>
          </a:p>
          <a:p>
            <a:pPr lvl="1">
              <a:spcAft>
                <a:spcPts val="1200"/>
              </a:spcAft>
              <a:buClr>
                <a:srgbClr val="009383"/>
              </a:buClr>
              <a:buFont typeface="Arial" panose="020B0604020202020204" pitchFamily="34" charset="0"/>
              <a:buChar char="–"/>
            </a:pPr>
            <a:r>
              <a:rPr lang="en-US" sz="2400" dirty="0">
                <a:solidFill>
                  <a:srgbClr val="F26522"/>
                </a:solidFill>
              </a:rPr>
              <a:t>Send a chat message.</a:t>
            </a:r>
          </a:p>
          <a:p>
            <a:pPr lvl="1">
              <a:spcAft>
                <a:spcPts val="1200"/>
              </a:spcAft>
              <a:buClr>
                <a:srgbClr val="009383"/>
              </a:buClr>
              <a:buFont typeface="Arial" panose="020B0604020202020204" pitchFamily="34" charset="0"/>
              <a:buChar char="–"/>
            </a:pPr>
            <a:r>
              <a:rPr lang="en-US" sz="2400" dirty="0">
                <a:solidFill>
                  <a:srgbClr val="F26522"/>
                </a:solidFill>
              </a:rPr>
              <a:t>E-mail them to encourage. </a:t>
            </a:r>
          </a:p>
        </p:txBody>
      </p:sp>
      <p:sp>
        <p:nvSpPr>
          <p:cNvPr id="4" name="Footer Placeholder 3">
            <a:extLst>
              <a:ext uri="{FF2B5EF4-FFF2-40B4-BE49-F238E27FC236}">
                <a16:creationId xmlns:a16="http://schemas.microsoft.com/office/drawing/2014/main" id="{BC95BA4F-E1C7-4579-B76E-FE3DB6D5D964}"/>
              </a:ext>
            </a:extLst>
          </p:cNvPr>
          <p:cNvSpPr>
            <a:spLocks noGrp="1"/>
          </p:cNvSpPr>
          <p:nvPr>
            <p:ph type="ftr" sz="quarter" idx="11"/>
          </p:nvPr>
        </p:nvSpPr>
        <p:spPr/>
        <p:txBody>
          <a:bodyPr/>
          <a:lstStyle/>
          <a:p>
            <a:r>
              <a:rPr lang="en-US"/>
              <a:t>Copyright 1992-2015, Leadership Strategies, Inc. V15.02 </a:t>
            </a:r>
          </a:p>
        </p:txBody>
      </p:sp>
      <p:sp>
        <p:nvSpPr>
          <p:cNvPr id="6" name="TextBox 5"/>
          <p:cNvSpPr txBox="1"/>
          <p:nvPr/>
        </p:nvSpPr>
        <p:spPr>
          <a:xfrm>
            <a:off x="11436687" y="388401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pic>
        <p:nvPicPr>
          <p:cNvPr id="9" name="Picture 8">
            <a:extLst>
              <a:ext uri="{FF2B5EF4-FFF2-40B4-BE49-F238E27FC236}">
                <a16:creationId xmlns:a16="http://schemas.microsoft.com/office/drawing/2014/main" id="{47874D4B-EEFB-489E-92AB-A61B6DBDF7AF}"/>
              </a:ext>
            </a:extLst>
          </p:cNvPr>
          <p:cNvPicPr>
            <a:picLocks noChangeAspect="1"/>
          </p:cNvPicPr>
          <p:nvPr/>
        </p:nvPicPr>
        <p:blipFill>
          <a:blip r:embed="rId3"/>
          <a:stretch>
            <a:fillRect/>
          </a:stretch>
        </p:blipFill>
        <p:spPr>
          <a:xfrm>
            <a:off x="5290193" y="3062992"/>
            <a:ext cx="5884728" cy="2304288"/>
          </a:xfrm>
          <a:prstGeom prst="rect">
            <a:avLst/>
          </a:prstGeom>
        </p:spPr>
      </p:pic>
      <p:sp>
        <p:nvSpPr>
          <p:cNvPr id="10" name="TextBox 7">
            <a:extLst>
              <a:ext uri="{FF2B5EF4-FFF2-40B4-BE49-F238E27FC236}">
                <a16:creationId xmlns:a16="http://schemas.microsoft.com/office/drawing/2014/main" id="{CE2E1F1F-A6F5-4CC3-99B3-7CFB1D9C3196}"/>
              </a:ext>
            </a:extLst>
          </p:cNvPr>
          <p:cNvSpPr txBox="1"/>
          <p:nvPr/>
        </p:nvSpPr>
        <p:spPr>
          <a:xfrm>
            <a:off x="10853345" y="5875202"/>
            <a:ext cx="1133868"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009383"/>
                </a:solidFill>
                <a:latin typeface="Arial Black" pitchFamily="34" charset="0"/>
              </a:rPr>
              <a:t>Not in Manual</a:t>
            </a:r>
            <a:endParaRPr lang="en-US" sz="1400" dirty="0">
              <a:solidFill>
                <a:srgbClr val="009383"/>
              </a:solidFill>
              <a:latin typeface="Arial Black" pitchFamily="34" charset="0"/>
            </a:endParaRPr>
          </a:p>
        </p:txBody>
      </p:sp>
    </p:spTree>
    <p:extLst>
      <p:ext uri="{BB962C8B-B14F-4D97-AF65-F5344CB8AC3E}">
        <p14:creationId xmlns:p14="http://schemas.microsoft.com/office/powerpoint/2010/main" val="134240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l="5882" r="5882"/>
          <a:stretch>
            <a:fillRect/>
          </a:stretch>
        </p:blipFill>
        <p:spPr>
          <a:xfrm>
            <a:off x="0" y="-1575014"/>
            <a:ext cx="12192000" cy="9195458"/>
          </a:xfrm>
          <a:prstGeom prst="rect">
            <a:avLst/>
          </a:prstGeom>
        </p:spPr>
      </p:pic>
      <p:sp>
        <p:nvSpPr>
          <p:cNvPr id="22" name="Slide Number Placeholder 3"/>
          <p:cNvSpPr>
            <a:spLocks noGrp="1"/>
          </p:cNvSpPr>
          <p:nvPr>
            <p:ph type="sldNum" sz="quarter" idx="4294967295"/>
          </p:nvPr>
        </p:nvSpPr>
        <p:spPr>
          <a:xfrm>
            <a:off x="0" y="6356350"/>
            <a:ext cx="2743200" cy="365125"/>
          </a:xfrm>
          <a:prstGeom prst="rect">
            <a:avLst/>
          </a:prstGeom>
        </p:spPr>
        <p:txBody>
          <a:bodyPr/>
          <a:lstStyle/>
          <a:p>
            <a:fld id="{F29FD61F-2294-5D42-A9D7-9928D42B3773}" type="slidenum">
              <a:rPr lang="en-US" smtClean="0"/>
              <a:pPr/>
              <a:t>34</a:t>
            </a:fld>
            <a:endParaRPr lang="en-US" dirty="0"/>
          </a:p>
        </p:txBody>
      </p:sp>
      <p:sp>
        <p:nvSpPr>
          <p:cNvPr id="6" name="TextBox 5">
            <a:extLst>
              <a:ext uri="{FF2B5EF4-FFF2-40B4-BE49-F238E27FC236}">
                <a16:creationId xmlns:a16="http://schemas.microsoft.com/office/drawing/2014/main" id="{A61738E8-260B-4C21-AD62-6B3B6256AF80}"/>
              </a:ext>
            </a:extLst>
          </p:cNvPr>
          <p:cNvSpPr txBox="1"/>
          <p:nvPr/>
        </p:nvSpPr>
        <p:spPr>
          <a:xfrm>
            <a:off x="1909010" y="4640917"/>
            <a:ext cx="9304421" cy="1631216"/>
          </a:xfrm>
          <a:prstGeom prst="rect">
            <a:avLst/>
          </a:prstGeom>
          <a:solidFill>
            <a:srgbClr val="009383"/>
          </a:solidFill>
        </p:spPr>
        <p:txBody>
          <a:bodyPr wrap="square" rtlCol="0">
            <a:spAutoFit/>
          </a:bodyPr>
          <a:lstStyle/>
          <a:p>
            <a:pPr algn="ctr"/>
            <a:r>
              <a:rPr lang="en-US" sz="5000" b="1" dirty="0">
                <a:solidFill>
                  <a:schemeClr val="bg1"/>
                </a:solidFill>
                <a:latin typeface="Arial" panose="020B0604020202020204" pitchFamily="34" charset="0"/>
                <a:cs typeface="Arial" panose="020B0604020202020204" pitchFamily="34" charset="0"/>
              </a:rPr>
              <a:t>RESPOND APPROPRIATELY WHEN CHALLENGED</a:t>
            </a:r>
          </a:p>
        </p:txBody>
      </p:sp>
      <p:sp>
        <p:nvSpPr>
          <p:cNvPr id="17" name="Slide Number Placeholder 3">
            <a:extLst>
              <a:ext uri="{FF2B5EF4-FFF2-40B4-BE49-F238E27FC236}">
                <a16:creationId xmlns:a16="http://schemas.microsoft.com/office/drawing/2014/main" id="{5789F5B0-5161-40FB-B595-882ED9D186B1}"/>
              </a:ext>
            </a:extLst>
          </p:cNvPr>
          <p:cNvSpPr txBox="1">
            <a:spLocks/>
          </p:cNvSpPr>
          <p:nvPr/>
        </p:nvSpPr>
        <p:spPr>
          <a:xfrm>
            <a:off x="197069"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z="1000" smtClean="0">
                <a:latin typeface="Arial" panose="020B0604020202020204" pitchFamily="34" charset="0"/>
                <a:cs typeface="Arial" panose="020B0604020202020204" pitchFamily="34" charset="0"/>
              </a:rPr>
              <a:pPr/>
              <a:t>34</a:t>
            </a:fld>
            <a:endParaRPr lang="en-US" sz="1000" dirty="0">
              <a:latin typeface="Arial" panose="020B0604020202020204" pitchFamily="34" charset="0"/>
              <a:cs typeface="Arial" panose="020B0604020202020204" pitchFamily="34" charset="0"/>
            </a:endParaRPr>
          </a:p>
        </p:txBody>
      </p:sp>
      <p:sp>
        <p:nvSpPr>
          <p:cNvPr id="20" name="Slide Number Placeholder 3">
            <a:extLst>
              <a:ext uri="{FF2B5EF4-FFF2-40B4-BE49-F238E27FC236}">
                <a16:creationId xmlns:a16="http://schemas.microsoft.com/office/drawing/2014/main" id="{32FBD644-BFF4-41C1-BC02-1043F711C46F}"/>
              </a:ext>
            </a:extLst>
          </p:cNvPr>
          <p:cNvSpPr txBox="1">
            <a:spLocks/>
          </p:cNvSpPr>
          <p:nvPr/>
        </p:nvSpPr>
        <p:spPr>
          <a:xfrm>
            <a:off x="349469"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z="900" smtClean="0">
                <a:solidFill>
                  <a:schemeClr val="bg1"/>
                </a:solidFill>
                <a:latin typeface="Arial" panose="020B0604020202020204" pitchFamily="34" charset="0"/>
                <a:cs typeface="Arial" panose="020B0604020202020204" pitchFamily="34" charset="0"/>
              </a:rPr>
              <a:pPr/>
              <a:t>34</a:t>
            </a:fld>
            <a:endParaRPr lang="en-US" sz="9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41E2AF8-BB35-4910-8A9B-22B86D4AA52B}"/>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solidFill>
                <a:latin typeface="Arial" panose="020B0604020202020204" pitchFamily="34" charset="0"/>
                <a:cs typeface="Arial" panose="020B0604020202020204" pitchFamily="34" charset="0"/>
              </a:rPr>
              <a:t>Copyright 1992-2015, Leadership Strategies, Inc. V15.03</a:t>
            </a:r>
          </a:p>
        </p:txBody>
      </p:sp>
      <p:sp>
        <p:nvSpPr>
          <p:cNvPr id="24" name="TextBox 23">
            <a:extLst>
              <a:ext uri="{FF2B5EF4-FFF2-40B4-BE49-F238E27FC236}">
                <a16:creationId xmlns:a16="http://schemas.microsoft.com/office/drawing/2014/main" id="{CD53CB3F-9425-4F39-A0B9-AF99FDC28AED}"/>
              </a:ext>
            </a:extLst>
          </p:cNvPr>
          <p:cNvSpPr txBox="1"/>
          <p:nvPr/>
        </p:nvSpPr>
        <p:spPr>
          <a:xfrm>
            <a:off x="9460967" y="6415800"/>
            <a:ext cx="2127505" cy="230832"/>
          </a:xfrm>
          <a:prstGeom prst="rect">
            <a:avLst/>
          </a:prstGeom>
          <a:noFill/>
        </p:spPr>
        <p:txBody>
          <a:bodyPr wrap="none" rtlCol="0">
            <a:spAutoFit/>
          </a:bodyPr>
          <a:lstStyle/>
          <a:p>
            <a:pPr algn="ctr"/>
            <a:r>
              <a:rPr lang="en-US" sz="900" dirty="0">
                <a:solidFill>
                  <a:schemeClr val="bg1"/>
                </a:solidFill>
                <a:latin typeface="Arial" panose="020B0604020202020204" pitchFamily="34" charset="0"/>
                <a:cs typeface="Arial" panose="020B0604020202020204" pitchFamily="34" charset="0"/>
              </a:rPr>
              <a:t>Duplication prohibited without consent</a:t>
            </a:r>
            <a:endParaRPr lang="en-US" sz="900" baseline="0" dirty="0">
              <a:solidFill>
                <a:schemeClr val="bg1"/>
              </a:solidFill>
              <a:latin typeface="Franklin Gothic Book"/>
              <a:cs typeface="Franklin Gothic Book"/>
            </a:endParaRPr>
          </a:p>
        </p:txBody>
      </p:sp>
    </p:spTree>
    <p:extLst>
      <p:ext uri="{BB962C8B-B14F-4D97-AF65-F5344CB8AC3E}">
        <p14:creationId xmlns:p14="http://schemas.microsoft.com/office/powerpoint/2010/main" val="4271837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073426" y="1679552"/>
            <a:ext cx="9594574" cy="4410099"/>
          </a:xfrm>
        </p:spPr>
        <p:txBody>
          <a:bodyPr>
            <a:normAutofit/>
          </a:bodyPr>
          <a:lstStyle/>
          <a:p>
            <a:pPr marL="342900" indent="-342900">
              <a:lnSpc>
                <a:spcPct val="90000"/>
              </a:lnSpc>
              <a:buClr>
                <a:srgbClr val="009383"/>
              </a:buClr>
              <a:buFont typeface="Arial" panose="020B0604020202020204" pitchFamily="34" charset="0"/>
              <a:buChar char="•"/>
            </a:pPr>
            <a:r>
              <a:rPr lang="en-US" altLang="en-US" b="0" dirty="0">
                <a:solidFill>
                  <a:schemeClr val="tx1"/>
                </a:solidFill>
              </a:rPr>
              <a:t>When you’ve made a mistake, admit it and thank group</a:t>
            </a:r>
          </a:p>
          <a:p>
            <a:pPr lvl="1">
              <a:lnSpc>
                <a:spcPct val="90000"/>
              </a:lnSpc>
            </a:pPr>
            <a:r>
              <a:rPr lang="en-US" sz="2400" b="1" i="1" dirty="0">
                <a:solidFill>
                  <a:srgbClr val="009383"/>
                </a:solidFill>
              </a:rPr>
              <a:t>- “You are absolutely right. Thank you for pointing this out.  Let me correct this.”</a:t>
            </a:r>
            <a:endParaRPr lang="en-US" altLang="en-US" sz="2400" b="1" dirty="0">
              <a:solidFill>
                <a:srgbClr val="009383"/>
              </a:solidFill>
            </a:endParaRPr>
          </a:p>
          <a:p>
            <a:pPr marL="342900" indent="-342900">
              <a:lnSpc>
                <a:spcPct val="90000"/>
              </a:lnSpc>
              <a:buClr>
                <a:srgbClr val="009383"/>
              </a:buClr>
              <a:buFont typeface="Arial" panose="020B0604020202020204" pitchFamily="34" charset="0"/>
              <a:buChar char="•"/>
            </a:pPr>
            <a:r>
              <a:rPr lang="en-US" altLang="en-US" b="0" dirty="0">
                <a:solidFill>
                  <a:schemeClr val="tx1"/>
                </a:solidFill>
              </a:rPr>
              <a:t>If you believe you are correct, but the mistake was in the past, side-step the debate:</a:t>
            </a:r>
          </a:p>
          <a:p>
            <a:pPr lvl="1">
              <a:lnSpc>
                <a:spcPct val="90000"/>
              </a:lnSpc>
            </a:pPr>
            <a:r>
              <a:rPr lang="en-US" sz="2400" b="1" i="1" dirty="0">
                <a:solidFill>
                  <a:srgbClr val="009383"/>
                </a:solidFill>
              </a:rPr>
              <a:t>- “Thank you for pointing this out.  Rather than take time now, let me give some thought to this for future sessions.”</a:t>
            </a:r>
            <a:endParaRPr lang="en-US" altLang="en-US" sz="2400" b="1" dirty="0">
              <a:solidFill>
                <a:srgbClr val="009383"/>
              </a:solidFill>
            </a:endParaRPr>
          </a:p>
          <a:p>
            <a:pPr lvl="1">
              <a:lnSpc>
                <a:spcPct val="90000"/>
              </a:lnSpc>
            </a:pPr>
            <a:endParaRPr lang="en-US" altLang="en-US" sz="2400" dirty="0">
              <a:solidFill>
                <a:schemeClr val="tx1"/>
              </a:solidFill>
            </a:endParaRPr>
          </a:p>
          <a:p>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35</a:t>
            </a:fld>
            <a:endParaRPr lang="en-US" sz="900" dirty="0">
              <a:solidFill>
                <a:schemeClr val="bg1">
                  <a:lumMod val="50000"/>
                </a:schemeClr>
              </a:solidFill>
            </a:endParaRPr>
          </a:p>
        </p:txBody>
      </p:sp>
      <p:sp>
        <p:nvSpPr>
          <p:cNvPr id="2" name="Title 1"/>
          <p:cNvSpPr>
            <a:spLocks noGrp="1"/>
          </p:cNvSpPr>
          <p:nvPr>
            <p:ph type="title"/>
          </p:nvPr>
        </p:nvSpPr>
        <p:spPr>
          <a:xfrm>
            <a:off x="333962" y="530797"/>
            <a:ext cx="10139113" cy="690564"/>
          </a:xfrm>
        </p:spPr>
        <p:txBody>
          <a:bodyPr>
            <a:noAutofit/>
          </a:bodyPr>
          <a:lstStyle/>
          <a:p>
            <a:pPr marL="962025" indent="-962025"/>
            <a:r>
              <a:rPr lang="en-US" altLang="en-US" sz="3600" dirty="0"/>
              <a:t>G8. Respond Appropriately When Challenged</a:t>
            </a:r>
            <a:endParaRPr lang="en-US" sz="3600" dirty="0"/>
          </a:p>
        </p:txBody>
      </p:sp>
      <p:sp>
        <p:nvSpPr>
          <p:cNvPr id="5" name="TextBox 4"/>
          <p:cNvSpPr txBox="1"/>
          <p:nvPr/>
        </p:nvSpPr>
        <p:spPr>
          <a:xfrm>
            <a:off x="11129963" y="5903119"/>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140</a:t>
            </a:r>
          </a:p>
        </p:txBody>
      </p:sp>
      <p:sp>
        <p:nvSpPr>
          <p:cNvPr id="6" name="TextBox 5"/>
          <p:cNvSpPr txBox="1"/>
          <p:nvPr/>
        </p:nvSpPr>
        <p:spPr>
          <a:xfrm>
            <a:off x="10278150" y="4656624"/>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40DB5155-B58A-421E-BBBC-B3A8E84C1702}"/>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1153436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36</a:t>
            </a:fld>
            <a:endParaRPr lang="en-US" sz="900" dirty="0">
              <a:solidFill>
                <a:schemeClr val="bg1">
                  <a:lumMod val="50000"/>
                </a:schemeClr>
              </a:solidFill>
            </a:endParaRPr>
          </a:p>
        </p:txBody>
      </p:sp>
      <p:sp>
        <p:nvSpPr>
          <p:cNvPr id="3" name="Content Placeholder 2"/>
          <p:cNvSpPr>
            <a:spLocks noGrp="1"/>
          </p:cNvSpPr>
          <p:nvPr>
            <p:ph idx="4294967295"/>
          </p:nvPr>
        </p:nvSpPr>
        <p:spPr>
          <a:xfrm>
            <a:off x="1272209" y="1455737"/>
            <a:ext cx="9106471" cy="5083175"/>
          </a:xfrm>
        </p:spPr>
        <p:txBody>
          <a:bodyPr>
            <a:normAutofit/>
          </a:bodyPr>
          <a:lstStyle/>
          <a:p>
            <a:pPr marL="457200" indent="-457200">
              <a:lnSpc>
                <a:spcPct val="90000"/>
              </a:lnSpc>
              <a:buClr>
                <a:srgbClr val="009383"/>
              </a:buClr>
              <a:buFont typeface="Arial" panose="020B0604020202020204" pitchFamily="34" charset="0"/>
              <a:buChar char="•"/>
            </a:pPr>
            <a:r>
              <a:rPr lang="en-US" altLang="en-US" sz="2600" b="0" dirty="0">
                <a:solidFill>
                  <a:schemeClr val="tx1"/>
                </a:solidFill>
              </a:rPr>
              <a:t>If group challenges the facilitation process, and you are in favor of the change:</a:t>
            </a:r>
          </a:p>
          <a:p>
            <a:pPr lvl="1">
              <a:lnSpc>
                <a:spcPct val="90000"/>
              </a:lnSpc>
              <a:buClr>
                <a:srgbClr val="009383"/>
              </a:buClr>
              <a:buFont typeface="Arial" panose="020B0604020202020204" pitchFamily="34" charset="0"/>
              <a:buChar char="–"/>
            </a:pPr>
            <a:r>
              <a:rPr lang="en-US" altLang="en-US" dirty="0"/>
              <a:t>Thank the participants for the suggestion, </a:t>
            </a:r>
          </a:p>
          <a:p>
            <a:pPr lvl="1">
              <a:lnSpc>
                <a:spcPct val="90000"/>
              </a:lnSpc>
              <a:buClr>
                <a:srgbClr val="009383"/>
              </a:buClr>
              <a:buFont typeface="Arial" panose="020B0604020202020204" pitchFamily="34" charset="0"/>
              <a:buChar char="–"/>
            </a:pPr>
            <a:r>
              <a:rPr lang="en-US" altLang="en-US" dirty="0"/>
              <a:t>Indicate to the group that you favor the change and ask the group’s permission to execute accordingly</a:t>
            </a:r>
          </a:p>
          <a:p>
            <a:pPr marL="457200" indent="-457200">
              <a:lnSpc>
                <a:spcPct val="90000"/>
              </a:lnSpc>
              <a:buClr>
                <a:srgbClr val="009383"/>
              </a:buClr>
              <a:buFont typeface="Arial" panose="020B0604020202020204" pitchFamily="34" charset="0"/>
              <a:buChar char="•"/>
            </a:pPr>
            <a:r>
              <a:rPr lang="en-US" altLang="en-US" sz="2600" b="0" dirty="0">
                <a:solidFill>
                  <a:schemeClr val="tx1"/>
                </a:solidFill>
              </a:rPr>
              <a:t>If you are not in favor of change:</a:t>
            </a:r>
          </a:p>
          <a:p>
            <a:pPr lvl="1">
              <a:lnSpc>
                <a:spcPct val="90000"/>
              </a:lnSpc>
              <a:buClr>
                <a:srgbClr val="009383"/>
              </a:buClr>
              <a:buFont typeface="Arial" panose="020B0604020202020204" pitchFamily="34" charset="0"/>
              <a:buChar char="–"/>
            </a:pPr>
            <a:r>
              <a:rPr lang="en-US" altLang="en-US" dirty="0"/>
              <a:t>Thank group</a:t>
            </a:r>
          </a:p>
          <a:p>
            <a:pPr lvl="1">
              <a:lnSpc>
                <a:spcPct val="90000"/>
              </a:lnSpc>
              <a:buClr>
                <a:srgbClr val="009383"/>
              </a:buClr>
              <a:buFont typeface="Arial" panose="020B0604020202020204" pitchFamily="34" charset="0"/>
              <a:buChar char="–"/>
            </a:pPr>
            <a:r>
              <a:rPr lang="en-US" altLang="en-US" dirty="0"/>
              <a:t>Give advantage of the suggestion</a:t>
            </a:r>
          </a:p>
          <a:p>
            <a:pPr lvl="1">
              <a:lnSpc>
                <a:spcPct val="90000"/>
              </a:lnSpc>
              <a:buClr>
                <a:srgbClr val="009383"/>
              </a:buClr>
              <a:buFont typeface="Arial" panose="020B0604020202020204" pitchFamily="34" charset="0"/>
              <a:buChar char="–"/>
            </a:pPr>
            <a:r>
              <a:rPr lang="en-US" altLang="en-US" dirty="0"/>
              <a:t>Explain why you believe the process should remain the same</a:t>
            </a:r>
          </a:p>
          <a:p>
            <a:pPr lvl="1">
              <a:lnSpc>
                <a:spcPct val="90000"/>
              </a:lnSpc>
              <a:buClr>
                <a:srgbClr val="009383"/>
              </a:buClr>
              <a:buFont typeface="Arial" panose="020B0604020202020204" pitchFamily="34" charset="0"/>
              <a:buChar char="–"/>
            </a:pPr>
            <a:r>
              <a:rPr lang="en-US" altLang="en-US" dirty="0"/>
              <a:t>Indicate your willingness to go with the group</a:t>
            </a:r>
          </a:p>
          <a:p>
            <a:pPr lvl="1">
              <a:lnSpc>
                <a:spcPct val="90000"/>
              </a:lnSpc>
              <a:buClr>
                <a:srgbClr val="009383"/>
              </a:buClr>
              <a:buFont typeface="Arial" panose="020B0604020202020204" pitchFamily="34" charset="0"/>
              <a:buChar char="–"/>
            </a:pPr>
            <a:r>
              <a:rPr lang="en-US" altLang="en-US" dirty="0"/>
              <a:t>Ask the group if they agree with the change</a:t>
            </a:r>
          </a:p>
        </p:txBody>
      </p:sp>
      <p:sp>
        <p:nvSpPr>
          <p:cNvPr id="5" name="TextBox 4"/>
          <p:cNvSpPr txBox="1"/>
          <p:nvPr/>
        </p:nvSpPr>
        <p:spPr>
          <a:xfrm>
            <a:off x="10866242" y="5853430"/>
            <a:ext cx="877328"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141</a:t>
            </a:r>
          </a:p>
        </p:txBody>
      </p:sp>
      <p:sp>
        <p:nvSpPr>
          <p:cNvPr id="6" name="TextBox 5"/>
          <p:cNvSpPr txBox="1"/>
          <p:nvPr/>
        </p:nvSpPr>
        <p:spPr>
          <a:xfrm>
            <a:off x="10183755" y="3800371"/>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D7F54427-275D-484F-86DA-7B8A6330D557}"/>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2" name="Title 1">
            <a:extLst>
              <a:ext uri="{FF2B5EF4-FFF2-40B4-BE49-F238E27FC236}">
                <a16:creationId xmlns:a16="http://schemas.microsoft.com/office/drawing/2014/main" id="{909D7364-9246-41F3-9377-74DF65F9A04F}"/>
              </a:ext>
            </a:extLst>
          </p:cNvPr>
          <p:cNvSpPr>
            <a:spLocks noGrp="1"/>
          </p:cNvSpPr>
          <p:nvPr>
            <p:ph type="title"/>
          </p:nvPr>
        </p:nvSpPr>
        <p:spPr>
          <a:xfrm>
            <a:off x="333962" y="530797"/>
            <a:ext cx="10139113" cy="690564"/>
          </a:xfrm>
        </p:spPr>
        <p:txBody>
          <a:bodyPr>
            <a:noAutofit/>
          </a:bodyPr>
          <a:lstStyle/>
          <a:p>
            <a:pPr marL="962025" indent="-962025"/>
            <a:r>
              <a:rPr lang="en-US" altLang="en-US" sz="3600" dirty="0"/>
              <a:t>G8. Respond Appropriately When Challenged</a:t>
            </a:r>
            <a:endParaRPr lang="en-US" sz="3600" dirty="0"/>
          </a:p>
        </p:txBody>
      </p:sp>
    </p:spTree>
    <p:extLst>
      <p:ext uri="{BB962C8B-B14F-4D97-AF65-F5344CB8AC3E}">
        <p14:creationId xmlns:p14="http://schemas.microsoft.com/office/powerpoint/2010/main" val="2772823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sp>
        <p:nvSpPr>
          <p:cNvPr id="6" name="Title 5"/>
          <p:cNvSpPr>
            <a:spLocks noGrp="1"/>
          </p:cNvSpPr>
          <p:nvPr>
            <p:ph type="title"/>
          </p:nvPr>
        </p:nvSpPr>
        <p:spPr/>
        <p:txBody>
          <a:bodyPr anchor="ctr">
            <a:normAutofit/>
          </a:bodyPr>
          <a:lstStyle/>
          <a:p>
            <a:r>
              <a:rPr lang="en-US" sz="7800" dirty="0">
                <a:latin typeface="Franklin Gothic Medium"/>
                <a:cs typeface="Franklin Gothic Medium"/>
              </a:rPr>
              <a:t>REVIEW</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27" name="Content Placeholder 26"/>
          <p:cNvSpPr>
            <a:spLocks noGrp="1"/>
          </p:cNvSpPr>
          <p:nvPr>
            <p:ph type="body" sz="quarter" idx="13"/>
          </p:nvPr>
        </p:nvSpPr>
        <p:spPr>
          <a:xfrm>
            <a:off x="568106" y="2113787"/>
            <a:ext cx="11426825" cy="4602544"/>
          </a:xfrm>
        </p:spPr>
        <p:txBody>
          <a:bodyPr/>
          <a:lstStyle/>
          <a:p>
            <a:pPr marL="0" indent="0">
              <a:buNone/>
            </a:pPr>
            <a:r>
              <a:rPr lang="en-US" dirty="0"/>
              <a:t>Dysfunctional behavior is any behavior by a participant that is consciously or unconsciously a substitution for expressing displeasure with                          ,                                 or                                  .</a:t>
            </a:r>
          </a:p>
        </p:txBody>
      </p:sp>
      <p:sp>
        <p:nvSpPr>
          <p:cNvPr id="16" name="Footer Placeholder 2">
            <a:extLst>
              <a:ext uri="{FF2B5EF4-FFF2-40B4-BE49-F238E27FC236}">
                <a16:creationId xmlns:a16="http://schemas.microsoft.com/office/drawing/2014/main" id="{53C723BF-F39E-47C0-9E65-8E25630162B9}"/>
              </a:ext>
            </a:extLst>
          </p:cNvPr>
          <p:cNvSpPr>
            <a:spLocks noGrp="1"/>
          </p:cNvSpPr>
          <p:nvPr>
            <p:ph type="ftr" sz="quarter" idx="11"/>
          </p:nvPr>
        </p:nvSpPr>
        <p:spPr/>
        <p:txBody>
          <a:bodyPr/>
          <a:lstStyle/>
          <a:p>
            <a:r>
              <a:rPr lang="en-US" dirty="0"/>
              <a:t>Copyright 1992-2015, Leadership Strategies, Inc. V15.02 </a:t>
            </a:r>
          </a:p>
        </p:txBody>
      </p:sp>
      <p:cxnSp>
        <p:nvCxnSpPr>
          <p:cNvPr id="14" name="Straight Connector 13"/>
          <p:cNvCxnSpPr/>
          <p:nvPr/>
        </p:nvCxnSpPr>
        <p:spPr>
          <a:xfrm>
            <a:off x="1364893" y="3287820"/>
            <a:ext cx="13276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540954" y="3283056"/>
            <a:ext cx="12641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039228" y="3289988"/>
            <a:ext cx="17975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160064" y="3289408"/>
            <a:ext cx="13276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660822" y="3289988"/>
            <a:ext cx="4259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88230" y="3284644"/>
            <a:ext cx="12450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805872" y="3286232"/>
            <a:ext cx="10037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5" name="Title 4"/>
          <p:cNvSpPr txBox="1">
            <a:spLocks/>
          </p:cNvSpPr>
          <p:nvPr/>
        </p:nvSpPr>
        <p:spPr>
          <a:xfrm>
            <a:off x="657225" y="1514539"/>
            <a:ext cx="8071290" cy="44062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Definition of Dysfunction</a:t>
            </a:r>
          </a:p>
        </p:txBody>
      </p:sp>
    </p:spTree>
    <p:extLst>
      <p:ext uri="{BB962C8B-B14F-4D97-AF65-F5344CB8AC3E}">
        <p14:creationId xmlns:p14="http://schemas.microsoft.com/office/powerpoint/2010/main" val="420229120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27" name="Content Placeholder 26"/>
          <p:cNvSpPr>
            <a:spLocks noGrp="1"/>
          </p:cNvSpPr>
          <p:nvPr>
            <p:ph type="body" sz="quarter" idx="13"/>
          </p:nvPr>
        </p:nvSpPr>
        <p:spPr>
          <a:xfrm>
            <a:off x="568106" y="2118931"/>
            <a:ext cx="11426825" cy="4602544"/>
          </a:xfrm>
        </p:spPr>
        <p:txBody>
          <a:bodyPr>
            <a:normAutofit/>
          </a:bodyPr>
          <a:lstStyle/>
          <a:p>
            <a:pPr marL="0" indent="0">
              <a:buNone/>
            </a:pPr>
            <a:r>
              <a:rPr lang="en-US" dirty="0"/>
              <a:t>Dysfunctional behavior is any behavior by a participant that is consciously or unconsciously a substitution for expressing displeasure with </a:t>
            </a:r>
            <a:r>
              <a:rPr lang="en-US" dirty="0">
                <a:solidFill>
                  <a:srgbClr val="F26522"/>
                </a:solidFill>
              </a:rPr>
              <a:t>session content</a:t>
            </a:r>
            <a:r>
              <a:rPr lang="en-US" dirty="0"/>
              <a:t>, </a:t>
            </a:r>
            <a:r>
              <a:rPr lang="en-US" dirty="0">
                <a:solidFill>
                  <a:srgbClr val="F26522"/>
                </a:solidFill>
              </a:rPr>
              <a:t>facilitation</a:t>
            </a:r>
            <a:r>
              <a:rPr lang="en-US" dirty="0"/>
              <a:t> </a:t>
            </a:r>
            <a:r>
              <a:rPr lang="en-US" dirty="0">
                <a:solidFill>
                  <a:srgbClr val="F26522"/>
                </a:solidFill>
              </a:rPr>
              <a:t>process </a:t>
            </a:r>
            <a:r>
              <a:rPr lang="en-US" dirty="0"/>
              <a:t>or </a:t>
            </a:r>
            <a:r>
              <a:rPr lang="en-US" dirty="0">
                <a:solidFill>
                  <a:srgbClr val="F26522"/>
                </a:solidFill>
              </a:rPr>
              <a:t>an outside factor</a:t>
            </a:r>
            <a:r>
              <a:rPr lang="en-US" dirty="0"/>
              <a:t>.</a:t>
            </a:r>
          </a:p>
        </p:txBody>
      </p:sp>
      <p:sp>
        <p:nvSpPr>
          <p:cNvPr id="15" name="Footer Placeholder 2">
            <a:extLst>
              <a:ext uri="{FF2B5EF4-FFF2-40B4-BE49-F238E27FC236}">
                <a16:creationId xmlns:a16="http://schemas.microsoft.com/office/drawing/2014/main" id="{F3729191-0F04-4CF4-A359-6FA2E0F536DD}"/>
              </a:ext>
            </a:extLst>
          </p:cNvPr>
          <p:cNvSpPr>
            <a:spLocks noGrp="1"/>
          </p:cNvSpPr>
          <p:nvPr>
            <p:ph type="ftr" sz="quarter" idx="11"/>
          </p:nvPr>
        </p:nvSpPr>
        <p:spPr/>
        <p:txBody>
          <a:bodyPr/>
          <a:lstStyle/>
          <a:p>
            <a:r>
              <a:rPr lang="en-US" dirty="0"/>
              <a:t>Copyright 1992-2015, Leadership Strategies, Inc. V15.02 </a:t>
            </a:r>
          </a:p>
        </p:txBody>
      </p:sp>
      <p:cxnSp>
        <p:nvCxnSpPr>
          <p:cNvPr id="14" name="Straight Connector 13"/>
          <p:cNvCxnSpPr>
            <a:cxnSpLocks/>
          </p:cNvCxnSpPr>
          <p:nvPr/>
        </p:nvCxnSpPr>
        <p:spPr>
          <a:xfrm>
            <a:off x="1420338" y="3275026"/>
            <a:ext cx="1172738"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cxnSpLocks/>
          </p:cNvCxnSpPr>
          <p:nvPr/>
        </p:nvCxnSpPr>
        <p:spPr>
          <a:xfrm>
            <a:off x="2739149" y="3273438"/>
            <a:ext cx="1109520"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a:off x="4039865" y="3273438"/>
            <a:ext cx="1591934"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p:cNvCxnSpPr>
          <p:nvPr/>
        </p:nvCxnSpPr>
        <p:spPr>
          <a:xfrm>
            <a:off x="5729391" y="3283480"/>
            <a:ext cx="1279012"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p:cNvCxnSpPr>
          <p:nvPr/>
        </p:nvCxnSpPr>
        <p:spPr>
          <a:xfrm>
            <a:off x="7474804" y="3269832"/>
            <a:ext cx="425903"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a:off x="8086725" y="3262815"/>
            <a:ext cx="999984"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202264" y="3267857"/>
            <a:ext cx="10037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7" name="Title 4"/>
          <p:cNvSpPr txBox="1">
            <a:spLocks/>
          </p:cNvSpPr>
          <p:nvPr/>
        </p:nvSpPr>
        <p:spPr>
          <a:xfrm>
            <a:off x="657225" y="1469238"/>
            <a:ext cx="8168718" cy="51767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Definition of Dysfunction</a:t>
            </a:r>
          </a:p>
        </p:txBody>
      </p:sp>
    </p:spTree>
    <p:extLst>
      <p:ext uri="{BB962C8B-B14F-4D97-AF65-F5344CB8AC3E}">
        <p14:creationId xmlns:p14="http://schemas.microsoft.com/office/powerpoint/2010/main" val="32058757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normAutofit/>
          </a:bodyPr>
          <a:lstStyle/>
          <a:p>
            <a:pPr marL="0" indent="0">
              <a:buNone/>
              <a:tabLst>
                <a:tab pos="561975" algn="l"/>
              </a:tabLst>
            </a:pPr>
            <a:r>
              <a:rPr lang="en-US" altLang="en-US" b="0" dirty="0">
                <a:solidFill>
                  <a:srgbClr val="009383"/>
                </a:solidFill>
              </a:rPr>
              <a:t>G1.</a:t>
            </a:r>
            <a:r>
              <a:rPr lang="en-US" altLang="en-US" b="0" dirty="0">
                <a:solidFill>
                  <a:schemeClr val="tx1"/>
                </a:solidFill>
              </a:rPr>
              <a:t>	Understand Dysfunctional Behavior</a:t>
            </a:r>
          </a:p>
          <a:p>
            <a:pPr marL="0" indent="0">
              <a:buNone/>
              <a:tabLst>
                <a:tab pos="561975" algn="l"/>
              </a:tabLst>
            </a:pPr>
            <a:r>
              <a:rPr lang="en-US" altLang="en-US" b="0" dirty="0">
                <a:solidFill>
                  <a:srgbClr val="009383"/>
                </a:solidFill>
              </a:rPr>
              <a:t>G2.</a:t>
            </a:r>
            <a:r>
              <a:rPr lang="en-US" altLang="en-US" b="0" dirty="0">
                <a:solidFill>
                  <a:schemeClr val="tx1"/>
                </a:solidFill>
              </a:rPr>
              <a:t>	Separate Symptom from Root Cause</a:t>
            </a:r>
          </a:p>
          <a:p>
            <a:pPr marL="0" indent="0">
              <a:buNone/>
              <a:tabLst>
                <a:tab pos="561975" algn="l"/>
              </a:tabLst>
            </a:pPr>
            <a:r>
              <a:rPr lang="en-US" altLang="en-US" b="0" dirty="0">
                <a:solidFill>
                  <a:srgbClr val="009383"/>
                </a:solidFill>
              </a:rPr>
              <a:t>G3.</a:t>
            </a:r>
            <a:r>
              <a:rPr lang="en-US" altLang="en-US" b="0" dirty="0">
                <a:solidFill>
                  <a:schemeClr val="tx1"/>
                </a:solidFill>
              </a:rPr>
              <a:t>	Focus on Prevention</a:t>
            </a:r>
          </a:p>
          <a:p>
            <a:pPr marL="0" indent="0">
              <a:buNone/>
              <a:tabLst>
                <a:tab pos="561975" algn="l"/>
              </a:tabLst>
            </a:pPr>
            <a:r>
              <a:rPr lang="en-US" altLang="en-US" b="0" dirty="0">
                <a:solidFill>
                  <a:srgbClr val="009383"/>
                </a:solidFill>
              </a:rPr>
              <a:t>G4.</a:t>
            </a:r>
            <a:r>
              <a:rPr lang="en-US" altLang="en-US" b="0" dirty="0">
                <a:solidFill>
                  <a:schemeClr val="tx1"/>
                </a:solidFill>
              </a:rPr>
              <a:t>	Detect Non-Verbal Cues</a:t>
            </a:r>
          </a:p>
          <a:p>
            <a:pPr marL="0" indent="0">
              <a:buNone/>
              <a:tabLst>
                <a:tab pos="561975" algn="l"/>
              </a:tabLst>
            </a:pPr>
            <a:r>
              <a:rPr lang="en-US" altLang="en-US" b="0" dirty="0">
                <a:solidFill>
                  <a:srgbClr val="009383"/>
                </a:solidFill>
              </a:rPr>
              <a:t>G5.</a:t>
            </a:r>
            <a:r>
              <a:rPr lang="en-US" altLang="en-US" b="0" dirty="0">
                <a:solidFill>
                  <a:schemeClr val="tx1"/>
                </a:solidFill>
              </a:rPr>
              <a:t>	Address Dysfunction Effectively</a:t>
            </a:r>
          </a:p>
          <a:p>
            <a:pPr marL="0" indent="0">
              <a:buNone/>
              <a:tabLst>
                <a:tab pos="561975" algn="l"/>
              </a:tabLst>
            </a:pPr>
            <a:r>
              <a:rPr lang="en-US" altLang="en-US" b="0" dirty="0">
                <a:solidFill>
                  <a:srgbClr val="009383"/>
                </a:solidFill>
              </a:rPr>
              <a:t>G6. </a:t>
            </a:r>
            <a:r>
              <a:rPr lang="en-US" altLang="en-US" b="0" dirty="0">
                <a:solidFill>
                  <a:schemeClr val="tx1"/>
                </a:solidFill>
              </a:rPr>
              <a:t>Inform the Group When Appropriate</a:t>
            </a:r>
          </a:p>
          <a:p>
            <a:pPr marL="0" indent="0">
              <a:buNone/>
              <a:tabLst>
                <a:tab pos="561975" algn="l"/>
              </a:tabLst>
            </a:pPr>
            <a:r>
              <a:rPr lang="en-US" altLang="en-US" b="0" dirty="0">
                <a:solidFill>
                  <a:srgbClr val="009383"/>
                </a:solidFill>
              </a:rPr>
              <a:t>G7.	</a:t>
            </a:r>
            <a:r>
              <a:rPr lang="en-US" altLang="en-US" b="0" dirty="0">
                <a:solidFill>
                  <a:schemeClr val="tx1"/>
                </a:solidFill>
              </a:rPr>
              <a:t>Reward Functional Behavior</a:t>
            </a:r>
          </a:p>
          <a:p>
            <a:pPr marL="0" indent="0">
              <a:buNone/>
              <a:tabLst>
                <a:tab pos="561975" algn="l"/>
              </a:tabLst>
            </a:pPr>
            <a:r>
              <a:rPr lang="en-US" altLang="en-US" b="0" dirty="0">
                <a:solidFill>
                  <a:srgbClr val="009383"/>
                </a:solidFill>
              </a:rPr>
              <a:t>G8.</a:t>
            </a:r>
            <a:r>
              <a:rPr lang="en-US" altLang="en-US" b="0" dirty="0">
                <a:solidFill>
                  <a:schemeClr val="tx1"/>
                </a:solidFill>
              </a:rPr>
              <a:t>	Respond Appropriately When Challenged</a:t>
            </a:r>
          </a:p>
          <a:p>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4</a:t>
            </a:fld>
            <a:endParaRPr lang="en-US" sz="900" dirty="0">
              <a:solidFill>
                <a:schemeClr val="bg1">
                  <a:lumMod val="50000"/>
                </a:schemeClr>
              </a:solidFill>
            </a:endParaRPr>
          </a:p>
        </p:txBody>
      </p:sp>
      <p:sp>
        <p:nvSpPr>
          <p:cNvPr id="5" name="Title 4"/>
          <p:cNvSpPr>
            <a:spLocks noGrp="1"/>
          </p:cNvSpPr>
          <p:nvPr>
            <p:ph type="title"/>
          </p:nvPr>
        </p:nvSpPr>
        <p:spPr/>
        <p:txBody>
          <a:bodyPr>
            <a:normAutofit/>
          </a:bodyPr>
          <a:lstStyle/>
          <a:p>
            <a:r>
              <a:rPr lang="en-US" altLang="en-US" sz="3600" dirty="0"/>
              <a:t>G. Managing Dysfunction</a:t>
            </a:r>
            <a:endParaRPr lang="en-US" sz="3600" dirty="0"/>
          </a:p>
        </p:txBody>
      </p:sp>
      <p:sp>
        <p:nvSpPr>
          <p:cNvPr id="6" name="TextBox 5"/>
          <p:cNvSpPr txBox="1"/>
          <p:nvPr/>
        </p:nvSpPr>
        <p:spPr>
          <a:xfrm>
            <a:off x="10984437"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129</a:t>
            </a:r>
          </a:p>
        </p:txBody>
      </p:sp>
      <p:sp>
        <p:nvSpPr>
          <p:cNvPr id="7" name="TextBox 5"/>
          <p:cNvSpPr txBox="1"/>
          <p:nvPr/>
        </p:nvSpPr>
        <p:spPr>
          <a:xfrm>
            <a:off x="10352888" y="507212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
        <p:nvSpPr>
          <p:cNvPr id="8" name="TextBox 7">
            <a:extLst>
              <a:ext uri="{FF2B5EF4-FFF2-40B4-BE49-F238E27FC236}">
                <a16:creationId xmlns:a16="http://schemas.microsoft.com/office/drawing/2014/main" id="{3B3B2110-B3C3-4DCB-BF8E-3AC4DCFC5CBA}"/>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40</a:t>
            </a:fld>
            <a:endParaRPr lang="en-US" dirty="0"/>
          </a:p>
        </p:txBody>
      </p:sp>
      <p:sp>
        <p:nvSpPr>
          <p:cNvPr id="27" name="Content Placeholder 26"/>
          <p:cNvSpPr>
            <a:spLocks noGrp="1"/>
          </p:cNvSpPr>
          <p:nvPr>
            <p:ph type="body" sz="quarter" idx="13"/>
          </p:nvPr>
        </p:nvSpPr>
        <p:spPr/>
        <p:txBody>
          <a:bodyPr/>
          <a:lstStyle/>
          <a:p>
            <a:pPr marL="0" indent="0">
              <a:buNone/>
            </a:pPr>
            <a:r>
              <a:rPr lang="en-US" dirty="0"/>
              <a:t>When dealing with dysfunction, it is important to separate the _______ from the _________   __________.</a:t>
            </a:r>
          </a:p>
        </p:txBody>
      </p:sp>
      <p:sp>
        <p:nvSpPr>
          <p:cNvPr id="6" name="Footer Placeholder 2">
            <a:extLst>
              <a:ext uri="{FF2B5EF4-FFF2-40B4-BE49-F238E27FC236}">
                <a16:creationId xmlns:a16="http://schemas.microsoft.com/office/drawing/2014/main" id="{EB175D7D-FB7E-41A9-AAAE-7623CA003B7C}"/>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41</a:t>
            </a:fld>
            <a:endParaRPr lang="en-US" dirty="0"/>
          </a:p>
        </p:txBody>
      </p:sp>
      <p:sp>
        <p:nvSpPr>
          <p:cNvPr id="27" name="Content Placeholder 26"/>
          <p:cNvSpPr>
            <a:spLocks noGrp="1"/>
          </p:cNvSpPr>
          <p:nvPr>
            <p:ph type="body" sz="quarter" idx="13"/>
          </p:nvPr>
        </p:nvSpPr>
        <p:spPr/>
        <p:txBody>
          <a:bodyPr/>
          <a:lstStyle/>
          <a:p>
            <a:pPr marL="0" indent="0">
              <a:buNone/>
            </a:pPr>
            <a:r>
              <a:rPr lang="en-US" dirty="0"/>
              <a:t>When dealing with dysfunction, it is important to separate the </a:t>
            </a:r>
            <a:r>
              <a:rPr lang="en-US" dirty="0">
                <a:solidFill>
                  <a:srgbClr val="F26522"/>
                </a:solidFill>
              </a:rPr>
              <a:t>symptom</a:t>
            </a:r>
            <a:r>
              <a:rPr lang="en-US" dirty="0"/>
              <a:t> from the </a:t>
            </a:r>
            <a:r>
              <a:rPr lang="en-US" dirty="0">
                <a:solidFill>
                  <a:srgbClr val="F26522"/>
                </a:solidFill>
              </a:rPr>
              <a:t>root cause</a:t>
            </a:r>
            <a:r>
              <a:rPr lang="en-US" dirty="0"/>
              <a:t>.</a:t>
            </a:r>
          </a:p>
        </p:txBody>
      </p:sp>
      <p:sp>
        <p:nvSpPr>
          <p:cNvPr id="8" name="Footer Placeholder 2">
            <a:extLst>
              <a:ext uri="{FF2B5EF4-FFF2-40B4-BE49-F238E27FC236}">
                <a16:creationId xmlns:a16="http://schemas.microsoft.com/office/drawing/2014/main" id="{6DCF6AC7-5A3F-47B4-B364-BCCC9CA4E574}"/>
              </a:ext>
            </a:extLst>
          </p:cNvPr>
          <p:cNvSpPr>
            <a:spLocks noGrp="1"/>
          </p:cNvSpPr>
          <p:nvPr>
            <p:ph type="ftr" sz="quarter" idx="11"/>
          </p:nvPr>
        </p:nvSpPr>
        <p:spPr/>
        <p:txBody>
          <a:bodyPr/>
          <a:lstStyle/>
          <a:p>
            <a:r>
              <a:rPr lang="en-US" dirty="0"/>
              <a:t>Copyright 1992-2015, Leadership Strategies, Inc. V15.02 </a:t>
            </a:r>
          </a:p>
        </p:txBody>
      </p:sp>
      <p:cxnSp>
        <p:nvCxnSpPr>
          <p:cNvPr id="10" name="Straight Connector 9"/>
          <p:cNvCxnSpPr/>
          <p:nvPr/>
        </p:nvCxnSpPr>
        <p:spPr>
          <a:xfrm>
            <a:off x="10297529" y="1990439"/>
            <a:ext cx="1543689"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42123" y="2355300"/>
            <a:ext cx="1796291"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42</a:t>
            </a:fld>
            <a:endParaRPr lang="en-US" dirty="0"/>
          </a:p>
        </p:txBody>
      </p:sp>
      <p:sp>
        <p:nvSpPr>
          <p:cNvPr id="27" name="Content Placeholder 26"/>
          <p:cNvSpPr>
            <a:spLocks noGrp="1"/>
          </p:cNvSpPr>
          <p:nvPr>
            <p:ph type="body" sz="quarter" idx="13"/>
          </p:nvPr>
        </p:nvSpPr>
        <p:spPr>
          <a:xfrm>
            <a:off x="657225" y="2174570"/>
            <a:ext cx="11426825" cy="4602544"/>
          </a:xfrm>
        </p:spPr>
        <p:txBody>
          <a:bodyPr>
            <a:normAutofit/>
          </a:bodyPr>
          <a:lstStyle/>
          <a:p>
            <a:pPr>
              <a:spcAft>
                <a:spcPts val="600"/>
              </a:spcAft>
            </a:pPr>
            <a:r>
              <a:rPr lang="en-US" sz="2400" dirty="0"/>
              <a:t>People not in favor of session</a:t>
            </a:r>
          </a:p>
          <a:p>
            <a:pPr>
              <a:spcAft>
                <a:spcPts val="600"/>
              </a:spcAft>
            </a:pPr>
            <a:r>
              <a:rPr lang="en-US" sz="2400" dirty="0"/>
              <a:t>Those who stand to lose</a:t>
            </a:r>
          </a:p>
          <a:p>
            <a:pPr>
              <a:spcAft>
                <a:spcPts val="600"/>
              </a:spcAft>
            </a:pPr>
            <a:r>
              <a:rPr lang="en-US" sz="2400" dirty="0"/>
              <a:t>Those on unfavorable terms</a:t>
            </a:r>
          </a:p>
          <a:p>
            <a:pPr>
              <a:spcAft>
                <a:spcPts val="600"/>
              </a:spcAft>
            </a:pPr>
            <a:r>
              <a:rPr lang="en-US" sz="2400" dirty="0"/>
              <a:t>Naysayers</a:t>
            </a:r>
          </a:p>
        </p:txBody>
      </p:sp>
      <p:sp>
        <p:nvSpPr>
          <p:cNvPr id="7" name="Footer Placeholder 2">
            <a:extLst>
              <a:ext uri="{FF2B5EF4-FFF2-40B4-BE49-F238E27FC236}">
                <a16:creationId xmlns:a16="http://schemas.microsoft.com/office/drawing/2014/main" id="{81628D41-C53F-482C-898A-84612C446783}"/>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48008"/>
            <a:ext cx="9525219" cy="5285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types of participant attitudes to identify early?</a:t>
            </a:r>
          </a:p>
        </p:txBody>
      </p:sp>
    </p:spTree>
    <p:extLst>
      <p:ext uri="{BB962C8B-B14F-4D97-AF65-F5344CB8AC3E}">
        <p14:creationId xmlns:p14="http://schemas.microsoft.com/office/powerpoint/2010/main" val="2694650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43</a:t>
            </a:fld>
            <a:endParaRPr lang="en-US" dirty="0"/>
          </a:p>
        </p:txBody>
      </p:sp>
      <p:sp>
        <p:nvSpPr>
          <p:cNvPr id="27" name="Content Placeholder 26"/>
          <p:cNvSpPr>
            <a:spLocks noGrp="1"/>
          </p:cNvSpPr>
          <p:nvPr>
            <p:ph type="body" sz="quarter" idx="13"/>
          </p:nvPr>
        </p:nvSpPr>
        <p:spPr>
          <a:xfrm>
            <a:off x="657225" y="2136365"/>
            <a:ext cx="11426825" cy="4602544"/>
          </a:xfrm>
        </p:spPr>
        <p:txBody>
          <a:bodyPr>
            <a:normAutofit/>
          </a:bodyPr>
          <a:lstStyle/>
          <a:p>
            <a:r>
              <a:rPr lang="en-US" sz="2400" dirty="0"/>
              <a:t>Assigning seats</a:t>
            </a:r>
          </a:p>
          <a:p>
            <a:r>
              <a:rPr lang="en-US" sz="2400" dirty="0"/>
              <a:t>Adding ground rules (give me one)</a:t>
            </a:r>
          </a:p>
          <a:p>
            <a:r>
              <a:rPr lang="en-US" sz="2400" dirty="0"/>
              <a:t>Making sure you interact with certain people</a:t>
            </a:r>
          </a:p>
          <a:p>
            <a:r>
              <a:rPr lang="en-US" sz="2400" dirty="0"/>
              <a:t>Paying close attention to certain reactions</a:t>
            </a:r>
          </a:p>
          <a:p>
            <a:r>
              <a:rPr lang="en-US" sz="2400" dirty="0"/>
              <a:t>Holding informal meetings during breaks</a:t>
            </a:r>
          </a:p>
        </p:txBody>
      </p:sp>
      <p:sp>
        <p:nvSpPr>
          <p:cNvPr id="7" name="Footer Placeholder 2">
            <a:extLst>
              <a:ext uri="{FF2B5EF4-FFF2-40B4-BE49-F238E27FC236}">
                <a16:creationId xmlns:a16="http://schemas.microsoft.com/office/drawing/2014/main" id="{F13BD342-F469-49CA-8F87-6C43543F5E60}"/>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48009"/>
            <a:ext cx="9818292" cy="5248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3 strategies for preventing dysfunctional behavior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44</a:t>
            </a:fld>
            <a:endParaRPr lang="en-US" dirty="0"/>
          </a:p>
        </p:txBody>
      </p:sp>
      <p:sp>
        <p:nvSpPr>
          <p:cNvPr id="27" name="Content Placeholder 26"/>
          <p:cNvSpPr>
            <a:spLocks noGrp="1"/>
          </p:cNvSpPr>
          <p:nvPr>
            <p:ph type="body" sz="quarter" idx="13"/>
          </p:nvPr>
        </p:nvSpPr>
        <p:spPr>
          <a:xfrm>
            <a:off x="697546" y="2255456"/>
            <a:ext cx="11426825" cy="4602544"/>
          </a:xfrm>
        </p:spPr>
        <p:txBody>
          <a:bodyPr>
            <a:normAutofit/>
          </a:bodyPr>
          <a:lstStyle/>
          <a:p>
            <a:pPr>
              <a:spcAft>
                <a:spcPts val="1200"/>
              </a:spcAft>
            </a:pPr>
            <a:r>
              <a:rPr lang="en-US" sz="2400" dirty="0"/>
              <a:t>Participants not speaking</a:t>
            </a:r>
          </a:p>
          <a:p>
            <a:pPr>
              <a:spcAft>
                <a:spcPts val="1200"/>
              </a:spcAft>
            </a:pPr>
            <a:r>
              <a:rPr lang="en-US" sz="2400" dirty="0"/>
              <a:t>Folded arms</a:t>
            </a:r>
          </a:p>
          <a:p>
            <a:pPr>
              <a:spcAft>
                <a:spcPts val="1200"/>
              </a:spcAft>
            </a:pPr>
            <a:r>
              <a:rPr lang="en-US" sz="2400" dirty="0"/>
              <a:t>Participants that can’t wait for the next break to get back to other work</a:t>
            </a:r>
          </a:p>
          <a:p>
            <a:pPr>
              <a:spcAft>
                <a:spcPts val="1200"/>
              </a:spcAft>
            </a:pPr>
            <a:r>
              <a:rPr lang="en-US" sz="2400" dirty="0"/>
              <a:t>Side conversations</a:t>
            </a:r>
          </a:p>
        </p:txBody>
      </p:sp>
      <p:sp>
        <p:nvSpPr>
          <p:cNvPr id="7" name="Footer Placeholder 2">
            <a:extLst>
              <a:ext uri="{FF2B5EF4-FFF2-40B4-BE49-F238E27FC236}">
                <a16:creationId xmlns:a16="http://schemas.microsoft.com/office/drawing/2014/main" id="{34F61F4C-813A-4626-8D8B-C3F0353586C2}"/>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48008"/>
            <a:ext cx="8754596" cy="538513"/>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3 cues to look for in detecting dysfunction?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45</a:t>
            </a:fld>
            <a:endParaRPr lang="en-US" dirty="0"/>
          </a:p>
        </p:txBody>
      </p:sp>
      <p:sp>
        <p:nvSpPr>
          <p:cNvPr id="27" name="Content Placeholder 26"/>
          <p:cNvSpPr>
            <a:spLocks noGrp="1"/>
          </p:cNvSpPr>
          <p:nvPr>
            <p:ph type="body" sz="quarter" idx="13"/>
          </p:nvPr>
        </p:nvSpPr>
        <p:spPr>
          <a:xfrm>
            <a:off x="657225" y="2255456"/>
            <a:ext cx="11426825" cy="4602544"/>
          </a:xfrm>
        </p:spPr>
        <p:txBody>
          <a:bodyPr>
            <a:normAutofit/>
          </a:bodyPr>
          <a:lstStyle/>
          <a:p>
            <a:pPr>
              <a:spcAft>
                <a:spcPts val="1200"/>
              </a:spcAft>
            </a:pPr>
            <a:r>
              <a:rPr lang="en-US" sz="2400" dirty="0"/>
              <a:t>Approach privately or generally</a:t>
            </a:r>
          </a:p>
          <a:p>
            <a:pPr>
              <a:spcAft>
                <a:spcPts val="1200"/>
              </a:spcAft>
            </a:pPr>
            <a:r>
              <a:rPr lang="en-US" sz="2400" dirty="0"/>
              <a:t>Empathize with the symptom</a:t>
            </a:r>
          </a:p>
          <a:p>
            <a:pPr>
              <a:spcAft>
                <a:spcPts val="1200"/>
              </a:spcAft>
            </a:pPr>
            <a:r>
              <a:rPr lang="en-US" sz="2400" dirty="0"/>
              <a:t>Address the root cause</a:t>
            </a:r>
          </a:p>
          <a:p>
            <a:pPr>
              <a:spcAft>
                <a:spcPts val="1200"/>
              </a:spcAft>
            </a:pPr>
            <a:r>
              <a:rPr lang="en-US" sz="2400" dirty="0"/>
              <a:t>Get agreement on a solution</a:t>
            </a:r>
          </a:p>
        </p:txBody>
      </p:sp>
      <p:sp>
        <p:nvSpPr>
          <p:cNvPr id="7" name="Footer Placeholder 2">
            <a:extLst>
              <a:ext uri="{FF2B5EF4-FFF2-40B4-BE49-F238E27FC236}">
                <a16:creationId xmlns:a16="http://schemas.microsoft.com/office/drawing/2014/main" id="{EA7608F4-94E4-4282-8CD6-278D8682431B}"/>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48008"/>
            <a:ext cx="9600758" cy="5248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four general steps in addressing dysfunction?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46</a:t>
            </a:fld>
            <a:endParaRPr lang="en-US" dirty="0"/>
          </a:p>
        </p:txBody>
      </p:sp>
      <p:sp>
        <p:nvSpPr>
          <p:cNvPr id="27" name="Content Placeholder 26"/>
          <p:cNvSpPr>
            <a:spLocks noGrp="1"/>
          </p:cNvSpPr>
          <p:nvPr>
            <p:ph type="body" sz="quarter" idx="13"/>
          </p:nvPr>
        </p:nvSpPr>
        <p:spPr>
          <a:xfrm>
            <a:off x="684295" y="2255456"/>
            <a:ext cx="11426825" cy="4602544"/>
          </a:xfrm>
        </p:spPr>
        <p:txBody>
          <a:bodyPr>
            <a:normAutofit/>
          </a:bodyPr>
          <a:lstStyle/>
          <a:p>
            <a:pPr>
              <a:spcAft>
                <a:spcPts val="1200"/>
              </a:spcAft>
            </a:pPr>
            <a:r>
              <a:rPr lang="en-US" sz="2400" dirty="0"/>
              <a:t>Empathize with the symptom</a:t>
            </a:r>
          </a:p>
        </p:txBody>
      </p:sp>
      <p:sp>
        <p:nvSpPr>
          <p:cNvPr id="7" name="Footer Placeholder 2">
            <a:extLst>
              <a:ext uri="{FF2B5EF4-FFF2-40B4-BE49-F238E27FC236}">
                <a16:creationId xmlns:a16="http://schemas.microsoft.com/office/drawing/2014/main" id="{444764AF-8B76-4E71-A911-85B13A0B628A}"/>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48009"/>
            <a:ext cx="9054847" cy="483922"/>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The most important step in dealing with dysfunction 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47</a:t>
            </a:fld>
            <a:endParaRPr lang="en-US" dirty="0"/>
          </a:p>
        </p:txBody>
      </p:sp>
      <p:sp>
        <p:nvSpPr>
          <p:cNvPr id="27" name="Content Placeholder 26"/>
          <p:cNvSpPr>
            <a:spLocks noGrp="1"/>
          </p:cNvSpPr>
          <p:nvPr>
            <p:ph type="body" sz="quarter" idx="13"/>
          </p:nvPr>
        </p:nvSpPr>
        <p:spPr>
          <a:xfrm>
            <a:off x="657225" y="2715735"/>
            <a:ext cx="11426825" cy="4602544"/>
          </a:xfrm>
        </p:spPr>
        <p:txBody>
          <a:bodyPr>
            <a:normAutofit/>
          </a:bodyPr>
          <a:lstStyle/>
          <a:p>
            <a:pPr>
              <a:spcAft>
                <a:spcPts val="1200"/>
              </a:spcAft>
            </a:pPr>
            <a:r>
              <a:rPr lang="en-US" sz="2400" dirty="0"/>
              <a:t>Admit that they are right</a:t>
            </a:r>
          </a:p>
          <a:p>
            <a:pPr>
              <a:spcAft>
                <a:spcPts val="1200"/>
              </a:spcAft>
            </a:pPr>
            <a:r>
              <a:rPr lang="en-US" sz="2400" dirty="0"/>
              <a:t>Thank them for the correction</a:t>
            </a:r>
          </a:p>
        </p:txBody>
      </p:sp>
      <p:sp>
        <p:nvSpPr>
          <p:cNvPr id="7" name="Footer Placeholder 2">
            <a:extLst>
              <a:ext uri="{FF2B5EF4-FFF2-40B4-BE49-F238E27FC236}">
                <a16:creationId xmlns:a16="http://schemas.microsoft.com/office/drawing/2014/main" id="{064A4D9A-132C-420B-BF82-F1CA752EB1D7}"/>
              </a:ext>
            </a:extLst>
          </p:cNvPr>
          <p:cNvSpPr>
            <a:spLocks noGrp="1"/>
          </p:cNvSpPr>
          <p:nvPr>
            <p:ph type="ftr" sz="quarter" idx="11"/>
          </p:nvPr>
        </p:nvSpPr>
        <p:spPr/>
        <p:txBody>
          <a:bodyPr/>
          <a:lstStyle/>
          <a:p>
            <a:r>
              <a:rPr lang="en-US" dirty="0"/>
              <a:t>Copyright 1992-2015, Leadership Strategies, Inc. V15.02 </a:t>
            </a:r>
          </a:p>
        </p:txBody>
      </p:sp>
      <p:sp>
        <p:nvSpPr>
          <p:cNvPr id="23" name="Title 4"/>
          <p:cNvSpPr txBox="1">
            <a:spLocks/>
          </p:cNvSpPr>
          <p:nvPr/>
        </p:nvSpPr>
        <p:spPr>
          <a:xfrm>
            <a:off x="657225" y="1448009"/>
            <a:ext cx="9721455" cy="810315"/>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participants point out a mistake that you have made, what should you do?</a:t>
            </a:r>
          </a:p>
        </p:txBody>
      </p:sp>
    </p:spTree>
    <p:extLst>
      <p:ext uri="{BB962C8B-B14F-4D97-AF65-F5344CB8AC3E}">
        <p14:creationId xmlns:p14="http://schemas.microsoft.com/office/powerpoint/2010/main" val="829225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vert="horz" lIns="91440" tIns="45720" rIns="91440" bIns="45720" rtlCol="0">
            <a:normAutofit/>
          </a:bodyPr>
          <a:lstStyle/>
          <a:p>
            <a:pPr>
              <a:tabLst>
                <a:tab pos="561975" algn="l"/>
              </a:tabLst>
            </a:pPr>
            <a:r>
              <a:rPr lang="en-US" altLang="en-US" b="0" dirty="0">
                <a:solidFill>
                  <a:srgbClr val="009383"/>
                </a:solidFill>
              </a:rPr>
              <a:t>G1.</a:t>
            </a:r>
            <a:r>
              <a:rPr lang="en-US" altLang="en-US" b="0" dirty="0">
                <a:solidFill>
                  <a:schemeClr val="tx1"/>
                </a:solidFill>
              </a:rPr>
              <a:t>	Understanding Dysfunctional Behavior</a:t>
            </a:r>
          </a:p>
          <a:p>
            <a:pPr>
              <a:tabLst>
                <a:tab pos="561975" algn="l"/>
              </a:tabLst>
            </a:pPr>
            <a:r>
              <a:rPr lang="en-US" altLang="en-US" b="0" dirty="0">
                <a:solidFill>
                  <a:srgbClr val="009383"/>
                </a:solidFill>
              </a:rPr>
              <a:t>G2.</a:t>
            </a:r>
            <a:r>
              <a:rPr lang="en-US" altLang="en-US" b="0" dirty="0">
                <a:solidFill>
                  <a:schemeClr val="tx1"/>
                </a:solidFill>
              </a:rPr>
              <a:t>	Separate Symptom from Root Cause</a:t>
            </a:r>
          </a:p>
          <a:p>
            <a:pPr>
              <a:tabLst>
                <a:tab pos="561975" algn="l"/>
              </a:tabLst>
            </a:pPr>
            <a:r>
              <a:rPr lang="en-US" altLang="en-US" b="0" dirty="0">
                <a:solidFill>
                  <a:srgbClr val="009383"/>
                </a:solidFill>
              </a:rPr>
              <a:t>G3.</a:t>
            </a:r>
            <a:r>
              <a:rPr lang="en-US" altLang="en-US" b="0" dirty="0">
                <a:solidFill>
                  <a:schemeClr val="tx1"/>
                </a:solidFill>
              </a:rPr>
              <a:t>	Focus on Prevention</a:t>
            </a:r>
          </a:p>
          <a:p>
            <a:pPr>
              <a:tabLst>
                <a:tab pos="561975" algn="l"/>
              </a:tabLst>
            </a:pPr>
            <a:r>
              <a:rPr lang="en-US" altLang="en-US" b="0" dirty="0">
                <a:solidFill>
                  <a:srgbClr val="009383"/>
                </a:solidFill>
              </a:rPr>
              <a:t>G4.	</a:t>
            </a:r>
            <a:r>
              <a:rPr lang="en-US" altLang="en-US" b="0" dirty="0">
                <a:solidFill>
                  <a:schemeClr val="tx1"/>
                </a:solidFill>
              </a:rPr>
              <a:t>Detect Non-Verbal Cues</a:t>
            </a:r>
          </a:p>
          <a:p>
            <a:pPr>
              <a:tabLst>
                <a:tab pos="561975" algn="l"/>
              </a:tabLst>
            </a:pPr>
            <a:r>
              <a:rPr lang="en-US" altLang="en-US" b="0" dirty="0">
                <a:solidFill>
                  <a:srgbClr val="009383"/>
                </a:solidFill>
              </a:rPr>
              <a:t>G5.</a:t>
            </a:r>
            <a:r>
              <a:rPr lang="en-US" altLang="en-US" b="0" dirty="0">
                <a:solidFill>
                  <a:schemeClr val="tx1"/>
                </a:solidFill>
              </a:rPr>
              <a:t>	Address Dysfunction Effectively</a:t>
            </a:r>
          </a:p>
          <a:p>
            <a:pPr>
              <a:tabLst>
                <a:tab pos="561975" algn="l"/>
              </a:tabLst>
            </a:pPr>
            <a:r>
              <a:rPr lang="en-US" altLang="en-US" b="0" dirty="0">
                <a:solidFill>
                  <a:srgbClr val="009383"/>
                </a:solidFill>
              </a:rPr>
              <a:t>G6. </a:t>
            </a:r>
            <a:r>
              <a:rPr lang="en-US" altLang="en-US" b="0" dirty="0">
                <a:solidFill>
                  <a:schemeClr val="tx1"/>
                </a:solidFill>
              </a:rPr>
              <a:t>Inform the Group When Appropriate</a:t>
            </a:r>
          </a:p>
          <a:p>
            <a:pPr>
              <a:tabLst>
                <a:tab pos="561975" algn="l"/>
              </a:tabLst>
            </a:pPr>
            <a:r>
              <a:rPr lang="en-US" altLang="en-US" b="0" dirty="0">
                <a:solidFill>
                  <a:srgbClr val="009383"/>
                </a:solidFill>
              </a:rPr>
              <a:t>G7.</a:t>
            </a:r>
            <a:r>
              <a:rPr lang="en-US" altLang="en-US" b="0" dirty="0">
                <a:solidFill>
                  <a:schemeClr val="tx1"/>
                </a:solidFill>
              </a:rPr>
              <a:t>	Reward Functional Behavior</a:t>
            </a:r>
          </a:p>
          <a:p>
            <a:pPr>
              <a:tabLst>
                <a:tab pos="561975" algn="l"/>
              </a:tabLst>
            </a:pPr>
            <a:r>
              <a:rPr lang="en-US" altLang="en-US" b="0" dirty="0">
                <a:solidFill>
                  <a:srgbClr val="009383"/>
                </a:solidFill>
              </a:rPr>
              <a:t>G8.</a:t>
            </a:r>
            <a:r>
              <a:rPr lang="en-US" altLang="en-US" b="0" dirty="0">
                <a:solidFill>
                  <a:schemeClr val="tx1"/>
                </a:solidFill>
              </a:rPr>
              <a:t>	Respond Appropriately When Challenged</a:t>
            </a:r>
          </a:p>
          <a:p>
            <a:pPr>
              <a:tabLst>
                <a:tab pos="561975" algn="l"/>
              </a:tabLst>
            </a:pPr>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48</a:t>
            </a:fld>
            <a:endParaRPr lang="en-US" sz="900" dirty="0">
              <a:solidFill>
                <a:schemeClr val="bg1">
                  <a:lumMod val="50000"/>
                </a:schemeClr>
              </a:solidFill>
            </a:endParaRPr>
          </a:p>
        </p:txBody>
      </p:sp>
      <p:sp>
        <p:nvSpPr>
          <p:cNvPr id="5" name="Title 4"/>
          <p:cNvSpPr>
            <a:spLocks noGrp="1"/>
          </p:cNvSpPr>
          <p:nvPr>
            <p:ph type="title"/>
          </p:nvPr>
        </p:nvSpPr>
        <p:spPr/>
        <p:txBody>
          <a:bodyPr>
            <a:normAutofit/>
          </a:bodyPr>
          <a:lstStyle/>
          <a:p>
            <a:r>
              <a:rPr lang="en-US" altLang="en-US" sz="3600" dirty="0"/>
              <a:t>G. Managing Dysfunction</a:t>
            </a:r>
            <a:endParaRPr lang="en-US" sz="3600" dirty="0"/>
          </a:p>
        </p:txBody>
      </p:sp>
      <p:sp>
        <p:nvSpPr>
          <p:cNvPr id="6" name="TextBox 5">
            <a:extLst>
              <a:ext uri="{FF2B5EF4-FFF2-40B4-BE49-F238E27FC236}">
                <a16:creationId xmlns:a16="http://schemas.microsoft.com/office/drawing/2014/main" id="{642D276F-070C-404A-8A16-411FB2C1A88B}"/>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282079942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C5C7-A9DD-4E7B-8B1B-AEE95B2041D6}"/>
              </a:ext>
            </a:extLst>
          </p:cNvPr>
          <p:cNvSpPr>
            <a:spLocks noGrp="1"/>
          </p:cNvSpPr>
          <p:nvPr>
            <p:ph type="title"/>
          </p:nvPr>
        </p:nvSpPr>
        <p:spPr/>
        <p:txBody>
          <a:bodyPr/>
          <a:lstStyle/>
          <a:p>
            <a:r>
              <a:rPr lang="en-US" dirty="0"/>
              <a:t>Introvert Minute Best Practices</a:t>
            </a:r>
          </a:p>
        </p:txBody>
      </p:sp>
      <p:sp>
        <p:nvSpPr>
          <p:cNvPr id="3" name="Text Placeholder 2">
            <a:extLst>
              <a:ext uri="{FF2B5EF4-FFF2-40B4-BE49-F238E27FC236}">
                <a16:creationId xmlns:a16="http://schemas.microsoft.com/office/drawing/2014/main" id="{81D88DDB-B7C8-4E10-AC9B-45AD5B4EDD6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A660D139-26D8-4609-BD62-0C0CC1841829}"/>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srgbClr val="009383"/>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endParaRPr>
          </a:p>
        </p:txBody>
      </p:sp>
      <p:pic>
        <p:nvPicPr>
          <p:cNvPr id="6" name="Picture 5" descr="A person with the hand on the chin&#10;&#10;Description automatically generated with low confidence">
            <a:extLst>
              <a:ext uri="{FF2B5EF4-FFF2-40B4-BE49-F238E27FC236}">
                <a16:creationId xmlns:a16="http://schemas.microsoft.com/office/drawing/2014/main" id="{306B4797-65C0-4368-B977-73EF8AEA5C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17340" y="1524000"/>
            <a:ext cx="3757319" cy="5334000"/>
          </a:xfrm>
          <a:prstGeom prst="rect">
            <a:avLst/>
          </a:prstGeom>
        </p:spPr>
      </p:pic>
    </p:spTree>
    <p:extLst>
      <p:ext uri="{BB962C8B-B14F-4D97-AF65-F5344CB8AC3E}">
        <p14:creationId xmlns:p14="http://schemas.microsoft.com/office/powerpoint/2010/main" val="158403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B14C9C-D408-421E-AAA1-23125FB3EFE8}"/>
              </a:ext>
            </a:extLst>
          </p:cNvPr>
          <p:cNvSpPr>
            <a:spLocks noGrp="1"/>
          </p:cNvSpPr>
          <p:nvPr>
            <p:ph type="body" idx="1"/>
          </p:nvPr>
        </p:nvSpPr>
        <p:spPr>
          <a:xfrm>
            <a:off x="1802445" y="1679552"/>
            <a:ext cx="8587110" cy="4410099"/>
          </a:xfrm>
        </p:spPr>
        <p:txBody>
          <a:bodyPr/>
          <a:lstStyle/>
          <a:p>
            <a:r>
              <a:rPr lang="en-US" altLang="en-US" b="0" i="1" dirty="0">
                <a:solidFill>
                  <a:schemeClr val="tx1"/>
                </a:solidFill>
              </a:rPr>
              <a:t>Dysfunctional behavior is any activity by a participant which is consciously or unconsciously a substitution for expressing displeasure with the training content or the facilitation process, or an outside factor.</a:t>
            </a:r>
          </a:p>
          <a:p>
            <a:endParaRPr lang="en-US" b="0" i="1"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5</a:t>
            </a:fld>
            <a:endParaRPr lang="en-US" sz="900" dirty="0">
              <a:solidFill>
                <a:schemeClr val="bg1">
                  <a:lumMod val="50000"/>
                </a:schemeClr>
              </a:solidFill>
            </a:endParaRPr>
          </a:p>
        </p:txBody>
      </p:sp>
      <p:sp>
        <p:nvSpPr>
          <p:cNvPr id="2" name="Title 1"/>
          <p:cNvSpPr>
            <a:spLocks noGrp="1"/>
          </p:cNvSpPr>
          <p:nvPr>
            <p:ph type="title"/>
          </p:nvPr>
        </p:nvSpPr>
        <p:spPr>
          <a:xfrm>
            <a:off x="657224" y="522072"/>
            <a:ext cx="7850671" cy="690564"/>
          </a:xfrm>
        </p:spPr>
        <p:txBody>
          <a:bodyPr>
            <a:noAutofit/>
          </a:bodyPr>
          <a:lstStyle/>
          <a:p>
            <a:r>
              <a:rPr lang="en-US" altLang="en-US" sz="3600" dirty="0"/>
              <a:t>G1. Understand Dysfunctional Behavior</a:t>
            </a:r>
            <a:endParaRPr lang="en-US" sz="3600" dirty="0"/>
          </a:p>
        </p:txBody>
      </p:sp>
      <p:sp>
        <p:nvSpPr>
          <p:cNvPr id="8" name="TextBox 7"/>
          <p:cNvSpPr txBox="1"/>
          <p:nvPr/>
        </p:nvSpPr>
        <p:spPr>
          <a:xfrm>
            <a:off x="11095234"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130</a:t>
            </a:r>
          </a:p>
        </p:txBody>
      </p:sp>
      <p:sp>
        <p:nvSpPr>
          <p:cNvPr id="7" name="TextBox 6">
            <a:extLst>
              <a:ext uri="{FF2B5EF4-FFF2-40B4-BE49-F238E27FC236}">
                <a16:creationId xmlns:a16="http://schemas.microsoft.com/office/drawing/2014/main" id="{89C53D61-8E75-4BEF-A14D-A5BF867BF7C1}"/>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190236695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846E-6D0F-2344-8D43-A9EA24F545D1}"/>
              </a:ext>
            </a:extLst>
          </p:cNvPr>
          <p:cNvSpPr>
            <a:spLocks noGrp="1"/>
          </p:cNvSpPr>
          <p:nvPr>
            <p:ph type="ctrTitle"/>
          </p:nvPr>
        </p:nvSpPr>
        <p:spPr>
          <a:xfrm>
            <a:off x="669983" y="476534"/>
            <a:ext cx="6487562" cy="1920526"/>
          </a:xfrm>
        </p:spPr>
        <p:txBody>
          <a:bodyPr/>
          <a:lstStyle/>
          <a:p>
            <a:r>
              <a:rPr lang="en-US" dirty="0"/>
              <a:t>The Engaging Trainer Virtual Edition</a:t>
            </a:r>
          </a:p>
        </p:txBody>
      </p:sp>
      <p:sp>
        <p:nvSpPr>
          <p:cNvPr id="3" name="Slide Number Placeholder 2">
            <a:extLst>
              <a:ext uri="{FF2B5EF4-FFF2-40B4-BE49-F238E27FC236}">
                <a16:creationId xmlns:a16="http://schemas.microsoft.com/office/drawing/2014/main" id="{16AF9DCD-9510-4B5F-AF2D-076CCE487B8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C1F6716-D098-4359-9E4E-10FBCCAD57D0}"/>
              </a:ext>
            </a:extLst>
          </p:cNvPr>
          <p:cNvSpPr txBox="1"/>
          <p:nvPr/>
        </p:nvSpPr>
        <p:spPr>
          <a:xfrm>
            <a:off x="9885888" y="6415800"/>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5" name="TextBox 4">
            <a:extLst>
              <a:ext uri="{FF2B5EF4-FFF2-40B4-BE49-F238E27FC236}">
                <a16:creationId xmlns:a16="http://schemas.microsoft.com/office/drawing/2014/main" id="{56A61A4F-40AE-4233-8314-E30A81ED6ABB}"/>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Copyright 1992-2015, Leadership Strategies, Inc. V15.03</a:t>
            </a:r>
          </a:p>
        </p:txBody>
      </p:sp>
    </p:spTree>
    <p:extLst>
      <p:ext uri="{BB962C8B-B14F-4D97-AF65-F5344CB8AC3E}">
        <p14:creationId xmlns:p14="http://schemas.microsoft.com/office/powerpoint/2010/main" val="4208832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a:cxnSpLocks/>
          </p:cNvCxnSpPr>
          <p:nvPr/>
        </p:nvCxnSpPr>
        <p:spPr>
          <a:xfrm rot="5400000">
            <a:off x="6538393" y="1788126"/>
            <a:ext cx="286251" cy="3721"/>
          </a:xfrm>
          <a:prstGeom prst="line">
            <a:avLst/>
          </a:prstGeom>
          <a:ln>
            <a:solidFill>
              <a:srgbClr val="F26522"/>
            </a:solidFill>
          </a:ln>
          <a:effectLst/>
        </p:spPr>
        <p:style>
          <a:lnRef idx="2">
            <a:schemeClr val="accent1"/>
          </a:lnRef>
          <a:fillRef idx="0">
            <a:schemeClr val="accent1"/>
          </a:fillRef>
          <a:effectRef idx="1">
            <a:schemeClr val="accent1"/>
          </a:effectRef>
          <a:fontRef idx="minor">
            <a:schemeClr val="tx1"/>
          </a:fontRef>
        </p:style>
      </p:cxnSp>
      <p:sp>
        <p:nvSpPr>
          <p:cNvPr id="17" name="Arc 16"/>
          <p:cNvSpPr/>
          <p:nvPr/>
        </p:nvSpPr>
        <p:spPr>
          <a:xfrm rot="4361744">
            <a:off x="-2071245" y="-2611228"/>
            <a:ext cx="7513601" cy="10196486"/>
          </a:xfrm>
          <a:prstGeom prst="arc">
            <a:avLst>
              <a:gd name="adj1" fmla="val 16770929"/>
              <a:gd name="adj2" fmla="val 0"/>
            </a:avLst>
          </a:prstGeom>
          <a:ln>
            <a:solidFill>
              <a:srgbClr val="F265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3600" b="0" dirty="0"/>
              <a:t>Dysfunctional Behavior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3" name="Footer Placeholder 2">
            <a:extLst>
              <a:ext uri="{FF2B5EF4-FFF2-40B4-BE49-F238E27FC236}">
                <a16:creationId xmlns:a16="http://schemas.microsoft.com/office/drawing/2014/main" id="{1C236BD9-AF49-4754-A13B-E0CE1E5D1EA1}"/>
              </a:ext>
            </a:extLst>
          </p:cNvPr>
          <p:cNvSpPr>
            <a:spLocks noGrp="1"/>
          </p:cNvSpPr>
          <p:nvPr>
            <p:ph type="ftr" sz="quarter" idx="11"/>
          </p:nvPr>
        </p:nvSpPr>
        <p:spPr/>
        <p:txBody>
          <a:bodyPr/>
          <a:lstStyle/>
          <a:p>
            <a:r>
              <a:rPr lang="en-US" dirty="0"/>
              <a:t>Copyright 1992-2015, Leadership Strategies, Inc. V15.02 </a:t>
            </a:r>
          </a:p>
        </p:txBody>
      </p:sp>
      <p:cxnSp>
        <p:nvCxnSpPr>
          <p:cNvPr id="6" name="Straight Connector 5"/>
          <p:cNvCxnSpPr/>
          <p:nvPr/>
        </p:nvCxnSpPr>
        <p:spPr>
          <a:xfrm rot="5400000">
            <a:off x="422351" y="3828876"/>
            <a:ext cx="4766392"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flipH="1" flipV="1">
            <a:off x="2807136" y="6204861"/>
            <a:ext cx="7580873" cy="8005"/>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a:off x="3824691" y="5572194"/>
            <a:ext cx="2914766" cy="338554"/>
            <a:chOff x="2300691" y="5442987"/>
            <a:chExt cx="2914766" cy="338554"/>
          </a:xfrm>
        </p:grpSpPr>
        <p:sp>
          <p:nvSpPr>
            <p:cNvPr id="18" name="Oval 17"/>
            <p:cNvSpPr/>
            <p:nvPr/>
          </p:nvSpPr>
          <p:spPr>
            <a:xfrm>
              <a:off x="2300691" y="5506701"/>
              <a:ext cx="211126" cy="211126"/>
            </a:xfrm>
            <a:prstGeom prst="ellipse">
              <a:avLst/>
            </a:prstGeom>
            <a:solidFill>
              <a:schemeClr val="bg1"/>
            </a:solidFill>
            <a:ln w="34925">
              <a:solidFill>
                <a:srgbClr val="EFCF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2812235" y="5442987"/>
              <a:ext cx="2403222"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Arriving late, leaving early</a:t>
              </a:r>
            </a:p>
          </p:txBody>
        </p:sp>
      </p:grpSp>
      <p:sp>
        <p:nvSpPr>
          <p:cNvPr id="30" name="TextBox 29"/>
          <p:cNvSpPr txBox="1"/>
          <p:nvPr/>
        </p:nvSpPr>
        <p:spPr>
          <a:xfrm>
            <a:off x="4810666" y="6174678"/>
            <a:ext cx="2792238" cy="369332"/>
          </a:xfrm>
          <a:prstGeom prst="rect">
            <a:avLst/>
          </a:prstGeom>
          <a:noFill/>
        </p:spPr>
        <p:txBody>
          <a:bodyPr wrap="none" rtlCol="0">
            <a:spAutoFit/>
          </a:bodyPr>
          <a:lstStyle/>
          <a:p>
            <a:r>
              <a:rPr lang="en-US" cap="all" dirty="0">
                <a:solidFill>
                  <a:srgbClr val="F26522"/>
                </a:solidFill>
                <a:latin typeface="Franklin Gothic Medium"/>
                <a:cs typeface="Franklin Gothic Medium"/>
              </a:rPr>
              <a:t>Degree of Dysfunction</a:t>
            </a:r>
          </a:p>
        </p:txBody>
      </p:sp>
      <p:sp>
        <p:nvSpPr>
          <p:cNvPr id="31" name="TextBox 30"/>
          <p:cNvSpPr txBox="1"/>
          <p:nvPr/>
        </p:nvSpPr>
        <p:spPr>
          <a:xfrm rot="16200000">
            <a:off x="1150089" y="3645004"/>
            <a:ext cx="2765864" cy="369332"/>
          </a:xfrm>
          <a:prstGeom prst="rect">
            <a:avLst/>
          </a:prstGeom>
          <a:noFill/>
        </p:spPr>
        <p:txBody>
          <a:bodyPr wrap="none" rtlCol="0">
            <a:spAutoFit/>
          </a:bodyPr>
          <a:lstStyle/>
          <a:p>
            <a:r>
              <a:rPr lang="en-US" cap="all" dirty="0">
                <a:solidFill>
                  <a:srgbClr val="F26522"/>
                </a:solidFill>
                <a:latin typeface="Franklin Gothic Medium"/>
                <a:cs typeface="Franklin Gothic Medium"/>
              </a:rPr>
              <a:t>Severity of disruption</a:t>
            </a:r>
          </a:p>
        </p:txBody>
      </p:sp>
      <p:sp>
        <p:nvSpPr>
          <p:cNvPr id="32" name="TextBox 31"/>
          <p:cNvSpPr txBox="1"/>
          <p:nvPr/>
        </p:nvSpPr>
        <p:spPr>
          <a:xfrm>
            <a:off x="3469828" y="1672173"/>
            <a:ext cx="2457973" cy="1754327"/>
          </a:xfrm>
          <a:prstGeom prst="rect">
            <a:avLst/>
          </a:prstGeom>
          <a:noFill/>
        </p:spPr>
        <p:txBody>
          <a:bodyPr wrap="square" rtlCol="0">
            <a:spAutoFit/>
          </a:bodyPr>
          <a:lstStyle/>
          <a:p>
            <a:r>
              <a:rPr lang="en-US" dirty="0">
                <a:latin typeface="Franklin Gothic Book"/>
                <a:cs typeface="Franklin Gothic Book"/>
              </a:rPr>
              <a:t>As the degree of dysfunction increases, the severity of the disruption caused by the dysfunction increases as well</a:t>
            </a:r>
          </a:p>
        </p:txBody>
      </p:sp>
      <p:grpSp>
        <p:nvGrpSpPr>
          <p:cNvPr id="56" name="Group 55"/>
          <p:cNvGrpSpPr/>
          <p:nvPr/>
        </p:nvGrpSpPr>
        <p:grpSpPr>
          <a:xfrm>
            <a:off x="4542391" y="5146654"/>
            <a:ext cx="3113575" cy="338554"/>
            <a:chOff x="3018390" y="5017447"/>
            <a:chExt cx="3113575" cy="338554"/>
          </a:xfrm>
        </p:grpSpPr>
        <p:sp>
          <p:nvSpPr>
            <p:cNvPr id="20" name="TextBox 19"/>
            <p:cNvSpPr txBox="1"/>
            <p:nvPr/>
          </p:nvSpPr>
          <p:spPr>
            <a:xfrm>
              <a:off x="3496909" y="5017447"/>
              <a:ext cx="2635056"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Silence, lack of participation</a:t>
              </a:r>
            </a:p>
          </p:txBody>
        </p:sp>
        <p:sp>
          <p:nvSpPr>
            <p:cNvPr id="33" name="Oval 32"/>
            <p:cNvSpPr/>
            <p:nvPr/>
          </p:nvSpPr>
          <p:spPr>
            <a:xfrm>
              <a:off x="3018390" y="5081161"/>
              <a:ext cx="211126" cy="211126"/>
            </a:xfrm>
            <a:prstGeom prst="ellipse">
              <a:avLst/>
            </a:prstGeom>
            <a:solidFill>
              <a:schemeClr val="bg1"/>
            </a:solidFill>
            <a:ln w="34925">
              <a:solidFill>
                <a:srgbClr val="F5BE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7" name="Group 56"/>
          <p:cNvGrpSpPr/>
          <p:nvPr/>
        </p:nvGrpSpPr>
        <p:grpSpPr>
          <a:xfrm>
            <a:off x="5078965" y="4721112"/>
            <a:ext cx="3929652" cy="338554"/>
            <a:chOff x="3554965" y="4591905"/>
            <a:chExt cx="3929652" cy="338554"/>
          </a:xfrm>
        </p:grpSpPr>
        <p:sp>
          <p:nvSpPr>
            <p:cNvPr id="21" name="TextBox 20"/>
            <p:cNvSpPr txBox="1"/>
            <p:nvPr/>
          </p:nvSpPr>
          <p:spPr>
            <a:xfrm>
              <a:off x="4046757" y="4591905"/>
              <a:ext cx="3437860"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Folded arms, facing doors or windows</a:t>
              </a:r>
            </a:p>
          </p:txBody>
        </p:sp>
        <p:sp>
          <p:nvSpPr>
            <p:cNvPr id="34" name="Oval 33"/>
            <p:cNvSpPr/>
            <p:nvPr/>
          </p:nvSpPr>
          <p:spPr>
            <a:xfrm>
              <a:off x="3554965" y="4655619"/>
              <a:ext cx="211126" cy="211126"/>
            </a:xfrm>
            <a:prstGeom prst="ellipse">
              <a:avLst/>
            </a:prstGeom>
            <a:solidFill>
              <a:schemeClr val="bg1"/>
            </a:solidFill>
            <a:ln w="34925">
              <a:solidFill>
                <a:srgbClr val="EFA8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8" name="Group 57"/>
          <p:cNvGrpSpPr/>
          <p:nvPr/>
        </p:nvGrpSpPr>
        <p:grpSpPr>
          <a:xfrm>
            <a:off x="5510225" y="4295570"/>
            <a:ext cx="2545146" cy="338554"/>
            <a:chOff x="3986224" y="4166363"/>
            <a:chExt cx="2545146" cy="338554"/>
          </a:xfrm>
        </p:grpSpPr>
        <p:sp>
          <p:nvSpPr>
            <p:cNvPr id="22" name="TextBox 21"/>
            <p:cNvSpPr txBox="1"/>
            <p:nvPr/>
          </p:nvSpPr>
          <p:spPr>
            <a:xfrm>
              <a:off x="4403800" y="4166363"/>
              <a:ext cx="2127570"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Sidebar Conversations</a:t>
              </a:r>
            </a:p>
          </p:txBody>
        </p:sp>
        <p:sp>
          <p:nvSpPr>
            <p:cNvPr id="35" name="Oval 34"/>
            <p:cNvSpPr/>
            <p:nvPr/>
          </p:nvSpPr>
          <p:spPr>
            <a:xfrm>
              <a:off x="3986224" y="4230077"/>
              <a:ext cx="211126" cy="211126"/>
            </a:xfrm>
            <a:prstGeom prst="ellipse">
              <a:avLst/>
            </a:prstGeom>
            <a:solidFill>
              <a:schemeClr val="bg1"/>
            </a:solidFill>
            <a:ln w="34925">
              <a:solidFill>
                <a:srgbClr val="E99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9" name="Group 58"/>
          <p:cNvGrpSpPr/>
          <p:nvPr/>
        </p:nvGrpSpPr>
        <p:grpSpPr>
          <a:xfrm>
            <a:off x="5850813" y="3870028"/>
            <a:ext cx="3334409" cy="338554"/>
            <a:chOff x="4326812" y="3740821"/>
            <a:chExt cx="3334409" cy="338554"/>
          </a:xfrm>
        </p:grpSpPr>
        <p:sp>
          <p:nvSpPr>
            <p:cNvPr id="23" name="TextBox 22"/>
            <p:cNvSpPr txBox="1"/>
            <p:nvPr/>
          </p:nvSpPr>
          <p:spPr>
            <a:xfrm>
              <a:off x="4762270" y="3740821"/>
              <a:ext cx="2898951"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Doing other work in the session</a:t>
              </a:r>
            </a:p>
          </p:txBody>
        </p:sp>
        <p:sp>
          <p:nvSpPr>
            <p:cNvPr id="36" name="Oval 35"/>
            <p:cNvSpPr/>
            <p:nvPr/>
          </p:nvSpPr>
          <p:spPr>
            <a:xfrm>
              <a:off x="4326812" y="3804535"/>
              <a:ext cx="211126" cy="211126"/>
            </a:xfrm>
            <a:prstGeom prst="ellipse">
              <a:avLst/>
            </a:prstGeom>
            <a:solidFill>
              <a:schemeClr val="bg1"/>
            </a:solidFill>
            <a:ln w="34925">
              <a:solidFill>
                <a:srgbClr val="E580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0" name="Group 59"/>
          <p:cNvGrpSpPr/>
          <p:nvPr/>
        </p:nvGrpSpPr>
        <p:grpSpPr>
          <a:xfrm>
            <a:off x="6116650" y="3444486"/>
            <a:ext cx="2963063" cy="338554"/>
            <a:chOff x="4592649" y="3315279"/>
            <a:chExt cx="2963063" cy="338554"/>
          </a:xfrm>
        </p:grpSpPr>
        <p:sp>
          <p:nvSpPr>
            <p:cNvPr id="24" name="TextBox 23"/>
            <p:cNvSpPr txBox="1"/>
            <p:nvPr/>
          </p:nvSpPr>
          <p:spPr>
            <a:xfrm>
              <a:off x="5014331" y="3315279"/>
              <a:ext cx="2541381"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Negative physical reactions</a:t>
              </a:r>
            </a:p>
          </p:txBody>
        </p:sp>
        <p:sp>
          <p:nvSpPr>
            <p:cNvPr id="37" name="Oval 36"/>
            <p:cNvSpPr/>
            <p:nvPr/>
          </p:nvSpPr>
          <p:spPr>
            <a:xfrm>
              <a:off x="4592649" y="3378993"/>
              <a:ext cx="211126" cy="211126"/>
            </a:xfrm>
            <a:prstGeom prst="ellipse">
              <a:avLst/>
            </a:prstGeom>
            <a:solidFill>
              <a:schemeClr val="bg1"/>
            </a:solidFill>
            <a:ln w="34925">
              <a:solidFill>
                <a:srgbClr val="E06F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6311901" y="3018944"/>
            <a:ext cx="3006175" cy="338554"/>
            <a:chOff x="4787900" y="2889737"/>
            <a:chExt cx="3006175" cy="338554"/>
          </a:xfrm>
        </p:grpSpPr>
        <p:sp>
          <p:nvSpPr>
            <p:cNvPr id="25" name="TextBox 24"/>
            <p:cNvSpPr txBox="1"/>
            <p:nvPr/>
          </p:nvSpPr>
          <p:spPr>
            <a:xfrm>
              <a:off x="5180459" y="2889737"/>
              <a:ext cx="2613616"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Audible sighs of displeasure</a:t>
              </a:r>
            </a:p>
          </p:txBody>
        </p:sp>
        <p:sp>
          <p:nvSpPr>
            <p:cNvPr id="38" name="Oval 37"/>
            <p:cNvSpPr/>
            <p:nvPr/>
          </p:nvSpPr>
          <p:spPr>
            <a:xfrm>
              <a:off x="4787900" y="2953451"/>
              <a:ext cx="211126" cy="211126"/>
            </a:xfrm>
            <a:prstGeom prst="ellipse">
              <a:avLst/>
            </a:prstGeom>
            <a:solidFill>
              <a:schemeClr val="bg1"/>
            </a:solidFill>
            <a:ln w="34925">
              <a:solidFill>
                <a:srgbClr val="DC5E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2" name="Group 61"/>
          <p:cNvGrpSpPr/>
          <p:nvPr/>
        </p:nvGrpSpPr>
        <p:grpSpPr>
          <a:xfrm>
            <a:off x="6454993" y="2616912"/>
            <a:ext cx="4213006" cy="315044"/>
            <a:chOff x="4930993" y="2487705"/>
            <a:chExt cx="4213006" cy="315044"/>
          </a:xfrm>
        </p:grpSpPr>
        <p:sp>
          <p:nvSpPr>
            <p:cNvPr id="26" name="TextBox 25"/>
            <p:cNvSpPr txBox="1"/>
            <p:nvPr/>
          </p:nvSpPr>
          <p:spPr>
            <a:xfrm>
              <a:off x="5274852" y="2487705"/>
              <a:ext cx="3869147" cy="315044"/>
            </a:xfrm>
            <a:prstGeom prst="rect">
              <a:avLst/>
            </a:prstGeom>
            <a:noFill/>
          </p:spPr>
          <p:txBody>
            <a:bodyPr wrap="square" rtlCol="0" anchor="ctr">
              <a:spAutoFit/>
            </a:bodyPr>
            <a:lstStyle/>
            <a:p>
              <a:pPr>
                <a:lnSpc>
                  <a:spcPts val="1660"/>
                </a:lnSpc>
              </a:pPr>
              <a:r>
                <a:rPr lang="en-US" sz="1600" dirty="0">
                  <a:solidFill>
                    <a:schemeClr val="bg1">
                      <a:lumMod val="50000"/>
                    </a:schemeClr>
                  </a:solidFill>
                  <a:latin typeface="Franklin Gothic Book"/>
                  <a:cs typeface="Franklin Gothic Book"/>
                </a:rPr>
                <a:t>Negative comments about a participant</a:t>
              </a:r>
            </a:p>
          </p:txBody>
        </p:sp>
        <p:sp>
          <p:nvSpPr>
            <p:cNvPr id="39" name="Oval 38"/>
            <p:cNvSpPr/>
            <p:nvPr/>
          </p:nvSpPr>
          <p:spPr>
            <a:xfrm>
              <a:off x="4930993" y="2539664"/>
              <a:ext cx="211126" cy="211126"/>
            </a:xfrm>
            <a:prstGeom prst="ellipse">
              <a:avLst/>
            </a:prstGeom>
            <a:solidFill>
              <a:schemeClr val="bg1"/>
            </a:solidFill>
            <a:ln w="34925">
              <a:solidFill>
                <a:srgbClr val="D84C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3" name="Group 62"/>
          <p:cNvGrpSpPr/>
          <p:nvPr/>
        </p:nvGrpSpPr>
        <p:grpSpPr>
          <a:xfrm>
            <a:off x="6547856" y="2214880"/>
            <a:ext cx="4120144" cy="315044"/>
            <a:chOff x="5023856" y="2085673"/>
            <a:chExt cx="4120144" cy="315044"/>
          </a:xfrm>
        </p:grpSpPr>
        <p:sp>
          <p:nvSpPr>
            <p:cNvPr id="27" name="TextBox 26"/>
            <p:cNvSpPr txBox="1"/>
            <p:nvPr/>
          </p:nvSpPr>
          <p:spPr>
            <a:xfrm>
              <a:off x="5479677" y="2085673"/>
              <a:ext cx="3664323" cy="315044"/>
            </a:xfrm>
            <a:prstGeom prst="rect">
              <a:avLst/>
            </a:prstGeom>
            <a:noFill/>
          </p:spPr>
          <p:txBody>
            <a:bodyPr wrap="square" rtlCol="0" anchor="ctr">
              <a:spAutoFit/>
            </a:bodyPr>
            <a:lstStyle/>
            <a:p>
              <a:pPr>
                <a:lnSpc>
                  <a:spcPts val="1660"/>
                </a:lnSpc>
              </a:pPr>
              <a:r>
                <a:rPr lang="en-US" sz="1600" dirty="0">
                  <a:solidFill>
                    <a:schemeClr val="bg1">
                      <a:lumMod val="50000"/>
                    </a:schemeClr>
                  </a:solidFill>
                  <a:latin typeface="Franklin Gothic Book"/>
                  <a:cs typeface="Franklin Gothic Book"/>
                </a:rPr>
                <a:t>Verbal attack directed at a participant</a:t>
              </a:r>
            </a:p>
          </p:txBody>
        </p:sp>
        <p:sp>
          <p:nvSpPr>
            <p:cNvPr id="40" name="Oval 39"/>
            <p:cNvSpPr/>
            <p:nvPr/>
          </p:nvSpPr>
          <p:spPr>
            <a:xfrm>
              <a:off x="5023856" y="2137632"/>
              <a:ext cx="211126" cy="211126"/>
            </a:xfrm>
            <a:prstGeom prst="ellipse">
              <a:avLst/>
            </a:prstGeom>
            <a:solidFill>
              <a:schemeClr val="bg1"/>
            </a:solidFill>
            <a:ln w="34925">
              <a:solidFill>
                <a:srgbClr val="D33A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5" name="Group 64"/>
          <p:cNvGrpSpPr/>
          <p:nvPr/>
        </p:nvGrpSpPr>
        <p:grpSpPr>
          <a:xfrm>
            <a:off x="6578201" y="1363796"/>
            <a:ext cx="3105328" cy="338554"/>
            <a:chOff x="5054201" y="1234589"/>
            <a:chExt cx="3105328" cy="338554"/>
          </a:xfrm>
        </p:grpSpPr>
        <p:sp>
          <p:nvSpPr>
            <p:cNvPr id="29" name="TextBox 28"/>
            <p:cNvSpPr txBox="1"/>
            <p:nvPr/>
          </p:nvSpPr>
          <p:spPr>
            <a:xfrm>
              <a:off x="5438712" y="1234589"/>
              <a:ext cx="2720817"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Physically attacking someone</a:t>
              </a:r>
            </a:p>
          </p:txBody>
        </p:sp>
        <p:sp>
          <p:nvSpPr>
            <p:cNvPr id="42" name="Oval 41"/>
            <p:cNvSpPr/>
            <p:nvPr/>
          </p:nvSpPr>
          <p:spPr>
            <a:xfrm>
              <a:off x="5054201" y="1298303"/>
              <a:ext cx="211126" cy="211126"/>
            </a:xfrm>
            <a:prstGeom prst="ellipse">
              <a:avLst/>
            </a:prstGeom>
            <a:solidFill>
              <a:schemeClr val="bg1"/>
            </a:solidFill>
            <a:ln w="34925">
              <a:solidFill>
                <a:srgbClr val="CB09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4" name="Group 63"/>
          <p:cNvGrpSpPr/>
          <p:nvPr/>
        </p:nvGrpSpPr>
        <p:grpSpPr>
          <a:xfrm>
            <a:off x="6570082" y="1789338"/>
            <a:ext cx="2992109" cy="338554"/>
            <a:chOff x="5046081" y="1660131"/>
            <a:chExt cx="2992109" cy="338554"/>
          </a:xfrm>
        </p:grpSpPr>
        <p:sp>
          <p:nvSpPr>
            <p:cNvPr id="28" name="TextBox 27"/>
            <p:cNvSpPr txBox="1"/>
            <p:nvPr/>
          </p:nvSpPr>
          <p:spPr>
            <a:xfrm>
              <a:off x="5479677" y="1660131"/>
              <a:ext cx="2558513"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Leaving the room in disgust</a:t>
              </a:r>
            </a:p>
          </p:txBody>
        </p:sp>
        <p:sp>
          <p:nvSpPr>
            <p:cNvPr id="41" name="Oval 40"/>
            <p:cNvSpPr/>
            <p:nvPr/>
          </p:nvSpPr>
          <p:spPr>
            <a:xfrm>
              <a:off x="5046081" y="1723845"/>
              <a:ext cx="211126" cy="211126"/>
            </a:xfrm>
            <a:prstGeom prst="ellipse">
              <a:avLst/>
            </a:prstGeom>
            <a:solidFill>
              <a:schemeClr val="bg1"/>
            </a:solidFill>
            <a:ln w="34925">
              <a:solidFill>
                <a:srgbClr val="CF252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11109353" y="574806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a:cxnSpLocks/>
          </p:cNvCxnSpPr>
          <p:nvPr/>
        </p:nvCxnSpPr>
        <p:spPr>
          <a:xfrm rot="5400000">
            <a:off x="6538393" y="1788126"/>
            <a:ext cx="286251" cy="3721"/>
          </a:xfrm>
          <a:prstGeom prst="line">
            <a:avLst/>
          </a:prstGeom>
          <a:ln>
            <a:solidFill>
              <a:srgbClr val="F26522"/>
            </a:solidFill>
          </a:ln>
          <a:effectLst/>
        </p:spPr>
        <p:style>
          <a:lnRef idx="2">
            <a:schemeClr val="accent1"/>
          </a:lnRef>
          <a:fillRef idx="0">
            <a:schemeClr val="accent1"/>
          </a:fillRef>
          <a:effectRef idx="1">
            <a:schemeClr val="accent1"/>
          </a:effectRef>
          <a:fontRef idx="minor">
            <a:schemeClr val="tx1"/>
          </a:fontRef>
        </p:style>
      </p:cxnSp>
      <p:sp>
        <p:nvSpPr>
          <p:cNvPr id="17" name="Arc 16"/>
          <p:cNvSpPr/>
          <p:nvPr/>
        </p:nvSpPr>
        <p:spPr>
          <a:xfrm rot="4361744">
            <a:off x="-2071245" y="-2611228"/>
            <a:ext cx="7513601" cy="10196486"/>
          </a:xfrm>
          <a:prstGeom prst="arc">
            <a:avLst>
              <a:gd name="adj1" fmla="val 16770929"/>
              <a:gd name="adj2" fmla="val 0"/>
            </a:avLst>
          </a:prstGeom>
          <a:ln>
            <a:solidFill>
              <a:srgbClr val="F265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altLang="en-US" sz="3600" dirty="0"/>
              <a:t>Poll: Dysfunctional Behavior</a:t>
            </a:r>
            <a:endParaRPr lang="en-US" sz="3600" b="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3" name="Footer Placeholder 2">
            <a:extLst>
              <a:ext uri="{FF2B5EF4-FFF2-40B4-BE49-F238E27FC236}">
                <a16:creationId xmlns:a16="http://schemas.microsoft.com/office/drawing/2014/main" id="{1C236BD9-AF49-4754-A13B-E0CE1E5D1EA1}"/>
              </a:ext>
            </a:extLst>
          </p:cNvPr>
          <p:cNvSpPr>
            <a:spLocks noGrp="1"/>
          </p:cNvSpPr>
          <p:nvPr>
            <p:ph type="ftr" sz="quarter" idx="11"/>
          </p:nvPr>
        </p:nvSpPr>
        <p:spPr/>
        <p:txBody>
          <a:bodyPr/>
          <a:lstStyle/>
          <a:p>
            <a:r>
              <a:rPr lang="en-US" dirty="0"/>
              <a:t>Copyright 1992-2015, Leadership Strategies, Inc. V15.02 </a:t>
            </a:r>
          </a:p>
        </p:txBody>
      </p:sp>
      <p:cxnSp>
        <p:nvCxnSpPr>
          <p:cNvPr id="6" name="Straight Connector 5"/>
          <p:cNvCxnSpPr/>
          <p:nvPr/>
        </p:nvCxnSpPr>
        <p:spPr>
          <a:xfrm rot="5400000">
            <a:off x="422351" y="3828876"/>
            <a:ext cx="4766392"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flipH="1" flipV="1">
            <a:off x="2807136" y="6204861"/>
            <a:ext cx="7580873" cy="8005"/>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a:off x="3824691" y="5572194"/>
            <a:ext cx="2914766" cy="338554"/>
            <a:chOff x="2300691" y="5442987"/>
            <a:chExt cx="2914766" cy="338554"/>
          </a:xfrm>
        </p:grpSpPr>
        <p:sp>
          <p:nvSpPr>
            <p:cNvPr id="18" name="Oval 17"/>
            <p:cNvSpPr/>
            <p:nvPr/>
          </p:nvSpPr>
          <p:spPr>
            <a:xfrm>
              <a:off x="2300691" y="5506701"/>
              <a:ext cx="211126" cy="211126"/>
            </a:xfrm>
            <a:prstGeom prst="ellipse">
              <a:avLst/>
            </a:prstGeom>
            <a:solidFill>
              <a:schemeClr val="bg1"/>
            </a:solidFill>
            <a:ln w="34925">
              <a:solidFill>
                <a:srgbClr val="EFCF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2812235" y="5442987"/>
              <a:ext cx="2403222"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Arriving late, leaving early</a:t>
              </a:r>
            </a:p>
          </p:txBody>
        </p:sp>
      </p:grpSp>
      <p:sp>
        <p:nvSpPr>
          <p:cNvPr id="30" name="TextBox 29"/>
          <p:cNvSpPr txBox="1"/>
          <p:nvPr/>
        </p:nvSpPr>
        <p:spPr>
          <a:xfrm>
            <a:off x="4810666" y="6174678"/>
            <a:ext cx="2792238" cy="369332"/>
          </a:xfrm>
          <a:prstGeom prst="rect">
            <a:avLst/>
          </a:prstGeom>
          <a:noFill/>
        </p:spPr>
        <p:txBody>
          <a:bodyPr wrap="none" rtlCol="0">
            <a:spAutoFit/>
          </a:bodyPr>
          <a:lstStyle/>
          <a:p>
            <a:r>
              <a:rPr lang="en-US" cap="all" dirty="0">
                <a:solidFill>
                  <a:srgbClr val="F26522"/>
                </a:solidFill>
                <a:latin typeface="Franklin Gothic Medium"/>
                <a:cs typeface="Franklin Gothic Medium"/>
              </a:rPr>
              <a:t>Degree of Dysfunction</a:t>
            </a:r>
          </a:p>
        </p:txBody>
      </p:sp>
      <p:sp>
        <p:nvSpPr>
          <p:cNvPr id="31" name="TextBox 30"/>
          <p:cNvSpPr txBox="1"/>
          <p:nvPr/>
        </p:nvSpPr>
        <p:spPr>
          <a:xfrm rot="16200000">
            <a:off x="1150089" y="3645004"/>
            <a:ext cx="2765864" cy="369332"/>
          </a:xfrm>
          <a:prstGeom prst="rect">
            <a:avLst/>
          </a:prstGeom>
          <a:noFill/>
        </p:spPr>
        <p:txBody>
          <a:bodyPr wrap="none" rtlCol="0">
            <a:spAutoFit/>
          </a:bodyPr>
          <a:lstStyle/>
          <a:p>
            <a:r>
              <a:rPr lang="en-US" cap="all" dirty="0">
                <a:solidFill>
                  <a:srgbClr val="F26522"/>
                </a:solidFill>
                <a:latin typeface="Franklin Gothic Medium"/>
                <a:cs typeface="Franklin Gothic Medium"/>
              </a:rPr>
              <a:t>Severity of disruption</a:t>
            </a:r>
          </a:p>
        </p:txBody>
      </p:sp>
      <p:sp>
        <p:nvSpPr>
          <p:cNvPr id="32" name="TextBox 31"/>
          <p:cNvSpPr txBox="1"/>
          <p:nvPr/>
        </p:nvSpPr>
        <p:spPr>
          <a:xfrm>
            <a:off x="3469828" y="1672173"/>
            <a:ext cx="2457973" cy="1754327"/>
          </a:xfrm>
          <a:prstGeom prst="rect">
            <a:avLst/>
          </a:prstGeom>
          <a:noFill/>
        </p:spPr>
        <p:txBody>
          <a:bodyPr wrap="square" rtlCol="0">
            <a:spAutoFit/>
          </a:bodyPr>
          <a:lstStyle/>
          <a:p>
            <a:r>
              <a:rPr lang="en-US" dirty="0">
                <a:latin typeface="Franklin Gothic Book"/>
                <a:cs typeface="Franklin Gothic Book"/>
              </a:rPr>
              <a:t>As the degree of dysfunction increases, the severity of the disruption caused by the dysfunction increases as well</a:t>
            </a:r>
          </a:p>
        </p:txBody>
      </p:sp>
      <p:grpSp>
        <p:nvGrpSpPr>
          <p:cNvPr id="56" name="Group 55"/>
          <p:cNvGrpSpPr/>
          <p:nvPr/>
        </p:nvGrpSpPr>
        <p:grpSpPr>
          <a:xfrm>
            <a:off x="4542391" y="5146654"/>
            <a:ext cx="3113575" cy="338554"/>
            <a:chOff x="3018390" y="5017447"/>
            <a:chExt cx="3113575" cy="338554"/>
          </a:xfrm>
        </p:grpSpPr>
        <p:sp>
          <p:nvSpPr>
            <p:cNvPr id="20" name="TextBox 19"/>
            <p:cNvSpPr txBox="1"/>
            <p:nvPr/>
          </p:nvSpPr>
          <p:spPr>
            <a:xfrm>
              <a:off x="3496909" y="5017447"/>
              <a:ext cx="2635056"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Silence, lack of participation</a:t>
              </a:r>
            </a:p>
          </p:txBody>
        </p:sp>
        <p:sp>
          <p:nvSpPr>
            <p:cNvPr id="33" name="Oval 32"/>
            <p:cNvSpPr/>
            <p:nvPr/>
          </p:nvSpPr>
          <p:spPr>
            <a:xfrm>
              <a:off x="3018390" y="5081161"/>
              <a:ext cx="211126" cy="211126"/>
            </a:xfrm>
            <a:prstGeom prst="ellipse">
              <a:avLst/>
            </a:prstGeom>
            <a:solidFill>
              <a:schemeClr val="bg1"/>
            </a:solidFill>
            <a:ln w="34925">
              <a:solidFill>
                <a:srgbClr val="F5BE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7" name="Group 56"/>
          <p:cNvGrpSpPr/>
          <p:nvPr/>
        </p:nvGrpSpPr>
        <p:grpSpPr>
          <a:xfrm>
            <a:off x="5078965" y="4721112"/>
            <a:ext cx="3929652" cy="338554"/>
            <a:chOff x="3554965" y="4591905"/>
            <a:chExt cx="3929652" cy="338554"/>
          </a:xfrm>
        </p:grpSpPr>
        <p:sp>
          <p:nvSpPr>
            <p:cNvPr id="21" name="TextBox 20"/>
            <p:cNvSpPr txBox="1"/>
            <p:nvPr/>
          </p:nvSpPr>
          <p:spPr>
            <a:xfrm>
              <a:off x="4046757" y="4591905"/>
              <a:ext cx="3437860"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Folded arms, facing doors or windows</a:t>
              </a:r>
            </a:p>
          </p:txBody>
        </p:sp>
        <p:sp>
          <p:nvSpPr>
            <p:cNvPr id="34" name="Oval 33"/>
            <p:cNvSpPr/>
            <p:nvPr/>
          </p:nvSpPr>
          <p:spPr>
            <a:xfrm>
              <a:off x="3554965" y="4655619"/>
              <a:ext cx="211126" cy="211126"/>
            </a:xfrm>
            <a:prstGeom prst="ellipse">
              <a:avLst/>
            </a:prstGeom>
            <a:solidFill>
              <a:schemeClr val="bg1"/>
            </a:solidFill>
            <a:ln w="34925">
              <a:solidFill>
                <a:srgbClr val="EFA8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8" name="Group 57"/>
          <p:cNvGrpSpPr/>
          <p:nvPr/>
        </p:nvGrpSpPr>
        <p:grpSpPr>
          <a:xfrm>
            <a:off x="5510225" y="4295570"/>
            <a:ext cx="2545146" cy="338554"/>
            <a:chOff x="3986224" y="4166363"/>
            <a:chExt cx="2545146" cy="338554"/>
          </a:xfrm>
        </p:grpSpPr>
        <p:sp>
          <p:nvSpPr>
            <p:cNvPr id="22" name="TextBox 21"/>
            <p:cNvSpPr txBox="1"/>
            <p:nvPr/>
          </p:nvSpPr>
          <p:spPr>
            <a:xfrm>
              <a:off x="4403800" y="4166363"/>
              <a:ext cx="2127570"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Sidebar Conversations</a:t>
              </a:r>
            </a:p>
          </p:txBody>
        </p:sp>
        <p:sp>
          <p:nvSpPr>
            <p:cNvPr id="35" name="Oval 34"/>
            <p:cNvSpPr/>
            <p:nvPr/>
          </p:nvSpPr>
          <p:spPr>
            <a:xfrm>
              <a:off x="3986224" y="4230077"/>
              <a:ext cx="211126" cy="211126"/>
            </a:xfrm>
            <a:prstGeom prst="ellipse">
              <a:avLst/>
            </a:prstGeom>
            <a:solidFill>
              <a:schemeClr val="bg1"/>
            </a:solidFill>
            <a:ln w="34925">
              <a:solidFill>
                <a:srgbClr val="E99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9" name="Group 58"/>
          <p:cNvGrpSpPr/>
          <p:nvPr/>
        </p:nvGrpSpPr>
        <p:grpSpPr>
          <a:xfrm>
            <a:off x="5850813" y="3870028"/>
            <a:ext cx="3334409" cy="338554"/>
            <a:chOff x="4326812" y="3740821"/>
            <a:chExt cx="3334409" cy="338554"/>
          </a:xfrm>
        </p:grpSpPr>
        <p:sp>
          <p:nvSpPr>
            <p:cNvPr id="23" name="TextBox 22"/>
            <p:cNvSpPr txBox="1"/>
            <p:nvPr/>
          </p:nvSpPr>
          <p:spPr>
            <a:xfrm>
              <a:off x="4762270" y="3740821"/>
              <a:ext cx="2898951"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Doing other work in the session</a:t>
              </a:r>
            </a:p>
          </p:txBody>
        </p:sp>
        <p:sp>
          <p:nvSpPr>
            <p:cNvPr id="36" name="Oval 35"/>
            <p:cNvSpPr/>
            <p:nvPr/>
          </p:nvSpPr>
          <p:spPr>
            <a:xfrm>
              <a:off x="4326812" y="3804535"/>
              <a:ext cx="211126" cy="211126"/>
            </a:xfrm>
            <a:prstGeom prst="ellipse">
              <a:avLst/>
            </a:prstGeom>
            <a:solidFill>
              <a:schemeClr val="bg1"/>
            </a:solidFill>
            <a:ln w="34925">
              <a:solidFill>
                <a:srgbClr val="E580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0" name="Group 59"/>
          <p:cNvGrpSpPr/>
          <p:nvPr/>
        </p:nvGrpSpPr>
        <p:grpSpPr>
          <a:xfrm>
            <a:off x="6116650" y="3444486"/>
            <a:ext cx="2963063" cy="338554"/>
            <a:chOff x="4592649" y="3315279"/>
            <a:chExt cx="2963063" cy="338554"/>
          </a:xfrm>
        </p:grpSpPr>
        <p:sp>
          <p:nvSpPr>
            <p:cNvPr id="24" name="TextBox 23"/>
            <p:cNvSpPr txBox="1"/>
            <p:nvPr/>
          </p:nvSpPr>
          <p:spPr>
            <a:xfrm>
              <a:off x="5014331" y="3315279"/>
              <a:ext cx="2541381"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Negative physical reactions</a:t>
              </a:r>
            </a:p>
          </p:txBody>
        </p:sp>
        <p:sp>
          <p:nvSpPr>
            <p:cNvPr id="37" name="Oval 36"/>
            <p:cNvSpPr/>
            <p:nvPr/>
          </p:nvSpPr>
          <p:spPr>
            <a:xfrm>
              <a:off x="4592649" y="3378993"/>
              <a:ext cx="211126" cy="211126"/>
            </a:xfrm>
            <a:prstGeom prst="ellipse">
              <a:avLst/>
            </a:prstGeom>
            <a:solidFill>
              <a:schemeClr val="bg1"/>
            </a:solidFill>
            <a:ln w="34925">
              <a:solidFill>
                <a:srgbClr val="E06F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6311901" y="3018944"/>
            <a:ext cx="3006175" cy="338554"/>
            <a:chOff x="4787900" y="2889737"/>
            <a:chExt cx="3006175" cy="338554"/>
          </a:xfrm>
        </p:grpSpPr>
        <p:sp>
          <p:nvSpPr>
            <p:cNvPr id="25" name="TextBox 24"/>
            <p:cNvSpPr txBox="1"/>
            <p:nvPr/>
          </p:nvSpPr>
          <p:spPr>
            <a:xfrm>
              <a:off x="5180459" y="2889737"/>
              <a:ext cx="2613616"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Audible sighs of displeasure</a:t>
              </a:r>
            </a:p>
          </p:txBody>
        </p:sp>
        <p:sp>
          <p:nvSpPr>
            <p:cNvPr id="38" name="Oval 37"/>
            <p:cNvSpPr/>
            <p:nvPr/>
          </p:nvSpPr>
          <p:spPr>
            <a:xfrm>
              <a:off x="4787900" y="2953451"/>
              <a:ext cx="211126" cy="211126"/>
            </a:xfrm>
            <a:prstGeom prst="ellipse">
              <a:avLst/>
            </a:prstGeom>
            <a:solidFill>
              <a:schemeClr val="bg1"/>
            </a:solidFill>
            <a:ln w="34925">
              <a:solidFill>
                <a:srgbClr val="DC5E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2" name="Group 61"/>
          <p:cNvGrpSpPr/>
          <p:nvPr/>
        </p:nvGrpSpPr>
        <p:grpSpPr>
          <a:xfrm>
            <a:off x="6454993" y="2616912"/>
            <a:ext cx="4213006" cy="315044"/>
            <a:chOff x="4930993" y="2487705"/>
            <a:chExt cx="4213006" cy="315044"/>
          </a:xfrm>
        </p:grpSpPr>
        <p:sp>
          <p:nvSpPr>
            <p:cNvPr id="26" name="TextBox 25"/>
            <p:cNvSpPr txBox="1"/>
            <p:nvPr/>
          </p:nvSpPr>
          <p:spPr>
            <a:xfrm>
              <a:off x="5274852" y="2487705"/>
              <a:ext cx="3869147" cy="315044"/>
            </a:xfrm>
            <a:prstGeom prst="rect">
              <a:avLst/>
            </a:prstGeom>
            <a:noFill/>
          </p:spPr>
          <p:txBody>
            <a:bodyPr wrap="square" rtlCol="0" anchor="ctr">
              <a:spAutoFit/>
            </a:bodyPr>
            <a:lstStyle/>
            <a:p>
              <a:pPr>
                <a:lnSpc>
                  <a:spcPts val="1660"/>
                </a:lnSpc>
              </a:pPr>
              <a:r>
                <a:rPr lang="en-US" sz="1600" dirty="0">
                  <a:solidFill>
                    <a:schemeClr val="bg1">
                      <a:lumMod val="50000"/>
                    </a:schemeClr>
                  </a:solidFill>
                  <a:latin typeface="Franklin Gothic Book"/>
                  <a:cs typeface="Franklin Gothic Book"/>
                </a:rPr>
                <a:t>Negative comments about a participant</a:t>
              </a:r>
            </a:p>
          </p:txBody>
        </p:sp>
        <p:sp>
          <p:nvSpPr>
            <p:cNvPr id="39" name="Oval 38"/>
            <p:cNvSpPr/>
            <p:nvPr/>
          </p:nvSpPr>
          <p:spPr>
            <a:xfrm>
              <a:off x="4930993" y="2539664"/>
              <a:ext cx="211126" cy="211126"/>
            </a:xfrm>
            <a:prstGeom prst="ellipse">
              <a:avLst/>
            </a:prstGeom>
            <a:solidFill>
              <a:schemeClr val="bg1"/>
            </a:solidFill>
            <a:ln w="34925">
              <a:solidFill>
                <a:srgbClr val="D84C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3" name="Group 62"/>
          <p:cNvGrpSpPr/>
          <p:nvPr/>
        </p:nvGrpSpPr>
        <p:grpSpPr>
          <a:xfrm>
            <a:off x="6547856" y="2214880"/>
            <a:ext cx="4120144" cy="315044"/>
            <a:chOff x="5023856" y="2085673"/>
            <a:chExt cx="4120144" cy="315044"/>
          </a:xfrm>
        </p:grpSpPr>
        <p:sp>
          <p:nvSpPr>
            <p:cNvPr id="27" name="TextBox 26"/>
            <p:cNvSpPr txBox="1"/>
            <p:nvPr/>
          </p:nvSpPr>
          <p:spPr>
            <a:xfrm>
              <a:off x="5479677" y="2085673"/>
              <a:ext cx="3664323" cy="315044"/>
            </a:xfrm>
            <a:prstGeom prst="rect">
              <a:avLst/>
            </a:prstGeom>
            <a:noFill/>
          </p:spPr>
          <p:txBody>
            <a:bodyPr wrap="square" rtlCol="0" anchor="ctr">
              <a:spAutoFit/>
            </a:bodyPr>
            <a:lstStyle/>
            <a:p>
              <a:pPr>
                <a:lnSpc>
                  <a:spcPts val="1660"/>
                </a:lnSpc>
              </a:pPr>
              <a:r>
                <a:rPr lang="en-US" sz="1600" dirty="0">
                  <a:solidFill>
                    <a:schemeClr val="bg1">
                      <a:lumMod val="50000"/>
                    </a:schemeClr>
                  </a:solidFill>
                  <a:latin typeface="Franklin Gothic Book"/>
                  <a:cs typeface="Franklin Gothic Book"/>
                </a:rPr>
                <a:t>Verbal attack directed at a participant</a:t>
              </a:r>
            </a:p>
          </p:txBody>
        </p:sp>
        <p:sp>
          <p:nvSpPr>
            <p:cNvPr id="40" name="Oval 39"/>
            <p:cNvSpPr/>
            <p:nvPr/>
          </p:nvSpPr>
          <p:spPr>
            <a:xfrm>
              <a:off x="5023856" y="2137632"/>
              <a:ext cx="211126" cy="211126"/>
            </a:xfrm>
            <a:prstGeom prst="ellipse">
              <a:avLst/>
            </a:prstGeom>
            <a:solidFill>
              <a:schemeClr val="bg1"/>
            </a:solidFill>
            <a:ln w="34925">
              <a:solidFill>
                <a:srgbClr val="D33A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5" name="Group 64"/>
          <p:cNvGrpSpPr/>
          <p:nvPr/>
        </p:nvGrpSpPr>
        <p:grpSpPr>
          <a:xfrm>
            <a:off x="6578201" y="1363796"/>
            <a:ext cx="3105328" cy="338554"/>
            <a:chOff x="5054201" y="1234589"/>
            <a:chExt cx="3105328" cy="338554"/>
          </a:xfrm>
        </p:grpSpPr>
        <p:sp>
          <p:nvSpPr>
            <p:cNvPr id="29" name="TextBox 28"/>
            <p:cNvSpPr txBox="1"/>
            <p:nvPr/>
          </p:nvSpPr>
          <p:spPr>
            <a:xfrm>
              <a:off x="5438712" y="1234589"/>
              <a:ext cx="2720817"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Physically attacking someone</a:t>
              </a:r>
            </a:p>
          </p:txBody>
        </p:sp>
        <p:sp>
          <p:nvSpPr>
            <p:cNvPr id="42" name="Oval 41"/>
            <p:cNvSpPr/>
            <p:nvPr/>
          </p:nvSpPr>
          <p:spPr>
            <a:xfrm>
              <a:off x="5054201" y="1298303"/>
              <a:ext cx="211126" cy="211126"/>
            </a:xfrm>
            <a:prstGeom prst="ellipse">
              <a:avLst/>
            </a:prstGeom>
            <a:solidFill>
              <a:schemeClr val="bg1"/>
            </a:solidFill>
            <a:ln w="34925">
              <a:solidFill>
                <a:srgbClr val="CB09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4" name="Group 63"/>
          <p:cNvGrpSpPr/>
          <p:nvPr/>
        </p:nvGrpSpPr>
        <p:grpSpPr>
          <a:xfrm>
            <a:off x="6570082" y="1789338"/>
            <a:ext cx="2992109" cy="338554"/>
            <a:chOff x="5046081" y="1660131"/>
            <a:chExt cx="2992109" cy="338554"/>
          </a:xfrm>
        </p:grpSpPr>
        <p:sp>
          <p:nvSpPr>
            <p:cNvPr id="28" name="TextBox 27"/>
            <p:cNvSpPr txBox="1"/>
            <p:nvPr/>
          </p:nvSpPr>
          <p:spPr>
            <a:xfrm>
              <a:off x="5479677" y="1660131"/>
              <a:ext cx="2558513"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Leaving the room in disgust</a:t>
              </a:r>
            </a:p>
          </p:txBody>
        </p:sp>
        <p:sp>
          <p:nvSpPr>
            <p:cNvPr id="41" name="Oval 40"/>
            <p:cNvSpPr/>
            <p:nvPr/>
          </p:nvSpPr>
          <p:spPr>
            <a:xfrm>
              <a:off x="5046081" y="1723845"/>
              <a:ext cx="211126" cy="211126"/>
            </a:xfrm>
            <a:prstGeom prst="ellipse">
              <a:avLst/>
            </a:prstGeom>
            <a:solidFill>
              <a:schemeClr val="bg1"/>
            </a:solidFill>
            <a:ln w="34925">
              <a:solidFill>
                <a:srgbClr val="CF252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11109353" y="574806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6-2</a:t>
            </a:r>
          </a:p>
        </p:txBody>
      </p:sp>
      <p:sp>
        <p:nvSpPr>
          <p:cNvPr id="47" name="TextBox 46">
            <a:extLst>
              <a:ext uri="{FF2B5EF4-FFF2-40B4-BE49-F238E27FC236}">
                <a16:creationId xmlns:a16="http://schemas.microsoft.com/office/drawing/2014/main" id="{A7152F72-D947-4EEA-96F1-7C104703C95A}"/>
              </a:ext>
            </a:extLst>
          </p:cNvPr>
          <p:cNvSpPr txBox="1">
            <a:spLocks noChangeArrowheads="1"/>
          </p:cNvSpPr>
          <p:nvPr/>
        </p:nvSpPr>
        <p:spPr bwMode="auto">
          <a:xfrm>
            <a:off x="151954" y="993693"/>
            <a:ext cx="4682903" cy="707886"/>
          </a:xfrm>
          <a:prstGeom prst="rect">
            <a:avLst/>
          </a:prstGeom>
          <a:solidFill>
            <a:srgbClr val="009383"/>
          </a:solidFill>
          <a:ln>
            <a:noFill/>
          </a:ln>
        </p:spPr>
        <p:txBody>
          <a:bodyPr wrap="square">
            <a:spAutoFit/>
          </a:bodyPr>
          <a:lstStyle>
            <a:lvl1pPr>
              <a:lnSpc>
                <a:spcPct val="90000"/>
              </a:lnSpc>
              <a:spcBef>
                <a:spcPts val="1000"/>
              </a:spcBef>
              <a:buFont typeface="Arial" panose="020B0604020202020204" pitchFamily="34" charset="0"/>
              <a:defRPr sz="3200" b="1">
                <a:solidFill>
                  <a:srgbClr val="00C7B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FontTx/>
              <a:buNone/>
            </a:pPr>
            <a:r>
              <a:rPr lang="en-US" altLang="en-US" sz="2000" dirty="0">
                <a:solidFill>
                  <a:schemeClr val="bg1"/>
                </a:solidFill>
              </a:rPr>
              <a:t>Which are the 5 that most frequently </a:t>
            </a:r>
            <a:br>
              <a:rPr lang="en-US" altLang="en-US" sz="2000" dirty="0">
                <a:solidFill>
                  <a:schemeClr val="bg1"/>
                </a:solidFill>
              </a:rPr>
            </a:br>
            <a:r>
              <a:rPr lang="en-US" altLang="en-US" sz="2000" dirty="0">
                <a:solidFill>
                  <a:schemeClr val="bg1"/>
                </a:solidFill>
              </a:rPr>
              <a:t>occur in meetings?</a:t>
            </a:r>
          </a:p>
        </p:txBody>
      </p:sp>
    </p:spTree>
    <p:extLst>
      <p:ext uri="{BB962C8B-B14F-4D97-AF65-F5344CB8AC3E}">
        <p14:creationId xmlns:p14="http://schemas.microsoft.com/office/powerpoint/2010/main" val="959196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57225" y="2232882"/>
            <a:ext cx="7534059" cy="3418719"/>
          </a:xfrm>
        </p:spPr>
        <p:txBody>
          <a:bodyPr/>
          <a:lstStyle/>
          <a:p>
            <a:pPr marL="342900" indent="-342900">
              <a:lnSpc>
                <a:spcPct val="90000"/>
              </a:lnSpc>
              <a:buClr>
                <a:srgbClr val="009383"/>
              </a:buClr>
              <a:buFont typeface="Wingdings" panose="05000000000000000000" pitchFamily="2" charset="2"/>
              <a:buChar char="§"/>
            </a:pPr>
            <a:r>
              <a:rPr lang="en-US" altLang="en-US" b="0" dirty="0">
                <a:solidFill>
                  <a:schemeClr val="tx1"/>
                </a:solidFill>
              </a:rPr>
              <a:t>Treat dysfunctional behavior as a sign that the participant is asking for help</a:t>
            </a:r>
          </a:p>
          <a:p>
            <a:pPr marL="342900" indent="-342900">
              <a:lnSpc>
                <a:spcPct val="90000"/>
              </a:lnSpc>
              <a:buClr>
                <a:srgbClr val="009383"/>
              </a:buClr>
              <a:buFont typeface="Wingdings" panose="05000000000000000000" pitchFamily="2" charset="2"/>
              <a:buChar char="§"/>
            </a:pPr>
            <a:r>
              <a:rPr lang="en-US" altLang="en-US" b="0" dirty="0">
                <a:solidFill>
                  <a:schemeClr val="tx1"/>
                </a:solidFill>
              </a:rPr>
              <a:t>The participant is waving a red flag that is masking the real issue (root cause)</a:t>
            </a:r>
          </a:p>
          <a:p>
            <a:pPr marL="342900" indent="-342900">
              <a:lnSpc>
                <a:spcPct val="90000"/>
              </a:lnSpc>
              <a:buClr>
                <a:srgbClr val="009383"/>
              </a:buClr>
              <a:buFont typeface="Wingdings" panose="05000000000000000000" pitchFamily="2" charset="2"/>
              <a:buChar char="§"/>
            </a:pPr>
            <a:r>
              <a:rPr lang="en-US" altLang="en-US" b="0" dirty="0">
                <a:solidFill>
                  <a:schemeClr val="tx1"/>
                </a:solidFill>
              </a:rPr>
              <a:t>Dysfunctional behavior is a symptom</a:t>
            </a:r>
          </a:p>
          <a:p>
            <a:pPr marL="342900" indent="-342900">
              <a:lnSpc>
                <a:spcPct val="90000"/>
              </a:lnSpc>
              <a:buClr>
                <a:srgbClr val="009383"/>
              </a:buClr>
              <a:buFont typeface="Wingdings" panose="05000000000000000000" pitchFamily="2" charset="2"/>
              <a:buChar char="§"/>
            </a:pPr>
            <a:r>
              <a:rPr lang="en-US" altLang="en-US" b="0" dirty="0">
                <a:solidFill>
                  <a:schemeClr val="tx1"/>
                </a:solidFill>
              </a:rPr>
              <a:t>Dysfunctional behavior tends to get worse over time</a:t>
            </a:r>
          </a:p>
          <a:p>
            <a:pPr marL="342900" indent="-342900">
              <a:buClr>
                <a:srgbClr val="009383"/>
              </a:buClr>
              <a:buFont typeface="Wingdings" panose="05000000000000000000" pitchFamily="2" charset="2"/>
              <a:buChar char="§"/>
            </a:pPr>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z="900" smtClean="0">
                <a:solidFill>
                  <a:schemeClr val="bg1">
                    <a:lumMod val="50000"/>
                  </a:schemeClr>
                </a:solidFill>
              </a:rPr>
              <a:pPr/>
              <a:t>8</a:t>
            </a:fld>
            <a:endParaRPr lang="en-US" sz="900" dirty="0">
              <a:solidFill>
                <a:schemeClr val="bg1">
                  <a:lumMod val="50000"/>
                </a:schemeClr>
              </a:solidFill>
            </a:endParaRPr>
          </a:p>
        </p:txBody>
      </p:sp>
      <p:sp>
        <p:nvSpPr>
          <p:cNvPr id="2" name="Title 1"/>
          <p:cNvSpPr>
            <a:spLocks noGrp="1"/>
          </p:cNvSpPr>
          <p:nvPr>
            <p:ph type="title"/>
          </p:nvPr>
        </p:nvSpPr>
        <p:spPr>
          <a:xfrm>
            <a:off x="657225" y="522072"/>
            <a:ext cx="8128966" cy="690564"/>
          </a:xfrm>
        </p:spPr>
        <p:txBody>
          <a:bodyPr>
            <a:noAutofit/>
          </a:bodyPr>
          <a:lstStyle/>
          <a:p>
            <a:r>
              <a:rPr lang="en-US" altLang="en-US" sz="3600" dirty="0"/>
              <a:t>G2. Separate Symptom from Root Cause</a:t>
            </a:r>
            <a:endParaRPr lang="en-US" sz="3600" dirty="0"/>
          </a:p>
        </p:txBody>
      </p:sp>
      <p:pic>
        <p:nvPicPr>
          <p:cNvPr id="5" name="Picture 4"/>
          <p:cNvPicPr>
            <a:picLocks noChangeAspect="1"/>
          </p:cNvPicPr>
          <p:nvPr/>
        </p:nvPicPr>
        <p:blipFill>
          <a:blip r:embed="rId3"/>
          <a:stretch>
            <a:fillRect/>
          </a:stretch>
        </p:blipFill>
        <p:spPr>
          <a:xfrm>
            <a:off x="8102943" y="1509739"/>
            <a:ext cx="2476716" cy="3715074"/>
          </a:xfrm>
          <a:prstGeom prst="rect">
            <a:avLst/>
          </a:prstGeom>
        </p:spPr>
      </p:pic>
      <p:sp>
        <p:nvSpPr>
          <p:cNvPr id="6" name="TextBox 5"/>
          <p:cNvSpPr txBox="1"/>
          <p:nvPr/>
        </p:nvSpPr>
        <p:spPr>
          <a:xfrm>
            <a:off x="11076615" y="4134172"/>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7" name="TextBox 6"/>
          <p:cNvSpPr txBox="1"/>
          <p:nvPr/>
        </p:nvSpPr>
        <p:spPr>
          <a:xfrm>
            <a:off x="11084358" y="5902395"/>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131</a:t>
            </a:r>
          </a:p>
        </p:txBody>
      </p:sp>
      <p:sp>
        <p:nvSpPr>
          <p:cNvPr id="8" name="TextBox 7">
            <a:extLst>
              <a:ext uri="{FF2B5EF4-FFF2-40B4-BE49-F238E27FC236}">
                <a16:creationId xmlns:a16="http://schemas.microsoft.com/office/drawing/2014/main" id="{1F0F0E60-6B40-49BC-B67A-B8B00946452B}"/>
              </a:ext>
            </a:extLst>
          </p:cNvPr>
          <p:cNvSpPr txBox="1"/>
          <p:nvPr/>
        </p:nvSpPr>
        <p:spPr>
          <a:xfrm>
            <a:off x="4516080" y="6415801"/>
            <a:ext cx="315983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a:t>
            </a:r>
          </a:p>
        </p:txBody>
      </p:sp>
    </p:spTree>
    <p:extLst>
      <p:ext uri="{BB962C8B-B14F-4D97-AF65-F5344CB8AC3E}">
        <p14:creationId xmlns:p14="http://schemas.microsoft.com/office/powerpoint/2010/main" val="2708147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z="900" smtClean="0">
                <a:latin typeface="Arial" panose="020B0604020202020204" pitchFamily="34" charset="0"/>
                <a:cs typeface="Arial" panose="020B0604020202020204" pitchFamily="34" charset="0"/>
              </a:rPr>
              <a:pPr/>
              <a:t>9</a:t>
            </a:fld>
            <a:endParaRPr lang="en-US" sz="9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D37292C-41D9-4FC7-9D71-C0BF056F912F}"/>
              </a:ext>
            </a:extLst>
          </p:cNvPr>
          <p:cNvSpPr>
            <a:spLocks noGrp="1"/>
          </p:cNvSpPr>
          <p:nvPr>
            <p:ph type="title"/>
          </p:nvPr>
        </p:nvSpPr>
        <p:spPr/>
        <p:txBody>
          <a:bodyPr/>
          <a:lstStyle/>
          <a:p>
            <a:endParaRPr lang="en-US">
              <a:latin typeface="Arial" panose="020B0604020202020204" pitchFamily="34" charset="0"/>
              <a:cs typeface="Arial" panose="020B0604020202020204" pitchFamily="34" charset="0"/>
            </a:endParaRPr>
          </a:p>
        </p:txBody>
      </p:sp>
      <p:sp>
        <p:nvSpPr>
          <p:cNvPr id="8" name="Title 1"/>
          <p:cNvSpPr txBox="1">
            <a:spLocks/>
          </p:cNvSpPr>
          <p:nvPr/>
        </p:nvSpPr>
        <p:spPr>
          <a:xfrm>
            <a:off x="2183388" y="5213607"/>
            <a:ext cx="8368262" cy="1143000"/>
          </a:xfrm>
          <a:prstGeom prst="rect">
            <a:avLst/>
          </a:prstGeom>
        </p:spPr>
        <p:txBody>
          <a:bodyPr vert="horz" lIns="91440" tIns="45720" rIns="91440" bIns="45720" rtlCol="0" anchor="t">
            <a:noAutofit/>
          </a:bodyPr>
          <a:lstStyle/>
          <a:p>
            <a:pPr>
              <a:lnSpc>
                <a:spcPts val="6660"/>
              </a:lnSpc>
              <a:spcBef>
                <a:spcPct val="0"/>
              </a:spcBef>
              <a:defRPr/>
            </a:pPr>
            <a:r>
              <a:rPr lang="en-US" sz="5000" b="1" cap="all" dirty="0">
                <a:solidFill>
                  <a:schemeClr val="bg1"/>
                </a:solidFill>
                <a:latin typeface="Arial" panose="020B0604020202020204" pitchFamily="34" charset="0"/>
                <a:ea typeface="+mj-ea"/>
                <a:cs typeface="Arial" panose="020B0604020202020204" pitchFamily="34" charset="0"/>
              </a:rPr>
              <a:t>conscious prevention</a:t>
            </a:r>
          </a:p>
        </p:txBody>
      </p:sp>
      <p:pic>
        <p:nvPicPr>
          <p:cNvPr id="10" name="Picture 9" descr="Vision-Telescope-Man.jpg"/>
          <p:cNvPicPr>
            <a:picLocks noChangeAspect="1"/>
          </p:cNvPicPr>
          <p:nvPr/>
        </p:nvPicPr>
        <p:blipFill rotWithShape="1">
          <a:blip r:embed="rId3"/>
          <a:srcRect l="11946" t="15801" r="26139" b="41687"/>
          <a:stretch/>
        </p:blipFill>
        <p:spPr>
          <a:xfrm>
            <a:off x="-144379" y="-545838"/>
            <a:ext cx="12336378" cy="5637039"/>
          </a:xfrm>
          <a:prstGeom prst="rect">
            <a:avLst/>
          </a:prstGeom>
        </p:spPr>
      </p:pic>
      <p:sp>
        <p:nvSpPr>
          <p:cNvPr id="12" name="TextBox 11">
            <a:extLst>
              <a:ext uri="{FF2B5EF4-FFF2-40B4-BE49-F238E27FC236}">
                <a16:creationId xmlns:a16="http://schemas.microsoft.com/office/drawing/2014/main" id="{CF5688E6-81A1-405D-B7C9-D62D18BB6757}"/>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solidFill>
                <a:latin typeface="Arial" panose="020B0604020202020204" pitchFamily="34" charset="0"/>
                <a:cs typeface="Arial" panose="020B0604020202020204" pitchFamily="34" charset="0"/>
              </a:rPr>
              <a:t>Copyright 1992-2015, Leadership Strategies, Inc. V15.03</a:t>
            </a:r>
          </a:p>
        </p:txBody>
      </p:sp>
    </p:spTree>
    <p:extLst>
      <p:ext uri="{BB962C8B-B14F-4D97-AF65-F5344CB8AC3E}">
        <p14:creationId xmlns:p14="http://schemas.microsoft.com/office/powerpoint/2010/main" val="1977850818"/>
      </p:ext>
    </p:extLst>
  </p:cSld>
  <p:clrMapOvr>
    <a:masterClrMapping/>
  </p:clrMapOvr>
</p:sld>
</file>

<file path=ppt/theme/theme1.xml><?xml version="1.0" encoding="utf-8"?>
<a:theme xmlns:a="http://schemas.openxmlformats.org/drawingml/2006/main" name="LeadStrat Level Up Theme_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Strat Level Up Theme_2" id="{5A28FFB6-5FC9-4F12-A4FC-AD55133BEED1}" vid="{7D43FA55-079A-4C6F-B857-04488445BBC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eadership Strategies Powerpoint Template FIN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1C9D070-85E5-0044-AAAA-2D4CB8C6757D}" vid="{E8EAC243-10E3-D84A-9CF2-1376BB144D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Theme_2</Template>
  <TotalTime>23289</TotalTime>
  <Words>6690</Words>
  <Application>Microsoft Office PowerPoint</Application>
  <PresentationFormat>Widescreen</PresentationFormat>
  <Paragraphs>557</Paragraphs>
  <Slides>50</Slides>
  <Notes>42</Notes>
  <HiddenSlides>4</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Arial</vt:lpstr>
      <vt:lpstr>Arial Black</vt:lpstr>
      <vt:lpstr>Calibri</vt:lpstr>
      <vt:lpstr>Calibri Light</vt:lpstr>
      <vt:lpstr>Franklin Gothic Book</vt:lpstr>
      <vt:lpstr>Franklin Gothic Medium</vt:lpstr>
      <vt:lpstr>Times New Roman</vt:lpstr>
      <vt:lpstr>Wingdings</vt:lpstr>
      <vt:lpstr>LeadStrat Level Up Theme_2</vt:lpstr>
      <vt:lpstr>Custom Design</vt:lpstr>
      <vt:lpstr>1_Leadership Strategies Powerpoint Template FINAL</vt:lpstr>
      <vt:lpstr>The Engaging Trainer Virtual Edition</vt:lpstr>
      <vt:lpstr>A4. Agenda</vt:lpstr>
      <vt:lpstr>PowerPoint Presentation</vt:lpstr>
      <vt:lpstr>G. Managing Dysfunction</vt:lpstr>
      <vt:lpstr>G1. Understand Dysfunctional Behavior</vt:lpstr>
      <vt:lpstr>Dysfunctional Behavior</vt:lpstr>
      <vt:lpstr>Poll: Dysfunctional Behavior</vt:lpstr>
      <vt:lpstr>G2. Separate Symptom from Root Cause</vt:lpstr>
      <vt:lpstr>PowerPoint Presentation</vt:lpstr>
      <vt:lpstr>G3. Focus on Prevention</vt:lpstr>
      <vt:lpstr>G3. Focus on Prevention</vt:lpstr>
      <vt:lpstr>Virtual Tip: Focus on Prevention</vt:lpstr>
      <vt:lpstr>Other Prevention Strategies</vt:lpstr>
      <vt:lpstr>Other Prevention Strategies</vt:lpstr>
      <vt:lpstr>Other Prevention Strategies</vt:lpstr>
      <vt:lpstr>Other Prevention Strategies</vt:lpstr>
      <vt:lpstr>Other Prevention Strategies</vt:lpstr>
      <vt:lpstr>PowerPoint Presentation</vt:lpstr>
      <vt:lpstr>G4. Detect Non-Verbal Cues </vt:lpstr>
      <vt:lpstr>Dysfunction Check</vt:lpstr>
      <vt:lpstr>Virtual Tip: Dysfunction Checks</vt:lpstr>
      <vt:lpstr>PowerPoint Presentation</vt:lpstr>
      <vt:lpstr>PowerPoint Presentation</vt:lpstr>
      <vt:lpstr>PowerPoint Presentation</vt:lpstr>
      <vt:lpstr>PowerPoint Presentation</vt:lpstr>
      <vt:lpstr>G5. Address Dysfunction Effectively</vt:lpstr>
      <vt:lpstr>G5. Address Dysfunction Effectively</vt:lpstr>
      <vt:lpstr>Dealing with Dysfunction</vt:lpstr>
      <vt:lpstr>Dealing with Dysfunction</vt:lpstr>
      <vt:lpstr>Dealing with Dysfunction</vt:lpstr>
      <vt:lpstr>G6. Inform Group When Appropriate</vt:lpstr>
      <vt:lpstr>G7. Reward Functional Behavior</vt:lpstr>
      <vt:lpstr>Virtual Tip: Reward Functional Behavior</vt:lpstr>
      <vt:lpstr>PowerPoint Presentation</vt:lpstr>
      <vt:lpstr>G8. Respond Appropriately When Challenged</vt:lpstr>
      <vt:lpstr>G8. Respond Appropriately When Challenged</vt:lpstr>
      <vt:lpstr>REVIEW</vt:lpstr>
      <vt:lpstr>Review</vt:lpstr>
      <vt:lpstr>Review</vt:lpstr>
      <vt:lpstr>Review</vt:lpstr>
      <vt:lpstr>Review</vt:lpstr>
      <vt:lpstr>Review</vt:lpstr>
      <vt:lpstr>Review</vt:lpstr>
      <vt:lpstr>Review</vt:lpstr>
      <vt:lpstr>Review</vt:lpstr>
      <vt:lpstr>Review</vt:lpstr>
      <vt:lpstr>Review</vt:lpstr>
      <vt:lpstr>G. Managing Dysfunction</vt:lpstr>
      <vt:lpstr>Introvert Minute Best Practices</vt:lpstr>
      <vt:lpstr>The Engaging Trainer Virtual Edition</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Tajh Stegall</cp:lastModifiedBy>
  <cp:revision>182</cp:revision>
  <cp:lastPrinted>2019-10-22T15:23:25Z</cp:lastPrinted>
  <dcterms:created xsi:type="dcterms:W3CDTF">2013-02-22T03:04:14Z</dcterms:created>
  <dcterms:modified xsi:type="dcterms:W3CDTF">2021-10-29T15:14:43Z</dcterms:modified>
</cp:coreProperties>
</file>