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 id="2147483688" r:id="rId2"/>
    <p:sldMasterId id="2147483722" r:id="rId3"/>
  </p:sldMasterIdLst>
  <p:notesMasterIdLst>
    <p:notesMasterId r:id="rId60"/>
  </p:notesMasterIdLst>
  <p:handoutMasterIdLst>
    <p:handoutMasterId r:id="rId61"/>
  </p:handoutMasterIdLst>
  <p:sldIdLst>
    <p:sldId id="274" r:id="rId4"/>
    <p:sldId id="293" r:id="rId5"/>
    <p:sldId id="459" r:id="rId6"/>
    <p:sldId id="267" r:id="rId7"/>
    <p:sldId id="1013" r:id="rId8"/>
    <p:sldId id="424" r:id="rId9"/>
    <p:sldId id="1370" r:id="rId10"/>
    <p:sldId id="426" r:id="rId11"/>
    <p:sldId id="1447" r:id="rId12"/>
    <p:sldId id="427" r:id="rId13"/>
    <p:sldId id="428" r:id="rId14"/>
    <p:sldId id="429" r:id="rId15"/>
    <p:sldId id="430" r:id="rId16"/>
    <p:sldId id="431" r:id="rId17"/>
    <p:sldId id="1373" r:id="rId18"/>
    <p:sldId id="432" r:id="rId19"/>
    <p:sldId id="433" r:id="rId20"/>
    <p:sldId id="434" r:id="rId21"/>
    <p:sldId id="435" r:id="rId22"/>
    <p:sldId id="1372" r:id="rId23"/>
    <p:sldId id="464" r:id="rId24"/>
    <p:sldId id="437" r:id="rId25"/>
    <p:sldId id="438" r:id="rId26"/>
    <p:sldId id="439" r:id="rId27"/>
    <p:sldId id="440" r:id="rId28"/>
    <p:sldId id="441" r:id="rId29"/>
    <p:sldId id="442" r:id="rId30"/>
    <p:sldId id="443" r:id="rId31"/>
    <p:sldId id="465" r:id="rId32"/>
    <p:sldId id="445" r:id="rId33"/>
    <p:sldId id="446" r:id="rId34"/>
    <p:sldId id="447" r:id="rId35"/>
    <p:sldId id="1384" r:id="rId36"/>
    <p:sldId id="448" r:id="rId37"/>
    <p:sldId id="1376" r:id="rId38"/>
    <p:sldId id="1377" r:id="rId39"/>
    <p:sldId id="1448" r:id="rId40"/>
    <p:sldId id="1449" r:id="rId41"/>
    <p:sldId id="1450" r:id="rId42"/>
    <p:sldId id="1379" r:id="rId43"/>
    <p:sldId id="451" r:id="rId44"/>
    <p:sldId id="452" r:id="rId45"/>
    <p:sldId id="453" r:id="rId46"/>
    <p:sldId id="454" r:id="rId47"/>
    <p:sldId id="455" r:id="rId48"/>
    <p:sldId id="834" r:id="rId49"/>
    <p:sldId id="982" r:id="rId50"/>
    <p:sldId id="456" r:id="rId51"/>
    <p:sldId id="457" r:id="rId52"/>
    <p:sldId id="462" r:id="rId53"/>
    <p:sldId id="1446" r:id="rId54"/>
    <p:sldId id="1451" r:id="rId55"/>
    <p:sldId id="1452" r:id="rId56"/>
    <p:sldId id="1374" r:id="rId57"/>
    <p:sldId id="1453" r:id="rId58"/>
    <p:sldId id="145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15" clrIdx="0">
    <p:extLst>
      <p:ext uri="{19B8F6BF-5375-455C-9EA6-DF929625EA0E}">
        <p15:presenceInfo xmlns:p15="http://schemas.microsoft.com/office/powerpoint/2012/main" userId="S-1-5-21-4000621018-3842134135-1534255045-4256" providerId="AD"/>
      </p:ext>
    </p:extLst>
  </p:cmAuthor>
  <p:cmAuthor id="2" name="Michael Wilkinson" initials="MW" lastIdx="6" clrIdx="1">
    <p:extLst>
      <p:ext uri="{19B8F6BF-5375-455C-9EA6-DF929625EA0E}">
        <p15:presenceInfo xmlns:p15="http://schemas.microsoft.com/office/powerpoint/2012/main" userId="S-1-5-21-4000621018-3842134135-1534255045-1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1B434"/>
    <a:srgbClr val="00467F"/>
    <a:srgbClr val="AFBD22"/>
    <a:srgbClr val="F26522"/>
    <a:srgbClr val="000000"/>
    <a:srgbClr val="25D950"/>
    <a:srgbClr val="A0DBE6"/>
    <a:srgbClr val="002C54"/>
    <a:srgbClr val="C940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506" autoAdjust="0"/>
    <p:restoredTop sz="81281" autoAdjust="0"/>
  </p:normalViewPr>
  <p:slideViewPr>
    <p:cSldViewPr snapToGrid="0" snapToObjects="1">
      <p:cViewPr varScale="1">
        <p:scale>
          <a:sx n="43" d="100"/>
          <a:sy n="43" d="100"/>
        </p:scale>
        <p:origin x="30" y="1014"/>
      </p:cViewPr>
      <p:guideLst>
        <p:guide orient="horz" pos="2184"/>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2-20T16:45:49.978" idx="5">
    <p:pos x="10" y="10"/>
    <p:text>Re-insert the animation bars - DO THIS FOR ALL DECKS IN THIS COURSE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10/29/2021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158304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10/29/2021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67080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The tagline for this</a:t>
            </a:r>
            <a:r>
              <a:rPr lang="en-US" b="1" i="1" baseline="0" dirty="0"/>
              <a:t> Principle is Use It, Don’t Abuse It, Make It Theirs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40220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Mini checkpoint: We have discussed evaluating results and setting learning objectives…What we are going to do next is address the key learning styles or how people learn…..And, that is important so that we can ensure we are integrating techniques in our training that will appeal to each of the learning styles that will be in our sessions.</a:t>
            </a:r>
            <a:endParaRPr lang="en-US" dirty="0">
              <a:ea typeface="ＭＳ Ｐゴシック" pitchFamily="34" charset="-128"/>
            </a:endParaRPr>
          </a:p>
          <a:p>
            <a:br>
              <a:rPr lang="en-US" i="1" dirty="0">
                <a:ea typeface="ＭＳ Ｐゴシック" pitchFamily="34" charset="-128"/>
              </a:rPr>
            </a:br>
            <a:r>
              <a:rPr lang="en-US" i="1" dirty="0">
                <a:ea typeface="ＭＳ Ｐゴシック" pitchFamily="34" charset="-128"/>
              </a:rPr>
              <a:t>Backward build-up: Before we begin, let me ask a few questions……(Red team), give me two of the levels to measure results……Nice….</a:t>
            </a:r>
            <a:endParaRPr lang="en-US" dirty="0">
              <a:ea typeface="ＭＳ Ｐゴシック" pitchFamily="34" charset="-128"/>
            </a:endParaRPr>
          </a:p>
          <a:p>
            <a:r>
              <a:rPr lang="en-US" i="1" dirty="0">
                <a:ea typeface="ＭＳ Ｐゴシック" pitchFamily="34" charset="-128"/>
              </a:rPr>
              <a:t>(Green team), can you give me one more?…….Good…..(Blue) team, the last one……..OK</a:t>
            </a:r>
            <a:endParaRPr lang="en-US" dirty="0">
              <a:ea typeface="ＭＳ Ｐゴシック" pitchFamily="34" charset="-128"/>
            </a:endParaRPr>
          </a:p>
          <a:p>
            <a:r>
              <a:rPr lang="en-US" i="1" dirty="0">
                <a:ea typeface="ＭＳ Ｐゴシック" pitchFamily="34" charset="-128"/>
              </a:rPr>
              <a:t>Now, (purple) team, what is the key to a great learning objective verb?……..That</a:t>
            </a:r>
            <a:r>
              <a:rPr lang="ja-JP" altLang="en-US" i="1" dirty="0">
                <a:ea typeface="ＭＳ Ｐゴシック" pitchFamily="34" charset="-128"/>
              </a:rPr>
              <a:t>’</a:t>
            </a:r>
            <a:r>
              <a:rPr lang="en-US" i="1" dirty="0">
                <a:ea typeface="ＭＳ Ｐゴシック" pitchFamily="34" charset="-128"/>
              </a:rPr>
              <a:t>s right – it should be observable…..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Ask each participant to create a list of things that make it easy for them to learn. Ask for at least one participant per team to share out. </a:t>
            </a:r>
          </a:p>
          <a:p>
            <a:endParaRPr lang="en-US" i="1" dirty="0">
              <a:ea typeface="ＭＳ Ｐゴシック" pitchFamily="34" charset="-128"/>
            </a:endParaRPr>
          </a:p>
          <a:p>
            <a:endParaRPr lang="en-US"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856433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i="1" dirty="0">
                <a:ea typeface="ＭＳ Ｐゴシック" pitchFamily="34" charset="-128"/>
              </a:rPr>
              <a:t>Mini checkpoint: We have discussed evaluating results and setting learning objectives…What we are going to do next is address the key learning styles or how people learn…..And, that is important so that we can ensure we are integrating techniques in our training that will appeal to each of the learning styles that will be in our sessions.</a:t>
            </a:r>
            <a:endParaRPr lang="en-US" dirty="0">
              <a:ea typeface="ＭＳ Ｐゴシック" pitchFamily="34" charset="-128"/>
            </a:endParaRPr>
          </a:p>
          <a:p>
            <a:br>
              <a:rPr lang="en-US" i="1" dirty="0">
                <a:ea typeface="ＭＳ Ｐゴシック" pitchFamily="34" charset="-128"/>
              </a:rPr>
            </a:br>
            <a:r>
              <a:rPr lang="en-US" i="1" dirty="0">
                <a:ea typeface="ＭＳ Ｐゴシック" pitchFamily="34" charset="-128"/>
              </a:rPr>
              <a:t>Backward build-up: Before we begin, let me ask a few questions……(Red team), give me two of the levels to measure results……Nice….</a:t>
            </a:r>
            <a:endParaRPr lang="en-US" dirty="0">
              <a:ea typeface="ＭＳ Ｐゴシック" pitchFamily="34" charset="-128"/>
            </a:endParaRPr>
          </a:p>
          <a:p>
            <a:r>
              <a:rPr lang="en-US" i="1" dirty="0">
                <a:ea typeface="ＭＳ Ｐゴシック" pitchFamily="34" charset="-128"/>
              </a:rPr>
              <a:t>(Green team), can you give me one more?…….Good…..(Blue) team, the last one……..OK</a:t>
            </a:r>
            <a:endParaRPr lang="en-US" dirty="0">
              <a:ea typeface="ＭＳ Ｐゴシック" pitchFamily="34" charset="-128"/>
            </a:endParaRPr>
          </a:p>
          <a:p>
            <a:r>
              <a:rPr lang="en-US" i="1" dirty="0">
                <a:ea typeface="ＭＳ Ｐゴシック" pitchFamily="34" charset="-128"/>
              </a:rPr>
              <a:t>Now, (purple) team, what is the key to a great learning objective verb?……..That</a:t>
            </a:r>
            <a:r>
              <a:rPr lang="ja-JP" altLang="en-US" i="1">
                <a:ea typeface="ＭＳ Ｐゴシック" pitchFamily="34" charset="-128"/>
              </a:rPr>
              <a:t>’</a:t>
            </a:r>
            <a:r>
              <a:rPr lang="en-US" i="1" dirty="0">
                <a:ea typeface="ＭＳ Ｐゴシック" pitchFamily="34" charset="-128"/>
              </a:rPr>
              <a:t>s right – it should be observable…..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start by asking each of you to take a quick survey…….Respond to the questions in this survey. (Allow 3-4 minutes.)…..OK, how many of you are Visual learners? (Raise your hand.)…. How about Auditory? (Raise your hand.)…..And, how about Kinesthetic? (Raise your hand.)…….Great, let me ask you to move to the flip chart labeled with your Learning Style………..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 me ask the person with the oldest car to serve as the team leader…………Great, now each team leader, please serve as the scribe for your  team……Think about the way the members of your team learn……Think about the things that occur in a class that resonate for you…..The things that just make it easy for you to </a:t>
            </a:r>
            <a:r>
              <a:rPr lang="ja-JP" altLang="en-US" i="1">
                <a:ea typeface="ＭＳ Ｐゴシック" pitchFamily="34" charset="-128"/>
              </a:rPr>
              <a:t>“</a:t>
            </a:r>
            <a:r>
              <a:rPr lang="en-US" i="1" dirty="0">
                <a:ea typeface="ＭＳ Ｐゴシック" pitchFamily="34" charset="-128"/>
              </a:rPr>
              <a:t>simply get it</a:t>
            </a:r>
            <a:r>
              <a:rPr lang="ja-JP" altLang="en-US" i="1">
                <a:ea typeface="ＭＳ Ｐゴシック" pitchFamily="34" charset="-128"/>
              </a:rPr>
              <a:t>”</a:t>
            </a:r>
            <a:r>
              <a:rPr lang="en-US" i="1" dirty="0">
                <a:ea typeface="ＭＳ Ｐゴシック" pitchFamily="34" charset="-128"/>
              </a:rPr>
              <a:t>………Make a list on your flip chart of the things you personally find make it easy to learn…..(Two minutes)…….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As a wrap-up to this activity…….As you listened to the other groups, think about what that said to you and your team….Think about what that means as far as what you, as a facilitator of learning, as the conduit of knowledge transfer in the class setting, will want to take into consideration in our training roles…….(Blue), get us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Some key points to ensure are addressed:</a:t>
            </a:r>
            <a:endParaRPr lang="en-US" dirty="0">
              <a:ea typeface="ＭＳ Ｐゴシック" pitchFamily="34" charset="-128"/>
            </a:endParaRPr>
          </a:p>
          <a:p>
            <a:r>
              <a:rPr lang="en-US" i="1" dirty="0">
                <a:ea typeface="ＭＳ Ｐゴシック" pitchFamily="34" charset="-128"/>
              </a:rPr>
              <a:t>Our tendencies or biases toward our own learning style…..similar to our communication biases….</a:t>
            </a:r>
            <a:endParaRPr lang="en-US" dirty="0">
              <a:ea typeface="ＭＳ Ｐゴシック" pitchFamily="34" charset="-128"/>
            </a:endParaRPr>
          </a:p>
          <a:p>
            <a:r>
              <a:rPr lang="en-US" i="1" dirty="0">
                <a:ea typeface="ＭＳ Ｐゴシック" pitchFamily="34" charset="-128"/>
              </a:rPr>
              <a:t>Our need to look for signs that  an individual or individuals are struggling and our need to adapt……</a:t>
            </a:r>
            <a:endParaRPr lang="en-US" dirty="0">
              <a:ea typeface="ＭＳ Ｐゴシック" pitchFamily="34" charset="-128"/>
            </a:endParaRPr>
          </a:p>
          <a:p>
            <a:r>
              <a:rPr lang="en-US" i="1" dirty="0">
                <a:ea typeface="ＭＳ Ｐゴシック" pitchFamily="34" charset="-128"/>
              </a:rPr>
              <a:t>The possibility that focusing on any one or two styles may be missing the others and, in the worst case scenario, can lead to dysfunctional behavior – a topic we will be covering on Day 3…</a:t>
            </a: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7130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that we have looked at the 3 Learning Styles as a group, let</a:t>
            </a:r>
            <a:r>
              <a:rPr lang="ja-JP" altLang="en-US" i="1">
                <a:ea typeface="ＭＳ Ｐゴシック" pitchFamily="34" charset="-128"/>
              </a:rPr>
              <a:t>’</a:t>
            </a:r>
            <a:r>
              <a:rPr lang="en-US" i="1" dirty="0">
                <a:ea typeface="ＭＳ Ｐゴシック" pitchFamily="34" charset="-128"/>
              </a:rPr>
              <a:t>s look at each one individually…..Let</a:t>
            </a:r>
            <a:r>
              <a:rPr lang="ja-JP" altLang="en-US" i="1">
                <a:ea typeface="ＭＳ Ｐゴシック" pitchFamily="34" charset="-128"/>
              </a:rPr>
              <a:t>’</a:t>
            </a:r>
            <a:r>
              <a:rPr lang="en-US" i="1" dirty="0">
                <a:ea typeface="ＭＳ Ｐゴシック" pitchFamily="34" charset="-128"/>
              </a:rPr>
              <a:t>s start with the Visual Learner….Some key points:</a:t>
            </a:r>
            <a:endParaRPr lang="en-US" dirty="0">
              <a:ea typeface="ＭＳ Ｐゴシック" pitchFamily="34" charset="-128"/>
            </a:endParaRPr>
          </a:p>
          <a:p>
            <a:r>
              <a:rPr lang="en-US" i="1" dirty="0">
                <a:ea typeface="ＭＳ Ｐゴシック" pitchFamily="34" charset="-128"/>
              </a:rPr>
              <a:t>Look at how high a % of participants tend to be visual</a:t>
            </a:r>
            <a:endParaRPr lang="en-US" dirty="0">
              <a:ea typeface="ＭＳ Ｐゴシック" pitchFamily="34" charset="-128"/>
            </a:endParaRPr>
          </a:p>
          <a:p>
            <a:r>
              <a:rPr lang="en-US" i="1" dirty="0">
                <a:ea typeface="ＭＳ Ｐゴシック" pitchFamily="34" charset="-128"/>
              </a:rPr>
              <a:t>(Red) team….When a Visual Learner is missing a point or having difficulty, what do you think his/her question might be?</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1219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Now, let</a:t>
            </a:r>
            <a:r>
              <a:rPr lang="ja-JP" altLang="en-US" i="1">
                <a:ea typeface="ＭＳ Ｐゴシック" pitchFamily="34" charset="-128"/>
              </a:rPr>
              <a:t>’</a:t>
            </a:r>
            <a:r>
              <a:rPr lang="en-US" i="1" dirty="0">
                <a:ea typeface="ＭＳ Ｐゴシック" pitchFamily="34" charset="-128"/>
              </a:rPr>
              <a:t>s look at the next most prevalent Learning Style, the Auditory Leaner……Review key points…..(Blue) team, when an Auditory Learner has a question, what might that question sound like?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4630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Finally, let</a:t>
            </a:r>
            <a:r>
              <a:rPr lang="ja-JP" altLang="en-US" i="1">
                <a:ea typeface="ＭＳ Ｐゴシック" pitchFamily="34" charset="-128"/>
              </a:rPr>
              <a:t>’</a:t>
            </a:r>
            <a:r>
              <a:rPr lang="en-US" i="1" dirty="0">
                <a:ea typeface="ＭＳ Ｐゴシック" pitchFamily="34" charset="-128"/>
              </a:rPr>
              <a:t>s look at the third Learning Style, the Kinesthetic Leaner……Review key points…..(Green) team, when a Kinesthetic Learner has a question, what might that question sound like?</a:t>
            </a: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65948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Have participant raise their hands on screen or using the hand raise in the participant panel for which style they are.</a:t>
            </a:r>
          </a:p>
          <a:p>
            <a:endParaRPr lang="en-US" i="1" dirty="0">
              <a:ea typeface="ＭＳ Ｐゴシック" pitchFamily="34" charset="-128"/>
            </a:endParaRPr>
          </a:p>
          <a:p>
            <a:r>
              <a:rPr lang="en-US" i="1" dirty="0">
                <a:ea typeface="ＭＳ Ｐゴシック" pitchFamily="34" charset="-128"/>
              </a:rPr>
              <a:t>Some key points to ensure are addressed:</a:t>
            </a:r>
            <a:endParaRPr lang="en-US" dirty="0">
              <a:ea typeface="ＭＳ Ｐゴシック" pitchFamily="34" charset="-128"/>
            </a:endParaRPr>
          </a:p>
          <a:p>
            <a:r>
              <a:rPr lang="en-US" i="1" dirty="0">
                <a:ea typeface="ＭＳ Ｐゴシック" pitchFamily="34" charset="-128"/>
              </a:rPr>
              <a:t>Our tendencies or biases toward our own learning style…..similar to our communication biases….</a:t>
            </a:r>
            <a:endParaRPr lang="en-US" dirty="0">
              <a:ea typeface="ＭＳ Ｐゴシック" pitchFamily="34" charset="-128"/>
            </a:endParaRPr>
          </a:p>
          <a:p>
            <a:r>
              <a:rPr lang="en-US" i="1" dirty="0">
                <a:ea typeface="ＭＳ Ｐゴシック" pitchFamily="34" charset="-128"/>
              </a:rPr>
              <a:t>Our need to look for signs that  an individual or individuals are struggling and our need to adapt……</a:t>
            </a:r>
            <a:endParaRPr lang="en-US" dirty="0">
              <a:ea typeface="ＭＳ Ｐゴシック" pitchFamily="34" charset="-128"/>
            </a:endParaRPr>
          </a:p>
          <a:p>
            <a:r>
              <a:rPr lang="en-US" i="1" dirty="0">
                <a:ea typeface="ＭＳ Ｐゴシック" pitchFamily="34" charset="-128"/>
              </a:rPr>
              <a:t>The possibility that focusing on any one or two styles may be missing the others and, in the worst case scenario, can lead to dysfunctional behavior – a topic we will be covering on Day 3…</a:t>
            </a:r>
          </a:p>
          <a:p>
            <a:endParaRPr lang="en-US" i="1"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92147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i="1" dirty="0">
                <a:ea typeface="ＭＳ Ｐゴシック" pitchFamily="34" charset="-128"/>
              </a:rPr>
              <a:t>Mini checkpoint: We have just looked at the 3 Learning Styles……What we are going to do next is look at the principles of engagement and engagement types and then share with you many of the engagement strategies we at Leadership Strategies have found so effective in the sessions we facilitate…..The reason this is important is because engagement makes the facilitation of learning an active process rather than a passive one…..And, it allows us, as facilitators, to create an environment where we guide the learning, create an environment that encourages every participant to engage and to help us assess whether the participants are gaining the understanding of that content……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 great metaphor for this introduction is as follows: </a:t>
            </a:r>
            <a:endParaRPr lang="en-US" dirty="0">
              <a:ea typeface="ＭＳ Ｐゴシック" pitchFamily="34" charset="-128"/>
            </a:endParaRPr>
          </a:p>
          <a:p>
            <a:r>
              <a:rPr lang="en-US" i="1" dirty="0">
                <a:ea typeface="ＭＳ Ｐゴシック" pitchFamily="34" charset="-128"/>
              </a:rPr>
              <a:t>Materials: pitcher of water, empty 2-liter bottle of soda, funnel, sponge (saturated with water)  and small plastic tub</a:t>
            </a:r>
            <a:endParaRPr lang="en-US" dirty="0">
              <a:ea typeface="ＭＳ Ｐゴシック" pitchFamily="34" charset="-128"/>
            </a:endParaRPr>
          </a:p>
          <a:p>
            <a:r>
              <a:rPr lang="en-US" i="1" dirty="0">
                <a:ea typeface="ＭＳ Ｐゴシック" pitchFamily="34" charset="-128"/>
              </a:rPr>
              <a:t>Steps:</a:t>
            </a:r>
            <a:endParaRPr lang="en-US" dirty="0">
              <a:ea typeface="ＭＳ Ｐゴシック" pitchFamily="34" charset="-128"/>
            </a:endParaRPr>
          </a:p>
          <a:p>
            <a:r>
              <a:rPr lang="en-US" i="1" dirty="0">
                <a:ea typeface="ＭＳ Ｐゴシック" pitchFamily="34" charset="-128"/>
              </a:rPr>
              <a:t>Start with the empty bottle, with the cap on it, in the tub (Avoid any spilling.)</a:t>
            </a:r>
            <a:endParaRPr lang="en-US" dirty="0">
              <a:ea typeface="ＭＳ Ｐゴシック" pitchFamily="34" charset="-128"/>
            </a:endParaRPr>
          </a:p>
          <a:p>
            <a:r>
              <a:rPr lang="en-US" i="1" dirty="0">
                <a:ea typeface="ＭＳ Ｐゴシック" pitchFamily="34" charset="-128"/>
              </a:rPr>
              <a:t>Pour some of the water into the bottle – all of the water will go into the tub….Ask, “Why?” Of course, the top is on the bottle….How does that relate to ourselves as facilitators of learning?…..We must get the participants ready to learn, gain their curiosity, etc…..That is getting them ready to learn.</a:t>
            </a:r>
            <a:endParaRPr lang="en-US" dirty="0">
              <a:ea typeface="ＭＳ Ｐゴシック" pitchFamily="34" charset="-128"/>
            </a:endParaRPr>
          </a:p>
          <a:p>
            <a:r>
              <a:rPr lang="en-US" i="1" dirty="0">
                <a:ea typeface="ＭＳ Ｐゴシック" pitchFamily="34" charset="-128"/>
              </a:rPr>
              <a:t>Next, remove the top from the bottle; pour the water rapidly so that much of the water goes into the tub and some goes into the bottle….Ask, “What is wrong in this case?” ……That</a:t>
            </a:r>
            <a:r>
              <a:rPr lang="ja-JP" altLang="en-US" i="1">
                <a:ea typeface="ＭＳ Ｐゴシック" pitchFamily="34" charset="-128"/>
              </a:rPr>
              <a:t>’</a:t>
            </a:r>
            <a:r>
              <a:rPr lang="en-US" i="1" dirty="0">
                <a:ea typeface="ＭＳ Ｐゴシック" pitchFamily="34" charset="-128"/>
              </a:rPr>
              <a:t>s good….So, we also have to ensure we adjust our rate to create that right learning environment.</a:t>
            </a:r>
            <a:endParaRPr lang="en-US" dirty="0">
              <a:ea typeface="ＭＳ Ｐゴシック" pitchFamily="34" charset="-128"/>
            </a:endParaRPr>
          </a:p>
          <a:p>
            <a:r>
              <a:rPr lang="en-US" i="1" dirty="0">
                <a:ea typeface="ＭＳ Ｐゴシック" pitchFamily="34" charset="-128"/>
              </a:rPr>
              <a:t>Put the funnel into the top of the bottle, and now, pour that water at about the same rate as we did before…..How does this relate to us as facilitators of learning?.....Good, we have the participants ready to learn, we have the learning focused, and we have adjusted our rate of knowledge transfer……..</a:t>
            </a:r>
            <a:endParaRPr lang="en-US" dirty="0">
              <a:ea typeface="ＭＳ Ｐゴシック" pitchFamily="34" charset="-128"/>
            </a:endParaRPr>
          </a:p>
          <a:p>
            <a:r>
              <a:rPr lang="en-US" i="1" dirty="0">
                <a:ea typeface="ＭＳ Ｐゴシック" pitchFamily="34" charset="-128"/>
              </a:rPr>
              <a:t>Finally, what do you think the sponge is for?  Let me share with you that I have this sponge as saturated with water as I could. Pour some water onto the sponge and ask the group, “What is happening now?”.....Some really great points….How does that relate to our training? Good…..When we try to </a:t>
            </a:r>
            <a:r>
              <a:rPr lang="ja-JP" altLang="en-US" i="1">
                <a:ea typeface="ＭＳ Ｐゴシック" pitchFamily="34" charset="-128"/>
              </a:rPr>
              <a:t>“</a:t>
            </a:r>
            <a:r>
              <a:rPr lang="en-US" i="1" dirty="0">
                <a:ea typeface="ＭＳ Ｐゴシック" pitchFamily="34" charset="-128"/>
              </a:rPr>
              <a:t>cram</a:t>
            </a:r>
            <a:r>
              <a:rPr lang="ja-JP" altLang="en-US" i="1">
                <a:ea typeface="ＭＳ Ｐゴシック" pitchFamily="34" charset="-128"/>
              </a:rPr>
              <a:t>”</a:t>
            </a:r>
            <a:r>
              <a:rPr lang="en-US" i="1" dirty="0">
                <a:ea typeface="ＭＳ Ｐゴシック" pitchFamily="34" charset="-128"/>
              </a:rPr>
              <a:t> too much content into a group of participants that have already absorbed all that they can, they are unable to absorb additional content…..Consider the </a:t>
            </a:r>
            <a:r>
              <a:rPr lang="en-US" i="1" u="sng" dirty="0">
                <a:ea typeface="ＭＳ Ｐゴシック" pitchFamily="34" charset="-128"/>
              </a:rPr>
              <a:t>90/20/8 </a:t>
            </a:r>
            <a:r>
              <a:rPr lang="en-US" i="1" dirty="0">
                <a:ea typeface="ＭＳ Ｐゴシック" pitchFamily="34" charset="-128"/>
              </a:rPr>
              <a:t>rule…..</a:t>
            </a:r>
            <a:endParaRPr lang="en-US" dirty="0">
              <a:ea typeface="ＭＳ Ｐゴシック" pitchFamily="34" charset="-128"/>
            </a:endParaRPr>
          </a:p>
          <a:p>
            <a:r>
              <a:rPr lang="en-US" i="1" dirty="0">
                <a:ea typeface="ＭＳ Ｐゴシック" pitchFamily="34" charset="-128"/>
              </a:rPr>
              <a:t>Participants can sit in the audience for no more than </a:t>
            </a:r>
            <a:r>
              <a:rPr lang="en-US" i="1" u="sng" dirty="0">
                <a:ea typeface="ＭＳ Ｐゴシック" pitchFamily="34" charset="-128"/>
              </a:rPr>
              <a:t>90</a:t>
            </a:r>
            <a:r>
              <a:rPr lang="en-US" i="1" dirty="0">
                <a:ea typeface="ＭＳ Ｐゴシック" pitchFamily="34" charset="-128"/>
              </a:rPr>
              <a:t> minutes; if you exceed that, they will be restless, begin to lose focus, and now knowledge is like our saturated sponge. Either the new knowledge is running off the sponge (their minds), or the new knowledge is going into the sponge. And, the existing knowledge is being lost (as the existing water would be leaving the sponge to make room for the new). So, consider that new content can be presented in </a:t>
            </a:r>
            <a:r>
              <a:rPr lang="en-US" i="1" u="sng" dirty="0">
                <a:ea typeface="ＭＳ Ｐゴシック" pitchFamily="34" charset="-128"/>
              </a:rPr>
              <a:t>20</a:t>
            </a:r>
            <a:r>
              <a:rPr lang="en-US" i="1" dirty="0">
                <a:ea typeface="ＭＳ Ｐゴシック" pitchFamily="34" charset="-128"/>
              </a:rPr>
              <a:t>-minute chunks…..And, finally, participant engagement should occur about every 8 minutes….Some form of engagement providing them an opportunity to play back, share their knowledge, and demonstrate they are </a:t>
            </a:r>
            <a:r>
              <a:rPr lang="ja-JP" altLang="en-US" i="1">
                <a:ea typeface="ＭＳ Ｐゴシック" pitchFamily="34" charset="-128"/>
              </a:rPr>
              <a:t>“</a:t>
            </a:r>
            <a:r>
              <a:rPr lang="en-US" i="1" dirty="0">
                <a:ea typeface="ＭＳ Ｐゴシック" pitchFamily="34" charset="-128"/>
              </a:rPr>
              <a:t>getting it</a:t>
            </a:r>
            <a:r>
              <a:rPr lang="ja-JP" altLang="en-US" i="1">
                <a:ea typeface="ＭＳ Ｐゴシック" pitchFamily="34" charset="-128"/>
              </a:rPr>
              <a:t>”</a:t>
            </a:r>
            <a:r>
              <a:rPr lang="en-US" i="1" dirty="0">
                <a:ea typeface="ＭＳ Ｐゴシック" pitchFamily="34" charset="-128"/>
              </a:rPr>
              <a:t>….etc. As an aside, </a:t>
            </a:r>
            <a:r>
              <a:rPr lang="en-US" i="1" u="sng" dirty="0">
                <a:ea typeface="ＭＳ Ｐゴシック" pitchFamily="34" charset="-128"/>
              </a:rPr>
              <a:t>8</a:t>
            </a:r>
            <a:r>
              <a:rPr lang="en-US" i="1" dirty="0">
                <a:ea typeface="ＭＳ Ｐゴシック" pitchFamily="34" charset="-128"/>
              </a:rPr>
              <a:t> minutes with today</a:t>
            </a:r>
            <a:r>
              <a:rPr lang="ja-JP" altLang="en-US" i="1">
                <a:ea typeface="ＭＳ Ｐゴシック" pitchFamily="34" charset="-128"/>
              </a:rPr>
              <a:t>’</a:t>
            </a:r>
            <a:r>
              <a:rPr lang="en-US" i="1" dirty="0">
                <a:ea typeface="ＭＳ Ｐゴシック" pitchFamily="34" charset="-128"/>
              </a:rPr>
              <a:t>s young men and women may be a long….time……Take that into consideration as you are presenting your training.</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take a look at the specific Principles of Engagement…..Go through the slide points….As you do, ask for specifics from teams about how that point applies in the training they facilitate….Engage them to ensure modeling of the techniques.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76838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[Continues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3367355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start with Readiness…….Starting with the (red) team, think about the things you do, the activities you use, the techniques that you have found most helpful…..What are some of the things you do to get the participants ready to learn?……[Solicit other team input.]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listing these on a flip chart….Tick the duplicates to identify where people use similar methods to encourage participants to adopt new techniques in order to </a:t>
            </a:r>
            <a:r>
              <a:rPr lang="ja-JP" altLang="en-US" i="1">
                <a:ea typeface="ＭＳ Ｐゴシック" pitchFamily="34" charset="-128"/>
              </a:rPr>
              <a:t>“</a:t>
            </a:r>
            <a:r>
              <a:rPr lang="en-US" i="1" dirty="0">
                <a:ea typeface="ＭＳ Ｐゴシック" pitchFamily="34" charset="-128"/>
              </a:rPr>
              <a:t>expand their tool kit</a:t>
            </a:r>
            <a:r>
              <a:rPr lang="ja-JP" altLang="en-US" i="1">
                <a:ea typeface="ＭＳ Ｐゴシック" pitchFamily="34" charset="-128"/>
              </a:rPr>
              <a:t>”</a:t>
            </a:r>
            <a:r>
              <a:rPr lang="en-US" i="1" dirty="0">
                <a:ea typeface="ＭＳ Ｐゴシック" pitchFamily="34" charset="-128"/>
              </a:rPr>
              <a:t>….This also models how learners can learn by sharing their experiences.]</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34750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move on to Rate and Retention…….Starting with the (blue) team, think about the things you do, the activities you use, the techniques that you have found most helpful…..What are some of the things you do to ensure you are adapting your rate to the group?……[Solicit other team input.]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listing these on a flip chart….Tick the duplicates to identify where people use similar methods to encourage participants to adopt new techniques in order to </a:t>
            </a:r>
            <a:r>
              <a:rPr lang="ja-JP" altLang="en-US" i="1">
                <a:ea typeface="ＭＳ Ｐゴシック" pitchFamily="34" charset="-128"/>
              </a:rPr>
              <a:t>“</a:t>
            </a:r>
            <a:r>
              <a:rPr lang="en-US" i="1" dirty="0">
                <a:ea typeface="ＭＳ Ｐゴシック" pitchFamily="34" charset="-128"/>
              </a:rPr>
              <a:t>expand their tool kit</a:t>
            </a:r>
            <a:r>
              <a:rPr lang="ja-JP" altLang="en-US" i="1">
                <a:ea typeface="ＭＳ Ｐゴシック" pitchFamily="34" charset="-128"/>
              </a:rPr>
              <a:t>”</a:t>
            </a:r>
            <a:r>
              <a:rPr lang="en-US" i="1" dirty="0">
                <a:ea typeface="ＭＳ Ｐゴシック" pitchFamily="34" charset="-128"/>
              </a:rPr>
              <a:t>….This also models how learners can learn by sharing their experiences.]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Another key point about Retention to share……Studies have found that when you hear something one time, your chance of retention in 90 days is 10%….If they hear it six times, their retention rate can get as high as 90%......Ask about the six times to reinforce the point about not simply repeating the same thing the same way is effective but not as effective…..Consider asking the why……(boring, variety, connecting the dots)….Good transition to the next slide….</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96321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Checkpoint: We have just completed our introductions where we reviewed our course objectives, identified your personal objectives, mapped your personal objectives to the agenda, and established our ground rules. What we are going to do next is address Planning for Results. And, that is important because if we don</a:t>
            </a:r>
            <a:r>
              <a:rPr lang="ja-JP" altLang="en-US" i="1">
                <a:ea typeface="ＭＳ Ｐゴシック" pitchFamily="34" charset="-128"/>
              </a:rPr>
              <a:t>’</a:t>
            </a:r>
            <a:r>
              <a:rPr lang="en-US" i="1" dirty="0">
                <a:ea typeface="ＭＳ Ｐゴシック" pitchFamily="34" charset="-128"/>
              </a:rPr>
              <a:t>t plan well, we are hoping for success, and as I am sure you are all well aware, “hope” is not a strategy. So, let</a:t>
            </a:r>
            <a:r>
              <a:rPr lang="ja-JP" altLang="en-US" i="1">
                <a:ea typeface="ＭＳ Ｐゴシック" pitchFamily="34" charset="-128"/>
              </a:rPr>
              <a:t>’</a:t>
            </a:r>
            <a:r>
              <a:rPr lang="en-US" i="1" dirty="0">
                <a:ea typeface="ＭＳ Ｐゴシック" pitchFamily="34" charset="-128"/>
              </a:rPr>
              <a:t>s take a look at the 11 best practices or techniques we are going to address in this module.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Any questions or comments? Great, then 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401266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So, let me start with the (green) team to explore the different types of repetition currently used by them to achieve these principles……</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9111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787579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Using backward build-up, review the key points and use the mnemonic of VISIRRR….Good one to flip chart.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310826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I would like to ask you in teams to look at the next two questions regarding the Principles of Engagement….First, let</a:t>
            </a:r>
            <a:r>
              <a:rPr lang="ja-JP" altLang="en-US" i="1">
                <a:ea typeface="ＭＳ Ｐゴシック" pitchFamily="34" charset="-128"/>
              </a:rPr>
              <a:t>’</a:t>
            </a:r>
            <a:r>
              <a:rPr lang="en-US" i="1" dirty="0">
                <a:ea typeface="ＭＳ Ｐゴシック" pitchFamily="34" charset="-128"/>
              </a:rPr>
              <a:t>s select a new team lead….(Let me ask you to put your hands in the air…….Now, one finger up, a nice finger……On the count of 3, would you please point to the person on your team that ….is most likely to go bungee jumping…..or most likely to have starred in his/her high school play, etc.)…..OK, we now have our team leads…..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Teams, now, I would like you to look at the next two questions and determine which of the engagements would be best for the activity described…..In your teams, select the method you believe would be best and the </a:t>
            </a:r>
            <a:r>
              <a:rPr lang="ja-JP" altLang="en-US" i="1">
                <a:ea typeface="ＭＳ Ｐゴシック" pitchFamily="34" charset="-128"/>
              </a:rPr>
              <a:t>“</a:t>
            </a:r>
            <a:r>
              <a:rPr lang="en-US" i="1" dirty="0">
                <a:ea typeface="ＭＳ Ｐゴシック" pitchFamily="34" charset="-128"/>
              </a:rPr>
              <a:t>why</a:t>
            </a:r>
            <a:r>
              <a:rPr lang="ja-JP" altLang="en-US" i="1">
                <a:ea typeface="ＭＳ Ｐゴシック" pitchFamily="34" charset="-128"/>
              </a:rPr>
              <a:t>”</a:t>
            </a:r>
            <a:r>
              <a:rPr lang="en-US" i="1" dirty="0">
                <a:ea typeface="ＭＳ Ｐゴシック" pitchFamily="34" charset="-128"/>
              </a:rPr>
              <a:t> you believe that is best and/or why the other alternatives are not the one preferred…..I will give you three minutes…..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After the three minutes, use show of hands and do a team round-robin to allow the teams to share their recommendations…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96779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I would like to ask you in teams to look at the next two questions regarding the Principles of Engagement….First, let</a:t>
            </a:r>
            <a:r>
              <a:rPr lang="ja-JP" altLang="en-US" i="1">
                <a:ea typeface="ＭＳ Ｐゴシック" pitchFamily="34" charset="-128"/>
              </a:rPr>
              <a:t>’</a:t>
            </a:r>
            <a:r>
              <a:rPr lang="en-US" i="1" dirty="0">
                <a:ea typeface="ＭＳ Ｐゴシック" pitchFamily="34" charset="-128"/>
              </a:rPr>
              <a:t>s select a new team lead….(Let me ask you to put your hands in the air…….Now, one finger up, a nice finger……On the count of 3, would you please point to the person on your team that ….is most likely to go bungee jumping…..or most likely to have starred in his/her high school play, etc.)…..OK, we now have our team leads…..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Teams, now, I would like you to look at the next two questions and determine which of the engagements would be best for the activity described…..In your teams, select the method you believe would be best and the </a:t>
            </a:r>
            <a:r>
              <a:rPr lang="ja-JP" altLang="en-US" i="1">
                <a:ea typeface="ＭＳ Ｐゴシック" pitchFamily="34" charset="-128"/>
              </a:rPr>
              <a:t>“</a:t>
            </a:r>
            <a:r>
              <a:rPr lang="en-US" i="1" dirty="0">
                <a:ea typeface="ＭＳ Ｐゴシック" pitchFamily="34" charset="-128"/>
              </a:rPr>
              <a:t>why</a:t>
            </a:r>
            <a:r>
              <a:rPr lang="ja-JP" altLang="en-US" i="1">
                <a:ea typeface="ＭＳ Ｐゴシック" pitchFamily="34" charset="-128"/>
              </a:rPr>
              <a:t>”</a:t>
            </a:r>
            <a:r>
              <a:rPr lang="en-US" i="1" dirty="0">
                <a:ea typeface="ＭＳ Ｐゴシック" pitchFamily="34" charset="-128"/>
              </a:rPr>
              <a:t> you believe that is best and/or why the other alternatives are not the one preferred…..I will give you three minutes…..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After the three minutes, use show of hands and do a team round-robin to allow the teams to share their recommendations…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375194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Mini checkpoint…We have just looked at the overall Principles of Engagement……Now, let</a:t>
            </a:r>
            <a:r>
              <a:rPr lang="ja-JP" altLang="en-US" i="1">
                <a:ea typeface="ＭＳ Ｐゴシック" pitchFamily="34" charset="-128"/>
              </a:rPr>
              <a:t>’</a:t>
            </a:r>
            <a:r>
              <a:rPr lang="en-US" i="1" dirty="0">
                <a:ea typeface="ＭＳ Ｐゴシック" pitchFamily="34" charset="-128"/>
              </a:rPr>
              <a:t>s take a high-level look at Instructional Methods and Engagement Strategies……These are important so that we can add a variety of methods in our facilitation of training for the participants in our sessions…..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 me ask you a question….Raise your hand if you have ever been in a training session where, in the late afternoon, say 3:30pm, you looked at your watch…..(Raise your hand.)…….Great, I have too….As facilitators of the learning process, we have a lot to do about the extremes about what our participants would be thinking when they looked at their watches……</a:t>
            </a:r>
            <a:endParaRPr lang="en-US" dirty="0">
              <a:ea typeface="ＭＳ Ｐゴシック" pitchFamily="34" charset="-128"/>
            </a:endParaRPr>
          </a:p>
          <a:p>
            <a:pPr>
              <a:buFontTx/>
              <a:buChar char="•"/>
            </a:pPr>
            <a:r>
              <a:rPr lang="en-US" i="1" dirty="0">
                <a:ea typeface="ＭＳ Ｐゴシック" pitchFamily="34" charset="-128"/>
              </a:rPr>
              <a:t>On one side of the spectrum, they could be thinking…..OMG, only another hour or so, and we will be done……OR</a:t>
            </a:r>
            <a:endParaRPr lang="en-US" dirty="0">
              <a:ea typeface="ＭＳ Ｐゴシック" pitchFamily="34" charset="-128"/>
            </a:endParaRPr>
          </a:p>
          <a:p>
            <a:pPr>
              <a:buFontTx/>
              <a:buChar char="•"/>
            </a:pPr>
            <a:r>
              <a:rPr lang="en-US" i="1" dirty="0">
                <a:ea typeface="ＭＳ Ｐゴシック" pitchFamily="34" charset="-128"/>
              </a:rPr>
              <a:t>Holy cow. Where has the day gone?…….</a:t>
            </a:r>
            <a:endParaRPr lang="en-US" dirty="0">
              <a:ea typeface="ＭＳ Ｐゴシック" pitchFamily="34" charset="-128"/>
            </a:endParaRPr>
          </a:p>
          <a:p>
            <a:r>
              <a:rPr lang="en-US" i="1" dirty="0">
                <a:ea typeface="ＭＳ Ｐゴシック" pitchFamily="34" charset="-128"/>
              </a:rPr>
              <a:t>To a large extent, we have the most control about how they feel about the investment of their time……Our approach to this is as follows……As the facilitators of training, we are not trying to entertain people….If they want to be entertained, they can see a movie in the evening after class…..We are, however, a key factor in whether or not the training experience is energetic, engaging…..or fun…..And, determining the Instructional Method or Engagement Strategies we select to use has a dramatic effect on how much </a:t>
            </a:r>
            <a:r>
              <a:rPr lang="ja-JP" altLang="en-US" i="1">
                <a:ea typeface="ＭＳ Ｐゴシック" pitchFamily="34" charset="-128"/>
              </a:rPr>
              <a:t>“</a:t>
            </a:r>
            <a:r>
              <a:rPr lang="en-US" i="1" dirty="0">
                <a:ea typeface="ＭＳ Ｐゴシック" pitchFamily="34" charset="-128"/>
              </a:rPr>
              <a:t>fun</a:t>
            </a:r>
            <a:r>
              <a:rPr lang="ja-JP" altLang="en-US" i="1">
                <a:ea typeface="ＭＳ Ｐゴシック" pitchFamily="34" charset="-128"/>
              </a:rPr>
              <a:t>”</a:t>
            </a:r>
            <a:r>
              <a:rPr lang="en-US" i="1" dirty="0">
                <a:ea typeface="ＭＳ Ｐゴシック" pitchFamily="34" charset="-128"/>
              </a:rPr>
              <a:t> our participants have in our sessions…..Let</a:t>
            </a:r>
            <a:r>
              <a:rPr lang="ja-JP" altLang="en-US" i="1">
                <a:ea typeface="ＭＳ Ｐゴシック" pitchFamily="34" charset="-128"/>
              </a:rPr>
              <a:t>’</a:t>
            </a:r>
            <a:r>
              <a:rPr lang="en-US" i="1" dirty="0">
                <a:ea typeface="ＭＳ Ｐゴシック" pitchFamily="34" charset="-128"/>
              </a:rPr>
              <a:t>s take a look at some of our options…..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90996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talk about these briefly – how many of you like to use (pick a row, column or group of 3-4 --- raise your hand)?….Select a person and ask them to share his/her experience(s) and add comments as necessary to highlight key points……..How about the next (row, column or group of 3-4)? Go through the slide in that manner.</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4357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We are about at our lunch break, and what we would like to do is extend our lunch break from 45 minutes to an hour……During the last 15 minutes, we would like you to work in teams and do the following:</a:t>
            </a:r>
            <a:endParaRPr lang="en-US" dirty="0">
              <a:ea typeface="ＭＳ Ｐゴシック" pitchFamily="34" charset="-128"/>
            </a:endParaRPr>
          </a:p>
          <a:p>
            <a:pPr>
              <a:buFontTx/>
              <a:buChar char="•"/>
            </a:pPr>
            <a:r>
              <a:rPr lang="en-US" i="1" dirty="0">
                <a:ea typeface="ＭＳ Ｐゴシック" pitchFamily="34" charset="-128"/>
              </a:rPr>
              <a:t>Read through the Engagement Strategies in Appendix B of your participant manual….You will note there are a total of 32.</a:t>
            </a:r>
            <a:endParaRPr lang="en-US" dirty="0">
              <a:ea typeface="ＭＳ Ｐゴシック" pitchFamily="34" charset="-128"/>
            </a:endParaRPr>
          </a:p>
          <a:p>
            <a:pPr>
              <a:buFontTx/>
              <a:buChar char="•"/>
            </a:pPr>
            <a:r>
              <a:rPr lang="en-US" i="1" dirty="0">
                <a:ea typeface="ＭＳ Ｐゴシック" pitchFamily="34" charset="-128"/>
              </a:rPr>
              <a:t>In your teams, select the three to five that you either are aware of and use most often and/or would like to discuss and have demonstrated for you.</a:t>
            </a:r>
            <a:endParaRPr lang="en-US" dirty="0">
              <a:ea typeface="ＭＳ Ｐゴシック" pitchFamily="34" charset="-128"/>
            </a:endParaRPr>
          </a:p>
          <a:p>
            <a:pPr>
              <a:buFontTx/>
              <a:buChar char="•"/>
            </a:pPr>
            <a:r>
              <a:rPr lang="en-US" i="1" dirty="0">
                <a:ea typeface="ＭＳ Ｐゴシック" pitchFamily="34" charset="-128"/>
              </a:rPr>
              <a:t>We will then determine the top two from each team and review/demonstrate those for the entire group.</a:t>
            </a:r>
            <a:endParaRPr lang="en-US" dirty="0">
              <a:ea typeface="ＭＳ Ｐゴシック" pitchFamily="34" charset="-128"/>
            </a:endParaRPr>
          </a:p>
          <a:p>
            <a:pPr>
              <a:buFontTx/>
              <a:buChar char="•"/>
            </a:pPr>
            <a:r>
              <a:rPr lang="en-US" i="1" dirty="0">
                <a:ea typeface="ＭＳ Ｐゴシック" pitchFamily="34" charset="-128"/>
              </a:rPr>
              <a:t>Are the assignments clear?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OK, let me start our clock for 60 minutes….Remember – 45 minutes for lunch and 15 to complete the assignment…….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When lunch break is over, use this slide to select and determine which Engagement Strategies to review…..As a wrap-up, one of the key points is using a variety of Engagement Strategies…..One of our key guidelines is to avoid using the same Engagement Strategy more than once in any day….This really helps the variety and the </a:t>
            </a:r>
            <a:r>
              <a:rPr lang="ja-JP" altLang="en-US" i="1">
                <a:ea typeface="ＭＳ Ｐゴシック" pitchFamily="34" charset="-128"/>
              </a:rPr>
              <a:t>“</a:t>
            </a:r>
            <a:r>
              <a:rPr lang="en-US" i="1" dirty="0">
                <a:ea typeface="ＭＳ Ｐゴシック" pitchFamily="34" charset="-128"/>
              </a:rPr>
              <a:t>fun</a:t>
            </a:r>
            <a:r>
              <a:rPr lang="ja-JP" altLang="en-US" i="1">
                <a:ea typeface="ＭＳ Ｐゴシック" pitchFamily="34" charset="-128"/>
              </a:rPr>
              <a:t>”</a:t>
            </a:r>
            <a:r>
              <a:rPr lang="en-US" i="1" dirty="0">
                <a:ea typeface="ＭＳ Ｐゴシック" pitchFamily="34" charset="-128"/>
              </a:rPr>
              <a:t> feeling in the session.</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180759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1308538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dirty="0">
                <a:ea typeface="ＭＳ Ｐゴシック" pitchFamily="34" charset="-128"/>
              </a:rPr>
              <a:t>’</a:t>
            </a:r>
            <a:r>
              <a:rPr lang="en-US" i="1" dirty="0">
                <a:ea typeface="ＭＳ Ｐゴシック" pitchFamily="34" charset="-128"/>
              </a:rPr>
              <a:t>s all turn to page 30 in our participant manual…….First, we would like to pair off  in dyads with another participant that teaches the same of a similar training program……(Follow the directions on page 34 of the participant manual.)……</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Are there any questions? Great, let me start the clock for 12 minutes….You will each have six minutes to Think-Pair- Share………I will remind you when you are ½ way through so we can switch from one partner to the other for sharing…..Let</a:t>
            </a:r>
            <a:r>
              <a:rPr lang="ja-JP" altLang="en-US" i="1" dirty="0">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 good wrap-up for this activity is to prepare a flip chart of </a:t>
            </a:r>
            <a:r>
              <a:rPr lang="ja-JP" altLang="en-US" i="1" dirty="0">
                <a:ea typeface="ＭＳ Ｐゴシック" pitchFamily="34" charset="-128"/>
              </a:rPr>
              <a:t>“</a:t>
            </a:r>
            <a:r>
              <a:rPr lang="en-US" i="1" dirty="0">
                <a:ea typeface="ＭＳ Ｐゴシック" pitchFamily="34" charset="-128"/>
              </a:rPr>
              <a:t>Key Observations</a:t>
            </a:r>
            <a:r>
              <a:rPr lang="ja-JP" altLang="en-US" i="1" dirty="0">
                <a:ea typeface="ＭＳ Ｐゴシック" pitchFamily="34" charset="-128"/>
              </a:rPr>
              <a:t>”</a:t>
            </a:r>
            <a:r>
              <a:rPr lang="en-US" i="1" dirty="0">
                <a:ea typeface="ＭＳ Ｐゴシック" pitchFamily="34" charset="-128"/>
              </a:rPr>
              <a:t>…..Start with a Great Starting Question such as…..Let</a:t>
            </a:r>
            <a:r>
              <a:rPr lang="ja-JP" altLang="en-US" i="1" dirty="0">
                <a:ea typeface="ＭＳ Ｐゴシック" pitchFamily="34" charset="-128"/>
              </a:rPr>
              <a:t>’</a:t>
            </a:r>
            <a:r>
              <a:rPr lang="en-US" i="1" dirty="0">
                <a:ea typeface="ＭＳ Ｐゴシック" pitchFamily="34" charset="-128"/>
              </a:rPr>
              <a:t>s close out this activity by preparing a list of key observations….I will be doing a quick round-robin by starting at the (purple) team and then moving from team to team….So, let me ask you to think about this exercise around engagement methods….From the time we started, to the way you looked at the engagement methods you use today, to how you considered you might do this differently in the future, what were your key </a:t>
            </a:r>
            <a:r>
              <a:rPr lang="en-US" i="1" dirty="0" err="1">
                <a:ea typeface="ＭＳ Ｐゴシック" pitchFamily="34" charset="-128"/>
              </a:rPr>
              <a:t>learnings</a:t>
            </a:r>
            <a:r>
              <a:rPr lang="en-US" i="1" dirty="0">
                <a:ea typeface="ＭＳ Ｐゴシック" pitchFamily="34" charset="-128"/>
              </a:rPr>
              <a:t> or observations?…..(Name), get us started……</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89722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i="1" dirty="0">
                <a:ea typeface="ＭＳ Ｐゴシック" pitchFamily="34" charset="-128"/>
              </a:rPr>
              <a:t>[Engagement: Last Person Standing by Teams --- Assign new team leaders. (Remind folks the rationale for changing team leads for each engagement in a training session as part of the debrief.)]</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Purpose: Let</a:t>
            </a:r>
            <a:r>
              <a:rPr lang="ja-JP" altLang="en-US" i="1" dirty="0">
                <a:ea typeface="ＭＳ Ｐゴシック" pitchFamily="34" charset="-128"/>
              </a:rPr>
              <a:t>’</a:t>
            </a:r>
            <a:r>
              <a:rPr lang="en-US" i="1" dirty="0">
                <a:ea typeface="ＭＳ Ｐゴシック" pitchFamily="34" charset="-128"/>
              </a:rPr>
              <a:t>s see what we believe are the things that make up a training session that is memorable and delivers impact or results.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Directions: The way we will do this is, once again, by using our teams. First, let</a:t>
            </a:r>
            <a:r>
              <a:rPr lang="ja-JP" altLang="en-US" i="1" dirty="0">
                <a:ea typeface="ＭＳ Ｐゴシック" pitchFamily="34" charset="-128"/>
              </a:rPr>
              <a:t>’</a:t>
            </a:r>
            <a:r>
              <a:rPr lang="en-US" i="1" dirty="0">
                <a:ea typeface="ＭＳ Ｐゴシック" pitchFamily="34" charset="-128"/>
              </a:rPr>
              <a:t>s select a new team leader, so if you have already led the team, you are eliminated from team leadership. Of the remaining team members, can we ask the person that has traveled the furthest to be our new team leader? Ok, (red) team, do you have your leader? What we want the team leaders to do again is to be both the scribe and a participant in providing answers for their team…..Again, we would like each answer on its own individual sticky note. Is that clear? Great, we will give you two minutes when we begin the exercise…..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Exception: None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Starting question: Remember the “knock-your-socks off” masterful meetings training session? Let’s say you completed the training session and indeed the training far exceeded expectations. </a:t>
            </a:r>
            <a:r>
              <a:rPr lang="en-US" dirty="0">
                <a:ea typeface="ＭＳ Ｐゴシック" pitchFamily="34" charset="-128"/>
              </a:rPr>
              <a:t>Think about the things that would be the indicators that the session indeed far exceeded expectations.  Think about the things that would tell the client and you that the training session achieved the desired results. </a:t>
            </a:r>
            <a:r>
              <a:rPr lang="en-US" b="1" dirty="0">
                <a:ea typeface="ＭＳ Ｐゴシック" pitchFamily="34" charset="-128"/>
              </a:rPr>
              <a:t>What would be the signs that this was a “knock your socks off” session?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[After two minutes] Great, now I would ask each team lead to collect the sticky notes and come to the front of the room lining up by the flip chart……What we are going to do is ask each team lead to take one sticky note, place it on the flip chart and announce it to the group. Then, that team lead will go to the back of the line, and the next team lead will take one of his/her sticky notes, place it on the flip chart and announce it to the group, etc.</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As participants, your job is to listen to the sticky notes, and when you hear a duplicate, you will need to place your arms in the air in an </a:t>
            </a:r>
            <a:r>
              <a:rPr lang="ja-JP" altLang="en-US" i="1" dirty="0">
                <a:ea typeface="ＭＳ Ｐゴシック" pitchFamily="34" charset="-128"/>
              </a:rPr>
              <a:t>“</a:t>
            </a:r>
            <a:r>
              <a:rPr lang="en-US" i="1" dirty="0">
                <a:ea typeface="ＭＳ Ｐゴシック" pitchFamily="34" charset="-128"/>
              </a:rPr>
              <a:t>X</a:t>
            </a:r>
            <a:r>
              <a:rPr lang="ja-JP" altLang="en-US" i="1" dirty="0">
                <a:ea typeface="ＭＳ Ｐゴシック" pitchFamily="34" charset="-128"/>
              </a:rPr>
              <a:t>”</a:t>
            </a:r>
            <a:r>
              <a:rPr lang="en-US" i="1" dirty="0">
                <a:ea typeface="ＭＳ Ｐゴシック" pitchFamily="34" charset="-128"/>
              </a:rPr>
              <a:t> and honk to let everyone know we have a duplicate…….When the first duplicate is posted from any team, I will collect and hold that sticky note, and that team leader will go to the back of the line and continue to participate……Anytime a team lead has a second duplicate --- noted by my having two sticky notes of the same color --- that team is eliminated from the competition…..And, the winner of the activity is “the last person (or team) standing,</a:t>
            </a:r>
            <a:r>
              <a:rPr lang="ja-JP" altLang="en-US" i="1" dirty="0">
                <a:ea typeface="ＭＳ Ｐゴシック" pitchFamily="34" charset="-128"/>
              </a:rPr>
              <a:t>”</a:t>
            </a:r>
            <a:r>
              <a:rPr lang="en-US" i="1" dirty="0">
                <a:ea typeface="ＭＳ Ｐゴシック" pitchFamily="34" charset="-128"/>
              </a:rPr>
              <a:t> and we will award that team 10 dots…..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Any questions?…….OK, (red) team leader, get us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NOTE: On the flip chart, consider putting four quadrants (one for each of the Kirkpatrick levels), and place the team sticky notes in the appropriate quadrant…..You will tie this together when covering the Kirkpatrick Four Level Evaluation Model.</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88060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Important to understand Training and Development is a process. It important to have a process to follow to ensure you are clear on the purpose of the session and why it’s important. What is the gap you are trying to fill? We are going to focus on development and delivery.</a:t>
            </a:r>
          </a:p>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80598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dirty="0">
                <a:ea typeface="ＭＳ Ｐゴシック" pitchFamily="34" charset="-128"/>
              </a:rPr>
              <a:t>’</a:t>
            </a:r>
            <a:r>
              <a:rPr lang="en-US" i="1" dirty="0">
                <a:ea typeface="ＭＳ Ｐゴシック" pitchFamily="34" charset="-128"/>
              </a:rPr>
              <a:t>s all turn to page 30 in our participant manual…….First, we would like to pair off  in dyads with another participant that teaches the same of a similar training program……(Follow the directions on page 34 of the participant manual.)……</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Are there any questions? Great, let me start the clock for 12 minutes….You will each have six minutes to Think-Pair- Share………I will remind you when you are ½ way through so we can switch from one partner to the other for sharing…..Let</a:t>
            </a:r>
            <a:r>
              <a:rPr lang="ja-JP" altLang="en-US" i="1" dirty="0">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 good wrap-up for this activity is to prepare a flip chart of </a:t>
            </a:r>
            <a:r>
              <a:rPr lang="ja-JP" altLang="en-US" i="1" dirty="0">
                <a:ea typeface="ＭＳ Ｐゴシック" pitchFamily="34" charset="-128"/>
              </a:rPr>
              <a:t>“</a:t>
            </a:r>
            <a:r>
              <a:rPr lang="en-US" i="1" dirty="0">
                <a:ea typeface="ＭＳ Ｐゴシック" pitchFamily="34" charset="-128"/>
              </a:rPr>
              <a:t>Key Observations</a:t>
            </a:r>
            <a:r>
              <a:rPr lang="ja-JP" altLang="en-US" i="1" dirty="0">
                <a:ea typeface="ＭＳ Ｐゴシック" pitchFamily="34" charset="-128"/>
              </a:rPr>
              <a:t>”</a:t>
            </a:r>
            <a:r>
              <a:rPr lang="en-US" i="1" dirty="0">
                <a:ea typeface="ＭＳ Ｐゴシック" pitchFamily="34" charset="-128"/>
              </a:rPr>
              <a:t>…..Start with a Great Starting Question such as…..Let</a:t>
            </a:r>
            <a:r>
              <a:rPr lang="ja-JP" altLang="en-US" i="1" dirty="0">
                <a:ea typeface="ＭＳ Ｐゴシック" pitchFamily="34" charset="-128"/>
              </a:rPr>
              <a:t>’</a:t>
            </a:r>
            <a:r>
              <a:rPr lang="en-US" i="1" dirty="0">
                <a:ea typeface="ＭＳ Ｐゴシック" pitchFamily="34" charset="-128"/>
              </a:rPr>
              <a:t>s close out this activity by preparing a list of key observations….I will be doing a quick round-robin by starting at the (purple) team and then moving from team to team….So, let me ask you to think about this exercise around engagement methods….From the time we started, to the way you looked at the engagement methods you use today, to how you considered you might do this differently in the future, what were your key </a:t>
            </a:r>
            <a:r>
              <a:rPr lang="en-US" i="1" dirty="0" err="1">
                <a:ea typeface="ＭＳ Ｐゴシック" pitchFamily="34" charset="-128"/>
              </a:rPr>
              <a:t>learnings</a:t>
            </a:r>
            <a:r>
              <a:rPr lang="en-US" i="1" dirty="0">
                <a:ea typeface="ＭＳ Ｐゴシック" pitchFamily="34" charset="-128"/>
              </a:rPr>
              <a:t> or observations?…..(Name), get us started……</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195577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i="1" dirty="0">
              <a:ea typeface="ＭＳ Ｐゴシック" pitchFamily="34" charset="-128"/>
            </a:endParaRPr>
          </a:p>
          <a:p>
            <a:r>
              <a:rPr lang="en-US" i="1" strike="sngStrike" dirty="0">
                <a:ea typeface="ＭＳ Ｐゴシック" pitchFamily="34" charset="-128"/>
              </a:rPr>
              <a:t>Mini checkpoint: We have talked about Instructional Methods and Engagement Strategies…..Now, let</a:t>
            </a:r>
            <a:r>
              <a:rPr lang="ja-JP" altLang="en-US" i="1" strike="sngStrike" dirty="0">
                <a:ea typeface="ＭＳ Ｐゴシック" pitchFamily="34" charset="-128"/>
              </a:rPr>
              <a:t>’</a:t>
            </a:r>
            <a:r>
              <a:rPr lang="en-US" i="1" strike="sngStrike" dirty="0">
                <a:ea typeface="ＭＳ Ｐゴシック" pitchFamily="34" charset="-128"/>
              </a:rPr>
              <a:t>s look at how we build or create a training module from scratch…..And, that</a:t>
            </a:r>
            <a:r>
              <a:rPr lang="ja-JP" altLang="en-US" i="1" strike="sngStrike" dirty="0">
                <a:ea typeface="ＭＳ Ｐゴシック" pitchFamily="34" charset="-128"/>
              </a:rPr>
              <a:t>’</a:t>
            </a:r>
            <a:r>
              <a:rPr lang="en-US" i="1" strike="sngStrike" dirty="0">
                <a:ea typeface="ＭＳ Ｐゴシック" pitchFamily="34" charset="-128"/>
              </a:rPr>
              <a:t>s important because most of us (raise your hand) do, on occasion, build a module from scratch, don</a:t>
            </a:r>
            <a:r>
              <a:rPr lang="ja-JP" altLang="en-US" i="1" strike="sngStrike" dirty="0">
                <a:ea typeface="ＭＳ Ｐゴシック" pitchFamily="34" charset="-128"/>
              </a:rPr>
              <a:t>’</a:t>
            </a:r>
            <a:r>
              <a:rPr lang="en-US" i="1" strike="sngStrike" dirty="0">
                <a:ea typeface="ＭＳ Ｐゴシック" pitchFamily="34" charset="-128"/>
              </a:rPr>
              <a:t>t we?</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So, let</a:t>
            </a:r>
            <a:r>
              <a:rPr lang="ja-JP" altLang="en-US" i="1" strike="sngStrike" dirty="0">
                <a:ea typeface="ＭＳ Ｐゴシック" pitchFamily="34" charset="-128"/>
              </a:rPr>
              <a:t>’</a:t>
            </a:r>
            <a:r>
              <a:rPr lang="en-US" i="1" strike="sngStrike" dirty="0">
                <a:ea typeface="ＭＳ Ｐゴシック" pitchFamily="34" charset="-128"/>
              </a:rPr>
              <a:t>s use our teams again. If you have already been a team lead during an activity in this module, please raise your hand……Thanks, you are eliminated from serving as the team lead for this activity….Of the remaining, would you all stand?….Great, we will ask the (shortest or tallest) to be our team leads for this activity…..</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The purpose of this activity will be to identify all the things we would have to do to create a new training module from scratch…..We will do this using our sticky notes and markers….Team leads, your jobs are to act as the scribe as well as a participant and put each answer you and your team come up with on its own individual sticky note……Are we clear?.......</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Great…..Think about it….You have returned from this training, and your boss or a client calls you to discuss a new training need with you…..Think about all the things you will have to do, all the steps you will take, all the people involved, the forms and paperwork needed…..What are all the things you have to learn or develop to be up in nine weeks training this new program?</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[Set the clock for two minutes. When time is up, collect the sticky notes and categorize.]</a:t>
            </a:r>
            <a:endParaRPr lang="en-US" strike="sngStrike"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4126491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i="1" dirty="0">
              <a:ea typeface="ＭＳ Ｐゴシック" pitchFamily="34" charset="-128"/>
            </a:endParaRPr>
          </a:p>
          <a:p>
            <a:r>
              <a:rPr lang="en-US" i="1" strike="noStrike" dirty="0">
                <a:ea typeface="ＭＳ Ｐゴシック" pitchFamily="34" charset="-128"/>
              </a:rPr>
              <a:t>Mini checkpoint: We have talked about Instructional Methods and Engagement Strategies…..Now, let</a:t>
            </a:r>
            <a:r>
              <a:rPr lang="ja-JP" altLang="en-US" i="1" strike="noStrike" dirty="0">
                <a:ea typeface="ＭＳ Ｐゴシック" pitchFamily="34" charset="-128"/>
              </a:rPr>
              <a:t>’</a:t>
            </a:r>
            <a:r>
              <a:rPr lang="en-US" i="1" strike="noStrike" dirty="0">
                <a:ea typeface="ＭＳ Ｐゴシック" pitchFamily="34" charset="-128"/>
              </a:rPr>
              <a:t>s look at how we build or create a training module from scratch…..And, that</a:t>
            </a:r>
            <a:r>
              <a:rPr lang="ja-JP" altLang="en-US" i="1" strike="noStrike" dirty="0">
                <a:ea typeface="ＭＳ Ｐゴシック" pitchFamily="34" charset="-128"/>
              </a:rPr>
              <a:t>’</a:t>
            </a:r>
            <a:r>
              <a:rPr lang="en-US" i="1" strike="noStrike" dirty="0">
                <a:ea typeface="ＭＳ Ｐゴシック" pitchFamily="34" charset="-128"/>
              </a:rPr>
              <a:t>s important because most of us (raise your hand) do, on occasion, build a module from scratch, don</a:t>
            </a:r>
            <a:r>
              <a:rPr lang="ja-JP" altLang="en-US" i="1" strike="noStrike" dirty="0">
                <a:ea typeface="ＭＳ Ｐゴシック" pitchFamily="34" charset="-128"/>
              </a:rPr>
              <a:t>’</a:t>
            </a:r>
            <a:r>
              <a:rPr lang="en-US" i="1" strike="noStrike" dirty="0">
                <a:ea typeface="ＭＳ Ｐゴシック" pitchFamily="34" charset="-128"/>
              </a:rPr>
              <a:t>t we?</a:t>
            </a:r>
          </a:p>
          <a:p>
            <a:r>
              <a:rPr lang="en-US" i="1" strike="noStrike" dirty="0">
                <a:ea typeface="ＭＳ Ｐゴシック" pitchFamily="34" charset="-128"/>
              </a:rPr>
              <a:t>Have participants annotate on the screen. Do NOT clear. Go to next slide keeping annotation so that you can group it.</a:t>
            </a:r>
          </a:p>
          <a:p>
            <a:endParaRPr lang="en-US" i="1" strike="noStrike" dirty="0">
              <a:ea typeface="ＭＳ Ｐゴシック" pitchFamily="34" charset="-128"/>
            </a:endParaRPr>
          </a:p>
          <a:p>
            <a:endParaRPr lang="en-US" strike="noStrike" dirty="0">
              <a:ea typeface="ＭＳ Ｐゴシック" pitchFamily="34" charset="-128"/>
            </a:endParaRPr>
          </a:p>
          <a:p>
            <a:r>
              <a:rPr lang="en-US" i="1" strike="noStrike" dirty="0">
                <a:ea typeface="ＭＳ Ｐゴシック" pitchFamily="34" charset="-128"/>
              </a:rPr>
              <a:t> </a:t>
            </a:r>
            <a:endParaRPr lang="en-US" strike="noStrike" dirty="0">
              <a:ea typeface="ＭＳ Ｐゴシック" pitchFamily="34" charset="-128"/>
            </a:endParaRPr>
          </a:p>
          <a:p>
            <a:r>
              <a:rPr lang="en-US" i="1" strike="sngStrike" dirty="0">
                <a:ea typeface="ＭＳ Ｐゴシック" pitchFamily="34" charset="-128"/>
              </a:rPr>
              <a:t>So, let</a:t>
            </a:r>
            <a:r>
              <a:rPr lang="ja-JP" altLang="en-US" i="1" strike="sngStrike" dirty="0">
                <a:ea typeface="ＭＳ Ｐゴシック" pitchFamily="34" charset="-128"/>
              </a:rPr>
              <a:t>’</a:t>
            </a:r>
            <a:r>
              <a:rPr lang="en-US" i="1" strike="sngStrike" dirty="0">
                <a:ea typeface="ＭＳ Ｐゴシック" pitchFamily="34" charset="-128"/>
              </a:rPr>
              <a:t>s use our teams again. If you have already been a team lead during an activity in this module, please raise your hand……Thanks, you are eliminated from serving as the team lead for this activity….Of the remaining, would you all stand?….Great, we will ask the (shortest or tallest) to be our team leads for this activity…..</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The purpose of this activity will be to identify all the things we would have to do to create a new training module from scratch…..We will do this using our sticky notes and markers….Team leads, your jobs are to act as the scribe as well as a participant and put each answer you and your team come up with on its own individual sticky note……Are we clear?.......</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Great…..Think about it….You have returned from this training, and your boss or a client calls you to discuss a new training need with you…..Think about all the things you will have to do, all the steps you will take, all the people involved, the forms and paperwork needed…..What are all the things you have to learn or develop to be up in nine weeks training this new program?</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[Set the clock for two minutes. When time is up, collect the sticky notes and categorize.]</a:t>
            </a:r>
            <a:endParaRPr lang="en-US" strike="sngStrike"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189972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hand raises, facilitate the participants in grouping the items into the categories of the planning process.</a:t>
            </a:r>
          </a:p>
        </p:txBody>
      </p:sp>
      <p:sp>
        <p:nvSpPr>
          <p:cNvPr id="4" name="Slide Number Placeholder 3"/>
          <p:cNvSpPr>
            <a:spLocks noGrp="1"/>
          </p:cNvSpPr>
          <p:nvPr>
            <p:ph type="sldNum" sz="quarter" idx="5"/>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425682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Good job, folks……It looks like we have covered a lot of the Phases in the Training Process…..Let</a:t>
            </a:r>
            <a:r>
              <a:rPr lang="ja-JP" altLang="en-US" i="1">
                <a:ea typeface="ＭＳ Ｐゴシック" pitchFamily="34" charset="-128"/>
              </a:rPr>
              <a:t>’</a:t>
            </a:r>
            <a:r>
              <a:rPr lang="en-US" i="1" dirty="0">
                <a:ea typeface="ＭＳ Ｐゴシック" pitchFamily="34" charset="-128"/>
              </a:rPr>
              <a:t>s walk through the next few slides and look at the areas we addressed and those we might want to think about going forward…..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How many of you use a process or methodology for the training development process? (Raise your hand.) Great, may I ask (name) to share with us what methodology he/she is currently using?  </a:t>
            </a:r>
            <a:endParaRPr lang="en-US" dirty="0">
              <a:ea typeface="ＭＳ Ｐゴシック" pitchFamily="34" charset="-128"/>
            </a:endParaRPr>
          </a:p>
          <a:p>
            <a:r>
              <a:rPr lang="en-US" i="1" dirty="0">
                <a:ea typeface="ＭＳ Ｐゴシック" pitchFamily="34" charset="-128"/>
              </a:rPr>
              <a:t>NOTE: Be prepared for the ASTD ADDIE (Assess, Design, Develop, Implement, Evaluate) response…..The key here is </a:t>
            </a:r>
            <a:r>
              <a:rPr lang="ja-JP" altLang="en-US" i="1">
                <a:ea typeface="ＭＳ Ｐゴシック" pitchFamily="34" charset="-128"/>
              </a:rPr>
              <a:t>“</a:t>
            </a:r>
            <a:r>
              <a:rPr lang="en-US" i="1" dirty="0">
                <a:ea typeface="ＭＳ Ｐゴシック" pitchFamily="34" charset="-128"/>
              </a:rPr>
              <a:t>without a process, we don</a:t>
            </a:r>
            <a:r>
              <a:rPr lang="ja-JP" altLang="en-US" i="1">
                <a:ea typeface="ＭＳ Ｐゴシック" pitchFamily="34" charset="-128"/>
              </a:rPr>
              <a:t>’</a:t>
            </a:r>
            <a:r>
              <a:rPr lang="en-US" i="1" dirty="0">
                <a:ea typeface="ＭＳ Ｐゴシック" pitchFamily="34" charset="-128"/>
              </a:rPr>
              <a:t>t do things on purpose.</a:t>
            </a:r>
            <a:r>
              <a:rPr lang="ja-JP" altLang="en-US" i="1">
                <a:ea typeface="ＭＳ Ｐゴシック" pitchFamily="34" charset="-128"/>
              </a:rPr>
              <a:t>”</a:t>
            </a:r>
            <a:r>
              <a:rPr lang="en-US" i="1" dirty="0">
                <a:ea typeface="ＭＳ Ｐゴシック" pitchFamily="34" charset="-128"/>
              </a:rPr>
              <a:t>….So, we won</a:t>
            </a:r>
            <a:r>
              <a:rPr lang="ja-JP" altLang="en-US" i="1">
                <a:ea typeface="ＭＳ Ｐゴシック" pitchFamily="34" charset="-128"/>
              </a:rPr>
              <a:t>’</a:t>
            </a:r>
            <a:r>
              <a:rPr lang="en-US" i="1" dirty="0">
                <a:ea typeface="ＭＳ Ｐゴシック" pitchFamily="34" charset="-128"/>
              </a:rPr>
              <a:t>t focus on which process is better or most/least effective….Rather, let</a:t>
            </a:r>
            <a:r>
              <a:rPr lang="ja-JP" altLang="en-US" i="1">
                <a:ea typeface="ＭＳ Ｐゴシック" pitchFamily="34" charset="-128"/>
              </a:rPr>
              <a:t>’</a:t>
            </a:r>
            <a:r>
              <a:rPr lang="en-US" i="1" dirty="0">
                <a:ea typeface="ＭＳ Ｐゴシック" pitchFamily="34" charset="-128"/>
              </a:rPr>
              <a:t>s ensure we all are using a process, and, whether we are or not, let</a:t>
            </a:r>
            <a:r>
              <a:rPr lang="ja-JP" altLang="en-US" i="1">
                <a:ea typeface="ＭＳ Ｐゴシック" pitchFamily="34" charset="-128"/>
              </a:rPr>
              <a:t>’</a:t>
            </a:r>
            <a:r>
              <a:rPr lang="en-US" i="1" dirty="0">
                <a:ea typeface="ＭＳ Ｐゴシック" pitchFamily="34" charset="-128"/>
              </a:rPr>
              <a:t>s consider what we might do to make what we are doing today even better……Let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16450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The key point we want to make here is that there is a need for an Assessment phase……We do not address this phase in our course, yet we need to all be aware of the important nature of this phase so that we can most appropriately assess the needs of our clients – both internal clients as well as external clients….Are there any questions here?</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340767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Moving to the Planning Phase, this is key. Most training is really good about the How…..Many are also good about the What…..Let me ask you – why is it so important to include the Why in our training?.....Lead the discussion…..Ensure the key point about “people do things because of the Why”……We should all consider the WIIFM or the Why as we prepare our training.</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1647054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Our key points here are the importance of the instructional objectives, those observable outcomes, for the Whys and the How to ensure we are focused on the approach to engaging the participants……..[Review the slide as an example……Engage with discussion from participants…..]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2097523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Here is a nice process flowchart for going through the Planning phase…….This could serve as a nice checklist for the future….Are there any of you that would like to share what you are currently doing or any questions on this?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236194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i="1" dirty="0">
                <a:ea typeface="ＭＳ Ｐゴシック" pitchFamily="34" charset="-128"/>
              </a:rPr>
              <a:t>OK, great job, folks…..How many of you have used Last Person Standing as an engagement in your training sessions? Great, (name), tell me about how you have used it…….OR….(Blue) team, can you see how you might use Last Person Standing in your future training sessions? Tell us about it…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Alright, let</a:t>
            </a:r>
            <a:r>
              <a:rPr lang="ja-JP" altLang="en-US" i="1">
                <a:ea typeface="ＭＳ Ｐゴシック" pitchFamily="34" charset="-128"/>
              </a:rPr>
              <a:t>’</a:t>
            </a:r>
            <a:r>
              <a:rPr lang="en-US" i="1" dirty="0">
                <a:ea typeface="ＭＳ Ｐゴシック" pitchFamily="34" charset="-128"/>
              </a:rPr>
              <a:t>s now take a look at Donald Kirkpatrick</a:t>
            </a:r>
            <a:r>
              <a:rPr lang="ja-JP" altLang="en-US" i="1">
                <a:ea typeface="ＭＳ Ｐゴシック" pitchFamily="34" charset="-128"/>
              </a:rPr>
              <a:t>’</a:t>
            </a:r>
            <a:r>
              <a:rPr lang="en-US" i="1" dirty="0">
                <a:ea typeface="ＭＳ Ｐゴシック" pitchFamily="34" charset="-128"/>
              </a:rPr>
              <a:t>s Four Levels of Training Evaluation…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1 is a measure of participant Reactions – probably the one all of us have seen the most……(Green) team, has someone used Reaction as an evaluation of  your training session? Tell us about that…..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2, moving up a level, is measuring participant Learning…(Purple) team, has someone…[Repeat previous question.]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3, getting a little more challenging to measure, is about an evaluation of the effect on Behavior……Has someone on the (red) team had experience with this type of evaluation? What are some of the challenges with measuring Behavior?... Good… What about this do you like? Do you think your organizations would be interested in evaluating the Behavior impact of your training?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Alright, finally, the last level or Level 4 is Results…….Have any of the teams had experience with this type of evaluation? What were the benefits? The challenges?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Application: Let me ask you to work in your table top teams and give you eight minutes to think about how you evaluate the impact of the training module you brought to class today and what steps you might take to move this up at least one level using Kirkpatrick</a:t>
            </a:r>
            <a:r>
              <a:rPr lang="ja-JP" altLang="en-US" i="1">
                <a:ea typeface="ＭＳ Ｐゴシック" pitchFamily="34" charset="-128"/>
              </a:rPr>
              <a:t>’</a:t>
            </a:r>
            <a:r>
              <a:rPr lang="en-US" i="1" dirty="0">
                <a:ea typeface="ＭＳ Ｐゴシック" pitchFamily="34" charset="-128"/>
              </a:rPr>
              <a:t>s model……….Would each team also select a member to share their thoughts with all of us? 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[Debrief: Go team-by-team…..Consider flip charting key points to model how flip charts can be used in a training session……Consider a facilitation of the debrief with 1) things we liked about each team and 2) things to consider to make it even better (or move it up a level).]</a:t>
            </a:r>
            <a:endParaRPr lang="en-US"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1212539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2055969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At Leadership Strategies, we like to say, </a:t>
            </a:r>
            <a:r>
              <a:rPr lang="ja-JP" altLang="en-US" i="1">
                <a:ea typeface="ＭＳ Ｐゴシック" pitchFamily="34" charset="-128"/>
              </a:rPr>
              <a:t>“</a:t>
            </a:r>
            <a:r>
              <a:rPr lang="en-US" i="1" dirty="0">
                <a:ea typeface="ＭＳ Ｐゴシック" pitchFamily="34" charset="-128"/>
              </a:rPr>
              <a:t>Don</a:t>
            </a:r>
            <a:r>
              <a:rPr lang="ja-JP" altLang="en-US" i="1">
                <a:ea typeface="ＭＳ Ｐゴシック" pitchFamily="34" charset="-128"/>
              </a:rPr>
              <a:t>’</a:t>
            </a:r>
            <a:r>
              <a:rPr lang="en-US" i="1" dirty="0">
                <a:ea typeface="ＭＳ Ｐゴシック" pitchFamily="34" charset="-128"/>
              </a:rPr>
              <a:t>t major in the minors.</a:t>
            </a:r>
            <a:r>
              <a:rPr lang="ja-JP" altLang="en-US" i="1">
                <a:ea typeface="ＭＳ Ｐゴシック" pitchFamily="34" charset="-128"/>
              </a:rPr>
              <a:t>”</a:t>
            </a:r>
            <a:r>
              <a:rPr lang="en-US" i="1" dirty="0">
                <a:ea typeface="ＭＳ Ｐゴシック" pitchFamily="34" charset="-128"/>
              </a:rPr>
              <a:t>….At the same time, how many of you have had one of these logistical things go wrong? (Raise your hand.) Unfortunately, most of us have……You will find some simple checklists like these can save you a lot of unnecessary issues in the future.</a:t>
            </a:r>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4279275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i="1" dirty="0">
                <a:ea typeface="ＭＳ Ｐゴシック" pitchFamily="34" charset="-128"/>
              </a:rPr>
              <a:t>Let</a:t>
            </a:r>
            <a:r>
              <a:rPr lang="ja-JP" altLang="en-US" i="1" dirty="0">
                <a:ea typeface="ＭＳ Ｐゴシック" pitchFamily="34" charset="-128"/>
              </a:rPr>
              <a:t>’</a:t>
            </a:r>
            <a:r>
              <a:rPr lang="en-US" i="1" dirty="0">
                <a:ea typeface="ＭＳ Ｐゴシック" pitchFamily="34" charset="-128"/>
              </a:rPr>
              <a:t>s wrap up this section by reviewing Training Impact using the 3-by-3 Matrix. In the rows you see: Before Training, During Training and After Training….the columns are the Trainer, the Participant and the Manager……..Let</a:t>
            </a:r>
            <a:r>
              <a:rPr lang="ja-JP" altLang="en-US" i="1" dirty="0">
                <a:ea typeface="ＭＳ Ｐゴシック" pitchFamily="34" charset="-128"/>
              </a:rPr>
              <a:t>’</a:t>
            </a:r>
            <a:r>
              <a:rPr lang="en-US" i="1" dirty="0">
                <a:ea typeface="ＭＳ Ｐゴシック" pitchFamily="34" charset="-128"/>
              </a:rPr>
              <a:t>s do a quick read around, and I would like to start this time with the (blue) team…….</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While all of these cells are important, Bob Pike, a well-respected professional in the training industry and the CEO of Creative Training did research that indicated there was one of the 9 cells that had the highest Training Impact……Let me ask you in your teams to discuss which one you think it might be and why……I will give you two minutes and will ask the last team lead to chose the new team lead…..Start now……</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[End by showing the cell, </a:t>
            </a:r>
            <a:r>
              <a:rPr lang="ja-JP" altLang="en-US" i="1" dirty="0">
                <a:ea typeface="ＭＳ Ｐゴシック" pitchFamily="34" charset="-128"/>
              </a:rPr>
              <a:t>“</a:t>
            </a:r>
            <a:r>
              <a:rPr lang="en-US" i="1" dirty="0">
                <a:ea typeface="ＭＳ Ｐゴシック" pitchFamily="34" charset="-128"/>
              </a:rPr>
              <a:t>What the manager does before the training occurs</a:t>
            </a:r>
            <a:r>
              <a:rPr lang="ja-JP" altLang="en-US" i="1" dirty="0">
                <a:ea typeface="ＭＳ Ｐゴシック" pitchFamily="34" charset="-128"/>
              </a:rPr>
              <a:t>”</a:t>
            </a:r>
            <a:r>
              <a:rPr lang="en-US" i="1" dirty="0">
                <a:ea typeface="ＭＳ Ｐゴシック" pitchFamily="34" charset="-128"/>
              </a:rPr>
              <a:t>…..And, discuss the reasons including: support, coaching, influence, etc. and how they might gain this buy-in in their own organizations.]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Wrap up with some review questions like:</a:t>
            </a:r>
            <a:endParaRPr lang="en-US" dirty="0">
              <a:ea typeface="ＭＳ Ｐゴシック" pitchFamily="34" charset="-128"/>
            </a:endParaRPr>
          </a:p>
          <a:p>
            <a:pPr>
              <a:buFontTx/>
              <a:buChar char="•"/>
            </a:pPr>
            <a:r>
              <a:rPr lang="en-US" i="1" dirty="0">
                <a:ea typeface="ＭＳ Ｐゴシック" pitchFamily="34" charset="-128"/>
              </a:rPr>
              <a:t>(Red) team, give me one of the 3 key learning styles…..</a:t>
            </a:r>
            <a:endParaRPr lang="en-US" dirty="0">
              <a:ea typeface="ＭＳ Ｐゴシック" pitchFamily="34" charset="-128"/>
            </a:endParaRPr>
          </a:p>
          <a:p>
            <a:pPr>
              <a:buFontTx/>
              <a:buChar char="•"/>
            </a:pPr>
            <a:r>
              <a:rPr lang="en-US" i="1" dirty="0">
                <a:ea typeface="ＭＳ Ｐゴシック" pitchFamily="34" charset="-128"/>
              </a:rPr>
              <a:t>(Blue) team, what is the likely question you would get when someone with that learning style is not getting it?</a:t>
            </a:r>
            <a:endParaRPr lang="en-US" dirty="0">
              <a:ea typeface="ＭＳ Ｐゴシック" pitchFamily="34" charset="-128"/>
            </a:endParaRPr>
          </a:p>
          <a:p>
            <a:pPr>
              <a:buFontTx/>
              <a:buChar char="•"/>
            </a:pPr>
            <a:r>
              <a:rPr lang="en-US" i="1" dirty="0">
                <a:ea typeface="ＭＳ Ｐゴシック" pitchFamily="34" charset="-128"/>
              </a:rPr>
              <a:t>(Green) team, what are one of the components of VISIRRR?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Great, let</a:t>
            </a:r>
            <a:r>
              <a:rPr lang="ja-JP" altLang="en-US" i="1" dirty="0">
                <a:ea typeface="ＭＳ Ｐゴシック" pitchFamily="34" charset="-128"/>
              </a:rPr>
              <a:t>’</a:t>
            </a:r>
            <a:r>
              <a:rPr lang="en-US" i="1" dirty="0">
                <a:ea typeface="ＭＳ Ｐゴシック" pitchFamily="34" charset="-128"/>
              </a:rPr>
              <a:t>s open up to our exercise packet and get started with Application Exercise #1………</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2509455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strike="sngStrike" dirty="0">
                <a:ea typeface="ＭＳ Ｐゴシック" pitchFamily="34" charset="-128"/>
              </a:rPr>
              <a:t>Checkpoint: We have just completed our introductions where we reviewed our course objectives, identified your personal objectives, mapped your personal objectives to the agenda, and established our ground rules. What we are going to do next is address Planning for Results. And, that is important because if we don</a:t>
            </a:r>
            <a:r>
              <a:rPr lang="ja-JP" altLang="en-US" i="1" strike="sngStrike" dirty="0">
                <a:ea typeface="ＭＳ Ｐゴシック" pitchFamily="34" charset="-128"/>
              </a:rPr>
              <a:t>’</a:t>
            </a:r>
            <a:r>
              <a:rPr lang="en-US" i="1" strike="sngStrike" dirty="0">
                <a:ea typeface="ＭＳ Ｐゴシック" pitchFamily="34" charset="-128"/>
              </a:rPr>
              <a:t>t plan well, we are hoping for success, and as I am sure you are all well aware, “hope” is not a strategy. So, let</a:t>
            </a:r>
            <a:r>
              <a:rPr lang="ja-JP" altLang="en-US" i="1" strike="sngStrike" dirty="0">
                <a:ea typeface="ＭＳ Ｐゴシック" pitchFamily="34" charset="-128"/>
              </a:rPr>
              <a:t>’</a:t>
            </a:r>
            <a:r>
              <a:rPr lang="en-US" i="1" strike="sngStrike" dirty="0">
                <a:ea typeface="ＭＳ Ｐゴシック" pitchFamily="34" charset="-128"/>
              </a:rPr>
              <a:t>s take a look at the 11 best practices or techniques we are going to address in this module. </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Any questions or comments? Great, then let</a:t>
            </a:r>
            <a:r>
              <a:rPr lang="ja-JP" altLang="en-US" i="1" strike="sngStrike" dirty="0">
                <a:ea typeface="ＭＳ Ｐゴシック" pitchFamily="34" charset="-128"/>
              </a:rPr>
              <a:t>’</a:t>
            </a:r>
            <a:r>
              <a:rPr lang="en-US" i="1" strike="sngStrike" dirty="0">
                <a:ea typeface="ＭＳ Ｐゴシック" pitchFamily="34" charset="-128"/>
              </a:rPr>
              <a:t>s get started.</a:t>
            </a:r>
            <a:endParaRPr lang="en-US" strike="sngStrike"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2804390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strike="noStrike" dirty="0">
                <a:ea typeface="ＭＳ Ｐゴシック" pitchFamily="34" charset="-128"/>
              </a:rPr>
              <a:t>Direct participants to open their Training Manual to the </a:t>
            </a:r>
            <a:r>
              <a:rPr lang="en-US" i="0" strike="noStrike" dirty="0" err="1">
                <a:ea typeface="ＭＳ Ｐゴシック" pitchFamily="34" charset="-128"/>
              </a:rPr>
              <a:t>Engagment</a:t>
            </a:r>
            <a:r>
              <a:rPr lang="en-US" i="0" strike="noStrike" dirty="0">
                <a:ea typeface="ＭＳ Ｐゴシック" pitchFamily="34" charset="-128"/>
              </a:rPr>
              <a:t> Strategies list in Appendix B.</a:t>
            </a:r>
          </a:p>
          <a:p>
            <a:r>
              <a:rPr lang="en-US" i="1" strike="sngStrike" dirty="0">
                <a:ea typeface="ＭＳ Ｐゴシック" pitchFamily="34" charset="-128"/>
              </a:rPr>
              <a:t>We are about at our lunch break, and what we would like to do is extend our lunch break from 45 minutes to an hour……During the last 15 minutes, we would like you to work in teams and do the following:</a:t>
            </a:r>
            <a:endParaRPr lang="en-US" strike="sngStrike" dirty="0">
              <a:ea typeface="ＭＳ Ｐゴシック" pitchFamily="34" charset="-128"/>
            </a:endParaRPr>
          </a:p>
          <a:p>
            <a:pPr>
              <a:buFontTx/>
              <a:buChar char="•"/>
            </a:pPr>
            <a:r>
              <a:rPr lang="en-US" i="1" strike="sngStrike" dirty="0">
                <a:ea typeface="ＭＳ Ｐゴシック" pitchFamily="34" charset="-128"/>
              </a:rPr>
              <a:t>Read through the Engagement Strategies in Appendix B of your participant manual….You will note there are a total of 32.</a:t>
            </a:r>
            <a:endParaRPr lang="en-US" strike="sngStrike" dirty="0">
              <a:ea typeface="ＭＳ Ｐゴシック" pitchFamily="34" charset="-128"/>
            </a:endParaRPr>
          </a:p>
          <a:p>
            <a:pPr>
              <a:buFontTx/>
              <a:buChar char="•"/>
            </a:pPr>
            <a:r>
              <a:rPr lang="en-US" i="1" strike="sngStrike" dirty="0">
                <a:ea typeface="ＭＳ Ｐゴシック" pitchFamily="34" charset="-128"/>
              </a:rPr>
              <a:t>In your teams, select the three to five that you either are aware of and use most often and/or would like to discuss and have demonstrated for you.</a:t>
            </a:r>
            <a:endParaRPr lang="en-US" strike="sngStrike" dirty="0">
              <a:ea typeface="ＭＳ Ｐゴシック" pitchFamily="34" charset="-128"/>
            </a:endParaRPr>
          </a:p>
          <a:p>
            <a:pPr>
              <a:buFontTx/>
              <a:buChar char="•"/>
            </a:pPr>
            <a:r>
              <a:rPr lang="en-US" i="1" strike="sngStrike" dirty="0">
                <a:ea typeface="ＭＳ Ｐゴシック" pitchFamily="34" charset="-128"/>
              </a:rPr>
              <a:t>We will then determine the top two from each team and review/demonstrate those for the entire group.</a:t>
            </a:r>
            <a:endParaRPr lang="en-US" strike="sngStrike" dirty="0">
              <a:ea typeface="ＭＳ Ｐゴシック" pitchFamily="34" charset="-128"/>
            </a:endParaRPr>
          </a:p>
          <a:p>
            <a:pPr>
              <a:buFontTx/>
              <a:buChar char="•"/>
            </a:pPr>
            <a:r>
              <a:rPr lang="en-US" i="1" strike="sngStrike" dirty="0">
                <a:ea typeface="ＭＳ Ｐゴシック" pitchFamily="34" charset="-128"/>
              </a:rPr>
              <a:t>Are the assignments clear?</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OK, let me start our clock for 60 minutes….Remember – 45 minutes for lunch and 15 to complete the assignment…….</a:t>
            </a:r>
            <a:endParaRPr lang="en-US" strike="sngStrike" dirty="0">
              <a:ea typeface="ＭＳ Ｐゴシック" pitchFamily="34" charset="-128"/>
            </a:endParaRPr>
          </a:p>
          <a:p>
            <a:r>
              <a:rPr lang="en-US" i="1" strike="sngStrike" dirty="0">
                <a:ea typeface="ＭＳ Ｐゴシック" pitchFamily="34" charset="-128"/>
              </a:rPr>
              <a:t> </a:t>
            </a:r>
            <a:endParaRPr lang="en-US" strike="sngStrike" dirty="0">
              <a:ea typeface="ＭＳ Ｐゴシック" pitchFamily="34" charset="-128"/>
            </a:endParaRPr>
          </a:p>
          <a:p>
            <a:r>
              <a:rPr lang="en-US" i="1" strike="sngStrike" dirty="0">
                <a:ea typeface="ＭＳ Ｐゴシック" pitchFamily="34" charset="-128"/>
              </a:rPr>
              <a:t>When lunch break is over, use this slide to select and determine which Engagement Strategies to review…..As a wrap-up, one of the key points is using a variety of Engagement </a:t>
            </a:r>
            <a:r>
              <a:rPr lang="en-US" i="1" dirty="0">
                <a:ea typeface="ＭＳ Ｐゴシック" pitchFamily="34" charset="-128"/>
              </a:rPr>
              <a:t>Strategies…..One of our key guidelines is to avoid using the same Engagement Strategy more than once in any day….This really helps the variety and the </a:t>
            </a:r>
            <a:r>
              <a:rPr lang="ja-JP" altLang="en-US" i="1" dirty="0">
                <a:ea typeface="ＭＳ Ｐゴシック" pitchFamily="34" charset="-128"/>
              </a:rPr>
              <a:t>“</a:t>
            </a:r>
            <a:r>
              <a:rPr lang="en-US" i="1" dirty="0">
                <a:ea typeface="ＭＳ Ｐゴシック" pitchFamily="34" charset="-128"/>
              </a:rPr>
              <a:t>fun</a:t>
            </a:r>
            <a:r>
              <a:rPr lang="ja-JP" altLang="en-US" i="1" dirty="0">
                <a:ea typeface="ＭＳ Ｐゴシック" pitchFamily="34" charset="-128"/>
              </a:rPr>
              <a:t>”</a:t>
            </a:r>
            <a:r>
              <a:rPr lang="en-US" i="1" dirty="0">
                <a:ea typeface="ＭＳ Ｐゴシック" pitchFamily="34" charset="-128"/>
              </a:rPr>
              <a:t> feeling in the session.</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1807594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We are about at our lunch break, and what we would like to do is extend our lunch break from 45 minutes to an hour……During the last 15 minutes, we would like you to work in teams and do the following:</a:t>
            </a:r>
            <a:endParaRPr lang="en-US" dirty="0">
              <a:ea typeface="ＭＳ Ｐゴシック" pitchFamily="34" charset="-128"/>
            </a:endParaRPr>
          </a:p>
          <a:p>
            <a:pPr>
              <a:buFontTx/>
              <a:buChar char="•"/>
            </a:pPr>
            <a:r>
              <a:rPr lang="en-US" i="1" dirty="0">
                <a:ea typeface="ＭＳ Ｐゴシック" pitchFamily="34" charset="-128"/>
              </a:rPr>
              <a:t>Read through the Engagement Strategies in Appendix B of your participant manual….You will note there are a total of 32.</a:t>
            </a:r>
            <a:endParaRPr lang="en-US" dirty="0">
              <a:ea typeface="ＭＳ Ｐゴシック" pitchFamily="34" charset="-128"/>
            </a:endParaRPr>
          </a:p>
          <a:p>
            <a:pPr>
              <a:buFontTx/>
              <a:buChar char="•"/>
            </a:pPr>
            <a:r>
              <a:rPr lang="en-US" i="1" dirty="0">
                <a:ea typeface="ＭＳ Ｐゴシック" pitchFamily="34" charset="-128"/>
              </a:rPr>
              <a:t>In your teams, select the three to five that you either are aware of and use most often and/or would like to discuss and have demonstrated for you.</a:t>
            </a:r>
            <a:endParaRPr lang="en-US" dirty="0">
              <a:ea typeface="ＭＳ Ｐゴシック" pitchFamily="34" charset="-128"/>
            </a:endParaRPr>
          </a:p>
          <a:p>
            <a:pPr>
              <a:buFontTx/>
              <a:buChar char="•"/>
            </a:pPr>
            <a:r>
              <a:rPr lang="en-US" i="1" dirty="0">
                <a:ea typeface="ＭＳ Ｐゴシック" pitchFamily="34" charset="-128"/>
              </a:rPr>
              <a:t>We will then determine the top two from each team and review/demonstrate those for the entire group.</a:t>
            </a:r>
            <a:endParaRPr lang="en-US" dirty="0">
              <a:ea typeface="ＭＳ Ｐゴシック" pitchFamily="34" charset="-128"/>
            </a:endParaRPr>
          </a:p>
          <a:p>
            <a:pPr>
              <a:buFontTx/>
              <a:buChar char="•"/>
            </a:pPr>
            <a:r>
              <a:rPr lang="en-US" i="1" dirty="0">
                <a:ea typeface="ＭＳ Ｐゴシック" pitchFamily="34" charset="-128"/>
              </a:rPr>
              <a:t>Are the assignments clear?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OK, let me start our clock for 60 minutes….Remember – 45 minutes for lunch and 15 to complete the assignment…….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When lunch break is over, use this slide to select and determine which Engagement Strategies to review…..As a wrap-up, one of the key points is using a variety of Engagement Strategies…..One of our key guidelines is to avoid using the same Engagement Strategy more than once in any day….This really helps the variety and the </a:t>
            </a:r>
            <a:r>
              <a:rPr lang="ja-JP" altLang="en-US" i="1" dirty="0">
                <a:ea typeface="ＭＳ Ｐゴシック" pitchFamily="34" charset="-128"/>
              </a:rPr>
              <a:t>“</a:t>
            </a:r>
            <a:r>
              <a:rPr lang="en-US" i="1" dirty="0">
                <a:ea typeface="ＭＳ Ｐゴシック" pitchFamily="34" charset="-128"/>
              </a:rPr>
              <a:t>fun</a:t>
            </a:r>
            <a:r>
              <a:rPr lang="ja-JP" altLang="en-US" i="1" dirty="0">
                <a:ea typeface="ＭＳ Ｐゴシック" pitchFamily="34" charset="-128"/>
              </a:rPr>
              <a:t>”</a:t>
            </a:r>
            <a:r>
              <a:rPr lang="en-US" i="1" dirty="0">
                <a:ea typeface="ＭＳ Ｐゴシック" pitchFamily="34" charset="-128"/>
              </a:rPr>
              <a:t> feeling in the session.</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3571728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4162053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ea typeface="ＭＳ Ｐゴシック" pitchFamily="34" charset="-128"/>
              </a:rPr>
              <a:t>Use annotation to note the selected engagement strategies. Then identify the top 3-5 that you will demonstrate (based on the time you have available and the length of time needed to demonstrate).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22359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Mini checkpoint: We have just addressed evaluating the results of our training…..Now, let</a:t>
            </a:r>
            <a:r>
              <a:rPr lang="ja-JP" altLang="en-US" i="1">
                <a:ea typeface="ＭＳ Ｐゴシック" pitchFamily="34" charset="-128"/>
              </a:rPr>
              <a:t>’</a:t>
            </a:r>
            <a:r>
              <a:rPr lang="en-US" i="1" dirty="0">
                <a:ea typeface="ＭＳ Ｐゴシック" pitchFamily="34" charset="-128"/>
              </a:rPr>
              <a:t>s take a look at establishing learning objectives….Learning objectives are important so that we can provide a mechanism to measure the results/impact of the training we provide…….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(Blue) team, can we start by asking (name) to read the definition of a learning objective?…….Thank you….Let me ask each of you to look at the module you brought with you to class….Can you each select one of the key learning objectives you have for that module?……Focus on the verb that was used to define that objective…..Think about that verb, the ability of that verb to allow someone to observe whether or not a participant that attended that session had achieved that objective (through an observable activity)….Could the manager of that participant assess whether or not that objective had been achieved?…..(Green team), get me started by sharing with us the verb and how </a:t>
            </a:r>
            <a:r>
              <a:rPr lang="ja-JP" altLang="en-US" i="1">
                <a:ea typeface="ＭＳ Ｐゴシック" pitchFamily="34" charset="-128"/>
              </a:rPr>
              <a:t>“</a:t>
            </a:r>
            <a:r>
              <a:rPr lang="en-US" i="1" dirty="0">
                <a:ea typeface="ＭＳ Ｐゴシック" pitchFamily="34" charset="-128"/>
              </a:rPr>
              <a:t>observable</a:t>
            </a:r>
            <a:r>
              <a:rPr lang="ja-JP" altLang="en-US" i="1">
                <a:ea typeface="ＭＳ Ｐゴシック" pitchFamily="34" charset="-128"/>
              </a:rPr>
              <a:t>”</a:t>
            </a:r>
            <a:r>
              <a:rPr lang="en-US" i="1" dirty="0">
                <a:ea typeface="ＭＳ Ｐゴシック" pitchFamily="34" charset="-128"/>
              </a:rPr>
              <a:t> you believe it would be……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a flip chart to document the actual verbs being shared….Come back to that flip chart after covering the verbs that are recommended to lead a discussion about </a:t>
            </a:r>
            <a:r>
              <a:rPr lang="ja-JP" altLang="en-US" i="1">
                <a:ea typeface="ＭＳ Ｐゴシック" pitchFamily="34" charset="-128"/>
              </a:rPr>
              <a:t>“</a:t>
            </a:r>
            <a:r>
              <a:rPr lang="en-US" i="1" dirty="0">
                <a:ea typeface="ＭＳ Ｐゴシック" pitchFamily="34" charset="-128"/>
              </a:rPr>
              <a:t>Why or what makes them better?</a:t>
            </a:r>
            <a:r>
              <a:rPr lang="ja-JP" altLang="en-US" i="1">
                <a:ea typeface="ＭＳ Ｐゴシック" pitchFamily="34" charset="-128"/>
              </a:rPr>
              <a:t>”</a:t>
            </a:r>
            <a:r>
              <a:rPr lang="en-US" i="1" dirty="0">
                <a:ea typeface="ＭＳ Ｐゴシック" pitchFamily="34" charset="-128"/>
              </a:rPr>
              <a:t> with the participants.]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1980075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that we have looked at some of the verbs that you have been using, let</a:t>
            </a:r>
            <a:r>
              <a:rPr lang="ja-JP" altLang="en-US" i="1">
                <a:ea typeface="ＭＳ Ｐゴシック" pitchFamily="34" charset="-128"/>
              </a:rPr>
              <a:t>’</a:t>
            </a:r>
            <a:r>
              <a:rPr lang="en-US" i="1" dirty="0">
                <a:ea typeface="ＭＳ Ｐゴシック" pitchFamily="34" charset="-128"/>
              </a:rPr>
              <a:t>s discuss what we can do to enhance the learning objectives in the training we deliver……..(Read around.)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(Name), get us started with the first bullet point…..[As they move from one bullet point to the next, refer to the verbs on the flip chart and, using Reacting Questions, ask how they rank/compare to the bullet point…..Guide the participants to how to improve their ‘existing’ learning objectives with those that follow the key bullets on this slide….Engage in the conversation.]</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40341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[Again, using the modules they brought with them, facilitate a discussion around how many of them have used verbs that are observable vs. non-observable….Refer to the earlier flip chart to demonstrate which verbs are typically used and how the right verb makes it much more impactful and less judgmental.]….If two different observers were in the back of the class, would they both agree/disagree on whether a participant did/did not achieve that objective?</a:t>
            </a:r>
            <a:endParaRPr lang="en-US" dirty="0">
              <a:ea typeface="ＭＳ Ｐゴシック" pitchFamily="34" charset="-128"/>
            </a:endParaRPr>
          </a:p>
          <a:p>
            <a:endParaRPr lang="en-US" i="1"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3542608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Here is a continuum of verbs that move from less effective to those that are more observable.</a:t>
            </a:r>
            <a:endParaRPr lang="en-US"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60233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[Application: In each team, have the participants identify one objective in the module brought to class to improve and share with their team……Have each team select one person to share with the entire group…..Format: </a:t>
            </a:r>
            <a:endParaRPr lang="en-US" dirty="0">
              <a:ea typeface="ＭＳ Ｐゴシック" pitchFamily="34" charset="-128"/>
            </a:endParaRPr>
          </a:p>
          <a:p>
            <a:r>
              <a:rPr lang="en-US" i="1" dirty="0">
                <a:ea typeface="ＭＳ Ｐゴシック" pitchFamily="34" charset="-128"/>
              </a:rPr>
              <a:t>Which learning objective they chose to improve</a:t>
            </a:r>
            <a:endParaRPr lang="en-US" dirty="0">
              <a:ea typeface="ＭＳ Ｐゴシック" pitchFamily="34" charset="-128"/>
            </a:endParaRPr>
          </a:p>
          <a:p>
            <a:r>
              <a:rPr lang="en-US" i="1" dirty="0">
                <a:ea typeface="ＭＳ Ｐゴシック" pitchFamily="34" charset="-128"/>
              </a:rPr>
              <a:t>Why they selected that learning objective</a:t>
            </a:r>
            <a:endParaRPr lang="en-US" dirty="0">
              <a:ea typeface="ＭＳ Ｐゴシック" pitchFamily="34" charset="-128"/>
            </a:endParaRPr>
          </a:p>
          <a:p>
            <a:r>
              <a:rPr lang="en-US" i="1" dirty="0">
                <a:ea typeface="ＭＳ Ｐゴシック" pitchFamily="34" charset="-128"/>
              </a:rPr>
              <a:t>How they improved that learning objective</a:t>
            </a:r>
            <a:endParaRPr lang="en-US" dirty="0">
              <a:ea typeface="ＭＳ Ｐゴシック" pitchFamily="34" charset="-128"/>
            </a:endParaRPr>
          </a:p>
          <a:p>
            <a:r>
              <a:rPr lang="en-US" i="1" dirty="0">
                <a:ea typeface="ＭＳ Ｐゴシック" pitchFamily="34" charset="-128"/>
              </a:rPr>
              <a:t>What makes it better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Individually in teams: approximately 10-15 minutes</a:t>
            </a:r>
            <a:endParaRPr lang="en-US" dirty="0">
              <a:ea typeface="ＭＳ Ｐゴシック" pitchFamily="34" charset="-128"/>
            </a:endParaRPr>
          </a:p>
          <a:p>
            <a:r>
              <a:rPr lang="en-US" i="1" dirty="0">
                <a:ea typeface="ＭＳ Ｐゴシック" pitchFamily="34" charset="-128"/>
              </a:rPr>
              <a:t>Each team selects one participant to share with entire group: 5 minutes]</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910224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1237782" y="461968"/>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907156"/>
            <a:ext cx="5045016" cy="1006429"/>
          </a:xfrm>
        </p:spPr>
        <p:txBody>
          <a:bodyPr anchor="b">
            <a:spAutoFit/>
          </a:bodyPr>
          <a:lstStyle>
            <a:lvl1pPr algn="l">
              <a:defRPr sz="33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005661"/>
            <a:ext cx="5045016" cy="341632"/>
          </a:xfrm>
        </p:spPr>
        <p:txBody>
          <a:bodyPr>
            <a:spAutoFit/>
          </a:bodyPr>
          <a:lstStyle>
            <a:lvl1pPr marL="0" indent="0" algn="l">
              <a:buNone/>
              <a:defRPr sz="1800" b="0">
                <a:solidFill>
                  <a:srgbClr val="2D2A2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F29FD61F-2294-5D42-A9D7-9928D42B3773}" type="slidenum">
              <a:rPr lang="en-US" smtClean="0"/>
              <a:pPr/>
              <a:t>‹#›</a:t>
            </a:fld>
            <a:endParaRPr lang="en-US" dirty="0"/>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3"/>
          <a:stretch>
            <a:fillRect/>
          </a:stretch>
        </p:blipFill>
        <p:spPr>
          <a:xfrm>
            <a:off x="5756276" y="602458"/>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1"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4"/>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28990942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6" y="522072"/>
            <a:ext cx="7429500" cy="690564"/>
          </a:xfrm>
        </p:spPr>
        <p:txBody>
          <a:bodyPr anchor="b">
            <a:normAutofit/>
          </a:bodyPr>
          <a:lstStyle>
            <a:lvl1pPr>
              <a:defRPr sz="3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2304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F29FD61F-2294-5D42-A9D7-9928D42B3773}"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8"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3"/>
            <a:ext cx="7400925" cy="1243007"/>
          </a:xfrm>
        </p:spPr>
        <p:txBody>
          <a:bodyPr anchor="ctr">
            <a:normAutofit/>
          </a:bodyPr>
          <a:lstStyle>
            <a:lvl1pPr>
              <a:defRPr sz="42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9"/>
            <a:ext cx="400051"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459596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8"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3"/>
            <a:ext cx="7400925" cy="1243007"/>
          </a:xfrm>
        </p:spPr>
        <p:txBody>
          <a:bodyPr anchor="ctr">
            <a:normAutofit/>
          </a:bodyPr>
          <a:lstStyle>
            <a:lvl1pPr>
              <a:defRPr sz="42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9"/>
            <a:ext cx="400051"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911947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p:nvPicPr>
        <p:blipFill>
          <a:blip r:embed="rId3"/>
          <a:stretch>
            <a:fillRect/>
          </a:stretch>
        </p:blipFill>
        <p:spPr>
          <a:xfrm>
            <a:off x="2066457" y="461968"/>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3"/>
            <a:ext cx="7400925" cy="1243007"/>
          </a:xfrm>
        </p:spPr>
        <p:txBody>
          <a:bodyPr anchor="ctr">
            <a:normAutofit/>
          </a:bodyPr>
          <a:lstStyle>
            <a:lvl1pPr>
              <a:defRPr sz="42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9"/>
            <a:ext cx="400051"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177622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F29FD61F-2294-5D42-A9D7-9928D42B3773}"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p:nvPicPr>
        <p:blipFill>
          <a:blip r:embed="rId2"/>
          <a:stretch>
            <a:fillRect/>
          </a:stretch>
        </p:blipFill>
        <p:spPr>
          <a:xfrm>
            <a:off x="2064588"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3"/>
          <a:stretch>
            <a:fillRect/>
          </a:stretch>
        </p:blipFill>
        <p:spPr>
          <a:xfrm>
            <a:off x="10404556" y="1001117"/>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9"/>
            <a:ext cx="400051"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3"/>
            <a:ext cx="10515600" cy="1325563"/>
          </a:xfrm>
        </p:spPr>
        <p:txBody>
          <a:bodyPr>
            <a:normAutofit/>
          </a:bodyPr>
          <a:lstStyle>
            <a:lvl1pPr>
              <a:defRPr sz="4200">
                <a:solidFill>
                  <a:schemeClr val="bg1"/>
                </a:solidFill>
              </a:defRPr>
            </a:lvl1pPr>
          </a:lstStyle>
          <a:p>
            <a:r>
              <a:rPr lang="en-US" dirty="0"/>
              <a:t>Title</a:t>
            </a:r>
          </a:p>
        </p:txBody>
      </p:sp>
    </p:spTree>
    <p:extLst>
      <p:ext uri="{BB962C8B-B14F-4D97-AF65-F5344CB8AC3E}">
        <p14:creationId xmlns:p14="http://schemas.microsoft.com/office/powerpoint/2010/main" val="297623228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3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5776360" cy="4541838"/>
          </a:xfrm>
        </p:spPr>
        <p:txBody>
          <a:bodyPr/>
          <a:lstStyle>
            <a:lvl1pPr marL="0" indent="0">
              <a:buNone/>
              <a:defRPr sz="2100">
                <a:solidFill>
                  <a:srgbClr val="009383"/>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1232452" y="2486032"/>
            <a:ext cx="3539573" cy="3382956"/>
          </a:xfrm>
        </p:spPr>
        <p:txBody>
          <a:bodyPr>
            <a:normAutofit/>
          </a:bodyPr>
          <a:lstStyle>
            <a:lvl1pPr marL="0" indent="0">
              <a:buNone/>
              <a:defRPr sz="2100">
                <a:solidFill>
                  <a:srgbClr val="00938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81519809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2"/>
            <a:ext cx="5776360" cy="4541839"/>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3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100">
                <a:solidFill>
                  <a:srgbClr val="009383"/>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16113168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7" y="461968"/>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4103583"/>
            <a:ext cx="9131243" cy="549381"/>
          </a:xfrm>
        </p:spPr>
        <p:txBody>
          <a:bodyPr wrap="square" anchor="b">
            <a:spAutoFit/>
          </a:bodyPr>
          <a:lstStyle>
            <a:lvl1pPr algn="l">
              <a:defRPr sz="33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4" y="4745038"/>
            <a:ext cx="9131241" cy="341632"/>
          </a:xfrm>
        </p:spPr>
        <p:txBody>
          <a:bodyPr wrap="square">
            <a:spAutoFit/>
          </a:bodyPr>
          <a:lstStyle>
            <a:lvl1pPr marL="0" indent="0" algn="l">
              <a:buNone/>
              <a:defRPr sz="1800" b="0">
                <a:solidFill>
                  <a:srgbClr val="2D2A2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F29FD61F-2294-5D42-A9D7-9928D42B3773}" type="slidenum">
              <a:rPr lang="en-US" smtClean="0"/>
              <a:pPr/>
              <a:t>‹#›</a:t>
            </a:fld>
            <a:endParaRPr lang="en-US" dirty="0"/>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1"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12076666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862159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650030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1232452" y="1679554"/>
            <a:ext cx="9712808" cy="4306911"/>
          </a:xfrm>
        </p:spPr>
        <p:txBody>
          <a:bodyPr/>
          <a:lstStyle>
            <a:lvl1pPr marL="0" indent="0">
              <a:buNone/>
              <a:defRPr sz="2100">
                <a:solidFill>
                  <a:srgbClr val="00938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18ED69-8B9F-B543-B7EE-EAE209E1DE6B}"/>
              </a:ext>
            </a:extLst>
          </p:cNvPr>
          <p:cNvSpPr>
            <a:spLocks noGrp="1"/>
          </p:cNvSpPr>
          <p:nvPr>
            <p:ph type="ftr" sz="quarter" idx="11"/>
          </p:nvPr>
        </p:nvSpPr>
        <p:spPr>
          <a:xfrm>
            <a:off x="3121413" y="6363660"/>
            <a:ext cx="6751419" cy="365125"/>
          </a:xfrm>
          <a:prstGeom prst="rect">
            <a:avLst/>
          </a:prstGeom>
        </p:spPr>
        <p:txBody>
          <a:bodyPr/>
          <a:lstStyle>
            <a:lvl1pPr algn="ctr">
              <a:defRPr lang="en-US" sz="750" smtClean="0">
                <a:effectLst/>
              </a:defRPr>
            </a:lvl1pPr>
          </a:lstStyle>
          <a:p>
            <a:r>
              <a:rPr lang="en-US" dirty="0"/>
              <a:t>© 2019 Leadership Strategies, Inc. | Duplication prohibited without consent</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pic>
        <p:nvPicPr>
          <p:cNvPr id="10" name="Picture 9" descr="background_standard_screen.jpg">
            <a:extLst>
              <a:ext uri="{FF2B5EF4-FFF2-40B4-BE49-F238E27FC236}">
                <a16:creationId xmlns:a16="http://schemas.microsoft.com/office/drawing/2014/main" id="{DBD1AB1D-2E84-4B29-93D2-D11518F4DA9F}"/>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35EA9CB-76E4-4934-B8ED-7461D32F192A}"/>
              </a:ext>
            </a:extLst>
          </p:cNvPr>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C585608A-BC8B-4BD1-BE28-14B728BD0676}"/>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54A2ECF7-2E06-4F6A-BAD6-5983BDD2195C}"/>
              </a:ext>
            </a:extLst>
          </p:cNvPr>
          <p:cNvPicPr>
            <a:picLocks noChangeAspect="1"/>
          </p:cNvPicPr>
          <p:nvPr userDrawn="1"/>
        </p:nvPicPr>
        <p:blipFill>
          <a:blip r:embed="rId4"/>
          <a:stretch>
            <a:fillRect/>
          </a:stretch>
        </p:blipFill>
        <p:spPr>
          <a:xfrm>
            <a:off x="8692549" y="6360187"/>
            <a:ext cx="3113692" cy="444477"/>
          </a:xfrm>
          <a:prstGeom prst="rect">
            <a:avLst/>
          </a:prstGeom>
        </p:spPr>
      </p:pic>
      <p:sp>
        <p:nvSpPr>
          <p:cNvPr id="14" name="TextBox 13">
            <a:extLst>
              <a:ext uri="{FF2B5EF4-FFF2-40B4-BE49-F238E27FC236}">
                <a16:creationId xmlns:a16="http://schemas.microsoft.com/office/drawing/2014/main" id="{FFB4CC07-7211-4F25-BF27-CFE2D590042B}"/>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5" name="TextBox 14">
            <a:extLst>
              <a:ext uri="{FF2B5EF4-FFF2-40B4-BE49-F238E27FC236}">
                <a16:creationId xmlns:a16="http://schemas.microsoft.com/office/drawing/2014/main" id="{95F9B427-F3A6-4A0D-B9AF-FB2290120638}"/>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400052931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38665046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1237781"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602456"/>
            <a:ext cx="5045016" cy="1311128"/>
          </a:xfrm>
        </p:spPr>
        <p:txBody>
          <a:bodyPr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005660"/>
            <a:ext cx="5045016" cy="757130"/>
          </a:xfrm>
        </p:spPr>
        <p:txBody>
          <a:bodyPr>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3"/>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4"/>
          <a:stretch>
            <a:fillRect/>
          </a:stretch>
        </p:blipFill>
        <p:spPr>
          <a:xfrm>
            <a:off x="669983" y="4529687"/>
            <a:ext cx="2425700" cy="1231900"/>
          </a:xfrm>
          <a:prstGeom prst="rect">
            <a:avLst/>
          </a:prstGeom>
        </p:spPr>
      </p:pic>
      <p:pic>
        <p:nvPicPr>
          <p:cNvPr id="10" name="Picture 9">
            <a:extLst>
              <a:ext uri="{FF2B5EF4-FFF2-40B4-BE49-F238E27FC236}">
                <a16:creationId xmlns:a16="http://schemas.microsoft.com/office/drawing/2014/main" id="{82810516-07F7-4F5E-93BE-D2BDCB90FEA6}"/>
              </a:ext>
            </a:extLst>
          </p:cNvPr>
          <p:cNvPicPr>
            <a:picLocks noChangeAspect="1"/>
          </p:cNvPicPr>
          <p:nvPr userDrawn="1"/>
        </p:nvPicPr>
        <p:blipFill>
          <a:blip r:embed="rId2"/>
          <a:stretch>
            <a:fillRect/>
          </a:stretch>
        </p:blipFill>
        <p:spPr>
          <a:xfrm>
            <a:off x="1237781" y="461966"/>
            <a:ext cx="7497113" cy="6396025"/>
          </a:xfrm>
          <a:prstGeom prst="rect">
            <a:avLst/>
          </a:prstGeom>
        </p:spPr>
      </p:pic>
      <p:pic>
        <p:nvPicPr>
          <p:cNvPr id="13" name="Picture 12">
            <a:extLst>
              <a:ext uri="{FF2B5EF4-FFF2-40B4-BE49-F238E27FC236}">
                <a16:creationId xmlns:a16="http://schemas.microsoft.com/office/drawing/2014/main" id="{11A03696-BE10-46CA-BA77-22D101875F45}"/>
              </a:ext>
            </a:extLst>
          </p:cNvPr>
          <p:cNvPicPr>
            <a:picLocks noChangeAspect="1"/>
          </p:cNvPicPr>
          <p:nvPr userDrawn="1"/>
        </p:nvPicPr>
        <p:blipFill>
          <a:blip r:embed="rId3"/>
          <a:stretch>
            <a:fillRect/>
          </a:stretch>
        </p:blipFill>
        <p:spPr>
          <a:xfrm>
            <a:off x="5756275" y="602456"/>
            <a:ext cx="8601195" cy="6410325"/>
          </a:xfrm>
          <a:prstGeom prst="rect">
            <a:avLst/>
          </a:prstGeom>
        </p:spPr>
      </p:pic>
      <p:sp>
        <p:nvSpPr>
          <p:cNvPr id="15" name="Rectangle 14">
            <a:extLst>
              <a:ext uri="{FF2B5EF4-FFF2-40B4-BE49-F238E27FC236}">
                <a16:creationId xmlns:a16="http://schemas.microsoft.com/office/drawing/2014/main" id="{64BFE0E7-9D0F-47DB-BE91-33938D2D2D44}"/>
              </a:ext>
            </a:extLst>
          </p:cNvPr>
          <p:cNvSpPr/>
          <p:nvPr userDrawn="1"/>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1179325-8A86-4C4F-8D25-3E7EA53C7DE5}"/>
              </a:ext>
            </a:extLst>
          </p:cNvPr>
          <p:cNvPicPr>
            <a:picLocks noChangeAspect="1"/>
          </p:cNvPicPr>
          <p:nvPr userDrawn="1"/>
        </p:nvPicPr>
        <p:blipFill>
          <a:blip r:embed="rId4"/>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421286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1232452" y="1679552"/>
            <a:ext cx="9712808" cy="4306911"/>
          </a:xfrm>
        </p:spPr>
        <p:txBody>
          <a:bodyPr/>
          <a:lstStyle>
            <a:lvl1pPr marL="0" indent="0">
              <a:buNone/>
              <a:defRPr sz="2800">
                <a:solidFill>
                  <a:srgbClr val="00938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18ED69-8B9F-B543-B7EE-EAE209E1DE6B}"/>
              </a:ext>
            </a:extLst>
          </p:cNvPr>
          <p:cNvSpPr>
            <a:spLocks noGrp="1"/>
          </p:cNvSpPr>
          <p:nvPr>
            <p:ph type="ftr" sz="quarter" idx="11"/>
          </p:nvPr>
        </p:nvSpPr>
        <p:spPr>
          <a:xfrm>
            <a:off x="3121414" y="6363658"/>
            <a:ext cx="6751418" cy="365125"/>
          </a:xfrm>
          <a:prstGeom prst="rect">
            <a:avLst/>
          </a:prstGeom>
        </p:spPr>
        <p:txBody>
          <a:bodyPr/>
          <a:lstStyle>
            <a:lvl1pPr algn="ctr">
              <a:defRPr lang="en-US" sz="1000" smtClean="0">
                <a:effectLst/>
              </a:defRPr>
            </a:lvl1pPr>
          </a:lstStyle>
          <a:p>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A119FE64-8804-486F-B7E8-9E1270CFCF12}"/>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3A86A62-9B42-4B03-A1D3-19A7404B5CB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5E87F3D-60B8-493D-97ED-71D5B3A6BC9F}"/>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4275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9" name="Rectangle 8">
            <a:extLst>
              <a:ext uri="{FF2B5EF4-FFF2-40B4-BE49-F238E27FC236}">
                <a16:creationId xmlns:a16="http://schemas.microsoft.com/office/drawing/2014/main" id="{55E42E22-A875-47BB-9D81-E2E4F61F699F}"/>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28BD960-4A3F-42EE-8D69-6686727AF8E7}"/>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4C97FFB-7BC9-4968-AEE6-35B6639DE950}"/>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62150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2" name="Round Single Corner Rectangle 13">
            <a:extLst>
              <a:ext uri="{FF2B5EF4-FFF2-40B4-BE49-F238E27FC236}">
                <a16:creationId xmlns:a16="http://schemas.microsoft.com/office/drawing/2014/main" id="{3B0211E6-E43B-4385-AFBE-AF0D7421CBB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9C88019-3DDD-4419-816E-74DBD8FDF425}"/>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E5CDE68-ED6D-41F1-8895-B984CFB8C74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84D5FDC-27C2-4CB0-80C7-D9968104C1A7}"/>
              </a:ext>
            </a:extLst>
          </p:cNvPr>
          <p:cNvPicPr>
            <a:picLocks noChangeAspect="1"/>
          </p:cNvPicPr>
          <p:nvPr userDrawn="1"/>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304809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27AEEA6F-775D-474E-8814-A25CF64282D3}"/>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B544DD-D1E5-47D5-91E0-2DE70D8F742F}"/>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3E601A4-07EE-411B-BAEA-14B02D9CB99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707722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2" name="Rectangle 11">
            <a:extLst>
              <a:ext uri="{FF2B5EF4-FFF2-40B4-BE49-F238E27FC236}">
                <a16:creationId xmlns:a16="http://schemas.microsoft.com/office/drawing/2014/main" id="{CA57F3E8-562C-45E5-A75C-A9B76AF9AD6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EEF29C9-1FBA-4F44-ADB3-76EE8B148E9A}"/>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62DD30B-2F58-41B0-9E76-A606300754F8}"/>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16320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3" y="1679554"/>
            <a:ext cx="9712809" cy="4410099"/>
          </a:xfrm>
        </p:spPr>
        <p:txBody>
          <a:bodyPr>
            <a:normAutofit/>
          </a:bodyPr>
          <a:lstStyle>
            <a:lvl1pPr marL="0" indent="0">
              <a:buNone/>
              <a:defRPr sz="2100">
                <a:solidFill>
                  <a:srgbClr val="00938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6" y="522072"/>
            <a:ext cx="9637148" cy="690564"/>
          </a:xfrm>
        </p:spPr>
        <p:txBody>
          <a:bodyPr anchor="b">
            <a:normAutofit/>
          </a:bodyPr>
          <a:lstStyle>
            <a:lvl1pPr>
              <a:defRPr sz="3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70" y="6372287"/>
            <a:ext cx="6179919" cy="365125"/>
          </a:xfrm>
          <a:prstGeom prst="rect">
            <a:avLst/>
          </a:prstGeom>
        </p:spPr>
        <p:txBody>
          <a:bodyPr vert="horz" lIns="91440" tIns="45720" rIns="91440" bIns="45720" rtlCol="0" anchor="ctr"/>
          <a:lstStyle>
            <a:lvl1pPr algn="ctr">
              <a:defRPr sz="75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98084870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Rectangle 7">
            <a:extLst>
              <a:ext uri="{FF2B5EF4-FFF2-40B4-BE49-F238E27FC236}">
                <a16:creationId xmlns:a16="http://schemas.microsoft.com/office/drawing/2014/main" id="{F11B0F66-68AC-437E-B23A-82FAEAC0970B}"/>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9B8C086-BD81-4E55-B424-FC1936CBC3C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87213C-6508-4C28-8F7C-A9A07549C246}"/>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231513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C44EA76-3FD7-466E-A66D-569A016A1575}"/>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9" name="Rectangle 8">
            <a:extLst>
              <a:ext uri="{FF2B5EF4-FFF2-40B4-BE49-F238E27FC236}">
                <a16:creationId xmlns:a16="http://schemas.microsoft.com/office/drawing/2014/main" id="{87D0B50A-6DAA-46DF-A7B5-6B65815CFED5}"/>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6629734-66BF-4737-960F-B36B0DC331D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85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FD002A-F270-430D-94ED-756F7B672D7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9" name="Picture 8">
            <a:extLst>
              <a:ext uri="{FF2B5EF4-FFF2-40B4-BE49-F238E27FC236}">
                <a16:creationId xmlns:a16="http://schemas.microsoft.com/office/drawing/2014/main" id="{B4B65D97-5505-4A4E-9899-EBA4B21139E1}"/>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93E9E2B-87F0-423D-B80E-ED2275D3F112}"/>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3349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202A68-6BAD-42FC-BAA1-2A17548E4F2F}"/>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9" name="Rectangle 8">
            <a:extLst>
              <a:ext uri="{FF2B5EF4-FFF2-40B4-BE49-F238E27FC236}">
                <a16:creationId xmlns:a16="http://schemas.microsoft.com/office/drawing/2014/main" id="{C3EC810C-14A0-45DA-9ED4-31FD2C4A0C4A}"/>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719049D-A4C5-4419-9B27-673A4860247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806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C74841-D36D-4466-A383-9E2C4C8D57C3}"/>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D25C3E1F-CFE2-4FB0-AF87-4BC5501339C8}"/>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AAD2FAA5-534F-4C5D-9140-8B2E97A3C6E2}"/>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613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C2958F8-3884-4587-9A9B-8F296C2CAFC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02B4DCD1-4280-48BA-BD86-F72A52D14D29}"/>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100FECD-0DEC-4BC2-B913-80B151B48C1D}"/>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4175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63D3AF-29B0-4416-A9C6-18E73542A891}"/>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2" name="Picture 11">
            <a:extLst>
              <a:ext uri="{FF2B5EF4-FFF2-40B4-BE49-F238E27FC236}">
                <a16:creationId xmlns:a16="http://schemas.microsoft.com/office/drawing/2014/main" id="{AC7975AE-75B5-4CBC-B845-DA0C57178247}"/>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14" name="Rectangle 13">
            <a:extLst>
              <a:ext uri="{FF2B5EF4-FFF2-40B4-BE49-F238E27FC236}">
                <a16:creationId xmlns:a16="http://schemas.microsoft.com/office/drawing/2014/main" id="{E4999369-99C1-4224-A24B-6124EF405B6A}"/>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9932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pic>
        <p:nvPicPr>
          <p:cNvPr id="8" name="Picture 7">
            <a:extLst>
              <a:ext uri="{FF2B5EF4-FFF2-40B4-BE49-F238E27FC236}">
                <a16:creationId xmlns:a16="http://schemas.microsoft.com/office/drawing/2014/main" id="{A2D3B388-A5DB-4AF0-B7E4-FD8E110BED22}"/>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1" name="Picture 10">
            <a:extLst>
              <a:ext uri="{FF2B5EF4-FFF2-40B4-BE49-F238E27FC236}">
                <a16:creationId xmlns:a16="http://schemas.microsoft.com/office/drawing/2014/main" id="{CD9CE4E6-9DE3-4AD7-9E51-1ADBD659D629}"/>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2" name="Rectangle 11">
            <a:extLst>
              <a:ext uri="{FF2B5EF4-FFF2-40B4-BE49-F238E27FC236}">
                <a16:creationId xmlns:a16="http://schemas.microsoft.com/office/drawing/2014/main" id="{DE7FC80B-D6EF-4DE6-81C0-0A4ADA7E0DF0}"/>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870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5776360" cy="4541838"/>
          </a:xfrm>
        </p:spPr>
        <p:txBody>
          <a:bodyPr/>
          <a:lstStyle>
            <a:lvl1pPr marL="0" indent="0">
              <a:buNone/>
              <a:defRPr sz="2800">
                <a:solidFill>
                  <a:srgbClr val="00938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8" name="Picture 7">
            <a:extLst>
              <a:ext uri="{FF2B5EF4-FFF2-40B4-BE49-F238E27FC236}">
                <a16:creationId xmlns:a16="http://schemas.microsoft.com/office/drawing/2014/main" id="{7A690B5E-5E58-40E6-A3DA-19C44608744B}"/>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301777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10" name="Picture 9">
            <a:extLst>
              <a:ext uri="{FF2B5EF4-FFF2-40B4-BE49-F238E27FC236}">
                <a16:creationId xmlns:a16="http://schemas.microsoft.com/office/drawing/2014/main" id="{3066DEC1-2452-4590-BE35-175F5DABFA69}"/>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56404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100">
                <a:solidFill>
                  <a:srgbClr val="00938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4"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6" y="115614"/>
            <a:ext cx="3379788" cy="357188"/>
          </a:xfrm>
        </p:spPr>
        <p:txBody>
          <a:bodyPr>
            <a:noAutofit/>
          </a:bodyPr>
          <a:lstStyle>
            <a:lvl1pPr algn="ctr">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70" y="6372287"/>
            <a:ext cx="6179919" cy="365125"/>
          </a:xfrm>
          <a:prstGeom prst="rect">
            <a:avLst/>
          </a:prstGeom>
        </p:spPr>
        <p:txBody>
          <a:bodyPr vert="horz" lIns="91440" tIns="45720" rIns="91440" bIns="45720" rtlCol="0" anchor="ctr"/>
          <a:lstStyle>
            <a:lvl1pPr algn="ctr">
              <a:defRPr sz="75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68831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pic>
        <p:nvPicPr>
          <p:cNvPr id="9" name="Picture 8">
            <a:extLst>
              <a:ext uri="{FF2B5EF4-FFF2-40B4-BE49-F238E27FC236}">
                <a16:creationId xmlns:a16="http://schemas.microsoft.com/office/drawing/2014/main" id="{8BDA1EBD-AEF5-4088-A946-5B72787E6DA9}"/>
              </a:ext>
            </a:extLst>
          </p:cNvPr>
          <p:cNvPicPr>
            <a:picLocks noChangeAspect="1"/>
          </p:cNvPicPr>
          <p:nvPr userDrawn="1"/>
        </p:nvPicPr>
        <p:blipFill>
          <a:blip r:embed="rId2"/>
          <a:stretch>
            <a:fillRect/>
          </a:stretch>
        </p:blipFill>
        <p:spPr>
          <a:xfrm>
            <a:off x="2066456" y="461966"/>
            <a:ext cx="7497113" cy="6396025"/>
          </a:xfrm>
          <a:prstGeom prst="rect">
            <a:avLst/>
          </a:prstGeom>
        </p:spPr>
      </p:pic>
      <p:sp>
        <p:nvSpPr>
          <p:cNvPr id="10" name="Rectangle 9">
            <a:extLst>
              <a:ext uri="{FF2B5EF4-FFF2-40B4-BE49-F238E27FC236}">
                <a16:creationId xmlns:a16="http://schemas.microsoft.com/office/drawing/2014/main" id="{AF1610B4-EFC6-4470-80F6-5BB1C7E425FF}"/>
              </a:ext>
            </a:extLst>
          </p:cNvPr>
          <p:cNvSpPr/>
          <p:nvPr userDrawn="1"/>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A1D111-C3FA-4F1E-BB6C-5FB18E580B5D}"/>
              </a:ext>
            </a:extLst>
          </p:cNvPr>
          <p:cNvPicPr>
            <a:picLocks noChangeAspect="1"/>
          </p:cNvPicPr>
          <p:nvPr userDrawn="1"/>
        </p:nvPicPr>
        <p:blipFill>
          <a:blip r:embed="rId3"/>
          <a:stretch>
            <a:fillRect/>
          </a:stretch>
        </p:blipFill>
        <p:spPr>
          <a:xfrm>
            <a:off x="766791" y="602456"/>
            <a:ext cx="2425700" cy="1231900"/>
          </a:xfrm>
          <a:prstGeom prst="rect">
            <a:avLst/>
          </a:prstGeom>
        </p:spPr>
      </p:pic>
      <p:sp>
        <p:nvSpPr>
          <p:cNvPr id="13" name="TextBox 12">
            <a:extLst>
              <a:ext uri="{FF2B5EF4-FFF2-40B4-BE49-F238E27FC236}">
                <a16:creationId xmlns:a16="http://schemas.microsoft.com/office/drawing/2014/main" id="{EE5522A0-6358-4787-806C-26A07DCE4518}"/>
              </a:ext>
            </a:extLst>
          </p:cNvPr>
          <p:cNvSpPr txBox="1"/>
          <p:nvPr userDrawn="1"/>
        </p:nvSpPr>
        <p:spPr>
          <a:xfrm>
            <a:off x="8803861" y="6475474"/>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3631944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7" name="Rectangle 6">
            <a:extLst>
              <a:ext uri="{FF2B5EF4-FFF2-40B4-BE49-F238E27FC236}">
                <a16:creationId xmlns:a16="http://schemas.microsoft.com/office/drawing/2014/main" id="{0987A006-04E7-4571-80E2-69B8D475D5C9}"/>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B3A9C85-76A2-4309-8AC5-80F94474DF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2866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userDrawn="1"/>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09619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userDrawn="1"/>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662202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795017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87530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03420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590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529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02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4"/>
            <a:ext cx="4378808" cy="4403235"/>
          </a:xfrm>
        </p:spPr>
        <p:txBody>
          <a:bodyPr/>
          <a:lstStyle>
            <a:lvl1pPr marL="0" indent="0">
              <a:buNone/>
              <a:defRPr sz="21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4"/>
            <a:ext cx="4378808" cy="4403235"/>
          </a:xfrm>
        </p:spPr>
        <p:txBody>
          <a:bodyPr/>
          <a:lstStyle>
            <a:lvl1pPr marL="0" indent="0">
              <a:buNone/>
              <a:defRPr sz="21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0218170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65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750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5467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Tree>
    <p:extLst>
      <p:ext uri="{BB962C8B-B14F-4D97-AF65-F5344CB8AC3E}">
        <p14:creationId xmlns:p14="http://schemas.microsoft.com/office/powerpoint/2010/main" val="526034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024928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75050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1144451588"/>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28449029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Tree>
    <p:extLst>
      <p:ext uri="{BB962C8B-B14F-4D97-AF65-F5344CB8AC3E}">
        <p14:creationId xmlns:p14="http://schemas.microsoft.com/office/powerpoint/2010/main" val="449128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7226" y="452436"/>
            <a:ext cx="9553574" cy="690564"/>
          </a:xfrm>
        </p:spPr>
        <p:txBody>
          <a:bodyPr anchor="b">
            <a:noAutofit/>
          </a:bodyPr>
          <a:lstStyle>
            <a:lvl1pPr>
              <a:defRPr sz="3600"/>
            </a:lvl1pPr>
          </a:lstStyle>
          <a:p>
            <a:r>
              <a:rPr lang="en-US" dirty="0"/>
              <a:t>Click to edit Master title style</a:t>
            </a:r>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24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15570617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1"/>
            <a:ext cx="4357005" cy="3482975"/>
          </a:xfrm>
        </p:spPr>
        <p:txBody>
          <a:bodyPr/>
          <a:lstStyle>
            <a:lvl1pPr>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3" cy="476238"/>
          </a:xfrm>
        </p:spPr>
        <p:txBody>
          <a:bodyPr anchor="t">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1"/>
            <a:ext cx="4378463" cy="3482975"/>
          </a:xfrm>
        </p:spPr>
        <p:txBody>
          <a:bodyPr/>
          <a:lstStyle>
            <a:lvl1pPr>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235642416"/>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316521565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B70D62-489F-4BFF-BDBE-1361D8B27DF0}"/>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96BED47E-A365-40D0-9B46-576D22B503C7}"/>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B7940E71-AE80-4F8B-A6B4-C2041BED8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7226" y="522072"/>
            <a:ext cx="7429500" cy="690564"/>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657226" y="1679552"/>
            <a:ext cx="10696575" cy="4505732"/>
          </a:xfrm>
        </p:spPr>
        <p:txBody>
          <a:bodyPr/>
          <a:lstStyle>
            <a:lvl1pPr marL="0" indent="0">
              <a:spcBef>
                <a:spcPts val="1200"/>
              </a:spcBef>
              <a:buNone/>
              <a:defRPr sz="2100">
                <a:solidFill>
                  <a:srgbClr val="00C7B1"/>
                </a:solidFill>
              </a:defRPr>
            </a:lvl1pPr>
            <a:lvl2pPr>
              <a:spcBef>
                <a:spcPts val="600"/>
              </a:spcBef>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711A07DB-6AFA-4826-BC0C-8EFAF6CE27CB}"/>
              </a:ext>
            </a:extLst>
          </p:cNvPr>
          <p:cNvSpPr>
            <a:spLocks noGrp="1"/>
          </p:cNvSpPr>
          <p:nvPr>
            <p:ph type="sldNum" sz="quarter" idx="10"/>
          </p:nvPr>
        </p:nvSpPr>
        <p:spPr/>
        <p:txBody>
          <a:bodyPr/>
          <a:lstStyle>
            <a:lvl1pPr>
              <a:defRPr smtClean="0">
                <a:solidFill>
                  <a:srgbClr val="009383"/>
                </a:solidFill>
              </a:defRPr>
            </a:lvl1pPr>
          </a:lstStyle>
          <a:p>
            <a:pPr>
              <a:defRPr/>
            </a:pPr>
            <a:fld id="{EACD39D2-4037-442E-8408-146897152A6C}" type="slidenum">
              <a:rPr lang="en-US" altLang="en-US" smtClean="0"/>
              <a:pPr>
                <a:defRPr/>
              </a:pPr>
              <a:t>‹#›</a:t>
            </a:fld>
            <a:endParaRPr lang="en-US" altLang="en-US" dirty="0">
              <a:latin typeface="HelveticaNeue MediumExt" charset="0"/>
            </a:endParaRPr>
          </a:p>
        </p:txBody>
      </p:sp>
      <p:sp>
        <p:nvSpPr>
          <p:cNvPr id="8" name="Footer Placeholder 4">
            <a:extLst>
              <a:ext uri="{FF2B5EF4-FFF2-40B4-BE49-F238E27FC236}">
                <a16:creationId xmlns:a16="http://schemas.microsoft.com/office/drawing/2014/main" id="{DD317EE4-6342-4B5F-BBDB-DD91F16E9A86}"/>
              </a:ext>
            </a:extLst>
          </p:cNvPr>
          <p:cNvSpPr>
            <a:spLocks noGrp="1"/>
          </p:cNvSpPr>
          <p:nvPr>
            <p:ph type="ftr" sz="quarter" idx="11"/>
          </p:nvPr>
        </p:nvSpPr>
        <p:spPr/>
        <p:txBody>
          <a:bodyPr/>
          <a:lstStyle>
            <a:lvl1pPr>
              <a:defRPr/>
            </a:lvl1pPr>
          </a:lstStyle>
          <a:p>
            <a:pPr>
              <a:defRPr/>
            </a:pPr>
            <a:r>
              <a:rPr lang="en-US" altLang="en-US" dirty="0"/>
              <a:t>Copyright 2019 Leadership Strategies, Inc.</a:t>
            </a:r>
          </a:p>
        </p:txBody>
      </p:sp>
    </p:spTree>
    <p:extLst>
      <p:ext uri="{BB962C8B-B14F-4D97-AF65-F5344CB8AC3E}">
        <p14:creationId xmlns:p14="http://schemas.microsoft.com/office/powerpoint/2010/main" val="548332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DD2419-FB4C-410B-B8CD-374BFA4BD4A9}"/>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641BB385-45FB-4784-977A-D37E5A0986F1}"/>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0F87EF2A-E86F-4E5C-BB42-368A0F989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57226" y="1679554"/>
            <a:ext cx="10815639" cy="4410099"/>
          </a:xfrm>
        </p:spPr>
        <p:txBody>
          <a:bodyPr/>
          <a:lstStyle>
            <a:lvl1pPr marL="0" indent="0">
              <a:buNone/>
              <a:defRPr sz="1800">
                <a:solidFill>
                  <a:srgbClr val="00C7B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4" name="Title 1"/>
          <p:cNvSpPr>
            <a:spLocks noGrp="1"/>
          </p:cNvSpPr>
          <p:nvPr>
            <p:ph type="title"/>
          </p:nvPr>
        </p:nvSpPr>
        <p:spPr>
          <a:xfrm>
            <a:off x="657226" y="522072"/>
            <a:ext cx="7429500" cy="690564"/>
          </a:xfrm>
        </p:spPr>
        <p:txBody>
          <a:bodyPr anchor="b">
            <a:normAutofit/>
          </a:bodyPr>
          <a:lstStyle>
            <a:lvl1pPr>
              <a:defRPr sz="3000"/>
            </a:lvl1pPr>
          </a:lstStyle>
          <a:p>
            <a:r>
              <a:rPr lang="en-US"/>
              <a:t>Click to edit Master title style</a:t>
            </a:r>
            <a:endParaRPr lang="en-US" dirty="0"/>
          </a:p>
        </p:txBody>
      </p:sp>
      <p:sp>
        <p:nvSpPr>
          <p:cNvPr id="7" name="Footer Placeholder 4">
            <a:extLst>
              <a:ext uri="{FF2B5EF4-FFF2-40B4-BE49-F238E27FC236}">
                <a16:creationId xmlns:a16="http://schemas.microsoft.com/office/drawing/2014/main" id="{39FC00C6-466E-4C72-A2D5-78A3DAC45749}"/>
              </a:ext>
            </a:extLst>
          </p:cNvPr>
          <p:cNvSpPr>
            <a:spLocks noGrp="1"/>
          </p:cNvSpPr>
          <p:nvPr>
            <p:ph type="ftr" sz="quarter" idx="10"/>
          </p:nvPr>
        </p:nvSpPr>
        <p:spPr/>
        <p:txBody>
          <a:bodyPr/>
          <a:lstStyle>
            <a:lvl1pPr>
              <a:defRPr/>
            </a:lvl1pPr>
          </a:lstStyle>
          <a:p>
            <a:pPr algn="ctr">
              <a:defRPr/>
            </a:pPr>
            <a:r>
              <a:rPr lang="en-US" dirty="0"/>
              <a:t>Copyright 1992-2020, Leadership Strategies, Inc. V20.04</a:t>
            </a:r>
          </a:p>
          <a:p>
            <a:pPr>
              <a:defRPr/>
            </a:pPr>
            <a:endParaRPr lang="en-US" dirty="0"/>
          </a:p>
        </p:txBody>
      </p:sp>
      <p:sp>
        <p:nvSpPr>
          <p:cNvPr id="8" name="Slide Number Placeholder 5">
            <a:extLst>
              <a:ext uri="{FF2B5EF4-FFF2-40B4-BE49-F238E27FC236}">
                <a16:creationId xmlns:a16="http://schemas.microsoft.com/office/drawing/2014/main" id="{7B224972-AB77-4320-A881-83F21A30E33D}"/>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3184420597"/>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5" name="Round Single Corner Rectangle 13">
            <a:extLst>
              <a:ext uri="{FF2B5EF4-FFF2-40B4-BE49-F238E27FC236}">
                <a16:creationId xmlns:a16="http://schemas.microsoft.com/office/drawing/2014/main" id="{47AE678A-FE3D-4C4D-B5C0-A24D52FA02B3}"/>
              </a:ext>
            </a:extLst>
          </p:cNvPr>
          <p:cNvSpPr/>
          <p:nvPr/>
        </p:nvSpPr>
        <p:spPr>
          <a:xfrm rot="10800000">
            <a:off x="8299450" y="-9525"/>
            <a:ext cx="3902075" cy="622300"/>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sp>
        <p:nvSpPr>
          <p:cNvPr id="6" name="Rectangle 5">
            <a:extLst>
              <a:ext uri="{FF2B5EF4-FFF2-40B4-BE49-F238E27FC236}">
                <a16:creationId xmlns:a16="http://schemas.microsoft.com/office/drawing/2014/main" id="{BCDF680D-09AE-4027-ADD6-46960AF773D5}"/>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7" name="Straight Connector 6">
            <a:extLst>
              <a:ext uri="{FF2B5EF4-FFF2-40B4-BE49-F238E27FC236}">
                <a16:creationId xmlns:a16="http://schemas.microsoft.com/office/drawing/2014/main" id="{17BE7DD5-CB03-4962-82AB-2F69B402F662}"/>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10">
            <a:extLst>
              <a:ext uri="{FF2B5EF4-FFF2-40B4-BE49-F238E27FC236}">
                <a16:creationId xmlns:a16="http://schemas.microsoft.com/office/drawing/2014/main" id="{2CABE756-344B-4FF2-AAD0-85621CAE7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685800"/>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57226" y="1629509"/>
            <a:ext cx="10815639" cy="4460144"/>
          </a:xfrm>
        </p:spPr>
        <p:txBody>
          <a:bodyPr/>
          <a:lstStyle>
            <a:lvl1pPr marL="0" indent="0">
              <a:buNone/>
              <a:defRPr sz="1800">
                <a:solidFill>
                  <a:srgbClr val="00C7B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8" name="Text Placeholder 17"/>
          <p:cNvSpPr>
            <a:spLocks noGrp="1"/>
          </p:cNvSpPr>
          <p:nvPr>
            <p:ph type="body" sz="quarter" idx="13"/>
          </p:nvPr>
        </p:nvSpPr>
        <p:spPr>
          <a:xfrm>
            <a:off x="8607426" y="115614"/>
            <a:ext cx="3379788" cy="357188"/>
          </a:xfrm>
        </p:spPr>
        <p:txBody>
          <a:bodyPr>
            <a:noAutofit/>
          </a:bodyPr>
          <a:lstStyle>
            <a:lvl1pPr algn="ctr">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p:txBody>
      </p:sp>
      <p:sp>
        <p:nvSpPr>
          <p:cNvPr id="15" name="Title 1"/>
          <p:cNvSpPr>
            <a:spLocks noGrp="1"/>
          </p:cNvSpPr>
          <p:nvPr>
            <p:ph type="title"/>
          </p:nvPr>
        </p:nvSpPr>
        <p:spPr>
          <a:xfrm>
            <a:off x="657226" y="522072"/>
            <a:ext cx="7429500" cy="690564"/>
          </a:xfrm>
        </p:spPr>
        <p:txBody>
          <a:bodyPr anchor="b">
            <a:normAutofit/>
          </a:bodyPr>
          <a:lstStyle>
            <a:lvl1pPr>
              <a:defRPr sz="3000"/>
            </a:lvl1pPr>
          </a:lstStyle>
          <a:p>
            <a:r>
              <a:rPr lang="en-US"/>
              <a:t>Click to edit Master title style</a:t>
            </a:r>
            <a:endParaRPr lang="en-US" dirty="0"/>
          </a:p>
        </p:txBody>
      </p:sp>
      <p:sp>
        <p:nvSpPr>
          <p:cNvPr id="9" name="Footer Placeholder 4">
            <a:extLst>
              <a:ext uri="{FF2B5EF4-FFF2-40B4-BE49-F238E27FC236}">
                <a16:creationId xmlns:a16="http://schemas.microsoft.com/office/drawing/2014/main" id="{E1C3BC17-58C1-4538-A011-77362E9601DC}"/>
              </a:ext>
            </a:extLst>
          </p:cNvPr>
          <p:cNvSpPr>
            <a:spLocks noGrp="1"/>
          </p:cNvSpPr>
          <p:nvPr>
            <p:ph type="ftr" sz="quarter" idx="14"/>
          </p:nvPr>
        </p:nvSpPr>
        <p:spPr/>
        <p:txBody>
          <a:bodyPr/>
          <a:lstStyle>
            <a:lvl1pPr>
              <a:defRPr/>
            </a:lvl1pPr>
          </a:lstStyle>
          <a:p>
            <a:pPr>
              <a:defRPr/>
            </a:pPr>
            <a:r>
              <a:rPr lang="en-US" dirty="0"/>
              <a:t>Copyright 1992-2016, Leadership Strategies, Inc. V16.01</a:t>
            </a:r>
          </a:p>
          <a:p>
            <a:pPr>
              <a:defRPr/>
            </a:pPr>
            <a:endParaRPr lang="en-US" dirty="0"/>
          </a:p>
        </p:txBody>
      </p:sp>
      <p:sp>
        <p:nvSpPr>
          <p:cNvPr id="10" name="Slide Number Placeholder 5">
            <a:extLst>
              <a:ext uri="{FF2B5EF4-FFF2-40B4-BE49-F238E27FC236}">
                <a16:creationId xmlns:a16="http://schemas.microsoft.com/office/drawing/2014/main" id="{61AE964D-E4F7-4BDF-87DB-A8D0C3B72638}"/>
              </a:ext>
            </a:extLst>
          </p:cNvPr>
          <p:cNvSpPr>
            <a:spLocks noGrp="1"/>
          </p:cNvSpPr>
          <p:nvPr>
            <p:ph type="sldNum" sz="quarter" idx="15"/>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368292982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19C4EF-3812-43C1-9AA8-9B83D53AAEFB}"/>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6" name="Straight Connector 5">
            <a:extLst>
              <a:ext uri="{FF2B5EF4-FFF2-40B4-BE49-F238E27FC236}">
                <a16:creationId xmlns:a16="http://schemas.microsoft.com/office/drawing/2014/main" id="{5373ADD2-F657-41D7-832C-C252CB60F64F}"/>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7" name="Picture 9">
            <a:extLst>
              <a:ext uri="{FF2B5EF4-FFF2-40B4-BE49-F238E27FC236}">
                <a16:creationId xmlns:a16="http://schemas.microsoft.com/office/drawing/2014/main" id="{A1FC6770-297F-4362-8CBE-F0229D71F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57226" y="522072"/>
            <a:ext cx="7429500" cy="690564"/>
          </a:xfrm>
        </p:spPr>
        <p:txBody>
          <a:bodyPr anchor="b">
            <a:normAutofit/>
          </a:bodyPr>
          <a:lstStyle>
            <a:lvl1pPr>
              <a:defRPr sz="4000"/>
            </a:lvl1pPr>
          </a:lstStyle>
          <a:p>
            <a:r>
              <a:rPr lang="en-US"/>
              <a:t>Click to edit Master title style</a:t>
            </a:r>
            <a:endParaRPr lang="en-US" dirty="0"/>
          </a:p>
        </p:txBody>
      </p:sp>
      <p:sp>
        <p:nvSpPr>
          <p:cNvPr id="8" name="Footer Placeholder 5">
            <a:extLst>
              <a:ext uri="{FF2B5EF4-FFF2-40B4-BE49-F238E27FC236}">
                <a16:creationId xmlns:a16="http://schemas.microsoft.com/office/drawing/2014/main" id="{AE2477B9-8FA8-46DE-BF7A-E298FB562612}"/>
              </a:ext>
            </a:extLst>
          </p:cNvPr>
          <p:cNvSpPr>
            <a:spLocks noGrp="1"/>
          </p:cNvSpPr>
          <p:nvPr>
            <p:ph type="ftr" sz="quarter" idx="10"/>
          </p:nvPr>
        </p:nvSpPr>
        <p:spPr/>
        <p:txBody>
          <a:bodyPr/>
          <a:lstStyle>
            <a:lvl1pPr>
              <a:defRPr/>
            </a:lvl1pPr>
          </a:lstStyle>
          <a:p>
            <a:endParaRPr lang="en-US" dirty="0">
              <a:latin typeface="Franklin Gothic Book"/>
              <a:cs typeface="Franklin Gothic Book"/>
            </a:endParaRPr>
          </a:p>
        </p:txBody>
      </p:sp>
      <p:sp>
        <p:nvSpPr>
          <p:cNvPr id="9" name="Slide Number Placeholder 6">
            <a:extLst>
              <a:ext uri="{FF2B5EF4-FFF2-40B4-BE49-F238E27FC236}">
                <a16:creationId xmlns:a16="http://schemas.microsoft.com/office/drawing/2014/main" id="{0DCB184F-2CF4-40D4-915E-E80DE8551B9D}"/>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0" name="Text Placeholder 7">
            <a:extLst>
              <a:ext uri="{FF2B5EF4-FFF2-40B4-BE49-F238E27FC236}">
                <a16:creationId xmlns:a16="http://schemas.microsoft.com/office/drawing/2014/main" id="{C08B4FDD-EC5E-4909-A042-E68AFDF38C88}"/>
              </a:ext>
            </a:extLst>
          </p:cNvPr>
          <p:cNvSpPr>
            <a:spLocks noGrp="1"/>
          </p:cNvSpPr>
          <p:nvPr>
            <p:ph type="body" sz="quarter" idx="13"/>
          </p:nvPr>
        </p:nvSpPr>
        <p:spPr>
          <a:xfrm>
            <a:off x="560390" y="1582738"/>
            <a:ext cx="5316303" cy="4602544"/>
          </a:xfrm>
        </p:spPr>
        <p:txBody>
          <a:bodyPr>
            <a:normAutofit/>
          </a:bodyPr>
          <a:lstStyle>
            <a:lvl1pPr marL="214313" indent="-214313">
              <a:spcBef>
                <a:spcPts val="12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E25D1C49-6EA6-46AD-AFCD-366F43F3B23F}"/>
              </a:ext>
            </a:extLst>
          </p:cNvPr>
          <p:cNvSpPr>
            <a:spLocks noGrp="1"/>
          </p:cNvSpPr>
          <p:nvPr>
            <p:ph type="body" sz="quarter" idx="14"/>
          </p:nvPr>
        </p:nvSpPr>
        <p:spPr>
          <a:xfrm>
            <a:off x="6236351" y="1582738"/>
            <a:ext cx="5750861" cy="4602544"/>
          </a:xfrm>
        </p:spPr>
        <p:txBody>
          <a:bodyPr>
            <a:normAutofit/>
          </a:bodyPr>
          <a:lstStyle>
            <a:lvl1pPr marL="214313" indent="-214313">
              <a:spcBef>
                <a:spcPts val="12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231673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35525-4FAD-419A-BE5C-509F1048AB2A}"/>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8" name="Straight Connector 7">
            <a:extLst>
              <a:ext uri="{FF2B5EF4-FFF2-40B4-BE49-F238E27FC236}">
                <a16:creationId xmlns:a16="http://schemas.microsoft.com/office/drawing/2014/main" id="{BBF98BAE-6AB8-4369-8B1B-AD8D4C47C485}"/>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0560EF42-30C1-448F-A055-93B044331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28651" y="1718562"/>
            <a:ext cx="5368925" cy="476238"/>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8651" y="2438401"/>
            <a:ext cx="5368925" cy="348297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60022" y="1718562"/>
            <a:ext cx="5395367" cy="476238"/>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960022" y="2438401"/>
            <a:ext cx="5395367" cy="3482975"/>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657226" y="522072"/>
            <a:ext cx="7429500" cy="690564"/>
          </a:xfrm>
        </p:spPr>
        <p:txBody>
          <a:bodyPr anchor="b">
            <a:normAutofit/>
          </a:bodyPr>
          <a:lstStyle>
            <a:lvl1pPr>
              <a:defRPr sz="3000"/>
            </a:lvl1pPr>
          </a:lstStyle>
          <a:p>
            <a:r>
              <a:rPr lang="en-US"/>
              <a:t>Click to edit Master title style</a:t>
            </a:r>
            <a:endParaRPr lang="en-US" dirty="0"/>
          </a:p>
        </p:txBody>
      </p:sp>
      <p:sp>
        <p:nvSpPr>
          <p:cNvPr id="10" name="Footer Placeholder 7">
            <a:extLst>
              <a:ext uri="{FF2B5EF4-FFF2-40B4-BE49-F238E27FC236}">
                <a16:creationId xmlns:a16="http://schemas.microsoft.com/office/drawing/2014/main" id="{EB79D69C-82EA-4FE7-BC90-CF7B67CDA569}"/>
              </a:ext>
            </a:extLst>
          </p:cNvPr>
          <p:cNvSpPr>
            <a:spLocks noGrp="1"/>
          </p:cNvSpPr>
          <p:nvPr>
            <p:ph type="ftr" sz="quarter" idx="10"/>
          </p:nvPr>
        </p:nvSpPr>
        <p:spPr/>
        <p:txBody>
          <a:bodyPr/>
          <a:lstStyle>
            <a:lvl1pPr>
              <a:defRPr/>
            </a:lvl1pPr>
          </a:lstStyle>
          <a:p>
            <a:pPr>
              <a:defRPr/>
            </a:pPr>
            <a:r>
              <a:rPr lang="en-US" dirty="0"/>
              <a:t>Copyright 1992-2016, Leadership Strategies, Inc. V16.01</a:t>
            </a:r>
          </a:p>
          <a:p>
            <a:pPr>
              <a:defRPr/>
            </a:pPr>
            <a:endParaRPr lang="en-US" dirty="0"/>
          </a:p>
        </p:txBody>
      </p:sp>
      <p:sp>
        <p:nvSpPr>
          <p:cNvPr id="11" name="Slide Number Placeholder 8">
            <a:extLst>
              <a:ext uri="{FF2B5EF4-FFF2-40B4-BE49-F238E27FC236}">
                <a16:creationId xmlns:a16="http://schemas.microsoft.com/office/drawing/2014/main" id="{8C18C339-E56D-4CF9-9F1E-B944D63F1EF6}"/>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38420933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401A74-D3ED-4024-BE23-23E0F412F4E1}"/>
              </a:ext>
            </a:extLst>
          </p:cNvPr>
          <p:cNvSpPr/>
          <p:nvPr/>
        </p:nvSpPr>
        <p:spPr>
          <a:xfrm>
            <a:off x="-14288" y="-14288"/>
            <a:ext cx="400051" cy="126206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4" name="Straight Connector 3">
            <a:extLst>
              <a:ext uri="{FF2B5EF4-FFF2-40B4-BE49-F238E27FC236}">
                <a16:creationId xmlns:a16="http://schemas.microsoft.com/office/drawing/2014/main" id="{A4B1FF6B-B1D8-4ECC-B1C7-B3E38AA46292}"/>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5" name="Picture 9">
            <a:extLst>
              <a:ext uri="{FF2B5EF4-FFF2-40B4-BE49-F238E27FC236}">
                <a16:creationId xmlns:a16="http://schemas.microsoft.com/office/drawing/2014/main" id="{E96E9B9D-7BE7-4AE0-A1E0-FB82FD9B3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657226" y="522072"/>
            <a:ext cx="7429500" cy="690564"/>
          </a:xfrm>
        </p:spPr>
        <p:txBody>
          <a:bodyPr anchor="b">
            <a:normAutofit/>
          </a:bodyPr>
          <a:lstStyle>
            <a:lvl1pPr>
              <a:defRPr sz="3000"/>
            </a:lvl1p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B1AA2FE5-02B6-4525-8CE6-4F9B6BC33B7D}"/>
              </a:ext>
            </a:extLst>
          </p:cNvPr>
          <p:cNvSpPr>
            <a:spLocks noGrp="1"/>
          </p:cNvSpPr>
          <p:nvPr>
            <p:ph type="ftr" sz="quarter" idx="10"/>
          </p:nvPr>
        </p:nvSpPr>
        <p:spPr/>
        <p:txBody>
          <a:bodyPr/>
          <a:lstStyle>
            <a:lvl1pPr>
              <a:defRPr/>
            </a:lvl1pPr>
          </a:lstStyle>
          <a:p>
            <a:pPr>
              <a:defRPr/>
            </a:pPr>
            <a:r>
              <a:rPr lang="en-US" dirty="0"/>
              <a:t>Copyright 1992-2016, Leadership Strategies, Inc. V16.01</a:t>
            </a:r>
          </a:p>
          <a:p>
            <a:pPr>
              <a:defRPr/>
            </a:pPr>
            <a:endParaRPr lang="en-US" dirty="0"/>
          </a:p>
        </p:txBody>
      </p:sp>
      <p:sp>
        <p:nvSpPr>
          <p:cNvPr id="7" name="Slide Number Placeholder 4">
            <a:extLst>
              <a:ext uri="{FF2B5EF4-FFF2-40B4-BE49-F238E27FC236}">
                <a16:creationId xmlns:a16="http://schemas.microsoft.com/office/drawing/2014/main" id="{0B9BE0B5-4138-4FD0-AD7E-5ED9BA8E353D}"/>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963687413"/>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EB519A1A-F22A-42FB-9C4C-6408546DA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60350"/>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6612" y="552449"/>
            <a:ext cx="3935413" cy="1776414"/>
          </a:xfrm>
        </p:spPr>
        <p:txBody>
          <a:bodyPr anchor="t">
            <a:normAutofit/>
          </a:bodyPr>
          <a:lstStyle>
            <a:lvl1pPr>
              <a:defRPr sz="3000">
                <a:solidFill>
                  <a:srgbClr val="2D2A26"/>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1319213"/>
            <a:ext cx="6172200" cy="4541838"/>
          </a:xfrm>
        </p:spPr>
        <p:txBody>
          <a:bodyPr/>
          <a:lstStyle>
            <a:lvl1pPr marL="0" indent="0">
              <a:buNone/>
              <a:defRPr sz="2400">
                <a:solidFill>
                  <a:srgbClr val="00C7B1"/>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12" y="2486032"/>
            <a:ext cx="3935413" cy="3382956"/>
          </a:xfrm>
        </p:spPr>
        <p:txBody>
          <a:bodyPr/>
          <a:lstStyle>
            <a:lvl1pPr marL="0" indent="0">
              <a:buNone/>
              <a:defRPr sz="1200">
                <a:solidFill>
                  <a:srgbClr val="00C7B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E8E472E7-AF64-4CE8-83C8-8BCCC397CE60}"/>
              </a:ext>
            </a:extLst>
          </p:cNvPr>
          <p:cNvSpPr>
            <a:spLocks noGrp="1"/>
          </p:cNvSpPr>
          <p:nvPr>
            <p:ph type="ftr" sz="quarter" idx="10"/>
          </p:nvPr>
        </p:nvSpPr>
        <p:spPr/>
        <p:txBody>
          <a:bodyPr/>
          <a:lstStyle>
            <a:lvl1pPr>
              <a:defRPr/>
            </a:lvl1pPr>
          </a:lstStyle>
          <a:p>
            <a:pPr>
              <a:defRPr/>
            </a:pPr>
            <a:r>
              <a:rPr lang="en-US" dirty="0"/>
              <a:t>Copyright 1992-2016, Leadership Strategies, Inc. V16.01</a:t>
            </a:r>
          </a:p>
          <a:p>
            <a:pPr>
              <a:defRPr/>
            </a:pPr>
            <a:endParaRPr lang="en-US" dirty="0"/>
          </a:p>
        </p:txBody>
      </p:sp>
      <p:sp>
        <p:nvSpPr>
          <p:cNvPr id="7" name="Slide Number Placeholder 6">
            <a:extLst>
              <a:ext uri="{FF2B5EF4-FFF2-40B4-BE49-F238E27FC236}">
                <a16:creationId xmlns:a16="http://schemas.microsoft.com/office/drawing/2014/main" id="{11CAA220-8EE3-49F5-8B36-5FB9E8A41926}"/>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296253304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7FF0E027-4AFC-4214-84C3-E00A64D1D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60350"/>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5183188" y="1319212"/>
            <a:ext cx="6172200" cy="45418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8" name="Title 1"/>
          <p:cNvSpPr>
            <a:spLocks noGrp="1"/>
          </p:cNvSpPr>
          <p:nvPr>
            <p:ph type="title"/>
          </p:nvPr>
        </p:nvSpPr>
        <p:spPr>
          <a:xfrm>
            <a:off x="836612" y="552449"/>
            <a:ext cx="3935413" cy="1776414"/>
          </a:xfrm>
        </p:spPr>
        <p:txBody>
          <a:bodyPr anchor="t">
            <a:normAutofit/>
          </a:bodyPr>
          <a:lstStyle>
            <a:lvl1pPr>
              <a:defRPr sz="3000">
                <a:solidFill>
                  <a:srgbClr val="2D2A26"/>
                </a:solidFill>
              </a:defRPr>
            </a:lvl1pPr>
          </a:lstStyle>
          <a:p>
            <a:r>
              <a:rPr lang="en-US"/>
              <a:t>Click to edit Master title style</a:t>
            </a:r>
            <a:endParaRPr lang="en-US" dirty="0"/>
          </a:p>
        </p:txBody>
      </p:sp>
      <p:sp>
        <p:nvSpPr>
          <p:cNvPr id="9" name="Text Placeholder 3"/>
          <p:cNvSpPr>
            <a:spLocks noGrp="1"/>
          </p:cNvSpPr>
          <p:nvPr>
            <p:ph type="body" sz="half" idx="2"/>
          </p:nvPr>
        </p:nvSpPr>
        <p:spPr>
          <a:xfrm>
            <a:off x="836612" y="2486032"/>
            <a:ext cx="3935413" cy="3382956"/>
          </a:xfrm>
        </p:spPr>
        <p:txBody>
          <a:bodyPr/>
          <a:lstStyle>
            <a:lvl1pPr marL="0" indent="0">
              <a:buNone/>
              <a:defRPr sz="1200">
                <a:solidFill>
                  <a:srgbClr val="00C7B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A8479FC6-AEEE-492B-BB13-EE40AE54CE22}"/>
              </a:ext>
            </a:extLst>
          </p:cNvPr>
          <p:cNvSpPr>
            <a:spLocks noGrp="1"/>
          </p:cNvSpPr>
          <p:nvPr>
            <p:ph type="ftr" sz="quarter" idx="10"/>
          </p:nvPr>
        </p:nvSpPr>
        <p:spPr/>
        <p:txBody>
          <a:bodyPr/>
          <a:lstStyle>
            <a:lvl1pPr>
              <a:defRPr/>
            </a:lvl1pPr>
          </a:lstStyle>
          <a:p>
            <a:pPr>
              <a:defRPr/>
            </a:pPr>
            <a:r>
              <a:rPr lang="en-US" dirty="0"/>
              <a:t>Copyright 1992-2016, Leadership Strategies, Inc. V16.01</a:t>
            </a:r>
          </a:p>
          <a:p>
            <a:pPr>
              <a:defRPr/>
            </a:pPr>
            <a:endParaRPr lang="en-US" dirty="0"/>
          </a:p>
        </p:txBody>
      </p:sp>
      <p:sp>
        <p:nvSpPr>
          <p:cNvPr id="7" name="Slide Number Placeholder 6">
            <a:extLst>
              <a:ext uri="{FF2B5EF4-FFF2-40B4-BE49-F238E27FC236}">
                <a16:creationId xmlns:a16="http://schemas.microsoft.com/office/drawing/2014/main" id="{A75377CD-E82D-44A2-A44F-605D82F8FC0C}"/>
              </a:ext>
            </a:extLst>
          </p:cNvPr>
          <p:cNvSpPr>
            <a:spLocks noGrp="1"/>
          </p:cNvSpPr>
          <p:nvPr>
            <p:ph type="sldNum" sz="quarter" idx="11"/>
          </p:nvPr>
        </p:nvSpPr>
        <p:spPr/>
        <p:txBody>
          <a:bodyPr/>
          <a:lstStyle>
            <a:lvl1pPr>
              <a:defRPr smtClean="0">
                <a:solidFill>
                  <a:srgbClr val="00C7B1"/>
                </a:solidFill>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1669964156"/>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902885" y="0"/>
            <a:ext cx="10289116" cy="1143000"/>
          </a:xfrm>
        </p:spPr>
        <p:txBody>
          <a:bodyPr/>
          <a:lstStyle/>
          <a:p>
            <a:r>
              <a:rPr lang="en-US"/>
              <a:t>Click to edit Master title style</a:t>
            </a:r>
          </a:p>
        </p:txBody>
      </p:sp>
      <p:sp>
        <p:nvSpPr>
          <p:cNvPr id="3" name="Text Placeholder 2"/>
          <p:cNvSpPr>
            <a:spLocks noGrp="1"/>
          </p:cNvSpPr>
          <p:nvPr>
            <p:ph type="body" sz="half" idx="1"/>
          </p:nvPr>
        </p:nvSpPr>
        <p:spPr>
          <a:xfrm>
            <a:off x="711200" y="1447800"/>
            <a:ext cx="54864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447800"/>
            <a:ext cx="5486400" cy="4876800"/>
          </a:xfrm>
        </p:spPr>
        <p:txBody>
          <a:bodyPr/>
          <a:lstStyle/>
          <a:p>
            <a:pPr lvl="0"/>
            <a:r>
              <a:rPr lang="en-US" noProof="0" dirty="0"/>
              <a:t>Click icon to add online image</a:t>
            </a:r>
          </a:p>
        </p:txBody>
      </p:sp>
      <p:sp>
        <p:nvSpPr>
          <p:cNvPr id="5" name="Rectangle 5">
            <a:extLst>
              <a:ext uri="{FF2B5EF4-FFF2-40B4-BE49-F238E27FC236}">
                <a16:creationId xmlns:a16="http://schemas.microsoft.com/office/drawing/2014/main" id="{F44D6CE4-F9F8-4478-B2BC-C84AF952B127}"/>
              </a:ext>
            </a:extLst>
          </p:cNvPr>
          <p:cNvSpPr>
            <a:spLocks noGrp="1" noChangeArrowheads="1"/>
          </p:cNvSpPr>
          <p:nvPr>
            <p:ph type="ftr" sz="quarter" idx="10"/>
          </p:nvPr>
        </p:nvSpPr>
        <p:spPr/>
        <p:txBody>
          <a:bodyPr/>
          <a:lstStyle>
            <a:lvl1pPr>
              <a:defRPr/>
            </a:lvl1pPr>
          </a:lstStyle>
          <a:p>
            <a:pPr>
              <a:defRPr/>
            </a:pPr>
            <a:r>
              <a:rPr lang="en-US" altLang="en-US" dirty="0"/>
              <a:t>Copyright 2019 Leadership Strategies, Inc.</a:t>
            </a:r>
          </a:p>
        </p:txBody>
      </p:sp>
      <p:sp>
        <p:nvSpPr>
          <p:cNvPr id="6" name="Rectangle 6">
            <a:extLst>
              <a:ext uri="{FF2B5EF4-FFF2-40B4-BE49-F238E27FC236}">
                <a16:creationId xmlns:a16="http://schemas.microsoft.com/office/drawing/2014/main" id="{A64E9F6B-A409-4577-BFCB-B78A76BD93A6}"/>
              </a:ext>
            </a:extLst>
          </p:cNvPr>
          <p:cNvSpPr>
            <a:spLocks noGrp="1" noChangeArrowheads="1"/>
          </p:cNvSpPr>
          <p:nvPr>
            <p:ph type="sldNum" sz="quarter" idx="11"/>
          </p:nvPr>
        </p:nvSpPr>
        <p:spPr/>
        <p:txBody>
          <a:bodyPr/>
          <a:lstStyle>
            <a:lvl1pPr>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1372572753"/>
      </p:ext>
    </p:extLst>
  </p:cSld>
  <p:clrMapOvr>
    <a:masterClrMapping/>
  </p:clrMapOvr>
  <p:transition>
    <p:wipe dir="r"/>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746224295"/>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02885" y="0"/>
            <a:ext cx="10289116" cy="1143000"/>
          </a:xfrm>
        </p:spPr>
        <p:txBody>
          <a:bodyPr/>
          <a:lstStyle/>
          <a:p>
            <a:r>
              <a:rPr lang="en-US"/>
              <a:t>Click to edit Master title style</a:t>
            </a:r>
          </a:p>
        </p:txBody>
      </p:sp>
      <p:sp>
        <p:nvSpPr>
          <p:cNvPr id="3" name="Table Placeholder 2"/>
          <p:cNvSpPr>
            <a:spLocks noGrp="1"/>
          </p:cNvSpPr>
          <p:nvPr>
            <p:ph type="tbl" idx="1"/>
          </p:nvPr>
        </p:nvSpPr>
        <p:spPr>
          <a:xfrm>
            <a:off x="711200" y="1447800"/>
            <a:ext cx="11176000" cy="4876800"/>
          </a:xfrm>
        </p:spPr>
        <p:txBody>
          <a:bodyPr/>
          <a:lstStyle/>
          <a:p>
            <a:pPr lvl="0"/>
            <a:r>
              <a:rPr lang="en-US" noProof="0" dirty="0"/>
              <a:t>Click icon to add table</a:t>
            </a:r>
          </a:p>
        </p:txBody>
      </p:sp>
      <p:sp>
        <p:nvSpPr>
          <p:cNvPr id="4" name="Rectangle 5">
            <a:extLst>
              <a:ext uri="{FF2B5EF4-FFF2-40B4-BE49-F238E27FC236}">
                <a16:creationId xmlns:a16="http://schemas.microsoft.com/office/drawing/2014/main" id="{795BC649-82AB-4E3D-A31F-3B2F93929878}"/>
              </a:ext>
            </a:extLst>
          </p:cNvPr>
          <p:cNvSpPr>
            <a:spLocks noGrp="1" noChangeArrowheads="1"/>
          </p:cNvSpPr>
          <p:nvPr>
            <p:ph type="ftr" sz="quarter" idx="10"/>
          </p:nvPr>
        </p:nvSpPr>
        <p:spPr/>
        <p:txBody>
          <a:bodyPr/>
          <a:lstStyle>
            <a:lvl1pPr>
              <a:defRPr/>
            </a:lvl1pPr>
          </a:lstStyle>
          <a:p>
            <a:pPr>
              <a:defRPr/>
            </a:pPr>
            <a:r>
              <a:rPr lang="en-US" altLang="en-US" dirty="0"/>
              <a:t>Copyright 2019 Leadership Strategies, Inc.</a:t>
            </a:r>
          </a:p>
        </p:txBody>
      </p:sp>
      <p:sp>
        <p:nvSpPr>
          <p:cNvPr id="5" name="Rectangle 6">
            <a:extLst>
              <a:ext uri="{FF2B5EF4-FFF2-40B4-BE49-F238E27FC236}">
                <a16:creationId xmlns:a16="http://schemas.microsoft.com/office/drawing/2014/main" id="{07EF7034-53AC-432F-B36A-C5250A3ABF62}"/>
              </a:ext>
            </a:extLst>
          </p:cNvPr>
          <p:cNvSpPr>
            <a:spLocks noGrp="1" noChangeArrowheads="1"/>
          </p:cNvSpPr>
          <p:nvPr>
            <p:ph type="sldNum" sz="quarter" idx="11"/>
          </p:nvPr>
        </p:nvSpPr>
        <p:spPr/>
        <p:txBody>
          <a:bodyPr/>
          <a:lstStyle>
            <a:lvl1pPr>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2848081968"/>
      </p:ext>
    </p:extLst>
  </p:cSld>
  <p:clrMapOvr>
    <a:masterClrMapping/>
  </p:clrMapOvr>
  <p:transition>
    <p:wipe dir="r"/>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82259" y="4686006"/>
            <a:ext cx="11541236" cy="2182091"/>
          </a:xfrm>
          <a:prstGeom prst="rect">
            <a:avLst/>
          </a:prstGeom>
        </p:spPr>
        <p:txBody>
          <a:bodyPr vert="horz" anchor="ctr"/>
          <a:lstStyle>
            <a:lvl1pPr>
              <a:defRPr>
                <a:solidFill>
                  <a:schemeClr val="bg1"/>
                </a:solidFill>
                <a:latin typeface="Franklin Gothic Medium"/>
                <a:cs typeface="Franklin Gothic Medium"/>
              </a:defRPr>
            </a:lvl1pPr>
          </a:lstStyle>
          <a:p>
            <a:r>
              <a:rPr lang="en-US"/>
              <a:t>Click to edit Master title style</a:t>
            </a:r>
            <a:endParaRPr lang="en-US" dirty="0"/>
          </a:p>
        </p:txBody>
      </p:sp>
    </p:spTree>
    <p:extLst>
      <p:ext uri="{BB962C8B-B14F-4D97-AF65-F5344CB8AC3E}">
        <p14:creationId xmlns:p14="http://schemas.microsoft.com/office/powerpoint/2010/main" val="2050488980"/>
      </p:ext>
    </p:extLst>
  </p:cSld>
  <p:clrMapOvr>
    <a:masterClrMapping/>
  </p:clrMapOvr>
  <p:transition spd="slow">
    <p:wipe dir="r"/>
  </p:transition>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2363832" y="6472792"/>
            <a:ext cx="5662568" cy="283668"/>
          </a:xfrm>
          <a:prstGeom prst="rect">
            <a:avLst/>
          </a:prstGeom>
        </p:spPr>
        <p:txBody>
          <a:bodyPr anchor="ctr"/>
          <a:lstStyle>
            <a:lvl1pPr>
              <a:defRPr sz="700">
                <a:solidFill>
                  <a:schemeClr val="bg1"/>
                </a:solidFill>
              </a:defRPr>
            </a:lvl1pPr>
          </a:lstStyle>
          <a:p>
            <a:endParaRPr lang="en-US" dirty="0">
              <a:latin typeface="Franklin Gothic Book"/>
              <a:cs typeface="Franklin Gothic Book"/>
            </a:endParaRPr>
          </a:p>
        </p:txBody>
      </p:sp>
      <p:sp>
        <p:nvSpPr>
          <p:cNvPr id="9" name="Text Placeholder 8"/>
          <p:cNvSpPr>
            <a:spLocks noGrp="1"/>
          </p:cNvSpPr>
          <p:nvPr>
            <p:ph type="body" sz="quarter" idx="13" hasCustomPrompt="1"/>
          </p:nvPr>
        </p:nvSpPr>
        <p:spPr>
          <a:xfrm>
            <a:off x="4840819" y="2552712"/>
            <a:ext cx="6722533" cy="1898497"/>
          </a:xfrm>
          <a:prstGeom prst="rect">
            <a:avLst/>
          </a:prstGeom>
        </p:spPr>
        <p:txBody>
          <a:bodyPr vert="horz" anchor="t" anchorCtr="0"/>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4"/>
          </p:nvPr>
        </p:nvSpPr>
        <p:spPr>
          <a:xfrm>
            <a:off x="711138" y="4959506"/>
            <a:ext cx="10971972" cy="1274751"/>
          </a:xfrm>
          <a:prstGeom prst="rect">
            <a:avLst/>
          </a:prstGeom>
        </p:spPr>
        <p:txBody>
          <a:bodyPr vert="horz" anchor="ctr"/>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question-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3" y="2369157"/>
            <a:ext cx="2994753" cy="2239592"/>
          </a:xfrm>
          <a:prstGeom prst="rect">
            <a:avLst/>
          </a:prstGeom>
        </p:spPr>
      </p:pic>
      <p:sp>
        <p:nvSpPr>
          <p:cNvPr id="11" name="Slide Number Placeholder 5"/>
          <p:cNvSpPr>
            <a:spLocks noGrp="1"/>
          </p:cNvSpPr>
          <p:nvPr>
            <p:ph type="sldNum" sz="quarter" idx="12"/>
          </p:nvPr>
        </p:nvSpPr>
        <p:spPr>
          <a:xfrm>
            <a:off x="11336216" y="6297300"/>
            <a:ext cx="855784" cy="560700"/>
          </a:xfrm>
          <a:prstGeom prst="rect">
            <a:avLst/>
          </a:prstGeom>
        </p:spPr>
        <p:txBody>
          <a:bodyPr anchor="ctr"/>
          <a:lstStyle>
            <a:lvl1pPr algn="ctr">
              <a:defRPr sz="1400">
                <a:solidFill>
                  <a:schemeClr val="bg1"/>
                </a:solidFill>
                <a:latin typeface="Franklin Gothic Book"/>
                <a:cs typeface="Franklin Gothic Book"/>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3044096851"/>
      </p:ext>
    </p:extLst>
  </p:cSld>
  <p:clrMapOvr>
    <a:masterClrMapping/>
  </p:clrMapOvr>
  <p:transition spd="slow">
    <p:wipe dir="r"/>
  </p:transition>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Tree>
    <p:extLst>
      <p:ext uri="{BB962C8B-B14F-4D97-AF65-F5344CB8AC3E}">
        <p14:creationId xmlns:p14="http://schemas.microsoft.com/office/powerpoint/2010/main" val="3405742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165067802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30124104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10656964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2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2"/>
          <a:stretch>
            <a:fillRect/>
          </a:stretch>
        </p:blipFill>
        <p:spPr>
          <a:xfrm>
            <a:off x="669983" y="4529687"/>
            <a:ext cx="2425700" cy="1231900"/>
          </a:xfrm>
          <a:prstGeom prst="rect">
            <a:avLst/>
          </a:prstGeom>
        </p:spPr>
      </p:pic>
      <p:pic>
        <p:nvPicPr>
          <p:cNvPr id="7" name="Picture 6" descr="A picture containing laptop, dark, computer, screen&#10;&#10;Description automatically generated">
            <a:extLst>
              <a:ext uri="{FF2B5EF4-FFF2-40B4-BE49-F238E27FC236}">
                <a16:creationId xmlns:a16="http://schemas.microsoft.com/office/drawing/2014/main" id="{51C50CD1-CE8E-4D54-B48A-4A190BEC9F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1600" y="699782"/>
            <a:ext cx="9167038" cy="6858000"/>
          </a:xfrm>
          <a:prstGeom prst="rect">
            <a:avLst/>
          </a:prstGeom>
        </p:spPr>
      </p:pic>
    </p:spTree>
    <p:extLst>
      <p:ext uri="{BB962C8B-B14F-4D97-AF65-F5344CB8AC3E}">
        <p14:creationId xmlns:p14="http://schemas.microsoft.com/office/powerpoint/2010/main" val="1726871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4163116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392328" y="-13838"/>
            <a:ext cx="9477375" cy="1004436"/>
          </a:xfrm>
          <a:solidFill>
            <a:schemeClr val="accent2"/>
          </a:solidFill>
        </p:spPr>
        <p:txBody>
          <a:bodyPr anchor="ctr" anchorCtr="0">
            <a:normAutofit/>
          </a:bodyPr>
          <a:lstStyle>
            <a:lvl1pPr>
              <a:defRPr sz="4000">
                <a:solidFill>
                  <a:schemeClr val="bg1"/>
                </a:solidFill>
              </a:defRPr>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lumMod val="75000"/>
                  </a:schemeClr>
                </a:solidFill>
              </a:defRPr>
            </a:lvl1pPr>
          </a:lstStyle>
          <a:p>
            <a:pPr>
              <a:defRPr/>
            </a:pPr>
            <a:fld id="{29CD1F0A-61D8-4143-8167-D0E368EA036B}" type="slidenum">
              <a:rPr lang="en-US" altLang="en-US" smtClean="0"/>
              <a:pPr>
                <a:defRPr/>
              </a:pPr>
              <a:t>‹#›</a:t>
            </a:fld>
            <a:endParaRPr lang="en-US" alt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6616" cy="1004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143000"/>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417256"/>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a:prstGeom prst="rect">
            <a:avLst/>
          </a:prstGeom>
        </p:spPr>
        <p:txBody>
          <a:bodyPr/>
          <a:lstStyle>
            <a:lvl1pPr>
              <a:defRPr sz="1200" b="0">
                <a:solidFill>
                  <a:schemeClr val="bg1">
                    <a:lumMod val="75000"/>
                  </a:schemeClr>
                </a:solidFill>
              </a:defRPr>
            </a:lvl1pPr>
          </a:lstStyle>
          <a:p>
            <a:pPr>
              <a:defRPr/>
            </a:pPr>
            <a:r>
              <a:rPr lang="en-US"/>
              <a:t>Copyright 1992-2016, Leadership Strategies, Inc. V16.01</a:t>
            </a:r>
          </a:p>
          <a:p>
            <a:pPr>
              <a:defRPr/>
            </a:pPr>
            <a:endParaRPr lang="en-US" dirty="0"/>
          </a:p>
        </p:txBody>
      </p:sp>
    </p:spTree>
    <p:extLst>
      <p:ext uri="{BB962C8B-B14F-4D97-AF65-F5344CB8AC3E}">
        <p14:creationId xmlns:p14="http://schemas.microsoft.com/office/powerpoint/2010/main" val="137780320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4" y="6356352"/>
            <a:ext cx="6179919"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F29FD61F-2294-5D42-A9D7-9928D42B3773}"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6" y="522072"/>
            <a:ext cx="7429500" cy="690564"/>
          </a:xfrm>
        </p:spPr>
        <p:txBody>
          <a:bodyPr anchor="b">
            <a:normAutofit/>
          </a:bodyPr>
          <a:lstStyle>
            <a:lvl1pPr>
              <a:defRPr sz="3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p:nvSpPr>
        <p:spPr>
          <a:xfrm>
            <a:off x="-14288" y="-13836"/>
            <a:ext cx="400051"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p:nvCxnSpPr>
        <p:spPr>
          <a:xfrm>
            <a:off x="400052"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1A0A538-0428-4038-B1CB-E09AF5422C1A}"/>
              </a:ext>
            </a:extLst>
          </p:cNvPr>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BB2679F9-C082-475C-B35A-567E1CDC73EA}"/>
              </a:ext>
            </a:extLst>
          </p:cNvPr>
          <p:cNvPicPr>
            <a:picLocks noChangeAspect="1"/>
          </p:cNvPicPr>
          <p:nvPr userDrawn="1"/>
        </p:nvPicPr>
        <p:blipFill>
          <a:blip r:embed="rId3"/>
          <a:stretch>
            <a:fillRect/>
          </a:stretch>
        </p:blipFill>
        <p:spPr>
          <a:xfrm>
            <a:off x="8667477" y="6356607"/>
            <a:ext cx="3138763" cy="448056"/>
          </a:xfrm>
          <a:prstGeom prst="rect">
            <a:avLst/>
          </a:prstGeom>
        </p:spPr>
      </p:pic>
      <p:sp>
        <p:nvSpPr>
          <p:cNvPr id="13" name="TextBox 12">
            <a:extLst>
              <a:ext uri="{FF2B5EF4-FFF2-40B4-BE49-F238E27FC236}">
                <a16:creationId xmlns:a16="http://schemas.microsoft.com/office/drawing/2014/main" id="{6C75416E-99F8-4421-901F-873D8E71F073}"/>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15" name="TextBox 14">
            <a:extLst>
              <a:ext uri="{FF2B5EF4-FFF2-40B4-BE49-F238E27FC236}">
                <a16:creationId xmlns:a16="http://schemas.microsoft.com/office/drawing/2014/main" id="{F1AC3A93-6F7D-4A1D-8E3B-02A35056E8CA}"/>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164039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p:nvPicPr>
        <p:blipFill>
          <a:blip r:embed="rId2"/>
          <a:stretch>
            <a:fillRect/>
          </a:stretch>
        </p:blipFill>
        <p:spPr>
          <a:xfrm>
            <a:off x="2064588"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4" y="6356352"/>
            <a:ext cx="6179919"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3"/>
            <a:ext cx="7400925" cy="1243007"/>
          </a:xfrm>
        </p:spPr>
        <p:txBody>
          <a:bodyPr anchor="ctr">
            <a:normAutofit/>
          </a:bodyPr>
          <a:lstStyle>
            <a:lvl1pPr>
              <a:defRPr sz="42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p:nvSpPr>
        <p:spPr>
          <a:xfrm>
            <a:off x="-14288" y="518319"/>
            <a:ext cx="400051"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F524BF9-88E3-4CCE-B3A0-E960FE4AF22C}"/>
              </a:ext>
            </a:extLst>
          </p:cNvPr>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38291A24-F0F7-4CA7-B65B-2D7028AEDB18}"/>
              </a:ext>
            </a:extLst>
          </p:cNvPr>
          <p:cNvPicPr>
            <a:picLocks noChangeAspect="1"/>
          </p:cNvPicPr>
          <p:nvPr userDrawn="1"/>
        </p:nvPicPr>
        <p:blipFill>
          <a:blip r:embed="rId4"/>
          <a:stretch>
            <a:fillRect/>
          </a:stretch>
        </p:blipFill>
        <p:spPr>
          <a:xfrm>
            <a:off x="8667477" y="6356607"/>
            <a:ext cx="3138763" cy="448056"/>
          </a:xfrm>
          <a:prstGeom prst="rect">
            <a:avLst/>
          </a:prstGeom>
        </p:spPr>
      </p:pic>
      <p:sp>
        <p:nvSpPr>
          <p:cNvPr id="13" name="TextBox 12">
            <a:extLst>
              <a:ext uri="{FF2B5EF4-FFF2-40B4-BE49-F238E27FC236}">
                <a16:creationId xmlns:a16="http://schemas.microsoft.com/office/drawing/2014/main" id="{54B32D3B-1AF7-4A82-A96D-842EBF470D29}"/>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14" name="TextBox 13">
            <a:extLst>
              <a:ext uri="{FF2B5EF4-FFF2-40B4-BE49-F238E27FC236}">
                <a16:creationId xmlns:a16="http://schemas.microsoft.com/office/drawing/2014/main" id="{A3F2AD1A-C71D-432C-88A5-897ACEF3343F}"/>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41361904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4876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2"/>
            <a:ext cx="27432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11680931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67" r:id="rId20"/>
    <p:sldLayoutId id="2147483661" r:id="rId21"/>
    <p:sldLayoutId id="2147483662" r:id="rId22"/>
    <p:sldLayoutId id="2147483744" r:id="rId23"/>
  </p:sldLayoutIdLst>
  <p:transition>
    <p:fade/>
  </p:transition>
  <p:hf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009383"/>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00938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009383"/>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rgbClr val="009383"/>
        </a:buClr>
        <a:buFont typeface="+mj-lt"/>
        <a:buAutoNum type="arabicPeriod"/>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rgbClr val="009383"/>
        </a:buClr>
        <a:buFont typeface="+mj-lt"/>
        <a:buAutoNum type="arabicPeriod"/>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4876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5C506D0-69AF-6B41-B7B9-6D41D924DC2F}" type="slidenum">
              <a:rPr lang="en-US" smtClean="0"/>
              <a:pPr/>
              <a:t>‹#›</a:t>
            </a:fld>
            <a:endParaRPr lang="en-US" dirty="0"/>
          </a:p>
        </p:txBody>
      </p:sp>
    </p:spTree>
    <p:extLst>
      <p:ext uri="{BB962C8B-B14F-4D97-AF65-F5344CB8AC3E}">
        <p14:creationId xmlns:p14="http://schemas.microsoft.com/office/powerpoint/2010/main" val="26067989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45" r:id="rId34"/>
    <p:sldLayoutId id="2147483746" r:id="rId35"/>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38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38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5750AE-8F00-4EC3-97CD-C2F64F3B2B8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222BEF27-FA48-4AF1-BE1B-6D5F3505F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1DEE9D4-F924-42A9-87E2-CE9ABC57C9F4}"/>
              </a:ext>
            </a:extLst>
          </p:cNvPr>
          <p:cNvSpPr>
            <a:spLocks noGrp="1"/>
          </p:cNvSpPr>
          <p:nvPr>
            <p:ph type="ftr" sz="quarter" idx="3"/>
          </p:nvPr>
        </p:nvSpPr>
        <p:spPr>
          <a:xfrm>
            <a:off x="3308350" y="6378575"/>
            <a:ext cx="6178550" cy="365125"/>
          </a:xfrm>
          <a:prstGeom prst="rect">
            <a:avLst/>
          </a:prstGeom>
        </p:spPr>
        <p:txBody>
          <a:bodyPr vert="horz" lIns="91440" tIns="45720" rIns="91440" bIns="45720" rtlCol="0" anchor="ctr"/>
          <a:lstStyle>
            <a:lvl1pPr algn="ctr" eaLnBrk="1" fontAlgn="auto" hangingPunct="1">
              <a:spcBef>
                <a:spcPts val="0"/>
              </a:spcBef>
              <a:spcAft>
                <a:spcPts val="0"/>
              </a:spcAft>
              <a:defRPr sz="600">
                <a:solidFill>
                  <a:schemeClr val="tx1">
                    <a:tint val="75000"/>
                  </a:schemeClr>
                </a:solidFill>
                <a:latin typeface="Arial" panose="020B0604020202020204" pitchFamily="34" charset="0"/>
                <a:cs typeface="Arial" panose="020B0604020202020204" pitchFamily="34" charset="0"/>
              </a:defRPr>
            </a:lvl1pPr>
          </a:lstStyle>
          <a:p>
            <a:pPr>
              <a:defRPr/>
            </a:pPr>
            <a:r>
              <a:rPr lang="en-US" altLang="en-US" dirty="0"/>
              <a:t>Copyright 2019 Leadership Strategies, Inc.</a:t>
            </a:r>
          </a:p>
        </p:txBody>
      </p:sp>
      <p:sp>
        <p:nvSpPr>
          <p:cNvPr id="6" name="Slide Number Placeholder 5">
            <a:extLst>
              <a:ext uri="{FF2B5EF4-FFF2-40B4-BE49-F238E27FC236}">
                <a16:creationId xmlns:a16="http://schemas.microsoft.com/office/drawing/2014/main" id="{403ECFDB-80E2-4F55-B494-8F34DE22E392}"/>
              </a:ext>
            </a:extLst>
          </p:cNvPr>
          <p:cNvSpPr>
            <a:spLocks noGrp="1"/>
          </p:cNvSpPr>
          <p:nvPr>
            <p:ph type="sldNum" sz="quarter" idx="4"/>
          </p:nvPr>
        </p:nvSpPr>
        <p:spPr>
          <a:xfrm>
            <a:off x="19685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009383"/>
                </a:solidFill>
                <a:latin typeface="Arial" panose="020B0604020202020204" pitchFamily="34" charset="0"/>
                <a:cs typeface="Arial" panose="020B0604020202020204" pitchFamily="34" charset="0"/>
              </a:defRPr>
            </a:lvl1pPr>
          </a:lstStyle>
          <a:p>
            <a:pPr>
              <a:defRPr/>
            </a:pPr>
            <a:fld id="{29CD1F0A-61D8-4143-8167-D0E368EA036B}" type="slidenum">
              <a:rPr lang="en-US" altLang="en-US" smtClean="0"/>
              <a:pPr>
                <a:defRPr/>
              </a:pPr>
              <a:t>‹#›</a:t>
            </a:fld>
            <a:endParaRPr lang="en-US" altLang="en-US" dirty="0"/>
          </a:p>
        </p:txBody>
      </p:sp>
      <p:sp>
        <p:nvSpPr>
          <p:cNvPr id="7" name="Footer Placeholder 4">
            <a:extLst>
              <a:ext uri="{FF2B5EF4-FFF2-40B4-BE49-F238E27FC236}">
                <a16:creationId xmlns:a16="http://schemas.microsoft.com/office/drawing/2014/main" id="{0EE90C55-8379-4CED-8EEF-AF6A00CB687C}"/>
              </a:ext>
            </a:extLst>
          </p:cNvPr>
          <p:cNvSpPr txBox="1">
            <a:spLocks/>
          </p:cNvSpPr>
          <p:nvPr/>
        </p:nvSpPr>
        <p:spPr>
          <a:xfrm>
            <a:off x="6780213" y="6381750"/>
            <a:ext cx="5151437" cy="365125"/>
          </a:xfrm>
          <a:prstGeom prst="rect">
            <a:avLst/>
          </a:prstGeom>
        </p:spPr>
        <p:txBody>
          <a:bodyPr lIns="68580" tIns="34290" rIns="68580" bIns="34290" anchor="ctr"/>
          <a:lstStyle>
            <a:lvl1pPr algn="l">
              <a:defRPr sz="1200">
                <a:solidFill>
                  <a:schemeClr val="tx1">
                    <a:tint val="75000"/>
                  </a:schemeClr>
                </a:solidFill>
              </a:defRPr>
            </a:lvl1pPr>
          </a:lstStyle>
          <a:p>
            <a:pPr algn="r" defTabSz="342900" eaLnBrk="1" fontAlgn="auto" hangingPunct="1">
              <a:spcBef>
                <a:spcPts val="0"/>
              </a:spcBef>
              <a:spcAft>
                <a:spcPts val="0"/>
              </a:spcAft>
              <a:defRPr/>
            </a:pPr>
            <a:r>
              <a:rPr lang="en-US" sz="600" dirty="0">
                <a:solidFill>
                  <a:srgbClr val="898989"/>
                </a:solidFill>
                <a:latin typeface="Arial" panose="020B0604020202020204" pitchFamily="34" charset="0"/>
                <a:cs typeface="Arial" panose="020B0604020202020204" pitchFamily="34" charset="0"/>
              </a:rPr>
              <a:t>Duplication prohibited without consent of Leadership Strategies.</a:t>
            </a:r>
          </a:p>
        </p:txBody>
      </p:sp>
    </p:spTree>
    <p:extLst>
      <p:ext uri="{BB962C8B-B14F-4D97-AF65-F5344CB8AC3E}">
        <p14:creationId xmlns:p14="http://schemas.microsoft.com/office/powerpoint/2010/main" val="18714117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Lst>
  <p:transition>
    <p:fade/>
  </p:transition>
  <p:hf hdr="0" ftr="0" dt="0"/>
  <p:txStyles>
    <p:titleStyle>
      <a:lvl1pPr algn="l" defTabSz="685800" rtl="0" eaLnBrk="1" fontAlgn="base" hangingPunct="1">
        <a:lnSpc>
          <a:spcPct val="90000"/>
        </a:lnSpc>
        <a:spcBef>
          <a:spcPct val="0"/>
        </a:spcBef>
        <a:spcAft>
          <a:spcPct val="0"/>
        </a:spcAft>
        <a:defRPr sz="3300" b="1" kern="1200">
          <a:solidFill>
            <a:schemeClr val="tx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300" b="1">
          <a:solidFill>
            <a:schemeClr val="tx1"/>
          </a:solidFill>
          <a:latin typeface="Arial" panose="020B0604020202020204" pitchFamily="34" charset="0"/>
          <a:cs typeface="Arial" panose="020B0604020202020204" pitchFamily="34" charset="0"/>
        </a:defRPr>
      </a:lvl9pPr>
    </p:titleStyle>
    <p:bodyStyle>
      <a:lvl1pPr algn="l" defTabSz="685800" rtl="0" eaLnBrk="1" fontAlgn="base" hangingPunct="1">
        <a:lnSpc>
          <a:spcPct val="90000"/>
        </a:lnSpc>
        <a:spcBef>
          <a:spcPts val="750"/>
        </a:spcBef>
        <a:spcAft>
          <a:spcPct val="0"/>
        </a:spcAft>
        <a:buFont typeface="Arial" panose="020B0604020202020204" pitchFamily="34" charset="0"/>
        <a:defRPr sz="2400" b="1" kern="1200">
          <a:solidFill>
            <a:srgbClr val="00C7B1"/>
          </a:solidFill>
          <a:latin typeface="Arial" panose="020B0604020202020204" pitchFamily="34" charset="0"/>
          <a:ea typeface="+mn-ea"/>
          <a:cs typeface="Arial" panose="020B0604020202020204" pitchFamily="34" charset="0"/>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hyperlink" Target="http://www.laestrategiablog.com/comunicacion/de-la-oscuridad-a-la-luz-el-secreto-del-content-marketing/#respon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hyperlink" Target="http://www.laestrategiablog.com/comunicacion/de-la-oscuridad-a-la-luz-el-secreto-del-content-marketing/#respon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essentialschools.org/join/"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biz-e-training.com/virtual-training-five-questions-to-ask-before-we-begin/" TargetMode="External"/><Relationship Id="rId2" Type="http://schemas.openxmlformats.org/officeDocument/2006/relationships/image" Target="../media/image33.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1908278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1036638" indent="-1036638"/>
            <a:r>
              <a:rPr lang="en-US" sz="3600" dirty="0">
                <a:ea typeface="ＭＳ Ｐゴシック" pitchFamily="34" charset="-128"/>
              </a:rPr>
              <a:t>B3. Developing Learning Objectives</a:t>
            </a:r>
            <a:endParaRPr lang="en-US" sz="3600" dirty="0"/>
          </a:p>
        </p:txBody>
      </p:sp>
      <p:sp>
        <p:nvSpPr>
          <p:cNvPr id="3" name="Content Placeholder 2"/>
          <p:cNvSpPr>
            <a:spLocks noGrp="1"/>
          </p:cNvSpPr>
          <p:nvPr>
            <p:ph type="body" sz="quarter" idx="13"/>
          </p:nvPr>
        </p:nvSpPr>
        <p:spPr/>
        <p:txBody>
          <a:bodyPr/>
          <a:lstStyle/>
          <a:p>
            <a:pPr algn="ctr" defTabSz="914400" fontAlgn="base">
              <a:spcBef>
                <a:spcPct val="50000"/>
              </a:spcBef>
              <a:spcAft>
                <a:spcPct val="0"/>
              </a:spcAft>
              <a:buClr>
                <a:srgbClr val="99CC00"/>
              </a:buClr>
              <a:buSzPct val="75000"/>
            </a:pPr>
            <a:r>
              <a:rPr lang="en-US" sz="2600" dirty="0"/>
              <a:t>Learning Objective</a:t>
            </a:r>
          </a:p>
          <a:p>
            <a:pPr defTabSz="914400" fontAlgn="base">
              <a:spcBef>
                <a:spcPct val="50000"/>
              </a:spcBef>
              <a:spcAft>
                <a:spcPct val="0"/>
              </a:spcAft>
              <a:buClr>
                <a:srgbClr val="99CC00"/>
              </a:buClr>
              <a:buSzPct val="75000"/>
            </a:pPr>
            <a:r>
              <a:rPr lang="en-US" sz="2400" b="0" dirty="0">
                <a:solidFill>
                  <a:schemeClr val="tx1"/>
                </a:solidFill>
              </a:rPr>
              <a:t>A measurable and observable statement of what the learner will be like when he/she has completed the learning experience successfully</a:t>
            </a:r>
          </a:p>
        </p:txBody>
      </p:sp>
      <p:sp>
        <p:nvSpPr>
          <p:cNvPr id="4" name="Slide Number Placeholder 3"/>
          <p:cNvSpPr>
            <a:spLocks noGrp="1"/>
          </p:cNvSpPr>
          <p:nvPr>
            <p:ph type="sldNum" sz="quarter" idx="14"/>
          </p:nvPr>
        </p:nvSpPr>
        <p:spPr/>
        <p:txBody>
          <a:bodyPr/>
          <a:lstStyle/>
          <a:p>
            <a:fld id="{F29FD61F-2294-5D42-A9D7-9928D42B3773}" type="slidenum">
              <a:rPr lang="en-US" smtClean="0">
                <a:solidFill>
                  <a:schemeClr val="bg1">
                    <a:lumMod val="50000"/>
                  </a:schemeClr>
                </a:solidFill>
              </a:rPr>
              <a:pPr/>
              <a:t>10</a:t>
            </a:fld>
            <a:endParaRPr lang="en-US" dirty="0">
              <a:solidFill>
                <a:schemeClr val="bg1">
                  <a:lumMod val="50000"/>
                </a:schemeClr>
              </a:solidFill>
            </a:endParaRPr>
          </a:p>
        </p:txBody>
      </p:sp>
      <p:sp>
        <p:nvSpPr>
          <p:cNvPr id="5"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21</a:t>
            </a:r>
          </a:p>
        </p:txBody>
      </p:sp>
      <p:sp>
        <p:nvSpPr>
          <p:cNvPr id="6" name="TextBox 5">
            <a:extLst>
              <a:ext uri="{FF2B5EF4-FFF2-40B4-BE49-F238E27FC236}">
                <a16:creationId xmlns:a16="http://schemas.microsoft.com/office/drawing/2014/main" id="{68BF8A38-8338-4FE8-A453-581F60D7AD09}"/>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7" name="TextBox 6">
            <a:extLst>
              <a:ext uri="{FF2B5EF4-FFF2-40B4-BE49-F238E27FC236}">
                <a16:creationId xmlns:a16="http://schemas.microsoft.com/office/drawing/2014/main" id="{4CDBEF68-53B7-499E-AB94-A257E9CD9B08}"/>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8" name="TextBox 2">
            <a:extLst>
              <a:ext uri="{FF2B5EF4-FFF2-40B4-BE49-F238E27FC236}">
                <a16:creationId xmlns:a16="http://schemas.microsoft.com/office/drawing/2014/main" id="{0BB29F2D-D8AF-4256-B65A-6DA298D6693A}"/>
              </a:ext>
            </a:extLst>
          </p:cNvPr>
          <p:cNvSpPr txBox="1"/>
          <p:nvPr/>
        </p:nvSpPr>
        <p:spPr>
          <a:xfrm>
            <a:off x="1471069" y="4140683"/>
            <a:ext cx="1747806" cy="646331"/>
          </a:xfrm>
          <a:prstGeom prst="rect">
            <a:avLst/>
          </a:prstGeom>
          <a:solidFill>
            <a:srgbClr val="90CDD0"/>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Your Objectives?</a:t>
            </a:r>
          </a:p>
          <a:p>
            <a:r>
              <a:rPr lang="en-US" dirty="0"/>
              <a:t>(verbs)</a:t>
            </a:r>
          </a:p>
        </p:txBody>
      </p:sp>
      <p:pic>
        <p:nvPicPr>
          <p:cNvPr id="9" name="Picture 8">
            <a:extLst>
              <a:ext uri="{FF2B5EF4-FFF2-40B4-BE49-F238E27FC236}">
                <a16:creationId xmlns:a16="http://schemas.microsoft.com/office/drawing/2014/main" id="{BB67367D-8758-4586-A581-82A4A21F17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3727681" y="3841195"/>
            <a:ext cx="1007135" cy="1337641"/>
          </a:xfrm>
          <a:prstGeom prst="rect">
            <a:avLst/>
          </a:prstGeom>
        </p:spPr>
      </p:pic>
      <p:sp>
        <p:nvSpPr>
          <p:cNvPr id="10" name="Content Placeholder 2">
            <a:extLst>
              <a:ext uri="{FF2B5EF4-FFF2-40B4-BE49-F238E27FC236}">
                <a16:creationId xmlns:a16="http://schemas.microsoft.com/office/drawing/2014/main" id="{8C7A9CF2-0C6D-46CA-9AF7-4994BBC6CBA5}"/>
              </a:ext>
            </a:extLst>
          </p:cNvPr>
          <p:cNvSpPr txBox="1">
            <a:spLocks/>
          </p:cNvSpPr>
          <p:nvPr/>
        </p:nvSpPr>
        <p:spPr>
          <a:xfrm>
            <a:off x="5243622" y="3913398"/>
            <a:ext cx="6474305" cy="188058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009383"/>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00938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009383"/>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rgbClr val="009383"/>
              </a:buClr>
              <a:buFont typeface="+mj-lt"/>
              <a:buAutoNum type="arabicPeriod"/>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rgbClr val="009383"/>
              </a:buClr>
              <a:buFont typeface="+mj-lt"/>
              <a:buAutoNum type="arabicPeriod"/>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9383"/>
              </a:buClr>
            </a:pPr>
            <a:r>
              <a:rPr lang="en-US" sz="2400" b="0" dirty="0">
                <a:solidFill>
                  <a:schemeClr val="tx1"/>
                </a:solidFill>
                <a:ea typeface="ＭＳ Ｐゴシック" pitchFamily="34" charset="-128"/>
              </a:rPr>
              <a:t>Record an existing learning objective for the training program you brought with you to this course and be prepared to share.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pPr marL="342900" indent="-342900">
              <a:spcBef>
                <a:spcPts val="1800"/>
              </a:spcBef>
              <a:buClr>
                <a:srgbClr val="009383"/>
              </a:buClr>
              <a:buFont typeface="Arial" panose="020B0604020202020204" pitchFamily="34" charset="0"/>
              <a:buChar char="•"/>
            </a:pPr>
            <a:r>
              <a:rPr lang="en-US" sz="2400" b="0" dirty="0">
                <a:solidFill>
                  <a:schemeClr val="tx1"/>
                </a:solidFill>
                <a:ea typeface="ＭＳ Ｐゴシック" pitchFamily="34" charset="-128"/>
              </a:rPr>
              <a:t>Identify "terminal behavior" --- what the trainee will be able to do.</a:t>
            </a:r>
          </a:p>
          <a:p>
            <a:pPr marL="342900" indent="-342900">
              <a:spcBef>
                <a:spcPts val="1800"/>
              </a:spcBef>
              <a:buClr>
                <a:srgbClr val="009383"/>
              </a:buClr>
              <a:buFont typeface="Arial" panose="020B0604020202020204" pitchFamily="34" charset="0"/>
              <a:buChar char="•"/>
            </a:pPr>
            <a:r>
              <a:rPr lang="en-US" sz="2400" b="0" dirty="0">
                <a:solidFill>
                  <a:schemeClr val="tx1"/>
                </a:solidFill>
                <a:ea typeface="ＭＳ Ｐゴシック" pitchFamily="34" charset="-128"/>
              </a:rPr>
              <a:t>Use action words that can be observed and measured --- Behavioral terms.</a:t>
            </a:r>
          </a:p>
          <a:p>
            <a:pPr marL="342900" indent="-342900">
              <a:spcBef>
                <a:spcPts val="1800"/>
              </a:spcBef>
              <a:buClr>
                <a:srgbClr val="009383"/>
              </a:buClr>
              <a:buFont typeface="Arial" panose="020B0604020202020204" pitchFamily="34" charset="0"/>
              <a:buChar char="•"/>
            </a:pPr>
            <a:r>
              <a:rPr lang="en-US" sz="2400" b="0" dirty="0">
                <a:solidFill>
                  <a:schemeClr val="tx1"/>
                </a:solidFill>
                <a:ea typeface="ＭＳ Ｐゴシック" pitchFamily="34" charset="-128"/>
              </a:rPr>
              <a:t>Think:  "What is the trainee doing…?</a:t>
            </a:r>
            <a:r>
              <a:rPr lang="ja-JP" altLang="en-US" sz="2400" b="0" dirty="0">
                <a:solidFill>
                  <a:schemeClr val="tx1"/>
                </a:solidFill>
                <a:ea typeface="ＭＳ Ｐゴシック" pitchFamily="34" charset="-128"/>
              </a:rPr>
              <a:t>”</a:t>
            </a:r>
            <a:r>
              <a:rPr lang="en-US" altLang="ja-JP" sz="2400" b="0" dirty="0">
                <a:solidFill>
                  <a:schemeClr val="tx1"/>
                </a:solidFill>
                <a:ea typeface="ＭＳ Ｐゴシック" pitchFamily="34" charset="-128"/>
              </a:rPr>
              <a:t>  </a:t>
            </a:r>
          </a:p>
          <a:p>
            <a:pPr marL="342900" indent="-342900">
              <a:spcBef>
                <a:spcPts val="1800"/>
              </a:spcBef>
              <a:buClr>
                <a:srgbClr val="009383"/>
              </a:buClr>
              <a:buFont typeface="Arial" panose="020B0604020202020204" pitchFamily="34" charset="0"/>
              <a:buChar char="•"/>
            </a:pPr>
            <a:r>
              <a:rPr lang="en-US" sz="2400" b="0" dirty="0">
                <a:solidFill>
                  <a:schemeClr val="tx1"/>
                </a:solidFill>
                <a:ea typeface="ＭＳ Ｐゴシック" pitchFamily="34" charset="-128"/>
              </a:rPr>
              <a:t>Make training objectives measurable during the class.</a:t>
            </a:r>
          </a:p>
          <a:p>
            <a:pPr marL="342900" indent="-342900">
              <a:spcBef>
                <a:spcPts val="1800"/>
              </a:spcBef>
              <a:buClr>
                <a:srgbClr val="009383"/>
              </a:buClr>
              <a:buFont typeface="Arial" panose="020B0604020202020204" pitchFamily="34" charset="0"/>
              <a:buChar char="•"/>
            </a:pPr>
            <a:r>
              <a:rPr lang="en-US" sz="2400" b="0" dirty="0">
                <a:solidFill>
                  <a:schemeClr val="tx1"/>
                </a:solidFill>
                <a:ea typeface="ＭＳ Ｐゴシック" pitchFamily="34" charset="-128"/>
              </a:rPr>
              <a:t>Select learning activities that produce the identified behaviors.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11</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4000" dirty="0">
                <a:ea typeface="ＭＳ Ｐゴシック" pitchFamily="34" charset="-128"/>
              </a:rPr>
              <a:t>Write Objectives in Behavioral Terms</a:t>
            </a:r>
            <a:endParaRPr lang="en-US" sz="4000" dirty="0"/>
          </a:p>
        </p:txBody>
      </p:sp>
      <p:sp>
        <p:nvSpPr>
          <p:cNvPr id="5"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21</a:t>
            </a:r>
          </a:p>
        </p:txBody>
      </p:sp>
      <p:sp>
        <p:nvSpPr>
          <p:cNvPr id="6" name="TextBox 5">
            <a:extLst>
              <a:ext uri="{FF2B5EF4-FFF2-40B4-BE49-F238E27FC236}">
                <a16:creationId xmlns:a16="http://schemas.microsoft.com/office/drawing/2014/main" id="{741A8679-7E77-413F-ABB6-2E1DF5EBA67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7" name="TextBox 6">
            <a:extLst>
              <a:ext uri="{FF2B5EF4-FFF2-40B4-BE49-F238E27FC236}">
                <a16:creationId xmlns:a16="http://schemas.microsoft.com/office/drawing/2014/main" id="{5D07A4B8-E2C8-472B-941E-81109AE22CBA}"/>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12</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Select Your Verbs Carefully</a:t>
            </a:r>
            <a:endParaRPr lang="en-US" sz="3600" dirty="0"/>
          </a:p>
        </p:txBody>
      </p:sp>
      <p:sp>
        <p:nvSpPr>
          <p:cNvPr id="3" name="Content Placeholder 2"/>
          <p:cNvSpPr>
            <a:spLocks noGrp="1"/>
          </p:cNvSpPr>
          <p:nvPr>
            <p:ph idx="4294967295"/>
          </p:nvPr>
        </p:nvSpPr>
        <p:spPr>
          <a:xfrm>
            <a:off x="1109273" y="1436903"/>
            <a:ext cx="9372238" cy="4899025"/>
          </a:xfrm>
        </p:spPr>
        <p:txBody>
          <a:bodyPr>
            <a:normAutofit/>
          </a:bodyPr>
          <a:lstStyle/>
          <a:p>
            <a:pPr>
              <a:spcBef>
                <a:spcPts val="600"/>
              </a:spcBef>
              <a:spcAft>
                <a:spcPts val="600"/>
              </a:spcAft>
              <a:buFont typeface="Arial" pitchFamily="34" charset="0"/>
              <a:buChar char="•"/>
            </a:pPr>
            <a:r>
              <a:rPr lang="en-US" sz="2400" dirty="0">
                <a:ea typeface="ＭＳ Ｐゴシック" pitchFamily="34" charset="-128"/>
              </a:rPr>
              <a:t>Use </a:t>
            </a:r>
            <a:r>
              <a:rPr lang="en-US" sz="2400" b="0" dirty="0">
                <a:solidFill>
                  <a:schemeClr val="tx1"/>
                </a:solidFill>
                <a:ea typeface="ＭＳ Ｐゴシック" pitchFamily="34" charset="-128"/>
              </a:rPr>
              <a:t>verbs that are observable. </a:t>
            </a:r>
          </a:p>
          <a:p>
            <a:pPr lvl="1">
              <a:spcBef>
                <a:spcPts val="600"/>
              </a:spcBef>
              <a:spcAft>
                <a:spcPts val="600"/>
              </a:spcAft>
            </a:pPr>
            <a:r>
              <a:rPr lang="ja-JP" altLang="en-US" sz="2400" dirty="0">
                <a:ea typeface="ＭＳ Ｐゴシック" pitchFamily="34" charset="-128"/>
              </a:rPr>
              <a:t>“</a:t>
            </a:r>
            <a:r>
              <a:rPr lang="en-US" altLang="ja-JP" sz="2400" dirty="0">
                <a:ea typeface="ＭＳ Ｐゴシック" pitchFamily="34" charset="-128"/>
              </a:rPr>
              <a:t>The trainee will be able to… </a:t>
            </a:r>
            <a:r>
              <a:rPr lang="en-US" altLang="ja-JP" sz="2400" b="1" dirty="0">
                <a:solidFill>
                  <a:srgbClr val="009383"/>
                </a:solidFill>
                <a:ea typeface="ＭＳ Ｐゴシック" pitchFamily="34" charset="-128"/>
              </a:rPr>
              <a:t>state, identify, prepare, develop, create, calculate, install.</a:t>
            </a:r>
            <a:r>
              <a:rPr lang="ja-JP" altLang="en-US" sz="2400" dirty="0">
                <a:ea typeface="ＭＳ Ｐゴシック" pitchFamily="34" charset="-128"/>
              </a:rPr>
              <a:t>”</a:t>
            </a:r>
            <a:endParaRPr lang="en-US" altLang="ja-JP" sz="2400" dirty="0">
              <a:ea typeface="ＭＳ Ｐゴシック" pitchFamily="34" charset="-128"/>
            </a:endParaRPr>
          </a:p>
          <a:p>
            <a:pPr>
              <a:spcBef>
                <a:spcPts val="600"/>
              </a:spcBef>
              <a:spcAft>
                <a:spcPts val="600"/>
              </a:spcAft>
              <a:buFont typeface="Arial" pitchFamily="34" charset="0"/>
              <a:buChar char="•"/>
            </a:pPr>
            <a:r>
              <a:rPr lang="en-US" sz="2400" dirty="0">
                <a:ea typeface="ＭＳ Ｐゴシック" pitchFamily="34" charset="-128"/>
              </a:rPr>
              <a:t>Avoid </a:t>
            </a:r>
            <a:r>
              <a:rPr lang="en-US" sz="2400" b="0" dirty="0">
                <a:solidFill>
                  <a:schemeClr val="tx1"/>
                </a:solidFill>
                <a:ea typeface="ＭＳ Ｐゴシック" pitchFamily="34" charset="-128"/>
              </a:rPr>
              <a:t>verbs that are not observable.  </a:t>
            </a:r>
          </a:p>
          <a:p>
            <a:pPr lvl="1">
              <a:spcBef>
                <a:spcPts val="600"/>
              </a:spcBef>
              <a:spcAft>
                <a:spcPts val="600"/>
              </a:spcAft>
            </a:pPr>
            <a:r>
              <a:rPr lang="ja-JP" altLang="en-US" sz="2400" dirty="0">
                <a:ea typeface="ＭＳ Ｐゴシック" pitchFamily="34" charset="-128"/>
              </a:rPr>
              <a:t>“</a:t>
            </a:r>
            <a:r>
              <a:rPr lang="en-US" altLang="ja-JP" sz="2400" dirty="0">
                <a:ea typeface="ＭＳ Ｐゴシック" pitchFamily="34" charset="-128"/>
              </a:rPr>
              <a:t>The trainee will ... </a:t>
            </a:r>
            <a:r>
              <a:rPr lang="en-US" altLang="ja-JP" sz="2400" b="1" dirty="0">
                <a:solidFill>
                  <a:srgbClr val="009383"/>
                </a:solidFill>
                <a:ea typeface="ＭＳ Ｐゴシック" pitchFamily="34" charset="-128"/>
              </a:rPr>
              <a:t>know, understand, appreciate, be familiar with, grasp the significance of.</a:t>
            </a:r>
            <a:r>
              <a:rPr lang="ja-JP" altLang="en-US" sz="2400" dirty="0">
                <a:ea typeface="ＭＳ Ｐゴシック" pitchFamily="34" charset="-128"/>
              </a:rPr>
              <a:t>”</a:t>
            </a:r>
            <a:r>
              <a:rPr lang="en-US" altLang="ja-JP" sz="2400" dirty="0">
                <a:ea typeface="ＭＳ Ｐゴシック" pitchFamily="34" charset="-128"/>
              </a:rPr>
              <a:t>  </a:t>
            </a:r>
          </a:p>
          <a:p>
            <a:pPr lvl="1">
              <a:spcBef>
                <a:spcPts val="600"/>
              </a:spcBef>
              <a:spcAft>
                <a:spcPts val="600"/>
              </a:spcAft>
            </a:pPr>
            <a:r>
              <a:rPr lang="en-US" sz="2400" dirty="0">
                <a:ea typeface="ＭＳ Ｐゴシック" pitchFamily="34" charset="-128"/>
              </a:rPr>
              <a:t>These describe what is happening in the learner's head.</a:t>
            </a:r>
          </a:p>
        </p:txBody>
      </p:sp>
      <p:sp>
        <p:nvSpPr>
          <p:cNvPr id="5" name="TextBox 8"/>
          <p:cNvSpPr txBox="1"/>
          <p:nvPr/>
        </p:nvSpPr>
        <p:spPr>
          <a:xfrm>
            <a:off x="11057871" y="5833008"/>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22</a:t>
            </a:r>
          </a:p>
        </p:txBody>
      </p:sp>
      <p:sp>
        <p:nvSpPr>
          <p:cNvPr id="6" name="TextBox 5">
            <a:extLst>
              <a:ext uri="{FF2B5EF4-FFF2-40B4-BE49-F238E27FC236}">
                <a16:creationId xmlns:a16="http://schemas.microsoft.com/office/drawing/2014/main" id="{AA97BEBA-1C77-4E9A-8FE2-74CC087308E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7" name="TextBox 6">
            <a:extLst>
              <a:ext uri="{FF2B5EF4-FFF2-40B4-BE49-F238E27FC236}">
                <a16:creationId xmlns:a16="http://schemas.microsoft.com/office/drawing/2014/main" id="{967163DC-F0A3-4EEE-A8C8-5457E09E853B}"/>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13</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Verbs To Use / Avoid (sample)</a:t>
            </a:r>
            <a:endParaRPr lang="en-US" sz="3600" dirty="0"/>
          </a:p>
        </p:txBody>
      </p:sp>
      <p:sp>
        <p:nvSpPr>
          <p:cNvPr id="20"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23-24</a:t>
            </a:r>
          </a:p>
        </p:txBody>
      </p:sp>
      <p:graphicFrame>
        <p:nvGraphicFramePr>
          <p:cNvPr id="3" name="Table 4">
            <a:extLst>
              <a:ext uri="{FF2B5EF4-FFF2-40B4-BE49-F238E27FC236}">
                <a16:creationId xmlns:a16="http://schemas.microsoft.com/office/drawing/2014/main" id="{7109321B-51AF-4D12-8579-00588BC0799E}"/>
              </a:ext>
            </a:extLst>
          </p:cNvPr>
          <p:cNvGraphicFramePr>
            <a:graphicFrameLocks noGrp="1"/>
          </p:cNvGraphicFramePr>
          <p:nvPr>
            <p:extLst>
              <p:ext uri="{D42A27DB-BD31-4B8C-83A1-F6EECF244321}">
                <p14:modId xmlns:p14="http://schemas.microsoft.com/office/powerpoint/2010/main" val="2103878248"/>
              </p:ext>
            </p:extLst>
          </p:nvPr>
        </p:nvGraphicFramePr>
        <p:xfrm>
          <a:off x="2032000" y="1547447"/>
          <a:ext cx="8128000" cy="463727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85384935"/>
                    </a:ext>
                  </a:extLst>
                </a:gridCol>
                <a:gridCol w="2032000">
                  <a:extLst>
                    <a:ext uri="{9D8B030D-6E8A-4147-A177-3AD203B41FA5}">
                      <a16:colId xmlns:a16="http://schemas.microsoft.com/office/drawing/2014/main" val="1361046375"/>
                    </a:ext>
                  </a:extLst>
                </a:gridCol>
                <a:gridCol w="4064000">
                  <a:extLst>
                    <a:ext uri="{9D8B030D-6E8A-4147-A177-3AD203B41FA5}">
                      <a16:colId xmlns:a16="http://schemas.microsoft.com/office/drawing/2014/main" val="1229773749"/>
                    </a:ext>
                  </a:extLst>
                </a:gridCol>
              </a:tblGrid>
              <a:tr h="679465">
                <a:tc gridSpan="2">
                  <a:txBody>
                    <a:bodyPr/>
                    <a:lstStyle/>
                    <a:p>
                      <a:pPr algn="ctr"/>
                      <a:r>
                        <a:rPr lang="en-US" sz="2600" dirty="0">
                          <a:latin typeface="Arial" panose="020B0604020202020204" pitchFamily="34" charset="0"/>
                          <a:cs typeface="Arial" panose="020B0604020202020204" pitchFamily="34" charset="0"/>
                        </a:rPr>
                        <a:t>Sample Verbs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tc hMerge="1">
                  <a:txBody>
                    <a:bodyPr/>
                    <a:lstStyle/>
                    <a:p>
                      <a:endParaRPr lang="en-US"/>
                    </a:p>
                  </a:txBody>
                  <a:tcPr/>
                </a:tc>
                <a:tc>
                  <a:txBody>
                    <a:bodyPr/>
                    <a:lstStyle/>
                    <a:p>
                      <a:pPr algn="ctr"/>
                      <a:r>
                        <a:rPr lang="en-US" sz="2600" dirty="0">
                          <a:latin typeface="Arial" panose="020B0604020202020204" pitchFamily="34" charset="0"/>
                          <a:cs typeface="Arial" panose="020B0604020202020204" pitchFamily="34" charset="0"/>
                        </a:rPr>
                        <a:t>Sample Verbs to Avoid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1584280885"/>
                  </a:ext>
                </a:extLst>
              </a:tr>
              <a:tr h="3957805">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065174"/>
                  </a:ext>
                </a:extLst>
              </a:tr>
            </a:tbl>
          </a:graphicData>
        </a:graphic>
      </p:graphicFrame>
      <p:sp>
        <p:nvSpPr>
          <p:cNvPr id="21" name="TextBox 20">
            <a:extLst>
              <a:ext uri="{FF2B5EF4-FFF2-40B4-BE49-F238E27FC236}">
                <a16:creationId xmlns:a16="http://schemas.microsoft.com/office/drawing/2014/main" id="{F9E11D01-1D6A-410B-9257-C83B4ED0D653}"/>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22" name="TextBox 21">
            <a:extLst>
              <a:ext uri="{FF2B5EF4-FFF2-40B4-BE49-F238E27FC236}">
                <a16:creationId xmlns:a16="http://schemas.microsoft.com/office/drawing/2014/main" id="{341C5FD0-51D9-4EB5-8D2B-3425F3095224}"/>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8" name="TextBox 7">
            <a:extLst>
              <a:ext uri="{FF2B5EF4-FFF2-40B4-BE49-F238E27FC236}">
                <a16:creationId xmlns:a16="http://schemas.microsoft.com/office/drawing/2014/main" id="{ED36604B-46A2-43A8-B9E6-7D0A1831BB12}"/>
              </a:ext>
            </a:extLst>
          </p:cNvPr>
          <p:cNvSpPr txBox="1"/>
          <p:nvPr/>
        </p:nvSpPr>
        <p:spPr>
          <a:xfrm>
            <a:off x="2032000" y="2394857"/>
            <a:ext cx="2017486"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Answer</a:t>
            </a:r>
          </a:p>
          <a:p>
            <a:r>
              <a:rPr lang="en-US" sz="2400" dirty="0">
                <a:latin typeface="Arial" panose="020B0604020202020204" pitchFamily="34" charset="0"/>
                <a:cs typeface="Arial" panose="020B0604020202020204" pitchFamily="34" charset="0"/>
              </a:rPr>
              <a:t>Apply</a:t>
            </a:r>
          </a:p>
          <a:p>
            <a:r>
              <a:rPr lang="en-US" sz="2400" dirty="0">
                <a:latin typeface="Arial" panose="020B0604020202020204" pitchFamily="34" charset="0"/>
                <a:cs typeface="Arial" panose="020B0604020202020204" pitchFamily="34" charset="0"/>
              </a:rPr>
              <a:t>Assign</a:t>
            </a:r>
          </a:p>
          <a:p>
            <a:r>
              <a:rPr lang="en-US" sz="2400" dirty="0">
                <a:latin typeface="Arial" panose="020B0604020202020204" pitchFamily="34" charset="0"/>
                <a:cs typeface="Arial" panose="020B0604020202020204" pitchFamily="34" charset="0"/>
              </a:rPr>
              <a:t>Calculate</a:t>
            </a:r>
          </a:p>
          <a:p>
            <a:r>
              <a:rPr lang="en-US" sz="2400" dirty="0">
                <a:latin typeface="Arial" panose="020B0604020202020204" pitchFamily="34" charset="0"/>
                <a:cs typeface="Arial" panose="020B0604020202020204" pitchFamily="34" charset="0"/>
              </a:rPr>
              <a:t>Complete</a:t>
            </a:r>
          </a:p>
          <a:p>
            <a:r>
              <a:rPr lang="en-US" sz="2400" dirty="0">
                <a:latin typeface="Arial" panose="020B0604020202020204" pitchFamily="34" charset="0"/>
                <a:cs typeface="Arial" panose="020B0604020202020204" pitchFamily="34" charset="0"/>
              </a:rPr>
              <a:t>Demonstrate</a:t>
            </a:r>
          </a:p>
          <a:p>
            <a:r>
              <a:rPr lang="en-US" sz="2400" dirty="0">
                <a:latin typeface="Arial" panose="020B0604020202020204" pitchFamily="34" charset="0"/>
                <a:cs typeface="Arial" panose="020B0604020202020204" pitchFamily="34" charset="0"/>
              </a:rPr>
              <a:t>Escribe</a:t>
            </a:r>
          </a:p>
          <a:p>
            <a:r>
              <a:rPr lang="en-US" sz="2400" dirty="0">
                <a:latin typeface="Arial" panose="020B0604020202020204" pitchFamily="34" charset="0"/>
                <a:cs typeface="Arial" panose="020B0604020202020204" pitchFamily="34" charset="0"/>
              </a:rPr>
              <a:t>Develop</a:t>
            </a:r>
          </a:p>
          <a:p>
            <a:r>
              <a:rPr lang="en-US" sz="2400" dirty="0">
                <a:latin typeface="Arial" panose="020B0604020202020204" pitchFamily="34" charset="0"/>
                <a:cs typeface="Arial" panose="020B0604020202020204" pitchFamily="34" charset="0"/>
              </a:rPr>
              <a:t>Differentiate</a:t>
            </a:r>
          </a:p>
          <a:p>
            <a:r>
              <a:rPr lang="en-US" sz="2400" dirty="0">
                <a:latin typeface="Arial" panose="020B0604020202020204" pitchFamily="34" charset="0"/>
                <a:cs typeface="Arial" panose="020B0604020202020204" pitchFamily="34" charset="0"/>
              </a:rPr>
              <a:t>Identify</a:t>
            </a:r>
          </a:p>
          <a:p>
            <a:endParaRPr lang="en-US" sz="2400" dirty="0"/>
          </a:p>
        </p:txBody>
      </p:sp>
      <p:sp>
        <p:nvSpPr>
          <p:cNvPr id="9" name="TextBox 8">
            <a:extLst>
              <a:ext uri="{FF2B5EF4-FFF2-40B4-BE49-F238E27FC236}">
                <a16:creationId xmlns:a16="http://schemas.microsoft.com/office/drawing/2014/main" id="{F7679161-76C8-48F9-8939-9EEBBF57A866}"/>
              </a:ext>
            </a:extLst>
          </p:cNvPr>
          <p:cNvSpPr txBox="1"/>
          <p:nvPr/>
        </p:nvSpPr>
        <p:spPr>
          <a:xfrm>
            <a:off x="4049486" y="2394857"/>
            <a:ext cx="2017486"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Isolate</a:t>
            </a:r>
          </a:p>
          <a:p>
            <a:r>
              <a:rPr lang="en-US" sz="2400" dirty="0">
                <a:latin typeface="Arial" panose="020B0604020202020204" pitchFamily="34" charset="0"/>
                <a:cs typeface="Arial" panose="020B0604020202020204" pitchFamily="34" charset="0"/>
              </a:rPr>
              <a:t>Implement</a:t>
            </a:r>
          </a:p>
          <a:p>
            <a:r>
              <a:rPr lang="en-US" sz="2400" dirty="0">
                <a:latin typeface="Arial" panose="020B0604020202020204" pitchFamily="34" charset="0"/>
                <a:cs typeface="Arial" panose="020B0604020202020204" pitchFamily="34" charset="0"/>
              </a:rPr>
              <a:t>Measure</a:t>
            </a:r>
          </a:p>
          <a:p>
            <a:r>
              <a:rPr lang="en-US" sz="2400" dirty="0">
                <a:latin typeface="Arial" panose="020B0604020202020204" pitchFamily="34" charset="0"/>
                <a:cs typeface="Arial" panose="020B0604020202020204" pitchFamily="34" charset="0"/>
              </a:rPr>
              <a:t>Name</a:t>
            </a:r>
          </a:p>
          <a:p>
            <a:r>
              <a:rPr lang="en-US" sz="2400" dirty="0">
                <a:latin typeface="Arial" panose="020B0604020202020204" pitchFamily="34" charset="0"/>
                <a:cs typeface="Arial" panose="020B0604020202020204" pitchFamily="34" charset="0"/>
              </a:rPr>
              <a:t>Prepare</a:t>
            </a:r>
          </a:p>
          <a:p>
            <a:r>
              <a:rPr lang="en-US" sz="2400" dirty="0">
                <a:latin typeface="Arial" panose="020B0604020202020204" pitchFamily="34" charset="0"/>
                <a:cs typeface="Arial" panose="020B0604020202020204" pitchFamily="34" charset="0"/>
              </a:rPr>
              <a:t>Repair</a:t>
            </a:r>
          </a:p>
          <a:p>
            <a:r>
              <a:rPr lang="en-US" sz="2400" dirty="0">
                <a:latin typeface="Arial" panose="020B0604020202020204" pitchFamily="34" charset="0"/>
                <a:cs typeface="Arial" panose="020B0604020202020204" pitchFamily="34" charset="0"/>
              </a:rPr>
              <a:t>Replace</a:t>
            </a:r>
          </a:p>
          <a:p>
            <a:r>
              <a:rPr lang="en-US" sz="2400" dirty="0">
                <a:latin typeface="Arial" panose="020B0604020202020204" pitchFamily="34" charset="0"/>
                <a:cs typeface="Arial" panose="020B0604020202020204" pitchFamily="34" charset="0"/>
              </a:rPr>
              <a:t>Restore</a:t>
            </a:r>
          </a:p>
          <a:p>
            <a:r>
              <a:rPr lang="en-US" sz="2400" dirty="0">
                <a:latin typeface="Arial" panose="020B0604020202020204" pitchFamily="34" charset="0"/>
                <a:cs typeface="Arial" panose="020B0604020202020204" pitchFamily="34" charset="0"/>
              </a:rPr>
              <a:t>Select</a:t>
            </a:r>
          </a:p>
          <a:p>
            <a:r>
              <a:rPr lang="en-US" sz="2400" dirty="0">
                <a:latin typeface="Arial" panose="020B0604020202020204" pitchFamily="34" charset="0"/>
                <a:cs typeface="Arial" panose="020B0604020202020204" pitchFamily="34" charset="0"/>
              </a:rPr>
              <a:t>Write</a:t>
            </a:r>
          </a:p>
          <a:p>
            <a:endParaRPr lang="en-US" sz="2400" dirty="0"/>
          </a:p>
        </p:txBody>
      </p:sp>
      <p:sp>
        <p:nvSpPr>
          <p:cNvPr id="10" name="TextBox 9">
            <a:extLst>
              <a:ext uri="{FF2B5EF4-FFF2-40B4-BE49-F238E27FC236}">
                <a16:creationId xmlns:a16="http://schemas.microsoft.com/office/drawing/2014/main" id="{1D8E7384-3851-4362-B0E3-C9DF3C299DD5}"/>
              </a:ext>
            </a:extLst>
          </p:cNvPr>
          <p:cNvSpPr txBox="1"/>
          <p:nvPr/>
        </p:nvSpPr>
        <p:spPr>
          <a:xfrm>
            <a:off x="6125030" y="2394857"/>
            <a:ext cx="3798713"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Appreciate</a:t>
            </a:r>
          </a:p>
          <a:p>
            <a:r>
              <a:rPr lang="en-US" sz="2400" dirty="0">
                <a:latin typeface="Arial" panose="020B0604020202020204" pitchFamily="34" charset="0"/>
                <a:cs typeface="Arial" panose="020B0604020202020204" pitchFamily="34" charset="0"/>
              </a:rPr>
              <a:t>Be familiar with</a:t>
            </a:r>
          </a:p>
          <a:p>
            <a:r>
              <a:rPr lang="en-US" sz="2400" dirty="0">
                <a:latin typeface="Arial" panose="020B0604020202020204" pitchFamily="34" charset="0"/>
                <a:cs typeface="Arial" panose="020B0604020202020204" pitchFamily="34" charset="0"/>
              </a:rPr>
              <a:t>Comprehend</a:t>
            </a:r>
          </a:p>
          <a:p>
            <a:r>
              <a:rPr lang="en-US" sz="2400" dirty="0">
                <a:latin typeface="Arial" panose="020B0604020202020204" pitchFamily="34" charset="0"/>
                <a:cs typeface="Arial" panose="020B0604020202020204" pitchFamily="34" charset="0"/>
              </a:rPr>
              <a:t>Have an appreciation of</a:t>
            </a:r>
          </a:p>
          <a:p>
            <a:r>
              <a:rPr lang="en-US" sz="2400" dirty="0">
                <a:latin typeface="Arial" panose="020B0604020202020204" pitchFamily="34" charset="0"/>
                <a:cs typeface="Arial" panose="020B0604020202020204" pitchFamily="34" charset="0"/>
              </a:rPr>
              <a:t>Know</a:t>
            </a:r>
          </a:p>
          <a:p>
            <a:r>
              <a:rPr lang="en-US" sz="2400" dirty="0">
                <a:latin typeface="Arial" panose="020B0604020202020204" pitchFamily="34" charset="0"/>
                <a:cs typeface="Arial" panose="020B0604020202020204" pitchFamily="34" charset="0"/>
              </a:rPr>
              <a:t>Learn</a:t>
            </a:r>
          </a:p>
          <a:p>
            <a:r>
              <a:rPr lang="en-US" sz="2400" dirty="0">
                <a:latin typeface="Arial" panose="020B0604020202020204" pitchFamily="34" charset="0"/>
                <a:cs typeface="Arial" panose="020B0604020202020204" pitchFamily="34" charset="0"/>
              </a:rPr>
              <a:t>Perceive</a:t>
            </a:r>
          </a:p>
          <a:p>
            <a:r>
              <a:rPr lang="en-US" sz="2400" dirty="0">
                <a:latin typeface="Arial" panose="020B0604020202020204" pitchFamily="34" charset="0"/>
                <a:cs typeface="Arial" panose="020B0604020202020204" pitchFamily="34" charset="0"/>
              </a:rPr>
              <a:t>Recognize</a:t>
            </a:r>
          </a:p>
          <a:p>
            <a:r>
              <a:rPr lang="en-US" sz="2400" dirty="0">
                <a:latin typeface="Arial" panose="020B0604020202020204" pitchFamily="34" charset="0"/>
                <a:cs typeface="Arial" panose="020B0604020202020204" pitchFamily="34" charset="0"/>
              </a:rPr>
              <a:t>Remember</a:t>
            </a:r>
          </a:p>
          <a:p>
            <a:r>
              <a:rPr lang="en-US" sz="2400" dirty="0">
                <a:latin typeface="Arial" panose="020B0604020202020204" pitchFamily="34" charset="0"/>
                <a:cs typeface="Arial" panose="020B0604020202020204" pitchFamily="34" charset="0"/>
              </a:rPr>
              <a:t>Understand</a:t>
            </a:r>
          </a:p>
          <a:p>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ea typeface="ＭＳ Ｐゴシック" pitchFamily="34" charset="-128"/>
              </a:rPr>
              <a:t>Writing Learning Objectives</a:t>
            </a:r>
            <a:endParaRPr lang="en-US" sz="3600" dirty="0"/>
          </a:p>
        </p:txBody>
      </p:sp>
      <p:sp>
        <p:nvSpPr>
          <p:cNvPr id="3" name="Content Placeholder 2"/>
          <p:cNvSpPr>
            <a:spLocks noGrp="1"/>
          </p:cNvSpPr>
          <p:nvPr>
            <p:ph type="body" sz="quarter" idx="13"/>
          </p:nvPr>
        </p:nvSpPr>
        <p:spPr/>
        <p:txBody>
          <a:bodyPr>
            <a:normAutofit/>
          </a:bodyPr>
          <a:lstStyle/>
          <a:p>
            <a:pPr>
              <a:buClr>
                <a:srgbClr val="009383"/>
              </a:buClr>
            </a:pPr>
            <a:r>
              <a:rPr lang="en-US" sz="2400" b="0" dirty="0">
                <a:solidFill>
                  <a:schemeClr val="tx1"/>
                </a:solidFill>
                <a:ea typeface="ＭＳ Ｐゴシック" pitchFamily="34" charset="-128"/>
              </a:rPr>
              <a:t>Review the Learning Objective you wrote down earlier.</a:t>
            </a:r>
          </a:p>
          <a:p>
            <a:pPr>
              <a:buClr>
                <a:srgbClr val="009383"/>
              </a:buClr>
            </a:pPr>
            <a:r>
              <a:rPr lang="en-US" sz="2400" b="0" dirty="0">
                <a:solidFill>
                  <a:schemeClr val="tx1"/>
                </a:solidFill>
                <a:ea typeface="ＭＳ Ｐゴシック" pitchFamily="34" charset="-128"/>
              </a:rPr>
              <a:t>If the learning objective can be improved, rewrite the learning objective.</a:t>
            </a:r>
          </a:p>
        </p:txBody>
      </p:sp>
      <p:sp>
        <p:nvSpPr>
          <p:cNvPr id="4" name="Slide Number Placeholder 3"/>
          <p:cNvSpPr>
            <a:spLocks noGrp="1"/>
          </p:cNvSpPr>
          <p:nvPr>
            <p:ph type="sldNum" sz="quarter" idx="14"/>
          </p:nvPr>
        </p:nvSpPr>
        <p:spPr/>
        <p:txBody>
          <a:bodyPr/>
          <a:lstStyle/>
          <a:p>
            <a:fld id="{F29FD61F-2294-5D42-A9D7-9928D42B3773}" type="slidenum">
              <a:rPr lang="en-US" smtClean="0">
                <a:solidFill>
                  <a:schemeClr val="bg1">
                    <a:lumMod val="50000"/>
                  </a:schemeClr>
                </a:solidFill>
              </a:rPr>
              <a:pPr/>
              <a:t>14</a:t>
            </a:fld>
            <a:endParaRPr lang="en-US" dirty="0">
              <a:solidFill>
                <a:schemeClr val="bg1">
                  <a:lumMod val="50000"/>
                </a:schemeClr>
              </a:solidFill>
            </a:endParaRPr>
          </a:p>
        </p:txBody>
      </p:sp>
      <p:sp>
        <p:nvSpPr>
          <p:cNvPr id="8" name="TextBox 8"/>
          <p:cNvSpPr txBox="1"/>
          <p:nvPr/>
        </p:nvSpPr>
        <p:spPr>
          <a:xfrm>
            <a:off x="10807154"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26</a:t>
            </a:r>
          </a:p>
        </p:txBody>
      </p:sp>
      <p:sp>
        <p:nvSpPr>
          <p:cNvPr id="9" name="TextBox 8">
            <a:extLst>
              <a:ext uri="{FF2B5EF4-FFF2-40B4-BE49-F238E27FC236}">
                <a16:creationId xmlns:a16="http://schemas.microsoft.com/office/drawing/2014/main" id="{C114D56B-0E28-4A38-8F5A-11DDF0268C99}"/>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10" name="TextBox 9">
            <a:extLst>
              <a:ext uri="{FF2B5EF4-FFF2-40B4-BE49-F238E27FC236}">
                <a16:creationId xmlns:a16="http://schemas.microsoft.com/office/drawing/2014/main" id="{8D55179E-941B-4508-A46A-F27A9FF3B4A6}"/>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1" name="TextBox 2">
            <a:extLst>
              <a:ext uri="{FF2B5EF4-FFF2-40B4-BE49-F238E27FC236}">
                <a16:creationId xmlns:a16="http://schemas.microsoft.com/office/drawing/2014/main" id="{45AA620D-6CA6-4AF2-83F7-EEADCE722102}"/>
              </a:ext>
            </a:extLst>
          </p:cNvPr>
          <p:cNvSpPr txBox="1"/>
          <p:nvPr/>
        </p:nvSpPr>
        <p:spPr>
          <a:xfrm>
            <a:off x="3724154" y="4513940"/>
            <a:ext cx="1747806" cy="646331"/>
          </a:xfrm>
          <a:prstGeom prst="rect">
            <a:avLst/>
          </a:prstGeom>
          <a:solidFill>
            <a:srgbClr val="90CDD0"/>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Your Objectives?</a:t>
            </a:r>
          </a:p>
          <a:p>
            <a:r>
              <a:rPr lang="en-US" dirty="0"/>
              <a:t>(verbs)</a:t>
            </a:r>
          </a:p>
        </p:txBody>
      </p:sp>
      <p:pic>
        <p:nvPicPr>
          <p:cNvPr id="12" name="Picture 11">
            <a:extLst>
              <a:ext uri="{FF2B5EF4-FFF2-40B4-BE49-F238E27FC236}">
                <a16:creationId xmlns:a16="http://schemas.microsoft.com/office/drawing/2014/main" id="{E7EB79DF-D0D7-407D-ABD7-70B7CF12D33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980766" y="4214452"/>
            <a:ext cx="1007135" cy="13376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B4. The Three Learning Styles</a:t>
            </a:r>
            <a:endParaRPr lang="en-US" dirty="0"/>
          </a:p>
        </p:txBody>
      </p:sp>
      <p:sp>
        <p:nvSpPr>
          <p:cNvPr id="14" name="Content Placeholder 13">
            <a:extLst>
              <a:ext uri="{FF2B5EF4-FFF2-40B4-BE49-F238E27FC236}">
                <a16:creationId xmlns:a16="http://schemas.microsoft.com/office/drawing/2014/main" id="{22B53BAC-A4B3-4A07-911D-9B99AFE76A8B}"/>
              </a:ext>
            </a:extLst>
          </p:cNvPr>
          <p:cNvSpPr>
            <a:spLocks noGrp="1"/>
          </p:cNvSpPr>
          <p:nvPr>
            <p:ph type="body" sz="quarter" idx="13"/>
          </p:nvPr>
        </p:nvSpPr>
        <p:spPr/>
        <p:txBody>
          <a:bodyPr>
            <a:normAutofit/>
          </a:bodyPr>
          <a:lstStyle/>
          <a:p>
            <a:r>
              <a:rPr lang="en-US" dirty="0">
                <a:ea typeface="ＭＳ Ｐゴシック" pitchFamily="34" charset="-128"/>
              </a:rPr>
              <a:t>Grab a piece of paper or open a Word or other document.</a:t>
            </a:r>
          </a:p>
          <a:p>
            <a:r>
              <a:rPr lang="en-US" dirty="0">
                <a:ea typeface="ＭＳ Ｐゴシック" pitchFamily="34" charset="-128"/>
              </a:rPr>
              <a:t>Think about the way you learn……</a:t>
            </a:r>
          </a:p>
          <a:p>
            <a:r>
              <a:rPr lang="en-US" dirty="0">
                <a:ea typeface="ＭＳ Ｐゴシック" pitchFamily="34" charset="-128"/>
              </a:rPr>
              <a:t>Think about the things that occur in a class that resonate for you…..</a:t>
            </a:r>
          </a:p>
          <a:p>
            <a:r>
              <a:rPr lang="en-US" dirty="0">
                <a:ea typeface="ＭＳ Ｐゴシック" pitchFamily="34" charset="-128"/>
              </a:rPr>
              <a:t>The things that just make it easy for you to </a:t>
            </a:r>
            <a:r>
              <a:rPr lang="ja-JP" altLang="en-US" dirty="0"/>
              <a:t>“</a:t>
            </a:r>
            <a:r>
              <a:rPr lang="en-US" dirty="0">
                <a:ea typeface="ＭＳ Ｐゴシック" pitchFamily="34" charset="-128"/>
              </a:rPr>
              <a:t>simply get it</a:t>
            </a:r>
            <a:r>
              <a:rPr lang="ja-JP" altLang="en-US" dirty="0"/>
              <a:t>”</a:t>
            </a:r>
            <a:r>
              <a:rPr lang="en-US" dirty="0">
                <a:ea typeface="ＭＳ Ｐゴシック" pitchFamily="34" charset="-128"/>
              </a:rPr>
              <a:t>………</a:t>
            </a:r>
          </a:p>
          <a:p>
            <a:r>
              <a:rPr lang="en-US" dirty="0">
                <a:ea typeface="ＭＳ Ｐゴシック" pitchFamily="34" charset="-128"/>
              </a:rPr>
              <a:t>Make a list of the things you personally find make it easy to learn.</a:t>
            </a:r>
          </a:p>
          <a:p>
            <a:endParaRPr lang="en-US" dirty="0"/>
          </a:p>
        </p:txBody>
      </p:sp>
      <p:sp>
        <p:nvSpPr>
          <p:cNvPr id="4" name="Slide Number Placeholder 3"/>
          <p:cNvSpPr>
            <a:spLocks noGrp="1"/>
          </p:cNvSpPr>
          <p:nvPr>
            <p:ph type="sldNum" sz="quarter" idx="14"/>
          </p:nvPr>
        </p:nvSpPr>
        <p:spPr/>
        <p:txBody>
          <a:bodyPr/>
          <a:lstStyle/>
          <a:p>
            <a:fld id="{F29FD61F-2294-5D42-A9D7-9928D42B3773}" type="slidenum">
              <a:rPr lang="en-US" smtClean="0"/>
              <a:pPr/>
              <a:t>15</a:t>
            </a:fld>
            <a:endParaRPr lang="en-US" dirty="0"/>
          </a:p>
        </p:txBody>
      </p:sp>
      <p:sp>
        <p:nvSpPr>
          <p:cNvPr id="15" name="TextBox 14">
            <a:extLst>
              <a:ext uri="{FF2B5EF4-FFF2-40B4-BE49-F238E27FC236}">
                <a16:creationId xmlns:a16="http://schemas.microsoft.com/office/drawing/2014/main" id="{2B09BD9D-D5B8-4887-842E-9E30EAB8B902}"/>
              </a:ext>
            </a:extLst>
          </p:cNvPr>
          <p:cNvSpPr txBox="1"/>
          <p:nvPr/>
        </p:nvSpPr>
        <p:spPr>
          <a:xfrm>
            <a:off x="10245381" y="1109575"/>
            <a:ext cx="1869427" cy="646331"/>
          </a:xfrm>
          <a:prstGeom prst="rect">
            <a:avLst/>
          </a:prstGeom>
          <a:solidFill>
            <a:schemeClr val="accent2"/>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Individual Activity</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2 - minutes</a:t>
            </a:r>
          </a:p>
        </p:txBody>
      </p:sp>
      <p:sp>
        <p:nvSpPr>
          <p:cNvPr id="7" name="TextBox 8">
            <a:extLst>
              <a:ext uri="{FF2B5EF4-FFF2-40B4-BE49-F238E27FC236}">
                <a16:creationId xmlns:a16="http://schemas.microsoft.com/office/drawing/2014/main" id="{A14051DB-C768-45F2-B8AB-97C2BF8B73EC}"/>
              </a:ext>
            </a:extLst>
          </p:cNvPr>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27-29</a:t>
            </a:r>
          </a:p>
        </p:txBody>
      </p:sp>
    </p:spTree>
    <p:extLst>
      <p:ext uri="{BB962C8B-B14F-4D97-AF65-F5344CB8AC3E}">
        <p14:creationId xmlns:p14="http://schemas.microsoft.com/office/powerpoint/2010/main" val="44832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16</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B4. The Three Learning Styles</a:t>
            </a:r>
            <a:endParaRPr lang="en-US" sz="3600" dirty="0"/>
          </a:p>
        </p:txBody>
      </p:sp>
      <p:pic>
        <p:nvPicPr>
          <p:cNvPr id="6" name="Content Placeholder 5"/>
          <p:cNvPicPr>
            <a:picLocks noGrp="1" noChangeAspect="1"/>
          </p:cNvPicPr>
          <p:nvPr>
            <p:ph idx="4294967295"/>
          </p:nvPr>
        </p:nvPicPr>
        <p:blipFill>
          <a:blip r:embed="rId3"/>
          <a:stretch>
            <a:fillRect/>
          </a:stretch>
        </p:blipFill>
        <p:spPr>
          <a:xfrm>
            <a:off x="5159582" y="2227960"/>
            <a:ext cx="2582862" cy="1900238"/>
          </a:xfrm>
          <a:prstGeom prst="ellipse">
            <a:avLst/>
          </a:prstGeom>
          <a:ln>
            <a:noFill/>
          </a:ln>
          <a:effectLst>
            <a:softEdge rad="112500"/>
          </a:effectLst>
        </p:spPr>
      </p:pic>
      <p:grpSp>
        <p:nvGrpSpPr>
          <p:cNvPr id="3" name="Group 2"/>
          <p:cNvGrpSpPr/>
          <p:nvPr/>
        </p:nvGrpSpPr>
        <p:grpSpPr>
          <a:xfrm>
            <a:off x="1568669" y="2316936"/>
            <a:ext cx="2715838" cy="2730400"/>
            <a:chOff x="606115" y="2384337"/>
            <a:chExt cx="2715838" cy="2730400"/>
          </a:xfrm>
        </p:grpSpPr>
        <p:pic>
          <p:nvPicPr>
            <p:cNvPr id="7" name="Picture 6"/>
            <p:cNvPicPr>
              <a:picLocks noChangeAspect="1"/>
            </p:cNvPicPr>
            <p:nvPr/>
          </p:nvPicPr>
          <p:blipFill>
            <a:blip r:embed="rId4"/>
            <a:stretch>
              <a:fillRect/>
            </a:stretch>
          </p:blipFill>
          <p:spPr>
            <a:xfrm>
              <a:off x="606115" y="2384337"/>
              <a:ext cx="2715838" cy="1811262"/>
            </a:xfrm>
            <a:prstGeom prst="ellipse">
              <a:avLst/>
            </a:prstGeom>
            <a:ln>
              <a:noFill/>
            </a:ln>
            <a:effectLst>
              <a:softEdge rad="112500"/>
            </a:effectLst>
          </p:spPr>
        </p:pic>
        <p:sp>
          <p:nvSpPr>
            <p:cNvPr id="9" name="Rectangle 8"/>
            <p:cNvSpPr/>
            <p:nvPr/>
          </p:nvSpPr>
          <p:spPr>
            <a:xfrm>
              <a:off x="1316773" y="4529962"/>
              <a:ext cx="1294522"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Visual</a:t>
              </a:r>
            </a:p>
          </p:txBody>
        </p:sp>
      </p:grpSp>
      <p:sp>
        <p:nvSpPr>
          <p:cNvPr id="10" name="Rectangle 9"/>
          <p:cNvSpPr/>
          <p:nvPr/>
        </p:nvSpPr>
        <p:spPr>
          <a:xfrm>
            <a:off x="5606871" y="4487058"/>
            <a:ext cx="1688284"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Auditory</a:t>
            </a:r>
          </a:p>
        </p:txBody>
      </p:sp>
      <p:grpSp>
        <p:nvGrpSpPr>
          <p:cNvPr id="5" name="Group 4"/>
          <p:cNvGrpSpPr/>
          <p:nvPr/>
        </p:nvGrpSpPr>
        <p:grpSpPr>
          <a:xfrm>
            <a:off x="8554226" y="2249749"/>
            <a:ext cx="2716893" cy="2710410"/>
            <a:chOff x="6307940" y="2384337"/>
            <a:chExt cx="2716893" cy="2710410"/>
          </a:xfrm>
        </p:grpSpPr>
        <p:pic>
          <p:nvPicPr>
            <p:cNvPr id="8" name="Picture 7"/>
            <p:cNvPicPr>
              <a:picLocks noChangeAspect="1"/>
            </p:cNvPicPr>
            <p:nvPr/>
          </p:nvPicPr>
          <p:blipFill>
            <a:blip r:embed="rId5"/>
            <a:stretch>
              <a:fillRect/>
            </a:stretch>
          </p:blipFill>
          <p:spPr>
            <a:xfrm>
              <a:off x="6307940" y="2384337"/>
              <a:ext cx="2716893" cy="1811262"/>
            </a:xfrm>
            <a:prstGeom prst="ellipse">
              <a:avLst/>
            </a:prstGeom>
            <a:ln>
              <a:noFill/>
            </a:ln>
            <a:effectLst>
              <a:softEdge rad="112500"/>
            </a:effectLst>
          </p:spPr>
        </p:pic>
        <p:sp>
          <p:nvSpPr>
            <p:cNvPr id="11" name="Rectangle 10"/>
            <p:cNvSpPr/>
            <p:nvPr/>
          </p:nvSpPr>
          <p:spPr>
            <a:xfrm>
              <a:off x="6571374" y="4509972"/>
              <a:ext cx="2190023"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Kinesthetic</a:t>
              </a:r>
            </a:p>
          </p:txBody>
        </p:sp>
      </p:grpSp>
      <p:sp>
        <p:nvSpPr>
          <p:cNvPr id="12"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27-29</a:t>
            </a:r>
          </a:p>
        </p:txBody>
      </p:sp>
      <p:sp>
        <p:nvSpPr>
          <p:cNvPr id="14" name="TextBox 13">
            <a:extLst>
              <a:ext uri="{FF2B5EF4-FFF2-40B4-BE49-F238E27FC236}">
                <a16:creationId xmlns:a16="http://schemas.microsoft.com/office/drawing/2014/main" id="{62EB1265-4C2D-4197-B521-F8368B0D4A15}"/>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5" name="TextBox 14">
            <a:extLst>
              <a:ext uri="{FF2B5EF4-FFF2-40B4-BE49-F238E27FC236}">
                <a16:creationId xmlns:a16="http://schemas.microsoft.com/office/drawing/2014/main" id="{E5EE94C4-BDDF-4DE5-B2C1-69FA4935993E}"/>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17</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Visual</a:t>
            </a:r>
            <a:endParaRPr lang="en-US" sz="3600" dirty="0"/>
          </a:p>
        </p:txBody>
      </p:sp>
      <p:sp>
        <p:nvSpPr>
          <p:cNvPr id="11" name="Content Placeholder 10"/>
          <p:cNvSpPr>
            <a:spLocks noGrp="1"/>
          </p:cNvSpPr>
          <p:nvPr>
            <p:ph idx="4294967295"/>
          </p:nvPr>
        </p:nvSpPr>
        <p:spPr>
          <a:xfrm>
            <a:off x="1312807" y="1493873"/>
            <a:ext cx="6303963" cy="4729162"/>
          </a:xfrm>
        </p:spPr>
        <p:txBody>
          <a:bodyPr/>
          <a:lstStyle/>
          <a:p>
            <a:pPr marL="342900" indent="-342900">
              <a:buClr>
                <a:srgbClr val="009383"/>
              </a:buClr>
              <a:buFont typeface="Arial" panose="020B0604020202020204" pitchFamily="34" charset="0"/>
              <a:buChar char="•"/>
            </a:pPr>
            <a:r>
              <a:rPr lang="en-US" sz="2400" b="0" dirty="0">
                <a:solidFill>
                  <a:schemeClr val="tx1"/>
                </a:solidFill>
                <a:latin typeface="Arial" panose="020B0604020202020204" pitchFamily="34" charset="0"/>
                <a:ea typeface="ＭＳ Ｐゴシック" pitchFamily="34" charset="-128"/>
                <a:cs typeface="Arial" panose="020B0604020202020204" pitchFamily="34" charset="0"/>
              </a:rPr>
              <a:t>Visual learners need to visualize how something works.</a:t>
            </a:r>
          </a:p>
          <a:p>
            <a:pPr marL="800100" lvl="1" indent="-342900"/>
            <a:r>
              <a:rPr lang="en-US" sz="2400" dirty="0">
                <a:latin typeface="Arial" panose="020B0604020202020204" pitchFamily="34" charset="0"/>
                <a:ea typeface="ＭＳ Ｐゴシック" pitchFamily="34" charset="-128"/>
                <a:cs typeface="Arial" panose="020B0604020202020204" pitchFamily="34" charset="0"/>
              </a:rPr>
              <a:t>Want to see how to do things</a:t>
            </a:r>
          </a:p>
          <a:p>
            <a:pPr marL="800100" lvl="1" indent="-342900"/>
            <a:r>
              <a:rPr lang="en-US" sz="2400" dirty="0">
                <a:latin typeface="Arial" panose="020B0604020202020204" pitchFamily="34" charset="0"/>
                <a:ea typeface="ＭＳ Ｐゴシック" pitchFamily="34" charset="-128"/>
                <a:cs typeface="Arial" panose="020B0604020202020204" pitchFamily="34" charset="0"/>
              </a:rPr>
              <a:t>Doing follows seeing</a:t>
            </a:r>
          </a:p>
        </p:txBody>
      </p:sp>
      <p:sp>
        <p:nvSpPr>
          <p:cNvPr id="8" name="WordArt 17"/>
          <p:cNvSpPr>
            <a:spLocks noChangeArrowheads="1" noChangeShapeType="1" noTextEdit="1"/>
          </p:cNvSpPr>
          <p:nvPr/>
        </p:nvSpPr>
        <p:spPr bwMode="auto">
          <a:xfrm>
            <a:off x="8437431" y="3605959"/>
            <a:ext cx="1295400" cy="914400"/>
          </a:xfrm>
          <a:prstGeom prst="rect">
            <a:avLst/>
          </a:prstGeom>
          <a:noFill/>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rgbClr val="F1B434"/>
                </a:solidFill>
                <a:effectLst>
                  <a:outerShdw blurRad="38100" dist="38100" dir="2700000" algn="tl">
                    <a:srgbClr val="000000">
                      <a:alpha val="43137"/>
                    </a:srgbClr>
                  </a:outerShdw>
                </a:effectLst>
                <a:latin typeface="Impact"/>
              </a:rPr>
              <a:t>60%</a:t>
            </a:r>
          </a:p>
        </p:txBody>
      </p:sp>
      <p:sp>
        <p:nvSpPr>
          <p:cNvPr id="9" name="Oval Callout 8"/>
          <p:cNvSpPr/>
          <p:nvPr/>
        </p:nvSpPr>
        <p:spPr>
          <a:xfrm>
            <a:off x="4564911" y="3551783"/>
            <a:ext cx="3062177" cy="1935125"/>
          </a:xfrm>
          <a:prstGeom prst="wedgeEllipseCallout">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600" dirty="0">
                <a:solidFill>
                  <a:schemeClr val="bg1"/>
                </a:solidFill>
                <a:latin typeface="Arial" panose="020B0604020202020204" pitchFamily="34" charset="0"/>
                <a:cs typeface="Arial" panose="020B0604020202020204" pitchFamily="34" charset="0"/>
              </a:rPr>
              <a:t>“</a:t>
            </a:r>
            <a:r>
              <a:rPr lang="en-US" altLang="ja-JP" sz="2600" dirty="0">
                <a:solidFill>
                  <a:schemeClr val="bg1"/>
                </a:solidFill>
                <a:latin typeface="Arial" panose="020B0604020202020204" pitchFamily="34" charset="0"/>
                <a:cs typeface="Arial" panose="020B0604020202020204" pitchFamily="34" charset="0"/>
              </a:rPr>
              <a:t>Can I see that again?</a:t>
            </a:r>
            <a:r>
              <a:rPr lang="ja-JP" altLang="en-US" sz="2600" dirty="0">
                <a:solidFill>
                  <a:schemeClr val="bg1"/>
                </a:solidFill>
                <a:latin typeface="Arial" panose="020B0604020202020204" pitchFamily="34" charset="0"/>
                <a:cs typeface="Arial" panose="020B0604020202020204" pitchFamily="34" charset="0"/>
              </a:rPr>
              <a:t>”</a:t>
            </a:r>
            <a:r>
              <a:rPr lang="en-US" altLang="ja-JP" sz="2600" dirty="0">
                <a:solidFill>
                  <a:schemeClr val="bg1"/>
                </a:solidFill>
                <a:latin typeface="Arial" panose="020B0604020202020204" pitchFamily="34" charset="0"/>
                <a:cs typeface="Arial" panose="020B0604020202020204" pitchFamily="34" charset="0"/>
              </a:rPr>
              <a:t> </a:t>
            </a:r>
            <a:endParaRPr lang="en-US" sz="26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616770" y="1459284"/>
            <a:ext cx="2715838" cy="1811262"/>
          </a:xfrm>
          <a:prstGeom prst="ellipse">
            <a:avLst/>
          </a:prstGeom>
          <a:ln>
            <a:noFill/>
          </a:ln>
          <a:effectLst>
            <a:softEdge rad="112500"/>
          </a:effectLst>
        </p:spPr>
      </p:pic>
      <p:sp>
        <p:nvSpPr>
          <p:cNvPr id="12" name="TextBox 11">
            <a:extLst>
              <a:ext uri="{FF2B5EF4-FFF2-40B4-BE49-F238E27FC236}">
                <a16:creationId xmlns:a16="http://schemas.microsoft.com/office/drawing/2014/main" id="{66DEC331-C342-4A65-AE60-6B54C6BB5ED6}"/>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3" name="TextBox 12">
            <a:extLst>
              <a:ext uri="{FF2B5EF4-FFF2-40B4-BE49-F238E27FC236}">
                <a16:creationId xmlns:a16="http://schemas.microsoft.com/office/drawing/2014/main" id="{ACD06993-5969-401B-9DCC-5AD23A6B3BAB}"/>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18</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Auditory</a:t>
            </a:r>
            <a:endParaRPr lang="en-US" sz="3600" dirty="0"/>
          </a:p>
        </p:txBody>
      </p:sp>
      <p:sp>
        <p:nvSpPr>
          <p:cNvPr id="3" name="Content Placeholder 2"/>
          <p:cNvSpPr>
            <a:spLocks noGrp="1"/>
          </p:cNvSpPr>
          <p:nvPr>
            <p:ph idx="4294967295"/>
          </p:nvPr>
        </p:nvSpPr>
        <p:spPr>
          <a:xfrm>
            <a:off x="1270794" y="1664494"/>
            <a:ext cx="6471650" cy="3529012"/>
          </a:xfrm>
        </p:spPr>
        <p:txBody>
          <a:bodyPr>
            <a:normAutofit/>
          </a:bodyPr>
          <a:lstStyle/>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Auditory learners like to hear explanations and discuss what they have heard. </a:t>
            </a:r>
          </a:p>
          <a:p>
            <a:pPr lvl="1"/>
            <a:r>
              <a:rPr lang="en-US" sz="2400" dirty="0">
                <a:ea typeface="ＭＳ Ｐゴシック" pitchFamily="34" charset="-128"/>
              </a:rPr>
              <a:t>Pick up concepts and remember more through hearing </a:t>
            </a:r>
          </a:p>
          <a:p>
            <a:pPr lvl="1"/>
            <a:r>
              <a:rPr lang="en-US" sz="2400" dirty="0">
                <a:ea typeface="ＭＳ Ｐゴシック" pitchFamily="34" charset="-128"/>
              </a:rPr>
              <a:t>Hearing and speaking are closely related</a:t>
            </a:r>
          </a:p>
          <a:p>
            <a:pPr>
              <a:buFont typeface="Arial" pitchFamily="34" charset="0"/>
              <a:buChar char="•"/>
            </a:pPr>
            <a:endParaRPr lang="en-US" sz="2400" dirty="0"/>
          </a:p>
        </p:txBody>
      </p:sp>
      <p:pic>
        <p:nvPicPr>
          <p:cNvPr id="6" name="Content Placeholder 5"/>
          <p:cNvPicPr>
            <a:picLocks noChangeAspect="1"/>
          </p:cNvPicPr>
          <p:nvPr/>
        </p:nvPicPr>
        <p:blipFill>
          <a:blip r:embed="rId3"/>
          <a:stretch>
            <a:fillRect/>
          </a:stretch>
        </p:blipFill>
        <p:spPr>
          <a:xfrm>
            <a:off x="7620000" y="1300027"/>
            <a:ext cx="2586087" cy="1900444"/>
          </a:xfrm>
          <a:prstGeom prst="ellipse">
            <a:avLst/>
          </a:prstGeom>
          <a:ln>
            <a:noFill/>
          </a:ln>
          <a:effectLst>
            <a:softEdge rad="112500"/>
          </a:effectLst>
        </p:spPr>
      </p:pic>
      <p:sp>
        <p:nvSpPr>
          <p:cNvPr id="7" name="WordArt 17"/>
          <p:cNvSpPr>
            <a:spLocks noChangeArrowheads="1" noChangeShapeType="1" noTextEdit="1"/>
          </p:cNvSpPr>
          <p:nvPr/>
        </p:nvSpPr>
        <p:spPr bwMode="auto">
          <a:xfrm>
            <a:off x="8407400" y="3467973"/>
            <a:ext cx="1295400" cy="914400"/>
          </a:xfrm>
          <a:prstGeom prst="rect">
            <a:avLst/>
          </a:prstGeom>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rgbClr val="F1B434"/>
                </a:solidFill>
                <a:effectLst>
                  <a:outerShdw blurRad="38100" dist="38100" dir="2700000" algn="tl">
                    <a:srgbClr val="000000">
                      <a:alpha val="43137"/>
                    </a:srgbClr>
                  </a:outerShdw>
                </a:effectLst>
                <a:latin typeface="Impact"/>
              </a:rPr>
              <a:t>30%</a:t>
            </a:r>
          </a:p>
        </p:txBody>
      </p:sp>
      <p:sp>
        <p:nvSpPr>
          <p:cNvPr id="8" name="Oval Callout 7"/>
          <p:cNvSpPr/>
          <p:nvPr/>
        </p:nvSpPr>
        <p:spPr>
          <a:xfrm>
            <a:off x="4777093" y="3948457"/>
            <a:ext cx="3163185" cy="1768382"/>
          </a:xfrm>
          <a:prstGeom prst="wedgeEllipseCallout">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600" dirty="0">
                <a:solidFill>
                  <a:schemeClr val="bg1"/>
                </a:solidFill>
                <a:latin typeface="Arial" panose="020B0604020202020204" pitchFamily="34" charset="0"/>
                <a:cs typeface="Arial" panose="020B0604020202020204" pitchFamily="34" charset="0"/>
              </a:rPr>
              <a:t>“</a:t>
            </a:r>
            <a:r>
              <a:rPr lang="en-US" altLang="ja-JP" sz="2600" dirty="0">
                <a:solidFill>
                  <a:schemeClr val="bg1"/>
                </a:solidFill>
                <a:latin typeface="Arial" panose="020B0604020202020204" pitchFamily="34" charset="0"/>
                <a:cs typeface="Arial" panose="020B0604020202020204" pitchFamily="34" charset="0"/>
              </a:rPr>
              <a:t>Can you explain that again?</a:t>
            </a:r>
            <a:r>
              <a:rPr lang="ja-JP" altLang="en-US" sz="2600" dirty="0">
                <a:solidFill>
                  <a:schemeClr val="bg1"/>
                </a:solidFill>
                <a:latin typeface="Arial" panose="020B0604020202020204" pitchFamily="34" charset="0"/>
                <a:cs typeface="Arial" panose="020B0604020202020204" pitchFamily="34" charset="0"/>
              </a:rPr>
              <a:t>”</a:t>
            </a:r>
            <a:endParaRPr lang="en-US" sz="26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318D19B-7F39-4EF9-9245-C947A70A5B9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C74CD6CD-00C7-414A-922A-1DD545FE343D}"/>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19</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Kinesthetic</a:t>
            </a:r>
            <a:endParaRPr lang="en-US" sz="3600" dirty="0"/>
          </a:p>
        </p:txBody>
      </p:sp>
      <p:sp>
        <p:nvSpPr>
          <p:cNvPr id="3" name="Content Placeholder 2"/>
          <p:cNvSpPr>
            <a:spLocks noGrp="1"/>
          </p:cNvSpPr>
          <p:nvPr>
            <p:ph idx="4294967295"/>
          </p:nvPr>
        </p:nvSpPr>
        <p:spPr>
          <a:xfrm>
            <a:off x="1397794" y="1688381"/>
            <a:ext cx="5948363" cy="2700338"/>
          </a:xfrm>
        </p:spPr>
        <p:txBody>
          <a:bodyPr>
            <a:normAutofit/>
          </a:bodyPr>
          <a:lstStyle/>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Kinesthetic learners want hands-on experience with how something is done.</a:t>
            </a:r>
          </a:p>
          <a:p>
            <a:pPr lvl="1"/>
            <a:r>
              <a:rPr lang="en-US" sz="2400" dirty="0">
                <a:ea typeface="ＭＳ Ｐゴシック" pitchFamily="34" charset="-128"/>
              </a:rPr>
              <a:t>Prefer to pitch in</a:t>
            </a:r>
          </a:p>
          <a:p>
            <a:pPr lvl="1"/>
            <a:r>
              <a:rPr lang="en-US" sz="2400" dirty="0">
                <a:ea typeface="ＭＳ Ｐゴシック" pitchFamily="34" charset="-128"/>
              </a:rPr>
              <a:t>Learn best through participation</a:t>
            </a:r>
          </a:p>
          <a:p>
            <a:pPr>
              <a:buFont typeface="Arial" pitchFamily="34" charset="0"/>
              <a:buChar char="•"/>
            </a:pPr>
            <a:endParaRPr lang="en-US" sz="2400" dirty="0"/>
          </a:p>
        </p:txBody>
      </p:sp>
      <p:pic>
        <p:nvPicPr>
          <p:cNvPr id="6" name="Picture 5"/>
          <p:cNvPicPr>
            <a:picLocks noChangeAspect="1"/>
          </p:cNvPicPr>
          <p:nvPr/>
        </p:nvPicPr>
        <p:blipFill>
          <a:blip r:embed="rId3"/>
          <a:stretch>
            <a:fillRect/>
          </a:stretch>
        </p:blipFill>
        <p:spPr>
          <a:xfrm>
            <a:off x="7462272" y="1559949"/>
            <a:ext cx="2716893" cy="1811262"/>
          </a:xfrm>
          <a:prstGeom prst="ellipse">
            <a:avLst/>
          </a:prstGeom>
          <a:ln>
            <a:noFill/>
          </a:ln>
          <a:effectLst>
            <a:softEdge rad="112500"/>
          </a:effectLst>
        </p:spPr>
      </p:pic>
      <p:sp>
        <p:nvSpPr>
          <p:cNvPr id="7" name="WordArt 17"/>
          <p:cNvSpPr>
            <a:spLocks noChangeArrowheads="1" noChangeShapeType="1" noTextEdit="1"/>
          </p:cNvSpPr>
          <p:nvPr/>
        </p:nvSpPr>
        <p:spPr bwMode="auto">
          <a:xfrm>
            <a:off x="8289132" y="3397370"/>
            <a:ext cx="1295400" cy="914400"/>
          </a:xfrm>
          <a:prstGeom prst="rect">
            <a:avLst/>
          </a:prstGeom>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rgbClr val="F1B434"/>
                </a:solidFill>
                <a:effectLst>
                  <a:outerShdw blurRad="38100" dist="38100" dir="2700000" algn="tl">
                    <a:srgbClr val="000000">
                      <a:alpha val="43137"/>
                    </a:srgbClr>
                  </a:outerShdw>
                </a:effectLst>
                <a:latin typeface="Impact"/>
              </a:rPr>
              <a:t>10%</a:t>
            </a:r>
          </a:p>
        </p:txBody>
      </p:sp>
      <p:sp>
        <p:nvSpPr>
          <p:cNvPr id="8" name="Oval Callout 7"/>
          <p:cNvSpPr/>
          <p:nvPr/>
        </p:nvSpPr>
        <p:spPr>
          <a:xfrm>
            <a:off x="4809475" y="3846956"/>
            <a:ext cx="2892055" cy="1768382"/>
          </a:xfrm>
          <a:prstGeom prst="wedgeEllipseCallout">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600" b="1" dirty="0">
                <a:solidFill>
                  <a:schemeClr val="bg1"/>
                </a:solidFill>
                <a:latin typeface="Arial" panose="020B0604020202020204" pitchFamily="34" charset="0"/>
                <a:cs typeface="Arial" panose="020B0604020202020204" pitchFamily="34" charset="0"/>
              </a:rPr>
              <a:t>“</a:t>
            </a:r>
            <a:r>
              <a:rPr lang="en-US" altLang="ja-JP" sz="2600" b="1" dirty="0">
                <a:solidFill>
                  <a:schemeClr val="bg1"/>
                </a:solidFill>
                <a:latin typeface="Arial" panose="020B0604020202020204" pitchFamily="34" charset="0"/>
                <a:cs typeface="Arial" panose="020B0604020202020204" pitchFamily="34" charset="0"/>
              </a:rPr>
              <a:t>Can you do that again?</a:t>
            </a:r>
            <a:r>
              <a:rPr lang="ja-JP" altLang="en-US" sz="2600" b="1" dirty="0">
                <a:solidFill>
                  <a:schemeClr val="bg1"/>
                </a:solidFill>
                <a:latin typeface="Arial" panose="020B0604020202020204" pitchFamily="34" charset="0"/>
                <a:cs typeface="Arial" panose="020B0604020202020204" pitchFamily="34" charset="0"/>
              </a:rPr>
              <a:t>”</a:t>
            </a:r>
            <a:endParaRPr lang="en-US" sz="26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E9196AE-0EC4-4962-93CD-BC1FDE3C628C}"/>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158EC7B8-A949-4B57-929A-ED4A4CD9EB27}"/>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2A222C-F636-E24B-81C0-968F631C4802}"/>
              </a:ext>
            </a:extLst>
          </p:cNvPr>
          <p:cNvSpPr>
            <a:spLocks noGrp="1"/>
          </p:cNvSpPr>
          <p:nvPr>
            <p:ph type="body" idx="1"/>
          </p:nvPr>
        </p:nvSpPr>
        <p:spPr/>
        <p:txBody>
          <a:bodyPr/>
          <a:lstStyle/>
          <a:p>
            <a:r>
              <a:rPr lang="en-US" dirty="0"/>
              <a:t>Manual 6</a:t>
            </a:r>
          </a:p>
        </p:txBody>
      </p:sp>
      <p:sp>
        <p:nvSpPr>
          <p:cNvPr id="2" name="Slide Number Placeholder 1">
            <a:extLst>
              <a:ext uri="{FF2B5EF4-FFF2-40B4-BE49-F238E27FC236}">
                <a16:creationId xmlns:a16="http://schemas.microsoft.com/office/drawing/2014/main" id="{F706FA95-96AA-4254-B13A-B32E9B4C41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705B47E-B5FD-1343-B324-F05781446A66}"/>
              </a:ext>
            </a:extLst>
          </p:cNvPr>
          <p:cNvSpPr>
            <a:spLocks noGrp="1"/>
          </p:cNvSpPr>
          <p:nvPr>
            <p:ph type="title"/>
          </p:nvPr>
        </p:nvSpPr>
        <p:spPr/>
        <p:txBody>
          <a:bodyPr>
            <a:normAutofit/>
          </a:bodyPr>
          <a:lstStyle/>
          <a:p>
            <a:r>
              <a:rPr lang="en-US" sz="3600" dirty="0"/>
              <a:t>A4. Agenda</a:t>
            </a:r>
          </a:p>
        </p:txBody>
      </p:sp>
      <p:sp>
        <p:nvSpPr>
          <p:cNvPr id="6" name="TextBox 5">
            <a:extLst>
              <a:ext uri="{FF2B5EF4-FFF2-40B4-BE49-F238E27FC236}">
                <a16:creationId xmlns:a16="http://schemas.microsoft.com/office/drawing/2014/main" id="{3899A439-26B5-434F-9487-80F2DFD0B42E}"/>
              </a:ext>
            </a:extLst>
          </p:cNvPr>
          <p:cNvSpPr txBox="1"/>
          <p:nvPr/>
        </p:nvSpPr>
        <p:spPr>
          <a:xfrm>
            <a:off x="9994119" y="6411037"/>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11" name="Rounded Rectangle 4">
            <a:extLst>
              <a:ext uri="{FF2B5EF4-FFF2-40B4-BE49-F238E27FC236}">
                <a16:creationId xmlns:a16="http://schemas.microsoft.com/office/drawing/2014/main" id="{63CFAD1C-ADFA-444D-966D-5F6856BB0515}"/>
              </a:ext>
            </a:extLst>
          </p:cNvPr>
          <p:cNvSpPr/>
          <p:nvPr/>
        </p:nvSpPr>
        <p:spPr>
          <a:xfrm>
            <a:off x="783390"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 1</a:t>
            </a:r>
            <a:endParaRPr kumimoji="0" lang="en-US" sz="2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4">
            <a:extLst>
              <a:ext uri="{FF2B5EF4-FFF2-40B4-BE49-F238E27FC236}">
                <a16:creationId xmlns:a16="http://schemas.microsoft.com/office/drawing/2014/main" id="{2F9A7A24-7B9E-47CA-8E77-FFAEAC53888C}"/>
              </a:ext>
            </a:extLst>
          </p:cNvPr>
          <p:cNvSpPr/>
          <p:nvPr/>
        </p:nvSpPr>
        <p:spPr>
          <a:xfrm>
            <a:off x="4892559"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2</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3" name="Rounded Rectangle 4">
            <a:extLst>
              <a:ext uri="{FF2B5EF4-FFF2-40B4-BE49-F238E27FC236}">
                <a16:creationId xmlns:a16="http://schemas.microsoft.com/office/drawing/2014/main" id="{E4DBE840-AB50-4FA6-A815-5595E079EBC7}"/>
              </a:ext>
            </a:extLst>
          </p:cNvPr>
          <p:cNvSpPr/>
          <p:nvPr/>
        </p:nvSpPr>
        <p:spPr>
          <a:xfrm>
            <a:off x="9001728" y="1616791"/>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3</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4" name="Rounded Rectangle 4">
            <a:extLst>
              <a:ext uri="{FF2B5EF4-FFF2-40B4-BE49-F238E27FC236}">
                <a16:creationId xmlns:a16="http://schemas.microsoft.com/office/drawing/2014/main" id="{E86A0F3C-7802-4C7A-AE4A-96CED948AA3B}"/>
              </a:ext>
            </a:extLst>
          </p:cNvPr>
          <p:cNvSpPr/>
          <p:nvPr/>
        </p:nvSpPr>
        <p:spPr>
          <a:xfrm>
            <a:off x="783390"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ed Rectangle 4">
            <a:extLst>
              <a:ext uri="{FF2B5EF4-FFF2-40B4-BE49-F238E27FC236}">
                <a16:creationId xmlns:a16="http://schemas.microsoft.com/office/drawing/2014/main" id="{4B82B930-3EDE-4D35-9861-D9B9F42B6CB6}"/>
              </a:ext>
            </a:extLst>
          </p:cNvPr>
          <p:cNvSpPr/>
          <p:nvPr/>
        </p:nvSpPr>
        <p:spPr>
          <a:xfrm>
            <a:off x="4892559"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ounded Rectangle 4">
            <a:extLst>
              <a:ext uri="{FF2B5EF4-FFF2-40B4-BE49-F238E27FC236}">
                <a16:creationId xmlns:a16="http://schemas.microsoft.com/office/drawing/2014/main" id="{43639F2C-BE0A-4708-93F9-3ED91DA8D8A9}"/>
              </a:ext>
            </a:extLst>
          </p:cNvPr>
          <p:cNvSpPr/>
          <p:nvPr/>
        </p:nvSpPr>
        <p:spPr>
          <a:xfrm>
            <a:off x="9067908"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Content Placeholder 2">
            <a:extLst>
              <a:ext uri="{FF2B5EF4-FFF2-40B4-BE49-F238E27FC236}">
                <a16:creationId xmlns:a16="http://schemas.microsoft.com/office/drawing/2014/main" id="{4C4B0A03-9602-42D6-A0B2-0CC6709BCF3D}"/>
              </a:ext>
            </a:extLst>
          </p:cNvPr>
          <p:cNvSpPr txBox="1">
            <a:spLocks/>
          </p:cNvSpPr>
          <p:nvPr/>
        </p:nvSpPr>
        <p:spPr>
          <a:xfrm>
            <a:off x="783390" y="2253941"/>
            <a:ext cx="2591181" cy="1266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9383"/>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9383"/>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Getting Started</a:t>
            </a:r>
          </a:p>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Planning For Results</a:t>
            </a:r>
          </a:p>
        </p:txBody>
      </p:sp>
      <p:sp>
        <p:nvSpPr>
          <p:cNvPr id="19" name="Content Placeholder 2">
            <a:extLst>
              <a:ext uri="{FF2B5EF4-FFF2-40B4-BE49-F238E27FC236}">
                <a16:creationId xmlns:a16="http://schemas.microsoft.com/office/drawing/2014/main" id="{FECE25A0-D43E-44FB-9A8F-247C08745A55}"/>
              </a:ext>
            </a:extLst>
          </p:cNvPr>
          <p:cNvSpPr txBox="1">
            <a:spLocks/>
          </p:cNvSpPr>
          <p:nvPr/>
        </p:nvSpPr>
        <p:spPr>
          <a:xfrm>
            <a:off x="4892559" y="2253941"/>
            <a:ext cx="2591181" cy="1545161"/>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#2: Your Start </a:t>
            </a:r>
          </a:p>
          <a:p>
            <a:pPr marL="293688" marR="0" lvl="0" indent="-293688"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Delivering for Results</a:t>
            </a:r>
          </a:p>
          <a:p>
            <a:pPr marL="457200" marR="0" lvl="0" indent="-457200" algn="l" defTabSz="914400" rtl="0" eaLnBrk="1" fontAlgn="auto" latinLnBrk="0" hangingPunct="1">
              <a:lnSpc>
                <a:spcPct val="100000"/>
              </a:lnSpc>
              <a:spcBef>
                <a:spcPct val="20000"/>
              </a:spcBef>
              <a:spcAft>
                <a:spcPts val="0"/>
              </a:spcAft>
              <a:buClr>
                <a:srgbClr val="99AB21"/>
              </a:buClr>
              <a:buSzTx/>
              <a:buFontTx/>
              <a:buNone/>
              <a:tabLst/>
              <a:defRPr/>
            </a:pPr>
            <a:endParaRPr kumimoji="0" lang="en-US" sz="22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0" name="Content Placeholder 2">
            <a:extLst>
              <a:ext uri="{FF2B5EF4-FFF2-40B4-BE49-F238E27FC236}">
                <a16:creationId xmlns:a16="http://schemas.microsoft.com/office/drawing/2014/main" id="{6A5E79B1-256E-466A-A725-925331A1EE43}"/>
              </a:ext>
            </a:extLst>
          </p:cNvPr>
          <p:cNvSpPr txBox="1">
            <a:spLocks/>
          </p:cNvSpPr>
          <p:nvPr/>
        </p:nvSpPr>
        <p:spPr>
          <a:xfrm>
            <a:off x="8988562" y="2238280"/>
            <a:ext cx="2749872" cy="1737604"/>
          </a:xfrm>
          <a:prstGeom prst="rect">
            <a:avLst/>
          </a:prstGeom>
        </p:spPr>
        <p:txBody>
          <a:bodyPr vert="horz" lIns="91440" tIns="45720" rIns="91440" bIns="45720" rtlCol="0">
            <a:normAutofit lnSpcReduction="10000"/>
          </a:bodyPr>
          <a:lstStyle/>
          <a:p>
            <a:pPr marL="0" marR="0" lvl="0" indent="0"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F.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Confirming Results &amp; Closing</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G.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Dysfunction</a:t>
            </a:r>
          </a:p>
        </p:txBody>
      </p:sp>
      <p:sp>
        <p:nvSpPr>
          <p:cNvPr id="21" name="Rectangle 20">
            <a:extLst>
              <a:ext uri="{FF2B5EF4-FFF2-40B4-BE49-F238E27FC236}">
                <a16:creationId xmlns:a16="http://schemas.microsoft.com/office/drawing/2014/main" id="{53684008-1BED-4682-9716-B0DBAD2D180C}"/>
              </a:ext>
            </a:extLst>
          </p:cNvPr>
          <p:cNvSpPr/>
          <p:nvPr/>
        </p:nvSpPr>
        <p:spPr>
          <a:xfrm>
            <a:off x="795255" y="4632208"/>
            <a:ext cx="2591181" cy="1862048"/>
          </a:xfrm>
          <a:prstGeom prst="rect">
            <a:avLst/>
          </a:prstGeom>
        </p:spPr>
        <p:txBody>
          <a:bodyPr wrap="square">
            <a:sp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#1: Experiential Learning</a:t>
            </a:r>
          </a:p>
          <a:p>
            <a:pPr marL="287338" marR="0" lvl="0" indent="-287338" algn="l" defTabSz="914400" rtl="0" eaLnBrk="1" fontAlgn="auto" latinLnBrk="0" hangingPunct="1">
              <a:lnSpc>
                <a:spcPct val="100000"/>
              </a:lnSpc>
              <a:spcBef>
                <a:spcPts val="900"/>
              </a:spcBef>
              <a:spcAft>
                <a:spcPts val="0"/>
              </a:spcAft>
              <a:buClr>
                <a:srgbClr val="009383"/>
              </a:buClr>
              <a:buSzPct val="100000"/>
              <a:buFont typeface="+mj-lt"/>
              <a:buAutoNum type="alphaUcPeriod" startAt="3"/>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Starting with Impact</a:t>
            </a:r>
          </a:p>
          <a:p>
            <a:pPr marL="287338" marR="0" lvl="0" indent="-28733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p:txBody>
      </p:sp>
      <p:sp>
        <p:nvSpPr>
          <p:cNvPr id="23" name="Content Placeholder 2">
            <a:extLst>
              <a:ext uri="{FF2B5EF4-FFF2-40B4-BE49-F238E27FC236}">
                <a16:creationId xmlns:a16="http://schemas.microsoft.com/office/drawing/2014/main" id="{A71A4B37-A35E-4E5C-95AD-B87C920F2FD4}"/>
              </a:ext>
            </a:extLst>
          </p:cNvPr>
          <p:cNvSpPr txBox="1">
            <a:spLocks/>
          </p:cNvSpPr>
          <p:nvPr/>
        </p:nvSpPr>
        <p:spPr>
          <a:xfrm>
            <a:off x="4885933" y="4632208"/>
            <a:ext cx="2591181" cy="240674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#3: Inviting Participation </a:t>
            </a:r>
          </a:p>
          <a:p>
            <a:pPr marL="293688" marR="0" lvl="0" indent="-29368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Visual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0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4" name="Content Placeholder 2">
            <a:extLst>
              <a:ext uri="{FF2B5EF4-FFF2-40B4-BE49-F238E27FC236}">
                <a16:creationId xmlns:a16="http://schemas.microsoft.com/office/drawing/2014/main" id="{A53AF3E9-9CE6-4E2E-AEDA-465CC1B76457}"/>
              </a:ext>
            </a:extLst>
          </p:cNvPr>
          <p:cNvSpPr txBox="1">
            <a:spLocks/>
          </p:cNvSpPr>
          <p:nvPr/>
        </p:nvSpPr>
        <p:spPr>
          <a:xfrm>
            <a:off x="9001728" y="4632208"/>
            <a:ext cx="2749872" cy="184794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#4: Redesigning Your Session for Results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Steps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Close</a:t>
            </a:r>
          </a:p>
        </p:txBody>
      </p:sp>
      <p:sp>
        <p:nvSpPr>
          <p:cNvPr id="25" name="TextBox 24">
            <a:extLst>
              <a:ext uri="{FF2B5EF4-FFF2-40B4-BE49-F238E27FC236}">
                <a16:creationId xmlns:a16="http://schemas.microsoft.com/office/drawing/2014/main" id="{8955FFF8-C033-4A4E-9F60-5E925EC7515B}"/>
              </a:ext>
            </a:extLst>
          </p:cNvPr>
          <p:cNvSpPr txBox="1"/>
          <p:nvPr/>
        </p:nvSpPr>
        <p:spPr>
          <a:xfrm>
            <a:off x="10959549" y="569232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383"/>
                </a:solidFill>
                <a:effectLst/>
                <a:uLnTx/>
                <a:uFillTx/>
                <a:latin typeface="Arial Black" pitchFamily="34" charset="0"/>
                <a:ea typeface="+mn-ea"/>
                <a:cs typeface="+mn-cs"/>
              </a:rPr>
              <a:t>Manual</a:t>
            </a:r>
            <a:b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br>
            <a: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t>11</a:t>
            </a:r>
          </a:p>
        </p:txBody>
      </p:sp>
      <p:sp>
        <p:nvSpPr>
          <p:cNvPr id="26" name="TextBox 25">
            <a:extLst>
              <a:ext uri="{FF2B5EF4-FFF2-40B4-BE49-F238E27FC236}">
                <a16:creationId xmlns:a16="http://schemas.microsoft.com/office/drawing/2014/main" id="{2A6932EC-0B8F-4301-9E23-5A913BA88F6A}"/>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Copyright 1992-2015, Leadership Strategies, Inc. V15.03</a:t>
            </a:r>
          </a:p>
        </p:txBody>
      </p:sp>
      <p:sp>
        <p:nvSpPr>
          <p:cNvPr id="22" name="Right Arrow 2">
            <a:extLst>
              <a:ext uri="{FF2B5EF4-FFF2-40B4-BE49-F238E27FC236}">
                <a16:creationId xmlns:a16="http://schemas.microsoft.com/office/drawing/2014/main" id="{88DD60F6-CE46-45F7-A8C9-BD6A8D68FAB6}"/>
              </a:ext>
            </a:extLst>
          </p:cNvPr>
          <p:cNvSpPr/>
          <p:nvPr/>
        </p:nvSpPr>
        <p:spPr>
          <a:xfrm>
            <a:off x="47582" y="2471345"/>
            <a:ext cx="783390" cy="770021"/>
          </a:xfrm>
          <a:prstGeom prst="rightArrow">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uiExpand="1" build="p"/>
      <p:bldP spid="19" grpId="0"/>
      <p:bldP spid="20" grpId="0"/>
      <p:bldP spid="21" grpId="0"/>
      <p:bldP spid="23" grpId="0"/>
      <p:bldP spid="24"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pitchFamily="34" charset="-128"/>
              </a:rPr>
              <a:t>B4. The Three Learning Styles</a:t>
            </a:r>
            <a:endParaRPr lang="en-US" dirty="0"/>
          </a:p>
        </p:txBody>
      </p:sp>
      <p:pic>
        <p:nvPicPr>
          <p:cNvPr id="6" name="Content Placeholder 5"/>
          <p:cNvPicPr>
            <a:picLocks noGrp="1" noChangeAspect="1"/>
          </p:cNvPicPr>
          <p:nvPr>
            <p:ph idx="1"/>
          </p:nvPr>
        </p:nvPicPr>
        <p:blipFill>
          <a:blip r:embed="rId3"/>
          <a:stretch>
            <a:fillRect/>
          </a:stretch>
        </p:blipFill>
        <p:spPr>
          <a:xfrm>
            <a:off x="5245765" y="2328836"/>
            <a:ext cx="2096760" cy="2096760"/>
          </a:xfrm>
          <a:prstGeom prst="ellipse">
            <a:avLst/>
          </a:prstGeom>
          <a:ln>
            <a:noFill/>
          </a:ln>
          <a:effectLst>
            <a:softEdge rad="112500"/>
          </a:effectLst>
        </p:spPr>
      </p:pic>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grpSp>
        <p:nvGrpSpPr>
          <p:cNvPr id="3" name="Group 2"/>
          <p:cNvGrpSpPr/>
          <p:nvPr/>
        </p:nvGrpSpPr>
        <p:grpSpPr>
          <a:xfrm>
            <a:off x="2130115" y="2384338"/>
            <a:ext cx="2715838" cy="2710411"/>
            <a:chOff x="606115" y="2384337"/>
            <a:chExt cx="2715838" cy="2710411"/>
          </a:xfrm>
        </p:grpSpPr>
        <p:pic>
          <p:nvPicPr>
            <p:cNvPr id="7" name="Picture 6"/>
            <p:cNvPicPr>
              <a:picLocks noChangeAspect="1"/>
            </p:cNvPicPr>
            <p:nvPr/>
          </p:nvPicPr>
          <p:blipFill>
            <a:blip r:embed="rId4"/>
            <a:stretch>
              <a:fillRect/>
            </a:stretch>
          </p:blipFill>
          <p:spPr>
            <a:xfrm>
              <a:off x="606115" y="2384337"/>
              <a:ext cx="2715838" cy="1811262"/>
            </a:xfrm>
            <a:prstGeom prst="ellipse">
              <a:avLst/>
            </a:prstGeom>
            <a:ln>
              <a:noFill/>
            </a:ln>
            <a:effectLst>
              <a:softEdge rad="112500"/>
            </a:effectLst>
          </p:spPr>
        </p:pic>
        <p:sp>
          <p:nvSpPr>
            <p:cNvPr id="9" name="Rectangle 8"/>
            <p:cNvSpPr/>
            <p:nvPr/>
          </p:nvSpPr>
          <p:spPr>
            <a:xfrm>
              <a:off x="1304407" y="4509973"/>
              <a:ext cx="1236236" cy="584775"/>
            </a:xfrm>
            <a:prstGeom prst="rect">
              <a:avLst/>
            </a:prstGeom>
          </p:spPr>
          <p:txBody>
            <a:bodyPr wrap="none">
              <a:spAutoFit/>
            </a:bodyPr>
            <a:lstStyle/>
            <a:p>
              <a:pPr algn="ctr"/>
              <a:r>
                <a:rPr lang="en-US" sz="3200" dirty="0">
                  <a:solidFill>
                    <a:srgbClr val="000066"/>
                  </a:solidFill>
                  <a:latin typeface="Franklin Gothic Book" pitchFamily="34" charset="0"/>
                </a:rPr>
                <a:t>Visual</a:t>
              </a:r>
              <a:endParaRPr lang="en-US" sz="3200" dirty="0">
                <a:solidFill>
                  <a:schemeClr val="tx2"/>
                </a:solidFill>
                <a:latin typeface="Franklin Gothic Book" pitchFamily="34" charset="0"/>
              </a:endParaRPr>
            </a:p>
          </p:txBody>
        </p:sp>
      </p:grpSp>
      <p:sp>
        <p:nvSpPr>
          <p:cNvPr id="10" name="Rectangle 9"/>
          <p:cNvSpPr/>
          <p:nvPr/>
        </p:nvSpPr>
        <p:spPr>
          <a:xfrm>
            <a:off x="5500787" y="4509974"/>
            <a:ext cx="1586716" cy="584775"/>
          </a:xfrm>
          <a:prstGeom prst="rect">
            <a:avLst/>
          </a:prstGeom>
        </p:spPr>
        <p:txBody>
          <a:bodyPr wrap="none">
            <a:spAutoFit/>
          </a:bodyPr>
          <a:lstStyle/>
          <a:p>
            <a:pPr algn="ctr"/>
            <a:r>
              <a:rPr lang="en-US" sz="3200" dirty="0">
                <a:solidFill>
                  <a:srgbClr val="000066"/>
                </a:solidFill>
                <a:latin typeface="Franklin Gothic Book" pitchFamily="34" charset="0"/>
              </a:rPr>
              <a:t>Auditory</a:t>
            </a:r>
            <a:endParaRPr lang="en-US" sz="3200" dirty="0">
              <a:solidFill>
                <a:schemeClr val="tx2"/>
              </a:solidFill>
              <a:latin typeface="Franklin Gothic Book" pitchFamily="34" charset="0"/>
            </a:endParaRPr>
          </a:p>
        </p:txBody>
      </p:sp>
      <p:grpSp>
        <p:nvGrpSpPr>
          <p:cNvPr id="5" name="Group 4"/>
          <p:cNvGrpSpPr/>
          <p:nvPr/>
        </p:nvGrpSpPr>
        <p:grpSpPr>
          <a:xfrm>
            <a:off x="7831941" y="2384338"/>
            <a:ext cx="2716893" cy="2710411"/>
            <a:chOff x="6307940" y="2384337"/>
            <a:chExt cx="2716893" cy="2710411"/>
          </a:xfrm>
        </p:grpSpPr>
        <p:pic>
          <p:nvPicPr>
            <p:cNvPr id="8" name="Picture 7"/>
            <p:cNvPicPr>
              <a:picLocks noChangeAspect="1"/>
            </p:cNvPicPr>
            <p:nvPr/>
          </p:nvPicPr>
          <p:blipFill>
            <a:blip r:embed="rId5"/>
            <a:stretch>
              <a:fillRect/>
            </a:stretch>
          </p:blipFill>
          <p:spPr>
            <a:xfrm>
              <a:off x="6307940" y="2384337"/>
              <a:ext cx="2716893" cy="1811262"/>
            </a:xfrm>
            <a:prstGeom prst="ellipse">
              <a:avLst/>
            </a:prstGeom>
            <a:ln>
              <a:noFill/>
            </a:ln>
            <a:effectLst>
              <a:softEdge rad="112500"/>
            </a:effectLst>
          </p:spPr>
        </p:pic>
        <p:sp>
          <p:nvSpPr>
            <p:cNvPr id="11" name="Rectangle 10"/>
            <p:cNvSpPr/>
            <p:nvPr/>
          </p:nvSpPr>
          <p:spPr>
            <a:xfrm>
              <a:off x="6650647" y="4509973"/>
              <a:ext cx="2190023" cy="584775"/>
            </a:xfrm>
            <a:prstGeom prst="rect">
              <a:avLst/>
            </a:prstGeom>
          </p:spPr>
          <p:txBody>
            <a:bodyPr wrap="none">
              <a:spAutoFit/>
            </a:bodyPr>
            <a:lstStyle/>
            <a:p>
              <a:pPr algn="ctr"/>
              <a:r>
                <a:rPr lang="en-US" sz="3200" dirty="0">
                  <a:solidFill>
                    <a:srgbClr val="000066"/>
                  </a:solidFill>
                  <a:latin typeface="Franklin Gothic Book" pitchFamily="34" charset="0"/>
                </a:rPr>
                <a:t>Kinesthetic</a:t>
              </a:r>
              <a:endParaRPr lang="en-US" sz="3200" dirty="0">
                <a:solidFill>
                  <a:schemeClr val="tx2"/>
                </a:solidFill>
                <a:latin typeface="Franklin Gothic Book" pitchFamily="34" charset="0"/>
              </a:endParaRPr>
            </a:p>
          </p:txBody>
        </p:sp>
      </p:grpSp>
      <p:pic>
        <p:nvPicPr>
          <p:cNvPr id="14" name="Picture 13" descr="A picture containing plate&#10;&#10;Description automatically generated">
            <a:extLst>
              <a:ext uri="{FF2B5EF4-FFF2-40B4-BE49-F238E27FC236}">
                <a16:creationId xmlns:a16="http://schemas.microsoft.com/office/drawing/2014/main" id="{92C5C238-864B-4958-A728-C33ABED2EE6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605636" y="5409122"/>
            <a:ext cx="1764796" cy="871730"/>
          </a:xfrm>
          <a:prstGeom prst="rect">
            <a:avLst/>
          </a:prstGeom>
        </p:spPr>
      </p:pic>
      <p:pic>
        <p:nvPicPr>
          <p:cNvPr id="16" name="Picture 15" descr="A picture containing plate&#10;&#10;Description automatically generated">
            <a:extLst>
              <a:ext uri="{FF2B5EF4-FFF2-40B4-BE49-F238E27FC236}">
                <a16:creationId xmlns:a16="http://schemas.microsoft.com/office/drawing/2014/main" id="{2E2DC116-4190-4506-8659-DD186E60AA3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11747" y="5434725"/>
            <a:ext cx="1764796" cy="871730"/>
          </a:xfrm>
          <a:prstGeom prst="rect">
            <a:avLst/>
          </a:prstGeom>
        </p:spPr>
      </p:pic>
      <p:pic>
        <p:nvPicPr>
          <p:cNvPr id="17" name="Picture 16" descr="A picture containing plate&#10;&#10;Description automatically generated">
            <a:extLst>
              <a:ext uri="{FF2B5EF4-FFF2-40B4-BE49-F238E27FC236}">
                <a16:creationId xmlns:a16="http://schemas.microsoft.com/office/drawing/2014/main" id="{1676FE6A-5CD7-4DF7-9003-CCDF1946A72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307988" y="5409122"/>
            <a:ext cx="1764796" cy="871730"/>
          </a:xfrm>
          <a:prstGeom prst="rect">
            <a:avLst/>
          </a:prstGeom>
        </p:spPr>
      </p:pic>
      <p:sp>
        <p:nvSpPr>
          <p:cNvPr id="18" name="TextBox 8">
            <a:extLst>
              <a:ext uri="{FF2B5EF4-FFF2-40B4-BE49-F238E27FC236}">
                <a16:creationId xmlns:a16="http://schemas.microsoft.com/office/drawing/2014/main" id="{E89482FB-44F5-4119-A6CF-811FEB2FAF55}"/>
              </a:ext>
            </a:extLst>
          </p:cNvPr>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27-29</a:t>
            </a:r>
          </a:p>
        </p:txBody>
      </p:sp>
    </p:spTree>
    <p:extLst>
      <p:ext uri="{BB962C8B-B14F-4D97-AF65-F5344CB8AC3E}">
        <p14:creationId xmlns:p14="http://schemas.microsoft.com/office/powerpoint/2010/main" val="7730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pPr marL="609600" indent="-609600">
              <a:spcBef>
                <a:spcPts val="600"/>
              </a:spcBef>
              <a:buClr>
                <a:srgbClr val="009383"/>
              </a:buClr>
              <a:buFont typeface="Wingdings" pitchFamily="2" charset="2"/>
              <a:buAutoNum type="arabicPeriod"/>
            </a:pPr>
            <a:r>
              <a:rPr lang="en-US" sz="2400" b="0" dirty="0">
                <a:solidFill>
                  <a:schemeClr val="tx1"/>
                </a:solidFill>
                <a:ea typeface="ＭＳ Ｐゴシック" pitchFamily="34" charset="-128"/>
              </a:rPr>
              <a:t>Relevance</a:t>
            </a:r>
          </a:p>
          <a:p>
            <a:pPr marL="609600" indent="-609600">
              <a:spcBef>
                <a:spcPts val="600"/>
              </a:spcBef>
              <a:buClr>
                <a:srgbClr val="009383"/>
              </a:buClr>
              <a:buFont typeface="Wingdings" pitchFamily="2" charset="2"/>
              <a:buAutoNum type="arabicPeriod"/>
            </a:pPr>
            <a:r>
              <a:rPr lang="en-US" sz="2400" b="0" dirty="0">
                <a:solidFill>
                  <a:schemeClr val="tx1"/>
                </a:solidFill>
                <a:ea typeface="ＭＳ Ｐゴシック" pitchFamily="34" charset="-128"/>
              </a:rPr>
              <a:t>Involvement</a:t>
            </a:r>
          </a:p>
          <a:p>
            <a:pPr marL="609600" indent="-609600">
              <a:spcBef>
                <a:spcPts val="600"/>
              </a:spcBef>
              <a:buClr>
                <a:srgbClr val="009383"/>
              </a:buClr>
              <a:buFont typeface="Wingdings" pitchFamily="2" charset="2"/>
              <a:buAutoNum type="arabicPeriod"/>
            </a:pPr>
            <a:r>
              <a:rPr lang="en-US" sz="2400" b="0" dirty="0">
                <a:solidFill>
                  <a:schemeClr val="tx1"/>
                </a:solidFill>
                <a:ea typeface="ＭＳ Ｐゴシック" pitchFamily="34" charset="-128"/>
              </a:rPr>
              <a:t>Interesting Methods</a:t>
            </a:r>
          </a:p>
          <a:p>
            <a:pPr marL="609600" indent="-609600">
              <a:spcBef>
                <a:spcPts val="600"/>
              </a:spcBef>
              <a:buClr>
                <a:srgbClr val="009383"/>
              </a:buClr>
              <a:buFont typeface="Wingdings" pitchFamily="2" charset="2"/>
              <a:buAutoNum type="arabicPeriod"/>
            </a:pPr>
            <a:r>
              <a:rPr lang="en-US" sz="2400" b="0" dirty="0">
                <a:solidFill>
                  <a:schemeClr val="tx1"/>
                </a:solidFill>
                <a:ea typeface="ＭＳ Ｐゴシック" pitchFamily="34" charset="-128"/>
              </a:rPr>
              <a:t>Shared Experiences</a:t>
            </a:r>
          </a:p>
          <a:p>
            <a:pPr marL="609600" indent="-609600">
              <a:spcBef>
                <a:spcPts val="600"/>
              </a:spcBef>
              <a:buClr>
                <a:srgbClr val="009383"/>
              </a:buClr>
              <a:buFont typeface="Wingdings" pitchFamily="2" charset="2"/>
              <a:buAutoNum type="arabicPeriod"/>
            </a:pPr>
            <a:r>
              <a:rPr lang="en-US" sz="2400" b="0" dirty="0">
                <a:solidFill>
                  <a:schemeClr val="tx1"/>
                </a:solidFill>
                <a:ea typeface="ＭＳ Ｐゴシック" pitchFamily="34" charset="-128"/>
              </a:rPr>
              <a:t>Variety</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21</a:t>
            </a:fld>
            <a:endParaRPr lang="en-US" dirty="0">
              <a:solidFill>
                <a:schemeClr val="bg1">
                  <a:lumMod val="50000"/>
                </a:schemeClr>
              </a:solidFill>
            </a:endParaRPr>
          </a:p>
        </p:txBody>
      </p:sp>
      <p:sp>
        <p:nvSpPr>
          <p:cNvPr id="2" name="Title 1"/>
          <p:cNvSpPr>
            <a:spLocks noGrp="1"/>
          </p:cNvSpPr>
          <p:nvPr>
            <p:ph type="title"/>
          </p:nvPr>
        </p:nvSpPr>
        <p:spPr>
          <a:xfrm>
            <a:off x="657225" y="1001486"/>
            <a:ext cx="9266517" cy="783771"/>
          </a:xfrm>
        </p:spPr>
        <p:txBody>
          <a:bodyPr>
            <a:normAutofit fontScale="90000"/>
          </a:bodyPr>
          <a:lstStyle/>
          <a:p>
            <a:r>
              <a:rPr lang="en-US" sz="2800" dirty="0">
                <a:ea typeface="ＭＳ Ｐゴシック" pitchFamily="34" charset="-128"/>
              </a:rPr>
              <a:t>B5. Principles of Engagement</a:t>
            </a:r>
            <a:br>
              <a:rPr lang="en-US" sz="3600" dirty="0">
                <a:ea typeface="ＭＳ Ｐゴシック" pitchFamily="34" charset="-128"/>
              </a:rPr>
            </a:br>
            <a:r>
              <a:rPr lang="en-US" sz="3600" dirty="0">
                <a:solidFill>
                  <a:srgbClr val="009383"/>
                </a:solidFill>
                <a:ea typeface="ＭＳ Ｐゴシック" pitchFamily="34" charset="-128"/>
              </a:rPr>
              <a:t>What Causes Engagement? Adult Learners…</a:t>
            </a:r>
            <a:br>
              <a:rPr lang="en-US" sz="3600" dirty="0">
                <a:ea typeface="ＭＳ Ｐゴシック" pitchFamily="34" charset="-128"/>
              </a:rPr>
            </a:br>
            <a:endParaRPr lang="en-US" sz="3600" dirty="0"/>
          </a:p>
        </p:txBody>
      </p:sp>
      <p:sp>
        <p:nvSpPr>
          <p:cNvPr id="5" name="TextBox 8"/>
          <p:cNvSpPr txBox="1"/>
          <p:nvPr/>
        </p:nvSpPr>
        <p:spPr>
          <a:xfrm>
            <a:off x="11057871" y="591288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30-31</a:t>
            </a:r>
          </a:p>
        </p:txBody>
      </p:sp>
      <p:sp>
        <p:nvSpPr>
          <p:cNvPr id="6" name="TextBox 5">
            <a:extLst>
              <a:ext uri="{FF2B5EF4-FFF2-40B4-BE49-F238E27FC236}">
                <a16:creationId xmlns:a16="http://schemas.microsoft.com/office/drawing/2014/main" id="{C9CE7183-26E5-499E-B911-B242E729BD69}"/>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7" name="TextBox 6">
            <a:extLst>
              <a:ext uri="{FF2B5EF4-FFF2-40B4-BE49-F238E27FC236}">
                <a16:creationId xmlns:a16="http://schemas.microsoft.com/office/drawing/2014/main" id="{34B46D58-27EC-4430-9F6F-4E464F4050E6}"/>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973124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r>
              <a:rPr lang="en-US" sz="2400" b="0" dirty="0">
                <a:solidFill>
                  <a:schemeClr val="tx1"/>
                </a:solidFill>
                <a:ea typeface="ＭＳ Ｐゴシック" pitchFamily="34" charset="-128"/>
              </a:rPr>
              <a:t>By understanding these principles, we know that our participants need…</a:t>
            </a:r>
          </a:p>
          <a:p>
            <a:pPr lvl="1">
              <a:buFont typeface="Arial" pitchFamily="34" charset="0"/>
              <a:buChar char="•"/>
            </a:pPr>
            <a:r>
              <a:rPr lang="en-US" sz="2400" dirty="0">
                <a:solidFill>
                  <a:schemeClr val="tx1"/>
                </a:solidFill>
                <a:ea typeface="ＭＳ Ｐゴシック" pitchFamily="34" charset="-128"/>
              </a:rPr>
              <a:t>…a </a:t>
            </a:r>
            <a:r>
              <a:rPr lang="en-US" sz="2400" b="1" dirty="0">
                <a:solidFill>
                  <a:srgbClr val="009383"/>
                </a:solidFill>
                <a:ea typeface="ＭＳ Ｐゴシック" pitchFamily="34" charset="-128"/>
              </a:rPr>
              <a:t>facilitator</a:t>
            </a:r>
            <a:r>
              <a:rPr lang="en-US" sz="2400" dirty="0">
                <a:solidFill>
                  <a:schemeClr val="tx2"/>
                </a:solidFill>
                <a:ea typeface="ＭＳ Ｐゴシック" pitchFamily="34" charset="-128"/>
              </a:rPr>
              <a:t> </a:t>
            </a:r>
            <a:r>
              <a:rPr lang="en-US" sz="2400" dirty="0">
                <a:solidFill>
                  <a:schemeClr val="tx1"/>
                </a:solidFill>
                <a:ea typeface="ＭＳ Ｐゴシック" pitchFamily="34" charset="-128"/>
              </a:rPr>
              <a:t>of the learning experience.</a:t>
            </a:r>
          </a:p>
          <a:p>
            <a:pPr lvl="1">
              <a:buFont typeface="Arial" pitchFamily="34" charset="0"/>
              <a:buChar char="•"/>
            </a:pPr>
            <a:r>
              <a:rPr lang="en-US" sz="2400" dirty="0">
                <a:solidFill>
                  <a:schemeClr val="tx1"/>
                </a:solidFill>
                <a:ea typeface="ＭＳ Ｐゴシック" pitchFamily="34" charset="-128"/>
              </a:rPr>
              <a:t>…a </a:t>
            </a:r>
            <a:r>
              <a:rPr lang="en-US" sz="2400" b="1" dirty="0">
                <a:solidFill>
                  <a:srgbClr val="009383"/>
                </a:solidFill>
                <a:ea typeface="ＭＳ Ｐゴシック" pitchFamily="34" charset="-128"/>
              </a:rPr>
              <a:t>processor</a:t>
            </a:r>
            <a:r>
              <a:rPr lang="en-US" sz="2400" dirty="0">
                <a:solidFill>
                  <a:schemeClr val="tx2"/>
                </a:solidFill>
                <a:ea typeface="ＭＳ Ｐゴシック" pitchFamily="34" charset="-128"/>
              </a:rPr>
              <a:t> </a:t>
            </a:r>
            <a:r>
              <a:rPr lang="en-US" sz="2400" dirty="0">
                <a:solidFill>
                  <a:schemeClr val="tx1"/>
                </a:solidFill>
                <a:ea typeface="ＭＳ Ｐゴシック" pitchFamily="34" charset="-128"/>
              </a:rPr>
              <a:t>of information.</a:t>
            </a:r>
          </a:p>
          <a:p>
            <a:pPr lvl="1">
              <a:buFont typeface="Arial" pitchFamily="34" charset="0"/>
              <a:buChar char="•"/>
            </a:pPr>
            <a:r>
              <a:rPr lang="en-US" sz="2400" dirty="0">
                <a:solidFill>
                  <a:schemeClr val="tx1"/>
                </a:solidFill>
                <a:ea typeface="ＭＳ Ｐゴシック" pitchFamily="34" charset="-128"/>
              </a:rPr>
              <a:t>…an </a:t>
            </a:r>
            <a:r>
              <a:rPr lang="en-US" sz="2400" b="1" dirty="0">
                <a:solidFill>
                  <a:srgbClr val="009383"/>
                </a:solidFill>
                <a:ea typeface="ＭＳ Ｐゴシック" pitchFamily="34" charset="-128"/>
              </a:rPr>
              <a:t>initiator</a:t>
            </a:r>
            <a:r>
              <a:rPr lang="en-US" sz="2400" dirty="0">
                <a:solidFill>
                  <a:schemeClr val="tx2"/>
                </a:solidFill>
                <a:ea typeface="ＭＳ Ｐゴシック" pitchFamily="34" charset="-128"/>
              </a:rPr>
              <a:t> </a:t>
            </a:r>
            <a:r>
              <a:rPr lang="en-US" sz="2400" dirty="0">
                <a:solidFill>
                  <a:schemeClr val="tx1"/>
                </a:solidFill>
                <a:ea typeface="ＭＳ Ｐゴシック" pitchFamily="34" charset="-128"/>
              </a:rPr>
              <a:t>of classroom experiences.</a:t>
            </a:r>
          </a:p>
          <a:p>
            <a:pPr lvl="1">
              <a:buFont typeface="Arial" pitchFamily="34" charset="0"/>
              <a:buChar char="•"/>
            </a:pPr>
            <a:r>
              <a:rPr lang="en-US" sz="2400" dirty="0">
                <a:solidFill>
                  <a:schemeClr val="tx1"/>
                </a:solidFill>
                <a:ea typeface="ＭＳ Ｐゴシック" pitchFamily="34" charset="-128"/>
              </a:rPr>
              <a:t>…a </a:t>
            </a:r>
            <a:r>
              <a:rPr lang="en-US" sz="2400" b="1" dirty="0">
                <a:solidFill>
                  <a:srgbClr val="009383"/>
                </a:solidFill>
                <a:ea typeface="ＭＳ Ｐゴシック" pitchFamily="34" charset="-128"/>
              </a:rPr>
              <a:t>guide</a:t>
            </a:r>
            <a:r>
              <a:rPr lang="en-US" sz="2400" dirty="0">
                <a:solidFill>
                  <a:schemeClr val="tx2"/>
                </a:solidFill>
                <a:ea typeface="ＭＳ Ｐゴシック" pitchFamily="34" charset="-128"/>
              </a:rPr>
              <a:t> </a:t>
            </a:r>
            <a:r>
              <a:rPr lang="en-US" sz="2400" dirty="0">
                <a:solidFill>
                  <a:schemeClr val="tx1"/>
                </a:solidFill>
                <a:ea typeface="ＭＳ Ｐゴシック" pitchFamily="34" charset="-128"/>
              </a:rPr>
              <a:t>to make clear transitions from one   subject to another.</a:t>
            </a:r>
          </a:p>
          <a:p>
            <a:pPr lvl="1">
              <a:buFont typeface="Arial" pitchFamily="34" charset="0"/>
              <a:buChar char="•"/>
            </a:pPr>
            <a:r>
              <a:rPr lang="en-US" sz="2400" dirty="0">
                <a:solidFill>
                  <a:schemeClr val="tx1"/>
                </a:solidFill>
                <a:ea typeface="ＭＳ Ｐゴシック" pitchFamily="34" charset="-128"/>
              </a:rPr>
              <a:t>…an </a:t>
            </a:r>
            <a:r>
              <a:rPr lang="en-US" sz="2400" b="1" dirty="0">
                <a:solidFill>
                  <a:srgbClr val="009383"/>
                </a:solidFill>
                <a:ea typeface="ＭＳ Ｐゴシック" pitchFamily="34" charset="-128"/>
              </a:rPr>
              <a:t>instructor</a:t>
            </a:r>
            <a:r>
              <a:rPr lang="en-US" sz="2400" dirty="0">
                <a:solidFill>
                  <a:schemeClr val="tx2"/>
                </a:solidFill>
                <a:ea typeface="ＭＳ Ｐゴシック" pitchFamily="34" charset="-128"/>
              </a:rPr>
              <a:t> </a:t>
            </a:r>
            <a:r>
              <a:rPr lang="en-US" sz="2400" dirty="0">
                <a:solidFill>
                  <a:schemeClr val="tx1"/>
                </a:solidFill>
                <a:ea typeface="ＭＳ Ｐゴシック" pitchFamily="34" charset="-128"/>
              </a:rPr>
              <a:t>to draw on the shared experiences of learners and use learner examples to illustrate points.</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22</a:t>
            </a:fld>
            <a:endParaRPr lang="en-US" dirty="0">
              <a:solidFill>
                <a:schemeClr val="bg1">
                  <a:lumMod val="50000"/>
                </a:schemeClr>
              </a:solidFill>
            </a:endParaRPr>
          </a:p>
        </p:txBody>
      </p:sp>
      <p:sp>
        <p:nvSpPr>
          <p:cNvPr id="2" name="Title 1"/>
          <p:cNvSpPr>
            <a:spLocks noGrp="1"/>
          </p:cNvSpPr>
          <p:nvPr>
            <p:ph type="title"/>
          </p:nvPr>
        </p:nvSpPr>
        <p:spPr>
          <a:xfrm>
            <a:off x="657226" y="466918"/>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ea typeface="ＭＳ Ｐゴシック" pitchFamily="34" charset="-128"/>
              </a:rPr>
              <a:t>What is your role?  </a:t>
            </a:r>
            <a:br>
              <a:rPr lang="en-US" sz="3200" dirty="0">
                <a:ea typeface="ＭＳ Ｐゴシック" pitchFamily="34" charset="-128"/>
              </a:rPr>
            </a:br>
            <a:endParaRPr lang="en-US" dirty="0"/>
          </a:p>
        </p:txBody>
      </p:sp>
      <p:sp>
        <p:nvSpPr>
          <p:cNvPr id="5" name="TextBox 8"/>
          <p:cNvSpPr txBox="1"/>
          <p:nvPr/>
        </p:nvSpPr>
        <p:spPr>
          <a:xfrm>
            <a:off x="10945262" y="591288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31</a:t>
            </a:r>
          </a:p>
        </p:txBody>
      </p:sp>
      <p:sp>
        <p:nvSpPr>
          <p:cNvPr id="6" name="TextBox 5">
            <a:extLst>
              <a:ext uri="{FF2B5EF4-FFF2-40B4-BE49-F238E27FC236}">
                <a16:creationId xmlns:a16="http://schemas.microsoft.com/office/drawing/2014/main" id="{CD222F5D-B802-4454-BB46-1604FEAB0DD5}"/>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7" name="TextBox 6">
            <a:extLst>
              <a:ext uri="{FF2B5EF4-FFF2-40B4-BE49-F238E27FC236}">
                <a16:creationId xmlns:a16="http://schemas.microsoft.com/office/drawing/2014/main" id="{C7E7A4D5-8C56-4A2B-9D8F-C4AAD413529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457200" indent="-457200">
              <a:buClr>
                <a:srgbClr val="009383"/>
              </a:buClr>
              <a:buFont typeface="Arial" panose="020B0604020202020204" pitchFamily="34" charset="0"/>
              <a:buChar char="•"/>
              <a:defRPr/>
            </a:pPr>
            <a:r>
              <a:rPr lang="en-US" sz="2600" dirty="0"/>
              <a:t>Readiness</a:t>
            </a:r>
          </a:p>
          <a:p>
            <a:pPr marL="801688" lvl="1" indent="-401638">
              <a:defRPr/>
            </a:pPr>
            <a:r>
              <a:rPr lang="en-US" sz="2400" dirty="0">
                <a:solidFill>
                  <a:schemeClr val="tx1"/>
                </a:solidFill>
              </a:rPr>
              <a:t>It is critical to get their attention before you begin.</a:t>
            </a:r>
          </a:p>
          <a:p>
            <a:pPr marL="801688" lvl="1" indent="-401638">
              <a:defRPr/>
            </a:pPr>
            <a:r>
              <a:rPr lang="en-US" sz="2400" dirty="0">
                <a:solidFill>
                  <a:schemeClr val="tx1"/>
                </a:solidFill>
              </a:rPr>
              <a:t>Start by establishing why they should listen and learn.</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23</a:t>
            </a:fld>
            <a:endParaRPr lang="en-US" dirty="0">
              <a:solidFill>
                <a:schemeClr val="bg1">
                  <a:lumMod val="50000"/>
                </a:schemeClr>
              </a:solidFill>
            </a:endParaRPr>
          </a:p>
        </p:txBody>
      </p:sp>
      <p:sp>
        <p:nvSpPr>
          <p:cNvPr id="2" name="Title 1"/>
          <p:cNvSpPr>
            <a:spLocks noGrp="1"/>
          </p:cNvSpPr>
          <p:nvPr>
            <p:ph type="title"/>
          </p:nvPr>
        </p:nvSpPr>
        <p:spPr>
          <a:xfrm>
            <a:off x="590993" y="495947"/>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rPr>
              <a:t>Other factors that drive engagement.</a:t>
            </a:r>
            <a:br>
              <a:rPr lang="en-US" sz="3200" dirty="0"/>
            </a:br>
            <a:endParaRPr lang="en-US" dirty="0"/>
          </a:p>
        </p:txBody>
      </p:sp>
      <p:pic>
        <p:nvPicPr>
          <p:cNvPr id="2050" name="Picture 2"/>
          <p:cNvPicPr>
            <a:picLocks noChangeAspect="1" noChangeArrowheads="1"/>
          </p:cNvPicPr>
          <p:nvPr/>
        </p:nvPicPr>
        <p:blipFill>
          <a:blip r:embed="rId3"/>
          <a:stretch>
            <a:fillRect/>
          </a:stretch>
        </p:blipFill>
        <p:spPr bwMode="auto">
          <a:xfrm>
            <a:off x="4424104" y="3469300"/>
            <a:ext cx="3596389" cy="2398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32</a:t>
            </a:r>
          </a:p>
        </p:txBody>
      </p:sp>
      <p:sp>
        <p:nvSpPr>
          <p:cNvPr id="7" name="TextBox 6">
            <a:extLst>
              <a:ext uri="{FF2B5EF4-FFF2-40B4-BE49-F238E27FC236}">
                <a16:creationId xmlns:a16="http://schemas.microsoft.com/office/drawing/2014/main" id="{787DBE98-BAC4-4E01-9483-405276F3DC5F}"/>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8" name="TextBox 7">
            <a:extLst>
              <a:ext uri="{FF2B5EF4-FFF2-40B4-BE49-F238E27FC236}">
                <a16:creationId xmlns:a16="http://schemas.microsoft.com/office/drawing/2014/main" id="{2E6124E7-3FA0-4A31-B7CC-D21C289491AC}"/>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342900" indent="-342900">
              <a:spcBef>
                <a:spcPts val="1200"/>
              </a:spcBef>
              <a:buClr>
                <a:srgbClr val="009383"/>
              </a:buClr>
              <a:buSzPct val="80000"/>
              <a:buFont typeface="Arial" panose="020B0604020202020204" pitchFamily="34" charset="0"/>
              <a:buChar char="•"/>
            </a:pPr>
            <a:r>
              <a:rPr lang="en-US" sz="2600" dirty="0">
                <a:ea typeface="ＭＳ Ｐゴシック" pitchFamily="34" charset="-128"/>
              </a:rPr>
              <a:t>Rate</a:t>
            </a:r>
          </a:p>
          <a:p>
            <a:pPr marL="800100" lvl="1" indent="-400050">
              <a:spcBef>
                <a:spcPts val="1200"/>
              </a:spcBef>
              <a:buSzPct val="80000"/>
              <a:buFont typeface="Arial" panose="020B0604020202020204" pitchFamily="34" charset="0"/>
              <a:buChar char="•"/>
            </a:pPr>
            <a:r>
              <a:rPr lang="en-US" sz="2400" dirty="0">
                <a:solidFill>
                  <a:schemeClr val="tx1"/>
                </a:solidFill>
                <a:ea typeface="ＭＳ Ｐゴシック" pitchFamily="34" charset="-128"/>
              </a:rPr>
              <a:t>Pace appropriately, in small chunks.</a:t>
            </a:r>
          </a:p>
          <a:p>
            <a:pPr marL="800100" lvl="1" indent="-400050">
              <a:spcBef>
                <a:spcPts val="1200"/>
              </a:spcBef>
              <a:buSzPct val="80000"/>
              <a:buFont typeface="Arial" panose="020B0604020202020204" pitchFamily="34" charset="0"/>
              <a:buChar char="•"/>
            </a:pPr>
            <a:r>
              <a:rPr lang="en-US" sz="2400" dirty="0">
                <a:solidFill>
                  <a:schemeClr val="tx1"/>
                </a:solidFill>
                <a:ea typeface="ＭＳ Ｐゴシック" pitchFamily="34" charset="-128"/>
              </a:rPr>
              <a:t>Stop periodically to check for understanding.</a:t>
            </a:r>
          </a:p>
          <a:p>
            <a:pPr marL="800100" lvl="1" indent="-400050">
              <a:spcBef>
                <a:spcPts val="1200"/>
              </a:spcBef>
              <a:buSzPct val="80000"/>
              <a:buFont typeface="Arial" panose="020B0604020202020204" pitchFamily="34" charset="0"/>
              <a:buChar char="•"/>
            </a:pPr>
            <a:r>
              <a:rPr lang="en-US" sz="2400" dirty="0">
                <a:solidFill>
                  <a:schemeClr val="tx1"/>
                </a:solidFill>
                <a:ea typeface="ＭＳ Ｐゴシック" pitchFamily="34" charset="-128"/>
              </a:rPr>
              <a:t>Make sure learning is not "spilling all over the floor.“</a:t>
            </a:r>
          </a:p>
          <a:p>
            <a:pPr marL="800100" lvl="1" indent="-400050">
              <a:spcBef>
                <a:spcPts val="1200"/>
              </a:spcBef>
              <a:buSzPct val="80000"/>
              <a:buFont typeface="Arial" panose="020B0604020202020204" pitchFamily="34" charset="0"/>
              <a:buChar char="•"/>
            </a:pPr>
            <a:r>
              <a:rPr lang="en-US" altLang="ja-JP" sz="2400" dirty="0">
                <a:solidFill>
                  <a:schemeClr val="tx1"/>
                </a:solidFill>
                <a:ea typeface="ＭＳ Ｐゴシック" pitchFamily="34" charset="-128"/>
              </a:rPr>
              <a:t>Use visual aids to focus the instruction.</a:t>
            </a:r>
          </a:p>
          <a:p>
            <a:pPr marL="400050" lvl="1"/>
            <a:r>
              <a:rPr lang="en-US" sz="2600" b="1" dirty="0">
                <a:solidFill>
                  <a:srgbClr val="009383"/>
                </a:solidFill>
                <a:ea typeface="ＭＳ Ｐゴシック" pitchFamily="34" charset="-128"/>
              </a:rPr>
              <a:t>Memory Retention</a:t>
            </a:r>
          </a:p>
          <a:p>
            <a:pPr marL="1200150" lvl="2" indent="-400050">
              <a:buFont typeface="Arial" panose="020B0604020202020204" pitchFamily="34" charset="0"/>
              <a:buChar char="•"/>
            </a:pPr>
            <a:r>
              <a:rPr lang="en-US" sz="2400" dirty="0">
                <a:solidFill>
                  <a:schemeClr val="tx1"/>
                </a:solidFill>
                <a:ea typeface="ＭＳ Ｐゴシック" pitchFamily="34" charset="-128"/>
              </a:rPr>
              <a:t>10% Hearing</a:t>
            </a:r>
          </a:p>
          <a:p>
            <a:pPr marL="1200150" lvl="2" indent="-400050">
              <a:buFont typeface="Arial" panose="020B0604020202020204" pitchFamily="34" charset="0"/>
              <a:buChar char="•"/>
            </a:pPr>
            <a:r>
              <a:rPr lang="en-US" sz="2400" dirty="0">
                <a:solidFill>
                  <a:schemeClr val="tx1"/>
                </a:solidFill>
                <a:ea typeface="ＭＳ Ｐゴシック" pitchFamily="34" charset="-128"/>
              </a:rPr>
              <a:t>20% Seeing</a:t>
            </a:r>
          </a:p>
          <a:p>
            <a:pPr marL="1200150" lvl="2" indent="-400050">
              <a:buFont typeface="Arial" panose="020B0604020202020204" pitchFamily="34" charset="0"/>
              <a:buChar char="•"/>
            </a:pPr>
            <a:r>
              <a:rPr lang="en-US" sz="2400" dirty="0">
                <a:solidFill>
                  <a:schemeClr val="tx1"/>
                </a:solidFill>
                <a:ea typeface="ＭＳ Ｐゴシック" pitchFamily="34" charset="-128"/>
              </a:rPr>
              <a:t>30% Hearing &amp; Seeing Words</a:t>
            </a:r>
          </a:p>
          <a:p>
            <a:pPr marL="1200150" lvl="2" indent="-400050">
              <a:buFont typeface="Arial" panose="020B0604020202020204" pitchFamily="34" charset="0"/>
              <a:buChar char="•"/>
            </a:pPr>
            <a:r>
              <a:rPr lang="en-US" sz="2400" dirty="0">
                <a:solidFill>
                  <a:schemeClr val="tx1"/>
                </a:solidFill>
                <a:ea typeface="ＭＳ Ｐゴシック" pitchFamily="34" charset="-128"/>
              </a:rPr>
              <a:t>65% Hearing and Seeing Pictures</a:t>
            </a:r>
          </a:p>
          <a:p>
            <a:pPr marL="609600" indent="-609600">
              <a:spcBef>
                <a:spcPts val="1200"/>
              </a:spcBef>
              <a:buClr>
                <a:srgbClr val="009383"/>
              </a:buClr>
              <a:buFont typeface="Arial" panose="020B0604020202020204" pitchFamily="34" charset="0"/>
              <a:buChar char="•"/>
            </a:pPr>
            <a:endParaRPr lang="en-US" sz="2400" dirty="0">
              <a:solidFill>
                <a:schemeClr val="tx1"/>
              </a:solidFill>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24</a:t>
            </a:fld>
            <a:endParaRPr lang="en-US" dirty="0">
              <a:solidFill>
                <a:schemeClr val="bg1">
                  <a:lumMod val="50000"/>
                </a:schemeClr>
              </a:solidFill>
            </a:endParaRPr>
          </a:p>
        </p:txBody>
      </p:sp>
      <p:sp>
        <p:nvSpPr>
          <p:cNvPr id="2" name="Title 1"/>
          <p:cNvSpPr>
            <a:spLocks noGrp="1"/>
          </p:cNvSpPr>
          <p:nvPr>
            <p:ph type="title"/>
          </p:nvPr>
        </p:nvSpPr>
        <p:spPr>
          <a:xfrm>
            <a:off x="641221" y="512922"/>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ea typeface="ＭＳ Ｐゴシック" pitchFamily="34" charset="-128"/>
              </a:rPr>
              <a:t>Other factors that drive engagement.</a:t>
            </a:r>
            <a:br>
              <a:rPr lang="en-US" sz="3200" dirty="0">
                <a:ea typeface="ＭＳ Ｐゴシック" pitchFamily="34" charset="-128"/>
              </a:rPr>
            </a:br>
            <a:endParaRPr lang="en-US" dirty="0"/>
          </a:p>
        </p:txBody>
      </p:sp>
      <p:sp>
        <p:nvSpPr>
          <p:cNvPr id="5" name="TextBox 8"/>
          <p:cNvSpPr txBox="1"/>
          <p:nvPr/>
        </p:nvSpPr>
        <p:spPr>
          <a:xfrm>
            <a:off x="11057871" y="591288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32</a:t>
            </a:r>
          </a:p>
        </p:txBody>
      </p:sp>
      <p:sp>
        <p:nvSpPr>
          <p:cNvPr id="6" name="TextBox 5">
            <a:extLst>
              <a:ext uri="{FF2B5EF4-FFF2-40B4-BE49-F238E27FC236}">
                <a16:creationId xmlns:a16="http://schemas.microsoft.com/office/drawing/2014/main" id="{46217458-12EF-47B6-B2C1-2E2917358DC6}"/>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7" name="TextBox 6">
            <a:extLst>
              <a:ext uri="{FF2B5EF4-FFF2-40B4-BE49-F238E27FC236}">
                <a16:creationId xmlns:a16="http://schemas.microsoft.com/office/drawing/2014/main" id="{6BE312C5-A65D-4A79-8E5D-8BC78B661199}"/>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342900" indent="-342900">
              <a:buClr>
                <a:srgbClr val="009383"/>
              </a:buClr>
              <a:buFont typeface="Arial" panose="020B0604020202020204" pitchFamily="34" charset="0"/>
              <a:buChar char="•"/>
              <a:defRPr/>
            </a:pPr>
            <a:r>
              <a:rPr lang="en-US" sz="2600" dirty="0"/>
              <a:t>Repetition</a:t>
            </a:r>
          </a:p>
          <a:p>
            <a:pPr marL="800100" lvl="1" indent="-400050">
              <a:spcBef>
                <a:spcPts val="1200"/>
              </a:spcBef>
              <a:buSzPct val="80000"/>
              <a:buFont typeface="Arial" panose="020B0604020202020204" pitchFamily="34" charset="0"/>
              <a:buChar char="•"/>
              <a:defRPr/>
            </a:pPr>
            <a:r>
              <a:rPr lang="en-US" sz="2400" dirty="0">
                <a:solidFill>
                  <a:schemeClr val="tx1"/>
                </a:solidFill>
              </a:rPr>
              <a:t>If you want to be sure they remember something, repeat it.  But, vary the form of your repetition.</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25</a:t>
            </a:fld>
            <a:endParaRPr lang="en-US" dirty="0">
              <a:solidFill>
                <a:schemeClr val="bg1">
                  <a:lumMod val="50000"/>
                </a:schemeClr>
              </a:solidFill>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89751" l="0" r="81336"/>
                    </a14:imgEffect>
                  </a14:imgLayer>
                </a14:imgProps>
              </a:ext>
            </a:extLst>
          </a:blip>
          <a:srcRect l="1" r="74417"/>
          <a:stretch/>
        </p:blipFill>
        <p:spPr>
          <a:xfrm>
            <a:off x="2307393" y="4220905"/>
            <a:ext cx="1252799" cy="1442898"/>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375" l="0" r="56912"/>
                    </a14:imgEffect>
                  </a14:imgLayer>
                </a14:imgProps>
              </a:ext>
            </a:extLst>
          </a:blip>
          <a:srcRect l="29913" r="44640"/>
          <a:stretch/>
        </p:blipFill>
        <p:spPr>
          <a:xfrm>
            <a:off x="8980604" y="4277210"/>
            <a:ext cx="1213154" cy="1263192"/>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4">
                    <a14:imgEffect>
                      <a14:backgroundRemoval t="0" b="100000" l="28034" r="64747"/>
                    </a14:imgEffect>
                  </a14:imgLayer>
                </a14:imgProps>
              </a:ext>
            </a:extLst>
          </a:blip>
          <a:srcRect l="28216" r="35477"/>
          <a:stretch/>
        </p:blipFill>
        <p:spPr>
          <a:xfrm>
            <a:off x="3701593" y="4130894"/>
            <a:ext cx="1649691" cy="1448068"/>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4">
                    <a14:imgEffect>
                      <a14:backgroundRemoval t="0" b="100000" l="63518" r="90092"/>
                    </a14:imgEffect>
                  </a14:imgLayer>
                </a14:imgProps>
              </a:ext>
            </a:extLst>
          </a:blip>
          <a:srcRect l="62479" r="8303"/>
          <a:stretch/>
        </p:blipFill>
        <p:spPr>
          <a:xfrm>
            <a:off x="5580060" y="4008098"/>
            <a:ext cx="1525951" cy="1532305"/>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239" b="99761" l="538" r="28802"/>
                    </a14:imgEffect>
                  </a14:imgLayer>
                </a14:imgProps>
              </a:ext>
            </a:extLst>
          </a:blip>
          <a:srcRect r="70904"/>
          <a:stretch/>
        </p:blipFill>
        <p:spPr>
          <a:xfrm>
            <a:off x="7423542" y="4169454"/>
            <a:ext cx="1239530" cy="1370948"/>
          </a:xfrm>
          <a:prstGeom prst="rect">
            <a:avLst/>
          </a:prstGeom>
        </p:spPr>
      </p:pic>
      <p:sp>
        <p:nvSpPr>
          <p:cNvPr id="10"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33</a:t>
            </a:r>
          </a:p>
        </p:txBody>
      </p:sp>
      <p:sp>
        <p:nvSpPr>
          <p:cNvPr id="14" name="Title 1">
            <a:extLst>
              <a:ext uri="{FF2B5EF4-FFF2-40B4-BE49-F238E27FC236}">
                <a16:creationId xmlns:a16="http://schemas.microsoft.com/office/drawing/2014/main" id="{CC651ECB-A790-4238-B062-2D9816A32B1B}"/>
              </a:ext>
            </a:extLst>
          </p:cNvPr>
          <p:cNvSpPr>
            <a:spLocks noGrp="1"/>
          </p:cNvSpPr>
          <p:nvPr>
            <p:ph type="title"/>
          </p:nvPr>
        </p:nvSpPr>
        <p:spPr>
          <a:xfrm>
            <a:off x="641221" y="512922"/>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ea typeface="ＭＳ Ｐゴシック" pitchFamily="34" charset="-128"/>
              </a:rPr>
              <a:t>Other factors that drive engagement.</a:t>
            </a:r>
            <a:br>
              <a:rPr lang="en-US" sz="3200" dirty="0">
                <a:ea typeface="ＭＳ Ｐゴシック" pitchFamily="34" charset="-128"/>
              </a:rPr>
            </a:br>
            <a:endParaRPr lang="en-US" dirty="0"/>
          </a:p>
        </p:txBody>
      </p:sp>
      <p:sp>
        <p:nvSpPr>
          <p:cNvPr id="16" name="TextBox 15">
            <a:extLst>
              <a:ext uri="{FF2B5EF4-FFF2-40B4-BE49-F238E27FC236}">
                <a16:creationId xmlns:a16="http://schemas.microsoft.com/office/drawing/2014/main" id="{B494F218-773A-4365-9305-770D799D243E}"/>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8" name="TextBox 17">
            <a:extLst>
              <a:ext uri="{FF2B5EF4-FFF2-40B4-BE49-F238E27FC236}">
                <a16:creationId xmlns:a16="http://schemas.microsoft.com/office/drawing/2014/main" id="{34F09BC4-2A4A-4503-88E4-E442F6536E42}"/>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342900" indent="-342900">
              <a:buClr>
                <a:srgbClr val="009383"/>
              </a:buClr>
              <a:buFont typeface="Arial" panose="020B0604020202020204" pitchFamily="34" charset="0"/>
              <a:buChar char="•"/>
            </a:pPr>
            <a:r>
              <a:rPr lang="en-US" sz="2600" dirty="0">
                <a:ea typeface="ＭＳ Ｐゴシック" pitchFamily="34" charset="-128"/>
              </a:rPr>
              <a:t>Vary the repetition</a:t>
            </a:r>
          </a:p>
          <a:p>
            <a:pPr marL="685800" lvl="1" indent="-342900">
              <a:buFont typeface="Arial" panose="020B0604020202020204" pitchFamily="34" charset="0"/>
              <a:buChar char="•"/>
            </a:pPr>
            <a:r>
              <a:rPr lang="en-US" sz="2400" dirty="0">
                <a:solidFill>
                  <a:schemeClr val="tx1"/>
                </a:solidFill>
                <a:ea typeface="ＭＳ Ｐゴシック" pitchFamily="34" charset="-128"/>
              </a:rPr>
              <a:t>Tell the audience what you have to say.</a:t>
            </a:r>
          </a:p>
          <a:p>
            <a:pPr marL="685800" lvl="1" indent="-342900">
              <a:buFont typeface="Arial" panose="020B0604020202020204" pitchFamily="34" charset="0"/>
              <a:buChar char="•"/>
            </a:pPr>
            <a:r>
              <a:rPr lang="en-US" sz="2400" dirty="0">
                <a:solidFill>
                  <a:schemeClr val="tx1"/>
                </a:solidFill>
                <a:ea typeface="ＭＳ Ｐゴシック" pitchFamily="34" charset="-128"/>
              </a:rPr>
              <a:t>Show a visual aid which illustrates the same thing.</a:t>
            </a:r>
          </a:p>
          <a:p>
            <a:pPr marL="685800" lvl="1" indent="-342900">
              <a:buFont typeface="Arial" panose="020B0604020202020204" pitchFamily="34" charset="0"/>
              <a:buChar char="•"/>
            </a:pPr>
            <a:r>
              <a:rPr lang="en-US" sz="2400" dirty="0">
                <a:solidFill>
                  <a:schemeClr val="tx1"/>
                </a:solidFill>
                <a:ea typeface="ＭＳ Ｐゴシック" pitchFamily="34" charset="-128"/>
              </a:rPr>
              <a:t>Tell a joke or story which carries the same message.</a:t>
            </a:r>
          </a:p>
          <a:p>
            <a:pPr marL="685800" lvl="1" indent="-342900">
              <a:buFont typeface="Arial" panose="020B0604020202020204" pitchFamily="34" charset="0"/>
              <a:buChar char="•"/>
            </a:pPr>
            <a:r>
              <a:rPr lang="en-US" sz="2400" dirty="0">
                <a:solidFill>
                  <a:schemeClr val="tx1"/>
                </a:solidFill>
                <a:ea typeface="ＭＳ Ｐゴシック" pitchFamily="34" charset="-128"/>
              </a:rPr>
              <a:t>Give a demonstration.</a:t>
            </a:r>
          </a:p>
          <a:p>
            <a:pPr marL="685800" lvl="1" indent="-342900">
              <a:buFont typeface="Arial" panose="020B0604020202020204" pitchFamily="34" charset="0"/>
              <a:buChar char="•"/>
            </a:pPr>
            <a:r>
              <a:rPr lang="en-US" sz="2400" dirty="0">
                <a:solidFill>
                  <a:schemeClr val="tx1"/>
                </a:solidFill>
                <a:ea typeface="ＭＳ Ｐゴシック" pitchFamily="34" charset="-128"/>
              </a:rPr>
              <a:t>Ask questions.</a:t>
            </a:r>
          </a:p>
          <a:p>
            <a:pPr marL="342900" indent="-342900">
              <a:buClr>
                <a:srgbClr val="009383"/>
              </a:buClr>
              <a:buFont typeface="Arial" panose="020B0604020202020204" pitchFamily="34" charset="0"/>
              <a:buChar char="•"/>
            </a:pPr>
            <a:r>
              <a:rPr lang="en-US" sz="2600" dirty="0">
                <a:ea typeface="ＭＳ Ｐゴシック" pitchFamily="34" charset="-128"/>
              </a:rPr>
              <a:t>Reinforce the learning by repeating the content </a:t>
            </a:r>
          </a:p>
          <a:p>
            <a:pPr marL="685800" lvl="1" indent="-342900">
              <a:buFont typeface="Arial" panose="020B0604020202020204" pitchFamily="34" charset="0"/>
              <a:buChar char="•"/>
            </a:pPr>
            <a:r>
              <a:rPr lang="en-US" sz="2400" dirty="0">
                <a:solidFill>
                  <a:schemeClr val="tx1"/>
                </a:solidFill>
                <a:ea typeface="ＭＳ Ｐゴシック" pitchFamily="34" charset="-128"/>
              </a:rPr>
              <a:t>At the end of the program.</a:t>
            </a:r>
          </a:p>
          <a:p>
            <a:pPr marL="685800" lvl="1" indent="-342900">
              <a:buFont typeface="Arial" panose="020B0604020202020204" pitchFamily="34" charset="0"/>
              <a:buChar char="•"/>
            </a:pPr>
            <a:r>
              <a:rPr lang="en-US" sz="2400" dirty="0">
                <a:solidFill>
                  <a:schemeClr val="tx1"/>
                </a:solidFill>
                <a:ea typeface="ＭＳ Ｐゴシック" pitchFamily="34" charset="-128"/>
              </a:rPr>
              <a:t>Frequently, spacing out reinforcement to follow major learning points.</a:t>
            </a:r>
          </a:p>
          <a:p>
            <a:pPr marL="685800" lvl="1" indent="-342900">
              <a:buFont typeface="Arial" panose="020B0604020202020204" pitchFamily="34" charset="0"/>
              <a:buChar char="•"/>
            </a:pPr>
            <a:r>
              <a:rPr lang="en-US" sz="2400" dirty="0">
                <a:solidFill>
                  <a:schemeClr val="tx1"/>
                </a:solidFill>
                <a:ea typeface="ＭＳ Ｐゴシック" pitchFamily="34" charset="-128"/>
              </a:rPr>
              <a:t>In "follow-up" sessions held after the program.</a:t>
            </a:r>
          </a:p>
          <a:p>
            <a:pPr>
              <a:buFont typeface="Arial" pitchFamily="34" charset="0"/>
              <a:buChar char="•"/>
            </a:pPr>
            <a:endParaRPr lang="en-US" sz="2800" dirty="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26</a:t>
            </a:fld>
            <a:endParaRPr lang="en-US" dirty="0">
              <a:solidFill>
                <a:schemeClr val="bg1">
                  <a:lumMod val="50000"/>
                </a:schemeClr>
              </a:solidFill>
            </a:endParaRPr>
          </a:p>
        </p:txBody>
      </p:sp>
      <p:sp>
        <p:nvSpPr>
          <p:cNvPr id="5"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33</a:t>
            </a:r>
          </a:p>
        </p:txBody>
      </p:sp>
      <p:sp>
        <p:nvSpPr>
          <p:cNvPr id="8" name="Title 1">
            <a:extLst>
              <a:ext uri="{FF2B5EF4-FFF2-40B4-BE49-F238E27FC236}">
                <a16:creationId xmlns:a16="http://schemas.microsoft.com/office/drawing/2014/main" id="{FB64E1B4-6AC2-4A66-9B89-E315A48C53E5}"/>
              </a:ext>
            </a:extLst>
          </p:cNvPr>
          <p:cNvSpPr>
            <a:spLocks noGrp="1"/>
          </p:cNvSpPr>
          <p:nvPr>
            <p:ph type="title"/>
          </p:nvPr>
        </p:nvSpPr>
        <p:spPr>
          <a:xfrm>
            <a:off x="641221" y="512922"/>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ea typeface="ＭＳ Ｐゴシック" pitchFamily="34" charset="-128"/>
              </a:rPr>
              <a:t>Other factors that drive engagement.</a:t>
            </a:r>
            <a:br>
              <a:rPr lang="en-US" sz="3200" dirty="0">
                <a:ea typeface="ＭＳ Ｐゴシック" pitchFamily="34" charset="-128"/>
              </a:rPr>
            </a:br>
            <a:endParaRPr lang="en-US" dirty="0"/>
          </a:p>
        </p:txBody>
      </p:sp>
      <p:sp>
        <p:nvSpPr>
          <p:cNvPr id="9" name="TextBox 8">
            <a:extLst>
              <a:ext uri="{FF2B5EF4-FFF2-40B4-BE49-F238E27FC236}">
                <a16:creationId xmlns:a16="http://schemas.microsoft.com/office/drawing/2014/main" id="{19E9D8A5-8384-423B-BF15-68893EADBA02}"/>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DC776B41-67F9-49E0-8B8D-EF61E998D98E}"/>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a:defRPr/>
            </a:pPr>
            <a:r>
              <a:rPr lang="en-US" sz="2600" dirty="0"/>
              <a:t>VISIRRRR</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Plan a </a:t>
            </a:r>
            <a:r>
              <a:rPr lang="en-US" sz="2400" dirty="0"/>
              <a:t>Variety</a:t>
            </a:r>
            <a:r>
              <a:rPr lang="en-US" sz="2400" b="0" dirty="0">
                <a:solidFill>
                  <a:schemeClr val="tx1"/>
                </a:solidFill>
              </a:rPr>
              <a:t> of different learning experiences.</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Assure a high degree of learner </a:t>
            </a:r>
            <a:r>
              <a:rPr lang="en-US" sz="2400" dirty="0"/>
              <a:t>Involvement</a:t>
            </a:r>
            <a:r>
              <a:rPr lang="en-US" sz="2400" b="0" dirty="0">
                <a:solidFill>
                  <a:schemeClr val="tx1"/>
                </a:solidFill>
              </a:rPr>
              <a:t>.</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Allow learners to </a:t>
            </a:r>
            <a:r>
              <a:rPr lang="en-US" sz="2400" dirty="0"/>
              <a:t>Share Their Experiences</a:t>
            </a:r>
            <a:r>
              <a:rPr lang="en-US" sz="2400" b="0" dirty="0">
                <a:solidFill>
                  <a:schemeClr val="tx1"/>
                </a:solidFill>
              </a:rPr>
              <a:t>. </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Select </a:t>
            </a:r>
            <a:r>
              <a:rPr lang="en-US" sz="2400" dirty="0"/>
              <a:t>Interesting Methods </a:t>
            </a:r>
            <a:r>
              <a:rPr lang="en-US" sz="2400" b="0" dirty="0">
                <a:solidFill>
                  <a:schemeClr val="tx1"/>
                </a:solidFill>
              </a:rPr>
              <a:t>for training. </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Assure the </a:t>
            </a:r>
            <a:r>
              <a:rPr lang="en-US" sz="2400" dirty="0"/>
              <a:t>Relevance</a:t>
            </a:r>
            <a:r>
              <a:rPr lang="en-US" sz="2400" b="0" dirty="0">
                <a:solidFill>
                  <a:schemeClr val="tx1"/>
                </a:solidFill>
              </a:rPr>
              <a:t> of content.</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Address learner </a:t>
            </a:r>
            <a:r>
              <a:rPr lang="en-US" sz="2400" dirty="0"/>
              <a:t>Readiness</a:t>
            </a:r>
            <a:r>
              <a:rPr lang="en-US" sz="2400" b="0" dirty="0">
                <a:solidFill>
                  <a:schemeClr val="tx1"/>
                </a:solidFill>
              </a:rPr>
              <a:t> before you begin.</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Pace the instruction at an appropriate </a:t>
            </a:r>
            <a:r>
              <a:rPr lang="en-US" sz="2400" dirty="0"/>
              <a:t>Rate</a:t>
            </a:r>
            <a:r>
              <a:rPr lang="en-US" sz="2400" b="0" dirty="0">
                <a:solidFill>
                  <a:schemeClr val="tx1"/>
                </a:solidFill>
              </a:rPr>
              <a:t>.</a:t>
            </a:r>
          </a:p>
          <a:p>
            <a:pPr marL="342900" indent="-342900">
              <a:spcBef>
                <a:spcPts val="1200"/>
              </a:spcBef>
              <a:buClr>
                <a:srgbClr val="009383"/>
              </a:buClr>
              <a:buFont typeface="Arial" panose="020B0604020202020204" pitchFamily="34" charset="0"/>
              <a:buChar char="•"/>
              <a:defRPr/>
            </a:pPr>
            <a:r>
              <a:rPr lang="en-US" sz="2400" b="0" dirty="0">
                <a:solidFill>
                  <a:schemeClr val="tx1"/>
                </a:solidFill>
              </a:rPr>
              <a:t>Plan frequent </a:t>
            </a:r>
            <a:r>
              <a:rPr lang="en-US" sz="2400" dirty="0"/>
              <a:t>Repetition</a:t>
            </a:r>
            <a:r>
              <a:rPr lang="en-US" sz="2400" b="0" dirty="0">
                <a:solidFill>
                  <a:schemeClr val="tx1"/>
                </a:solidFill>
              </a:rPr>
              <a:t> in a variety of ways.</a:t>
            </a:r>
          </a:p>
          <a:p>
            <a:pPr>
              <a:buFont typeface="Arial" pitchFamily="34" charset="0"/>
              <a:buChar char="•"/>
            </a:pPr>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27</a:t>
            </a:fld>
            <a:endParaRPr lang="en-US" dirty="0">
              <a:solidFill>
                <a:schemeClr val="bg1">
                  <a:lumMod val="50000"/>
                </a:schemeClr>
              </a:solidFill>
            </a:endParaRPr>
          </a:p>
        </p:txBody>
      </p:sp>
      <p:sp>
        <p:nvSpPr>
          <p:cNvPr id="5" name="TextBox 8"/>
          <p:cNvSpPr txBox="1"/>
          <p:nvPr/>
        </p:nvSpPr>
        <p:spPr>
          <a:xfrm>
            <a:off x="11057871" y="591288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34</a:t>
            </a:r>
          </a:p>
        </p:txBody>
      </p:sp>
      <p:sp>
        <p:nvSpPr>
          <p:cNvPr id="8" name="Title 1">
            <a:extLst>
              <a:ext uri="{FF2B5EF4-FFF2-40B4-BE49-F238E27FC236}">
                <a16:creationId xmlns:a16="http://schemas.microsoft.com/office/drawing/2014/main" id="{6BF8CCD7-2E2E-44A4-A888-74E5CE3CFE22}"/>
              </a:ext>
            </a:extLst>
          </p:cNvPr>
          <p:cNvSpPr>
            <a:spLocks noGrp="1"/>
          </p:cNvSpPr>
          <p:nvPr>
            <p:ph type="title"/>
          </p:nvPr>
        </p:nvSpPr>
        <p:spPr>
          <a:xfrm>
            <a:off x="641221" y="512922"/>
            <a:ext cx="7429500" cy="1212636"/>
          </a:xfrm>
        </p:spPr>
        <p:txBody>
          <a:bodyPr>
            <a:normAutofit fontScale="90000"/>
          </a:bodyPr>
          <a:lstStyle/>
          <a:p>
            <a:r>
              <a:rPr lang="en-US" sz="2800" dirty="0">
                <a:ea typeface="ＭＳ Ｐゴシック" pitchFamily="34" charset="-128"/>
              </a:rPr>
              <a:t>B5. Principles of Engagement</a:t>
            </a:r>
            <a:br>
              <a:rPr lang="en-US" dirty="0">
                <a:ea typeface="ＭＳ Ｐゴシック" pitchFamily="34" charset="-128"/>
              </a:rPr>
            </a:br>
            <a:r>
              <a:rPr lang="en-US" sz="3600" dirty="0">
                <a:solidFill>
                  <a:srgbClr val="009383"/>
                </a:solidFill>
                <a:ea typeface="ＭＳ Ｐゴシック" pitchFamily="34" charset="-128"/>
              </a:rPr>
              <a:t>What Causes Engagement?</a:t>
            </a:r>
            <a:br>
              <a:rPr lang="en-US" sz="3200" dirty="0">
                <a:ea typeface="ＭＳ Ｐゴシック" pitchFamily="34" charset="-128"/>
              </a:rPr>
            </a:br>
            <a:endParaRPr lang="en-US" dirty="0"/>
          </a:p>
        </p:txBody>
      </p:sp>
      <p:sp>
        <p:nvSpPr>
          <p:cNvPr id="9" name="TextBox 8">
            <a:extLst>
              <a:ext uri="{FF2B5EF4-FFF2-40B4-BE49-F238E27FC236}">
                <a16:creationId xmlns:a16="http://schemas.microsoft.com/office/drawing/2014/main" id="{7CA226C9-B2B7-4C1B-A5BE-F5A6F0FB10AE}"/>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C32D945A-F286-45D4-893B-59791E6EF682}"/>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239595" y="2536276"/>
            <a:ext cx="9712809" cy="4410099"/>
          </a:xfrm>
        </p:spPr>
        <p:txBody>
          <a:bodyPr>
            <a:normAutofit/>
          </a:bodyPr>
          <a:lstStyle/>
          <a:p>
            <a:pPr marL="342900" indent="-342900">
              <a:buClr>
                <a:srgbClr val="009383"/>
              </a:buClr>
              <a:buFont typeface="Arial" panose="020B0604020202020204" pitchFamily="34" charset="0"/>
              <a:buChar char="•"/>
            </a:pPr>
            <a:endParaRPr lang="en-US" sz="2400" b="0" dirty="0">
              <a:solidFill>
                <a:schemeClr val="tx1"/>
              </a:solidFill>
              <a:ea typeface="ＭＳ Ｐゴシック" pitchFamily="34" charset="-128"/>
            </a:endParaRPr>
          </a:p>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Deliver a performance review? </a:t>
            </a:r>
            <a:br>
              <a:rPr lang="en-US" sz="2400" b="0" dirty="0">
                <a:solidFill>
                  <a:schemeClr val="tx1"/>
                </a:solidFill>
                <a:ea typeface="ＭＳ Ｐゴシック" pitchFamily="34" charset="-128"/>
              </a:rPr>
            </a:br>
            <a:r>
              <a:rPr lang="en-US" sz="2400" b="0" dirty="0">
                <a:solidFill>
                  <a:schemeClr val="tx1"/>
                </a:solidFill>
                <a:ea typeface="ＭＳ Ｐゴシック" pitchFamily="34" charset="-128"/>
              </a:rPr>
              <a:t>(Check one)</a:t>
            </a:r>
          </a:p>
          <a:p>
            <a:pPr marL="457200" lvl="1" indent="0">
              <a:buNone/>
            </a:pPr>
            <a:r>
              <a:rPr lang="en-US" sz="2400" dirty="0">
                <a:solidFill>
                  <a:schemeClr val="tx1"/>
                </a:solidFill>
                <a:ea typeface="ＭＳ Ｐゴシック" pitchFamily="34" charset="-128"/>
              </a:rPr>
              <a:t>	__ a.	Role-playing a manager discussing a </a:t>
            </a:r>
          </a:p>
          <a:p>
            <a:pPr marL="457200" lvl="1" indent="0">
              <a:buNone/>
            </a:pPr>
            <a:r>
              <a:rPr lang="en-US" sz="2400" dirty="0">
                <a:solidFill>
                  <a:schemeClr val="tx1"/>
                </a:solidFill>
                <a:ea typeface="ＭＳ Ｐゴシック" pitchFamily="34" charset="-128"/>
              </a:rPr>
              <a:t>		performance review with an employee.</a:t>
            </a:r>
          </a:p>
          <a:p>
            <a:pPr marL="457200" lvl="1"/>
            <a:r>
              <a:rPr lang="en-US" sz="2400" dirty="0">
                <a:solidFill>
                  <a:schemeClr val="tx1"/>
                </a:solidFill>
                <a:ea typeface="ＭＳ Ｐゴシック" pitchFamily="34" charset="-128"/>
              </a:rPr>
              <a:t>	__ b.	Sub-groups discussing a case study 						centering on performance reviews.</a:t>
            </a:r>
          </a:p>
          <a:p>
            <a:pPr marL="457200" lvl="1"/>
            <a:r>
              <a:rPr lang="en-US" sz="2400" dirty="0">
                <a:solidFill>
                  <a:schemeClr val="tx1"/>
                </a:solidFill>
                <a:ea typeface="ＭＳ Ｐゴシック" pitchFamily="34" charset="-128"/>
              </a:rPr>
              <a:t>	__ c.	Completing a post-course test on </a:t>
            </a:r>
          </a:p>
          <a:p>
            <a:pPr marL="457200" lvl="1"/>
            <a:r>
              <a:rPr lang="en-US" sz="2400" dirty="0">
                <a:solidFill>
                  <a:schemeClr val="tx1"/>
                </a:solidFill>
                <a:ea typeface="ＭＳ Ｐゴシック" pitchFamily="34" charset="-128"/>
              </a:rPr>
              <a:t>		performance review.</a:t>
            </a:r>
          </a:p>
          <a:p>
            <a:pPr marL="457200" lvl="1"/>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28</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Principles of Engagement</a:t>
            </a:r>
            <a:endParaRPr lang="en-US" sz="3600" dirty="0"/>
          </a:p>
        </p:txBody>
      </p:sp>
      <p:sp>
        <p:nvSpPr>
          <p:cNvPr id="7" name="Right Arrow 6"/>
          <p:cNvSpPr/>
          <p:nvPr/>
        </p:nvSpPr>
        <p:spPr>
          <a:xfrm>
            <a:off x="10135952" y="5587699"/>
            <a:ext cx="691117" cy="636036"/>
          </a:xfrm>
          <a:prstGeom prst="rightArrow">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5" name="Group 4"/>
          <p:cNvGrpSpPr/>
          <p:nvPr/>
        </p:nvGrpSpPr>
        <p:grpSpPr>
          <a:xfrm>
            <a:off x="132224" y="1212636"/>
            <a:ext cx="10349287" cy="4224270"/>
            <a:chOff x="-1391777" y="1212635"/>
            <a:chExt cx="10349287" cy="4224270"/>
          </a:xfrm>
        </p:grpSpPr>
        <p:sp>
          <p:nvSpPr>
            <p:cNvPr id="6" name="Rectangle 5"/>
            <p:cNvSpPr/>
            <p:nvPr/>
          </p:nvSpPr>
          <p:spPr>
            <a:xfrm>
              <a:off x="6822607" y="2501605"/>
              <a:ext cx="2134903" cy="2935300"/>
            </a:xfrm>
            <a:prstGeom prst="rect">
              <a:avLst/>
            </a:prstGeom>
            <a:solidFill>
              <a:srgbClr val="009383"/>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Arial" panose="020B0604020202020204" pitchFamily="34" charset="0"/>
                  <a:cs typeface="Arial" panose="020B0604020202020204" pitchFamily="34" charset="0"/>
                </a:rPr>
                <a:t>____ Variety</a:t>
              </a:r>
            </a:p>
            <a:p>
              <a:r>
                <a:rPr lang="en-US" dirty="0">
                  <a:solidFill>
                    <a:schemeClr val="bg1"/>
                  </a:solidFill>
                  <a:latin typeface="Arial" panose="020B0604020202020204" pitchFamily="34" charset="0"/>
                  <a:cs typeface="Arial" panose="020B0604020202020204" pitchFamily="34" charset="0"/>
                </a:rPr>
                <a:t>____ Involvement</a:t>
              </a:r>
            </a:p>
            <a:p>
              <a:r>
                <a:rPr lang="en-US" dirty="0">
                  <a:solidFill>
                    <a:schemeClr val="bg1"/>
                  </a:solidFill>
                  <a:latin typeface="Arial" panose="020B0604020202020204" pitchFamily="34" charset="0"/>
                  <a:cs typeface="Arial" panose="020B0604020202020204" pitchFamily="34" charset="0"/>
                </a:rPr>
                <a:t>____ Share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Experiences</a:t>
              </a:r>
            </a:p>
            <a:p>
              <a:r>
                <a:rPr lang="en-US" dirty="0">
                  <a:solidFill>
                    <a:schemeClr val="bg1"/>
                  </a:solidFill>
                  <a:latin typeface="Arial" panose="020B0604020202020204" pitchFamily="34" charset="0"/>
                  <a:cs typeface="Arial" panose="020B0604020202020204" pitchFamily="34" charset="0"/>
                </a:rPr>
                <a:t>____ Interesting </a:t>
              </a:r>
            </a:p>
            <a:p>
              <a:r>
                <a:rPr lang="en-US" dirty="0">
                  <a:solidFill>
                    <a:schemeClr val="bg1"/>
                  </a:solidFill>
                  <a:latin typeface="Arial" panose="020B0604020202020204" pitchFamily="34" charset="0"/>
                  <a:cs typeface="Arial" panose="020B0604020202020204" pitchFamily="34" charset="0"/>
                </a:rPr>
                <a:t>         Method</a:t>
              </a:r>
            </a:p>
            <a:p>
              <a:r>
                <a:rPr lang="en-US" dirty="0">
                  <a:solidFill>
                    <a:schemeClr val="bg1"/>
                  </a:solidFill>
                  <a:latin typeface="Arial" panose="020B0604020202020204" pitchFamily="34" charset="0"/>
                  <a:cs typeface="Arial" panose="020B0604020202020204" pitchFamily="34" charset="0"/>
                </a:rPr>
                <a:t>____ Relevance</a:t>
              </a:r>
            </a:p>
            <a:p>
              <a:r>
                <a:rPr lang="en-US" dirty="0">
                  <a:solidFill>
                    <a:schemeClr val="bg1"/>
                  </a:solidFill>
                  <a:latin typeface="Arial" panose="020B0604020202020204" pitchFamily="34" charset="0"/>
                  <a:cs typeface="Arial" panose="020B0604020202020204" pitchFamily="34" charset="0"/>
                </a:rPr>
                <a:t>____ Readiness</a:t>
              </a:r>
            </a:p>
            <a:p>
              <a:r>
                <a:rPr lang="en-US" dirty="0">
                  <a:solidFill>
                    <a:schemeClr val="bg1"/>
                  </a:solidFill>
                  <a:latin typeface="Arial" panose="020B0604020202020204" pitchFamily="34" charset="0"/>
                  <a:cs typeface="Arial" panose="020B0604020202020204" pitchFamily="34" charset="0"/>
                </a:rPr>
                <a:t>____ Rate</a:t>
              </a:r>
            </a:p>
            <a:p>
              <a:r>
                <a:rPr lang="en-US" dirty="0">
                  <a:solidFill>
                    <a:schemeClr val="bg1"/>
                  </a:solidFill>
                  <a:latin typeface="Arial" panose="020B0604020202020204" pitchFamily="34" charset="0"/>
                  <a:cs typeface="Arial" panose="020B0604020202020204" pitchFamily="34" charset="0"/>
                </a:rPr>
                <a:t>____ Repetition</a:t>
              </a:r>
            </a:p>
          </p:txBody>
        </p:sp>
        <p:sp>
          <p:nvSpPr>
            <p:cNvPr id="8" name="Explosion 1 7"/>
            <p:cNvSpPr/>
            <p:nvPr/>
          </p:nvSpPr>
          <p:spPr>
            <a:xfrm>
              <a:off x="-1391777" y="1212635"/>
              <a:ext cx="2808045" cy="1909794"/>
            </a:xfrm>
            <a:prstGeom prst="irregularSeal1">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961172" y="1803255"/>
              <a:ext cx="2011680"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Application</a:t>
              </a:r>
            </a:p>
          </p:txBody>
        </p:sp>
      </p:grpSp>
      <p:sp>
        <p:nvSpPr>
          <p:cNvPr id="10" name="TextBox 9"/>
          <p:cNvSpPr txBox="1"/>
          <p:nvPr/>
        </p:nvSpPr>
        <p:spPr>
          <a:xfrm>
            <a:off x="2940269" y="1474927"/>
            <a:ext cx="6790596" cy="492443"/>
          </a:xfrm>
          <a:prstGeom prst="rect">
            <a:avLst/>
          </a:prstGeom>
          <a:noFill/>
        </p:spPr>
        <p:txBody>
          <a:bodyPr wrap="square" rtlCol="0">
            <a:spAutoFit/>
          </a:bodyPr>
          <a:lstStyle/>
          <a:p>
            <a:r>
              <a:rPr lang="en-US" sz="2600" b="1" dirty="0">
                <a:solidFill>
                  <a:srgbClr val="009383"/>
                </a:solidFill>
                <a:latin typeface="Arial" panose="020B0604020202020204" pitchFamily="34" charset="0"/>
                <a:cs typeface="Arial" panose="020B0604020202020204" pitchFamily="34" charset="0"/>
              </a:rPr>
              <a:t>Which would be best for Engagement?</a:t>
            </a:r>
          </a:p>
        </p:txBody>
      </p:sp>
      <p:sp>
        <p:nvSpPr>
          <p:cNvPr id="11"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35</a:t>
            </a:r>
          </a:p>
        </p:txBody>
      </p:sp>
      <p:sp>
        <p:nvSpPr>
          <p:cNvPr id="12" name="TextBox 11">
            <a:extLst>
              <a:ext uri="{FF2B5EF4-FFF2-40B4-BE49-F238E27FC236}">
                <a16:creationId xmlns:a16="http://schemas.microsoft.com/office/drawing/2014/main" id="{CE18FF39-A788-4506-A1F4-E4403790CB7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3" name="TextBox 12">
            <a:extLst>
              <a:ext uri="{FF2B5EF4-FFF2-40B4-BE49-F238E27FC236}">
                <a16:creationId xmlns:a16="http://schemas.microsoft.com/office/drawing/2014/main" id="{013EB132-4716-4111-920B-2CD5C1EC4CBA}"/>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14" name="TextBox 13">
            <a:extLst>
              <a:ext uri="{FF2B5EF4-FFF2-40B4-BE49-F238E27FC236}">
                <a16:creationId xmlns:a16="http://schemas.microsoft.com/office/drawing/2014/main" id="{920EA5B2-FCA9-4A6C-B591-6FF22B95B027}"/>
              </a:ext>
            </a:extLst>
          </p:cNvPr>
          <p:cNvSpPr txBox="1"/>
          <p:nvPr/>
        </p:nvSpPr>
        <p:spPr>
          <a:xfrm>
            <a:off x="10481510" y="1176480"/>
            <a:ext cx="1454674" cy="369332"/>
          </a:xfrm>
          <a:prstGeom prst="rect">
            <a:avLst/>
          </a:prstGeom>
          <a:solidFill>
            <a:schemeClr val="accent2"/>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Type in Chat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239595" y="2536276"/>
            <a:ext cx="9712809" cy="4410099"/>
          </a:xfrm>
        </p:spPr>
        <p:txBody>
          <a:bodyPr>
            <a:normAutofit/>
          </a:bodyPr>
          <a:lstStyle/>
          <a:p>
            <a:pPr marL="342900" indent="-342900">
              <a:buClr>
                <a:srgbClr val="009383"/>
              </a:buClr>
              <a:buFont typeface="Arial" panose="020B0604020202020204" pitchFamily="34" charset="0"/>
              <a:buChar char="•"/>
            </a:pPr>
            <a:endParaRPr lang="en-US" sz="2400" b="0" dirty="0">
              <a:solidFill>
                <a:schemeClr val="tx1"/>
              </a:solidFill>
              <a:ea typeface="ＭＳ Ｐゴシック" pitchFamily="34" charset="-128"/>
            </a:endParaRPr>
          </a:p>
          <a:p>
            <a:r>
              <a:rPr lang="en-US" sz="2400" b="0" dirty="0">
                <a:solidFill>
                  <a:schemeClr val="tx1"/>
                </a:solidFill>
                <a:ea typeface="ＭＳ Ｐゴシック" pitchFamily="34" charset="-128"/>
              </a:rPr>
              <a:t>How to return a tennis ball?</a:t>
            </a:r>
          </a:p>
          <a:p>
            <a:pPr marL="1371600" lvl="1" indent="-914400"/>
            <a:r>
              <a:rPr lang="en-US" sz="2400" dirty="0">
                <a:solidFill>
                  <a:schemeClr val="tx1"/>
                </a:solidFill>
                <a:ea typeface="ＭＳ Ｐゴシック" pitchFamily="34" charset="-128"/>
              </a:rPr>
              <a:t>__ a.	Watching a video of a tennis </a:t>
            </a:r>
            <a:br>
              <a:rPr lang="en-US" sz="2400" dirty="0">
                <a:solidFill>
                  <a:schemeClr val="tx1"/>
                </a:solidFill>
                <a:ea typeface="ＭＳ Ｐゴシック" pitchFamily="34" charset="-128"/>
              </a:rPr>
            </a:br>
            <a:r>
              <a:rPr lang="en-US" sz="2400" dirty="0">
                <a:solidFill>
                  <a:schemeClr val="tx1"/>
                </a:solidFill>
                <a:ea typeface="ＭＳ Ｐゴシック" pitchFamily="34" charset="-128"/>
              </a:rPr>
              <a:t>pro and analyzing his form.</a:t>
            </a:r>
          </a:p>
          <a:p>
            <a:pPr marL="1371600" lvl="1" indent="-914400"/>
            <a:r>
              <a:rPr lang="en-US" sz="2400" dirty="0">
                <a:solidFill>
                  <a:schemeClr val="tx1"/>
                </a:solidFill>
                <a:ea typeface="ＭＳ Ｐゴシック" pitchFamily="34" charset="-128"/>
              </a:rPr>
              <a:t>__ b.	Breaking into small groups and analyze </a:t>
            </a:r>
          </a:p>
          <a:p>
            <a:pPr marL="1371600" lvl="1" indent="-914400"/>
            <a:r>
              <a:rPr lang="en-US" sz="2400" dirty="0">
                <a:solidFill>
                  <a:schemeClr val="tx1"/>
                </a:solidFill>
                <a:ea typeface="ＭＳ Ｐゴシック" pitchFamily="34" charset="-128"/>
              </a:rPr>
              <a:t>	how group members' hold and swing </a:t>
            </a:r>
          </a:p>
          <a:p>
            <a:pPr marL="1371600" lvl="1" indent="-914400"/>
            <a:r>
              <a:rPr lang="en-US" sz="2400" dirty="0">
                <a:solidFill>
                  <a:schemeClr val="tx1"/>
                </a:solidFill>
                <a:ea typeface="ＭＳ Ｐゴシック" pitchFamily="34" charset="-128"/>
              </a:rPr>
              <a:t>	the racket providing both positive and negative feedback. </a:t>
            </a:r>
          </a:p>
          <a:p>
            <a:pPr marL="1371600" lvl="1" indent="-914400"/>
            <a:r>
              <a:rPr lang="en-US" sz="2400" dirty="0">
                <a:solidFill>
                  <a:schemeClr val="tx1"/>
                </a:solidFill>
                <a:ea typeface="ＭＳ Ｐゴシック" pitchFamily="34" charset="-128"/>
              </a:rPr>
              <a:t>__ c.	Playing a set of tennis with a classmate and receiving feedback from other class participants and the instructor.</a:t>
            </a:r>
          </a:p>
          <a:p>
            <a:pPr marL="457200" lvl="1"/>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29</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Principles</a:t>
            </a:r>
            <a:r>
              <a:rPr lang="en-US" sz="3200" dirty="0">
                <a:ea typeface="ＭＳ Ｐゴシック" pitchFamily="34" charset="-128"/>
              </a:rPr>
              <a:t> of Engagement</a:t>
            </a:r>
            <a:endParaRPr lang="en-US" sz="3200" dirty="0"/>
          </a:p>
        </p:txBody>
      </p:sp>
      <p:grpSp>
        <p:nvGrpSpPr>
          <p:cNvPr id="5" name="Group 4"/>
          <p:cNvGrpSpPr/>
          <p:nvPr/>
        </p:nvGrpSpPr>
        <p:grpSpPr>
          <a:xfrm>
            <a:off x="132224" y="1212636"/>
            <a:ext cx="10925647" cy="3543449"/>
            <a:chOff x="-1391777" y="1212635"/>
            <a:chExt cx="10925647" cy="3543449"/>
          </a:xfrm>
        </p:grpSpPr>
        <p:sp>
          <p:nvSpPr>
            <p:cNvPr id="6" name="Rectangle 5"/>
            <p:cNvSpPr/>
            <p:nvPr/>
          </p:nvSpPr>
          <p:spPr>
            <a:xfrm>
              <a:off x="7398967" y="1820784"/>
              <a:ext cx="2134903" cy="2935300"/>
            </a:xfrm>
            <a:prstGeom prst="rect">
              <a:avLst/>
            </a:prstGeom>
            <a:solidFill>
              <a:srgbClr val="009383"/>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Arial" panose="020B0604020202020204" pitchFamily="34" charset="0"/>
                  <a:cs typeface="Arial" panose="020B0604020202020204" pitchFamily="34" charset="0"/>
                </a:rPr>
                <a:t>____ Variety</a:t>
              </a:r>
            </a:p>
            <a:p>
              <a:r>
                <a:rPr lang="en-US" dirty="0">
                  <a:solidFill>
                    <a:schemeClr val="bg1"/>
                  </a:solidFill>
                  <a:latin typeface="Arial" panose="020B0604020202020204" pitchFamily="34" charset="0"/>
                  <a:cs typeface="Arial" panose="020B0604020202020204" pitchFamily="34" charset="0"/>
                </a:rPr>
                <a:t>____ Involvement</a:t>
              </a:r>
            </a:p>
            <a:p>
              <a:r>
                <a:rPr lang="en-US" dirty="0">
                  <a:solidFill>
                    <a:schemeClr val="bg1"/>
                  </a:solidFill>
                  <a:latin typeface="Arial" panose="020B0604020202020204" pitchFamily="34" charset="0"/>
                  <a:cs typeface="Arial" panose="020B0604020202020204" pitchFamily="34" charset="0"/>
                </a:rPr>
                <a:t>____ Share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Experiences</a:t>
              </a:r>
            </a:p>
            <a:p>
              <a:r>
                <a:rPr lang="en-US" dirty="0">
                  <a:solidFill>
                    <a:schemeClr val="bg1"/>
                  </a:solidFill>
                  <a:latin typeface="Arial" panose="020B0604020202020204" pitchFamily="34" charset="0"/>
                  <a:cs typeface="Arial" panose="020B0604020202020204" pitchFamily="34" charset="0"/>
                </a:rPr>
                <a:t>____ Interesting </a:t>
              </a:r>
            </a:p>
            <a:p>
              <a:r>
                <a:rPr lang="en-US" dirty="0">
                  <a:solidFill>
                    <a:schemeClr val="bg1"/>
                  </a:solidFill>
                  <a:latin typeface="Arial" panose="020B0604020202020204" pitchFamily="34" charset="0"/>
                  <a:cs typeface="Arial" panose="020B0604020202020204" pitchFamily="34" charset="0"/>
                </a:rPr>
                <a:t>         Method</a:t>
              </a:r>
            </a:p>
            <a:p>
              <a:r>
                <a:rPr lang="en-US" dirty="0">
                  <a:solidFill>
                    <a:schemeClr val="bg1"/>
                  </a:solidFill>
                  <a:latin typeface="Arial" panose="020B0604020202020204" pitchFamily="34" charset="0"/>
                  <a:cs typeface="Arial" panose="020B0604020202020204" pitchFamily="34" charset="0"/>
                </a:rPr>
                <a:t>____ Relevance</a:t>
              </a:r>
            </a:p>
            <a:p>
              <a:r>
                <a:rPr lang="en-US" dirty="0">
                  <a:solidFill>
                    <a:schemeClr val="bg1"/>
                  </a:solidFill>
                  <a:latin typeface="Arial" panose="020B0604020202020204" pitchFamily="34" charset="0"/>
                  <a:cs typeface="Arial" panose="020B0604020202020204" pitchFamily="34" charset="0"/>
                </a:rPr>
                <a:t>____ Readiness</a:t>
              </a:r>
            </a:p>
            <a:p>
              <a:r>
                <a:rPr lang="en-US" dirty="0">
                  <a:solidFill>
                    <a:schemeClr val="bg1"/>
                  </a:solidFill>
                  <a:latin typeface="Arial" panose="020B0604020202020204" pitchFamily="34" charset="0"/>
                  <a:cs typeface="Arial" panose="020B0604020202020204" pitchFamily="34" charset="0"/>
                </a:rPr>
                <a:t>____ Rate</a:t>
              </a:r>
            </a:p>
            <a:p>
              <a:r>
                <a:rPr lang="en-US" dirty="0">
                  <a:solidFill>
                    <a:schemeClr val="bg1"/>
                  </a:solidFill>
                  <a:latin typeface="Arial" panose="020B0604020202020204" pitchFamily="34" charset="0"/>
                  <a:cs typeface="Arial" panose="020B0604020202020204" pitchFamily="34" charset="0"/>
                </a:rPr>
                <a:t>____ Repetition</a:t>
              </a:r>
            </a:p>
          </p:txBody>
        </p:sp>
        <p:sp>
          <p:nvSpPr>
            <p:cNvPr id="8" name="Explosion 1 7"/>
            <p:cNvSpPr/>
            <p:nvPr/>
          </p:nvSpPr>
          <p:spPr>
            <a:xfrm>
              <a:off x="-1391777" y="1212635"/>
              <a:ext cx="2808045" cy="1909794"/>
            </a:xfrm>
            <a:prstGeom prst="irregularSeal1">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961172" y="1803255"/>
              <a:ext cx="2011680"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Application</a:t>
              </a:r>
            </a:p>
          </p:txBody>
        </p:sp>
      </p:grpSp>
      <p:sp>
        <p:nvSpPr>
          <p:cNvPr id="10" name="TextBox 9"/>
          <p:cNvSpPr txBox="1"/>
          <p:nvPr/>
        </p:nvSpPr>
        <p:spPr>
          <a:xfrm>
            <a:off x="2700701" y="1472868"/>
            <a:ext cx="6790596" cy="492443"/>
          </a:xfrm>
          <a:prstGeom prst="rect">
            <a:avLst/>
          </a:prstGeom>
          <a:noFill/>
        </p:spPr>
        <p:txBody>
          <a:bodyPr wrap="square" rtlCol="0">
            <a:spAutoFit/>
          </a:bodyPr>
          <a:lstStyle/>
          <a:p>
            <a:r>
              <a:rPr lang="en-US" sz="2600" b="1" dirty="0">
                <a:solidFill>
                  <a:srgbClr val="009383"/>
                </a:solidFill>
                <a:latin typeface="Arial" panose="020B0604020202020204" pitchFamily="34" charset="0"/>
                <a:cs typeface="Arial" panose="020B0604020202020204" pitchFamily="34" charset="0"/>
              </a:rPr>
              <a:t>Which would be best for Engagement?</a:t>
            </a:r>
          </a:p>
        </p:txBody>
      </p:sp>
      <p:sp>
        <p:nvSpPr>
          <p:cNvPr id="11"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35</a:t>
            </a:r>
          </a:p>
        </p:txBody>
      </p:sp>
      <p:sp>
        <p:nvSpPr>
          <p:cNvPr id="12" name="TextBox 11">
            <a:extLst>
              <a:ext uri="{FF2B5EF4-FFF2-40B4-BE49-F238E27FC236}">
                <a16:creationId xmlns:a16="http://schemas.microsoft.com/office/drawing/2014/main" id="{CE18FF39-A788-4506-A1F4-E4403790CB7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3" name="TextBox 12">
            <a:extLst>
              <a:ext uri="{FF2B5EF4-FFF2-40B4-BE49-F238E27FC236}">
                <a16:creationId xmlns:a16="http://schemas.microsoft.com/office/drawing/2014/main" id="{013EB132-4716-4111-920B-2CD5C1EC4CBA}"/>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14" name="TextBox 13">
            <a:extLst>
              <a:ext uri="{FF2B5EF4-FFF2-40B4-BE49-F238E27FC236}">
                <a16:creationId xmlns:a16="http://schemas.microsoft.com/office/drawing/2014/main" id="{BD479193-EF5C-4CB6-80A1-EDD0862CE32F}"/>
              </a:ext>
            </a:extLst>
          </p:cNvPr>
          <p:cNvSpPr txBox="1"/>
          <p:nvPr/>
        </p:nvSpPr>
        <p:spPr>
          <a:xfrm>
            <a:off x="10481510" y="1176480"/>
            <a:ext cx="1454674" cy="369332"/>
          </a:xfrm>
          <a:prstGeom prst="rect">
            <a:avLst/>
          </a:prstGeom>
          <a:solidFill>
            <a:schemeClr val="accent2"/>
          </a:solid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Type in Chat</a:t>
            </a:r>
          </a:p>
        </p:txBody>
      </p:sp>
    </p:spTree>
    <p:extLst>
      <p:ext uri="{BB962C8B-B14F-4D97-AF65-F5344CB8AC3E}">
        <p14:creationId xmlns:p14="http://schemas.microsoft.com/office/powerpoint/2010/main" val="4095785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0" y="-850899"/>
            <a:ext cx="12216409" cy="4468626"/>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8" name="Title 1"/>
          <p:cNvSpPr txBox="1">
            <a:spLocks/>
          </p:cNvSpPr>
          <p:nvPr/>
        </p:nvSpPr>
        <p:spPr>
          <a:xfrm>
            <a:off x="1444133" y="4083050"/>
            <a:ext cx="9328141" cy="1231900"/>
          </a:xfrm>
          <a:prstGeom prst="rect">
            <a:avLst/>
          </a:prstGeom>
        </p:spPr>
        <p:txBody>
          <a:bodyPr vert="horz" lIns="91440" tIns="45720" rIns="91440" bIns="45720" rtlCol="0" anchor="t">
            <a:noAutofit/>
          </a:bodyPr>
          <a:lstStyle/>
          <a:p>
            <a:pPr algn="ctr" defTabSz="457200">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B. PLANNING FOR RESULTS</a:t>
            </a:r>
          </a:p>
          <a:p>
            <a:pPr algn="ctr" defTabSz="457200">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IMPROVING YOUR DESIGN</a:t>
            </a:r>
          </a:p>
        </p:txBody>
      </p:sp>
      <p:sp>
        <p:nvSpPr>
          <p:cNvPr id="10" name="TextBox 9">
            <a:extLst>
              <a:ext uri="{FF2B5EF4-FFF2-40B4-BE49-F238E27FC236}">
                <a16:creationId xmlns:a16="http://schemas.microsoft.com/office/drawing/2014/main" id="{9F8EC540-03A8-48F0-81AD-F6B6F42C3FDB}"/>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solidFill>
                <a:latin typeface="Arial" panose="020B0604020202020204" pitchFamily="34" charset="0"/>
                <a:cs typeface="Arial" panose="020B0604020202020204" pitchFamily="34" charset="0"/>
              </a:rPr>
              <a:t>Duplication prohibited without consent</a:t>
            </a:r>
          </a:p>
        </p:txBody>
      </p:sp>
      <p:sp>
        <p:nvSpPr>
          <p:cNvPr id="12" name="TextBox 11">
            <a:extLst>
              <a:ext uri="{FF2B5EF4-FFF2-40B4-BE49-F238E27FC236}">
                <a16:creationId xmlns:a16="http://schemas.microsoft.com/office/drawing/2014/main" id="{CE79BB9E-CF8D-4855-A591-FC5F56874F70}"/>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solidFill>
                <a:latin typeface="Arial" panose="020B0604020202020204" pitchFamily="34" charset="0"/>
                <a:cs typeface="Arial" panose="020B0604020202020204" pitchFamily="34" charset="0"/>
              </a:rPr>
              <a:t>Copyright 1992-2015, Leadership Strategies, Inc. V15.03</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Instructional methods are </a:t>
            </a:r>
            <a:r>
              <a:rPr lang="en-US" sz="2400" dirty="0">
                <a:ea typeface="ＭＳ Ｐゴシック" pitchFamily="34" charset="-128"/>
              </a:rPr>
              <a:t>broad categories </a:t>
            </a:r>
            <a:r>
              <a:rPr lang="en-US" sz="2400" b="0" dirty="0">
                <a:solidFill>
                  <a:schemeClr val="tx1"/>
                </a:solidFill>
                <a:ea typeface="ＭＳ Ｐゴシック" pitchFamily="34" charset="-128"/>
              </a:rPr>
              <a:t>of activities used to transfer information.</a:t>
            </a:r>
          </a:p>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Engagement strategies are </a:t>
            </a:r>
            <a:r>
              <a:rPr lang="en-US" sz="2400" dirty="0">
                <a:ea typeface="ＭＳ Ｐゴシック" pitchFamily="34" charset="-128"/>
              </a:rPr>
              <a:t>specific techniques</a:t>
            </a:r>
            <a:r>
              <a:rPr lang="en-US" sz="2400" b="0" dirty="0">
                <a:solidFill>
                  <a:schemeClr val="tx1"/>
                </a:solidFill>
                <a:ea typeface="ＭＳ Ｐゴシック" pitchFamily="34" charset="-128"/>
              </a:rPr>
              <a:t>, based on one or more instructional methods, to engage participants, get them involved and motivate them to learn.   </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30</a:t>
            </a:fld>
            <a:endParaRPr lang="en-US" dirty="0">
              <a:solidFill>
                <a:schemeClr val="bg1">
                  <a:lumMod val="50000"/>
                </a:schemeClr>
              </a:solidFill>
            </a:endParaRPr>
          </a:p>
        </p:txBody>
      </p:sp>
      <p:sp>
        <p:nvSpPr>
          <p:cNvPr id="2" name="Title 1"/>
          <p:cNvSpPr>
            <a:spLocks noGrp="1"/>
          </p:cNvSpPr>
          <p:nvPr>
            <p:ph type="title"/>
          </p:nvPr>
        </p:nvSpPr>
        <p:spPr>
          <a:xfrm>
            <a:off x="657226" y="522072"/>
            <a:ext cx="9266518" cy="690564"/>
          </a:xfrm>
        </p:spPr>
        <p:txBody>
          <a:bodyPr>
            <a:noAutofit/>
          </a:bodyPr>
          <a:lstStyle/>
          <a:p>
            <a:pPr marL="577850" indent="-577850"/>
            <a:r>
              <a:rPr lang="en-US" sz="3600" dirty="0">
                <a:ea typeface="ＭＳ Ｐゴシック" pitchFamily="34" charset="-128"/>
              </a:rPr>
              <a:t>B6. Instructional Methods </a:t>
            </a:r>
            <a:br>
              <a:rPr lang="en-US" sz="3600" dirty="0">
                <a:ea typeface="ＭＳ Ｐゴシック" pitchFamily="34" charset="-128"/>
              </a:rPr>
            </a:br>
            <a:r>
              <a:rPr lang="en-US" sz="3600" dirty="0">
                <a:ea typeface="ＭＳ Ｐゴシック" pitchFamily="34" charset="-128"/>
              </a:rPr>
              <a:t>&amp; Engagement Strategies</a:t>
            </a:r>
            <a:endParaRPr lang="en-US" sz="3600" dirty="0"/>
          </a:p>
        </p:txBody>
      </p:sp>
      <p:sp>
        <p:nvSpPr>
          <p:cNvPr id="5" name="TextBox 4">
            <a:extLst>
              <a:ext uri="{FF2B5EF4-FFF2-40B4-BE49-F238E27FC236}">
                <a16:creationId xmlns:a16="http://schemas.microsoft.com/office/drawing/2014/main" id="{26AE662A-1BD3-465F-A9EC-66EA139DFC86}"/>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6" name="TextBox 5">
            <a:extLst>
              <a:ext uri="{FF2B5EF4-FFF2-40B4-BE49-F238E27FC236}">
                <a16:creationId xmlns:a16="http://schemas.microsoft.com/office/drawing/2014/main" id="{D4B3F9FB-2D91-42D1-9A37-DB05EFB1A908}"/>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body" idx="1"/>
          </p:nvPr>
        </p:nvSpPr>
        <p:spPr>
          <a:xfrm>
            <a:off x="2175064" y="1679554"/>
            <a:ext cx="8261490" cy="4410099"/>
          </a:xfrm>
        </p:spPr>
        <p:txBody>
          <a:bodyPr>
            <a:normAutofit/>
          </a:bodyPr>
          <a:lstStyle/>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Icebreakers</a:t>
            </a:r>
          </a:p>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Lecture </a:t>
            </a:r>
          </a:p>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Participant Practice</a:t>
            </a:r>
          </a:p>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Role Plays </a:t>
            </a:r>
          </a:p>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Simulations</a:t>
            </a:r>
          </a:p>
          <a:p>
            <a:pPr marL="514350" indent="-514350">
              <a:buClr>
                <a:srgbClr val="009383"/>
              </a:buClr>
              <a:buSzPct val="100000"/>
              <a:buFont typeface="+mj-lt"/>
              <a:buAutoNum type="arabicPeriod"/>
            </a:pPr>
            <a:r>
              <a:rPr lang="en-US" sz="2400" b="0" dirty="0">
                <a:solidFill>
                  <a:schemeClr val="tx1"/>
                </a:solidFill>
                <a:ea typeface="ＭＳ Ｐゴシック" pitchFamily="34" charset="-128"/>
              </a:rPr>
              <a:t>Sub-Groups</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31</a:t>
            </a:fld>
            <a:endParaRPr lang="en-US" dirty="0">
              <a:solidFill>
                <a:schemeClr val="bg1">
                  <a:lumMod val="50000"/>
                </a:schemeClr>
              </a:solidFill>
            </a:endParaRPr>
          </a:p>
        </p:txBody>
      </p:sp>
      <p:sp>
        <p:nvSpPr>
          <p:cNvPr id="2" name="Title 1"/>
          <p:cNvSpPr>
            <a:spLocks noGrp="1"/>
          </p:cNvSpPr>
          <p:nvPr>
            <p:ph type="title"/>
          </p:nvPr>
        </p:nvSpPr>
        <p:spPr>
          <a:xfrm>
            <a:off x="657225" y="522072"/>
            <a:ext cx="8261490" cy="690564"/>
          </a:xfrm>
        </p:spPr>
        <p:txBody>
          <a:bodyPr>
            <a:noAutofit/>
          </a:bodyPr>
          <a:lstStyle/>
          <a:p>
            <a:r>
              <a:rPr lang="en-US" sz="3600" dirty="0">
                <a:ea typeface="ＭＳ Ｐゴシック" pitchFamily="34" charset="-128"/>
              </a:rPr>
              <a:t>Instructional Methods – Appendix A</a:t>
            </a:r>
            <a:endParaRPr lang="en-US" sz="3600" dirty="0"/>
          </a:p>
        </p:txBody>
      </p:sp>
      <p:sp>
        <p:nvSpPr>
          <p:cNvPr id="3" name="Content Placeholder 2"/>
          <p:cNvSpPr>
            <a:spLocks noGrp="1"/>
          </p:cNvSpPr>
          <p:nvPr>
            <p:ph idx="4294967295"/>
          </p:nvPr>
        </p:nvSpPr>
        <p:spPr>
          <a:xfrm>
            <a:off x="6937375" y="1674814"/>
            <a:ext cx="5254625" cy="4899025"/>
          </a:xfrm>
        </p:spPr>
        <p:txBody>
          <a:bodyPr>
            <a:normAutofit/>
          </a:bodyPr>
          <a:lstStyle/>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Case Studies</a:t>
            </a:r>
          </a:p>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Demonstration</a:t>
            </a:r>
          </a:p>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Discussion</a:t>
            </a:r>
          </a:p>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Exercises</a:t>
            </a:r>
          </a:p>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Feedback Activities</a:t>
            </a:r>
          </a:p>
          <a:p>
            <a:pPr marL="514350" indent="-514350">
              <a:buClr>
                <a:srgbClr val="009383"/>
              </a:buClr>
              <a:buSzPct val="100000"/>
              <a:buFont typeface="+mj-lt"/>
              <a:buAutoNum type="arabicPeriod" startAt="7"/>
            </a:pPr>
            <a:r>
              <a:rPr lang="en-US" sz="2400" b="0" dirty="0">
                <a:solidFill>
                  <a:schemeClr val="tx1"/>
                </a:solidFill>
                <a:ea typeface="ＭＳ Ｐゴシック" pitchFamily="34" charset="-128"/>
              </a:rPr>
              <a:t>Games</a:t>
            </a:r>
          </a:p>
        </p:txBody>
      </p:sp>
      <p:pic>
        <p:nvPicPr>
          <p:cNvPr id="5" name="Picture 4"/>
          <p:cNvPicPr>
            <a:picLocks noChangeAspect="1"/>
          </p:cNvPicPr>
          <p:nvPr/>
        </p:nvPicPr>
        <p:blipFill>
          <a:blip r:embed="rId3"/>
          <a:stretch>
            <a:fillRect/>
          </a:stretch>
        </p:blipFill>
        <p:spPr>
          <a:xfrm>
            <a:off x="2175063" y="4686300"/>
            <a:ext cx="8261490" cy="1508948"/>
          </a:xfrm>
          <a:prstGeom prst="rect">
            <a:avLst/>
          </a:prstGeom>
          <a:ln>
            <a:solidFill>
              <a:srgbClr val="00467F"/>
            </a:solidFill>
          </a:ln>
        </p:spPr>
      </p:pic>
      <p:sp>
        <p:nvSpPr>
          <p:cNvPr id="8"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39</a:t>
            </a:r>
          </a:p>
        </p:txBody>
      </p:sp>
      <p:sp>
        <p:nvSpPr>
          <p:cNvPr id="9" name="TextBox 8">
            <a:extLst>
              <a:ext uri="{FF2B5EF4-FFF2-40B4-BE49-F238E27FC236}">
                <a16:creationId xmlns:a16="http://schemas.microsoft.com/office/drawing/2014/main" id="{EB041BD8-6D4C-4053-975E-4EBE0AE1BEA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0" name="TextBox 9">
            <a:extLst>
              <a:ext uri="{FF2B5EF4-FFF2-40B4-BE49-F238E27FC236}">
                <a16:creationId xmlns:a16="http://schemas.microsoft.com/office/drawing/2014/main" id="{29601B75-F14C-4F2A-A807-7164B2564B82}"/>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body" idx="1"/>
          </p:nvPr>
        </p:nvSpPr>
        <p:spPr>
          <a:xfrm>
            <a:off x="8158308" y="1615861"/>
            <a:ext cx="3905605" cy="4410099"/>
          </a:xfrm>
        </p:spPr>
        <p:txBody>
          <a:bodyPr>
            <a:noAutofit/>
          </a:bodyPr>
          <a:lstStyle/>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Metaphors and Analogies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More Of / Less Of*</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Rotating Flip Charts*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Round Robin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Selecting Team Leaders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Start / Stop / Continue*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Stories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Structured Discussion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Talking Stick*</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Think-Pair-Share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Wheel-of-Fortune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Whip Around* </a:t>
            </a:r>
          </a:p>
          <a:p>
            <a:pPr marL="457200" indent="-457200">
              <a:buClr>
                <a:srgbClr val="009383"/>
              </a:buClr>
              <a:buFont typeface="+mj-lt"/>
              <a:buAutoNum type="arabicPeriod" startAt="21"/>
            </a:pPr>
            <a:endParaRPr lang="en-US" sz="2200"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32</a:t>
            </a:fld>
            <a:endParaRPr lang="en-US" dirty="0">
              <a:solidFill>
                <a:schemeClr val="bg1">
                  <a:lumMod val="50000"/>
                </a:schemeClr>
              </a:solidFill>
            </a:endParaRPr>
          </a:p>
        </p:txBody>
      </p:sp>
      <p:sp>
        <p:nvSpPr>
          <p:cNvPr id="2" name="Title 1"/>
          <p:cNvSpPr>
            <a:spLocks noGrp="1"/>
          </p:cNvSpPr>
          <p:nvPr>
            <p:ph type="title"/>
          </p:nvPr>
        </p:nvSpPr>
        <p:spPr>
          <a:xfrm>
            <a:off x="657226" y="522072"/>
            <a:ext cx="8327748" cy="690564"/>
          </a:xfrm>
        </p:spPr>
        <p:txBody>
          <a:bodyPr>
            <a:noAutofit/>
          </a:bodyPr>
          <a:lstStyle/>
          <a:p>
            <a:r>
              <a:rPr lang="en-US" sz="3600" dirty="0">
                <a:ea typeface="ＭＳ Ｐゴシック" pitchFamily="34" charset="-128"/>
              </a:rPr>
              <a:t>Engagement Strategies – Appendix B</a:t>
            </a:r>
            <a:endParaRPr lang="en-US" sz="3600" dirty="0"/>
          </a:p>
        </p:txBody>
      </p:sp>
      <p:sp>
        <p:nvSpPr>
          <p:cNvPr id="6" name="Content Placeholder 2"/>
          <p:cNvSpPr>
            <a:spLocks noGrp="1"/>
          </p:cNvSpPr>
          <p:nvPr>
            <p:ph idx="4294967295"/>
          </p:nvPr>
        </p:nvSpPr>
        <p:spPr>
          <a:xfrm>
            <a:off x="4519147" y="1615862"/>
            <a:ext cx="3905604" cy="4899025"/>
          </a:xfrm>
        </p:spPr>
        <p:txBody>
          <a:bodyPr>
            <a:noAutofit/>
          </a:bodyPr>
          <a:lstStyle/>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Elevator Speech*</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Examples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Forced Analogies*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Future Letter</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Group Questioning*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 Using Drawing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Jeopardy</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Journaling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Last Person Standing*</a:t>
            </a:r>
          </a:p>
          <a:p>
            <a:pPr marL="457200" indent="-457200">
              <a:buClr>
                <a:srgbClr val="009383"/>
              </a:buClr>
              <a:buFont typeface="+mj-lt"/>
              <a:buAutoNum type="arabicPeriod" startAt="11"/>
            </a:pPr>
            <a:endParaRPr lang="en-US" sz="2200" b="0" dirty="0">
              <a:solidFill>
                <a:schemeClr val="tx1"/>
              </a:solidFill>
            </a:endParaRPr>
          </a:p>
        </p:txBody>
      </p:sp>
      <p:sp>
        <p:nvSpPr>
          <p:cNvPr id="3" name="Content Placeholder 2"/>
          <p:cNvSpPr>
            <a:spLocks noGrp="1"/>
          </p:cNvSpPr>
          <p:nvPr>
            <p:ph idx="4294967295"/>
          </p:nvPr>
        </p:nvSpPr>
        <p:spPr>
          <a:xfrm>
            <a:off x="483601" y="1615863"/>
            <a:ext cx="4197814" cy="4899025"/>
          </a:xfrm>
        </p:spPr>
        <p:txBody>
          <a:bodyPr>
            <a:noAutofit/>
          </a:bodyPr>
          <a:lstStyle/>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 Icebreaker</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(Basic)</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with Post-Its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Brief Encounters*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Crossword Puzzle, Find-a-Word, &amp; Cryptogram</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Dot Voting*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Drawing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Dump and Clump*</a:t>
            </a:r>
          </a:p>
          <a:p>
            <a:pPr marL="457200" indent="-457200">
              <a:buClr>
                <a:srgbClr val="009383"/>
              </a:buClr>
              <a:buFont typeface="+mj-lt"/>
              <a:buAutoNum type="arabicPeriod"/>
            </a:pPr>
            <a:r>
              <a:rPr lang="en-US" sz="2200" b="0" dirty="0">
                <a:solidFill>
                  <a:schemeClr val="tx1"/>
                </a:solidFill>
                <a:ea typeface="ＭＳ Ｐゴシック" pitchFamily="34" charset="-128"/>
              </a:rPr>
              <a:t>Dyads / Triads</a:t>
            </a:r>
          </a:p>
          <a:p>
            <a:pPr>
              <a:buClr>
                <a:srgbClr val="009383"/>
              </a:buClr>
            </a:pPr>
            <a:endParaRPr lang="en-US" sz="2200" b="0" dirty="0">
              <a:solidFill>
                <a:schemeClr val="tx1"/>
              </a:solidFill>
            </a:endParaRPr>
          </a:p>
        </p:txBody>
      </p:sp>
      <p:sp>
        <p:nvSpPr>
          <p:cNvPr id="8" name="Content Placeholder 2"/>
          <p:cNvSpPr>
            <a:spLocks noGrp="1"/>
          </p:cNvSpPr>
          <p:nvPr>
            <p:ph idx="4294967295"/>
          </p:nvPr>
        </p:nvSpPr>
        <p:spPr>
          <a:xfrm>
            <a:off x="3792537" y="5623424"/>
            <a:ext cx="4606925" cy="585788"/>
          </a:xfrm>
        </p:spPr>
        <p:txBody>
          <a:bodyPr>
            <a:noAutofit/>
          </a:bodyPr>
          <a:lstStyle/>
          <a:p>
            <a:pPr algn="ctr">
              <a:buNone/>
            </a:pPr>
            <a:r>
              <a:rPr lang="en-US" sz="2000" dirty="0"/>
              <a:t>*Techniques I find most powerful</a:t>
            </a:r>
          </a:p>
        </p:txBody>
      </p:sp>
      <p:sp>
        <p:nvSpPr>
          <p:cNvPr id="9"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36-38</a:t>
            </a:r>
          </a:p>
        </p:txBody>
      </p:sp>
      <p:sp>
        <p:nvSpPr>
          <p:cNvPr id="10" name="TextBox 9">
            <a:extLst>
              <a:ext uri="{FF2B5EF4-FFF2-40B4-BE49-F238E27FC236}">
                <a16:creationId xmlns:a16="http://schemas.microsoft.com/office/drawing/2014/main" id="{3FE2CA6A-E099-425B-9B3F-1F04B602BD25}"/>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1" name="TextBox 10">
            <a:extLst>
              <a:ext uri="{FF2B5EF4-FFF2-40B4-BE49-F238E27FC236}">
                <a16:creationId xmlns:a16="http://schemas.microsoft.com/office/drawing/2014/main" id="{AB15D16A-A1C5-46E2-BD36-D4FBE3DD3318}"/>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500"/>
                                        <p:tgtEl>
                                          <p:spTgt spid="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Effect transition="in" filter="fade">
                                      <p:cBhvr>
                                        <p:cTn id="97" dur="500"/>
                                        <p:tgtEl>
                                          <p:spTgt spid="6">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9" end="9"/>
                                            </p:txEl>
                                          </p:spTgt>
                                        </p:tgtEl>
                                        <p:attrNameLst>
                                          <p:attrName>style.visibility</p:attrName>
                                        </p:attrNameLst>
                                      </p:cBhvr>
                                      <p:to>
                                        <p:strVal val="visible"/>
                                      </p:to>
                                    </p:set>
                                    <p:animEffect transition="in" filter="fade">
                                      <p:cBhvr>
                                        <p:cTn id="102" dur="500"/>
                                        <p:tgtEl>
                                          <p:spTgt spid="6">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fade">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xEl>
                                              <p:pRg st="1" end="1"/>
                                            </p:txEl>
                                          </p:spTgt>
                                        </p:tgtEl>
                                        <p:attrNameLst>
                                          <p:attrName>style.visibility</p:attrName>
                                        </p:attrNameLst>
                                      </p:cBhvr>
                                      <p:to>
                                        <p:strVal val="visible"/>
                                      </p:to>
                                    </p:set>
                                    <p:animEffect transition="in" filter="fade">
                                      <p:cBhvr>
                                        <p:cTn id="112" dur="500"/>
                                        <p:tgtEl>
                                          <p:spTgt spid="7">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
                                            <p:txEl>
                                              <p:pRg st="2" end="2"/>
                                            </p:txEl>
                                          </p:spTgt>
                                        </p:tgtEl>
                                        <p:attrNameLst>
                                          <p:attrName>style.visibility</p:attrName>
                                        </p:attrNameLst>
                                      </p:cBhvr>
                                      <p:to>
                                        <p:strVal val="visible"/>
                                      </p:to>
                                    </p:set>
                                    <p:animEffect transition="in" filter="fade">
                                      <p:cBhvr>
                                        <p:cTn id="117" dur="500"/>
                                        <p:tgtEl>
                                          <p:spTgt spid="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
                                            <p:txEl>
                                              <p:pRg st="3" end="3"/>
                                            </p:txEl>
                                          </p:spTgt>
                                        </p:tgtEl>
                                        <p:attrNameLst>
                                          <p:attrName>style.visibility</p:attrName>
                                        </p:attrNameLst>
                                      </p:cBhvr>
                                      <p:to>
                                        <p:strVal val="visible"/>
                                      </p:to>
                                    </p:set>
                                    <p:animEffect transition="in" filter="fade">
                                      <p:cBhvr>
                                        <p:cTn id="122" dur="500"/>
                                        <p:tgtEl>
                                          <p:spTgt spid="7">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
                                            <p:txEl>
                                              <p:pRg st="4" end="4"/>
                                            </p:txEl>
                                          </p:spTgt>
                                        </p:tgtEl>
                                        <p:attrNameLst>
                                          <p:attrName>style.visibility</p:attrName>
                                        </p:attrNameLst>
                                      </p:cBhvr>
                                      <p:to>
                                        <p:strVal val="visible"/>
                                      </p:to>
                                    </p:set>
                                    <p:animEffect transition="in" filter="fade">
                                      <p:cBhvr>
                                        <p:cTn id="127" dur="500"/>
                                        <p:tgtEl>
                                          <p:spTgt spid="7">
                                            <p:txEl>
                                              <p:pRg st="4" end="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5" end="5"/>
                                            </p:txEl>
                                          </p:spTgt>
                                        </p:tgtEl>
                                        <p:attrNameLst>
                                          <p:attrName>style.visibility</p:attrName>
                                        </p:attrNameLst>
                                      </p:cBhvr>
                                      <p:to>
                                        <p:strVal val="visible"/>
                                      </p:to>
                                    </p:set>
                                    <p:animEffect transition="in" filter="fade">
                                      <p:cBhvr>
                                        <p:cTn id="132" dur="500"/>
                                        <p:tgtEl>
                                          <p:spTgt spid="7">
                                            <p:txEl>
                                              <p:pRg st="5" end="5"/>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
                                            <p:txEl>
                                              <p:pRg st="6" end="6"/>
                                            </p:txEl>
                                          </p:spTgt>
                                        </p:tgtEl>
                                        <p:attrNameLst>
                                          <p:attrName>style.visibility</p:attrName>
                                        </p:attrNameLst>
                                      </p:cBhvr>
                                      <p:to>
                                        <p:strVal val="visible"/>
                                      </p:to>
                                    </p:set>
                                    <p:animEffect transition="in" filter="fade">
                                      <p:cBhvr>
                                        <p:cTn id="137" dur="500"/>
                                        <p:tgtEl>
                                          <p:spTgt spid="7">
                                            <p:txEl>
                                              <p:pRg st="6" end="6"/>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
                                            <p:txEl>
                                              <p:pRg st="7" end="7"/>
                                            </p:txEl>
                                          </p:spTgt>
                                        </p:tgtEl>
                                        <p:attrNameLst>
                                          <p:attrName>style.visibility</p:attrName>
                                        </p:attrNameLst>
                                      </p:cBhvr>
                                      <p:to>
                                        <p:strVal val="visible"/>
                                      </p:to>
                                    </p:set>
                                    <p:animEffect transition="in" filter="fade">
                                      <p:cBhvr>
                                        <p:cTn id="142" dur="500"/>
                                        <p:tgtEl>
                                          <p:spTgt spid="7">
                                            <p:txEl>
                                              <p:pRg st="7" end="7"/>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xEl>
                                              <p:pRg st="8" end="8"/>
                                            </p:txEl>
                                          </p:spTgt>
                                        </p:tgtEl>
                                        <p:attrNameLst>
                                          <p:attrName>style.visibility</p:attrName>
                                        </p:attrNameLst>
                                      </p:cBhvr>
                                      <p:to>
                                        <p:strVal val="visible"/>
                                      </p:to>
                                    </p:set>
                                    <p:animEffect transition="in" filter="fade">
                                      <p:cBhvr>
                                        <p:cTn id="147" dur="500"/>
                                        <p:tgtEl>
                                          <p:spTgt spid="7">
                                            <p:txEl>
                                              <p:pRg st="8" end="8"/>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
                                            <p:txEl>
                                              <p:pRg st="9" end="9"/>
                                            </p:txEl>
                                          </p:spTgt>
                                        </p:tgtEl>
                                        <p:attrNameLst>
                                          <p:attrName>style.visibility</p:attrName>
                                        </p:attrNameLst>
                                      </p:cBhvr>
                                      <p:to>
                                        <p:strVal val="visible"/>
                                      </p:to>
                                    </p:set>
                                    <p:animEffect transition="in" filter="fade">
                                      <p:cBhvr>
                                        <p:cTn id="152" dur="500"/>
                                        <p:tgtEl>
                                          <p:spTgt spid="7">
                                            <p:txEl>
                                              <p:pRg st="9" end="9"/>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xEl>
                                              <p:pRg st="10" end="10"/>
                                            </p:txEl>
                                          </p:spTgt>
                                        </p:tgtEl>
                                        <p:attrNameLst>
                                          <p:attrName>style.visibility</p:attrName>
                                        </p:attrNameLst>
                                      </p:cBhvr>
                                      <p:to>
                                        <p:strVal val="visible"/>
                                      </p:to>
                                    </p:set>
                                    <p:animEffect transition="in" filter="fade">
                                      <p:cBhvr>
                                        <p:cTn id="157" dur="500"/>
                                        <p:tgtEl>
                                          <p:spTgt spid="7">
                                            <p:txEl>
                                              <p:pRg st="10" end="1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
                                            <p:txEl>
                                              <p:pRg st="11" end="11"/>
                                            </p:txEl>
                                          </p:spTgt>
                                        </p:tgtEl>
                                        <p:attrNameLst>
                                          <p:attrName>style.visibility</p:attrName>
                                        </p:attrNameLst>
                                      </p:cBhvr>
                                      <p:to>
                                        <p:strVal val="visible"/>
                                      </p:to>
                                    </p:set>
                                    <p:animEffect transition="in" filter="fade">
                                      <p:cBhvr>
                                        <p:cTn id="162" dur="500"/>
                                        <p:tgtEl>
                                          <p:spTgt spid="7">
                                            <p:txEl>
                                              <p:pRg st="11" end="11"/>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
                                            <p:txEl>
                                              <p:pRg st="0" end="0"/>
                                            </p:txEl>
                                          </p:spTgt>
                                        </p:tgtEl>
                                        <p:attrNameLst>
                                          <p:attrName>style.visibility</p:attrName>
                                        </p:attrNameLst>
                                      </p:cBhvr>
                                      <p:to>
                                        <p:strVal val="visible"/>
                                      </p:to>
                                    </p:set>
                                    <p:animEffect transition="in" filter="fade">
                                      <p:cBhvr>
                                        <p:cTn id="1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P spid="3" grpId="0" build="p"/>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Virtual Tip: The Roll Call List</a:t>
            </a:r>
          </a:p>
        </p:txBody>
      </p:sp>
      <p:sp>
        <p:nvSpPr>
          <p:cNvPr id="3" name="Content Placeholder 2"/>
          <p:cNvSpPr>
            <a:spLocks noGrp="1"/>
          </p:cNvSpPr>
          <p:nvPr>
            <p:ph idx="1"/>
          </p:nvPr>
        </p:nvSpPr>
        <p:spPr/>
        <p:txBody>
          <a:bodyPr>
            <a:normAutofit/>
          </a:bodyPr>
          <a:lstStyle/>
          <a:p>
            <a:pPr marL="257175" indent="-257175">
              <a:buClr>
                <a:srgbClr val="009383"/>
              </a:buClr>
              <a:buFont typeface="Arial" panose="020B0604020202020204" pitchFamily="34" charset="0"/>
              <a:buChar char="•"/>
            </a:pPr>
            <a:r>
              <a:rPr lang="en-US" sz="2800" dirty="0">
                <a:ea typeface="ＭＳ Ｐゴシック" pitchFamily="34" charset="-128"/>
              </a:rPr>
              <a:t>During the virtual meeting, you will frequently invite each person to speak on a topic (round-robin).</a:t>
            </a:r>
          </a:p>
          <a:p>
            <a:pPr marL="257175" indent="-257175">
              <a:buClr>
                <a:srgbClr val="009383"/>
              </a:buClr>
              <a:buFont typeface="Arial" panose="020B0604020202020204" pitchFamily="34" charset="0"/>
              <a:buChar char="•"/>
            </a:pPr>
            <a:r>
              <a:rPr lang="en-US" sz="2800" dirty="0">
                <a:ea typeface="ＭＳ Ｐゴシック" pitchFamily="34" charset="-128"/>
              </a:rPr>
              <a:t>Prepare a list of participants and locations to use to check-off who has spoken.</a:t>
            </a:r>
          </a:p>
        </p:txBody>
      </p:sp>
      <p:sp>
        <p:nvSpPr>
          <p:cNvPr id="5" name="Slide Number Placeholder 4"/>
          <p:cNvSpPr>
            <a:spLocks noGrp="1"/>
          </p:cNvSpPr>
          <p:nvPr>
            <p:ph type="sldNum" sz="quarter" idx="12"/>
          </p:nvPr>
        </p:nvSpPr>
        <p:spPr/>
        <p:txBody>
          <a:bodyPr/>
          <a:lstStyle/>
          <a:p>
            <a:pPr>
              <a:defRPr/>
            </a:pPr>
            <a:fld id="{57F09362-3ECF-43FF-9131-C2EB0D040696}" type="slidenum">
              <a:rPr lang="en-US" altLang="en-US" smtClean="0">
                <a:solidFill>
                  <a:schemeClr val="bg1">
                    <a:lumMod val="50000"/>
                  </a:schemeClr>
                </a:solidFill>
              </a:rPr>
              <a:pPr>
                <a:defRPr/>
              </a:pPr>
              <a:t>33</a:t>
            </a:fld>
            <a:endParaRPr lang="en-US" altLang="en-US" dirty="0">
              <a:solidFill>
                <a:schemeClr val="bg1">
                  <a:lumMod val="50000"/>
                </a:schemeClr>
              </a:solidFill>
            </a:endParaRPr>
          </a:p>
        </p:txBody>
      </p:sp>
      <p:sp>
        <p:nvSpPr>
          <p:cNvPr id="8" name="TextBox 7">
            <a:extLst>
              <a:ext uri="{FF2B5EF4-FFF2-40B4-BE49-F238E27FC236}">
                <a16:creationId xmlns:a16="http://schemas.microsoft.com/office/drawing/2014/main" id="{7BAB1E90-5B82-492D-B252-F919B454A7F2}"/>
              </a:ext>
            </a:extLst>
          </p:cNvPr>
          <p:cNvSpPr txBox="1"/>
          <p:nvPr/>
        </p:nvSpPr>
        <p:spPr>
          <a:xfrm>
            <a:off x="10290010" y="3512413"/>
            <a:ext cx="255198" cy="369332"/>
          </a:xfrm>
          <a:prstGeom prst="rect">
            <a:avLst/>
          </a:prstGeom>
          <a:noFill/>
        </p:spPr>
        <p:txBody>
          <a:bodyPr wrap="none" rtlCol="0">
            <a:spAutoFit/>
          </a:bodyPr>
          <a:lstStyle/>
          <a:p>
            <a:r>
              <a:rPr lang="en-US" dirty="0">
                <a:solidFill>
                  <a:schemeClr val="bg1">
                    <a:lumMod val="65000"/>
                  </a:schemeClr>
                </a:solidFill>
              </a:rPr>
              <a:t>-</a:t>
            </a:r>
          </a:p>
        </p:txBody>
      </p:sp>
      <p:graphicFrame>
        <p:nvGraphicFramePr>
          <p:cNvPr id="4" name="Table 3">
            <a:extLst>
              <a:ext uri="{FF2B5EF4-FFF2-40B4-BE49-F238E27FC236}">
                <a16:creationId xmlns:a16="http://schemas.microsoft.com/office/drawing/2014/main" id="{DD4CEBDD-7B41-46F9-9CC8-FFB9710089BD}"/>
              </a:ext>
            </a:extLst>
          </p:cNvPr>
          <p:cNvGraphicFramePr>
            <a:graphicFrameLocks noGrp="1"/>
          </p:cNvGraphicFramePr>
          <p:nvPr>
            <p:extLst>
              <p:ext uri="{D42A27DB-BD31-4B8C-83A1-F6EECF244321}">
                <p14:modId xmlns:p14="http://schemas.microsoft.com/office/powerpoint/2010/main" val="413694895"/>
              </p:ext>
            </p:extLst>
          </p:nvPr>
        </p:nvGraphicFramePr>
        <p:xfrm>
          <a:off x="1668182" y="3512413"/>
          <a:ext cx="7928366" cy="2926080"/>
        </p:xfrm>
        <a:graphic>
          <a:graphicData uri="http://schemas.openxmlformats.org/drawingml/2006/table">
            <a:tbl>
              <a:tblPr firstRow="1" firstCol="1" bandRow="1"/>
              <a:tblGrid>
                <a:gridCol w="1742728">
                  <a:extLst>
                    <a:ext uri="{9D8B030D-6E8A-4147-A177-3AD203B41FA5}">
                      <a16:colId xmlns:a16="http://schemas.microsoft.com/office/drawing/2014/main" val="1288410659"/>
                    </a:ext>
                  </a:extLst>
                </a:gridCol>
                <a:gridCol w="267825">
                  <a:extLst>
                    <a:ext uri="{9D8B030D-6E8A-4147-A177-3AD203B41FA5}">
                      <a16:colId xmlns:a16="http://schemas.microsoft.com/office/drawing/2014/main" val="986848434"/>
                    </a:ext>
                  </a:extLst>
                </a:gridCol>
                <a:gridCol w="268450">
                  <a:extLst>
                    <a:ext uri="{9D8B030D-6E8A-4147-A177-3AD203B41FA5}">
                      <a16:colId xmlns:a16="http://schemas.microsoft.com/office/drawing/2014/main" val="3361480674"/>
                    </a:ext>
                  </a:extLst>
                </a:gridCol>
                <a:gridCol w="268450">
                  <a:extLst>
                    <a:ext uri="{9D8B030D-6E8A-4147-A177-3AD203B41FA5}">
                      <a16:colId xmlns:a16="http://schemas.microsoft.com/office/drawing/2014/main" val="4202898964"/>
                    </a:ext>
                  </a:extLst>
                </a:gridCol>
                <a:gridCol w="268450">
                  <a:extLst>
                    <a:ext uri="{9D8B030D-6E8A-4147-A177-3AD203B41FA5}">
                      <a16:colId xmlns:a16="http://schemas.microsoft.com/office/drawing/2014/main" val="3019106075"/>
                    </a:ext>
                  </a:extLst>
                </a:gridCol>
                <a:gridCol w="269077">
                  <a:extLst>
                    <a:ext uri="{9D8B030D-6E8A-4147-A177-3AD203B41FA5}">
                      <a16:colId xmlns:a16="http://schemas.microsoft.com/office/drawing/2014/main" val="3597878455"/>
                    </a:ext>
                  </a:extLst>
                </a:gridCol>
                <a:gridCol w="269077">
                  <a:extLst>
                    <a:ext uri="{9D8B030D-6E8A-4147-A177-3AD203B41FA5}">
                      <a16:colId xmlns:a16="http://schemas.microsoft.com/office/drawing/2014/main" val="1759771571"/>
                    </a:ext>
                  </a:extLst>
                </a:gridCol>
                <a:gridCol w="269077">
                  <a:extLst>
                    <a:ext uri="{9D8B030D-6E8A-4147-A177-3AD203B41FA5}">
                      <a16:colId xmlns:a16="http://schemas.microsoft.com/office/drawing/2014/main" val="342270066"/>
                    </a:ext>
                  </a:extLst>
                </a:gridCol>
                <a:gridCol w="269077">
                  <a:extLst>
                    <a:ext uri="{9D8B030D-6E8A-4147-A177-3AD203B41FA5}">
                      <a16:colId xmlns:a16="http://schemas.microsoft.com/office/drawing/2014/main" val="1068427108"/>
                    </a:ext>
                  </a:extLst>
                </a:gridCol>
                <a:gridCol w="269077">
                  <a:extLst>
                    <a:ext uri="{9D8B030D-6E8A-4147-A177-3AD203B41FA5}">
                      <a16:colId xmlns:a16="http://schemas.microsoft.com/office/drawing/2014/main" val="1658675562"/>
                    </a:ext>
                  </a:extLst>
                </a:gridCol>
                <a:gridCol w="269077">
                  <a:extLst>
                    <a:ext uri="{9D8B030D-6E8A-4147-A177-3AD203B41FA5}">
                      <a16:colId xmlns:a16="http://schemas.microsoft.com/office/drawing/2014/main" val="3641719016"/>
                    </a:ext>
                  </a:extLst>
                </a:gridCol>
                <a:gridCol w="269077">
                  <a:extLst>
                    <a:ext uri="{9D8B030D-6E8A-4147-A177-3AD203B41FA5}">
                      <a16:colId xmlns:a16="http://schemas.microsoft.com/office/drawing/2014/main" val="1390719008"/>
                    </a:ext>
                  </a:extLst>
                </a:gridCol>
                <a:gridCol w="269077">
                  <a:extLst>
                    <a:ext uri="{9D8B030D-6E8A-4147-A177-3AD203B41FA5}">
                      <a16:colId xmlns:a16="http://schemas.microsoft.com/office/drawing/2014/main" val="3010745341"/>
                    </a:ext>
                  </a:extLst>
                </a:gridCol>
                <a:gridCol w="269077">
                  <a:extLst>
                    <a:ext uri="{9D8B030D-6E8A-4147-A177-3AD203B41FA5}">
                      <a16:colId xmlns:a16="http://schemas.microsoft.com/office/drawing/2014/main" val="1858184363"/>
                    </a:ext>
                  </a:extLst>
                </a:gridCol>
                <a:gridCol w="269077">
                  <a:extLst>
                    <a:ext uri="{9D8B030D-6E8A-4147-A177-3AD203B41FA5}">
                      <a16:colId xmlns:a16="http://schemas.microsoft.com/office/drawing/2014/main" val="2702979565"/>
                    </a:ext>
                  </a:extLst>
                </a:gridCol>
                <a:gridCol w="269077">
                  <a:extLst>
                    <a:ext uri="{9D8B030D-6E8A-4147-A177-3AD203B41FA5}">
                      <a16:colId xmlns:a16="http://schemas.microsoft.com/office/drawing/2014/main" val="695002695"/>
                    </a:ext>
                  </a:extLst>
                </a:gridCol>
                <a:gridCol w="269077">
                  <a:extLst>
                    <a:ext uri="{9D8B030D-6E8A-4147-A177-3AD203B41FA5}">
                      <a16:colId xmlns:a16="http://schemas.microsoft.com/office/drawing/2014/main" val="779060417"/>
                    </a:ext>
                  </a:extLst>
                </a:gridCol>
                <a:gridCol w="269077">
                  <a:extLst>
                    <a:ext uri="{9D8B030D-6E8A-4147-A177-3AD203B41FA5}">
                      <a16:colId xmlns:a16="http://schemas.microsoft.com/office/drawing/2014/main" val="3917880042"/>
                    </a:ext>
                  </a:extLst>
                </a:gridCol>
                <a:gridCol w="269077">
                  <a:extLst>
                    <a:ext uri="{9D8B030D-6E8A-4147-A177-3AD203B41FA5}">
                      <a16:colId xmlns:a16="http://schemas.microsoft.com/office/drawing/2014/main" val="4194547380"/>
                    </a:ext>
                  </a:extLst>
                </a:gridCol>
                <a:gridCol w="269077">
                  <a:extLst>
                    <a:ext uri="{9D8B030D-6E8A-4147-A177-3AD203B41FA5}">
                      <a16:colId xmlns:a16="http://schemas.microsoft.com/office/drawing/2014/main" val="653627966"/>
                    </a:ext>
                  </a:extLst>
                </a:gridCol>
                <a:gridCol w="269077">
                  <a:extLst>
                    <a:ext uri="{9D8B030D-6E8A-4147-A177-3AD203B41FA5}">
                      <a16:colId xmlns:a16="http://schemas.microsoft.com/office/drawing/2014/main" val="1236390045"/>
                    </a:ext>
                  </a:extLst>
                </a:gridCol>
                <a:gridCol w="269077">
                  <a:extLst>
                    <a:ext uri="{9D8B030D-6E8A-4147-A177-3AD203B41FA5}">
                      <a16:colId xmlns:a16="http://schemas.microsoft.com/office/drawing/2014/main" val="2143907311"/>
                    </a:ext>
                  </a:extLst>
                </a:gridCol>
                <a:gridCol w="269077">
                  <a:extLst>
                    <a:ext uri="{9D8B030D-6E8A-4147-A177-3AD203B41FA5}">
                      <a16:colId xmlns:a16="http://schemas.microsoft.com/office/drawing/2014/main" val="2267948527"/>
                    </a:ext>
                  </a:extLst>
                </a:gridCol>
                <a:gridCol w="269077">
                  <a:extLst>
                    <a:ext uri="{9D8B030D-6E8A-4147-A177-3AD203B41FA5}">
                      <a16:colId xmlns:a16="http://schemas.microsoft.com/office/drawing/2014/main" val="23953490"/>
                    </a:ext>
                  </a:extLst>
                </a:gridCol>
              </a:tblGrid>
              <a:tr h="436880">
                <a:tc>
                  <a:txBody>
                    <a:bodyPr/>
                    <a:lstStyle/>
                    <a:p>
                      <a:pPr marL="0" marR="0" algn="l" defTabSz="457200" rtl="0" eaLnBrk="1" latinLnBrk="0" hangingPunct="1">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David Graham</a:t>
                      </a:r>
                    </a:p>
                    <a:p>
                      <a:pPr marL="0" marR="0" algn="l" defTabSz="457200" rtl="0" eaLnBrk="1" latinLnBrk="0" hangingPunct="1">
                        <a:spcBef>
                          <a:spcPts val="0"/>
                        </a:spcBef>
                        <a:spcAft>
                          <a:spcPts val="0"/>
                        </a:spcAft>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(Baltimore)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X</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2037550"/>
                  </a:ext>
                </a:extLst>
              </a:tr>
              <a:tr h="436880">
                <a:tc>
                  <a:txBody>
                    <a:bodyPr/>
                    <a:lstStyle/>
                    <a:p>
                      <a:pPr marL="0" marR="0" algn="l" defTabSz="457200" rtl="0" eaLnBrk="1" latinLnBrk="0" hangingPunct="1">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Jaclyn Wilson</a:t>
                      </a:r>
                    </a:p>
                    <a:p>
                      <a:pPr marL="0" marR="0" algn="l" defTabSz="457200" rtl="0" eaLnBrk="1" latinLnBrk="0" hangingPunct="1">
                        <a:spcBef>
                          <a:spcPts val="0"/>
                        </a:spcBef>
                        <a:spcAft>
                          <a:spcPts val="0"/>
                        </a:spcAft>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(Chicago)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5561253"/>
                  </a:ext>
                </a:extLst>
              </a:tr>
              <a:tr h="436880">
                <a:tc>
                  <a:txBody>
                    <a:bodyPr/>
                    <a:lstStyle/>
                    <a:p>
                      <a:pPr marL="0" marR="0" algn="l" defTabSz="457200" rtl="0" eaLnBrk="1" latinLnBrk="0" hangingPunct="1">
                        <a:spcBef>
                          <a:spcPts val="0"/>
                        </a:spcBef>
                        <a:spcAft>
                          <a:spcPts val="0"/>
                        </a:spcAft>
                      </a:pPr>
                      <a:r>
                        <a:rPr lang="en-US" sz="1600" kern="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Karie</a:t>
                      </a: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Bratton</a:t>
                      </a:r>
                    </a:p>
                    <a:p>
                      <a:pPr marL="0" marR="0" algn="l" defTabSz="457200" rtl="0" eaLnBrk="1" latinLnBrk="0" hangingPunct="1">
                        <a:spcBef>
                          <a:spcPts val="0"/>
                        </a:spcBef>
                        <a:spcAft>
                          <a:spcPts val="0"/>
                        </a:spcAf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(Aruba)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049967"/>
                  </a:ext>
                </a:extLst>
              </a:tr>
              <a:tr h="436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Rae Rider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(Phoenix)</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X</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3955651"/>
                  </a:ext>
                </a:extLst>
              </a:tr>
              <a:tr h="436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Ron Smith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(Alexandria, </a:t>
                      </a:r>
                      <a:r>
                        <a:rPr lang="en-US" sz="16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a:t>
                      </a: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3407835"/>
                  </a:ext>
                </a:extLst>
              </a:tr>
              <a:tr h="4368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Steve Wiltshire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(London)</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X</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600"/>
                        </a:spcBef>
                        <a:spcAft>
                          <a:spcPts val="6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Calibri" panose="020F050202020403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7131393"/>
                  </a:ext>
                </a:extLst>
              </a:tr>
            </a:tbl>
          </a:graphicData>
        </a:graphic>
      </p:graphicFrame>
      <p:sp>
        <p:nvSpPr>
          <p:cNvPr id="7" name="TextBox 7">
            <a:extLst>
              <a:ext uri="{FF2B5EF4-FFF2-40B4-BE49-F238E27FC236}">
                <a16:creationId xmlns:a16="http://schemas.microsoft.com/office/drawing/2014/main" id="{CE2E1F1F-A6F5-4CC3-99B3-7CFB1D9C3196}"/>
              </a:ext>
            </a:extLst>
          </p:cNvPr>
          <p:cNvSpPr txBox="1"/>
          <p:nvPr/>
        </p:nvSpPr>
        <p:spPr>
          <a:xfrm>
            <a:off x="10861063" y="6033265"/>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3512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Take ____ minutes to look over the engagement strategies in Appendix B.</a:t>
            </a:r>
          </a:p>
          <a:p>
            <a:pPr marL="685800" lvl="1" indent="-342900">
              <a:buFont typeface="Arial" panose="020B0604020202020204" pitchFamily="34" charset="0"/>
              <a:buChar char="•"/>
            </a:pPr>
            <a:r>
              <a:rPr lang="en-US" sz="2400" b="1" dirty="0">
                <a:solidFill>
                  <a:srgbClr val="009383"/>
                </a:solidFill>
                <a:ea typeface="ＭＳ Ｐゴシック" pitchFamily="34" charset="-128"/>
              </a:rPr>
              <a:t>The goal is NOT for you to know how to do each one, only to be familiar with what is there.</a:t>
            </a:r>
          </a:p>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Select 5 in particular that you would most like to see demonstrated by the facilitator.</a:t>
            </a:r>
          </a:p>
          <a:p>
            <a:pPr marL="342900" indent="-342900">
              <a:buClr>
                <a:srgbClr val="009383"/>
              </a:buClr>
              <a:buFont typeface="Arial" panose="020B0604020202020204" pitchFamily="34" charset="0"/>
              <a:buChar char="•"/>
            </a:pPr>
            <a:r>
              <a:rPr lang="en-US" sz="2400" b="0" dirty="0">
                <a:solidFill>
                  <a:schemeClr val="tx1"/>
                </a:solidFill>
                <a:ea typeface="ＭＳ Ｐゴシック" pitchFamily="34" charset="-128"/>
              </a:rPr>
              <a:t>Your table will then select the 5 that the table would most like to see.</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34</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Engagement Strategies Review</a:t>
            </a:r>
            <a:endParaRPr lang="en-US" sz="3600" dirty="0"/>
          </a:p>
        </p:txBody>
      </p:sp>
      <p:sp>
        <p:nvSpPr>
          <p:cNvPr id="5" name="TextBox 4">
            <a:extLst>
              <a:ext uri="{FF2B5EF4-FFF2-40B4-BE49-F238E27FC236}">
                <a16:creationId xmlns:a16="http://schemas.microsoft.com/office/drawing/2014/main" id="{384ACE41-5C57-46C7-888B-AC3E77031CF9}"/>
              </a:ext>
            </a:extLst>
          </p:cNvPr>
          <p:cNvSpPr txBox="1"/>
          <p:nvPr/>
        </p:nvSpPr>
        <p:spPr>
          <a:xfrm>
            <a:off x="4608252" y="6415801"/>
            <a:ext cx="2975494" cy="230832"/>
          </a:xfrm>
          <a:prstGeom prst="rect">
            <a:avLst/>
          </a:prstGeom>
          <a:noFill/>
        </p:spPr>
        <p:txBody>
          <a:bodyPr wrap="none" rtlCol="0">
            <a:spAutoFit/>
          </a:bodyPr>
          <a:lstStyle/>
          <a:p>
            <a:pPr algn="ctr"/>
            <a:r>
              <a:rPr lang="en-US" sz="900" baseline="0" dirty="0">
                <a:solidFill>
                  <a:schemeClr val="bg1">
                    <a:lumMod val="50000"/>
                  </a:schemeClr>
                </a:solidFill>
                <a:latin typeface="Franklin Gothic Book"/>
                <a:cs typeface="Franklin Gothic Book"/>
              </a:rPr>
              <a:t>Copyright 1992-2015, Leadership Strategies, Inc. V15.03</a:t>
            </a:r>
          </a:p>
        </p:txBody>
      </p:sp>
      <p:sp>
        <p:nvSpPr>
          <p:cNvPr id="6" name="TextBox 5">
            <a:extLst>
              <a:ext uri="{FF2B5EF4-FFF2-40B4-BE49-F238E27FC236}">
                <a16:creationId xmlns:a16="http://schemas.microsoft.com/office/drawing/2014/main" id="{696BDB22-0FD7-4001-A440-7B72AC7EFF53}"/>
              </a:ext>
            </a:extLst>
          </p:cNvPr>
          <p:cNvSpPr txBox="1"/>
          <p:nvPr/>
        </p:nvSpPr>
        <p:spPr>
          <a:xfrm>
            <a:off x="10025377" y="6415801"/>
            <a:ext cx="2064989" cy="230832"/>
          </a:xfrm>
          <a:prstGeom prst="rect">
            <a:avLst/>
          </a:prstGeom>
          <a:noFill/>
        </p:spPr>
        <p:txBody>
          <a:bodyPr wrap="none" rtlCol="0">
            <a:spAutoFit/>
          </a:bodyPr>
          <a:lstStyle/>
          <a:p>
            <a:pPr algn="ctr"/>
            <a:r>
              <a:rPr lang="en-US" sz="900" dirty="0">
                <a:solidFill>
                  <a:schemeClr val="bg1">
                    <a:lumMod val="50000"/>
                  </a:schemeClr>
                </a:solidFill>
                <a:latin typeface="Franklin Gothic Book"/>
                <a:cs typeface="Franklin Gothic Book"/>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ea typeface="ＭＳ Ｐゴシック" pitchFamily="34" charset="-128"/>
              </a:rPr>
              <a:t>Reconsidering Engagement Methods </a:t>
            </a:r>
            <a:endParaRPr lang="en-US" sz="4000" dirty="0"/>
          </a:p>
        </p:txBody>
      </p:sp>
      <p:sp>
        <p:nvSpPr>
          <p:cNvPr id="3" name="Content Placeholder 2"/>
          <p:cNvSpPr>
            <a:spLocks noGrp="1"/>
          </p:cNvSpPr>
          <p:nvPr>
            <p:ph type="body" sz="quarter" idx="13"/>
          </p:nvPr>
        </p:nvSpPr>
        <p:spPr/>
        <p:txBody>
          <a:bodyPr>
            <a:normAutofit/>
          </a:bodyPr>
          <a:lstStyle/>
          <a:p>
            <a:pPr>
              <a:buFont typeface="Arial" pitchFamily="34" charset="0"/>
              <a:buChar char="•"/>
            </a:pPr>
            <a:r>
              <a:rPr lang="en-US" sz="2800" dirty="0">
                <a:ea typeface="ＭＳ Ｐゴシック" pitchFamily="34" charset="-128"/>
              </a:rPr>
              <a:t>Individually, answer the 4 questions</a:t>
            </a:r>
            <a:br>
              <a:rPr lang="en-US" sz="2800" dirty="0">
                <a:ea typeface="ＭＳ Ｐゴシック" pitchFamily="34" charset="-128"/>
              </a:rPr>
            </a:br>
            <a:r>
              <a:rPr lang="en-US" sz="2800" dirty="0">
                <a:ea typeface="ＭＳ Ｐゴシック" pitchFamily="34" charset="-128"/>
              </a:rPr>
              <a:t>on page 34:</a:t>
            </a:r>
            <a:endParaRPr lang="en-US" sz="2800" dirty="0">
              <a:solidFill>
                <a:srgbClr val="669900"/>
              </a:solidFill>
              <a:ea typeface="ＭＳ Ｐゴシック" pitchFamily="34" charset="-128"/>
            </a:endParaRPr>
          </a:p>
          <a:p>
            <a:pPr lvl="1">
              <a:buFont typeface="Arial" pitchFamily="34" charset="0"/>
              <a:buChar char="•"/>
            </a:pPr>
            <a:r>
              <a:rPr lang="en-US" sz="2400" dirty="0">
                <a:solidFill>
                  <a:schemeClr val="tx2"/>
                </a:solidFill>
                <a:ea typeface="ＭＳ Ｐゴシック" pitchFamily="34" charset="-128"/>
              </a:rPr>
              <a:t>What is the topic/content?</a:t>
            </a:r>
          </a:p>
          <a:p>
            <a:pPr lvl="1">
              <a:buFont typeface="Arial" pitchFamily="34" charset="0"/>
              <a:buChar char="•"/>
            </a:pPr>
            <a:r>
              <a:rPr lang="en-US" sz="2400" dirty="0">
                <a:solidFill>
                  <a:schemeClr val="tx2"/>
                </a:solidFill>
                <a:ea typeface="ＭＳ Ｐゴシック" pitchFamily="34" charset="-128"/>
              </a:rPr>
              <a:t>How do you teach it now?</a:t>
            </a:r>
          </a:p>
          <a:p>
            <a:pPr lvl="1">
              <a:buFont typeface="Arial" pitchFamily="34" charset="0"/>
              <a:buChar char="•"/>
            </a:pPr>
            <a:r>
              <a:rPr lang="en-US" sz="2400" dirty="0">
                <a:solidFill>
                  <a:schemeClr val="tx2"/>
                </a:solidFill>
                <a:ea typeface="ＭＳ Ｐゴシック" pitchFamily="34" charset="-128"/>
              </a:rPr>
              <a:t>How will you teach it using the newly selected method?</a:t>
            </a:r>
          </a:p>
          <a:p>
            <a:pPr lvl="1">
              <a:buFont typeface="Arial" pitchFamily="34" charset="0"/>
              <a:buChar char="•"/>
            </a:pPr>
            <a:r>
              <a:rPr lang="en-US" sz="2400" dirty="0">
                <a:solidFill>
                  <a:schemeClr val="tx2"/>
                </a:solidFill>
                <a:ea typeface="ＭＳ Ｐゴシック" pitchFamily="34" charset="-128"/>
              </a:rPr>
              <a:t>What will be the advantage of this new approach?</a:t>
            </a:r>
          </a:p>
          <a:p>
            <a:pPr>
              <a:buFont typeface="Arial" pitchFamily="34" charset="0"/>
              <a:buChar char="•"/>
            </a:pPr>
            <a:endParaRPr lang="en-US" sz="2800" dirty="0">
              <a:ea typeface="ＭＳ Ｐゴシック" pitchFamily="34" charset="-128"/>
            </a:endParaRPr>
          </a:p>
        </p:txBody>
      </p:sp>
      <p:sp>
        <p:nvSpPr>
          <p:cNvPr id="4" name="Slide Number Placeholder 3"/>
          <p:cNvSpPr>
            <a:spLocks noGrp="1"/>
          </p:cNvSpPr>
          <p:nvPr>
            <p:ph type="sldNum" sz="quarter" idx="14"/>
          </p:nvPr>
        </p:nvSpPr>
        <p:spPr/>
        <p:txBody>
          <a:bodyPr/>
          <a:lstStyle/>
          <a:p>
            <a:fld id="{F29FD61F-2294-5D42-A9D7-9928D42B3773}" type="slidenum">
              <a:rPr lang="en-US" smtClean="0"/>
              <a:pPr/>
              <a:t>35</a:t>
            </a:fld>
            <a:endParaRPr lang="en-US" dirty="0"/>
          </a:p>
        </p:txBody>
      </p:sp>
      <p:sp>
        <p:nvSpPr>
          <p:cNvPr id="12" name="TextBox 11">
            <a:extLst>
              <a:ext uri="{FF2B5EF4-FFF2-40B4-BE49-F238E27FC236}">
                <a16:creationId xmlns:a16="http://schemas.microsoft.com/office/drawing/2014/main" id="{6807EDEF-7771-4564-91B0-84ACE9484FE7}"/>
              </a:ext>
            </a:extLst>
          </p:cNvPr>
          <p:cNvSpPr txBox="1"/>
          <p:nvPr/>
        </p:nvSpPr>
        <p:spPr>
          <a:xfrm>
            <a:off x="9986558" y="1101176"/>
            <a:ext cx="2000656" cy="646331"/>
          </a:xfrm>
          <a:prstGeom prst="rect">
            <a:avLst/>
          </a:prstGeom>
          <a:solidFill>
            <a:schemeClr val="accent2"/>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Individual Activity</a:t>
            </a:r>
          </a:p>
          <a:p>
            <a:pPr algn="ctr"/>
            <a:r>
              <a:rPr lang="en-US" b="1" dirty="0">
                <a:solidFill>
                  <a:schemeClr val="bg1"/>
                </a:solidFill>
                <a:effectLst>
                  <a:outerShdw blurRad="38100" dist="38100" dir="2700000" algn="tl">
                    <a:srgbClr val="000000">
                      <a:alpha val="43137"/>
                    </a:srgbClr>
                  </a:outerShdw>
                </a:effectLst>
              </a:rPr>
              <a:t>4- </a:t>
            </a:r>
            <a:r>
              <a:rPr lang="en-US" dirty="0">
                <a:solidFill>
                  <a:schemeClr val="bg1"/>
                </a:solidFill>
                <a:effectLst>
                  <a:outerShdw blurRad="38100" dist="38100" dir="2700000" algn="tl">
                    <a:srgbClr val="000000">
                      <a:alpha val="43137"/>
                    </a:srgbClr>
                  </a:outerShdw>
                </a:effectLst>
              </a:rPr>
              <a:t>minutes</a:t>
            </a:r>
          </a:p>
        </p:txBody>
      </p:sp>
    </p:spTree>
    <p:extLst>
      <p:ext uri="{BB962C8B-B14F-4D97-AF65-F5344CB8AC3E}">
        <p14:creationId xmlns:p14="http://schemas.microsoft.com/office/powerpoint/2010/main" val="647744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31E5-1A63-478D-99DA-8319F4DBBA92}"/>
              </a:ext>
            </a:extLst>
          </p:cNvPr>
          <p:cNvSpPr>
            <a:spLocks noGrp="1"/>
          </p:cNvSpPr>
          <p:nvPr>
            <p:ph type="title"/>
          </p:nvPr>
        </p:nvSpPr>
        <p:spPr/>
        <p:txBody>
          <a:bodyPr>
            <a:normAutofit/>
          </a:bodyPr>
          <a:lstStyle/>
          <a:p>
            <a:r>
              <a:rPr lang="en-US" sz="4000" dirty="0">
                <a:ea typeface="ＭＳ Ｐゴシック" pitchFamily="34" charset="-128"/>
              </a:rPr>
              <a:t>Reconsidering Engagement Methods </a:t>
            </a:r>
            <a:endParaRPr lang="en-US" sz="4000" dirty="0"/>
          </a:p>
        </p:txBody>
      </p:sp>
      <p:sp>
        <p:nvSpPr>
          <p:cNvPr id="7" name="Content Placeholder 6">
            <a:extLst>
              <a:ext uri="{FF2B5EF4-FFF2-40B4-BE49-F238E27FC236}">
                <a16:creationId xmlns:a16="http://schemas.microsoft.com/office/drawing/2014/main" id="{AF0E0DCE-5DD2-4389-9F29-E6A3A19E6211}"/>
              </a:ext>
            </a:extLst>
          </p:cNvPr>
          <p:cNvSpPr>
            <a:spLocks noGrp="1"/>
          </p:cNvSpPr>
          <p:nvPr>
            <p:ph type="body" sz="quarter" idx="13"/>
          </p:nvPr>
        </p:nvSpPr>
        <p:spPr/>
        <p:txBody>
          <a:bodyPr>
            <a:normAutofit fontScale="92500" lnSpcReduction="20000"/>
          </a:bodyPr>
          <a:lstStyle/>
          <a:p>
            <a:pPr>
              <a:buFont typeface="Arial" pitchFamily="34" charset="0"/>
              <a:buChar char="•"/>
            </a:pPr>
            <a:r>
              <a:rPr lang="en-US" sz="2800" dirty="0">
                <a:ea typeface="ＭＳ Ｐゴシック" pitchFamily="34" charset="-128"/>
              </a:rPr>
              <a:t>The purpose of this activity is to share your experiences and insights and learn from each other. </a:t>
            </a:r>
          </a:p>
          <a:p>
            <a:pPr>
              <a:buFont typeface="Arial" pitchFamily="34" charset="0"/>
              <a:buChar char="•"/>
            </a:pPr>
            <a:r>
              <a:rPr lang="en-US" sz="2800" dirty="0">
                <a:ea typeface="ＭＳ Ｐゴシック" pitchFamily="34" charset="-128"/>
              </a:rPr>
              <a:t>Old team leader selects new team leader.</a:t>
            </a:r>
          </a:p>
          <a:p>
            <a:pPr>
              <a:buFont typeface="Arial" pitchFamily="34" charset="0"/>
              <a:buChar char="•"/>
            </a:pPr>
            <a:r>
              <a:rPr lang="en-US" sz="2800" dirty="0">
                <a:ea typeface="ＭＳ Ｐゴシック" pitchFamily="34" charset="-128"/>
              </a:rPr>
              <a:t>Team leaders, facilitate team members sharing their answers to the 4 questions on page 34:</a:t>
            </a:r>
          </a:p>
          <a:p>
            <a:pPr lvl="1">
              <a:buClr>
                <a:srgbClr val="99AB21"/>
              </a:buClr>
              <a:buFont typeface="Arial" pitchFamily="34" charset="0"/>
              <a:buChar char="•"/>
            </a:pPr>
            <a:r>
              <a:rPr lang="en-US" sz="2400" dirty="0">
                <a:solidFill>
                  <a:schemeClr val="tx2"/>
                </a:solidFill>
                <a:ea typeface="ＭＳ Ｐゴシック" pitchFamily="34" charset="-128"/>
              </a:rPr>
              <a:t>What is the topic/content?</a:t>
            </a:r>
          </a:p>
          <a:p>
            <a:pPr lvl="1">
              <a:buClr>
                <a:srgbClr val="99AB21"/>
              </a:buClr>
              <a:buFont typeface="Arial" pitchFamily="34" charset="0"/>
              <a:buChar char="•"/>
            </a:pPr>
            <a:r>
              <a:rPr lang="en-US" sz="2400" dirty="0">
                <a:solidFill>
                  <a:schemeClr val="tx2"/>
                </a:solidFill>
                <a:ea typeface="ＭＳ Ｐゴシック" pitchFamily="34" charset="-128"/>
              </a:rPr>
              <a:t>How do you teach it now?</a:t>
            </a:r>
          </a:p>
          <a:p>
            <a:pPr lvl="1">
              <a:buClr>
                <a:srgbClr val="99AB21"/>
              </a:buClr>
              <a:buFont typeface="Arial" pitchFamily="34" charset="0"/>
              <a:buChar char="•"/>
            </a:pPr>
            <a:r>
              <a:rPr lang="en-US" sz="2400" dirty="0">
                <a:solidFill>
                  <a:schemeClr val="tx2"/>
                </a:solidFill>
                <a:ea typeface="ＭＳ Ｐゴシック" pitchFamily="34" charset="-128"/>
              </a:rPr>
              <a:t>How will you teach it using the newly selected method?</a:t>
            </a:r>
          </a:p>
          <a:p>
            <a:pPr lvl="1">
              <a:buClr>
                <a:srgbClr val="99AB21"/>
              </a:buClr>
              <a:buFont typeface="Arial" pitchFamily="34" charset="0"/>
              <a:buChar char="•"/>
            </a:pPr>
            <a:r>
              <a:rPr lang="en-US" sz="2400" dirty="0">
                <a:solidFill>
                  <a:schemeClr val="tx2"/>
                </a:solidFill>
                <a:ea typeface="ＭＳ Ｐゴシック" pitchFamily="34" charset="-128"/>
              </a:rPr>
              <a:t>What will be the advantage of this new approach?</a:t>
            </a:r>
          </a:p>
          <a:p>
            <a:r>
              <a:rPr lang="en-US" sz="2800" dirty="0">
                <a:ea typeface="ＭＳ Ｐゴシック" pitchFamily="34" charset="-128"/>
              </a:rPr>
              <a:t>Team will select one participant to share what they are doing now and how they might do it in the future.</a:t>
            </a:r>
          </a:p>
          <a:p>
            <a:r>
              <a:rPr lang="en-US" sz="2800" dirty="0">
                <a:ea typeface="ＭＳ Ｐゴシック" pitchFamily="34" charset="-128"/>
              </a:rPr>
              <a:t>Questions?</a:t>
            </a:r>
          </a:p>
        </p:txBody>
      </p:sp>
      <p:sp>
        <p:nvSpPr>
          <p:cNvPr id="4" name="Slide Number Placeholder 3">
            <a:extLst>
              <a:ext uri="{FF2B5EF4-FFF2-40B4-BE49-F238E27FC236}">
                <a16:creationId xmlns:a16="http://schemas.microsoft.com/office/drawing/2014/main" id="{324CE3E1-3606-4C07-90D7-C02D70973C50}"/>
              </a:ext>
            </a:extLst>
          </p:cNvPr>
          <p:cNvSpPr>
            <a:spLocks noGrp="1"/>
          </p:cNvSpPr>
          <p:nvPr>
            <p:ph type="sldNum" sz="quarter" idx="14"/>
          </p:nvPr>
        </p:nvSpPr>
        <p:spPr/>
        <p:txBody>
          <a:bodyPr/>
          <a:lstStyle/>
          <a:p>
            <a:fld id="{F29FD61F-2294-5D42-A9D7-9928D42B3773}" type="slidenum">
              <a:rPr lang="en-US" smtClean="0"/>
              <a:pPr/>
              <a:t>36</a:t>
            </a:fld>
            <a:endParaRPr lang="en-US" dirty="0"/>
          </a:p>
        </p:txBody>
      </p:sp>
      <p:sp>
        <p:nvSpPr>
          <p:cNvPr id="6" name="TextBox 5">
            <a:extLst>
              <a:ext uri="{FF2B5EF4-FFF2-40B4-BE49-F238E27FC236}">
                <a16:creationId xmlns:a16="http://schemas.microsoft.com/office/drawing/2014/main" id="{2F137578-9F47-489D-9DCD-F2C83F20C37A}"/>
              </a:ext>
            </a:extLst>
          </p:cNvPr>
          <p:cNvSpPr txBox="1"/>
          <p:nvPr/>
        </p:nvSpPr>
        <p:spPr>
          <a:xfrm>
            <a:off x="10614249" y="1001560"/>
            <a:ext cx="1262656" cy="646331"/>
          </a:xfrm>
          <a:prstGeom prst="rect">
            <a:avLst/>
          </a:prstGeom>
          <a:solidFill>
            <a:schemeClr val="accent2"/>
          </a:solidFill>
        </p:spPr>
        <p:txBody>
          <a:bodyPr wrap="square" rtlCol="0">
            <a:spAutoFit/>
          </a:bodyPr>
          <a:lstStyle/>
          <a:p>
            <a:r>
              <a:rPr lang="en-US" dirty="0">
                <a:solidFill>
                  <a:schemeClr val="bg1"/>
                </a:solidFill>
                <a:effectLst>
                  <a:outerShdw blurRad="38100" dist="38100" dir="2700000" algn="tl">
                    <a:srgbClr val="000000">
                      <a:alpha val="43137"/>
                    </a:srgbClr>
                  </a:outerShdw>
                </a:effectLst>
              </a:rPr>
              <a:t>Breakouts</a:t>
            </a:r>
          </a:p>
          <a:p>
            <a:r>
              <a:rPr lang="en-US" dirty="0">
                <a:solidFill>
                  <a:schemeClr val="bg1"/>
                </a:solidFill>
                <a:effectLst>
                  <a:outerShdw blurRad="38100" dist="38100" dir="2700000" algn="tl">
                    <a:srgbClr val="000000">
                      <a:alpha val="43137"/>
                    </a:srgbClr>
                  </a:outerShdw>
                </a:effectLst>
              </a:rPr>
              <a:t>5- minutes</a:t>
            </a:r>
          </a:p>
        </p:txBody>
      </p:sp>
    </p:spTree>
    <p:extLst>
      <p:ext uri="{BB962C8B-B14F-4D97-AF65-F5344CB8AC3E}">
        <p14:creationId xmlns:p14="http://schemas.microsoft.com/office/powerpoint/2010/main" val="191659491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ea typeface="ＭＳ Ｐゴシック" pitchFamily="34" charset="-128"/>
              </a:rPr>
              <a:t>Reconsidering Engagement Methods </a:t>
            </a:r>
            <a:endParaRPr lang="en-US" sz="4000" dirty="0"/>
          </a:p>
        </p:txBody>
      </p:sp>
      <p:sp>
        <p:nvSpPr>
          <p:cNvPr id="3" name="Content Placeholder 2"/>
          <p:cNvSpPr>
            <a:spLocks noGrp="1"/>
          </p:cNvSpPr>
          <p:nvPr>
            <p:ph type="body" sz="quarter" idx="13"/>
          </p:nvPr>
        </p:nvSpPr>
        <p:spPr/>
        <p:txBody>
          <a:bodyPr>
            <a:normAutofit/>
          </a:bodyPr>
          <a:lstStyle/>
          <a:p>
            <a:pPr>
              <a:buFont typeface="Arial" pitchFamily="34" charset="0"/>
              <a:buChar char="•"/>
            </a:pPr>
            <a:r>
              <a:rPr lang="en-US" sz="2800" dirty="0">
                <a:ea typeface="ＭＳ Ｐゴシック" pitchFamily="34" charset="-128"/>
              </a:rPr>
              <a:t>One member of each team, using the</a:t>
            </a:r>
            <a:br>
              <a:rPr lang="en-US" sz="2800" dirty="0">
                <a:ea typeface="ＭＳ Ｐゴシック" pitchFamily="34" charset="-128"/>
              </a:rPr>
            </a:br>
            <a:r>
              <a:rPr lang="en-US" sz="2800" dirty="0">
                <a:ea typeface="ＭＳ Ｐゴシック" pitchFamily="34" charset="-128"/>
              </a:rPr>
              <a:t>4 questions on page 34 as a guide:</a:t>
            </a:r>
            <a:endParaRPr lang="en-US" sz="2800" dirty="0">
              <a:solidFill>
                <a:srgbClr val="669900"/>
              </a:solidFill>
              <a:ea typeface="ＭＳ Ｐゴシック" pitchFamily="34" charset="-128"/>
            </a:endParaRPr>
          </a:p>
          <a:p>
            <a:pPr lvl="1">
              <a:buFont typeface="Arial" pitchFamily="34" charset="0"/>
              <a:buChar char="•"/>
            </a:pPr>
            <a:r>
              <a:rPr lang="en-US" sz="2400" dirty="0">
                <a:solidFill>
                  <a:schemeClr val="tx2"/>
                </a:solidFill>
                <a:ea typeface="ＭＳ Ｐゴシック" pitchFamily="34" charset="-128"/>
              </a:rPr>
              <a:t>What is the topic/content?</a:t>
            </a:r>
          </a:p>
          <a:p>
            <a:pPr lvl="1">
              <a:buFont typeface="Arial" pitchFamily="34" charset="0"/>
              <a:buChar char="•"/>
            </a:pPr>
            <a:r>
              <a:rPr lang="en-US" sz="2400" dirty="0">
                <a:solidFill>
                  <a:schemeClr val="tx2"/>
                </a:solidFill>
                <a:ea typeface="ＭＳ Ｐゴシック" pitchFamily="34" charset="-128"/>
              </a:rPr>
              <a:t>How do you teach it now?</a:t>
            </a:r>
          </a:p>
          <a:p>
            <a:pPr lvl="1">
              <a:buFont typeface="Arial" pitchFamily="34" charset="0"/>
              <a:buChar char="•"/>
            </a:pPr>
            <a:r>
              <a:rPr lang="en-US" sz="2400" dirty="0">
                <a:solidFill>
                  <a:schemeClr val="tx2"/>
                </a:solidFill>
                <a:ea typeface="ＭＳ Ｐゴシック" pitchFamily="34" charset="-128"/>
              </a:rPr>
              <a:t>How will you teach it using the newly selected method?</a:t>
            </a:r>
          </a:p>
          <a:p>
            <a:pPr lvl="1">
              <a:buFont typeface="Arial" pitchFamily="34" charset="0"/>
              <a:buChar char="•"/>
            </a:pPr>
            <a:r>
              <a:rPr lang="en-US" sz="2400" dirty="0">
                <a:solidFill>
                  <a:schemeClr val="tx2"/>
                </a:solidFill>
                <a:ea typeface="ＭＳ Ｐゴシック" pitchFamily="34" charset="-128"/>
              </a:rPr>
              <a:t>What will be the advantage of this new approach?</a:t>
            </a:r>
          </a:p>
          <a:p>
            <a:pPr>
              <a:buFont typeface="Arial" pitchFamily="34" charset="0"/>
              <a:buChar char="•"/>
            </a:pPr>
            <a:r>
              <a:rPr lang="en-US" sz="2800" dirty="0">
                <a:ea typeface="ＭＳ Ｐゴシック" pitchFamily="34" charset="-128"/>
              </a:rPr>
              <a:t>Please share with the group what you do now and how you might do it in the future.</a:t>
            </a:r>
            <a:endParaRPr lang="en-US" sz="2800" dirty="0">
              <a:solidFill>
                <a:srgbClr val="669900"/>
              </a:solidFill>
              <a:ea typeface="ＭＳ Ｐゴシック" pitchFamily="34" charset="-128"/>
            </a:endParaRPr>
          </a:p>
        </p:txBody>
      </p:sp>
      <p:sp>
        <p:nvSpPr>
          <p:cNvPr id="4" name="Slide Number Placeholder 3"/>
          <p:cNvSpPr>
            <a:spLocks noGrp="1"/>
          </p:cNvSpPr>
          <p:nvPr>
            <p:ph type="sldNum" sz="quarter" idx="14"/>
          </p:nvPr>
        </p:nvSpPr>
        <p:spPr/>
        <p:txBody>
          <a:bodyPr/>
          <a:lstStyle/>
          <a:p>
            <a:fld id="{F29FD61F-2294-5D42-A9D7-9928D42B3773}" type="slidenum">
              <a:rPr lang="en-US" smtClean="0"/>
              <a:pPr/>
              <a:t>37</a:t>
            </a:fld>
            <a:endParaRPr lang="en-US" dirty="0"/>
          </a:p>
        </p:txBody>
      </p:sp>
      <p:sp>
        <p:nvSpPr>
          <p:cNvPr id="12" name="TextBox 11">
            <a:extLst>
              <a:ext uri="{FF2B5EF4-FFF2-40B4-BE49-F238E27FC236}">
                <a16:creationId xmlns:a16="http://schemas.microsoft.com/office/drawing/2014/main" id="{6807EDEF-7771-4564-91B0-84ACE9484FE7}"/>
              </a:ext>
            </a:extLst>
          </p:cNvPr>
          <p:cNvSpPr txBox="1"/>
          <p:nvPr/>
        </p:nvSpPr>
        <p:spPr>
          <a:xfrm>
            <a:off x="10038219" y="1075725"/>
            <a:ext cx="1952760" cy="646331"/>
          </a:xfrm>
          <a:prstGeom prst="rect">
            <a:avLst/>
          </a:prstGeom>
          <a:solidFill>
            <a:schemeClr val="accent2"/>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Team Report Outs</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2- </a:t>
            </a:r>
            <a:r>
              <a:rPr lang="en-US" dirty="0">
                <a:solidFill>
                  <a:schemeClr val="bg1"/>
                </a:solidFill>
                <a:effectLst>
                  <a:outerShdw blurRad="38100" dist="38100" dir="2700000" algn="tl">
                    <a:srgbClr val="000000">
                      <a:alpha val="43137"/>
                    </a:srgbClr>
                  </a:outerShdw>
                </a:effectLst>
              </a:rPr>
              <a:t>minutes each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B7. Creating from Scratch</a:t>
            </a:r>
            <a:endParaRPr lang="en-US" dirty="0"/>
          </a:p>
        </p:txBody>
      </p:sp>
      <p:sp>
        <p:nvSpPr>
          <p:cNvPr id="3" name="Content Placeholder 2"/>
          <p:cNvSpPr>
            <a:spLocks noGrp="1"/>
          </p:cNvSpPr>
          <p:nvPr>
            <p:ph type="body" sz="quarter" idx="13"/>
          </p:nvPr>
        </p:nvSpPr>
        <p:spPr/>
        <p:txBody>
          <a:bodyPr>
            <a:noAutofit/>
          </a:bodyPr>
          <a:lstStyle/>
          <a:p>
            <a:r>
              <a:rPr lang="en-US" dirty="0">
                <a:latin typeface="Franklin Gothic Book" pitchFamily="34" charset="0"/>
                <a:ea typeface="ＭＳ Ｐゴシック" pitchFamily="34" charset="-128"/>
                <a:cs typeface="Times New Roman" pitchFamily="18" charset="0"/>
              </a:rPr>
              <a:t>Your boss or a client says she has a training need, and the training needs to be ready in 9 weeks.</a:t>
            </a:r>
          </a:p>
          <a:p>
            <a:r>
              <a:rPr lang="en-US" dirty="0">
                <a:latin typeface="Franklin Gothic Book" pitchFamily="34" charset="0"/>
                <a:ea typeface="ＭＳ Ｐゴシック" pitchFamily="34" charset="-128"/>
                <a:cs typeface="Times New Roman" pitchFamily="18" charset="0"/>
              </a:rPr>
              <a:t>Think about all of the things you will have to learn, what you will have to develop in order be standing up in 9 weeks about to teach the program?</a:t>
            </a:r>
          </a:p>
          <a:p>
            <a:r>
              <a:rPr lang="en-US" dirty="0">
                <a:latin typeface="Franklin Gothic Book" pitchFamily="34" charset="0"/>
                <a:ea typeface="ＭＳ Ｐゴシック" pitchFamily="34" charset="-128"/>
                <a:cs typeface="Times New Roman" pitchFamily="18" charset="0"/>
              </a:rPr>
              <a:t>What do you do to prepare to deliver a training program?</a:t>
            </a:r>
          </a:p>
        </p:txBody>
      </p:sp>
      <p:sp>
        <p:nvSpPr>
          <p:cNvPr id="4" name="Slide Number Placeholder 3"/>
          <p:cNvSpPr>
            <a:spLocks noGrp="1"/>
          </p:cNvSpPr>
          <p:nvPr>
            <p:ph type="sldNum" sz="quarter" idx="14"/>
          </p:nvPr>
        </p:nvSpPr>
        <p:spPr/>
        <p:txBody>
          <a:bodyPr/>
          <a:lstStyle/>
          <a:p>
            <a:fld id="{F29FD61F-2294-5D42-A9D7-9928D42B3773}" type="slidenum">
              <a:rPr lang="en-US" smtClean="0"/>
              <a:pPr/>
              <a:t>38</a:t>
            </a:fld>
            <a:endParaRPr lang="en-US" dirty="0"/>
          </a:p>
        </p:txBody>
      </p:sp>
      <p:sp>
        <p:nvSpPr>
          <p:cNvPr id="5" name="TextBox 8"/>
          <p:cNvSpPr txBox="1"/>
          <p:nvPr/>
        </p:nvSpPr>
        <p:spPr>
          <a:xfrm>
            <a:off x="11288711" y="613582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41</a:t>
            </a:r>
          </a:p>
        </p:txBody>
      </p:sp>
      <p:sp>
        <p:nvSpPr>
          <p:cNvPr id="6" name="TextBox 5">
            <a:extLst>
              <a:ext uri="{FF2B5EF4-FFF2-40B4-BE49-F238E27FC236}">
                <a16:creationId xmlns:a16="http://schemas.microsoft.com/office/drawing/2014/main" id="{F48B1C28-C94C-42D6-ACFC-37FBC1210F04}"/>
              </a:ext>
            </a:extLst>
          </p:cNvPr>
          <p:cNvSpPr txBox="1"/>
          <p:nvPr/>
        </p:nvSpPr>
        <p:spPr>
          <a:xfrm>
            <a:off x="10421480" y="1013036"/>
            <a:ext cx="1412781" cy="646331"/>
          </a:xfrm>
          <a:prstGeom prst="rect">
            <a:avLst/>
          </a:prstGeom>
          <a:solidFill>
            <a:schemeClr val="accent2"/>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Annotation</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2-</a:t>
            </a:r>
            <a:r>
              <a:rPr lang="en-US" dirty="0">
                <a:solidFill>
                  <a:schemeClr val="bg1"/>
                </a:solidFill>
                <a:effectLst>
                  <a:outerShdw blurRad="38100" dist="38100" dir="2700000" algn="tl">
                    <a:srgbClr val="000000">
                      <a:alpha val="43137"/>
                    </a:srgbClr>
                  </a:outerShdw>
                </a:effectLst>
              </a:rPr>
              <a:t>  minutes</a:t>
            </a:r>
          </a:p>
        </p:txBody>
      </p:sp>
      <p:sp>
        <p:nvSpPr>
          <p:cNvPr id="7" name="Right Arrow 6">
            <a:extLst>
              <a:ext uri="{FF2B5EF4-FFF2-40B4-BE49-F238E27FC236}">
                <a16:creationId xmlns:a16="http://schemas.microsoft.com/office/drawing/2014/main" id="{C9EF1FCD-4BFE-4F8F-9AAA-8453DF24D8C3}"/>
              </a:ext>
            </a:extLst>
          </p:cNvPr>
          <p:cNvSpPr/>
          <p:nvPr/>
        </p:nvSpPr>
        <p:spPr>
          <a:xfrm>
            <a:off x="8459068" y="3355458"/>
            <a:ext cx="691117" cy="636036"/>
          </a:xfrm>
          <a:prstGeom prst="rightArrow">
            <a:avLst/>
          </a:prstGeom>
          <a:solidFill>
            <a:srgbClr val="0093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B7. Creating from Scratch</a:t>
            </a:r>
            <a:endParaRPr lang="en-US" dirty="0"/>
          </a:p>
        </p:txBody>
      </p:sp>
      <p:sp>
        <p:nvSpPr>
          <p:cNvPr id="3" name="Content Placeholder 2"/>
          <p:cNvSpPr>
            <a:spLocks noGrp="1"/>
          </p:cNvSpPr>
          <p:nvPr>
            <p:ph type="body" sz="quarter" idx="13"/>
          </p:nvPr>
        </p:nvSpPr>
        <p:spPr>
          <a:xfrm>
            <a:off x="9537405" y="1722056"/>
            <a:ext cx="2449809" cy="4602544"/>
          </a:xfrm>
        </p:spPr>
        <p:txBody>
          <a:bodyPr>
            <a:noAutofit/>
          </a:bodyPr>
          <a:lstStyle/>
          <a:p>
            <a:r>
              <a:rPr lang="en-US" sz="1800" dirty="0">
                <a:latin typeface="Franklin Gothic Book" pitchFamily="34" charset="0"/>
                <a:ea typeface="ＭＳ Ｐゴシック" pitchFamily="34" charset="-128"/>
                <a:cs typeface="Times New Roman" pitchFamily="18" charset="0"/>
              </a:rPr>
              <a:t>Your boss or a client says she has a training need, and the training needs to be ready in 9 weeks.</a:t>
            </a:r>
          </a:p>
          <a:p>
            <a:r>
              <a:rPr lang="en-US" sz="1800" dirty="0">
                <a:latin typeface="Franklin Gothic Book" pitchFamily="34" charset="0"/>
                <a:ea typeface="ＭＳ Ｐゴシック" pitchFamily="34" charset="-128"/>
                <a:cs typeface="Times New Roman" pitchFamily="18" charset="0"/>
              </a:rPr>
              <a:t>Think about all of the things you will have to learn, what you will have to develop in order be standing up in 9 weeks about to teach the program?</a:t>
            </a:r>
          </a:p>
          <a:p>
            <a:r>
              <a:rPr lang="en-US" sz="1800" dirty="0">
                <a:latin typeface="Franklin Gothic Book" pitchFamily="34" charset="0"/>
                <a:ea typeface="ＭＳ Ｐゴシック" pitchFamily="34" charset="-128"/>
                <a:cs typeface="Times New Roman" pitchFamily="18" charset="0"/>
              </a:rPr>
              <a:t>What do you do to prepare to deliver a training program?</a:t>
            </a:r>
          </a:p>
        </p:txBody>
      </p:sp>
      <p:sp>
        <p:nvSpPr>
          <p:cNvPr id="4" name="Slide Number Placeholder 3"/>
          <p:cNvSpPr>
            <a:spLocks noGrp="1"/>
          </p:cNvSpPr>
          <p:nvPr>
            <p:ph type="sldNum" sz="quarter" idx="14"/>
          </p:nvPr>
        </p:nvSpPr>
        <p:spPr/>
        <p:txBody>
          <a:bodyPr/>
          <a:lstStyle/>
          <a:p>
            <a:fld id="{F29FD61F-2294-5D42-A9D7-9928D42B3773}" type="slidenum">
              <a:rPr lang="en-US" smtClean="0"/>
              <a:pPr/>
              <a:t>39</a:t>
            </a:fld>
            <a:endParaRPr lang="en-US" dirty="0"/>
          </a:p>
        </p:txBody>
      </p:sp>
      <p:sp>
        <p:nvSpPr>
          <p:cNvPr id="5" name="TextBox 8"/>
          <p:cNvSpPr txBox="1"/>
          <p:nvPr/>
        </p:nvSpPr>
        <p:spPr>
          <a:xfrm>
            <a:off x="11288711" y="613582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41</a:t>
            </a:r>
          </a:p>
        </p:txBody>
      </p:sp>
      <p:sp>
        <p:nvSpPr>
          <p:cNvPr id="6" name="TextBox 5">
            <a:extLst>
              <a:ext uri="{FF2B5EF4-FFF2-40B4-BE49-F238E27FC236}">
                <a16:creationId xmlns:a16="http://schemas.microsoft.com/office/drawing/2014/main" id="{F48B1C28-C94C-42D6-ACFC-37FBC1210F04}"/>
              </a:ext>
            </a:extLst>
          </p:cNvPr>
          <p:cNvSpPr txBox="1"/>
          <p:nvPr/>
        </p:nvSpPr>
        <p:spPr>
          <a:xfrm>
            <a:off x="10421480" y="1013036"/>
            <a:ext cx="1412781" cy="646331"/>
          </a:xfrm>
          <a:prstGeom prst="rect">
            <a:avLst/>
          </a:prstGeom>
          <a:solidFill>
            <a:schemeClr val="accent2"/>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Annotation</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2-</a:t>
            </a:r>
            <a:r>
              <a:rPr lang="en-US" dirty="0">
                <a:solidFill>
                  <a:schemeClr val="bg1"/>
                </a:solidFill>
                <a:effectLst>
                  <a:outerShdw blurRad="38100" dist="38100" dir="2700000" algn="tl">
                    <a:srgbClr val="000000">
                      <a:alpha val="43137"/>
                    </a:srgbClr>
                  </a:outerShdw>
                </a:effectLst>
              </a:rPr>
              <a:t>  minutes</a:t>
            </a:r>
          </a:p>
        </p:txBody>
      </p:sp>
    </p:spTree>
    <p:extLst>
      <p:ext uri="{BB962C8B-B14F-4D97-AF65-F5344CB8AC3E}">
        <p14:creationId xmlns:p14="http://schemas.microsoft.com/office/powerpoint/2010/main" val="2204471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b="1" smtClean="0">
                <a:solidFill>
                  <a:schemeClr val="bg1">
                    <a:lumMod val="50000"/>
                  </a:schemeClr>
                </a:solidFill>
              </a:rPr>
              <a:pPr/>
              <a:t>4</a:t>
            </a:fld>
            <a:endParaRPr lang="en-US" b="1" dirty="0">
              <a:solidFill>
                <a:schemeClr val="bg1">
                  <a:lumMod val="50000"/>
                </a:schemeClr>
              </a:solidFill>
            </a:endParaRPr>
          </a:p>
        </p:txBody>
      </p:sp>
      <p:sp>
        <p:nvSpPr>
          <p:cNvPr id="5" name="Title 4"/>
          <p:cNvSpPr>
            <a:spLocks noGrp="1"/>
          </p:cNvSpPr>
          <p:nvPr>
            <p:ph type="title"/>
          </p:nvPr>
        </p:nvSpPr>
        <p:spPr/>
        <p:txBody>
          <a:bodyPr>
            <a:normAutofit/>
          </a:bodyPr>
          <a:lstStyle/>
          <a:p>
            <a:r>
              <a:rPr lang="en-US" sz="3600" dirty="0">
                <a:ea typeface="ＭＳ Ｐゴシック" pitchFamily="34" charset="-128"/>
              </a:rPr>
              <a:t>B. Planning for Results</a:t>
            </a:r>
            <a:endParaRPr lang="en-US" sz="3600" dirty="0"/>
          </a:p>
        </p:txBody>
      </p:sp>
      <p:sp>
        <p:nvSpPr>
          <p:cNvPr id="6" name="Content Placeholder 5"/>
          <p:cNvSpPr>
            <a:spLocks noGrp="1"/>
          </p:cNvSpPr>
          <p:nvPr>
            <p:ph type="body" idx="4294967295"/>
          </p:nvPr>
        </p:nvSpPr>
        <p:spPr>
          <a:xfrm>
            <a:off x="1239043" y="1620731"/>
            <a:ext cx="9713913" cy="4410075"/>
          </a:xfrm>
        </p:spPr>
        <p:txBody>
          <a:bodyPr numCol="2">
            <a:noAutofit/>
          </a:bodyPr>
          <a:lstStyle/>
          <a:p>
            <a:pPr>
              <a:lnSpc>
                <a:spcPct val="100000"/>
              </a:lnSpc>
            </a:pPr>
            <a:r>
              <a:rPr lang="en-US" sz="2400" b="0" dirty="0">
                <a:ea typeface="ＭＳ Ｐゴシック" pitchFamily="34" charset="-128"/>
              </a:rPr>
              <a:t>B1. </a:t>
            </a:r>
            <a:r>
              <a:rPr lang="en-US" sz="2400" b="0" dirty="0">
                <a:solidFill>
                  <a:schemeClr val="tx1"/>
                </a:solidFill>
                <a:ea typeface="ＭＳ Ｐゴシック" pitchFamily="34" charset="-128"/>
              </a:rPr>
              <a:t>Defining Results</a:t>
            </a:r>
          </a:p>
          <a:p>
            <a:pPr>
              <a:lnSpc>
                <a:spcPct val="100000"/>
              </a:lnSpc>
            </a:pPr>
            <a:r>
              <a:rPr lang="en-US" sz="2400" b="0" dirty="0">
                <a:ea typeface="ＭＳ Ｐゴシック" pitchFamily="34" charset="-128"/>
              </a:rPr>
              <a:t>B2. </a:t>
            </a:r>
            <a:r>
              <a:rPr lang="en-US" sz="2400" b="0" dirty="0">
                <a:solidFill>
                  <a:schemeClr val="tx1"/>
                </a:solidFill>
                <a:ea typeface="ＭＳ Ｐゴシック" pitchFamily="34" charset="-128"/>
              </a:rPr>
              <a:t>The Four Levels of </a:t>
            </a:r>
          </a:p>
          <a:p>
            <a:pPr>
              <a:lnSpc>
                <a:spcPct val="100000"/>
              </a:lnSpc>
            </a:pPr>
            <a:r>
              <a:rPr lang="en-US" sz="2400" b="0" dirty="0">
                <a:solidFill>
                  <a:schemeClr val="tx1"/>
                </a:solidFill>
                <a:ea typeface="ＭＳ Ｐゴシック" pitchFamily="34" charset="-128"/>
              </a:rPr>
              <a:t>      Training Evaluation</a:t>
            </a:r>
          </a:p>
          <a:p>
            <a:pPr>
              <a:lnSpc>
                <a:spcPct val="100000"/>
              </a:lnSpc>
            </a:pPr>
            <a:r>
              <a:rPr lang="en-US" sz="2400" b="0" dirty="0">
                <a:ea typeface="ＭＳ Ｐゴシック" pitchFamily="34" charset="-128"/>
              </a:rPr>
              <a:t>B3. </a:t>
            </a:r>
            <a:r>
              <a:rPr lang="en-US" sz="2400" b="0" dirty="0">
                <a:solidFill>
                  <a:schemeClr val="tx1"/>
                </a:solidFill>
                <a:ea typeface="ＭＳ Ｐゴシック" pitchFamily="34" charset="-128"/>
              </a:rPr>
              <a:t>Developing Learning </a:t>
            </a:r>
          </a:p>
          <a:p>
            <a:pPr>
              <a:lnSpc>
                <a:spcPct val="100000"/>
              </a:lnSpc>
            </a:pPr>
            <a:r>
              <a:rPr lang="en-US" sz="2400" b="0" dirty="0">
                <a:solidFill>
                  <a:schemeClr val="tx1"/>
                </a:solidFill>
                <a:ea typeface="ＭＳ Ｐゴシック" pitchFamily="34" charset="-128"/>
              </a:rPr>
              <a:t>      Objectives</a:t>
            </a:r>
          </a:p>
          <a:p>
            <a:pPr>
              <a:lnSpc>
                <a:spcPct val="100000"/>
              </a:lnSpc>
            </a:pPr>
            <a:r>
              <a:rPr lang="en-US" sz="2400" b="0" dirty="0">
                <a:ea typeface="ＭＳ Ｐゴシック" pitchFamily="34" charset="-128"/>
              </a:rPr>
              <a:t>B4. </a:t>
            </a:r>
            <a:r>
              <a:rPr lang="en-US" sz="2400" b="0" dirty="0">
                <a:solidFill>
                  <a:schemeClr val="tx1"/>
                </a:solidFill>
                <a:ea typeface="ＭＳ Ｐゴシック" pitchFamily="34" charset="-128"/>
              </a:rPr>
              <a:t>The Three Learning</a:t>
            </a:r>
          </a:p>
          <a:p>
            <a:pPr>
              <a:lnSpc>
                <a:spcPct val="100000"/>
              </a:lnSpc>
            </a:pPr>
            <a:r>
              <a:rPr lang="en-US" sz="2400" b="0" dirty="0">
                <a:solidFill>
                  <a:schemeClr val="tx1"/>
                </a:solidFill>
                <a:ea typeface="ＭＳ Ｐゴシック" pitchFamily="34" charset="-128"/>
              </a:rPr>
              <a:t>      Styles</a:t>
            </a:r>
          </a:p>
          <a:p>
            <a:pPr>
              <a:lnSpc>
                <a:spcPct val="100000"/>
              </a:lnSpc>
            </a:pPr>
            <a:r>
              <a:rPr lang="en-US" sz="2400" b="0" dirty="0">
                <a:ea typeface="ＭＳ Ｐゴシック" pitchFamily="34" charset="-128"/>
              </a:rPr>
              <a:t>B5. </a:t>
            </a:r>
            <a:r>
              <a:rPr lang="en-US" sz="2400" b="0" dirty="0">
                <a:solidFill>
                  <a:schemeClr val="tx1"/>
                </a:solidFill>
                <a:ea typeface="ＭＳ Ｐゴシック" pitchFamily="34" charset="-128"/>
              </a:rPr>
              <a:t>The Principles of</a:t>
            </a:r>
            <a:br>
              <a:rPr lang="en-US" sz="2400" b="0" dirty="0">
                <a:solidFill>
                  <a:schemeClr val="tx1"/>
                </a:solidFill>
                <a:ea typeface="ＭＳ Ｐゴシック" pitchFamily="34" charset="-128"/>
              </a:rPr>
            </a:br>
            <a:r>
              <a:rPr lang="en-US" sz="2400" b="0" dirty="0">
                <a:solidFill>
                  <a:schemeClr val="tx1"/>
                </a:solidFill>
                <a:ea typeface="ＭＳ Ｐゴシック" pitchFamily="34" charset="-128"/>
              </a:rPr>
              <a:t>      Engagement</a:t>
            </a:r>
          </a:p>
          <a:p>
            <a:pPr>
              <a:lnSpc>
                <a:spcPct val="100000"/>
              </a:lnSpc>
            </a:pPr>
            <a:r>
              <a:rPr lang="en-US" sz="2400" b="0" dirty="0">
                <a:ea typeface="ＭＳ Ｐゴシック" pitchFamily="34" charset="-128"/>
              </a:rPr>
              <a:t>B6. </a:t>
            </a:r>
            <a:r>
              <a:rPr lang="en-US" sz="2400" b="0" dirty="0">
                <a:solidFill>
                  <a:schemeClr val="tx1"/>
                </a:solidFill>
                <a:ea typeface="ＭＳ Ｐゴシック" pitchFamily="34" charset="-128"/>
              </a:rPr>
              <a:t>Instructional Methods &amp; 	    </a:t>
            </a:r>
          </a:p>
          <a:p>
            <a:pPr>
              <a:lnSpc>
                <a:spcPct val="100000"/>
              </a:lnSpc>
            </a:pPr>
            <a:r>
              <a:rPr lang="en-US" sz="2400" b="0" dirty="0">
                <a:solidFill>
                  <a:schemeClr val="tx1"/>
                </a:solidFill>
                <a:ea typeface="ＭＳ Ｐゴシック" pitchFamily="34" charset="-128"/>
              </a:rPr>
              <a:t>      Engagement Strategies</a:t>
            </a:r>
          </a:p>
          <a:p>
            <a:pPr>
              <a:lnSpc>
                <a:spcPct val="100000"/>
              </a:lnSpc>
            </a:pPr>
            <a:r>
              <a:rPr lang="en-US" sz="2400" b="0" dirty="0">
                <a:ea typeface="ＭＳ Ｐゴシック" pitchFamily="34" charset="-128"/>
              </a:rPr>
              <a:t>B7. </a:t>
            </a:r>
            <a:r>
              <a:rPr lang="en-US" sz="2400" b="0" dirty="0">
                <a:solidFill>
                  <a:schemeClr val="tx1"/>
                </a:solidFill>
                <a:ea typeface="ＭＳ Ｐゴシック" pitchFamily="34" charset="-128"/>
              </a:rPr>
              <a:t>Creating from Scratch</a:t>
            </a:r>
          </a:p>
          <a:p>
            <a:pPr>
              <a:lnSpc>
                <a:spcPct val="100000"/>
              </a:lnSpc>
            </a:pPr>
            <a:r>
              <a:rPr lang="en-US" sz="2400" b="0" dirty="0">
                <a:ea typeface="ＭＳ Ｐゴシック" pitchFamily="34" charset="-128"/>
              </a:rPr>
              <a:t>B8. </a:t>
            </a:r>
            <a:r>
              <a:rPr lang="en-US" sz="2400" b="0" dirty="0">
                <a:solidFill>
                  <a:schemeClr val="tx1"/>
                </a:solidFill>
                <a:ea typeface="ＭＳ Ｐゴシック" pitchFamily="34" charset="-128"/>
              </a:rPr>
              <a:t>Designing for Results</a:t>
            </a:r>
          </a:p>
          <a:p>
            <a:pPr>
              <a:lnSpc>
                <a:spcPct val="100000"/>
              </a:lnSpc>
            </a:pPr>
            <a:r>
              <a:rPr lang="en-US" sz="2400" b="0" dirty="0">
                <a:ea typeface="ＭＳ Ｐゴシック" pitchFamily="34" charset="-128"/>
              </a:rPr>
              <a:t>B9. </a:t>
            </a:r>
            <a:r>
              <a:rPr lang="en-US" sz="2400" b="0" dirty="0">
                <a:solidFill>
                  <a:schemeClr val="tx1"/>
                </a:solidFill>
                <a:ea typeface="ＭＳ Ｐゴシック" pitchFamily="34" charset="-128"/>
              </a:rPr>
              <a:t>Developing for Results</a:t>
            </a:r>
          </a:p>
          <a:p>
            <a:pPr>
              <a:lnSpc>
                <a:spcPct val="100000"/>
              </a:lnSpc>
            </a:pPr>
            <a:r>
              <a:rPr lang="en-US" sz="2400" b="0" dirty="0">
                <a:ea typeface="ＭＳ Ｐゴシック" pitchFamily="34" charset="-128"/>
              </a:rPr>
              <a:t>B10. </a:t>
            </a:r>
            <a:r>
              <a:rPr lang="en-US" sz="2400" b="0" dirty="0">
                <a:solidFill>
                  <a:schemeClr val="tx1"/>
                </a:solidFill>
                <a:ea typeface="ＭＳ Ｐゴシック" pitchFamily="34" charset="-128"/>
              </a:rPr>
              <a:t>Handling Logistics</a:t>
            </a:r>
          </a:p>
          <a:p>
            <a:pPr>
              <a:lnSpc>
                <a:spcPct val="100000"/>
              </a:lnSpc>
            </a:pPr>
            <a:r>
              <a:rPr lang="en-US" sz="2400" b="0" dirty="0">
                <a:ea typeface="ＭＳ Ｐゴシック" pitchFamily="34" charset="-128"/>
              </a:rPr>
              <a:t>B11. </a:t>
            </a:r>
            <a:r>
              <a:rPr lang="en-US" sz="2400" b="0" dirty="0">
                <a:solidFill>
                  <a:schemeClr val="tx1"/>
                </a:solidFill>
                <a:ea typeface="ＭＳ Ｐゴシック" pitchFamily="34" charset="-128"/>
              </a:rPr>
              <a:t>Training Impact</a:t>
            </a:r>
          </a:p>
          <a:p>
            <a:endParaRPr lang="en-US" sz="2600" dirty="0">
              <a:ea typeface="ＭＳ Ｐゴシック" pitchFamily="34" charset="-128"/>
            </a:endParaRPr>
          </a:p>
        </p:txBody>
      </p:sp>
      <p:sp>
        <p:nvSpPr>
          <p:cNvPr id="9"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rgbClr val="002C54"/>
                </a:solidFill>
                <a:latin typeface="Arial Black" pitchFamily="34" charset="0"/>
              </a:rPr>
            </a:br>
            <a:r>
              <a:rPr lang="en-US" sz="1400" dirty="0">
                <a:solidFill>
                  <a:schemeClr val="bg1"/>
                </a:solidFill>
                <a:latin typeface="Arial Black" pitchFamily="34" charset="0"/>
              </a:rPr>
              <a:t>15</a:t>
            </a:r>
          </a:p>
        </p:txBody>
      </p:sp>
      <p:sp>
        <p:nvSpPr>
          <p:cNvPr id="8" name="TextBox 7">
            <a:extLst>
              <a:ext uri="{FF2B5EF4-FFF2-40B4-BE49-F238E27FC236}">
                <a16:creationId xmlns:a16="http://schemas.microsoft.com/office/drawing/2014/main" id="{ED8EA23E-B9A3-4F70-8A2F-4F475690D6F2}"/>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10" name="TextBox 9">
            <a:extLst>
              <a:ext uri="{FF2B5EF4-FFF2-40B4-BE49-F238E27FC236}">
                <a16:creationId xmlns:a16="http://schemas.microsoft.com/office/drawing/2014/main" id="{E9F74553-69EC-4C7D-AE74-38DA8C05B2AC}"/>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500"/>
                                        <p:tgtEl>
                                          <p:spTgt spid="6">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fade">
                                      <p:cBhvr>
                                        <p:cTn id="41" dur="500"/>
                                        <p:tgtEl>
                                          <p:spTgt spid="6">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9" end="9"/>
                                            </p:txEl>
                                          </p:spTgt>
                                        </p:tgtEl>
                                        <p:attrNameLst>
                                          <p:attrName>style.visibility</p:attrName>
                                        </p:attrNameLst>
                                      </p:cBhvr>
                                      <p:to>
                                        <p:strVal val="visible"/>
                                      </p:to>
                                    </p:set>
                                    <p:animEffect transition="in" filter="fade">
                                      <p:cBhvr>
                                        <p:cTn id="44" dur="500"/>
                                        <p:tgtEl>
                                          <p:spTgt spid="6">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Effect transition="in" filter="fade">
                                      <p:cBhvr>
                                        <p:cTn id="49" dur="500"/>
                                        <p:tgtEl>
                                          <p:spTgt spid="6">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11" end="11"/>
                                            </p:txEl>
                                          </p:spTgt>
                                        </p:tgtEl>
                                        <p:attrNameLst>
                                          <p:attrName>style.visibility</p:attrName>
                                        </p:attrNameLst>
                                      </p:cBhvr>
                                      <p:to>
                                        <p:strVal val="visible"/>
                                      </p:to>
                                    </p:set>
                                    <p:animEffect transition="in" filter="fade">
                                      <p:cBhvr>
                                        <p:cTn id="54" dur="500"/>
                                        <p:tgtEl>
                                          <p:spTgt spid="6">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animEffect transition="in" filter="fade">
                                      <p:cBhvr>
                                        <p:cTn id="59" dur="500"/>
                                        <p:tgtEl>
                                          <p:spTgt spid="6">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xEl>
                                              <p:pRg st="13" end="13"/>
                                            </p:txEl>
                                          </p:spTgt>
                                        </p:tgtEl>
                                        <p:attrNameLst>
                                          <p:attrName>style.visibility</p:attrName>
                                        </p:attrNameLst>
                                      </p:cBhvr>
                                      <p:to>
                                        <p:strVal val="visible"/>
                                      </p:to>
                                    </p:set>
                                    <p:animEffect transition="in" filter="fade">
                                      <p:cBhvr>
                                        <p:cTn id="64" dur="500"/>
                                        <p:tgtEl>
                                          <p:spTgt spid="6">
                                            <p:txEl>
                                              <p:pRg st="13" end="1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xEl>
                                              <p:pRg st="14" end="14"/>
                                            </p:txEl>
                                          </p:spTgt>
                                        </p:tgtEl>
                                        <p:attrNameLst>
                                          <p:attrName>style.visibility</p:attrName>
                                        </p:attrNameLst>
                                      </p:cBhvr>
                                      <p:to>
                                        <p:strVal val="visible"/>
                                      </p:to>
                                    </p:set>
                                    <p:animEffect transition="in" filter="fade">
                                      <p:cBhvr>
                                        <p:cTn id="69"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232D-C59F-4A18-A978-B1F9F695A8A9}"/>
              </a:ext>
            </a:extLst>
          </p:cNvPr>
          <p:cNvSpPr>
            <a:spLocks noGrp="1"/>
          </p:cNvSpPr>
          <p:nvPr>
            <p:ph type="title"/>
          </p:nvPr>
        </p:nvSpPr>
        <p:spPr/>
        <p:txBody>
          <a:bodyPr/>
          <a:lstStyle/>
          <a:p>
            <a:r>
              <a:rPr lang="en-US" dirty="0">
                <a:ea typeface="ＭＳ Ｐゴシック" pitchFamily="34" charset="-128"/>
              </a:rPr>
              <a:t>B8. Creating from Scratch</a:t>
            </a:r>
            <a:endParaRPr lang="en-US" dirty="0"/>
          </a:p>
        </p:txBody>
      </p:sp>
      <p:sp>
        <p:nvSpPr>
          <p:cNvPr id="4" name="Slide Number Placeholder 3">
            <a:extLst>
              <a:ext uri="{FF2B5EF4-FFF2-40B4-BE49-F238E27FC236}">
                <a16:creationId xmlns:a16="http://schemas.microsoft.com/office/drawing/2014/main" id="{0DC1FB03-884A-44D6-83CB-037407F74037}"/>
              </a:ext>
            </a:extLst>
          </p:cNvPr>
          <p:cNvSpPr>
            <a:spLocks noGrp="1"/>
          </p:cNvSpPr>
          <p:nvPr>
            <p:ph type="sldNum" sz="quarter" idx="14"/>
          </p:nvPr>
        </p:nvSpPr>
        <p:spPr/>
        <p:txBody>
          <a:bodyPr/>
          <a:lstStyle/>
          <a:p>
            <a:fld id="{F29FD61F-2294-5D42-A9D7-9928D42B3773}" type="slidenum">
              <a:rPr lang="en-US" smtClean="0"/>
              <a:pPr/>
              <a:t>40</a:t>
            </a:fld>
            <a:endParaRPr lang="en-US" dirty="0"/>
          </a:p>
        </p:txBody>
      </p:sp>
      <p:graphicFrame>
        <p:nvGraphicFramePr>
          <p:cNvPr id="7" name="Table 7">
            <a:extLst>
              <a:ext uri="{FF2B5EF4-FFF2-40B4-BE49-F238E27FC236}">
                <a16:creationId xmlns:a16="http://schemas.microsoft.com/office/drawing/2014/main" id="{2854274F-38E8-44F8-B474-A450687D65DC}"/>
              </a:ext>
            </a:extLst>
          </p:cNvPr>
          <p:cNvGraphicFramePr>
            <a:graphicFrameLocks noGrp="1"/>
          </p:cNvGraphicFramePr>
          <p:nvPr>
            <p:ph idx="4294967295"/>
            <p:extLst>
              <p:ext uri="{D42A27DB-BD31-4B8C-83A1-F6EECF244321}">
                <p14:modId xmlns:p14="http://schemas.microsoft.com/office/powerpoint/2010/main" val="2837214502"/>
              </p:ext>
            </p:extLst>
          </p:nvPr>
        </p:nvGraphicFramePr>
        <p:xfrm>
          <a:off x="0" y="1366259"/>
          <a:ext cx="12192475" cy="5171511"/>
        </p:xfrm>
        <a:graphic>
          <a:graphicData uri="http://schemas.openxmlformats.org/drawingml/2006/table">
            <a:tbl>
              <a:tblPr firstRow="1" bandRow="1">
                <a:tableStyleId>{5C22544A-7EE6-4342-B048-85BDC9FD1C3A}</a:tableStyleId>
              </a:tblPr>
              <a:tblGrid>
                <a:gridCol w="2438495">
                  <a:extLst>
                    <a:ext uri="{9D8B030D-6E8A-4147-A177-3AD203B41FA5}">
                      <a16:colId xmlns:a16="http://schemas.microsoft.com/office/drawing/2014/main" val="2808631922"/>
                    </a:ext>
                  </a:extLst>
                </a:gridCol>
                <a:gridCol w="2438495">
                  <a:extLst>
                    <a:ext uri="{9D8B030D-6E8A-4147-A177-3AD203B41FA5}">
                      <a16:colId xmlns:a16="http://schemas.microsoft.com/office/drawing/2014/main" val="1601707465"/>
                    </a:ext>
                  </a:extLst>
                </a:gridCol>
                <a:gridCol w="2438495">
                  <a:extLst>
                    <a:ext uri="{9D8B030D-6E8A-4147-A177-3AD203B41FA5}">
                      <a16:colId xmlns:a16="http://schemas.microsoft.com/office/drawing/2014/main" val="1334912664"/>
                    </a:ext>
                  </a:extLst>
                </a:gridCol>
                <a:gridCol w="2438495">
                  <a:extLst>
                    <a:ext uri="{9D8B030D-6E8A-4147-A177-3AD203B41FA5}">
                      <a16:colId xmlns:a16="http://schemas.microsoft.com/office/drawing/2014/main" val="3809179998"/>
                    </a:ext>
                  </a:extLst>
                </a:gridCol>
                <a:gridCol w="2438495">
                  <a:extLst>
                    <a:ext uri="{9D8B030D-6E8A-4147-A177-3AD203B41FA5}">
                      <a16:colId xmlns:a16="http://schemas.microsoft.com/office/drawing/2014/main" val="3579854161"/>
                    </a:ext>
                  </a:extLst>
                </a:gridCol>
              </a:tblGrid>
              <a:tr h="443084">
                <a:tc>
                  <a:txBody>
                    <a:bodyPr/>
                    <a:lstStyle/>
                    <a:p>
                      <a:pPr algn="ctr"/>
                      <a:r>
                        <a:rPr lang="en-US" sz="2000" dirty="0">
                          <a:solidFill>
                            <a:srgbClr val="000066"/>
                          </a:solidFill>
                          <a:latin typeface="Franklin Gothic Book" pitchFamily="34" charset="0"/>
                        </a:rPr>
                        <a:t>Assessment</a:t>
                      </a:r>
                      <a:endParaRPr lang="en-US" sz="2000"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000" dirty="0">
                          <a:solidFill>
                            <a:srgbClr val="000066"/>
                          </a:solidFill>
                          <a:latin typeface="Franklin Gothic Book" pitchFamily="34" charset="0"/>
                        </a:rPr>
                        <a:t>Design</a:t>
                      </a:r>
                      <a:endParaRPr lang="en-US" sz="2000"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000" dirty="0">
                          <a:solidFill>
                            <a:srgbClr val="000066"/>
                          </a:solidFill>
                          <a:latin typeface="Franklin Gothic Book" pitchFamily="34" charset="0"/>
                        </a:rPr>
                        <a:t>Development</a:t>
                      </a:r>
                      <a:endParaRPr lang="en-US" sz="2000"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000" dirty="0">
                          <a:solidFill>
                            <a:srgbClr val="000066"/>
                          </a:solidFill>
                          <a:latin typeface="Franklin Gothic Book" pitchFamily="34" charset="0"/>
                        </a:rPr>
                        <a:t>Delivery</a:t>
                      </a:r>
                      <a:endParaRPr lang="en-US" sz="2000"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000" dirty="0">
                          <a:solidFill>
                            <a:srgbClr val="000066"/>
                          </a:solidFill>
                          <a:latin typeface="Franklin Gothic Book" pitchFamily="34" charset="0"/>
                        </a:rPr>
                        <a:t>Evaluation</a:t>
                      </a:r>
                      <a:endParaRPr lang="en-US" sz="2000"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257971"/>
                  </a:ext>
                </a:extLst>
              </a:tr>
              <a:tr h="4728427">
                <a:tc>
                  <a:txBody>
                    <a:bodyPr/>
                    <a:lstStyle/>
                    <a:p>
                      <a:endParaRPr lang="en-US" dirty="0"/>
                    </a:p>
                  </a:txBody>
                  <a:tcPr marL="84694" marR="8469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marL="84694" marR="84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marL="84694" marR="8469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62781766"/>
                  </a:ext>
                </a:extLst>
              </a:tr>
            </a:tbl>
          </a:graphicData>
        </a:graphic>
      </p:graphicFrame>
      <p:sp>
        <p:nvSpPr>
          <p:cNvPr id="6" name="TextBox 5">
            <a:extLst>
              <a:ext uri="{FF2B5EF4-FFF2-40B4-BE49-F238E27FC236}">
                <a16:creationId xmlns:a16="http://schemas.microsoft.com/office/drawing/2014/main" id="{A6B081FE-F197-4A5E-BD58-BEEDC80C9623}"/>
              </a:ext>
            </a:extLst>
          </p:cNvPr>
          <p:cNvSpPr txBox="1"/>
          <p:nvPr/>
        </p:nvSpPr>
        <p:spPr>
          <a:xfrm>
            <a:off x="8654579" y="783094"/>
            <a:ext cx="1412781" cy="369332"/>
          </a:xfrm>
          <a:prstGeom prst="rect">
            <a:avLst/>
          </a:prstGeom>
          <a:solidFill>
            <a:srgbClr val="009383"/>
          </a:solid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Grouping</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34188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41</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Phases in the Training Process</a:t>
            </a:r>
            <a:endParaRPr lang="en-US" sz="3600" dirty="0"/>
          </a:p>
        </p:txBody>
      </p:sp>
      <p:sp>
        <p:nvSpPr>
          <p:cNvPr id="3" name="Content Placeholder 2"/>
          <p:cNvSpPr>
            <a:spLocks noGrp="1"/>
          </p:cNvSpPr>
          <p:nvPr>
            <p:ph type="body" idx="4294967295"/>
          </p:nvPr>
        </p:nvSpPr>
        <p:spPr>
          <a:xfrm>
            <a:off x="386287" y="1493838"/>
            <a:ext cx="9712325" cy="4410075"/>
          </a:xfrm>
        </p:spPr>
        <p:txBody>
          <a:bodyPr>
            <a:normAutofit/>
          </a:bodyPr>
          <a:lstStyle/>
          <a:p>
            <a:pPr algn="ctr">
              <a:spcBef>
                <a:spcPct val="50000"/>
              </a:spcBef>
              <a:buNone/>
            </a:pPr>
            <a:r>
              <a:rPr lang="en-US" sz="2400" dirty="0"/>
              <a:t>Planning</a:t>
            </a:r>
          </a:p>
        </p:txBody>
      </p:sp>
      <p:sp>
        <p:nvSpPr>
          <p:cNvPr id="17" name="Right Brace 16"/>
          <p:cNvSpPr/>
          <p:nvPr/>
        </p:nvSpPr>
        <p:spPr>
          <a:xfrm rot="16200000">
            <a:off x="5074857" y="468520"/>
            <a:ext cx="335187" cy="3245623"/>
          </a:xfrm>
          <a:prstGeom prst="rightBrace">
            <a:avLst/>
          </a:prstGeom>
          <a:ln>
            <a:solidFill>
              <a:srgbClr val="0046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472053" y="2809130"/>
            <a:ext cx="3354471" cy="3386118"/>
          </a:xfrm>
          <a:prstGeom prst="rect">
            <a:avLst/>
          </a:prstGeom>
        </p:spPr>
      </p:pic>
      <p:sp>
        <p:nvSpPr>
          <p:cNvPr id="18"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42-43</a:t>
            </a:r>
          </a:p>
        </p:txBody>
      </p:sp>
      <p:graphicFrame>
        <p:nvGraphicFramePr>
          <p:cNvPr id="5" name="Table 5">
            <a:extLst>
              <a:ext uri="{FF2B5EF4-FFF2-40B4-BE49-F238E27FC236}">
                <a16:creationId xmlns:a16="http://schemas.microsoft.com/office/drawing/2014/main" id="{8D5143AD-F53E-480F-9999-7848601C002D}"/>
              </a:ext>
            </a:extLst>
          </p:cNvPr>
          <p:cNvGraphicFramePr>
            <a:graphicFrameLocks noGrp="1"/>
          </p:cNvGraphicFramePr>
          <p:nvPr>
            <p:extLst>
              <p:ext uri="{D42A27DB-BD31-4B8C-83A1-F6EECF244321}">
                <p14:modId xmlns:p14="http://schemas.microsoft.com/office/powerpoint/2010/main" val="267805288"/>
              </p:ext>
            </p:extLst>
          </p:nvPr>
        </p:nvGraphicFramePr>
        <p:xfrm>
          <a:off x="2010611" y="2262365"/>
          <a:ext cx="8128000" cy="467244"/>
        </p:xfrm>
        <a:graphic>
          <a:graphicData uri="http://schemas.openxmlformats.org/drawingml/2006/table">
            <a:tbl>
              <a:tblPr firstRow="1" bandRow="1">
                <a:solidFill>
                  <a:srgbClr val="FFFFFF">
                    <a:alpha val="60000"/>
                  </a:srgbClr>
                </a:solidFill>
                <a:tableStyleId>{5C22544A-7EE6-4342-B048-85BDC9FD1C3A}</a:tableStyleId>
              </a:tblPr>
              <a:tblGrid>
                <a:gridCol w="1625600">
                  <a:extLst>
                    <a:ext uri="{9D8B030D-6E8A-4147-A177-3AD203B41FA5}">
                      <a16:colId xmlns:a16="http://schemas.microsoft.com/office/drawing/2014/main" val="2013496220"/>
                    </a:ext>
                  </a:extLst>
                </a:gridCol>
                <a:gridCol w="1625600">
                  <a:extLst>
                    <a:ext uri="{9D8B030D-6E8A-4147-A177-3AD203B41FA5}">
                      <a16:colId xmlns:a16="http://schemas.microsoft.com/office/drawing/2014/main" val="2819278656"/>
                    </a:ext>
                  </a:extLst>
                </a:gridCol>
                <a:gridCol w="1625600">
                  <a:extLst>
                    <a:ext uri="{9D8B030D-6E8A-4147-A177-3AD203B41FA5}">
                      <a16:colId xmlns:a16="http://schemas.microsoft.com/office/drawing/2014/main" val="2575407042"/>
                    </a:ext>
                  </a:extLst>
                </a:gridCol>
                <a:gridCol w="1625600">
                  <a:extLst>
                    <a:ext uri="{9D8B030D-6E8A-4147-A177-3AD203B41FA5}">
                      <a16:colId xmlns:a16="http://schemas.microsoft.com/office/drawing/2014/main" val="3230258409"/>
                    </a:ext>
                  </a:extLst>
                </a:gridCol>
                <a:gridCol w="1625600">
                  <a:extLst>
                    <a:ext uri="{9D8B030D-6E8A-4147-A177-3AD203B41FA5}">
                      <a16:colId xmlns:a16="http://schemas.microsoft.com/office/drawing/2014/main" val="140949035"/>
                    </a:ext>
                  </a:extLst>
                </a:gridCol>
              </a:tblGrid>
              <a:tr h="467244">
                <a:tc>
                  <a:txBody>
                    <a:bodyPr/>
                    <a:lstStyle/>
                    <a:p>
                      <a:pPr algn="ctr"/>
                      <a:r>
                        <a:rPr lang="en-US" sz="1800" dirty="0">
                          <a:solidFill>
                            <a:schemeClr val="bg1"/>
                          </a:solidFill>
                          <a:latin typeface="Arial" panose="020B0604020202020204" pitchFamily="34" charset="0"/>
                          <a:cs typeface="Arial" panose="020B0604020202020204" pitchFamily="34" charset="0"/>
                        </a:rPr>
                        <a:t>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0000"/>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9804"/>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80000"/>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Delivery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89804"/>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Evaluation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3973216909"/>
                  </a:ext>
                </a:extLst>
              </a:tr>
            </a:tbl>
          </a:graphicData>
        </a:graphic>
      </p:graphicFrame>
      <p:sp>
        <p:nvSpPr>
          <p:cNvPr id="21" name="TextBox 20">
            <a:extLst>
              <a:ext uri="{FF2B5EF4-FFF2-40B4-BE49-F238E27FC236}">
                <a16:creationId xmlns:a16="http://schemas.microsoft.com/office/drawing/2014/main" id="{786317C1-4063-4835-AF5B-3A30EFB5915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22" name="TextBox 21">
            <a:extLst>
              <a:ext uri="{FF2B5EF4-FFF2-40B4-BE49-F238E27FC236}">
                <a16:creationId xmlns:a16="http://schemas.microsoft.com/office/drawing/2014/main" id="{D1192EF0-8DA5-4AC7-A459-0C0DFB46C575}"/>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42</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Assessment</a:t>
            </a:r>
            <a:endParaRPr lang="en-US" sz="3600" dirty="0"/>
          </a:p>
        </p:txBody>
      </p:sp>
      <p:sp>
        <p:nvSpPr>
          <p:cNvPr id="3" name="Content Placeholder 2"/>
          <p:cNvSpPr>
            <a:spLocks noGrp="1"/>
          </p:cNvSpPr>
          <p:nvPr>
            <p:ph idx="4294967295"/>
          </p:nvPr>
        </p:nvSpPr>
        <p:spPr>
          <a:xfrm>
            <a:off x="2275607" y="2896734"/>
            <a:ext cx="3941763" cy="3994150"/>
          </a:xfrm>
        </p:spPr>
        <p:txBody>
          <a:bodyPr>
            <a:normAutofit/>
          </a:bodyPr>
          <a:lstStyle/>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Survey/questionnaires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Interviews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Performance data</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Observations/  audits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Tests</a:t>
            </a:r>
          </a:p>
        </p:txBody>
      </p:sp>
      <p:sp>
        <p:nvSpPr>
          <p:cNvPr id="15" name="Content Placeholder 2"/>
          <p:cNvSpPr>
            <a:spLocks noGrp="1"/>
          </p:cNvSpPr>
          <p:nvPr>
            <p:ph type="body" idx="4294967295"/>
          </p:nvPr>
        </p:nvSpPr>
        <p:spPr>
          <a:xfrm>
            <a:off x="6141902" y="2895600"/>
            <a:ext cx="4961527" cy="4410075"/>
          </a:xfrm>
        </p:spPr>
        <p:txBody>
          <a:bodyPr>
            <a:normAutofit/>
          </a:bodyPr>
          <a:lstStyle/>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Assessment Centers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Focus groups/group discussions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Document reviews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Advisory Committees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Anticipated future skill needs</a:t>
            </a:r>
          </a:p>
        </p:txBody>
      </p:sp>
      <p:sp>
        <p:nvSpPr>
          <p:cNvPr id="6" name="Content Placeholder 2"/>
          <p:cNvSpPr txBox="1">
            <a:spLocks/>
          </p:cNvSpPr>
          <p:nvPr/>
        </p:nvSpPr>
        <p:spPr>
          <a:xfrm>
            <a:off x="5379985" y="1371395"/>
            <a:ext cx="1523835" cy="456100"/>
          </a:xfrm>
          <a:prstGeom prst="rect">
            <a:avLst/>
          </a:prstGeom>
        </p:spPr>
        <p:txBody>
          <a:bodyPr vert="horz" lIns="91440" tIns="45720" rIns="91440" bIns="45720" rtlCol="0">
            <a:noAutofit/>
          </a:bodyPr>
          <a:lstStyle/>
          <a:p>
            <a:pPr marL="342900" indent="-342900" algn="ctr" defTabSz="457200">
              <a:spcBef>
                <a:spcPct val="50000"/>
              </a:spcBef>
              <a:buClr>
                <a:srgbClr val="99AB21"/>
              </a:buClr>
              <a:defRPr/>
            </a:pPr>
            <a:r>
              <a:rPr lang="en-US" sz="2400" b="1" dirty="0">
                <a:solidFill>
                  <a:srgbClr val="009383"/>
                </a:solidFill>
                <a:latin typeface="Arial" panose="020B0604020202020204" pitchFamily="34" charset="0"/>
                <a:cs typeface="Arial" panose="020B0604020202020204" pitchFamily="34" charset="0"/>
              </a:rPr>
              <a:t>Planning</a:t>
            </a:r>
          </a:p>
        </p:txBody>
      </p:sp>
      <p:sp>
        <p:nvSpPr>
          <p:cNvPr id="8" name="Right Brace 7"/>
          <p:cNvSpPr/>
          <p:nvPr/>
        </p:nvSpPr>
        <p:spPr>
          <a:xfrm rot="16200000">
            <a:off x="5902670" y="-914905"/>
            <a:ext cx="478466" cy="5917115"/>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7" name="Table 5">
            <a:extLst>
              <a:ext uri="{FF2B5EF4-FFF2-40B4-BE49-F238E27FC236}">
                <a16:creationId xmlns:a16="http://schemas.microsoft.com/office/drawing/2014/main" id="{AE07FF2C-98F8-4188-80F4-C5E64EAF20D1}"/>
              </a:ext>
            </a:extLst>
          </p:cNvPr>
          <p:cNvGraphicFramePr>
            <a:graphicFrameLocks noGrp="1"/>
          </p:cNvGraphicFramePr>
          <p:nvPr>
            <p:extLst>
              <p:ext uri="{D42A27DB-BD31-4B8C-83A1-F6EECF244321}">
                <p14:modId xmlns:p14="http://schemas.microsoft.com/office/powerpoint/2010/main" val="2829039746"/>
              </p:ext>
            </p:extLst>
          </p:nvPr>
        </p:nvGraphicFramePr>
        <p:xfrm>
          <a:off x="2010611" y="2262365"/>
          <a:ext cx="8128000" cy="467244"/>
        </p:xfrm>
        <a:graphic>
          <a:graphicData uri="http://schemas.openxmlformats.org/drawingml/2006/table">
            <a:tbl>
              <a:tblPr firstRow="1" bandRow="1">
                <a:solidFill>
                  <a:srgbClr val="FFFFFF">
                    <a:alpha val="60000"/>
                  </a:srgbClr>
                </a:solidFill>
                <a:tableStyleId>{5C22544A-7EE6-4342-B048-85BDC9FD1C3A}</a:tableStyleId>
              </a:tblPr>
              <a:tblGrid>
                <a:gridCol w="1625600">
                  <a:extLst>
                    <a:ext uri="{9D8B030D-6E8A-4147-A177-3AD203B41FA5}">
                      <a16:colId xmlns:a16="http://schemas.microsoft.com/office/drawing/2014/main" val="2013496220"/>
                    </a:ext>
                  </a:extLst>
                </a:gridCol>
                <a:gridCol w="1625600">
                  <a:extLst>
                    <a:ext uri="{9D8B030D-6E8A-4147-A177-3AD203B41FA5}">
                      <a16:colId xmlns:a16="http://schemas.microsoft.com/office/drawing/2014/main" val="2819278656"/>
                    </a:ext>
                  </a:extLst>
                </a:gridCol>
                <a:gridCol w="1625600">
                  <a:extLst>
                    <a:ext uri="{9D8B030D-6E8A-4147-A177-3AD203B41FA5}">
                      <a16:colId xmlns:a16="http://schemas.microsoft.com/office/drawing/2014/main" val="2575407042"/>
                    </a:ext>
                  </a:extLst>
                </a:gridCol>
                <a:gridCol w="1625600">
                  <a:extLst>
                    <a:ext uri="{9D8B030D-6E8A-4147-A177-3AD203B41FA5}">
                      <a16:colId xmlns:a16="http://schemas.microsoft.com/office/drawing/2014/main" val="3230258409"/>
                    </a:ext>
                  </a:extLst>
                </a:gridCol>
                <a:gridCol w="1625600">
                  <a:extLst>
                    <a:ext uri="{9D8B030D-6E8A-4147-A177-3AD203B41FA5}">
                      <a16:colId xmlns:a16="http://schemas.microsoft.com/office/drawing/2014/main" val="140949035"/>
                    </a:ext>
                  </a:extLst>
                </a:gridCol>
              </a:tblGrid>
              <a:tr h="467244">
                <a:tc>
                  <a:txBody>
                    <a:bodyPr/>
                    <a:lstStyle/>
                    <a:p>
                      <a:pPr algn="ctr"/>
                      <a:r>
                        <a:rPr lang="en-US" sz="1800" dirty="0">
                          <a:solidFill>
                            <a:schemeClr val="bg1"/>
                          </a:solidFill>
                          <a:latin typeface="Arial" panose="020B0604020202020204" pitchFamily="34" charset="0"/>
                          <a:cs typeface="Arial" panose="020B0604020202020204" pitchFamily="34" charset="0"/>
                        </a:rPr>
                        <a:t>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0000"/>
                      </a:srgbClr>
                    </a:solid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216909"/>
                  </a:ext>
                </a:extLst>
              </a:tr>
            </a:tbl>
          </a:graphicData>
        </a:graphic>
      </p:graphicFrame>
      <p:sp>
        <p:nvSpPr>
          <p:cNvPr id="18" name="TextBox 17">
            <a:extLst>
              <a:ext uri="{FF2B5EF4-FFF2-40B4-BE49-F238E27FC236}">
                <a16:creationId xmlns:a16="http://schemas.microsoft.com/office/drawing/2014/main" id="{42AB6351-3BB2-42B6-8759-CFDCD2718241}"/>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9" name="TextBox 18">
            <a:extLst>
              <a:ext uri="{FF2B5EF4-FFF2-40B4-BE49-F238E27FC236}">
                <a16:creationId xmlns:a16="http://schemas.microsoft.com/office/drawing/2014/main" id="{DF4CC67F-584D-4A83-B9D5-E23BFAF63FA1}"/>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fade">
                                      <p:cBhvr>
                                        <p:cTn id="37" dur="500"/>
                                        <p:tgtEl>
                                          <p:spTgt spid="1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fade">
                                      <p:cBhvr>
                                        <p:cTn id="42" dur="500"/>
                                        <p:tgtEl>
                                          <p:spTgt spid="1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fade">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fade">
                                      <p:cBhvr>
                                        <p:cTn id="5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43</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B8. Designing for Results</a:t>
            </a:r>
            <a:endParaRPr lang="en-US" sz="3600" dirty="0"/>
          </a:p>
        </p:txBody>
      </p:sp>
      <p:sp>
        <p:nvSpPr>
          <p:cNvPr id="5" name="Content Placeholder 4"/>
          <p:cNvSpPr>
            <a:spLocks noGrp="1"/>
          </p:cNvSpPr>
          <p:nvPr>
            <p:ph type="body" idx="4294967295"/>
          </p:nvPr>
        </p:nvSpPr>
        <p:spPr>
          <a:xfrm>
            <a:off x="1217654" y="3096986"/>
            <a:ext cx="9713913" cy="4410075"/>
          </a:xfrm>
        </p:spPr>
        <p:txBody>
          <a:bodyPr>
            <a:normAutofit/>
          </a:bodyPr>
          <a:lstStyle/>
          <a:p>
            <a:pPr marL="342900" indent="-342900" algn="ctr">
              <a:spcBef>
                <a:spcPct val="50000"/>
              </a:spcBef>
              <a:buClr>
                <a:srgbClr val="009383"/>
              </a:buClr>
              <a:buSzPct val="75000"/>
              <a:buFont typeface="Arial" panose="020B0604020202020204" pitchFamily="34" charset="0"/>
              <a:buChar char="•"/>
              <a:defRPr/>
            </a:pPr>
            <a:r>
              <a:rPr lang="en-US" sz="2400" b="0" kern="0" dirty="0">
                <a:solidFill>
                  <a:schemeClr val="tx1"/>
                </a:solidFill>
              </a:rPr>
              <a:t>The Why, The What, The How</a:t>
            </a:r>
          </a:p>
        </p:txBody>
      </p:sp>
      <p:sp>
        <p:nvSpPr>
          <p:cNvPr id="6" name="Content Placeholder 2"/>
          <p:cNvSpPr txBox="1">
            <a:spLocks/>
          </p:cNvSpPr>
          <p:nvPr/>
        </p:nvSpPr>
        <p:spPr>
          <a:xfrm>
            <a:off x="5447920" y="1386269"/>
            <a:ext cx="1339703" cy="456100"/>
          </a:xfrm>
          <a:prstGeom prst="rect">
            <a:avLst/>
          </a:prstGeom>
        </p:spPr>
        <p:txBody>
          <a:bodyPr vert="horz" lIns="91440" tIns="45720" rIns="91440" bIns="45720" rtlCol="0">
            <a:normAutofit fontScale="85000" lnSpcReduction="10000"/>
          </a:bodyPr>
          <a:lstStyle/>
          <a:p>
            <a:pPr marL="342900" indent="-342900" algn="ctr" defTabSz="457200">
              <a:spcBef>
                <a:spcPct val="50000"/>
              </a:spcBef>
              <a:buClr>
                <a:srgbClr val="99AB21"/>
              </a:buClr>
              <a:defRPr/>
            </a:pPr>
            <a:r>
              <a:rPr lang="en-US" sz="2400" b="1" dirty="0">
                <a:solidFill>
                  <a:srgbClr val="009383"/>
                </a:solidFill>
                <a:latin typeface="Arial" panose="020B0604020202020204" pitchFamily="34" charset="0"/>
                <a:cs typeface="Arial" panose="020B0604020202020204" pitchFamily="34" charset="0"/>
              </a:rPr>
              <a:t>Planning</a:t>
            </a:r>
          </a:p>
        </p:txBody>
      </p:sp>
      <p:sp>
        <p:nvSpPr>
          <p:cNvPr id="8" name="Right Brace 7"/>
          <p:cNvSpPr/>
          <p:nvPr/>
        </p:nvSpPr>
        <p:spPr>
          <a:xfrm rot="16200000">
            <a:off x="5878539" y="-906671"/>
            <a:ext cx="478466" cy="5849256"/>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4" name="Table 5">
            <a:extLst>
              <a:ext uri="{FF2B5EF4-FFF2-40B4-BE49-F238E27FC236}">
                <a16:creationId xmlns:a16="http://schemas.microsoft.com/office/drawing/2014/main" id="{A64CF452-6A6D-4E8D-8B48-A4D2EF261A40}"/>
              </a:ext>
            </a:extLst>
          </p:cNvPr>
          <p:cNvGraphicFramePr>
            <a:graphicFrameLocks noGrp="1"/>
          </p:cNvGraphicFramePr>
          <p:nvPr>
            <p:extLst>
              <p:ext uri="{D42A27DB-BD31-4B8C-83A1-F6EECF244321}">
                <p14:modId xmlns:p14="http://schemas.microsoft.com/office/powerpoint/2010/main" val="1674006882"/>
              </p:ext>
            </p:extLst>
          </p:nvPr>
        </p:nvGraphicFramePr>
        <p:xfrm>
          <a:off x="2010611" y="2262365"/>
          <a:ext cx="8128000" cy="467244"/>
        </p:xfrm>
        <a:graphic>
          <a:graphicData uri="http://schemas.openxmlformats.org/drawingml/2006/table">
            <a:tbl>
              <a:tblPr firstRow="1" bandRow="1">
                <a:solidFill>
                  <a:srgbClr val="FFFFFF">
                    <a:alpha val="60000"/>
                  </a:srgbClr>
                </a:solidFill>
                <a:tableStyleId>{5C22544A-7EE6-4342-B048-85BDC9FD1C3A}</a:tableStyleId>
              </a:tblPr>
              <a:tblGrid>
                <a:gridCol w="1625600">
                  <a:extLst>
                    <a:ext uri="{9D8B030D-6E8A-4147-A177-3AD203B41FA5}">
                      <a16:colId xmlns:a16="http://schemas.microsoft.com/office/drawing/2014/main" val="2013496220"/>
                    </a:ext>
                  </a:extLst>
                </a:gridCol>
                <a:gridCol w="1625600">
                  <a:extLst>
                    <a:ext uri="{9D8B030D-6E8A-4147-A177-3AD203B41FA5}">
                      <a16:colId xmlns:a16="http://schemas.microsoft.com/office/drawing/2014/main" val="2819278656"/>
                    </a:ext>
                  </a:extLst>
                </a:gridCol>
                <a:gridCol w="1625600">
                  <a:extLst>
                    <a:ext uri="{9D8B030D-6E8A-4147-A177-3AD203B41FA5}">
                      <a16:colId xmlns:a16="http://schemas.microsoft.com/office/drawing/2014/main" val="2575407042"/>
                    </a:ext>
                  </a:extLst>
                </a:gridCol>
                <a:gridCol w="1625600">
                  <a:extLst>
                    <a:ext uri="{9D8B030D-6E8A-4147-A177-3AD203B41FA5}">
                      <a16:colId xmlns:a16="http://schemas.microsoft.com/office/drawing/2014/main" val="3230258409"/>
                    </a:ext>
                  </a:extLst>
                </a:gridCol>
                <a:gridCol w="1625600">
                  <a:extLst>
                    <a:ext uri="{9D8B030D-6E8A-4147-A177-3AD203B41FA5}">
                      <a16:colId xmlns:a16="http://schemas.microsoft.com/office/drawing/2014/main" val="140949035"/>
                    </a:ext>
                  </a:extLst>
                </a:gridCol>
              </a:tblGrid>
              <a:tr h="467244">
                <a:tc>
                  <a:txBody>
                    <a:bodyPr/>
                    <a:lstStyle/>
                    <a:p>
                      <a:pPr algn="ctr"/>
                      <a:r>
                        <a:rPr lang="en-US" sz="1800" dirty="0">
                          <a:solidFill>
                            <a:schemeClr val="bg1"/>
                          </a:solidFill>
                          <a:latin typeface="Arial" panose="020B0604020202020204" pitchFamily="34" charset="0"/>
                          <a:cs typeface="Arial" panose="020B0604020202020204" pitchFamily="34" charset="0"/>
                        </a:rPr>
                        <a:t>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0000"/>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9804"/>
                      </a:srgbClr>
                    </a:solid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216909"/>
                  </a:ext>
                </a:extLst>
              </a:tr>
            </a:tbl>
          </a:graphicData>
        </a:graphic>
      </p:graphicFrame>
      <p:sp>
        <p:nvSpPr>
          <p:cNvPr id="17" name="TextBox 16">
            <a:extLst>
              <a:ext uri="{FF2B5EF4-FFF2-40B4-BE49-F238E27FC236}">
                <a16:creationId xmlns:a16="http://schemas.microsoft.com/office/drawing/2014/main" id="{AAB22EF3-C261-449A-8D48-A905AC78A337}"/>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8" name="TextBox 17">
            <a:extLst>
              <a:ext uri="{FF2B5EF4-FFF2-40B4-BE49-F238E27FC236}">
                <a16:creationId xmlns:a16="http://schemas.microsoft.com/office/drawing/2014/main" id="{06AAA444-AB02-42E0-897F-07D462200E4A}"/>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extLst>
              <p:ext uri="{D42A27DB-BD31-4B8C-83A1-F6EECF244321}">
                <p14:modId xmlns:p14="http://schemas.microsoft.com/office/powerpoint/2010/main" val="601601462"/>
              </p:ext>
            </p:extLst>
          </p:nvPr>
        </p:nvGraphicFramePr>
        <p:xfrm>
          <a:off x="3124198" y="1229312"/>
          <a:ext cx="6370322" cy="879817"/>
        </p:xfrm>
        <a:graphic>
          <a:graphicData uri="http://schemas.openxmlformats.org/drawingml/2006/table">
            <a:tbl>
              <a:tblPr firstRow="1" bandRow="1">
                <a:tableStyleId>{93296810-A885-4BE3-A3E7-6D5BEEA58F35}</a:tableStyleId>
              </a:tblPr>
              <a:tblGrid>
                <a:gridCol w="3078482">
                  <a:extLst>
                    <a:ext uri="{9D8B030D-6E8A-4147-A177-3AD203B41FA5}">
                      <a16:colId xmlns:a16="http://schemas.microsoft.com/office/drawing/2014/main" val="20000"/>
                    </a:ext>
                  </a:extLst>
                </a:gridCol>
                <a:gridCol w="3291840">
                  <a:extLst>
                    <a:ext uri="{9D8B030D-6E8A-4147-A177-3AD203B41FA5}">
                      <a16:colId xmlns:a16="http://schemas.microsoft.com/office/drawing/2014/main" val="20001"/>
                    </a:ext>
                  </a:extLst>
                </a:gridCol>
              </a:tblGrid>
              <a:tr h="87981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44</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B8. Designing for Results</a:t>
            </a:r>
            <a:endParaRPr lang="en-US" sz="3600" dirty="0"/>
          </a:p>
        </p:txBody>
      </p:sp>
      <p:sp>
        <p:nvSpPr>
          <p:cNvPr id="7" name="Content Placeholder 6"/>
          <p:cNvSpPr>
            <a:spLocks noGrp="1"/>
          </p:cNvSpPr>
          <p:nvPr>
            <p:ph idx="4294967295"/>
          </p:nvPr>
        </p:nvSpPr>
        <p:spPr>
          <a:xfrm>
            <a:off x="6415788" y="1225682"/>
            <a:ext cx="3940175" cy="1222375"/>
          </a:xfrm>
        </p:spPr>
        <p:txBody>
          <a:bodyPr>
            <a:normAutofit/>
          </a:bodyPr>
          <a:lstStyle/>
          <a:p>
            <a:pPr>
              <a:spcBef>
                <a:spcPts val="300"/>
              </a:spcBef>
            </a:pPr>
            <a:r>
              <a:rPr lang="en-US" sz="1800" dirty="0">
                <a:solidFill>
                  <a:schemeClr val="bg1"/>
                </a:solidFill>
                <a:ea typeface="Times New Roman"/>
              </a:rPr>
              <a:t>Target Date:	</a:t>
            </a:r>
          </a:p>
          <a:p>
            <a:pPr>
              <a:spcBef>
                <a:spcPts val="0"/>
              </a:spcBef>
            </a:pPr>
            <a:r>
              <a:rPr lang="en-US" sz="1800" dirty="0">
                <a:solidFill>
                  <a:schemeClr val="bg1"/>
                </a:solidFill>
                <a:ea typeface="Times New Roman"/>
              </a:rPr>
              <a:t>Materials:	</a:t>
            </a:r>
          </a:p>
          <a:p>
            <a:pPr>
              <a:spcBef>
                <a:spcPts val="0"/>
              </a:spcBef>
            </a:pPr>
            <a:r>
              <a:rPr lang="en-US" sz="1800" dirty="0">
                <a:solidFill>
                  <a:schemeClr val="bg1"/>
                </a:solidFill>
                <a:ea typeface="Times New Roman"/>
              </a:rPr>
              <a:t>AV Equipment:	</a:t>
            </a:r>
          </a:p>
        </p:txBody>
      </p:sp>
      <p:sp>
        <p:nvSpPr>
          <p:cNvPr id="3" name="Content Placeholder 2"/>
          <p:cNvSpPr>
            <a:spLocks noGrp="1"/>
          </p:cNvSpPr>
          <p:nvPr>
            <p:ph type="body" idx="4294967295"/>
          </p:nvPr>
        </p:nvSpPr>
        <p:spPr>
          <a:xfrm>
            <a:off x="0" y="1679575"/>
            <a:ext cx="9713913" cy="4410075"/>
          </a:xfrm>
        </p:spPr>
        <p:txBody>
          <a:bodyPr/>
          <a:lstStyle/>
          <a:p>
            <a:endParaRPr lang="en-US" dirty="0"/>
          </a:p>
          <a:p>
            <a:endParaRPr lang="en-US" dirty="0"/>
          </a:p>
        </p:txBody>
      </p:sp>
      <p:sp>
        <p:nvSpPr>
          <p:cNvPr id="8" name="Content Placeholder 4"/>
          <p:cNvSpPr txBox="1">
            <a:spLocks/>
          </p:cNvSpPr>
          <p:nvPr/>
        </p:nvSpPr>
        <p:spPr>
          <a:xfrm>
            <a:off x="3069040" y="1186595"/>
            <a:ext cx="3941010" cy="1248248"/>
          </a:xfrm>
          <a:prstGeom prst="rect">
            <a:avLst/>
          </a:prstGeom>
        </p:spPr>
        <p:txBody>
          <a:bodyPr vert="horz" lIns="91440" tIns="45720" rIns="91440" bIns="45720" rtlCol="0">
            <a:normAutofit/>
          </a:bodyPr>
          <a:lstStyle/>
          <a:p>
            <a:pPr indent="-342900" defTabSz="457200">
              <a:spcBef>
                <a:spcPts val="300"/>
              </a:spcBef>
              <a:buClr>
                <a:srgbClr val="99AB21"/>
              </a:buClr>
              <a:tabLst>
                <a:tab pos="457200" algn="l"/>
                <a:tab pos="914400" algn="l"/>
              </a:tabLst>
              <a:defRPr/>
            </a:pPr>
            <a:r>
              <a:rPr lang="en-US" b="1" dirty="0">
                <a:solidFill>
                  <a:schemeClr val="bg1"/>
                </a:solidFill>
                <a:latin typeface="Arial" panose="020B0604020202020204" pitchFamily="34" charset="0"/>
                <a:ea typeface="Times New Roman"/>
                <a:cs typeface="Arial" panose="020B0604020202020204" pitchFamily="34" charset="0"/>
              </a:rPr>
              <a:t>Course:	</a:t>
            </a:r>
          </a:p>
          <a:p>
            <a:pPr indent="-342900" defTabSz="457200">
              <a:buClr>
                <a:srgbClr val="99AB21"/>
              </a:buClr>
              <a:tabLst>
                <a:tab pos="457200" algn="l"/>
                <a:tab pos="914400" algn="l"/>
              </a:tabLst>
              <a:defRPr/>
            </a:pPr>
            <a:r>
              <a:rPr lang="en-US" b="1" dirty="0">
                <a:solidFill>
                  <a:schemeClr val="bg1"/>
                </a:solidFill>
                <a:latin typeface="Arial" panose="020B0604020202020204" pitchFamily="34" charset="0"/>
                <a:ea typeface="Times New Roman"/>
                <a:cs typeface="Arial" panose="020B0604020202020204" pitchFamily="34" charset="0"/>
              </a:rPr>
              <a:t>Target Audience:	</a:t>
            </a:r>
          </a:p>
          <a:p>
            <a:pPr indent="-342900" defTabSz="457200">
              <a:buClr>
                <a:srgbClr val="99AB21"/>
              </a:buClr>
              <a:tabLst>
                <a:tab pos="457200" algn="l"/>
                <a:tab pos="914400" algn="l"/>
              </a:tabLst>
              <a:defRPr/>
            </a:pPr>
            <a:r>
              <a:rPr lang="en-US" b="1" dirty="0">
                <a:solidFill>
                  <a:schemeClr val="bg1"/>
                </a:solidFill>
                <a:latin typeface="Arial" panose="020B0604020202020204" pitchFamily="34" charset="0"/>
                <a:ea typeface="Times New Roman"/>
                <a:cs typeface="Arial" panose="020B0604020202020204" pitchFamily="34" charset="0"/>
              </a:rPr>
              <a:t>Classroom Time:</a:t>
            </a:r>
            <a:r>
              <a:rPr lang="en-US" b="1" dirty="0">
                <a:latin typeface="Arial" panose="020B0604020202020204" pitchFamily="34" charset="0"/>
                <a:ea typeface="Times New Roman"/>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1" name="Rectangle 10"/>
          <p:cNvSpPr/>
          <p:nvPr/>
        </p:nvSpPr>
        <p:spPr>
          <a:xfrm>
            <a:off x="2307391" y="2617379"/>
            <a:ext cx="8071289" cy="414673"/>
          </a:xfrm>
          <a:prstGeom prst="rect">
            <a:avLst/>
          </a:prstGeom>
          <a:solidFill>
            <a:srgbClr val="F1B434"/>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5" name="Straight Connector 14"/>
          <p:cNvCxnSpPr/>
          <p:nvPr/>
        </p:nvCxnSpPr>
        <p:spPr>
          <a:xfrm>
            <a:off x="2307391" y="3553048"/>
            <a:ext cx="8074827"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310868" y="3032052"/>
            <a:ext cx="8071289" cy="522585"/>
          </a:xfrm>
          <a:prstGeom prst="rect">
            <a:avLst/>
          </a:prstGeom>
          <a:solidFill>
            <a:srgbClr val="009383"/>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p:cNvSpPr/>
          <p:nvPr/>
        </p:nvSpPr>
        <p:spPr>
          <a:xfrm>
            <a:off x="2310929" y="3553048"/>
            <a:ext cx="8071289" cy="2820998"/>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9" name="Straight Connector 28"/>
          <p:cNvCxnSpPr/>
          <p:nvPr/>
        </p:nvCxnSpPr>
        <p:spPr>
          <a:xfrm>
            <a:off x="2307391" y="5756628"/>
            <a:ext cx="8071289"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5613016" y="4495712"/>
            <a:ext cx="375666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827297" y="4495712"/>
            <a:ext cx="375666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Content Placeholder 4"/>
          <p:cNvSpPr txBox="1">
            <a:spLocks/>
          </p:cNvSpPr>
          <p:nvPr/>
        </p:nvSpPr>
        <p:spPr>
          <a:xfrm>
            <a:off x="3181350" y="2618173"/>
            <a:ext cx="767630" cy="414673"/>
          </a:xfrm>
          <a:prstGeom prst="rect">
            <a:avLst/>
          </a:prstGeom>
        </p:spPr>
        <p:txBody>
          <a:bodyPr vert="horz" lIns="91440" tIns="45720" rIns="91440" bIns="45720" rtlCol="0">
            <a:normAutofit/>
          </a:bodyPr>
          <a:lstStyle/>
          <a:p>
            <a:pPr indent="-342900" algn="ctr">
              <a:spcBef>
                <a:spcPts val="300"/>
              </a:spcBef>
              <a:buClr>
                <a:srgbClr val="99AB21"/>
              </a:buClr>
              <a:tabLst>
                <a:tab pos="457200" algn="l"/>
                <a:tab pos="914400" algn="l"/>
              </a:tabLst>
            </a:pPr>
            <a:r>
              <a:rPr lang="en-US" b="1" dirty="0">
                <a:latin typeface="Arial" panose="020B0604020202020204" pitchFamily="34" charset="0"/>
                <a:ea typeface="ＭＳ Ｐゴシック" pitchFamily="34" charset="-128"/>
                <a:cs typeface="Arial" panose="020B0604020202020204" pitchFamily="34" charset="0"/>
              </a:rPr>
              <a:t>WHY</a:t>
            </a:r>
            <a:endParaRPr lang="en-US" b="1" dirty="0">
              <a:solidFill>
                <a:srgbClr val="00467F"/>
              </a:solidFill>
              <a:latin typeface="Arial" panose="020B0604020202020204" pitchFamily="34" charset="0"/>
              <a:cs typeface="Arial" panose="020B0604020202020204" pitchFamily="34" charset="0"/>
            </a:endParaRPr>
          </a:p>
        </p:txBody>
      </p:sp>
      <p:sp>
        <p:nvSpPr>
          <p:cNvPr id="34" name="Content Placeholder 4"/>
          <p:cNvSpPr txBox="1">
            <a:spLocks/>
          </p:cNvSpPr>
          <p:nvPr/>
        </p:nvSpPr>
        <p:spPr>
          <a:xfrm>
            <a:off x="5705996" y="2650161"/>
            <a:ext cx="870429" cy="414673"/>
          </a:xfrm>
          <a:prstGeom prst="rect">
            <a:avLst/>
          </a:prstGeom>
        </p:spPr>
        <p:txBody>
          <a:bodyPr vert="horz" lIns="91440" tIns="45720" rIns="91440" bIns="45720" rtlCol="0">
            <a:noAutofit/>
          </a:bodyPr>
          <a:lstStyle/>
          <a:p>
            <a:pPr indent="-342900" algn="ctr">
              <a:spcBef>
                <a:spcPts val="300"/>
              </a:spcBef>
              <a:buClr>
                <a:srgbClr val="99AB21"/>
              </a:buClr>
              <a:tabLst>
                <a:tab pos="457200" algn="l"/>
                <a:tab pos="914400" algn="l"/>
              </a:tabLst>
            </a:pPr>
            <a:r>
              <a:rPr lang="en-US" b="1" dirty="0">
                <a:latin typeface="Arial" panose="020B0604020202020204" pitchFamily="34" charset="0"/>
                <a:ea typeface="ＭＳ Ｐゴシック" pitchFamily="34" charset="-128"/>
                <a:cs typeface="Arial" panose="020B0604020202020204" pitchFamily="34" charset="0"/>
              </a:rPr>
              <a:t>WHAT</a:t>
            </a:r>
            <a:endParaRPr lang="en-US" b="1" dirty="0">
              <a:solidFill>
                <a:srgbClr val="00467F"/>
              </a:solidFill>
              <a:latin typeface="Arial" panose="020B0604020202020204" pitchFamily="34" charset="0"/>
              <a:cs typeface="Arial" panose="020B0604020202020204" pitchFamily="34" charset="0"/>
            </a:endParaRPr>
          </a:p>
        </p:txBody>
      </p:sp>
      <p:sp>
        <p:nvSpPr>
          <p:cNvPr id="35" name="Content Placeholder 4"/>
          <p:cNvSpPr txBox="1">
            <a:spLocks/>
          </p:cNvSpPr>
          <p:nvPr/>
        </p:nvSpPr>
        <p:spPr>
          <a:xfrm>
            <a:off x="8600568" y="2651040"/>
            <a:ext cx="767630" cy="414673"/>
          </a:xfrm>
          <a:prstGeom prst="rect">
            <a:avLst/>
          </a:prstGeom>
        </p:spPr>
        <p:txBody>
          <a:bodyPr vert="horz" lIns="91440" tIns="45720" rIns="91440" bIns="45720" rtlCol="0">
            <a:normAutofit/>
          </a:bodyPr>
          <a:lstStyle/>
          <a:p>
            <a:pPr indent="-342900" algn="ctr">
              <a:spcBef>
                <a:spcPts val="300"/>
              </a:spcBef>
              <a:buClr>
                <a:srgbClr val="99AB21"/>
              </a:buClr>
              <a:tabLst>
                <a:tab pos="457200" algn="l"/>
                <a:tab pos="914400" algn="l"/>
              </a:tabLst>
            </a:pPr>
            <a:r>
              <a:rPr lang="en-US" b="1" dirty="0">
                <a:latin typeface="Arial" panose="020B0604020202020204" pitchFamily="34" charset="0"/>
                <a:ea typeface="ＭＳ Ｐゴシック" pitchFamily="34" charset="-128"/>
                <a:cs typeface="Arial" panose="020B0604020202020204" pitchFamily="34" charset="0"/>
              </a:rPr>
              <a:t>HOW</a:t>
            </a:r>
            <a:endParaRPr lang="en-US" b="1" dirty="0">
              <a:solidFill>
                <a:srgbClr val="00467F"/>
              </a:solidFill>
              <a:latin typeface="Arial" panose="020B0604020202020204" pitchFamily="34" charset="0"/>
              <a:cs typeface="Arial" panose="020B0604020202020204" pitchFamily="34" charset="0"/>
            </a:endParaRPr>
          </a:p>
        </p:txBody>
      </p:sp>
      <p:sp>
        <p:nvSpPr>
          <p:cNvPr id="36" name="Content Placeholder 4"/>
          <p:cNvSpPr txBox="1">
            <a:spLocks/>
          </p:cNvSpPr>
          <p:nvPr/>
        </p:nvSpPr>
        <p:spPr>
          <a:xfrm>
            <a:off x="2779797" y="3038274"/>
            <a:ext cx="1645920" cy="715578"/>
          </a:xfrm>
          <a:prstGeom prst="rect">
            <a:avLst/>
          </a:prstGeom>
        </p:spPr>
        <p:txBody>
          <a:bodyPr vert="horz" lIns="91440" tIns="45720" rIns="91440" bIns="45720" rtlCol="0">
            <a:noAutofit/>
          </a:bodyPr>
          <a:lstStyle/>
          <a:p>
            <a:pPr indent="-342900" algn="ctr">
              <a:lnSpc>
                <a:spcPts val="1800"/>
              </a:lnSpc>
              <a:spcBef>
                <a:spcPts val="300"/>
              </a:spcBef>
              <a:buClr>
                <a:srgbClr val="99AB21"/>
              </a:buClr>
              <a:tabLst>
                <a:tab pos="457200" algn="l"/>
                <a:tab pos="914400" algn="l"/>
              </a:tabLst>
            </a:pPr>
            <a:r>
              <a:rPr lang="en-US" sz="1600" b="1" dirty="0">
                <a:solidFill>
                  <a:schemeClr val="bg1"/>
                </a:solidFill>
                <a:latin typeface="Arial" panose="020B0604020202020204" pitchFamily="34" charset="0"/>
                <a:cs typeface="Arial" panose="020B0604020202020204" pitchFamily="34" charset="0"/>
              </a:rPr>
              <a:t>Instructional Objectives</a:t>
            </a:r>
          </a:p>
          <a:p>
            <a:pPr indent="-342900" algn="ctr">
              <a:lnSpc>
                <a:spcPts val="1800"/>
              </a:lnSpc>
              <a:spcBef>
                <a:spcPts val="300"/>
              </a:spcBef>
              <a:buClr>
                <a:srgbClr val="99AB21"/>
              </a:buClr>
              <a:tabLst>
                <a:tab pos="457200" algn="l"/>
                <a:tab pos="914400" algn="l"/>
              </a:tabLst>
            </a:pPr>
            <a:endParaRPr lang="en-US" sz="1600" b="1" dirty="0">
              <a:solidFill>
                <a:schemeClr val="bg1"/>
              </a:solidFill>
              <a:latin typeface="Arial" panose="020B0604020202020204" pitchFamily="34" charset="0"/>
              <a:cs typeface="Arial" panose="020B0604020202020204" pitchFamily="34" charset="0"/>
            </a:endParaRPr>
          </a:p>
        </p:txBody>
      </p:sp>
      <p:sp>
        <p:nvSpPr>
          <p:cNvPr id="37" name="Content Placeholder 4"/>
          <p:cNvSpPr txBox="1">
            <a:spLocks/>
          </p:cNvSpPr>
          <p:nvPr/>
        </p:nvSpPr>
        <p:spPr>
          <a:xfrm>
            <a:off x="5181574" y="3135741"/>
            <a:ext cx="1919275" cy="414673"/>
          </a:xfrm>
          <a:prstGeom prst="rect">
            <a:avLst/>
          </a:prstGeom>
        </p:spPr>
        <p:txBody>
          <a:bodyPr vert="horz" lIns="91440" tIns="45720" rIns="91440" bIns="45720" rtlCol="0">
            <a:noAutofit/>
          </a:bodyPr>
          <a:lstStyle/>
          <a:p>
            <a:pPr algn="ctr" fontAlgn="base">
              <a:spcBef>
                <a:spcPts val="300"/>
              </a:spcBef>
              <a:spcAft>
                <a:spcPct val="0"/>
              </a:spcAft>
            </a:pPr>
            <a:r>
              <a:rPr lang="en-US" sz="1600" b="1" dirty="0">
                <a:solidFill>
                  <a:schemeClr val="bg1"/>
                </a:solidFill>
                <a:latin typeface="Arial" panose="020B0604020202020204" pitchFamily="34" charset="0"/>
                <a:cs typeface="Arial" panose="020B0604020202020204" pitchFamily="34" charset="0"/>
              </a:rPr>
              <a:t>Course Content</a:t>
            </a:r>
          </a:p>
        </p:txBody>
      </p:sp>
      <p:sp>
        <p:nvSpPr>
          <p:cNvPr id="38" name="Content Placeholder 4"/>
          <p:cNvSpPr txBox="1">
            <a:spLocks/>
          </p:cNvSpPr>
          <p:nvPr/>
        </p:nvSpPr>
        <p:spPr>
          <a:xfrm>
            <a:off x="7571644" y="3138375"/>
            <a:ext cx="2825478" cy="414673"/>
          </a:xfrm>
          <a:prstGeom prst="rect">
            <a:avLst/>
          </a:prstGeom>
        </p:spPr>
        <p:txBody>
          <a:bodyPr vert="horz" lIns="91440" tIns="45720" rIns="91440" bIns="45720" rtlCol="0">
            <a:noAutofit/>
          </a:bodyPr>
          <a:lstStyle/>
          <a:p>
            <a:pPr algn="ctr" fontAlgn="base">
              <a:spcBef>
                <a:spcPts val="300"/>
              </a:spcBef>
              <a:spcAft>
                <a:spcPct val="0"/>
              </a:spcAft>
            </a:pPr>
            <a:r>
              <a:rPr lang="en-US" sz="1600" b="1" dirty="0">
                <a:solidFill>
                  <a:schemeClr val="bg1"/>
                </a:solidFill>
                <a:latin typeface="Arial" panose="020B0604020202020204" pitchFamily="34" charset="0"/>
                <a:cs typeface="Arial" panose="020B0604020202020204" pitchFamily="34" charset="0"/>
              </a:rPr>
              <a:t>Delivery Methodology</a:t>
            </a:r>
          </a:p>
        </p:txBody>
      </p:sp>
      <p:sp>
        <p:nvSpPr>
          <p:cNvPr id="39" name="Content Placeholder 4"/>
          <p:cNvSpPr txBox="1">
            <a:spLocks/>
          </p:cNvSpPr>
          <p:nvPr/>
        </p:nvSpPr>
        <p:spPr>
          <a:xfrm>
            <a:off x="2324100" y="3589723"/>
            <a:ext cx="2352675" cy="1010853"/>
          </a:xfrm>
          <a:prstGeom prst="rect">
            <a:avLst/>
          </a:prstGeom>
        </p:spPr>
        <p:txBody>
          <a:bodyPr vert="horz" lIns="91440" tIns="45720" rIns="91440" bIns="45720" rtlCol="0">
            <a:noAutofit/>
          </a:bodyPr>
          <a:lstStyle/>
          <a:p>
            <a:pPr marL="342900" indent="-342900" fontAlgn="base">
              <a:spcBef>
                <a:spcPts val="300"/>
              </a:spcBef>
              <a:spcAft>
                <a:spcPct val="0"/>
              </a:spcAft>
              <a:buClr>
                <a:srgbClr val="009383"/>
              </a:buClr>
              <a:buFont typeface="Arial" pitchFamily="34" charset="0"/>
              <a:buAutoNum type="alphaUcPeriod"/>
              <a:tabLst>
                <a:tab pos="228600" algn="l"/>
              </a:tabLst>
            </a:pPr>
            <a:r>
              <a:rPr lang="en-US" dirty="0">
                <a:latin typeface="Arial" panose="020B0604020202020204" pitchFamily="34" charset="0"/>
                <a:ea typeface="ＭＳ Ｐゴシック" pitchFamily="34" charset="-128"/>
                <a:cs typeface="Arial" panose="020B0604020202020204" pitchFamily="34" charset="0"/>
              </a:rPr>
              <a:t>Participants will be able to…</a:t>
            </a:r>
          </a:p>
        </p:txBody>
      </p:sp>
      <p:sp>
        <p:nvSpPr>
          <p:cNvPr id="40" name="Content Placeholder 4"/>
          <p:cNvSpPr txBox="1">
            <a:spLocks/>
          </p:cNvSpPr>
          <p:nvPr/>
        </p:nvSpPr>
        <p:spPr>
          <a:xfrm>
            <a:off x="4798914" y="3620202"/>
            <a:ext cx="2630587" cy="2152954"/>
          </a:xfrm>
          <a:prstGeom prst="rect">
            <a:avLst/>
          </a:prstGeom>
        </p:spPr>
        <p:txBody>
          <a:bodyPr vert="horz" lIns="91440" tIns="45720" rIns="91440" bIns="45720" rtlCol="0">
            <a:normAutofit fontScale="92500" lnSpcReduction="10000"/>
          </a:bodyPr>
          <a:lstStyle/>
          <a:p>
            <a:pPr fontAlgn="base">
              <a:spcBef>
                <a:spcPts val="300"/>
              </a:spcBef>
              <a:spcAft>
                <a:spcPct val="0"/>
              </a:spcAft>
            </a:pPr>
            <a:r>
              <a:rPr lang="en-US" dirty="0">
                <a:latin typeface="Arial" panose="020B0604020202020204" pitchFamily="34" charset="0"/>
                <a:ea typeface="ＭＳ Ｐゴシック" pitchFamily="34" charset="-128"/>
                <a:cs typeface="Arial" panose="020B0604020202020204" pitchFamily="34" charset="0"/>
              </a:rPr>
              <a:t>(This section breaks down the course content within each objective.  It describes in detail what will be covered.)</a:t>
            </a:r>
          </a:p>
          <a:p>
            <a:pPr fontAlgn="base">
              <a:spcBef>
                <a:spcPct val="0"/>
              </a:spcBef>
              <a:spcAft>
                <a:spcPct val="0"/>
              </a:spcAft>
            </a:pPr>
            <a:r>
              <a:rPr lang="en-US" dirty="0">
                <a:solidFill>
                  <a:srgbClr val="009383"/>
                </a:solidFill>
                <a:latin typeface="Arial" panose="020B0604020202020204" pitchFamily="34" charset="0"/>
                <a:ea typeface="ＭＳ Ｐゴシック" pitchFamily="34" charset="-128"/>
                <a:cs typeface="Arial" panose="020B0604020202020204" pitchFamily="34" charset="0"/>
              </a:rPr>
              <a:t>1</a:t>
            </a:r>
            <a:r>
              <a:rPr lang="en-US" dirty="0">
                <a:latin typeface="Arial" panose="020B0604020202020204" pitchFamily="34" charset="0"/>
                <a:ea typeface="ＭＳ Ｐゴシック" pitchFamily="34" charset="-128"/>
                <a:cs typeface="Arial" panose="020B0604020202020204" pitchFamily="34" charset="0"/>
              </a:rPr>
              <a:t>……………</a:t>
            </a:r>
          </a:p>
          <a:p>
            <a:pPr fontAlgn="base">
              <a:spcBef>
                <a:spcPct val="0"/>
              </a:spcBef>
              <a:spcAft>
                <a:spcPct val="0"/>
              </a:spcAft>
            </a:pPr>
            <a:r>
              <a:rPr lang="en-US" dirty="0">
                <a:solidFill>
                  <a:srgbClr val="009383"/>
                </a:solidFill>
                <a:latin typeface="Arial" panose="020B0604020202020204" pitchFamily="34" charset="0"/>
                <a:ea typeface="ＭＳ Ｐゴシック" pitchFamily="34" charset="-128"/>
                <a:cs typeface="Arial" panose="020B0604020202020204" pitchFamily="34" charset="0"/>
              </a:rPr>
              <a:t>2</a:t>
            </a:r>
            <a:r>
              <a:rPr lang="en-US" dirty="0">
                <a:latin typeface="Arial" panose="020B0604020202020204" pitchFamily="34" charset="0"/>
                <a:ea typeface="ＭＳ Ｐゴシック" pitchFamily="34" charset="-128"/>
                <a:cs typeface="Arial" panose="020B0604020202020204" pitchFamily="34" charset="0"/>
              </a:rPr>
              <a:t>…………..</a:t>
            </a:r>
          </a:p>
          <a:p>
            <a:pPr fontAlgn="base">
              <a:spcBef>
                <a:spcPct val="0"/>
              </a:spcBef>
              <a:spcAft>
                <a:spcPct val="0"/>
              </a:spcAft>
            </a:pPr>
            <a:r>
              <a:rPr lang="en-US" dirty="0">
                <a:solidFill>
                  <a:srgbClr val="009383"/>
                </a:solidFill>
                <a:latin typeface="Arial" panose="020B0604020202020204" pitchFamily="34" charset="0"/>
                <a:ea typeface="ＭＳ Ｐゴシック" pitchFamily="34" charset="-128"/>
                <a:cs typeface="Arial" panose="020B0604020202020204" pitchFamily="34" charset="0"/>
              </a:rPr>
              <a:t>3</a:t>
            </a:r>
            <a:r>
              <a:rPr lang="en-US" dirty="0">
                <a:latin typeface="Arial" panose="020B0604020202020204" pitchFamily="34" charset="0"/>
                <a:ea typeface="ＭＳ Ｐゴシック" pitchFamily="34" charset="-128"/>
                <a:cs typeface="Arial" panose="020B0604020202020204" pitchFamily="34" charset="0"/>
              </a:rPr>
              <a:t>…………..</a:t>
            </a:r>
          </a:p>
        </p:txBody>
      </p:sp>
      <p:sp>
        <p:nvSpPr>
          <p:cNvPr id="41" name="Content Placeholder 4"/>
          <p:cNvSpPr txBox="1">
            <a:spLocks/>
          </p:cNvSpPr>
          <p:nvPr/>
        </p:nvSpPr>
        <p:spPr>
          <a:xfrm>
            <a:off x="7553202" y="3580198"/>
            <a:ext cx="2676616" cy="2252631"/>
          </a:xfrm>
          <a:prstGeom prst="rect">
            <a:avLst/>
          </a:prstGeom>
        </p:spPr>
        <p:txBody>
          <a:bodyPr vert="horz" lIns="91440" tIns="45720" rIns="91440" bIns="45720" rtlCol="0">
            <a:normAutofit fontScale="92500"/>
          </a:bodyPr>
          <a:lstStyle/>
          <a:p>
            <a:pPr fontAlgn="base">
              <a:spcBef>
                <a:spcPts val="300"/>
              </a:spcBef>
              <a:spcAft>
                <a:spcPct val="0"/>
              </a:spcAft>
            </a:pPr>
            <a:r>
              <a:rPr lang="en-US" dirty="0">
                <a:latin typeface="Arial" panose="020B0604020202020204" pitchFamily="34" charset="0"/>
                <a:ea typeface="ＭＳ Ｐゴシック" pitchFamily="34" charset="-128"/>
                <a:cs typeface="Arial" panose="020B0604020202020204" pitchFamily="34" charset="0"/>
              </a:rPr>
              <a:t>(This column includes description of the methods that will be used to deliver the content described in the previous column.  ex. case study, role play, </a:t>
            </a:r>
            <a:r>
              <a:rPr lang="en-US" dirty="0" err="1">
                <a:latin typeface="Arial" panose="020B0604020202020204" pitchFamily="34" charset="0"/>
                <a:ea typeface="ＭＳ Ｐゴシック" pitchFamily="34" charset="-128"/>
                <a:cs typeface="Arial" panose="020B0604020202020204" pitchFamily="34" charset="0"/>
              </a:rPr>
              <a:t>lecturette</a:t>
            </a:r>
            <a:r>
              <a:rPr lang="en-US" dirty="0">
                <a:latin typeface="Arial" panose="020B0604020202020204" pitchFamily="34" charset="0"/>
                <a:ea typeface="ＭＳ Ｐゴシック" pitchFamily="34" charset="-128"/>
                <a:cs typeface="Arial" panose="020B0604020202020204" pitchFamily="34" charset="0"/>
              </a:rPr>
              <a:t>, discussion, etc.)</a:t>
            </a:r>
          </a:p>
        </p:txBody>
      </p:sp>
      <p:sp>
        <p:nvSpPr>
          <p:cNvPr id="42" name="Content Placeholder 4"/>
          <p:cNvSpPr txBox="1">
            <a:spLocks/>
          </p:cNvSpPr>
          <p:nvPr/>
        </p:nvSpPr>
        <p:spPr>
          <a:xfrm>
            <a:off x="2324100" y="5780473"/>
            <a:ext cx="2352675" cy="594368"/>
          </a:xfrm>
          <a:prstGeom prst="rect">
            <a:avLst/>
          </a:prstGeom>
        </p:spPr>
        <p:txBody>
          <a:bodyPr vert="horz" lIns="91440" tIns="45720" rIns="91440" bIns="45720" rtlCol="0">
            <a:noAutofit/>
          </a:bodyPr>
          <a:lstStyle/>
          <a:p>
            <a:pPr marL="342900" indent="-342900" fontAlgn="base">
              <a:spcBef>
                <a:spcPts val="300"/>
              </a:spcBef>
              <a:spcAft>
                <a:spcPct val="0"/>
              </a:spcAft>
              <a:tabLst>
                <a:tab pos="228600" algn="l"/>
              </a:tabLst>
            </a:pPr>
            <a:r>
              <a:rPr lang="en-US" dirty="0">
                <a:solidFill>
                  <a:srgbClr val="009383"/>
                </a:solidFill>
                <a:latin typeface="Arial" panose="020B0604020202020204" pitchFamily="34" charset="0"/>
                <a:ea typeface="ＭＳ Ｐゴシック" pitchFamily="34" charset="-128"/>
                <a:cs typeface="Arial" panose="020B0604020202020204" pitchFamily="34" charset="0"/>
              </a:rPr>
              <a:t>B.  </a:t>
            </a:r>
            <a:r>
              <a:rPr lang="en-US" dirty="0">
                <a:latin typeface="Arial" panose="020B0604020202020204" pitchFamily="34" charset="0"/>
                <a:ea typeface="ＭＳ Ｐゴシック" pitchFamily="34" charset="-128"/>
                <a:cs typeface="Arial" panose="020B0604020202020204" pitchFamily="34" charset="0"/>
              </a:rPr>
              <a:t>Participants will be able to…</a:t>
            </a:r>
          </a:p>
        </p:txBody>
      </p:sp>
      <p:graphicFrame>
        <p:nvGraphicFramePr>
          <p:cNvPr id="43" name="Table 42"/>
          <p:cNvGraphicFramePr>
            <a:graphicFrameLocks noGrp="1"/>
          </p:cNvGraphicFramePr>
          <p:nvPr>
            <p:extLst>
              <p:ext uri="{D42A27DB-BD31-4B8C-83A1-F6EECF244321}">
                <p14:modId xmlns:p14="http://schemas.microsoft.com/office/powerpoint/2010/main" val="752626784"/>
              </p:ext>
            </p:extLst>
          </p:nvPr>
        </p:nvGraphicFramePr>
        <p:xfrm>
          <a:off x="2606038" y="2174192"/>
          <a:ext cx="7452362" cy="389036"/>
        </p:xfrm>
        <a:graphic>
          <a:graphicData uri="http://schemas.openxmlformats.org/drawingml/2006/table">
            <a:tbl>
              <a:tblPr firstRow="1" bandRow="1">
                <a:tableStyleId>{93296810-A885-4BE3-A3E7-6D5BEEA58F35}</a:tableStyleId>
              </a:tblPr>
              <a:tblGrid>
                <a:gridCol w="7452362">
                  <a:extLst>
                    <a:ext uri="{9D8B030D-6E8A-4147-A177-3AD203B41FA5}">
                      <a16:colId xmlns:a16="http://schemas.microsoft.com/office/drawing/2014/main" val="20000"/>
                    </a:ext>
                  </a:extLst>
                </a:gridCol>
              </a:tblGrid>
              <a:tr h="389036">
                <a:tc>
                  <a:txBody>
                    <a:bodyPr/>
                    <a:lstStyle/>
                    <a:p>
                      <a:r>
                        <a:rPr lang="en-US" sz="1600" b="1" dirty="0">
                          <a:solidFill>
                            <a:schemeClr val="bg1"/>
                          </a:solidFill>
                          <a:latin typeface="Arial" panose="020B0604020202020204" pitchFamily="34" charset="0"/>
                          <a:cs typeface="Arial" panose="020B0604020202020204" pitchFamily="34" charset="0"/>
                        </a:rPr>
                        <a:t>Overall</a:t>
                      </a:r>
                      <a:r>
                        <a:rPr lang="en-US" sz="1600" b="1" baseline="0" dirty="0">
                          <a:solidFill>
                            <a:schemeClr val="bg1"/>
                          </a:solidFill>
                          <a:latin typeface="Arial" panose="020B0604020202020204" pitchFamily="34" charset="0"/>
                          <a:cs typeface="Arial" panose="020B0604020202020204" pitchFamily="34" charset="0"/>
                        </a:rPr>
                        <a:t> Course Objective</a:t>
                      </a:r>
                      <a:r>
                        <a:rPr lang="en-US" sz="1600" baseline="0" dirty="0">
                          <a:solidFill>
                            <a:schemeClr val="bg1"/>
                          </a:solidFill>
                          <a:latin typeface="Arial" panose="020B0604020202020204" pitchFamily="34" charset="0"/>
                          <a:cs typeface="Arial" panose="020B0604020202020204" pitchFamily="34" charset="0"/>
                        </a:rPr>
                        <a:t>:   </a:t>
                      </a:r>
                      <a:r>
                        <a:rPr lang="en-US" sz="1600" b="0" baseline="0" dirty="0">
                          <a:solidFill>
                            <a:schemeClr val="bg1"/>
                          </a:solidFill>
                          <a:latin typeface="Arial" panose="020B0604020202020204" pitchFamily="34" charset="0"/>
                          <a:cs typeface="Arial" panose="020B0604020202020204" pitchFamily="34" charset="0"/>
                        </a:rPr>
                        <a:t>Participants will be able to….</a:t>
                      </a:r>
                      <a:endParaRPr lang="en-US" sz="1600" b="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10000"/>
                  </a:ext>
                </a:extLst>
              </a:tr>
            </a:tbl>
          </a:graphicData>
        </a:graphic>
      </p:graphicFrame>
      <p:sp>
        <p:nvSpPr>
          <p:cNvPr id="26" name="TextBox 8"/>
          <p:cNvSpPr txBox="1"/>
          <p:nvPr/>
        </p:nvSpPr>
        <p:spPr>
          <a:xfrm>
            <a:off x="11057871" y="5854788"/>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44</a:t>
            </a:r>
          </a:p>
        </p:txBody>
      </p:sp>
      <p:sp>
        <p:nvSpPr>
          <p:cNvPr id="27" name="TextBox 26">
            <a:extLst>
              <a:ext uri="{FF2B5EF4-FFF2-40B4-BE49-F238E27FC236}">
                <a16:creationId xmlns:a16="http://schemas.microsoft.com/office/drawing/2014/main" id="{9A0023FE-2FB5-4F6E-9462-601EDE20045B}"/>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44" name="TextBox 43">
            <a:extLst>
              <a:ext uri="{FF2B5EF4-FFF2-40B4-BE49-F238E27FC236}">
                <a16:creationId xmlns:a16="http://schemas.microsoft.com/office/drawing/2014/main" id="{B1BE3C7B-EB33-4B99-B3A5-8DDAE85DB044}"/>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39" grpId="0"/>
      <p:bldP spid="40"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45</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B9. Developing for Results</a:t>
            </a:r>
            <a:endParaRPr lang="en-US" sz="3600" dirty="0"/>
          </a:p>
        </p:txBody>
      </p:sp>
      <p:sp>
        <p:nvSpPr>
          <p:cNvPr id="11" name="Content Placeholder 2"/>
          <p:cNvSpPr txBox="1">
            <a:spLocks/>
          </p:cNvSpPr>
          <p:nvPr/>
        </p:nvSpPr>
        <p:spPr>
          <a:xfrm>
            <a:off x="5237645" y="1241592"/>
            <a:ext cx="1516425" cy="456100"/>
          </a:xfrm>
          <a:prstGeom prst="rect">
            <a:avLst/>
          </a:prstGeom>
        </p:spPr>
        <p:txBody>
          <a:bodyPr vert="horz" lIns="91440" tIns="45720" rIns="91440" bIns="45720" rtlCol="0">
            <a:noAutofit/>
          </a:bodyPr>
          <a:lstStyle/>
          <a:p>
            <a:pPr marL="342900" indent="-342900" algn="ctr" defTabSz="457200">
              <a:spcBef>
                <a:spcPct val="50000"/>
              </a:spcBef>
              <a:buClr>
                <a:srgbClr val="99AB21"/>
              </a:buClr>
              <a:defRPr/>
            </a:pPr>
            <a:r>
              <a:rPr lang="en-US" sz="2400" b="1" dirty="0">
                <a:solidFill>
                  <a:srgbClr val="009383"/>
                </a:solidFill>
                <a:latin typeface="Arial" panose="020B0604020202020204" pitchFamily="34" charset="0"/>
                <a:cs typeface="Arial" panose="020B0604020202020204" pitchFamily="34" charset="0"/>
              </a:rPr>
              <a:t>Planning</a:t>
            </a:r>
          </a:p>
        </p:txBody>
      </p:sp>
      <p:sp>
        <p:nvSpPr>
          <p:cNvPr id="13" name="Right Brace 12"/>
          <p:cNvSpPr/>
          <p:nvPr/>
        </p:nvSpPr>
        <p:spPr>
          <a:xfrm rot="16200000">
            <a:off x="5756625" y="-585687"/>
            <a:ext cx="478466" cy="49033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rot="5400000">
            <a:off x="7835775" y="2311006"/>
            <a:ext cx="40995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46</a:t>
            </a:r>
          </a:p>
        </p:txBody>
      </p:sp>
      <p:graphicFrame>
        <p:nvGraphicFramePr>
          <p:cNvPr id="22" name="Table 5">
            <a:extLst>
              <a:ext uri="{FF2B5EF4-FFF2-40B4-BE49-F238E27FC236}">
                <a16:creationId xmlns:a16="http://schemas.microsoft.com/office/drawing/2014/main" id="{33606FA7-FDA0-4A57-9701-348477AE63BB}"/>
              </a:ext>
            </a:extLst>
          </p:cNvPr>
          <p:cNvGraphicFramePr>
            <a:graphicFrameLocks noGrp="1"/>
          </p:cNvGraphicFramePr>
          <p:nvPr>
            <p:extLst>
              <p:ext uri="{D42A27DB-BD31-4B8C-83A1-F6EECF244321}">
                <p14:modId xmlns:p14="http://schemas.microsoft.com/office/powerpoint/2010/main" val="1982735639"/>
              </p:ext>
            </p:extLst>
          </p:nvPr>
        </p:nvGraphicFramePr>
        <p:xfrm>
          <a:off x="2010611" y="2262365"/>
          <a:ext cx="8128000" cy="467244"/>
        </p:xfrm>
        <a:graphic>
          <a:graphicData uri="http://schemas.openxmlformats.org/drawingml/2006/table">
            <a:tbl>
              <a:tblPr firstRow="1" bandRow="1">
                <a:solidFill>
                  <a:srgbClr val="FFFFFF">
                    <a:alpha val="60000"/>
                  </a:srgbClr>
                </a:solidFill>
                <a:tableStyleId>{5C22544A-7EE6-4342-B048-85BDC9FD1C3A}</a:tableStyleId>
              </a:tblPr>
              <a:tblGrid>
                <a:gridCol w="1625600">
                  <a:extLst>
                    <a:ext uri="{9D8B030D-6E8A-4147-A177-3AD203B41FA5}">
                      <a16:colId xmlns:a16="http://schemas.microsoft.com/office/drawing/2014/main" val="2013496220"/>
                    </a:ext>
                  </a:extLst>
                </a:gridCol>
                <a:gridCol w="1625600">
                  <a:extLst>
                    <a:ext uri="{9D8B030D-6E8A-4147-A177-3AD203B41FA5}">
                      <a16:colId xmlns:a16="http://schemas.microsoft.com/office/drawing/2014/main" val="2819278656"/>
                    </a:ext>
                  </a:extLst>
                </a:gridCol>
                <a:gridCol w="1625600">
                  <a:extLst>
                    <a:ext uri="{9D8B030D-6E8A-4147-A177-3AD203B41FA5}">
                      <a16:colId xmlns:a16="http://schemas.microsoft.com/office/drawing/2014/main" val="2575407042"/>
                    </a:ext>
                  </a:extLst>
                </a:gridCol>
                <a:gridCol w="1625600">
                  <a:extLst>
                    <a:ext uri="{9D8B030D-6E8A-4147-A177-3AD203B41FA5}">
                      <a16:colId xmlns:a16="http://schemas.microsoft.com/office/drawing/2014/main" val="3230258409"/>
                    </a:ext>
                  </a:extLst>
                </a:gridCol>
                <a:gridCol w="1625600">
                  <a:extLst>
                    <a:ext uri="{9D8B030D-6E8A-4147-A177-3AD203B41FA5}">
                      <a16:colId xmlns:a16="http://schemas.microsoft.com/office/drawing/2014/main" val="140949035"/>
                    </a:ext>
                  </a:extLst>
                </a:gridCol>
              </a:tblGrid>
              <a:tr h="467244">
                <a:tc>
                  <a:txBody>
                    <a:bodyPr/>
                    <a:lstStyle/>
                    <a:p>
                      <a:pPr algn="ctr"/>
                      <a:r>
                        <a:rPr lang="en-US" sz="1800" dirty="0">
                          <a:solidFill>
                            <a:schemeClr val="bg1"/>
                          </a:solidFill>
                          <a:latin typeface="Arial" panose="020B0604020202020204" pitchFamily="34" charset="0"/>
                          <a:cs typeface="Arial" panose="020B0604020202020204" pitchFamily="34" charset="0"/>
                        </a:rPr>
                        <a:t>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0000"/>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69804"/>
                      </a:srgb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alpha val="80000"/>
                      </a:srgbClr>
                    </a:solid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216909"/>
                  </a:ext>
                </a:extLst>
              </a:tr>
            </a:tbl>
          </a:graphicData>
        </a:graphic>
      </p:graphicFrame>
      <p:pic>
        <p:nvPicPr>
          <p:cNvPr id="1026" name="Picture 2" descr="C:\Users\2855\Desktop\Final.png"/>
          <p:cNvPicPr>
            <a:picLocks noChangeAspect="1" noChangeArrowheads="1"/>
          </p:cNvPicPr>
          <p:nvPr/>
        </p:nvPicPr>
        <p:blipFill>
          <a:blip r:embed="rId3"/>
          <a:srcRect/>
          <a:stretch>
            <a:fillRect/>
          </a:stretch>
        </p:blipFill>
        <p:spPr bwMode="auto">
          <a:xfrm>
            <a:off x="7431945" y="1266366"/>
            <a:ext cx="2299908" cy="4993494"/>
          </a:xfrm>
          <a:prstGeom prst="rect">
            <a:avLst/>
          </a:prstGeom>
          <a:noFill/>
        </p:spPr>
      </p:pic>
      <p:sp>
        <p:nvSpPr>
          <p:cNvPr id="23" name="TextBox 22">
            <a:extLst>
              <a:ext uri="{FF2B5EF4-FFF2-40B4-BE49-F238E27FC236}">
                <a16:creationId xmlns:a16="http://schemas.microsoft.com/office/drawing/2014/main" id="{7F9D1D11-FDD7-4568-B0DA-5CE834E56313}"/>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24" name="TextBox 23">
            <a:extLst>
              <a:ext uri="{FF2B5EF4-FFF2-40B4-BE49-F238E27FC236}">
                <a16:creationId xmlns:a16="http://schemas.microsoft.com/office/drawing/2014/main" id="{EE611928-5204-478E-AF19-FE8FE4A694D6}"/>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22072"/>
            <a:ext cx="9128121" cy="690564"/>
          </a:xfrm>
        </p:spPr>
        <p:txBody>
          <a:bodyPr>
            <a:normAutofit fontScale="90000"/>
          </a:bodyPr>
          <a:lstStyle/>
          <a:p>
            <a:r>
              <a:rPr lang="en-US" dirty="0">
                <a:ea typeface="ＭＳ Ｐゴシック" pitchFamily="34" charset="-128"/>
              </a:rPr>
              <a:t>Virtual Tip: Defining the Virtual Details </a:t>
            </a:r>
            <a:br>
              <a:rPr lang="en-US" dirty="0">
                <a:ea typeface="ＭＳ Ｐゴシック" pitchFamily="34" charset="-128"/>
              </a:rPr>
            </a:br>
            <a:r>
              <a:rPr lang="en-US" sz="4000" dirty="0">
                <a:ea typeface="ＭＳ Ｐゴシック" pitchFamily="34" charset="-128"/>
              </a:rPr>
              <a:t>(for each agenda item)</a:t>
            </a:r>
            <a:endParaRPr lang="en-US" dirty="0">
              <a:ea typeface="ＭＳ Ｐゴシック" pitchFamily="34" charset="-128"/>
            </a:endParaRPr>
          </a:p>
        </p:txBody>
      </p:sp>
      <p:sp>
        <p:nvSpPr>
          <p:cNvPr id="15" name="Content Placeholder 14"/>
          <p:cNvSpPr>
            <a:spLocks noGrp="1"/>
          </p:cNvSpPr>
          <p:nvPr>
            <p:ph idx="1"/>
          </p:nvPr>
        </p:nvSpPr>
        <p:spPr/>
        <p:txBody>
          <a:bodyPr>
            <a:noAutofit/>
          </a:bodyPr>
          <a:lstStyle/>
          <a:p>
            <a:pPr>
              <a:spcBef>
                <a:spcPts val="1350"/>
              </a:spcBef>
              <a:buClr>
                <a:srgbClr val="199E8F"/>
              </a:buClr>
              <a:buSzPct val="100000"/>
            </a:pPr>
            <a:r>
              <a:rPr lang="en-US" sz="2600" dirty="0">
                <a:ea typeface="ＭＳ Ｐゴシック" pitchFamily="34" charset="-128"/>
              </a:rPr>
              <a:t>Example: Process Improvement</a:t>
            </a:r>
          </a:p>
          <a:p>
            <a:pPr>
              <a:spcBef>
                <a:spcPts val="1350"/>
              </a:spcBef>
              <a:buClr>
                <a:srgbClr val="199E8F"/>
              </a:buClr>
              <a:buSzPct val="100000"/>
              <a:buFont typeface="+mj-lt"/>
              <a:buAutoNum type="alphaUcPeriod"/>
            </a:pPr>
            <a:r>
              <a:rPr lang="en-US" sz="2600" dirty="0">
                <a:ea typeface="ＭＳ Ｐゴシック" pitchFamily="34" charset="-128"/>
              </a:rPr>
              <a:t>Getting started</a:t>
            </a:r>
          </a:p>
          <a:p>
            <a:pPr>
              <a:spcBef>
                <a:spcPts val="1350"/>
              </a:spcBef>
              <a:buClr>
                <a:srgbClr val="199E8F"/>
              </a:buClr>
              <a:buSzPct val="100000"/>
              <a:buFont typeface="+mj-lt"/>
              <a:buAutoNum type="alphaUcPeriod"/>
            </a:pPr>
            <a:r>
              <a:rPr lang="en-US" sz="2600" dirty="0">
                <a:ea typeface="ＭＳ Ｐゴシック" pitchFamily="34" charset="-128"/>
              </a:rPr>
              <a:t>How does it work today?</a:t>
            </a:r>
          </a:p>
          <a:p>
            <a:pPr>
              <a:spcBef>
                <a:spcPts val="1350"/>
              </a:spcBef>
              <a:buClr>
                <a:srgbClr val="199E8F"/>
              </a:buClr>
              <a:buSzPct val="100000"/>
              <a:buFont typeface="+mj-lt"/>
              <a:buAutoNum type="alphaUcPeriod"/>
            </a:pPr>
            <a:r>
              <a:rPr lang="en-US" sz="2600" dirty="0">
                <a:ea typeface="ＭＳ Ｐゴシック" pitchFamily="34" charset="-128"/>
              </a:rPr>
              <a:t>Strengths / areas for improvement</a:t>
            </a:r>
          </a:p>
          <a:p>
            <a:pPr>
              <a:spcBef>
                <a:spcPts val="1350"/>
              </a:spcBef>
              <a:buClr>
                <a:srgbClr val="199E8F"/>
              </a:buClr>
              <a:buSzPct val="100000"/>
              <a:buFont typeface="+mj-lt"/>
              <a:buAutoNum type="alphaUcPeriod"/>
            </a:pPr>
            <a:r>
              <a:rPr lang="en-US" sz="2600" dirty="0">
                <a:ea typeface="ＭＳ Ｐゴシック" pitchFamily="34" charset="-128"/>
              </a:rPr>
              <a:t>Potential improvements</a:t>
            </a:r>
          </a:p>
          <a:p>
            <a:pPr>
              <a:spcBef>
                <a:spcPts val="1350"/>
              </a:spcBef>
              <a:buClr>
                <a:srgbClr val="199E8F"/>
              </a:buClr>
              <a:buSzPct val="100000"/>
              <a:buFont typeface="+mj-lt"/>
              <a:buAutoNum type="alphaUcPeriod"/>
            </a:pPr>
            <a:r>
              <a:rPr lang="en-US" sz="2600" dirty="0">
                <a:ea typeface="ＭＳ Ｐゴシック" pitchFamily="34" charset="-128"/>
              </a:rPr>
              <a:t>Priorities</a:t>
            </a:r>
          </a:p>
          <a:p>
            <a:pPr>
              <a:spcBef>
                <a:spcPts val="1350"/>
              </a:spcBef>
              <a:buClr>
                <a:srgbClr val="199E8F"/>
              </a:buClr>
              <a:buSzPct val="100000"/>
              <a:buFont typeface="+mj-lt"/>
              <a:buAutoNum type="alphaUcPeriod"/>
            </a:pPr>
            <a:r>
              <a:rPr lang="en-US" sz="2600" dirty="0">
                <a:ea typeface="ＭＳ Ｐゴシック" pitchFamily="34" charset="-128"/>
              </a:rPr>
              <a:t>Implementation plan</a:t>
            </a:r>
          </a:p>
          <a:p>
            <a:pPr>
              <a:spcBef>
                <a:spcPts val="1350"/>
              </a:spcBef>
              <a:buClr>
                <a:srgbClr val="199E8F"/>
              </a:buClr>
              <a:buSzPct val="100000"/>
              <a:buFont typeface="+mj-lt"/>
              <a:buAutoNum type="alphaUcPeriod"/>
            </a:pPr>
            <a:r>
              <a:rPr lang="en-US" sz="2600" dirty="0">
                <a:ea typeface="ＭＳ Ｐゴシック" pitchFamily="34" charset="-128"/>
              </a:rPr>
              <a:t>Close</a:t>
            </a:r>
          </a:p>
        </p:txBody>
      </p:sp>
      <p:sp>
        <p:nvSpPr>
          <p:cNvPr id="3" name="Slide Number Placeholder 2">
            <a:extLst>
              <a:ext uri="{FF2B5EF4-FFF2-40B4-BE49-F238E27FC236}">
                <a16:creationId xmlns:a16="http://schemas.microsoft.com/office/drawing/2014/main" id="{BF9B1B03-6F04-4528-BA2F-50AFE75227C2}"/>
              </a:ext>
            </a:extLst>
          </p:cNvPr>
          <p:cNvSpPr>
            <a:spLocks noGrp="1"/>
          </p:cNvSpPr>
          <p:nvPr>
            <p:ph type="sldNum" sz="quarter" idx="12"/>
          </p:nvPr>
        </p:nvSpPr>
        <p:spPr/>
        <p:txBody>
          <a:bodyPr/>
          <a:lstStyle/>
          <a:p>
            <a:pPr>
              <a:defRPr/>
            </a:pPr>
            <a:fld id="{57F09362-3ECF-43FF-9131-C2EB0D040696}" type="slidenum">
              <a:rPr lang="en-US" altLang="en-US" smtClean="0">
                <a:solidFill>
                  <a:schemeClr val="bg1">
                    <a:lumMod val="50000"/>
                  </a:schemeClr>
                </a:solidFill>
              </a:rPr>
              <a:pPr>
                <a:defRPr/>
              </a:pPr>
              <a:t>46</a:t>
            </a:fld>
            <a:endParaRPr lang="en-US" altLang="en-US" dirty="0">
              <a:solidFill>
                <a:schemeClr val="bg1">
                  <a:lumMod val="50000"/>
                </a:schemeClr>
              </a:solidFill>
            </a:endParaRPr>
          </a:p>
        </p:txBody>
      </p:sp>
      <p:graphicFrame>
        <p:nvGraphicFramePr>
          <p:cNvPr id="13" name="Table 12"/>
          <p:cNvGraphicFramePr>
            <a:graphicFrameLocks noGrp="1"/>
          </p:cNvGraphicFramePr>
          <p:nvPr/>
        </p:nvGraphicFramePr>
        <p:xfrm>
          <a:off x="6737448" y="2488998"/>
          <a:ext cx="3647022" cy="3705731"/>
        </p:xfrm>
        <a:graphic>
          <a:graphicData uri="http://schemas.openxmlformats.org/drawingml/2006/table">
            <a:tbl>
              <a:tblPr>
                <a:tableStyleId>{5C22544A-7EE6-4342-B048-85BDC9FD1C3A}</a:tableStyleId>
              </a:tblPr>
              <a:tblGrid>
                <a:gridCol w="875695">
                  <a:extLst>
                    <a:ext uri="{9D8B030D-6E8A-4147-A177-3AD203B41FA5}">
                      <a16:colId xmlns:a16="http://schemas.microsoft.com/office/drawing/2014/main" val="20000"/>
                    </a:ext>
                  </a:extLst>
                </a:gridCol>
                <a:gridCol w="2771327">
                  <a:extLst>
                    <a:ext uri="{9D8B030D-6E8A-4147-A177-3AD203B41FA5}">
                      <a16:colId xmlns:a16="http://schemas.microsoft.com/office/drawing/2014/main" val="20001"/>
                    </a:ext>
                  </a:extLst>
                </a:gridCol>
              </a:tblGrid>
              <a:tr h="308098">
                <a:tc gridSpan="2">
                  <a:txBody>
                    <a:bodyPr/>
                    <a:lstStyle/>
                    <a:p>
                      <a:pPr marL="0" marR="0">
                        <a:spcBef>
                          <a:spcPts val="300"/>
                        </a:spcBef>
                        <a:spcAft>
                          <a:spcPts val="300"/>
                        </a:spcAft>
                      </a:pPr>
                      <a:r>
                        <a:rPr lang="en-US" sz="1800" b="1" dirty="0">
                          <a:solidFill>
                            <a:schemeClr val="bg1"/>
                          </a:solidFill>
                          <a:effectLst/>
                        </a:rPr>
                        <a:t>A. 	Getting Started</a:t>
                      </a:r>
                      <a:endParaRPr lang="en-US" sz="1800" b="1" dirty="0">
                        <a:solidFill>
                          <a:schemeClr val="bg1"/>
                        </a:solidFill>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solidFill>
                      <a:srgbClr val="004678"/>
                    </a:solidFill>
                  </a:tcPr>
                </a:tc>
                <a:tc hMerge="1">
                  <a:txBody>
                    <a:bodyPr/>
                    <a:lstStyle/>
                    <a:p>
                      <a:endParaRPr lang="en-US"/>
                    </a:p>
                  </a:txBody>
                  <a:tcPr/>
                </a:tc>
                <a:extLst>
                  <a:ext uri="{0D108BD9-81ED-4DB2-BD59-A6C34878D82A}">
                    <a16:rowId xmlns:a16="http://schemas.microsoft.com/office/drawing/2014/main" val="10000"/>
                  </a:ext>
                </a:extLst>
              </a:tr>
              <a:tr h="1232391">
                <a:tc>
                  <a:txBody>
                    <a:bodyPr/>
                    <a:lstStyle/>
                    <a:p>
                      <a:pPr marL="0" marR="0">
                        <a:lnSpc>
                          <a:spcPct val="200000"/>
                        </a:lnSpc>
                        <a:spcBef>
                          <a:spcPts val="300"/>
                        </a:spcBef>
                        <a:spcAft>
                          <a:spcPts val="300"/>
                        </a:spcAft>
                      </a:pPr>
                      <a:r>
                        <a:rPr lang="en-US" sz="1800" b="1" dirty="0">
                          <a:effectLst/>
                        </a:rPr>
                        <a:t>Process</a:t>
                      </a:r>
                      <a:endParaRPr lang="en-US" sz="18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spcBef>
                          <a:spcPts val="300"/>
                        </a:spcBef>
                        <a:spcAft>
                          <a:spcPts val="300"/>
                        </a:spcAft>
                      </a:pPr>
                      <a:r>
                        <a:rPr lang="en-US" sz="1800" dirty="0">
                          <a:effectLst/>
                        </a:rPr>
                        <a:t>List the key topics participants want to discuss; group the topics into categories.</a:t>
                      </a: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1583280">
                <a:tc>
                  <a:txBody>
                    <a:bodyPr/>
                    <a:lstStyle/>
                    <a:p>
                      <a:pPr marL="0" marR="0">
                        <a:lnSpc>
                          <a:spcPct val="100000"/>
                        </a:lnSpc>
                        <a:spcBef>
                          <a:spcPts val="300"/>
                        </a:spcBef>
                        <a:spcAft>
                          <a:spcPts val="300"/>
                        </a:spcAft>
                      </a:pPr>
                      <a:endParaRPr lang="en-US" sz="1800" b="1" dirty="0">
                        <a:effectLst/>
                      </a:endParaRPr>
                    </a:p>
                    <a:p>
                      <a:pPr marL="0" marR="0">
                        <a:lnSpc>
                          <a:spcPct val="100000"/>
                        </a:lnSpc>
                        <a:spcBef>
                          <a:spcPts val="0"/>
                        </a:spcBef>
                        <a:spcAft>
                          <a:spcPts val="0"/>
                        </a:spcAft>
                      </a:pPr>
                      <a:r>
                        <a:rPr lang="en-US" sz="1800" b="1" dirty="0">
                          <a:effectLst/>
                        </a:rPr>
                        <a:t>Virtual</a:t>
                      </a:r>
                      <a:br>
                        <a:rPr lang="en-US" sz="1800" b="1" dirty="0">
                          <a:effectLst/>
                        </a:rPr>
                      </a:br>
                      <a:r>
                        <a:rPr lang="en-US" sz="1800" b="1" dirty="0">
                          <a:effectLst/>
                        </a:rPr>
                        <a:t>Details</a:t>
                      </a:r>
                      <a:endParaRPr lang="en-US" sz="18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lvl="0" indent="0">
                        <a:spcAft>
                          <a:spcPts val="300"/>
                        </a:spcAft>
                        <a:buSzPts val="800"/>
                        <a:buFont typeface="Wingdings" panose="05000000000000000000" pitchFamily="2" charset="2"/>
                        <a:buNone/>
                        <a:tabLst>
                          <a:tab pos="228600" algn="l"/>
                        </a:tabLst>
                      </a:pPr>
                      <a:r>
                        <a:rPr lang="en-US" sz="1800" dirty="0">
                          <a:effectLst/>
                        </a:rPr>
                        <a:t>Have participants record their key topics on the whiteboard.</a:t>
                      </a:r>
                    </a:p>
                    <a:p>
                      <a:pPr marL="0" lvl="0" indent="0">
                        <a:spcAft>
                          <a:spcPts val="300"/>
                        </a:spcAft>
                        <a:buSzPts val="800"/>
                        <a:buFont typeface="Wingdings" panose="05000000000000000000" pitchFamily="2" charset="2"/>
                        <a:buNone/>
                        <a:tabLst>
                          <a:tab pos="228600" algn="l"/>
                        </a:tabLst>
                      </a:pPr>
                      <a:r>
                        <a:rPr lang="en-US" sz="1800" dirty="0">
                          <a:effectLst/>
                        </a:rPr>
                        <a:t>Move items on whiteboard into groups.</a:t>
                      </a:r>
                      <a:endParaRPr lang="en-US" sz="1800" dirty="0">
                        <a:effectLst/>
                        <a:latin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581962">
                <a:tc>
                  <a:txBody>
                    <a:bodyPr/>
                    <a:lstStyle/>
                    <a:p>
                      <a:pPr marL="0" marR="0">
                        <a:lnSpc>
                          <a:spcPct val="200000"/>
                        </a:lnSpc>
                        <a:spcBef>
                          <a:spcPts val="300"/>
                        </a:spcBef>
                        <a:spcAft>
                          <a:spcPts val="300"/>
                        </a:spcAft>
                      </a:pPr>
                      <a:r>
                        <a:rPr lang="en-US" sz="1800" b="1" dirty="0">
                          <a:effectLst/>
                        </a:rPr>
                        <a:t>Timing</a:t>
                      </a:r>
                      <a:endParaRPr lang="en-US" sz="18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spcBef>
                          <a:spcPts val="300"/>
                        </a:spcBef>
                        <a:spcAft>
                          <a:spcPts val="300"/>
                        </a:spcAft>
                      </a:pPr>
                      <a:r>
                        <a:rPr lang="en-US" sz="1800" dirty="0">
                          <a:effectLst/>
                        </a:rPr>
                        <a:t>10 minutes</a:t>
                      </a:r>
                      <a:r>
                        <a:rPr lang="en-US" sz="1600" dirty="0">
                          <a:effectLst/>
                        </a:rPr>
                        <a:t> (2 + (12 issues x 0.5) + 2)</a:t>
                      </a:r>
                      <a:endParaRPr lang="en-US" sz="16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bl>
          </a:graphicData>
        </a:graphic>
      </p:graphicFrame>
      <p:sp>
        <p:nvSpPr>
          <p:cNvPr id="14" name="Rectangle 6"/>
          <p:cNvSpPr>
            <a:spLocks noChangeArrowheads="1"/>
          </p:cNvSpPr>
          <p:nvPr/>
        </p:nvSpPr>
        <p:spPr bwMode="auto">
          <a:xfrm>
            <a:off x="7741227" y="324764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Oval 8"/>
          <p:cNvSpPr/>
          <p:nvPr/>
        </p:nvSpPr>
        <p:spPr>
          <a:xfrm>
            <a:off x="1036463" y="1993676"/>
            <a:ext cx="3382181" cy="757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6C4230F8-C7F8-41D4-A597-9F140B05ED3F}"/>
              </a:ext>
            </a:extLst>
          </p:cNvPr>
          <p:cNvSpPr txBox="1"/>
          <p:nvPr/>
        </p:nvSpPr>
        <p:spPr>
          <a:xfrm rot="20197820">
            <a:off x="7291991" y="1536249"/>
            <a:ext cx="2537939" cy="300082"/>
          </a:xfrm>
          <a:prstGeom prst="rect">
            <a:avLst/>
          </a:prstGeom>
          <a:solidFill>
            <a:schemeClr val="accent2"/>
          </a:solidFill>
        </p:spPr>
        <p:txBody>
          <a:bodyPr wrap="none" rtlCol="0">
            <a:spAutoFit/>
          </a:bodyPr>
          <a:lstStyle/>
          <a:p>
            <a:r>
              <a:rPr lang="en-US" sz="1350" b="1" dirty="0">
                <a:solidFill>
                  <a:schemeClr val="bg1"/>
                </a:solidFill>
                <a:latin typeface="Arial" panose="020B0604020202020204" pitchFamily="34" charset="0"/>
                <a:cs typeface="Arial" panose="020B0604020202020204" pitchFamily="34" charset="0"/>
              </a:rPr>
              <a:t>Document the Virtual Details</a:t>
            </a:r>
          </a:p>
        </p:txBody>
      </p:sp>
      <p:sp>
        <p:nvSpPr>
          <p:cNvPr id="11" name="TextBox 10">
            <a:extLst>
              <a:ext uri="{FF2B5EF4-FFF2-40B4-BE49-F238E27FC236}">
                <a16:creationId xmlns:a16="http://schemas.microsoft.com/office/drawing/2014/main" id="{97CCD9C5-A70E-40F6-9534-63FBB992E8E5}"/>
              </a:ext>
            </a:extLst>
          </p:cNvPr>
          <p:cNvSpPr txBox="1"/>
          <p:nvPr/>
        </p:nvSpPr>
        <p:spPr>
          <a:xfrm>
            <a:off x="10358498" y="2421341"/>
            <a:ext cx="255198" cy="369332"/>
          </a:xfrm>
          <a:prstGeom prst="rect">
            <a:avLst/>
          </a:prstGeom>
          <a:noFill/>
        </p:spPr>
        <p:txBody>
          <a:bodyPr wrap="none" rtlCol="0">
            <a:spAutoFit/>
          </a:bodyPr>
          <a:lstStyle/>
          <a:p>
            <a:r>
              <a:rPr lang="en-US" dirty="0">
                <a:solidFill>
                  <a:schemeClr val="bg1">
                    <a:lumMod val="65000"/>
                  </a:schemeClr>
                </a:solidFill>
              </a:rPr>
              <a:t>-</a:t>
            </a:r>
          </a:p>
        </p:txBody>
      </p:sp>
      <p:sp>
        <p:nvSpPr>
          <p:cNvPr id="12" name="TextBox 7">
            <a:extLst>
              <a:ext uri="{FF2B5EF4-FFF2-40B4-BE49-F238E27FC236}">
                <a16:creationId xmlns:a16="http://schemas.microsoft.com/office/drawing/2014/main" id="{ABF59309-E713-4727-96B5-183E7BDB158A}"/>
              </a:ext>
            </a:extLst>
          </p:cNvPr>
          <p:cNvSpPr txBox="1"/>
          <p:nvPr/>
        </p:nvSpPr>
        <p:spPr>
          <a:xfrm>
            <a:off x="10861063" y="6033265"/>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22865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fade">
                                      <p:cBhvr>
                                        <p:cTn id="17" dur="5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500"/>
                                        <p:tgtEl>
                                          <p:spTgt spid="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animEffect transition="in" filter="fade">
                                      <p:cBhvr>
                                        <p:cTn id="32" dur="500"/>
                                        <p:tgtEl>
                                          <p:spTgt spid="1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7" end="7"/>
                                            </p:txEl>
                                          </p:spTgt>
                                        </p:tgtEl>
                                        <p:attrNameLst>
                                          <p:attrName>style.visibility</p:attrName>
                                        </p:attrNameLst>
                                      </p:cBhvr>
                                      <p:to>
                                        <p:strVal val="visible"/>
                                      </p:to>
                                    </p:set>
                                    <p:animEffect transition="in" filter="fade">
                                      <p:cBhvr>
                                        <p:cTn id="37" dur="500"/>
                                        <p:tgtEl>
                                          <p:spTgt spid="1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par>
                          <p:cTn id="47" fill="hold">
                            <p:stCondLst>
                              <p:cond delay="1000"/>
                            </p:stCondLst>
                            <p:childTnLst>
                              <p:par>
                                <p:cTn id="48" presetID="22" presetClass="entr" presetSubtype="1" fill="hold" nodeType="afterEffect">
                                  <p:stCondLst>
                                    <p:cond delay="50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4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405752" cy="690564"/>
          </a:xfrm>
        </p:spPr>
        <p:txBody>
          <a:bodyPr>
            <a:noAutofit/>
          </a:bodyPr>
          <a:lstStyle/>
          <a:p>
            <a:r>
              <a:rPr lang="en-US" sz="3600" dirty="0"/>
              <a:t>Virtual Tip: Minimize Technical Issues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47</a:t>
            </a:fld>
            <a:endParaRPr lang="en-US" dirty="0"/>
          </a:p>
        </p:txBody>
      </p:sp>
      <p:sp>
        <p:nvSpPr>
          <p:cNvPr id="3" name="Content Placeholder 2"/>
          <p:cNvSpPr>
            <a:spLocks noGrp="1"/>
          </p:cNvSpPr>
          <p:nvPr>
            <p:ph type="body" sz="quarter" idx="13"/>
          </p:nvPr>
        </p:nvSpPr>
        <p:spPr/>
        <p:txBody>
          <a:bodyPr>
            <a:normAutofit/>
          </a:bodyPr>
          <a:lstStyle/>
          <a:p>
            <a:pPr lvl="1">
              <a:lnSpc>
                <a:spcPct val="100000"/>
              </a:lnSpc>
              <a:spcAft>
                <a:spcPts val="1200"/>
              </a:spcAft>
              <a:buClr>
                <a:srgbClr val="009383"/>
              </a:buClr>
              <a:buFont typeface="Arial" panose="020B0604020202020204" pitchFamily="34" charset="0"/>
              <a:buChar char="–"/>
            </a:pPr>
            <a:r>
              <a:rPr lang="en-US" dirty="0"/>
              <a:t>Assign a moderator for sessions with more than </a:t>
            </a:r>
            <a:r>
              <a:rPr lang="en-US" b="1" u="sng" dirty="0"/>
              <a:t>6-8</a:t>
            </a:r>
            <a:r>
              <a:rPr lang="en-US" dirty="0"/>
              <a:t> participants </a:t>
            </a:r>
          </a:p>
          <a:p>
            <a:pPr lvl="1">
              <a:lnSpc>
                <a:spcPct val="100000"/>
              </a:lnSpc>
              <a:spcAft>
                <a:spcPts val="1200"/>
              </a:spcAft>
              <a:buClr>
                <a:srgbClr val="009383"/>
              </a:buClr>
              <a:buFont typeface="Arial" panose="020B0604020202020204" pitchFamily="34" charset="0"/>
              <a:buChar char="–"/>
            </a:pPr>
            <a:r>
              <a:rPr lang="en-US" dirty="0"/>
              <a:t>Test all features to be used well in advance of the session</a:t>
            </a:r>
          </a:p>
          <a:p>
            <a:pPr lvl="1">
              <a:lnSpc>
                <a:spcPct val="100000"/>
              </a:lnSpc>
              <a:spcAft>
                <a:spcPts val="1200"/>
              </a:spcAft>
              <a:buClr>
                <a:srgbClr val="009383"/>
              </a:buClr>
              <a:buFont typeface="Arial" panose="020B0604020202020204" pitchFamily="34" charset="0"/>
              <a:buChar char="–"/>
            </a:pPr>
            <a:r>
              <a:rPr lang="en-US" dirty="0"/>
              <a:t>Encourage participants to download and test the link at least </a:t>
            </a:r>
            <a:r>
              <a:rPr lang="en-US" b="1" u="sng" dirty="0"/>
              <a:t>24</a:t>
            </a:r>
            <a:r>
              <a:rPr lang="en-US" dirty="0"/>
              <a:t> hours in advance</a:t>
            </a:r>
          </a:p>
          <a:p>
            <a:pPr lvl="1">
              <a:lnSpc>
                <a:spcPct val="100000"/>
              </a:lnSpc>
              <a:spcAft>
                <a:spcPts val="1200"/>
              </a:spcAft>
              <a:buClr>
                <a:srgbClr val="009383"/>
              </a:buClr>
              <a:buFont typeface="Arial" panose="020B0604020202020204" pitchFamily="34" charset="0"/>
              <a:buChar char="–"/>
            </a:pPr>
            <a:r>
              <a:rPr lang="en-US" dirty="0"/>
              <a:t>Include the contact information of the moderator</a:t>
            </a:r>
          </a:p>
          <a:p>
            <a:pPr lvl="1">
              <a:lnSpc>
                <a:spcPct val="100000"/>
              </a:lnSpc>
              <a:spcAft>
                <a:spcPts val="1200"/>
              </a:spcAft>
              <a:buClr>
                <a:srgbClr val="009383"/>
              </a:buClr>
              <a:buFont typeface="Arial" panose="020B0604020202020204" pitchFamily="34" charset="0"/>
              <a:buChar char="–"/>
            </a:pPr>
            <a:r>
              <a:rPr lang="en-US" dirty="0"/>
              <a:t>Request participants to access the virtual session at least </a:t>
            </a:r>
            <a:r>
              <a:rPr lang="en-US" b="1" u="sng" dirty="0"/>
              <a:t>ten</a:t>
            </a:r>
            <a:r>
              <a:rPr lang="en-US" dirty="0"/>
              <a:t> minutes ahead of the start</a:t>
            </a:r>
          </a:p>
          <a:p>
            <a:pPr lvl="1">
              <a:spcAft>
                <a:spcPts val="1200"/>
              </a:spcAft>
            </a:pPr>
            <a:endParaRPr lang="en-US" dirty="0">
              <a:solidFill>
                <a:srgbClr val="002C54"/>
              </a:solidFill>
            </a:endParaRPr>
          </a:p>
          <a:p>
            <a:pPr lvl="1">
              <a:spcAft>
                <a:spcPts val="1200"/>
              </a:spcAft>
            </a:pPr>
            <a:endParaRPr lang="en-US" dirty="0"/>
          </a:p>
          <a:p>
            <a:pPr lvl="1">
              <a:spcAft>
                <a:spcPts val="1200"/>
              </a:spcAft>
            </a:pPr>
            <a:endParaRPr lang="en-US" dirty="0"/>
          </a:p>
          <a:p>
            <a:pPr lvl="1">
              <a:spcAft>
                <a:spcPts val="1200"/>
              </a:spcAft>
            </a:pPr>
            <a:endParaRPr lang="en-US" dirty="0"/>
          </a:p>
        </p:txBody>
      </p:sp>
      <p:sp>
        <p:nvSpPr>
          <p:cNvPr id="7" name="TextBox 6"/>
          <p:cNvSpPr txBox="1"/>
          <p:nvPr/>
        </p:nvSpPr>
        <p:spPr>
          <a:xfrm>
            <a:off x="11792288" y="485976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5" name="Footer Placeholder 4">
            <a:extLst>
              <a:ext uri="{FF2B5EF4-FFF2-40B4-BE49-F238E27FC236}">
                <a16:creationId xmlns:a16="http://schemas.microsoft.com/office/drawing/2014/main" id="{F8D338F9-BAA3-4865-BD42-0EFF1965AD53}"/>
              </a:ext>
            </a:extLst>
          </p:cNvPr>
          <p:cNvSpPr>
            <a:spLocks noGrp="1"/>
          </p:cNvSpPr>
          <p:nvPr>
            <p:ph type="ftr" sz="quarter" idx="11"/>
          </p:nvPr>
        </p:nvSpPr>
        <p:spPr/>
        <p:txBody>
          <a:bodyPr/>
          <a:lstStyle/>
          <a:p>
            <a:r>
              <a:rPr lang="en-US" dirty="0"/>
              <a:t>Copyright 1992-2015, Leadership Strategies, Inc. V15.02</a:t>
            </a:r>
          </a:p>
        </p:txBody>
      </p:sp>
      <p:sp>
        <p:nvSpPr>
          <p:cNvPr id="8" name="TextBox 7">
            <a:extLst>
              <a:ext uri="{FF2B5EF4-FFF2-40B4-BE49-F238E27FC236}">
                <a16:creationId xmlns:a16="http://schemas.microsoft.com/office/drawing/2014/main" id="{194EFA0D-6D4F-4EC8-9392-BC6D68110E47}"/>
              </a:ext>
            </a:extLst>
          </p:cNvPr>
          <p:cNvSpPr txBox="1"/>
          <p:nvPr/>
        </p:nvSpPr>
        <p:spPr>
          <a:xfrm>
            <a:off x="10861063" y="6033265"/>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1190641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a:spLocks noGrp="1"/>
          </p:cNvSpPr>
          <p:nvPr>
            <p:ph type="body" idx="1"/>
          </p:nvPr>
        </p:nvSpPr>
        <p:spPr>
          <a:xfrm>
            <a:off x="1095197" y="5003494"/>
            <a:ext cx="10001604" cy="870036"/>
          </a:xfrm>
        </p:spPr>
        <p:txBody>
          <a:bodyPr>
            <a:normAutofit/>
          </a:bodyPr>
          <a:lstStyle/>
          <a:p>
            <a:pPr algn="ctr" eaLnBrk="0" hangingPunct="0">
              <a:buNone/>
              <a:defRPr/>
            </a:pPr>
            <a:r>
              <a:rPr lang="en-US" sz="1800" b="0" dirty="0">
                <a:solidFill>
                  <a:schemeClr val="tx1"/>
                </a:solidFill>
                <a:ea typeface="Times New Roman" pitchFamily="18" charset="0"/>
              </a:rPr>
              <a:t>*See Appendix D:  References, for a comparison of room arrangements</a:t>
            </a:r>
            <a:endParaRPr lang="en-US" sz="1800"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48</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B10. Handling Logistics</a:t>
            </a:r>
            <a:endParaRPr lang="en-US" sz="3600" dirty="0"/>
          </a:p>
        </p:txBody>
      </p:sp>
      <p:sp>
        <p:nvSpPr>
          <p:cNvPr id="3" name="Content Placeholder 2"/>
          <p:cNvSpPr>
            <a:spLocks noGrp="1"/>
          </p:cNvSpPr>
          <p:nvPr>
            <p:ph idx="4294967295"/>
          </p:nvPr>
        </p:nvSpPr>
        <p:spPr>
          <a:xfrm>
            <a:off x="1995487" y="1738266"/>
            <a:ext cx="8201025" cy="627062"/>
          </a:xfrm>
        </p:spPr>
        <p:txBody>
          <a:bodyPr>
            <a:normAutofit/>
          </a:bodyPr>
          <a:lstStyle/>
          <a:p>
            <a:pPr algn="ctr">
              <a:buNone/>
            </a:pPr>
            <a:r>
              <a:rPr lang="en-US" sz="2600" b="1" dirty="0"/>
              <a:t>Checklist</a:t>
            </a:r>
          </a:p>
        </p:txBody>
      </p:sp>
      <p:sp>
        <p:nvSpPr>
          <p:cNvPr id="15" name="TextBox 8"/>
          <p:cNvSpPr txBox="1"/>
          <p:nvPr/>
        </p:nvSpPr>
        <p:spPr>
          <a:xfrm>
            <a:off x="11096801" y="585942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47</a:t>
            </a:r>
          </a:p>
        </p:txBody>
      </p:sp>
      <p:graphicFrame>
        <p:nvGraphicFramePr>
          <p:cNvPr id="5" name="Table 5">
            <a:extLst>
              <a:ext uri="{FF2B5EF4-FFF2-40B4-BE49-F238E27FC236}">
                <a16:creationId xmlns:a16="http://schemas.microsoft.com/office/drawing/2014/main" id="{6F053957-BE84-4CA0-A9FD-A266466AFBBE}"/>
              </a:ext>
            </a:extLst>
          </p:cNvPr>
          <p:cNvGraphicFramePr>
            <a:graphicFrameLocks noGrp="1"/>
          </p:cNvGraphicFramePr>
          <p:nvPr>
            <p:extLst>
              <p:ext uri="{D42A27DB-BD31-4B8C-83A1-F6EECF244321}">
                <p14:modId xmlns:p14="http://schemas.microsoft.com/office/powerpoint/2010/main" val="3236756700"/>
              </p:ext>
            </p:extLst>
          </p:nvPr>
        </p:nvGraphicFramePr>
        <p:xfrm>
          <a:off x="1995487" y="2206172"/>
          <a:ext cx="8701541" cy="2727063"/>
        </p:xfrm>
        <a:graphic>
          <a:graphicData uri="http://schemas.openxmlformats.org/drawingml/2006/table">
            <a:tbl>
              <a:tblPr bandRow="1">
                <a:tableStyleId>{5C22544A-7EE6-4342-B048-85BDC9FD1C3A}</a:tableStyleId>
              </a:tblPr>
              <a:tblGrid>
                <a:gridCol w="8701541">
                  <a:extLst>
                    <a:ext uri="{9D8B030D-6E8A-4147-A177-3AD203B41FA5}">
                      <a16:colId xmlns:a16="http://schemas.microsoft.com/office/drawing/2014/main" val="4164118105"/>
                    </a:ext>
                  </a:extLst>
                </a:gridCol>
              </a:tblGrid>
              <a:tr h="909021">
                <a:tc>
                  <a:txBody>
                    <a:bodyPr/>
                    <a:lstStyle/>
                    <a:p>
                      <a:r>
                        <a:rPr lang="en-US" sz="2400" b="1" dirty="0">
                          <a:solidFill>
                            <a:schemeClr val="bg1"/>
                          </a:solidFill>
                          <a:latin typeface="Arial" panose="020B0604020202020204" pitchFamily="34" charset="0"/>
                          <a:cs typeface="Arial" panose="020B0604020202020204" pitchFamily="34" charset="0"/>
                        </a:rPr>
                        <a:t>Pre-Course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2564684460"/>
                  </a:ext>
                </a:extLst>
              </a:tr>
              <a:tr h="909021">
                <a:tc>
                  <a:txBody>
                    <a:bodyPr/>
                    <a:lstStyle/>
                    <a:p>
                      <a:r>
                        <a:rPr lang="en-US" sz="2400" b="1" dirty="0">
                          <a:solidFill>
                            <a:schemeClr val="bg1"/>
                          </a:solidFill>
                          <a:latin typeface="Arial" panose="020B0604020202020204" pitchFamily="34" charset="0"/>
                          <a:cs typeface="Arial" panose="020B0604020202020204" pitchFamily="34" charset="0"/>
                        </a:rPr>
                        <a:t>Room Arrangement* and Equipment/Supplies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397779515"/>
                  </a:ext>
                </a:extLst>
              </a:tr>
              <a:tr h="909021">
                <a:tc>
                  <a:txBody>
                    <a:bodyPr/>
                    <a:lstStyle/>
                    <a:p>
                      <a:r>
                        <a:rPr lang="en-US" sz="2400" b="1" dirty="0">
                          <a:solidFill>
                            <a:schemeClr val="bg1"/>
                          </a:solidFill>
                          <a:latin typeface="Arial" panose="020B0604020202020204" pitchFamily="34" charset="0"/>
                          <a:cs typeface="Arial" panose="020B0604020202020204" pitchFamily="34" charset="0"/>
                        </a:rPr>
                        <a:t>Course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3960936213"/>
                  </a:ext>
                </a:extLst>
              </a:tr>
            </a:tbl>
          </a:graphicData>
        </a:graphic>
      </p:graphicFrame>
      <p:sp>
        <p:nvSpPr>
          <p:cNvPr id="23" name="TextBox 22">
            <a:extLst>
              <a:ext uri="{FF2B5EF4-FFF2-40B4-BE49-F238E27FC236}">
                <a16:creationId xmlns:a16="http://schemas.microsoft.com/office/drawing/2014/main" id="{3A4D798B-DA5C-4BFB-9DEB-EC4250CA1302}"/>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24" name="TextBox 23">
            <a:extLst>
              <a:ext uri="{FF2B5EF4-FFF2-40B4-BE49-F238E27FC236}">
                <a16:creationId xmlns:a16="http://schemas.microsoft.com/office/drawing/2014/main" id="{979A0179-84FC-4BC3-82BF-2DC5F2F9F280}"/>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EB9673-6186-4532-8BA6-4E8D29BB4195}"/>
              </a:ext>
            </a:extLst>
          </p:cNvPr>
          <p:cNvSpPr>
            <a:spLocks noGrp="1"/>
          </p:cNvSpPr>
          <p:nvPr>
            <p:ph type="title"/>
          </p:nvPr>
        </p:nvSpPr>
        <p:spPr/>
        <p:txBody>
          <a:bodyPr>
            <a:normAutofit/>
          </a:bodyPr>
          <a:lstStyle/>
          <a:p>
            <a:r>
              <a:rPr lang="en-US" sz="3600" dirty="0"/>
              <a:t>B11. Training Impact</a:t>
            </a:r>
          </a:p>
        </p:txBody>
      </p:sp>
      <p:graphicFrame>
        <p:nvGraphicFramePr>
          <p:cNvPr id="9" name="Table 9">
            <a:extLst>
              <a:ext uri="{FF2B5EF4-FFF2-40B4-BE49-F238E27FC236}">
                <a16:creationId xmlns:a16="http://schemas.microsoft.com/office/drawing/2014/main" id="{77863FA1-72EF-426B-BFEA-DD67B446CA41}"/>
              </a:ext>
            </a:extLst>
          </p:cNvPr>
          <p:cNvGraphicFramePr>
            <a:graphicFrameLocks noGrp="1"/>
          </p:cNvGraphicFramePr>
          <p:nvPr>
            <p:extLst>
              <p:ext uri="{D42A27DB-BD31-4B8C-83A1-F6EECF244321}">
                <p14:modId xmlns:p14="http://schemas.microsoft.com/office/powerpoint/2010/main" val="1347781670"/>
              </p:ext>
            </p:extLst>
          </p:nvPr>
        </p:nvGraphicFramePr>
        <p:xfrm>
          <a:off x="2032000" y="1359820"/>
          <a:ext cx="8128000" cy="4087030"/>
        </p:xfrm>
        <a:graphic>
          <a:graphicData uri="http://schemas.openxmlformats.org/drawingml/2006/table">
            <a:tbl>
              <a:tblPr>
                <a:tableStyleId>{5C22544A-7EE6-4342-B048-85BDC9FD1C3A}</a:tableStyleId>
              </a:tblPr>
              <a:tblGrid>
                <a:gridCol w="2032000">
                  <a:extLst>
                    <a:ext uri="{9D8B030D-6E8A-4147-A177-3AD203B41FA5}">
                      <a16:colId xmlns:a16="http://schemas.microsoft.com/office/drawing/2014/main" val="4168899134"/>
                    </a:ext>
                  </a:extLst>
                </a:gridCol>
                <a:gridCol w="2032000">
                  <a:extLst>
                    <a:ext uri="{9D8B030D-6E8A-4147-A177-3AD203B41FA5}">
                      <a16:colId xmlns:a16="http://schemas.microsoft.com/office/drawing/2014/main" val="3826049035"/>
                    </a:ext>
                  </a:extLst>
                </a:gridCol>
                <a:gridCol w="2032000">
                  <a:extLst>
                    <a:ext uri="{9D8B030D-6E8A-4147-A177-3AD203B41FA5}">
                      <a16:colId xmlns:a16="http://schemas.microsoft.com/office/drawing/2014/main" val="3247341691"/>
                    </a:ext>
                  </a:extLst>
                </a:gridCol>
                <a:gridCol w="2032000">
                  <a:extLst>
                    <a:ext uri="{9D8B030D-6E8A-4147-A177-3AD203B41FA5}">
                      <a16:colId xmlns:a16="http://schemas.microsoft.com/office/drawing/2014/main" val="1079976886"/>
                    </a:ext>
                  </a:extLst>
                </a:gridCol>
              </a:tblGrid>
              <a:tr h="730237">
                <a:tc>
                  <a:txBody>
                    <a:bodyPr/>
                    <a:lstStyle/>
                    <a:p>
                      <a:endParaRPr lang="en-US">
                        <a:solidFill>
                          <a:schemeClr val="bg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pPr algn="ctr"/>
                      <a:r>
                        <a:rPr lang="en-US" sz="2600" b="1" dirty="0">
                          <a:solidFill>
                            <a:schemeClr val="bg1"/>
                          </a:solidFill>
                          <a:latin typeface="Arial" panose="020B0604020202020204" pitchFamily="34" charset="0"/>
                          <a:cs typeface="Arial" panose="020B0604020202020204" pitchFamily="34" charset="0"/>
                        </a:rPr>
                        <a:t>Trainer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pPr algn="ctr"/>
                      <a:r>
                        <a:rPr lang="en-US" sz="2600" b="1" dirty="0">
                          <a:solidFill>
                            <a:schemeClr val="bg1"/>
                          </a:solidFill>
                          <a:latin typeface="Arial" panose="020B0604020202020204" pitchFamily="34" charset="0"/>
                          <a:cs typeface="Arial" panose="020B0604020202020204" pitchFamily="34" charset="0"/>
                        </a:rPr>
                        <a:t>Participant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pPr marL="0" algn="ctr"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Manager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3558179148"/>
                  </a:ext>
                </a:extLst>
              </a:tr>
              <a:tr h="1118931">
                <a:tc>
                  <a:txBody>
                    <a:bodyPr/>
                    <a:lstStyle/>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Before</a:t>
                      </a:r>
                    </a:p>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Training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trainer</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before</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participant</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before</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manager</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before</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3574810"/>
                  </a:ext>
                </a:extLst>
              </a:tr>
              <a:tr h="1118931">
                <a:tc>
                  <a:txBody>
                    <a:bodyPr/>
                    <a:lstStyle/>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During</a:t>
                      </a:r>
                    </a:p>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Training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trainer</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during</a:t>
                      </a:r>
                      <a:r>
                        <a:rPr lang="en-US" sz="1600" b="0" dirty="0">
                          <a:solidFill>
                            <a:schemeClr val="tx1"/>
                          </a:solidFill>
                          <a:latin typeface="Arial" panose="020B0604020202020204" pitchFamily="34" charset="0"/>
                          <a:cs typeface="Arial" panose="020B0604020202020204" pitchFamily="34" charset="0"/>
                        </a:rPr>
                        <a:t> the training.</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participant</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during</a:t>
                      </a:r>
                      <a:r>
                        <a:rPr lang="en-US" sz="1600" b="0" dirty="0">
                          <a:solidFill>
                            <a:schemeClr val="tx1"/>
                          </a:solidFill>
                          <a:latin typeface="Arial" panose="020B0604020202020204" pitchFamily="34" charset="0"/>
                          <a:cs typeface="Arial" panose="020B0604020202020204" pitchFamily="34" charset="0"/>
                        </a:rPr>
                        <a:t> the training.</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manager</a:t>
                      </a:r>
                      <a:r>
                        <a:rPr lang="en-US" sz="1600" b="0" dirty="0">
                          <a:solidFill>
                            <a:schemeClr val="tx1"/>
                          </a:solidFill>
                          <a:latin typeface="Arial" panose="020B0604020202020204" pitchFamily="34" charset="0"/>
                          <a:cs typeface="Arial" panose="020B0604020202020204" pitchFamily="34" charset="0"/>
                        </a:rPr>
                        <a:t> does </a:t>
                      </a:r>
                      <a:r>
                        <a:rPr lang="en-US" sz="1600" b="1" dirty="0">
                          <a:solidFill>
                            <a:srgbClr val="009383"/>
                          </a:solidFill>
                          <a:latin typeface="Arial" panose="020B0604020202020204" pitchFamily="34" charset="0"/>
                          <a:cs typeface="Arial" panose="020B0604020202020204" pitchFamily="34" charset="0"/>
                        </a:rPr>
                        <a:t>during</a:t>
                      </a:r>
                      <a:r>
                        <a:rPr lang="en-US" sz="1600" b="0" dirty="0">
                          <a:solidFill>
                            <a:schemeClr val="tx1"/>
                          </a:solidFill>
                          <a:latin typeface="Arial" panose="020B0604020202020204" pitchFamily="34" charset="0"/>
                          <a:cs typeface="Arial" panose="020B0604020202020204" pitchFamily="34" charset="0"/>
                        </a:rPr>
                        <a:t> the training.</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2654391"/>
                  </a:ext>
                </a:extLst>
              </a:tr>
              <a:tr h="1118931">
                <a:tc>
                  <a:txBody>
                    <a:bodyPr/>
                    <a:lstStyle/>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After</a:t>
                      </a:r>
                    </a:p>
                    <a:p>
                      <a:pPr marL="0" algn="l" defTabSz="685800" rtl="0" eaLnBrk="1" latinLnBrk="0" hangingPunct="1"/>
                      <a:r>
                        <a:rPr lang="en-US" sz="2600" b="1" kern="1200" dirty="0">
                          <a:solidFill>
                            <a:schemeClr val="bg1"/>
                          </a:solidFill>
                          <a:latin typeface="Arial" panose="020B0604020202020204" pitchFamily="34" charset="0"/>
                          <a:ea typeface="+mn-ea"/>
                          <a:cs typeface="Arial" panose="020B0604020202020204" pitchFamily="34" charset="0"/>
                        </a:rPr>
                        <a:t>Training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9383"/>
                    </a:solid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trainer</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does </a:t>
                      </a:r>
                      <a:r>
                        <a:rPr lang="en-US" sz="1600" b="1" dirty="0">
                          <a:solidFill>
                            <a:srgbClr val="009383"/>
                          </a:solidFill>
                          <a:latin typeface="Arial" panose="020B0604020202020204" pitchFamily="34" charset="0"/>
                          <a:cs typeface="Arial" panose="020B0604020202020204" pitchFamily="34" charset="0"/>
                        </a:rPr>
                        <a:t>after</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participant</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does </a:t>
                      </a:r>
                      <a:r>
                        <a:rPr lang="en-US" sz="1600" b="1" dirty="0">
                          <a:solidFill>
                            <a:srgbClr val="009383"/>
                          </a:solidFill>
                          <a:latin typeface="Arial" panose="020B0604020202020204" pitchFamily="34" charset="0"/>
                          <a:cs typeface="Arial" panose="020B0604020202020204" pitchFamily="34" charset="0"/>
                        </a:rPr>
                        <a:t>after</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latin typeface="Arial" panose="020B0604020202020204" pitchFamily="34" charset="0"/>
                          <a:cs typeface="Arial" panose="020B0604020202020204" pitchFamily="34" charset="0"/>
                        </a:rPr>
                        <a:t>What the </a:t>
                      </a:r>
                      <a:r>
                        <a:rPr lang="en-US" sz="1600" b="1" dirty="0">
                          <a:solidFill>
                            <a:srgbClr val="009383"/>
                          </a:solidFill>
                          <a:latin typeface="Arial" panose="020B0604020202020204" pitchFamily="34" charset="0"/>
                          <a:cs typeface="Arial" panose="020B0604020202020204" pitchFamily="34" charset="0"/>
                        </a:rPr>
                        <a:t>manager</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does </a:t>
                      </a:r>
                      <a:r>
                        <a:rPr lang="en-US" sz="1600" b="1" dirty="0">
                          <a:solidFill>
                            <a:srgbClr val="009383"/>
                          </a:solidFill>
                          <a:latin typeface="Arial" panose="020B0604020202020204" pitchFamily="34" charset="0"/>
                          <a:cs typeface="Arial" panose="020B0604020202020204" pitchFamily="34" charset="0"/>
                        </a:rPr>
                        <a:t>after</a:t>
                      </a:r>
                      <a:r>
                        <a:rPr lang="en-US" sz="1600" b="1" dirty="0">
                          <a:solidFill>
                            <a:schemeClr val="tx1"/>
                          </a:solidFill>
                          <a:latin typeface="Arial" panose="020B0604020202020204" pitchFamily="34" charset="0"/>
                          <a:cs typeface="Arial" panose="020B0604020202020204" pitchFamily="34" charset="0"/>
                        </a:rPr>
                        <a:t> </a:t>
                      </a:r>
                      <a:r>
                        <a:rPr lang="en-US" sz="1600" b="0" dirty="0">
                          <a:solidFill>
                            <a:schemeClr val="tx1"/>
                          </a:solidFill>
                          <a:latin typeface="Arial" panose="020B0604020202020204" pitchFamily="34" charset="0"/>
                          <a:cs typeface="Arial" panose="020B0604020202020204" pitchFamily="34" charset="0"/>
                        </a:rPr>
                        <a:t>the training occurs.</a:t>
                      </a:r>
                      <a:endParaRPr lang="en-US" sz="1600"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57197"/>
                  </a:ext>
                </a:extLst>
              </a:tr>
            </a:tbl>
          </a:graphicData>
        </a:graphic>
      </p:graphicFrame>
      <p:sp>
        <p:nvSpPr>
          <p:cNvPr id="49" name="TextBox 48">
            <a:extLst>
              <a:ext uri="{FF2B5EF4-FFF2-40B4-BE49-F238E27FC236}">
                <a16:creationId xmlns:a16="http://schemas.microsoft.com/office/drawing/2014/main" id="{C1E4CDB7-A49E-493A-BF41-24826C052D3F}"/>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50" name="TextBox 49">
            <a:extLst>
              <a:ext uri="{FF2B5EF4-FFF2-40B4-BE49-F238E27FC236}">
                <a16:creationId xmlns:a16="http://schemas.microsoft.com/office/drawing/2014/main" id="{D85DEB5A-4FDF-44A7-AC32-B5CA456D5C68}"/>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52" name="Slide Number Placeholder 3">
            <a:extLst>
              <a:ext uri="{FF2B5EF4-FFF2-40B4-BE49-F238E27FC236}">
                <a16:creationId xmlns:a16="http://schemas.microsoft.com/office/drawing/2014/main" id="{BF985D73-62B2-4171-90D8-A97CC31BC5E2}"/>
              </a:ext>
            </a:extLst>
          </p:cNvPr>
          <p:cNvSpPr>
            <a:spLocks noGrp="1"/>
          </p:cNvSpPr>
          <p:nvPr>
            <p:ph type="sldNum" sz="quarter" idx="12"/>
          </p:nvPr>
        </p:nvSpPr>
        <p:spPr>
          <a:xfrm>
            <a:off x="197069" y="6356352"/>
            <a:ext cx="2743200" cy="365125"/>
          </a:xfrm>
        </p:spPr>
        <p:txBody>
          <a:bodyPr/>
          <a:lstStyle/>
          <a:p>
            <a:fld id="{F29FD61F-2294-5D42-A9D7-9928D42B3773}" type="slidenum">
              <a:rPr lang="en-US" smtClean="0">
                <a:solidFill>
                  <a:schemeClr val="bg1">
                    <a:lumMod val="50000"/>
                  </a:schemeClr>
                </a:solidFill>
              </a:rPr>
              <a:pPr/>
              <a:t>49</a:t>
            </a:fld>
            <a:endParaRPr lang="en-US" dirty="0">
              <a:solidFill>
                <a:schemeClr val="bg1">
                  <a:lumMod val="50000"/>
                </a:schemeClr>
              </a:solidFill>
            </a:endParaRPr>
          </a:p>
        </p:txBody>
      </p:sp>
      <p:sp>
        <p:nvSpPr>
          <p:cNvPr id="11" name="Oval 10">
            <a:extLst>
              <a:ext uri="{FF2B5EF4-FFF2-40B4-BE49-F238E27FC236}">
                <a16:creationId xmlns:a16="http://schemas.microsoft.com/office/drawing/2014/main" id="{C2C462CE-EAD7-4DE7-A43C-CD3C5E84E5A2}"/>
              </a:ext>
            </a:extLst>
          </p:cNvPr>
          <p:cNvSpPr/>
          <p:nvPr/>
        </p:nvSpPr>
        <p:spPr>
          <a:xfrm>
            <a:off x="8086726" y="1901371"/>
            <a:ext cx="1942645" cy="1527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8">
            <a:extLst>
              <a:ext uri="{FF2B5EF4-FFF2-40B4-BE49-F238E27FC236}">
                <a16:creationId xmlns:a16="http://schemas.microsoft.com/office/drawing/2014/main" id="{656BCBBC-A241-4B9C-9CCE-139E101C3C5A}"/>
              </a:ext>
            </a:extLst>
          </p:cNvPr>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48</a:t>
            </a:r>
          </a:p>
        </p:txBody>
      </p:sp>
      <p:sp>
        <p:nvSpPr>
          <p:cNvPr id="10" name="Oval 9">
            <a:extLst>
              <a:ext uri="{FF2B5EF4-FFF2-40B4-BE49-F238E27FC236}">
                <a16:creationId xmlns:a16="http://schemas.microsoft.com/office/drawing/2014/main" id="{28058F7A-0296-488C-85A8-5D0C3BA31079}"/>
              </a:ext>
            </a:extLst>
          </p:cNvPr>
          <p:cNvSpPr/>
          <p:nvPr/>
        </p:nvSpPr>
        <p:spPr>
          <a:xfrm>
            <a:off x="8086725" y="4066405"/>
            <a:ext cx="1942645" cy="1527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7DD2092-A821-48FA-8D3C-228849F11C11}"/>
              </a:ext>
            </a:extLst>
          </p:cNvPr>
          <p:cNvSpPr>
            <a:spLocks noGrp="1"/>
          </p:cNvSpPr>
          <p:nvPr>
            <p:ph type="body" sz="quarter" idx="13"/>
          </p:nvPr>
        </p:nvSpPr>
        <p:spPr>
          <a:xfrm>
            <a:off x="414010" y="1570627"/>
            <a:ext cx="10394950" cy="4835908"/>
          </a:xfrm>
        </p:spPr>
        <p:txBody>
          <a:bodyPr>
            <a:normAutofit/>
          </a:bodyPr>
          <a:lstStyle/>
          <a:p>
            <a:pPr>
              <a:spcBef>
                <a:spcPts val="1200"/>
              </a:spcBef>
            </a:pPr>
            <a:r>
              <a:rPr lang="en-US" dirty="0"/>
              <a:t>Our purpose is to identify indications that a training project you just completed exceeded expectations.</a:t>
            </a:r>
          </a:p>
          <a:p>
            <a:pPr>
              <a:spcBef>
                <a:spcPts val="1200"/>
              </a:spcBef>
            </a:pPr>
            <a:r>
              <a:rPr lang="en-US" dirty="0"/>
              <a:t>Previous team leader assign a new team leader.</a:t>
            </a:r>
          </a:p>
          <a:p>
            <a:pPr>
              <a:spcBef>
                <a:spcPts val="1200"/>
              </a:spcBef>
            </a:pPr>
            <a:r>
              <a:rPr lang="en-US" dirty="0"/>
              <a:t>Team leaders…</a:t>
            </a:r>
            <a:r>
              <a:rPr lang="en-US" b="1" dirty="0"/>
              <a:t>share you screen and then open a Word document or any other document on which you can type</a:t>
            </a:r>
            <a:r>
              <a:rPr lang="en-US" dirty="0"/>
              <a:t>.</a:t>
            </a:r>
          </a:p>
          <a:p>
            <a:pPr>
              <a:spcBef>
                <a:spcPts val="1200"/>
              </a:spcBef>
            </a:pPr>
            <a:r>
              <a:rPr lang="en-US" dirty="0"/>
              <a:t>When the four minutes is up, we will come back to the large group and </a:t>
            </a:r>
            <a:br>
              <a:rPr lang="en-US" dirty="0"/>
            </a:br>
            <a:r>
              <a:rPr lang="en-US" dirty="0"/>
              <a:t>team leaders will copy and paste their lists into the chat panel.</a:t>
            </a:r>
          </a:p>
          <a:p>
            <a:pPr>
              <a:spcBef>
                <a:spcPts val="1200"/>
              </a:spcBef>
            </a:pPr>
            <a:r>
              <a:rPr lang="en-US" dirty="0"/>
              <a:t>Team leaders will then share what your team came up with.</a:t>
            </a:r>
          </a:p>
          <a:p>
            <a:pPr>
              <a:spcBef>
                <a:spcPts val="1200"/>
              </a:spcBef>
            </a:pPr>
            <a:r>
              <a:rPr lang="en-US" dirty="0"/>
              <a:t>Questions?</a:t>
            </a:r>
          </a:p>
          <a:p>
            <a:pPr>
              <a:spcBef>
                <a:spcPts val="1200"/>
              </a:spcBef>
            </a:pPr>
            <a:endParaRPr lang="en-US" dirty="0"/>
          </a:p>
        </p:txBody>
      </p:sp>
      <p:sp>
        <p:nvSpPr>
          <p:cNvPr id="2" name="Slide Number Placeholder 1">
            <a:extLst>
              <a:ext uri="{FF2B5EF4-FFF2-40B4-BE49-F238E27FC236}">
                <a16:creationId xmlns:a16="http://schemas.microsoft.com/office/drawing/2014/main" id="{F1821762-8ADB-40A8-B08C-4919B78D9FE4}"/>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900" b="1" i="0" u="none" strike="noStrike" kern="1200" cap="none" spc="0" normalizeH="0" baseline="0" noProof="0" smtClean="0">
                <a:ln>
                  <a:noFill/>
                </a:ln>
                <a:solidFill>
                  <a:srgbClr val="009383"/>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altLang="en-US" sz="900" b="1"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CFF6899-96F4-45F1-A7A5-BD577F4C2891}"/>
              </a:ext>
            </a:extLst>
          </p:cNvPr>
          <p:cNvSpPr txBox="1"/>
          <p:nvPr/>
        </p:nvSpPr>
        <p:spPr>
          <a:xfrm>
            <a:off x="11908795" y="4956338"/>
            <a:ext cx="26161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itle 2">
            <a:extLst>
              <a:ext uri="{FF2B5EF4-FFF2-40B4-BE49-F238E27FC236}">
                <a16:creationId xmlns:a16="http://schemas.microsoft.com/office/drawing/2014/main" id="{28043FD2-7D7B-4118-9E87-E8960C1B1F75}"/>
              </a:ext>
            </a:extLst>
          </p:cNvPr>
          <p:cNvSpPr>
            <a:spLocks noGrp="1"/>
          </p:cNvSpPr>
          <p:nvPr>
            <p:ph type="title"/>
          </p:nvPr>
        </p:nvSpPr>
        <p:spPr/>
        <p:txBody>
          <a:bodyPr/>
          <a:lstStyle/>
          <a:p>
            <a:r>
              <a:rPr lang="en-US" dirty="0"/>
              <a:t>B1. Defining Results</a:t>
            </a:r>
          </a:p>
        </p:txBody>
      </p:sp>
      <p:sp>
        <p:nvSpPr>
          <p:cNvPr id="10" name="TextBox 9">
            <a:extLst>
              <a:ext uri="{FF2B5EF4-FFF2-40B4-BE49-F238E27FC236}">
                <a16:creationId xmlns:a16="http://schemas.microsoft.com/office/drawing/2014/main" id="{0A108D09-F968-445E-B456-6C2B375F4D30}"/>
              </a:ext>
            </a:extLst>
          </p:cNvPr>
          <p:cNvSpPr txBox="1"/>
          <p:nvPr/>
        </p:nvSpPr>
        <p:spPr>
          <a:xfrm>
            <a:off x="10781139" y="914400"/>
            <a:ext cx="1334661" cy="646331"/>
          </a:xfrm>
          <a:prstGeom prst="rect">
            <a:avLst/>
          </a:prstGeom>
          <a:solidFill>
            <a:schemeClr val="accent2"/>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Breakout</a:t>
            </a:r>
            <a:br>
              <a:rPr kumimoji="0" lang="en-US" sz="18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4</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minutes</a:t>
            </a:r>
          </a:p>
        </p:txBody>
      </p:sp>
      <p:pic>
        <p:nvPicPr>
          <p:cNvPr id="5" name="Picture 4">
            <a:extLst>
              <a:ext uri="{FF2B5EF4-FFF2-40B4-BE49-F238E27FC236}">
                <a16:creationId xmlns:a16="http://schemas.microsoft.com/office/drawing/2014/main" id="{602B5D93-C20C-4B1B-A3E7-3C85F68D372F}"/>
              </a:ext>
            </a:extLst>
          </p:cNvPr>
          <p:cNvPicPr>
            <a:picLocks noChangeAspect="1"/>
          </p:cNvPicPr>
          <p:nvPr/>
        </p:nvPicPr>
        <p:blipFill rotWithShape="1">
          <a:blip r:embed="rId2"/>
          <a:srcRect r="68332"/>
          <a:stretch/>
        </p:blipFill>
        <p:spPr>
          <a:xfrm>
            <a:off x="8881952" y="4079639"/>
            <a:ext cx="2896038" cy="2419109"/>
          </a:xfrm>
          <a:prstGeom prst="rect">
            <a:avLst/>
          </a:prstGeom>
        </p:spPr>
      </p:pic>
      <p:sp>
        <p:nvSpPr>
          <p:cNvPr id="11" name="Right Arrow 4">
            <a:extLst>
              <a:ext uri="{FF2B5EF4-FFF2-40B4-BE49-F238E27FC236}">
                <a16:creationId xmlns:a16="http://schemas.microsoft.com/office/drawing/2014/main" id="{4E43FE20-81E5-4310-BFF1-441D914EBF11}"/>
              </a:ext>
            </a:extLst>
          </p:cNvPr>
          <p:cNvSpPr/>
          <p:nvPr/>
        </p:nvSpPr>
        <p:spPr>
          <a:xfrm>
            <a:off x="3205791" y="4886277"/>
            <a:ext cx="457200" cy="625643"/>
          </a:xfrm>
          <a:prstGeom prst="rightArrow">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1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50</a:t>
            </a:fld>
            <a:endParaRPr lang="en-US" dirty="0">
              <a:solidFill>
                <a:schemeClr val="bg1">
                  <a:lumMod val="50000"/>
                </a:schemeClr>
              </a:solidFill>
            </a:endParaRPr>
          </a:p>
        </p:txBody>
      </p:sp>
      <p:sp>
        <p:nvSpPr>
          <p:cNvPr id="5" name="Title 4"/>
          <p:cNvSpPr>
            <a:spLocks noGrp="1"/>
          </p:cNvSpPr>
          <p:nvPr>
            <p:ph type="title"/>
          </p:nvPr>
        </p:nvSpPr>
        <p:spPr/>
        <p:txBody>
          <a:bodyPr>
            <a:normAutofit/>
          </a:bodyPr>
          <a:lstStyle/>
          <a:p>
            <a:r>
              <a:rPr lang="en-US" sz="3600" dirty="0">
                <a:ea typeface="ＭＳ Ｐゴシック" pitchFamily="34" charset="-128"/>
              </a:rPr>
              <a:t>B. Planning for Results</a:t>
            </a:r>
            <a:endParaRPr lang="en-US" sz="3600" dirty="0"/>
          </a:p>
        </p:txBody>
      </p:sp>
      <p:sp>
        <p:nvSpPr>
          <p:cNvPr id="9" name="TextBox 8"/>
          <p:cNvSpPr txBox="1"/>
          <p:nvPr/>
        </p:nvSpPr>
        <p:spPr>
          <a:xfrm>
            <a:off x="11057871" y="591288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15</a:t>
            </a:r>
          </a:p>
        </p:txBody>
      </p:sp>
      <p:sp>
        <p:nvSpPr>
          <p:cNvPr id="3" name="Text Placeholder 2">
            <a:extLst>
              <a:ext uri="{FF2B5EF4-FFF2-40B4-BE49-F238E27FC236}">
                <a16:creationId xmlns:a16="http://schemas.microsoft.com/office/drawing/2014/main" id="{E3D55E45-8EE1-48C4-A0BA-B61E0B263104}"/>
              </a:ext>
            </a:extLst>
          </p:cNvPr>
          <p:cNvSpPr>
            <a:spLocks noGrp="1"/>
          </p:cNvSpPr>
          <p:nvPr>
            <p:ph type="body" idx="1"/>
          </p:nvPr>
        </p:nvSpPr>
        <p:spPr/>
        <p:txBody>
          <a:bodyPr numCol="2" spcCol="548640">
            <a:normAutofit/>
          </a:bodyPr>
          <a:lstStyle/>
          <a:p>
            <a:pPr>
              <a:buClr>
                <a:srgbClr val="009383"/>
              </a:buClr>
            </a:pPr>
            <a:r>
              <a:rPr lang="en-US" sz="2400" b="0" dirty="0"/>
              <a:t>B1.</a:t>
            </a:r>
            <a:r>
              <a:rPr lang="en-US" sz="2400" b="0" dirty="0">
                <a:solidFill>
                  <a:schemeClr val="tx1"/>
                </a:solidFill>
              </a:rPr>
              <a:t>	Defining Results</a:t>
            </a:r>
          </a:p>
          <a:p>
            <a:pPr>
              <a:buClr>
                <a:srgbClr val="009383"/>
              </a:buClr>
            </a:pPr>
            <a:r>
              <a:rPr lang="en-US" sz="2400" b="0" dirty="0"/>
              <a:t>B2.</a:t>
            </a:r>
            <a:r>
              <a:rPr lang="en-US" sz="2400" b="0" dirty="0">
                <a:solidFill>
                  <a:schemeClr val="tx1"/>
                </a:solidFill>
              </a:rPr>
              <a:t>	The Four Levels of Training 	Evaluation</a:t>
            </a:r>
          </a:p>
          <a:p>
            <a:pPr>
              <a:buClr>
                <a:srgbClr val="009383"/>
              </a:buClr>
            </a:pPr>
            <a:r>
              <a:rPr lang="en-US" sz="2400" b="0" dirty="0"/>
              <a:t>B3.</a:t>
            </a:r>
            <a:r>
              <a:rPr lang="en-US" sz="2400" b="0" dirty="0">
                <a:solidFill>
                  <a:schemeClr val="tx1"/>
                </a:solidFill>
              </a:rPr>
              <a:t>	Developing Learning 	Objectives</a:t>
            </a:r>
          </a:p>
          <a:p>
            <a:pPr>
              <a:buClr>
                <a:srgbClr val="009383"/>
              </a:buClr>
            </a:pPr>
            <a:r>
              <a:rPr lang="en-US" sz="2400" b="0" dirty="0"/>
              <a:t>B4.</a:t>
            </a:r>
            <a:r>
              <a:rPr lang="en-US" sz="2400" b="0" dirty="0">
                <a:solidFill>
                  <a:schemeClr val="tx1"/>
                </a:solidFill>
              </a:rPr>
              <a:t>	The Three Learning Styles</a:t>
            </a:r>
          </a:p>
          <a:p>
            <a:pPr>
              <a:buClr>
                <a:srgbClr val="009383"/>
              </a:buClr>
            </a:pPr>
            <a:r>
              <a:rPr lang="en-US" sz="2400" b="0" dirty="0"/>
              <a:t>B5.</a:t>
            </a:r>
            <a:r>
              <a:rPr lang="en-US" sz="2400" b="0" dirty="0">
                <a:solidFill>
                  <a:schemeClr val="tx1"/>
                </a:solidFill>
              </a:rPr>
              <a:t>	The Principles of 	Engagement</a:t>
            </a:r>
          </a:p>
          <a:p>
            <a:pPr>
              <a:buClr>
                <a:srgbClr val="009383"/>
              </a:buClr>
            </a:pPr>
            <a:endParaRPr lang="en-US" sz="2400" b="0" dirty="0">
              <a:solidFill>
                <a:schemeClr val="tx1"/>
              </a:solidFill>
            </a:endParaRPr>
          </a:p>
          <a:p>
            <a:pPr>
              <a:buClr>
                <a:srgbClr val="009383"/>
              </a:buClr>
            </a:pPr>
            <a:endParaRPr lang="en-US" sz="2400" b="0" dirty="0">
              <a:solidFill>
                <a:schemeClr val="tx1"/>
              </a:solidFill>
            </a:endParaRPr>
          </a:p>
          <a:p>
            <a:pPr>
              <a:buClr>
                <a:srgbClr val="009383"/>
              </a:buClr>
            </a:pPr>
            <a:r>
              <a:rPr lang="en-US" sz="2400" b="0" dirty="0"/>
              <a:t>B6.</a:t>
            </a:r>
            <a:r>
              <a:rPr lang="en-US" sz="2400" b="0" dirty="0">
                <a:solidFill>
                  <a:schemeClr val="tx1"/>
                </a:solidFill>
              </a:rPr>
              <a:t>	Instructional Methods &amp; 	Engagement Strategies</a:t>
            </a:r>
          </a:p>
          <a:p>
            <a:pPr>
              <a:buClr>
                <a:srgbClr val="009383"/>
              </a:buClr>
            </a:pPr>
            <a:r>
              <a:rPr lang="en-US" sz="2400" b="0" dirty="0"/>
              <a:t>B7.</a:t>
            </a:r>
            <a:r>
              <a:rPr lang="en-US" sz="2400" b="0" dirty="0">
                <a:solidFill>
                  <a:schemeClr val="tx1"/>
                </a:solidFill>
              </a:rPr>
              <a:t>	Creating from Scratch</a:t>
            </a:r>
          </a:p>
          <a:p>
            <a:pPr>
              <a:buClr>
                <a:srgbClr val="009383"/>
              </a:buClr>
            </a:pPr>
            <a:r>
              <a:rPr lang="en-US" sz="2400" b="0" dirty="0"/>
              <a:t>B8.</a:t>
            </a:r>
            <a:r>
              <a:rPr lang="en-US" sz="2400" b="0" dirty="0">
                <a:solidFill>
                  <a:schemeClr val="tx1"/>
                </a:solidFill>
              </a:rPr>
              <a:t>	Designing for Results</a:t>
            </a:r>
          </a:p>
          <a:p>
            <a:pPr>
              <a:buClr>
                <a:srgbClr val="009383"/>
              </a:buClr>
            </a:pPr>
            <a:r>
              <a:rPr lang="en-US" sz="2400" b="0" dirty="0"/>
              <a:t>B9.</a:t>
            </a:r>
            <a:r>
              <a:rPr lang="en-US" sz="2400" b="0" dirty="0">
                <a:solidFill>
                  <a:schemeClr val="tx1"/>
                </a:solidFill>
              </a:rPr>
              <a:t>	Developing for Results</a:t>
            </a:r>
          </a:p>
          <a:p>
            <a:pPr>
              <a:buClr>
                <a:srgbClr val="009383"/>
              </a:buClr>
            </a:pPr>
            <a:r>
              <a:rPr lang="en-US" sz="2400" b="0" dirty="0"/>
              <a:t>B10.</a:t>
            </a:r>
            <a:r>
              <a:rPr lang="en-US" sz="2400" b="0" dirty="0">
                <a:solidFill>
                  <a:schemeClr val="tx1"/>
                </a:solidFill>
              </a:rPr>
              <a:t>	Handling Logistics</a:t>
            </a:r>
          </a:p>
          <a:p>
            <a:pPr>
              <a:buClr>
                <a:srgbClr val="009383"/>
              </a:buClr>
            </a:pPr>
            <a:r>
              <a:rPr lang="en-US" sz="2400" b="0" dirty="0"/>
              <a:t>B11.</a:t>
            </a:r>
            <a:r>
              <a:rPr lang="en-US" sz="2400" b="0" dirty="0">
                <a:solidFill>
                  <a:schemeClr val="tx1"/>
                </a:solidFill>
              </a:rPr>
              <a:t>	Training Impact</a:t>
            </a:r>
          </a:p>
        </p:txBody>
      </p:sp>
      <p:sp>
        <p:nvSpPr>
          <p:cNvPr id="10" name="TextBox 9">
            <a:extLst>
              <a:ext uri="{FF2B5EF4-FFF2-40B4-BE49-F238E27FC236}">
                <a16:creationId xmlns:a16="http://schemas.microsoft.com/office/drawing/2014/main" id="{470729C1-02ED-481A-95E4-6B9946DEAA2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1" name="TextBox 10">
            <a:extLst>
              <a:ext uri="{FF2B5EF4-FFF2-40B4-BE49-F238E27FC236}">
                <a16:creationId xmlns:a16="http://schemas.microsoft.com/office/drawing/2014/main" id="{F0DEBA45-C465-4147-A2C1-06E968EC2713}"/>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92658979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C5C7-A9DD-4E7B-8B1B-AEE95B2041D6}"/>
              </a:ext>
            </a:extLst>
          </p:cNvPr>
          <p:cNvSpPr>
            <a:spLocks noGrp="1"/>
          </p:cNvSpPr>
          <p:nvPr>
            <p:ph type="title"/>
          </p:nvPr>
        </p:nvSpPr>
        <p:spPr/>
        <p:txBody>
          <a:bodyPr/>
          <a:lstStyle/>
          <a:p>
            <a:r>
              <a:rPr lang="en-US" dirty="0"/>
              <a:t>Introvert Minute Best Practices</a:t>
            </a:r>
          </a:p>
        </p:txBody>
      </p:sp>
      <p:sp>
        <p:nvSpPr>
          <p:cNvPr id="3" name="Text Placeholder 2">
            <a:extLst>
              <a:ext uri="{FF2B5EF4-FFF2-40B4-BE49-F238E27FC236}">
                <a16:creationId xmlns:a16="http://schemas.microsoft.com/office/drawing/2014/main" id="{81D88DDB-B7C8-4E10-AC9B-45AD5B4EDD6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660D139-26D8-4609-BD62-0C0CC1841829}"/>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srgbClr val="009383"/>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endParaRPr>
          </a:p>
        </p:txBody>
      </p:sp>
      <p:pic>
        <p:nvPicPr>
          <p:cNvPr id="6" name="Picture 5" descr="A person with the hand on the chin&#10;&#10;Description automatically generated with low confidence">
            <a:extLst>
              <a:ext uri="{FF2B5EF4-FFF2-40B4-BE49-F238E27FC236}">
                <a16:creationId xmlns:a16="http://schemas.microsoft.com/office/drawing/2014/main" id="{306B4797-65C0-4368-B977-73EF8AEA5C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17340" y="1524000"/>
            <a:ext cx="3757319" cy="5334000"/>
          </a:xfrm>
          <a:prstGeom prst="rect">
            <a:avLst/>
          </a:prstGeom>
        </p:spPr>
      </p:pic>
    </p:spTree>
    <p:extLst>
      <p:ext uri="{BB962C8B-B14F-4D97-AF65-F5344CB8AC3E}">
        <p14:creationId xmlns:p14="http://schemas.microsoft.com/office/powerpoint/2010/main" val="1584035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ea typeface="ＭＳ Ｐゴシック" pitchFamily="34" charset="-128"/>
              </a:rPr>
              <a:t>Engagement Strategies</a:t>
            </a:r>
            <a:br>
              <a:rPr lang="en-US" sz="4000" dirty="0">
                <a:ea typeface="ＭＳ Ｐゴシック" pitchFamily="34" charset="-128"/>
              </a:rPr>
            </a:br>
            <a:r>
              <a:rPr lang="en-US" sz="4000" dirty="0">
                <a:ea typeface="ＭＳ Ｐゴシック" pitchFamily="34" charset="-128"/>
              </a:rPr>
              <a:t>(Appendix B)</a:t>
            </a:r>
            <a:endParaRPr lang="en-US" sz="4000" dirty="0"/>
          </a:p>
        </p:txBody>
      </p:sp>
      <p:sp>
        <p:nvSpPr>
          <p:cNvPr id="3" name="Content Placeholder 2"/>
          <p:cNvSpPr>
            <a:spLocks noGrp="1"/>
          </p:cNvSpPr>
          <p:nvPr>
            <p:ph idx="1"/>
          </p:nvPr>
        </p:nvSpPr>
        <p:spPr>
          <a:xfrm>
            <a:off x="446974" y="1679552"/>
            <a:ext cx="3367038" cy="4306911"/>
          </a:xfrm>
        </p:spPr>
        <p:txBody>
          <a:bodyPr>
            <a:normAutofit lnSpcReduction="10000"/>
          </a:bodyPr>
          <a:lstStyle/>
          <a:p>
            <a:pPr marL="457200" indent="-457200">
              <a:spcBef>
                <a:spcPts val="300"/>
              </a:spcBef>
              <a:buSzPct val="100000"/>
              <a:buFont typeface="+mj-lt"/>
              <a:buAutoNum type="arabicPeriod"/>
            </a:pPr>
            <a:r>
              <a:rPr lang="en-US" sz="2200" dirty="0">
                <a:latin typeface="Franklin Gothic Book" pitchFamily="34" charset="0"/>
                <a:ea typeface="ＭＳ Ｐゴシック" pitchFamily="34" charset="-128"/>
              </a:rPr>
              <a:t>Bingo</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BINGO Icebreaker</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Brainstorming (Basic)</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Brainstorming with Post-Its</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Brief Encounters*</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Crossword Puzzle, Find-a-Word, &amp; Cryptogram</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Dot Voting*</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Drawing</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Dump and Clump*</a:t>
            </a:r>
          </a:p>
          <a:p>
            <a:pPr marL="457200" indent="-457200">
              <a:spcBef>
                <a:spcPts val="300"/>
              </a:spcBef>
              <a:buSzPct val="100000"/>
              <a:buFont typeface="Arial" pitchFamily="34" charset="0"/>
              <a:buAutoNum type="arabicPeriod"/>
            </a:pPr>
            <a:r>
              <a:rPr lang="en-US" sz="2200" dirty="0">
                <a:latin typeface="Franklin Gothic Book" pitchFamily="34" charset="0"/>
                <a:ea typeface="ＭＳ Ｐゴシック" pitchFamily="34" charset="-128"/>
              </a:rPr>
              <a:t>Dyads / Triads</a:t>
            </a:r>
          </a:p>
          <a:p>
            <a:endParaRPr lang="en-US" sz="2200" dirty="0">
              <a:latin typeface="Franklin Gothic Book"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52</a:t>
            </a:fld>
            <a:endParaRPr lang="en-US" dirty="0"/>
          </a:p>
        </p:txBody>
      </p:sp>
      <p:sp>
        <p:nvSpPr>
          <p:cNvPr id="6" name="Content Placeholder 2"/>
          <p:cNvSpPr>
            <a:spLocks noGrp="1"/>
          </p:cNvSpPr>
          <p:nvPr>
            <p:ph idx="4294967295"/>
          </p:nvPr>
        </p:nvSpPr>
        <p:spPr>
          <a:xfrm>
            <a:off x="4684760" y="1547683"/>
            <a:ext cx="2895600" cy="4899025"/>
          </a:xfrm>
        </p:spPr>
        <p:txBody>
          <a:bodyPr>
            <a:normAutofit fontScale="92500" lnSpcReduction="10000"/>
          </a:bodyPr>
          <a:lstStyle/>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Elevator Speech*</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Examples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Forced Analogies*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Future Letter</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Group Questioning*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Introductions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Introductions Using Drawing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Jeopardy</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Journaling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Last Person Standing*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Metaphors and Analogies</a:t>
            </a:r>
          </a:p>
          <a:p>
            <a:endParaRPr lang="en-US" dirty="0">
              <a:latin typeface="Franklin Gothic Book" pitchFamily="34" charset="0"/>
            </a:endParaRPr>
          </a:p>
        </p:txBody>
      </p:sp>
      <p:sp>
        <p:nvSpPr>
          <p:cNvPr id="7" name="Content Placeholder 2"/>
          <p:cNvSpPr>
            <a:spLocks noGrp="1"/>
          </p:cNvSpPr>
          <p:nvPr>
            <p:ph idx="4294967295"/>
          </p:nvPr>
        </p:nvSpPr>
        <p:spPr>
          <a:xfrm>
            <a:off x="8690811" y="1457325"/>
            <a:ext cx="2895600" cy="4899025"/>
          </a:xfrm>
        </p:spPr>
        <p:txBody>
          <a:bodyPr>
            <a:normAutofit fontScale="92500" lnSpcReduction="10000"/>
          </a:bodyPr>
          <a:lstStyle/>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More Of / Less Of*</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Rotating Flip Charts*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Round Robin</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Selecting Team Leaders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Start / Stop / Continue*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Stories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Structured Discussion</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Talking Stick*</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Think-Pair-Share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Wheel-of-Fortune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Whip Around* </a:t>
            </a:r>
          </a:p>
          <a:p>
            <a:endParaRPr lang="en-US" dirty="0">
              <a:latin typeface="Franklin Gothic Book" pitchFamily="34" charset="0"/>
            </a:endParaRPr>
          </a:p>
        </p:txBody>
      </p:sp>
      <p:sp>
        <p:nvSpPr>
          <p:cNvPr id="8" name="Content Placeholder 2"/>
          <p:cNvSpPr>
            <a:spLocks noGrp="1"/>
          </p:cNvSpPr>
          <p:nvPr>
            <p:ph idx="4294967295"/>
          </p:nvPr>
        </p:nvSpPr>
        <p:spPr>
          <a:xfrm>
            <a:off x="446974" y="6272212"/>
            <a:ext cx="4606925" cy="585788"/>
          </a:xfrm>
        </p:spPr>
        <p:txBody>
          <a:bodyPr>
            <a:normAutofit fontScale="92500"/>
          </a:bodyPr>
          <a:lstStyle/>
          <a:p>
            <a:pPr>
              <a:buNone/>
            </a:pPr>
            <a:r>
              <a:rPr lang="en-US" sz="2400" dirty="0"/>
              <a:t>*Techniques I find most powerful</a:t>
            </a:r>
          </a:p>
        </p:txBody>
      </p:sp>
      <p:sp>
        <p:nvSpPr>
          <p:cNvPr id="9" name="TextBox 8"/>
          <p:cNvSpPr txBox="1"/>
          <p:nvPr/>
        </p:nvSpPr>
        <p:spPr>
          <a:xfrm>
            <a:off x="9795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36-38</a:t>
            </a:r>
          </a:p>
        </p:txBody>
      </p:sp>
      <p:sp>
        <p:nvSpPr>
          <p:cNvPr id="11" name="TextBox 10">
            <a:extLst>
              <a:ext uri="{FF2B5EF4-FFF2-40B4-BE49-F238E27FC236}">
                <a16:creationId xmlns:a16="http://schemas.microsoft.com/office/drawing/2014/main" id="{BC3F62AB-FBB3-4959-B5B0-D102AAE82262}"/>
              </a:ext>
            </a:extLst>
          </p:cNvPr>
          <p:cNvSpPr txBox="1"/>
          <p:nvPr/>
        </p:nvSpPr>
        <p:spPr>
          <a:xfrm>
            <a:off x="9255219" y="380533"/>
            <a:ext cx="1140032" cy="646331"/>
          </a:xfrm>
          <a:prstGeom prst="rect">
            <a:avLst/>
          </a:prstGeom>
          <a:solidFill>
            <a:srgbClr val="AFBD22"/>
          </a:solidFill>
        </p:spPr>
        <p:txBody>
          <a:bodyPr wrap="square" rtlCol="0">
            <a:spAutoFit/>
          </a:bodyPr>
          <a:lstStyle/>
          <a:p>
            <a:r>
              <a:rPr lang="en-US" dirty="0">
                <a:solidFill>
                  <a:schemeClr val="bg1"/>
                </a:solidFill>
                <a:effectLst>
                  <a:outerShdw blurRad="38100" dist="38100" dir="2700000" algn="tl">
                    <a:srgbClr val="000000">
                      <a:alpha val="43137"/>
                    </a:srgbClr>
                  </a:outerShdw>
                </a:effectLst>
              </a:rPr>
              <a:t>Breakouts</a:t>
            </a:r>
          </a:p>
          <a:p>
            <a:r>
              <a:rPr lang="en-US" dirty="0">
                <a:solidFill>
                  <a:schemeClr val="bg1"/>
                </a:solidFill>
                <a:effectLst>
                  <a:outerShdw blurRad="38100" dist="38100" dir="2700000" algn="tl">
                    <a:srgbClr val="000000">
                      <a:alpha val="43137"/>
                    </a:srgbClr>
                  </a:outerShdw>
                </a:effectLst>
              </a:rPr>
              <a:t>5 minutes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500"/>
                                        <p:tgtEl>
                                          <p:spTgt spid="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Effect transition="in" filter="fade">
                                      <p:cBhvr>
                                        <p:cTn id="97" dur="500"/>
                                        <p:tgtEl>
                                          <p:spTgt spid="6">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9" end="9"/>
                                            </p:txEl>
                                          </p:spTgt>
                                        </p:tgtEl>
                                        <p:attrNameLst>
                                          <p:attrName>style.visibility</p:attrName>
                                        </p:attrNameLst>
                                      </p:cBhvr>
                                      <p:to>
                                        <p:strVal val="visible"/>
                                      </p:to>
                                    </p:set>
                                    <p:animEffect transition="in" filter="fade">
                                      <p:cBhvr>
                                        <p:cTn id="102" dur="500"/>
                                        <p:tgtEl>
                                          <p:spTgt spid="6">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
                                            <p:txEl>
                                              <p:pRg st="10" end="10"/>
                                            </p:txEl>
                                          </p:spTgt>
                                        </p:tgtEl>
                                        <p:attrNameLst>
                                          <p:attrName>style.visibility</p:attrName>
                                        </p:attrNameLst>
                                      </p:cBhvr>
                                      <p:to>
                                        <p:strVal val="visible"/>
                                      </p:to>
                                    </p:set>
                                    <p:animEffect transition="in" filter="fade">
                                      <p:cBhvr>
                                        <p:cTn id="107" dur="500"/>
                                        <p:tgtEl>
                                          <p:spTgt spid="6">
                                            <p:txEl>
                                              <p:pRg st="10" end="1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xEl>
                                              <p:pRg st="0" end="0"/>
                                            </p:txEl>
                                          </p:spTgt>
                                        </p:tgtEl>
                                        <p:attrNameLst>
                                          <p:attrName>style.visibility</p:attrName>
                                        </p:attrNameLst>
                                      </p:cBhvr>
                                      <p:to>
                                        <p:strVal val="visible"/>
                                      </p:to>
                                    </p:set>
                                    <p:animEffect transition="in" filter="fade">
                                      <p:cBhvr>
                                        <p:cTn id="112" dur="500"/>
                                        <p:tgtEl>
                                          <p:spTgt spid="7">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
                                            <p:txEl>
                                              <p:pRg st="1" end="1"/>
                                            </p:txEl>
                                          </p:spTgt>
                                        </p:tgtEl>
                                        <p:attrNameLst>
                                          <p:attrName>style.visibility</p:attrName>
                                        </p:attrNameLst>
                                      </p:cBhvr>
                                      <p:to>
                                        <p:strVal val="visible"/>
                                      </p:to>
                                    </p:set>
                                    <p:animEffect transition="in" filter="fade">
                                      <p:cBhvr>
                                        <p:cTn id="117" dur="500"/>
                                        <p:tgtEl>
                                          <p:spTgt spid="7">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
                                            <p:txEl>
                                              <p:pRg st="2" end="2"/>
                                            </p:txEl>
                                          </p:spTgt>
                                        </p:tgtEl>
                                        <p:attrNameLst>
                                          <p:attrName>style.visibility</p:attrName>
                                        </p:attrNameLst>
                                      </p:cBhvr>
                                      <p:to>
                                        <p:strVal val="visible"/>
                                      </p:to>
                                    </p:set>
                                    <p:animEffect transition="in" filter="fade">
                                      <p:cBhvr>
                                        <p:cTn id="122" dur="500"/>
                                        <p:tgtEl>
                                          <p:spTgt spid="7">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
                                            <p:txEl>
                                              <p:pRg st="3" end="3"/>
                                            </p:txEl>
                                          </p:spTgt>
                                        </p:tgtEl>
                                        <p:attrNameLst>
                                          <p:attrName>style.visibility</p:attrName>
                                        </p:attrNameLst>
                                      </p:cBhvr>
                                      <p:to>
                                        <p:strVal val="visible"/>
                                      </p:to>
                                    </p:set>
                                    <p:animEffect transition="in" filter="fade">
                                      <p:cBhvr>
                                        <p:cTn id="127" dur="500"/>
                                        <p:tgtEl>
                                          <p:spTgt spid="7">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4" end="4"/>
                                            </p:txEl>
                                          </p:spTgt>
                                        </p:tgtEl>
                                        <p:attrNameLst>
                                          <p:attrName>style.visibility</p:attrName>
                                        </p:attrNameLst>
                                      </p:cBhvr>
                                      <p:to>
                                        <p:strVal val="visible"/>
                                      </p:to>
                                    </p:set>
                                    <p:animEffect transition="in" filter="fade">
                                      <p:cBhvr>
                                        <p:cTn id="132" dur="500"/>
                                        <p:tgtEl>
                                          <p:spTgt spid="7">
                                            <p:txEl>
                                              <p:pRg st="4" end="4"/>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
                                            <p:txEl>
                                              <p:pRg st="5" end="5"/>
                                            </p:txEl>
                                          </p:spTgt>
                                        </p:tgtEl>
                                        <p:attrNameLst>
                                          <p:attrName>style.visibility</p:attrName>
                                        </p:attrNameLst>
                                      </p:cBhvr>
                                      <p:to>
                                        <p:strVal val="visible"/>
                                      </p:to>
                                    </p:set>
                                    <p:animEffect transition="in" filter="fade">
                                      <p:cBhvr>
                                        <p:cTn id="137" dur="500"/>
                                        <p:tgtEl>
                                          <p:spTgt spid="7">
                                            <p:txEl>
                                              <p:pRg st="5" end="5"/>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
                                            <p:txEl>
                                              <p:pRg st="6" end="6"/>
                                            </p:txEl>
                                          </p:spTgt>
                                        </p:tgtEl>
                                        <p:attrNameLst>
                                          <p:attrName>style.visibility</p:attrName>
                                        </p:attrNameLst>
                                      </p:cBhvr>
                                      <p:to>
                                        <p:strVal val="visible"/>
                                      </p:to>
                                    </p:set>
                                    <p:animEffect transition="in" filter="fade">
                                      <p:cBhvr>
                                        <p:cTn id="142" dur="500"/>
                                        <p:tgtEl>
                                          <p:spTgt spid="7">
                                            <p:txEl>
                                              <p:pRg st="6" end="6"/>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xEl>
                                              <p:pRg st="7" end="7"/>
                                            </p:txEl>
                                          </p:spTgt>
                                        </p:tgtEl>
                                        <p:attrNameLst>
                                          <p:attrName>style.visibility</p:attrName>
                                        </p:attrNameLst>
                                      </p:cBhvr>
                                      <p:to>
                                        <p:strVal val="visible"/>
                                      </p:to>
                                    </p:set>
                                    <p:animEffect transition="in" filter="fade">
                                      <p:cBhvr>
                                        <p:cTn id="147" dur="500"/>
                                        <p:tgtEl>
                                          <p:spTgt spid="7">
                                            <p:txEl>
                                              <p:pRg st="7" end="7"/>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
                                            <p:txEl>
                                              <p:pRg st="8" end="8"/>
                                            </p:txEl>
                                          </p:spTgt>
                                        </p:tgtEl>
                                        <p:attrNameLst>
                                          <p:attrName>style.visibility</p:attrName>
                                        </p:attrNameLst>
                                      </p:cBhvr>
                                      <p:to>
                                        <p:strVal val="visible"/>
                                      </p:to>
                                    </p:set>
                                    <p:animEffect transition="in" filter="fade">
                                      <p:cBhvr>
                                        <p:cTn id="152" dur="500"/>
                                        <p:tgtEl>
                                          <p:spTgt spid="7">
                                            <p:txEl>
                                              <p:pRg st="8" end="8"/>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xEl>
                                              <p:pRg st="9" end="9"/>
                                            </p:txEl>
                                          </p:spTgt>
                                        </p:tgtEl>
                                        <p:attrNameLst>
                                          <p:attrName>style.visibility</p:attrName>
                                        </p:attrNameLst>
                                      </p:cBhvr>
                                      <p:to>
                                        <p:strVal val="visible"/>
                                      </p:to>
                                    </p:set>
                                    <p:animEffect transition="in" filter="fade">
                                      <p:cBhvr>
                                        <p:cTn id="157" dur="500"/>
                                        <p:tgtEl>
                                          <p:spTgt spid="7">
                                            <p:txEl>
                                              <p:pRg st="9" end="9"/>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
                                            <p:txEl>
                                              <p:pRg st="10" end="10"/>
                                            </p:txEl>
                                          </p:spTgt>
                                        </p:tgtEl>
                                        <p:attrNameLst>
                                          <p:attrName>style.visibility</p:attrName>
                                        </p:attrNameLst>
                                      </p:cBhvr>
                                      <p:to>
                                        <p:strVal val="visible"/>
                                      </p:to>
                                    </p:set>
                                    <p:animEffect transition="in" filter="fade">
                                      <p:cBhvr>
                                        <p:cTn id="162" dur="500"/>
                                        <p:tgtEl>
                                          <p:spTgt spid="7">
                                            <p:txEl>
                                              <p:pRg st="10" end="1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
                                            <p:txEl>
                                              <p:pRg st="0" end="0"/>
                                            </p:txEl>
                                          </p:spTgt>
                                        </p:tgtEl>
                                        <p:attrNameLst>
                                          <p:attrName>style.visibility</p:attrName>
                                        </p:attrNameLst>
                                      </p:cBhvr>
                                      <p:to>
                                        <p:strVal val="visible"/>
                                      </p:to>
                                    </p:set>
                                    <p:animEffect transition="in" filter="fade">
                                      <p:cBhvr>
                                        <p:cTn id="1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body" idx="1"/>
          </p:nvPr>
        </p:nvSpPr>
        <p:spPr>
          <a:xfrm>
            <a:off x="8216189" y="1615861"/>
            <a:ext cx="3905605" cy="4410099"/>
          </a:xfrm>
        </p:spPr>
        <p:txBody>
          <a:bodyPr>
            <a:noAutofit/>
          </a:bodyPr>
          <a:lstStyle/>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Metaphors and Analogies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More Of / Less Of*</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Rotating Flip Charts*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Round Robin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Selecting Team Leaders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Start / Stop / Continue*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Stories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Structured Discussion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Talking Stick*</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Think-Pair-Share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Wheel-of-Fortune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Whip* </a:t>
            </a:r>
          </a:p>
          <a:p>
            <a:pPr marL="457200" indent="-457200">
              <a:buClr>
                <a:srgbClr val="009383"/>
              </a:buClr>
              <a:buFont typeface="+mj-lt"/>
              <a:buAutoNum type="arabicPeriod" startAt="21"/>
            </a:pPr>
            <a:endParaRPr lang="en-US" sz="2200"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53</a:t>
            </a:fld>
            <a:endParaRPr lang="en-US" dirty="0">
              <a:solidFill>
                <a:schemeClr val="bg1">
                  <a:lumMod val="50000"/>
                </a:schemeClr>
              </a:solidFill>
            </a:endParaRPr>
          </a:p>
        </p:txBody>
      </p:sp>
      <p:sp>
        <p:nvSpPr>
          <p:cNvPr id="2" name="Title 1"/>
          <p:cNvSpPr>
            <a:spLocks noGrp="1"/>
          </p:cNvSpPr>
          <p:nvPr>
            <p:ph type="title"/>
          </p:nvPr>
        </p:nvSpPr>
        <p:spPr>
          <a:xfrm>
            <a:off x="657226" y="522072"/>
            <a:ext cx="8327748" cy="690564"/>
          </a:xfrm>
        </p:spPr>
        <p:txBody>
          <a:bodyPr>
            <a:noAutofit/>
          </a:bodyPr>
          <a:lstStyle/>
          <a:p>
            <a:r>
              <a:rPr lang="en-US" sz="3600" dirty="0">
                <a:ea typeface="ＭＳ Ｐゴシック" pitchFamily="34" charset="-128"/>
              </a:rPr>
              <a:t>Engagement Strategies – Appendix B</a:t>
            </a:r>
            <a:endParaRPr lang="en-US" sz="3600" dirty="0"/>
          </a:p>
        </p:txBody>
      </p:sp>
      <p:sp>
        <p:nvSpPr>
          <p:cNvPr id="6" name="Content Placeholder 2"/>
          <p:cNvSpPr>
            <a:spLocks noGrp="1"/>
          </p:cNvSpPr>
          <p:nvPr>
            <p:ph idx="4294967295"/>
          </p:nvPr>
        </p:nvSpPr>
        <p:spPr>
          <a:xfrm>
            <a:off x="4496003" y="1615862"/>
            <a:ext cx="3905604" cy="4899025"/>
          </a:xfrm>
        </p:spPr>
        <p:txBody>
          <a:bodyPr>
            <a:noAutofit/>
          </a:bodyPr>
          <a:lstStyle/>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Elevator Speech*</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Examples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Forced Analogies*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Future Letter</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Group Questioning*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 Using Drawing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Jeopardy</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Journaling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Last Person Standing*</a:t>
            </a:r>
          </a:p>
          <a:p>
            <a:pPr marL="457200" indent="-457200">
              <a:buClr>
                <a:srgbClr val="009383"/>
              </a:buClr>
              <a:buFont typeface="+mj-lt"/>
              <a:buAutoNum type="arabicPeriod" startAt="11"/>
            </a:pPr>
            <a:endParaRPr lang="en-US" sz="2200" b="0" dirty="0">
              <a:solidFill>
                <a:schemeClr val="tx1"/>
              </a:solidFill>
            </a:endParaRPr>
          </a:p>
        </p:txBody>
      </p:sp>
      <p:sp>
        <p:nvSpPr>
          <p:cNvPr id="3" name="Content Placeholder 2"/>
          <p:cNvSpPr>
            <a:spLocks noGrp="1"/>
          </p:cNvSpPr>
          <p:nvPr>
            <p:ph idx="4294967295"/>
          </p:nvPr>
        </p:nvSpPr>
        <p:spPr>
          <a:xfrm>
            <a:off x="414157" y="1615863"/>
            <a:ext cx="3905604" cy="4899025"/>
          </a:xfrm>
        </p:spPr>
        <p:txBody>
          <a:bodyPr>
            <a:noAutofit/>
          </a:bodyPr>
          <a:lstStyle/>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 Icebreaker</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(Basic)</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with Post-Its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Brief Encounters*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Crossword Puzzle, Find-a-Word, &amp; Cryptogram</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Dot Voting*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Drawing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Dump and Clump*</a:t>
            </a:r>
          </a:p>
          <a:p>
            <a:pPr marL="457200" indent="-457200">
              <a:buClr>
                <a:srgbClr val="009383"/>
              </a:buClr>
              <a:buFont typeface="+mj-lt"/>
              <a:buAutoNum type="arabicPeriod"/>
            </a:pPr>
            <a:r>
              <a:rPr lang="en-US" sz="2200" b="0" dirty="0">
                <a:solidFill>
                  <a:schemeClr val="tx1"/>
                </a:solidFill>
                <a:ea typeface="ＭＳ Ｐゴシック" pitchFamily="34" charset="-128"/>
              </a:rPr>
              <a:t>Dyads / Triads</a:t>
            </a:r>
          </a:p>
          <a:p>
            <a:pPr>
              <a:buClr>
                <a:srgbClr val="009383"/>
              </a:buClr>
            </a:pPr>
            <a:endParaRPr lang="en-US" sz="2200" b="0" dirty="0">
              <a:solidFill>
                <a:schemeClr val="tx1"/>
              </a:solidFill>
            </a:endParaRPr>
          </a:p>
        </p:txBody>
      </p:sp>
      <p:sp>
        <p:nvSpPr>
          <p:cNvPr id="8" name="Content Placeholder 2"/>
          <p:cNvSpPr>
            <a:spLocks noGrp="1"/>
          </p:cNvSpPr>
          <p:nvPr>
            <p:ph idx="4294967295"/>
          </p:nvPr>
        </p:nvSpPr>
        <p:spPr>
          <a:xfrm>
            <a:off x="3792537" y="5623424"/>
            <a:ext cx="4606925" cy="585788"/>
          </a:xfrm>
        </p:spPr>
        <p:txBody>
          <a:bodyPr>
            <a:noAutofit/>
          </a:bodyPr>
          <a:lstStyle/>
          <a:p>
            <a:pPr algn="ctr">
              <a:buNone/>
            </a:pPr>
            <a:r>
              <a:rPr lang="en-US" sz="2000" dirty="0"/>
              <a:t>*Techniques I find most powerful</a:t>
            </a:r>
          </a:p>
        </p:txBody>
      </p:sp>
      <p:sp>
        <p:nvSpPr>
          <p:cNvPr id="9"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36-38</a:t>
            </a:r>
          </a:p>
        </p:txBody>
      </p:sp>
      <p:sp>
        <p:nvSpPr>
          <p:cNvPr id="10" name="TextBox 9">
            <a:extLst>
              <a:ext uri="{FF2B5EF4-FFF2-40B4-BE49-F238E27FC236}">
                <a16:creationId xmlns:a16="http://schemas.microsoft.com/office/drawing/2014/main" id="{3FE2CA6A-E099-425B-9B3F-1F04B602BD25}"/>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1" name="TextBox 10">
            <a:extLst>
              <a:ext uri="{FF2B5EF4-FFF2-40B4-BE49-F238E27FC236}">
                <a16:creationId xmlns:a16="http://schemas.microsoft.com/office/drawing/2014/main" id="{AB15D16A-A1C5-46E2-BD36-D4FBE3DD3318}"/>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287014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500"/>
                                        <p:tgtEl>
                                          <p:spTgt spid="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Effect transition="in" filter="fade">
                                      <p:cBhvr>
                                        <p:cTn id="97" dur="500"/>
                                        <p:tgtEl>
                                          <p:spTgt spid="6">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9" end="9"/>
                                            </p:txEl>
                                          </p:spTgt>
                                        </p:tgtEl>
                                        <p:attrNameLst>
                                          <p:attrName>style.visibility</p:attrName>
                                        </p:attrNameLst>
                                      </p:cBhvr>
                                      <p:to>
                                        <p:strVal val="visible"/>
                                      </p:to>
                                    </p:set>
                                    <p:animEffect transition="in" filter="fade">
                                      <p:cBhvr>
                                        <p:cTn id="102" dur="500"/>
                                        <p:tgtEl>
                                          <p:spTgt spid="6">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fade">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xEl>
                                              <p:pRg st="1" end="1"/>
                                            </p:txEl>
                                          </p:spTgt>
                                        </p:tgtEl>
                                        <p:attrNameLst>
                                          <p:attrName>style.visibility</p:attrName>
                                        </p:attrNameLst>
                                      </p:cBhvr>
                                      <p:to>
                                        <p:strVal val="visible"/>
                                      </p:to>
                                    </p:set>
                                    <p:animEffect transition="in" filter="fade">
                                      <p:cBhvr>
                                        <p:cTn id="112" dur="500"/>
                                        <p:tgtEl>
                                          <p:spTgt spid="7">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
                                            <p:txEl>
                                              <p:pRg st="2" end="2"/>
                                            </p:txEl>
                                          </p:spTgt>
                                        </p:tgtEl>
                                        <p:attrNameLst>
                                          <p:attrName>style.visibility</p:attrName>
                                        </p:attrNameLst>
                                      </p:cBhvr>
                                      <p:to>
                                        <p:strVal val="visible"/>
                                      </p:to>
                                    </p:set>
                                    <p:animEffect transition="in" filter="fade">
                                      <p:cBhvr>
                                        <p:cTn id="117" dur="500"/>
                                        <p:tgtEl>
                                          <p:spTgt spid="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
                                            <p:txEl>
                                              <p:pRg st="3" end="3"/>
                                            </p:txEl>
                                          </p:spTgt>
                                        </p:tgtEl>
                                        <p:attrNameLst>
                                          <p:attrName>style.visibility</p:attrName>
                                        </p:attrNameLst>
                                      </p:cBhvr>
                                      <p:to>
                                        <p:strVal val="visible"/>
                                      </p:to>
                                    </p:set>
                                    <p:animEffect transition="in" filter="fade">
                                      <p:cBhvr>
                                        <p:cTn id="122" dur="500"/>
                                        <p:tgtEl>
                                          <p:spTgt spid="7">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
                                            <p:txEl>
                                              <p:pRg st="4" end="4"/>
                                            </p:txEl>
                                          </p:spTgt>
                                        </p:tgtEl>
                                        <p:attrNameLst>
                                          <p:attrName>style.visibility</p:attrName>
                                        </p:attrNameLst>
                                      </p:cBhvr>
                                      <p:to>
                                        <p:strVal val="visible"/>
                                      </p:to>
                                    </p:set>
                                    <p:animEffect transition="in" filter="fade">
                                      <p:cBhvr>
                                        <p:cTn id="127" dur="500"/>
                                        <p:tgtEl>
                                          <p:spTgt spid="7">
                                            <p:txEl>
                                              <p:pRg st="4" end="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5" end="5"/>
                                            </p:txEl>
                                          </p:spTgt>
                                        </p:tgtEl>
                                        <p:attrNameLst>
                                          <p:attrName>style.visibility</p:attrName>
                                        </p:attrNameLst>
                                      </p:cBhvr>
                                      <p:to>
                                        <p:strVal val="visible"/>
                                      </p:to>
                                    </p:set>
                                    <p:animEffect transition="in" filter="fade">
                                      <p:cBhvr>
                                        <p:cTn id="132" dur="500"/>
                                        <p:tgtEl>
                                          <p:spTgt spid="7">
                                            <p:txEl>
                                              <p:pRg st="5" end="5"/>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
                                            <p:txEl>
                                              <p:pRg st="6" end="6"/>
                                            </p:txEl>
                                          </p:spTgt>
                                        </p:tgtEl>
                                        <p:attrNameLst>
                                          <p:attrName>style.visibility</p:attrName>
                                        </p:attrNameLst>
                                      </p:cBhvr>
                                      <p:to>
                                        <p:strVal val="visible"/>
                                      </p:to>
                                    </p:set>
                                    <p:animEffect transition="in" filter="fade">
                                      <p:cBhvr>
                                        <p:cTn id="137" dur="500"/>
                                        <p:tgtEl>
                                          <p:spTgt spid="7">
                                            <p:txEl>
                                              <p:pRg st="6" end="6"/>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
                                            <p:txEl>
                                              <p:pRg st="7" end="7"/>
                                            </p:txEl>
                                          </p:spTgt>
                                        </p:tgtEl>
                                        <p:attrNameLst>
                                          <p:attrName>style.visibility</p:attrName>
                                        </p:attrNameLst>
                                      </p:cBhvr>
                                      <p:to>
                                        <p:strVal val="visible"/>
                                      </p:to>
                                    </p:set>
                                    <p:animEffect transition="in" filter="fade">
                                      <p:cBhvr>
                                        <p:cTn id="142" dur="500"/>
                                        <p:tgtEl>
                                          <p:spTgt spid="7">
                                            <p:txEl>
                                              <p:pRg st="7" end="7"/>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xEl>
                                              <p:pRg st="8" end="8"/>
                                            </p:txEl>
                                          </p:spTgt>
                                        </p:tgtEl>
                                        <p:attrNameLst>
                                          <p:attrName>style.visibility</p:attrName>
                                        </p:attrNameLst>
                                      </p:cBhvr>
                                      <p:to>
                                        <p:strVal val="visible"/>
                                      </p:to>
                                    </p:set>
                                    <p:animEffect transition="in" filter="fade">
                                      <p:cBhvr>
                                        <p:cTn id="147" dur="500"/>
                                        <p:tgtEl>
                                          <p:spTgt spid="7">
                                            <p:txEl>
                                              <p:pRg st="8" end="8"/>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
                                            <p:txEl>
                                              <p:pRg st="9" end="9"/>
                                            </p:txEl>
                                          </p:spTgt>
                                        </p:tgtEl>
                                        <p:attrNameLst>
                                          <p:attrName>style.visibility</p:attrName>
                                        </p:attrNameLst>
                                      </p:cBhvr>
                                      <p:to>
                                        <p:strVal val="visible"/>
                                      </p:to>
                                    </p:set>
                                    <p:animEffect transition="in" filter="fade">
                                      <p:cBhvr>
                                        <p:cTn id="152" dur="500"/>
                                        <p:tgtEl>
                                          <p:spTgt spid="7">
                                            <p:txEl>
                                              <p:pRg st="9" end="9"/>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xEl>
                                              <p:pRg st="10" end="10"/>
                                            </p:txEl>
                                          </p:spTgt>
                                        </p:tgtEl>
                                        <p:attrNameLst>
                                          <p:attrName>style.visibility</p:attrName>
                                        </p:attrNameLst>
                                      </p:cBhvr>
                                      <p:to>
                                        <p:strVal val="visible"/>
                                      </p:to>
                                    </p:set>
                                    <p:animEffect transition="in" filter="fade">
                                      <p:cBhvr>
                                        <p:cTn id="157" dur="500"/>
                                        <p:tgtEl>
                                          <p:spTgt spid="7">
                                            <p:txEl>
                                              <p:pRg st="10" end="1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
                                            <p:txEl>
                                              <p:pRg st="11" end="11"/>
                                            </p:txEl>
                                          </p:spTgt>
                                        </p:tgtEl>
                                        <p:attrNameLst>
                                          <p:attrName>style.visibility</p:attrName>
                                        </p:attrNameLst>
                                      </p:cBhvr>
                                      <p:to>
                                        <p:strVal val="visible"/>
                                      </p:to>
                                    </p:set>
                                    <p:animEffect transition="in" filter="fade">
                                      <p:cBhvr>
                                        <p:cTn id="162" dur="500"/>
                                        <p:tgtEl>
                                          <p:spTgt spid="7">
                                            <p:txEl>
                                              <p:pRg st="11" end="11"/>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
                                            <p:txEl>
                                              <p:pRg st="0" end="0"/>
                                            </p:txEl>
                                          </p:spTgt>
                                        </p:tgtEl>
                                        <p:attrNameLst>
                                          <p:attrName>style.visibility</p:attrName>
                                        </p:attrNameLst>
                                      </p:cBhvr>
                                      <p:to>
                                        <p:strVal val="visible"/>
                                      </p:to>
                                    </p:set>
                                    <p:animEffect transition="in" filter="fade">
                                      <p:cBhvr>
                                        <p:cTn id="1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P spid="3" grpId="0" build="p"/>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31E5-1A63-478D-99DA-8319F4DBBA92}"/>
              </a:ext>
            </a:extLst>
          </p:cNvPr>
          <p:cNvSpPr>
            <a:spLocks noGrp="1"/>
          </p:cNvSpPr>
          <p:nvPr>
            <p:ph type="title"/>
          </p:nvPr>
        </p:nvSpPr>
        <p:spPr/>
        <p:txBody>
          <a:bodyPr>
            <a:normAutofit fontScale="90000"/>
          </a:bodyPr>
          <a:lstStyle/>
          <a:p>
            <a:r>
              <a:rPr lang="en-US" dirty="0">
                <a:ea typeface="ＭＳ Ｐゴシック" pitchFamily="34" charset="-128"/>
              </a:rPr>
              <a:t>Engagement Strategies</a:t>
            </a:r>
            <a:br>
              <a:rPr lang="en-US" dirty="0">
                <a:ea typeface="ＭＳ Ｐゴシック" pitchFamily="34" charset="-128"/>
              </a:rPr>
            </a:br>
            <a:r>
              <a:rPr lang="en-US" dirty="0">
                <a:ea typeface="ＭＳ Ｐゴシック" pitchFamily="34" charset="-128"/>
              </a:rPr>
              <a:t>(Appendix B)</a:t>
            </a:r>
            <a:endParaRPr lang="en-US" dirty="0"/>
          </a:p>
        </p:txBody>
      </p:sp>
      <p:sp>
        <p:nvSpPr>
          <p:cNvPr id="7" name="Content Placeholder 6">
            <a:extLst>
              <a:ext uri="{FF2B5EF4-FFF2-40B4-BE49-F238E27FC236}">
                <a16:creationId xmlns:a16="http://schemas.microsoft.com/office/drawing/2014/main" id="{AF0E0DCE-5DD2-4389-9F29-E6A3A19E6211}"/>
              </a:ext>
            </a:extLst>
          </p:cNvPr>
          <p:cNvSpPr>
            <a:spLocks noGrp="1"/>
          </p:cNvSpPr>
          <p:nvPr>
            <p:ph type="body" sz="quarter" idx="13"/>
          </p:nvPr>
        </p:nvSpPr>
        <p:spPr/>
        <p:txBody>
          <a:bodyPr>
            <a:noAutofit/>
          </a:bodyPr>
          <a:lstStyle/>
          <a:p>
            <a:r>
              <a:rPr lang="en-US" sz="2300" dirty="0"/>
              <a:t>Our purpose is to select 3-5 engagement strategies that your team would like to see demonstrated.</a:t>
            </a:r>
          </a:p>
          <a:p>
            <a:r>
              <a:rPr lang="en-US" sz="2300" dirty="0"/>
              <a:t>Previous team leader assign a team leader.</a:t>
            </a:r>
          </a:p>
          <a:p>
            <a:r>
              <a:rPr lang="en-US" sz="2300" dirty="0"/>
              <a:t>Team leaders, referring to the Engagement Strategies list in Appendix B, lead the discussion to determine the 3-5 engagement strategies that your team would like to see demonstrated. </a:t>
            </a:r>
          </a:p>
          <a:p>
            <a:r>
              <a:rPr lang="en-US" sz="2300" dirty="0"/>
              <a:t>When the five minutes is up, we will come back to the large group and team leaders will report out the numbers and names of the engagement strategies selected by their team.</a:t>
            </a:r>
          </a:p>
          <a:p>
            <a:r>
              <a:rPr lang="en-US" sz="2300" dirty="0"/>
              <a:t>Questions?</a:t>
            </a:r>
          </a:p>
        </p:txBody>
      </p:sp>
      <p:sp>
        <p:nvSpPr>
          <p:cNvPr id="4" name="Slide Number Placeholder 3">
            <a:extLst>
              <a:ext uri="{FF2B5EF4-FFF2-40B4-BE49-F238E27FC236}">
                <a16:creationId xmlns:a16="http://schemas.microsoft.com/office/drawing/2014/main" id="{324CE3E1-3606-4C07-90D7-C02D70973C50}"/>
              </a:ext>
            </a:extLst>
          </p:cNvPr>
          <p:cNvSpPr>
            <a:spLocks noGrp="1"/>
          </p:cNvSpPr>
          <p:nvPr>
            <p:ph type="sldNum" sz="quarter" idx="14"/>
          </p:nvPr>
        </p:nvSpPr>
        <p:spPr/>
        <p:txBody>
          <a:bodyPr/>
          <a:lstStyle/>
          <a:p>
            <a:fld id="{F29FD61F-2294-5D42-A9D7-9928D42B3773}" type="slidenum">
              <a:rPr lang="en-US" smtClean="0"/>
              <a:pPr/>
              <a:t>54</a:t>
            </a:fld>
            <a:endParaRPr lang="en-US" dirty="0"/>
          </a:p>
        </p:txBody>
      </p:sp>
      <p:sp>
        <p:nvSpPr>
          <p:cNvPr id="6" name="TextBox 5">
            <a:extLst>
              <a:ext uri="{FF2B5EF4-FFF2-40B4-BE49-F238E27FC236}">
                <a16:creationId xmlns:a16="http://schemas.microsoft.com/office/drawing/2014/main" id="{2F137578-9F47-489D-9DCD-F2C83F20C37A}"/>
              </a:ext>
            </a:extLst>
          </p:cNvPr>
          <p:cNvSpPr txBox="1"/>
          <p:nvPr/>
        </p:nvSpPr>
        <p:spPr>
          <a:xfrm>
            <a:off x="10670968" y="990600"/>
            <a:ext cx="1140032" cy="646331"/>
          </a:xfrm>
          <a:prstGeom prst="rect">
            <a:avLst/>
          </a:prstGeom>
          <a:solidFill>
            <a:schemeClr val="accent2"/>
          </a:solidFill>
        </p:spPr>
        <p:txBody>
          <a:bodyPr wrap="square" rtlCol="0">
            <a:spAutoFit/>
          </a:bodyPr>
          <a:lstStyle/>
          <a:p>
            <a:r>
              <a:rPr lang="en-US" dirty="0">
                <a:solidFill>
                  <a:schemeClr val="bg1"/>
                </a:solidFill>
                <a:effectLst>
                  <a:outerShdw blurRad="38100" dist="38100" dir="2700000" algn="tl">
                    <a:srgbClr val="000000">
                      <a:alpha val="43137"/>
                    </a:srgbClr>
                  </a:outerShdw>
                </a:effectLst>
              </a:rPr>
              <a:t>Breakouts</a:t>
            </a:r>
          </a:p>
          <a:p>
            <a:r>
              <a:rPr lang="en-US" dirty="0">
                <a:solidFill>
                  <a:schemeClr val="bg1"/>
                </a:solidFill>
                <a:effectLst>
                  <a:outerShdw blurRad="38100" dist="38100" dir="2700000" algn="tl">
                    <a:srgbClr val="000000">
                      <a:alpha val="43137"/>
                    </a:srgbClr>
                  </a:outerShdw>
                </a:effectLst>
              </a:rPr>
              <a:t>5 minutes</a:t>
            </a:r>
          </a:p>
        </p:txBody>
      </p:sp>
    </p:spTree>
    <p:extLst>
      <p:ext uri="{BB962C8B-B14F-4D97-AF65-F5344CB8AC3E}">
        <p14:creationId xmlns:p14="http://schemas.microsoft.com/office/powerpoint/2010/main" val="399869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body" idx="1"/>
          </p:nvPr>
        </p:nvSpPr>
        <p:spPr>
          <a:xfrm>
            <a:off x="8216190" y="1615861"/>
            <a:ext cx="3905605" cy="4410099"/>
          </a:xfrm>
        </p:spPr>
        <p:txBody>
          <a:bodyPr>
            <a:noAutofit/>
          </a:bodyPr>
          <a:lstStyle/>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Metaphors and Analogies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More Of / Less Of*</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Rotating Flip Charts*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Round Robin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Selecting Team Leaders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Start / Stop / Continue*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Stories</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Structured Discussion</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Talking Stick*</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Think-Pair-Share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Wheel-of-Fortune</a:t>
            </a:r>
          </a:p>
          <a:p>
            <a:pPr marL="457200" indent="-457200">
              <a:spcBef>
                <a:spcPts val="300"/>
              </a:spcBef>
              <a:buClr>
                <a:srgbClr val="009383"/>
              </a:buClr>
              <a:buSzPct val="100000"/>
              <a:buFont typeface="+mj-lt"/>
              <a:buAutoNum type="arabicPeriod" startAt="21"/>
            </a:pPr>
            <a:r>
              <a:rPr lang="en-US" sz="2200" b="0" dirty="0">
                <a:solidFill>
                  <a:schemeClr val="tx1"/>
                </a:solidFill>
                <a:ea typeface="ＭＳ Ｐゴシック" pitchFamily="34" charset="-128"/>
              </a:rPr>
              <a:t>Whip* </a:t>
            </a:r>
          </a:p>
          <a:p>
            <a:pPr marL="457200" indent="-457200">
              <a:buClr>
                <a:srgbClr val="009383"/>
              </a:buClr>
              <a:buFont typeface="+mj-lt"/>
              <a:buAutoNum type="arabicPeriod" startAt="21"/>
            </a:pPr>
            <a:endParaRPr lang="en-US" sz="2200" b="0" dirty="0">
              <a:solidFill>
                <a:schemeClr val="tx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55</a:t>
            </a:fld>
            <a:endParaRPr lang="en-US" dirty="0">
              <a:solidFill>
                <a:schemeClr val="bg1">
                  <a:lumMod val="50000"/>
                </a:schemeClr>
              </a:solidFill>
            </a:endParaRPr>
          </a:p>
        </p:txBody>
      </p:sp>
      <p:sp>
        <p:nvSpPr>
          <p:cNvPr id="2" name="Title 1"/>
          <p:cNvSpPr>
            <a:spLocks noGrp="1"/>
          </p:cNvSpPr>
          <p:nvPr>
            <p:ph type="title"/>
          </p:nvPr>
        </p:nvSpPr>
        <p:spPr>
          <a:xfrm>
            <a:off x="657226" y="522072"/>
            <a:ext cx="8327748" cy="690564"/>
          </a:xfrm>
        </p:spPr>
        <p:txBody>
          <a:bodyPr>
            <a:noAutofit/>
          </a:bodyPr>
          <a:lstStyle/>
          <a:p>
            <a:r>
              <a:rPr lang="en-US" sz="3600" dirty="0">
                <a:ea typeface="ＭＳ Ｐゴシック" pitchFamily="34" charset="-128"/>
              </a:rPr>
              <a:t>Engagement Strategies – Appendix B</a:t>
            </a:r>
            <a:endParaRPr lang="en-US" sz="3600" dirty="0"/>
          </a:p>
        </p:txBody>
      </p:sp>
      <p:sp>
        <p:nvSpPr>
          <p:cNvPr id="6" name="Content Placeholder 2"/>
          <p:cNvSpPr>
            <a:spLocks noGrp="1"/>
          </p:cNvSpPr>
          <p:nvPr>
            <p:ph idx="4294967295"/>
          </p:nvPr>
        </p:nvSpPr>
        <p:spPr>
          <a:xfrm>
            <a:off x="4391829" y="1615862"/>
            <a:ext cx="3905604" cy="4899025"/>
          </a:xfrm>
        </p:spPr>
        <p:txBody>
          <a:bodyPr>
            <a:noAutofit/>
          </a:bodyPr>
          <a:lstStyle/>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Elevator Speech*</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Examples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Forced Analogies*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Future Letter</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Group Questioning*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Introductions Using Drawing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Jeopardy</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Journaling</a:t>
            </a:r>
          </a:p>
          <a:p>
            <a:pPr marL="457200" indent="-457200">
              <a:spcBef>
                <a:spcPts val="300"/>
              </a:spcBef>
              <a:buClr>
                <a:srgbClr val="009383"/>
              </a:buClr>
              <a:buSzPct val="100000"/>
              <a:buFont typeface="+mj-lt"/>
              <a:buAutoNum type="arabicPeriod" startAt="11"/>
            </a:pPr>
            <a:r>
              <a:rPr lang="en-US" sz="2200" b="0" dirty="0">
                <a:solidFill>
                  <a:schemeClr val="tx1"/>
                </a:solidFill>
                <a:ea typeface="ＭＳ Ｐゴシック" pitchFamily="34" charset="-128"/>
              </a:rPr>
              <a:t>Last Person Standing*</a:t>
            </a:r>
          </a:p>
          <a:p>
            <a:pPr marL="457200" indent="-457200">
              <a:buClr>
                <a:srgbClr val="009383"/>
              </a:buClr>
              <a:buFont typeface="+mj-lt"/>
              <a:buAutoNum type="arabicPeriod" startAt="11"/>
            </a:pPr>
            <a:endParaRPr lang="en-US" sz="2200" b="0" dirty="0">
              <a:solidFill>
                <a:schemeClr val="tx1"/>
              </a:solidFill>
            </a:endParaRPr>
          </a:p>
        </p:txBody>
      </p:sp>
      <p:sp>
        <p:nvSpPr>
          <p:cNvPr id="3" name="Content Placeholder 2"/>
          <p:cNvSpPr>
            <a:spLocks noGrp="1"/>
          </p:cNvSpPr>
          <p:nvPr>
            <p:ph idx="4294967295"/>
          </p:nvPr>
        </p:nvSpPr>
        <p:spPr>
          <a:xfrm>
            <a:off x="391008" y="1615863"/>
            <a:ext cx="3905604" cy="4899025"/>
          </a:xfrm>
        </p:spPr>
        <p:txBody>
          <a:bodyPr>
            <a:noAutofit/>
          </a:bodyPr>
          <a:lstStyle/>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BINGO Icebreaker</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(Basic)</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Brainstorming with Post-Its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Brief Encounters*</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Crossword Puzzle, Find-a-Word, &amp; Cryptogram</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Dot Voting*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Drawing</a:t>
            </a:r>
          </a:p>
          <a:p>
            <a:pPr marL="457200" indent="-457200">
              <a:spcBef>
                <a:spcPts val="300"/>
              </a:spcBef>
              <a:buClr>
                <a:srgbClr val="009383"/>
              </a:buClr>
              <a:buSzPct val="100000"/>
              <a:buFont typeface="Arial" pitchFamily="34" charset="0"/>
              <a:buAutoNum type="arabicPeriod"/>
            </a:pPr>
            <a:r>
              <a:rPr lang="en-US" sz="2200" b="0" dirty="0">
                <a:solidFill>
                  <a:schemeClr val="tx1"/>
                </a:solidFill>
                <a:ea typeface="ＭＳ Ｐゴシック" pitchFamily="34" charset="-128"/>
              </a:rPr>
              <a:t>Dump and Clump*</a:t>
            </a:r>
          </a:p>
          <a:p>
            <a:pPr marL="457200" indent="-457200">
              <a:buClr>
                <a:srgbClr val="009383"/>
              </a:buClr>
              <a:buFont typeface="+mj-lt"/>
              <a:buAutoNum type="arabicPeriod"/>
            </a:pPr>
            <a:r>
              <a:rPr lang="en-US" sz="2200" b="0" dirty="0">
                <a:solidFill>
                  <a:schemeClr val="tx1"/>
                </a:solidFill>
                <a:ea typeface="ＭＳ Ｐゴシック" pitchFamily="34" charset="-128"/>
              </a:rPr>
              <a:t>Dyads / Triads</a:t>
            </a:r>
          </a:p>
          <a:p>
            <a:pPr>
              <a:buClr>
                <a:srgbClr val="009383"/>
              </a:buClr>
            </a:pPr>
            <a:endParaRPr lang="en-US" sz="2200" b="0" dirty="0">
              <a:solidFill>
                <a:schemeClr val="tx1"/>
              </a:solidFill>
            </a:endParaRPr>
          </a:p>
        </p:txBody>
      </p:sp>
      <p:sp>
        <p:nvSpPr>
          <p:cNvPr id="8" name="Content Placeholder 2"/>
          <p:cNvSpPr>
            <a:spLocks noGrp="1"/>
          </p:cNvSpPr>
          <p:nvPr>
            <p:ph idx="4294967295"/>
          </p:nvPr>
        </p:nvSpPr>
        <p:spPr>
          <a:xfrm>
            <a:off x="3792537" y="5623424"/>
            <a:ext cx="4606925" cy="585788"/>
          </a:xfrm>
        </p:spPr>
        <p:txBody>
          <a:bodyPr>
            <a:noAutofit/>
          </a:bodyPr>
          <a:lstStyle/>
          <a:p>
            <a:pPr algn="ctr">
              <a:buNone/>
            </a:pPr>
            <a:r>
              <a:rPr lang="en-US" sz="2000" dirty="0"/>
              <a:t>*Techniques I find most powerful</a:t>
            </a:r>
          </a:p>
        </p:txBody>
      </p:sp>
      <p:sp>
        <p:nvSpPr>
          <p:cNvPr id="9"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36-38</a:t>
            </a:r>
          </a:p>
        </p:txBody>
      </p:sp>
      <p:sp>
        <p:nvSpPr>
          <p:cNvPr id="10" name="TextBox 9">
            <a:extLst>
              <a:ext uri="{FF2B5EF4-FFF2-40B4-BE49-F238E27FC236}">
                <a16:creationId xmlns:a16="http://schemas.microsoft.com/office/drawing/2014/main" id="{3FE2CA6A-E099-425B-9B3F-1F04B602BD25}"/>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11" name="TextBox 10">
            <a:extLst>
              <a:ext uri="{FF2B5EF4-FFF2-40B4-BE49-F238E27FC236}">
                <a16:creationId xmlns:a16="http://schemas.microsoft.com/office/drawing/2014/main" id="{AB15D16A-A1C5-46E2-BD36-D4FBE3DD3318}"/>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78972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500"/>
                                        <p:tgtEl>
                                          <p:spTgt spid="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Effect transition="in" filter="fade">
                                      <p:cBhvr>
                                        <p:cTn id="97" dur="500"/>
                                        <p:tgtEl>
                                          <p:spTgt spid="6">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9" end="9"/>
                                            </p:txEl>
                                          </p:spTgt>
                                        </p:tgtEl>
                                        <p:attrNameLst>
                                          <p:attrName>style.visibility</p:attrName>
                                        </p:attrNameLst>
                                      </p:cBhvr>
                                      <p:to>
                                        <p:strVal val="visible"/>
                                      </p:to>
                                    </p:set>
                                    <p:animEffect transition="in" filter="fade">
                                      <p:cBhvr>
                                        <p:cTn id="102" dur="500"/>
                                        <p:tgtEl>
                                          <p:spTgt spid="6">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fade">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xEl>
                                              <p:pRg st="1" end="1"/>
                                            </p:txEl>
                                          </p:spTgt>
                                        </p:tgtEl>
                                        <p:attrNameLst>
                                          <p:attrName>style.visibility</p:attrName>
                                        </p:attrNameLst>
                                      </p:cBhvr>
                                      <p:to>
                                        <p:strVal val="visible"/>
                                      </p:to>
                                    </p:set>
                                    <p:animEffect transition="in" filter="fade">
                                      <p:cBhvr>
                                        <p:cTn id="112" dur="500"/>
                                        <p:tgtEl>
                                          <p:spTgt spid="7">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
                                            <p:txEl>
                                              <p:pRg st="2" end="2"/>
                                            </p:txEl>
                                          </p:spTgt>
                                        </p:tgtEl>
                                        <p:attrNameLst>
                                          <p:attrName>style.visibility</p:attrName>
                                        </p:attrNameLst>
                                      </p:cBhvr>
                                      <p:to>
                                        <p:strVal val="visible"/>
                                      </p:to>
                                    </p:set>
                                    <p:animEffect transition="in" filter="fade">
                                      <p:cBhvr>
                                        <p:cTn id="117" dur="500"/>
                                        <p:tgtEl>
                                          <p:spTgt spid="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
                                            <p:txEl>
                                              <p:pRg st="3" end="3"/>
                                            </p:txEl>
                                          </p:spTgt>
                                        </p:tgtEl>
                                        <p:attrNameLst>
                                          <p:attrName>style.visibility</p:attrName>
                                        </p:attrNameLst>
                                      </p:cBhvr>
                                      <p:to>
                                        <p:strVal val="visible"/>
                                      </p:to>
                                    </p:set>
                                    <p:animEffect transition="in" filter="fade">
                                      <p:cBhvr>
                                        <p:cTn id="122" dur="500"/>
                                        <p:tgtEl>
                                          <p:spTgt spid="7">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
                                            <p:txEl>
                                              <p:pRg st="4" end="4"/>
                                            </p:txEl>
                                          </p:spTgt>
                                        </p:tgtEl>
                                        <p:attrNameLst>
                                          <p:attrName>style.visibility</p:attrName>
                                        </p:attrNameLst>
                                      </p:cBhvr>
                                      <p:to>
                                        <p:strVal val="visible"/>
                                      </p:to>
                                    </p:set>
                                    <p:animEffect transition="in" filter="fade">
                                      <p:cBhvr>
                                        <p:cTn id="127" dur="500"/>
                                        <p:tgtEl>
                                          <p:spTgt spid="7">
                                            <p:txEl>
                                              <p:pRg st="4" end="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5" end="5"/>
                                            </p:txEl>
                                          </p:spTgt>
                                        </p:tgtEl>
                                        <p:attrNameLst>
                                          <p:attrName>style.visibility</p:attrName>
                                        </p:attrNameLst>
                                      </p:cBhvr>
                                      <p:to>
                                        <p:strVal val="visible"/>
                                      </p:to>
                                    </p:set>
                                    <p:animEffect transition="in" filter="fade">
                                      <p:cBhvr>
                                        <p:cTn id="132" dur="500"/>
                                        <p:tgtEl>
                                          <p:spTgt spid="7">
                                            <p:txEl>
                                              <p:pRg st="5" end="5"/>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
                                            <p:txEl>
                                              <p:pRg st="6" end="6"/>
                                            </p:txEl>
                                          </p:spTgt>
                                        </p:tgtEl>
                                        <p:attrNameLst>
                                          <p:attrName>style.visibility</p:attrName>
                                        </p:attrNameLst>
                                      </p:cBhvr>
                                      <p:to>
                                        <p:strVal val="visible"/>
                                      </p:to>
                                    </p:set>
                                    <p:animEffect transition="in" filter="fade">
                                      <p:cBhvr>
                                        <p:cTn id="137" dur="500"/>
                                        <p:tgtEl>
                                          <p:spTgt spid="7">
                                            <p:txEl>
                                              <p:pRg st="6" end="6"/>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
                                            <p:txEl>
                                              <p:pRg st="7" end="7"/>
                                            </p:txEl>
                                          </p:spTgt>
                                        </p:tgtEl>
                                        <p:attrNameLst>
                                          <p:attrName>style.visibility</p:attrName>
                                        </p:attrNameLst>
                                      </p:cBhvr>
                                      <p:to>
                                        <p:strVal val="visible"/>
                                      </p:to>
                                    </p:set>
                                    <p:animEffect transition="in" filter="fade">
                                      <p:cBhvr>
                                        <p:cTn id="142" dur="500"/>
                                        <p:tgtEl>
                                          <p:spTgt spid="7">
                                            <p:txEl>
                                              <p:pRg st="7" end="7"/>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xEl>
                                              <p:pRg st="8" end="8"/>
                                            </p:txEl>
                                          </p:spTgt>
                                        </p:tgtEl>
                                        <p:attrNameLst>
                                          <p:attrName>style.visibility</p:attrName>
                                        </p:attrNameLst>
                                      </p:cBhvr>
                                      <p:to>
                                        <p:strVal val="visible"/>
                                      </p:to>
                                    </p:set>
                                    <p:animEffect transition="in" filter="fade">
                                      <p:cBhvr>
                                        <p:cTn id="147" dur="500"/>
                                        <p:tgtEl>
                                          <p:spTgt spid="7">
                                            <p:txEl>
                                              <p:pRg st="8" end="8"/>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
                                            <p:txEl>
                                              <p:pRg st="9" end="9"/>
                                            </p:txEl>
                                          </p:spTgt>
                                        </p:tgtEl>
                                        <p:attrNameLst>
                                          <p:attrName>style.visibility</p:attrName>
                                        </p:attrNameLst>
                                      </p:cBhvr>
                                      <p:to>
                                        <p:strVal val="visible"/>
                                      </p:to>
                                    </p:set>
                                    <p:animEffect transition="in" filter="fade">
                                      <p:cBhvr>
                                        <p:cTn id="152" dur="500"/>
                                        <p:tgtEl>
                                          <p:spTgt spid="7">
                                            <p:txEl>
                                              <p:pRg st="9" end="9"/>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xEl>
                                              <p:pRg st="10" end="10"/>
                                            </p:txEl>
                                          </p:spTgt>
                                        </p:tgtEl>
                                        <p:attrNameLst>
                                          <p:attrName>style.visibility</p:attrName>
                                        </p:attrNameLst>
                                      </p:cBhvr>
                                      <p:to>
                                        <p:strVal val="visible"/>
                                      </p:to>
                                    </p:set>
                                    <p:animEffect transition="in" filter="fade">
                                      <p:cBhvr>
                                        <p:cTn id="157" dur="500"/>
                                        <p:tgtEl>
                                          <p:spTgt spid="7">
                                            <p:txEl>
                                              <p:pRg st="10" end="10"/>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
                                            <p:txEl>
                                              <p:pRg st="11" end="11"/>
                                            </p:txEl>
                                          </p:spTgt>
                                        </p:tgtEl>
                                        <p:attrNameLst>
                                          <p:attrName>style.visibility</p:attrName>
                                        </p:attrNameLst>
                                      </p:cBhvr>
                                      <p:to>
                                        <p:strVal val="visible"/>
                                      </p:to>
                                    </p:set>
                                    <p:animEffect transition="in" filter="fade">
                                      <p:cBhvr>
                                        <p:cTn id="162" dur="500"/>
                                        <p:tgtEl>
                                          <p:spTgt spid="7">
                                            <p:txEl>
                                              <p:pRg st="11" end="11"/>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
                                            <p:txEl>
                                              <p:pRg st="0" end="0"/>
                                            </p:txEl>
                                          </p:spTgt>
                                        </p:tgtEl>
                                        <p:attrNameLst>
                                          <p:attrName>style.visibility</p:attrName>
                                        </p:attrNameLst>
                                      </p:cBhvr>
                                      <p:to>
                                        <p:strVal val="visible"/>
                                      </p:to>
                                    </p:set>
                                    <p:animEffect transition="in" filter="fade">
                                      <p:cBhvr>
                                        <p:cTn id="1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P spid="3" grpId="0" build="p"/>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327289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pPr>
              <a:buNone/>
            </a:pPr>
            <a:r>
              <a:rPr lang="en-US" sz="2600" b="1" dirty="0">
                <a:ea typeface="ＭＳ Ｐゴシック" pitchFamily="34" charset="-128"/>
              </a:rPr>
              <a:t>Let’</a:t>
            </a:r>
            <a:r>
              <a:rPr lang="en-US" altLang="ja-JP" sz="2600" b="1" dirty="0">
                <a:ea typeface="ＭＳ Ｐゴシック" pitchFamily="34" charset="-128"/>
              </a:rPr>
              <a:t>s define results!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Remember the </a:t>
            </a:r>
            <a:r>
              <a:rPr lang="ja-JP" altLang="en-US" sz="2400" b="0" dirty="0">
                <a:solidFill>
                  <a:schemeClr val="tx1"/>
                </a:solidFill>
                <a:ea typeface="ＭＳ Ｐゴシック" pitchFamily="34" charset="-128"/>
              </a:rPr>
              <a:t>“</a:t>
            </a:r>
            <a:r>
              <a:rPr lang="en-US" altLang="ja-JP" sz="2400" b="0" dirty="0">
                <a:solidFill>
                  <a:schemeClr val="tx1"/>
                </a:solidFill>
                <a:ea typeface="ＭＳ Ｐゴシック" pitchFamily="34" charset="-128"/>
              </a:rPr>
              <a:t>knock-your-socks off</a:t>
            </a:r>
            <a:r>
              <a:rPr lang="ja-JP" altLang="en-US" sz="2400" b="0" dirty="0">
                <a:solidFill>
                  <a:schemeClr val="tx1"/>
                </a:solidFill>
                <a:ea typeface="ＭＳ Ｐゴシック" pitchFamily="34" charset="-128"/>
              </a:rPr>
              <a:t>”</a:t>
            </a:r>
            <a:r>
              <a:rPr lang="en-US" altLang="ja-JP" sz="2400" b="0" dirty="0">
                <a:solidFill>
                  <a:schemeClr val="tx1"/>
                </a:solidFill>
                <a:ea typeface="ＭＳ Ｐゴシック" pitchFamily="34" charset="-128"/>
              </a:rPr>
              <a:t> masterful meetings training session? Let</a:t>
            </a:r>
            <a:r>
              <a:rPr lang="ja-JP" altLang="en-US" sz="2400" b="0" dirty="0">
                <a:solidFill>
                  <a:schemeClr val="tx1"/>
                </a:solidFill>
                <a:ea typeface="ＭＳ Ｐゴシック" pitchFamily="34" charset="-128"/>
              </a:rPr>
              <a:t>’</a:t>
            </a:r>
            <a:r>
              <a:rPr lang="en-US" altLang="ja-JP" sz="2400" b="0" dirty="0">
                <a:solidFill>
                  <a:schemeClr val="tx1"/>
                </a:solidFill>
                <a:ea typeface="ＭＳ Ｐゴシック" pitchFamily="34" charset="-128"/>
              </a:rPr>
              <a:t>s say you completed the training session and indeed the training far exceeded expectations. </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Think about the things that would be the indicators that the session indeed far exceeded expectations.  Think about the things that would tell the client and you that the training session achieved the desired results.</a:t>
            </a:r>
          </a:p>
          <a:p>
            <a:pPr marL="342900" indent="-342900">
              <a:lnSpc>
                <a:spcPct val="100000"/>
              </a:lnSpc>
              <a:buClr>
                <a:srgbClr val="009383"/>
              </a:buClr>
              <a:buFont typeface="Arial" panose="020B0604020202020204" pitchFamily="34" charset="0"/>
              <a:buChar char="•"/>
            </a:pPr>
            <a:r>
              <a:rPr lang="en-US" sz="2400" b="0" dirty="0">
                <a:solidFill>
                  <a:schemeClr val="tx1"/>
                </a:solidFill>
                <a:ea typeface="ＭＳ Ｐゴシック" pitchFamily="34" charset="-128"/>
              </a:rPr>
              <a:t>What would be the signs that this was a “knock your socks off” session?</a:t>
            </a:r>
          </a:p>
          <a:p>
            <a:pPr>
              <a:buFont typeface="Arial" pitchFamily="34" charset="0"/>
              <a:buChar char="•"/>
            </a:pPr>
            <a:endParaRPr lang="en-US" dirty="0">
              <a:latin typeface="Franklin Gothic Book" pitchFamily="34" charset="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6</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B1. Defining Results</a:t>
            </a:r>
            <a:endParaRPr lang="en-US" sz="3600" dirty="0"/>
          </a:p>
        </p:txBody>
      </p:sp>
      <p:sp>
        <p:nvSpPr>
          <p:cNvPr id="6" name="TextBox 8"/>
          <p:cNvSpPr txBox="1"/>
          <p:nvPr/>
        </p:nvSpPr>
        <p:spPr>
          <a:xfrm>
            <a:off x="11057871" y="5857177"/>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16</a:t>
            </a:r>
          </a:p>
        </p:txBody>
      </p:sp>
      <p:sp>
        <p:nvSpPr>
          <p:cNvPr id="7" name="TextBox 6">
            <a:extLst>
              <a:ext uri="{FF2B5EF4-FFF2-40B4-BE49-F238E27FC236}">
                <a16:creationId xmlns:a16="http://schemas.microsoft.com/office/drawing/2014/main" id="{7C411AD5-6E1F-404D-B2D1-08A48C7ED6DA}"/>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8" name="TextBox 7">
            <a:extLst>
              <a:ext uri="{FF2B5EF4-FFF2-40B4-BE49-F238E27FC236}">
                <a16:creationId xmlns:a16="http://schemas.microsoft.com/office/drawing/2014/main" id="{60C38706-0580-49DE-9F76-92F909DB721C}"/>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4D1BF6-BDD0-45EC-B933-CC499E646F3B}"/>
              </a:ext>
            </a:extLst>
          </p:cNvPr>
          <p:cNvSpPr>
            <a:spLocks noGrp="1"/>
          </p:cNvSpPr>
          <p:nvPr>
            <p:ph type="title"/>
          </p:nvPr>
        </p:nvSpPr>
        <p:spPr>
          <a:xfrm>
            <a:off x="657226" y="304800"/>
            <a:ext cx="7429500" cy="690564"/>
          </a:xfrm>
        </p:spPr>
        <p:txBody>
          <a:bodyPr>
            <a:normAutofit/>
          </a:bodyPr>
          <a:lstStyle/>
          <a:p>
            <a:r>
              <a:rPr lang="en-US" sz="3600" dirty="0"/>
              <a:t>B1. Defining Results</a:t>
            </a:r>
          </a:p>
        </p:txBody>
      </p:sp>
      <p:sp>
        <p:nvSpPr>
          <p:cNvPr id="6" name="Text Placeholder 5">
            <a:extLst>
              <a:ext uri="{FF2B5EF4-FFF2-40B4-BE49-F238E27FC236}">
                <a16:creationId xmlns:a16="http://schemas.microsoft.com/office/drawing/2014/main" id="{8A7F55C6-6320-4500-BFD3-87424271DDA4}"/>
              </a:ext>
            </a:extLst>
          </p:cNvPr>
          <p:cNvSpPr>
            <a:spLocks noGrp="1"/>
          </p:cNvSpPr>
          <p:nvPr>
            <p:ph idx="1"/>
          </p:nvPr>
        </p:nvSpPr>
        <p:spPr>
          <a:xfrm>
            <a:off x="657226" y="1456092"/>
            <a:ext cx="11543502" cy="5354073"/>
          </a:xfrm>
        </p:spPr>
        <p:txBody>
          <a:bodyPr>
            <a:noAutofit/>
          </a:bodyPr>
          <a:lstStyle/>
          <a:p>
            <a:pPr marL="214313" lvl="0" indent="-214313">
              <a:spcBef>
                <a:spcPts val="1800"/>
              </a:spcBef>
              <a:buClr>
                <a:srgbClr val="009383"/>
              </a:buClr>
              <a:buFont typeface="Arial" panose="020B0604020202020204" pitchFamily="34" charset="0"/>
              <a:buChar char="•"/>
            </a:pPr>
            <a:r>
              <a:rPr lang="en-US" sz="1800" b="0" dirty="0">
                <a:solidFill>
                  <a:schemeClr val="tx1"/>
                </a:solidFill>
              </a:rPr>
              <a:t>This activity is called Last Team Standing. The team whose leader is the last person standing </a:t>
            </a:r>
            <a:br>
              <a:rPr lang="en-US" sz="1800" b="0" dirty="0">
                <a:solidFill>
                  <a:schemeClr val="tx1"/>
                </a:solidFill>
              </a:rPr>
            </a:br>
            <a:r>
              <a:rPr lang="en-US" sz="1800" b="0" dirty="0">
                <a:solidFill>
                  <a:schemeClr val="tx1"/>
                </a:solidFill>
              </a:rPr>
              <a:t>is declared the winner.</a:t>
            </a:r>
          </a:p>
          <a:p>
            <a:pPr marL="214313" lvl="1" indent="-214313">
              <a:spcBef>
                <a:spcPts val="1800"/>
              </a:spcBef>
              <a:buClr>
                <a:srgbClr val="009383"/>
              </a:buClr>
            </a:pPr>
            <a:r>
              <a:rPr lang="en-US" sz="1800" dirty="0"/>
              <a:t>In a minute, the first leader will read an idea from his/her team, I will record it. The idea must be from the list generated by the team during the breakout and pasted into the chat panel. </a:t>
            </a:r>
            <a:r>
              <a:rPr lang="en-US" sz="1800" b="1" dirty="0"/>
              <a:t>No NEW items may be added.</a:t>
            </a:r>
          </a:p>
          <a:p>
            <a:pPr marL="214313" lvl="1" indent="-214313">
              <a:spcBef>
                <a:spcPts val="1800"/>
              </a:spcBef>
              <a:buClr>
                <a:srgbClr val="009383"/>
              </a:buClr>
            </a:pPr>
            <a:r>
              <a:rPr lang="en-US" sz="1800" dirty="0"/>
              <a:t>Then, the next leader will read a different idea, I will record it.</a:t>
            </a:r>
          </a:p>
          <a:p>
            <a:pPr marL="214313" lvl="1" indent="-214313">
              <a:spcBef>
                <a:spcPts val="1800"/>
              </a:spcBef>
              <a:buClr>
                <a:srgbClr val="009383"/>
              </a:buClr>
            </a:pPr>
            <a:r>
              <a:rPr lang="en-US" sz="1800" dirty="0"/>
              <a:t>However, if a leader reads an idea that is a duplicate of something already listed, the audience will let the person know it is a duplicate by making an X with their arms and making a loud buzzer noise.</a:t>
            </a:r>
          </a:p>
          <a:p>
            <a:pPr marL="214313" lvl="1" indent="-214313">
              <a:spcBef>
                <a:spcPts val="1800"/>
              </a:spcBef>
              <a:buClr>
                <a:srgbClr val="009383"/>
              </a:buClr>
            </a:pPr>
            <a:r>
              <a:rPr lang="en-US" sz="1800" dirty="0"/>
              <a:t>When a leader gets a first X, the leader will remain in the competition.</a:t>
            </a:r>
          </a:p>
          <a:p>
            <a:pPr marL="214313" lvl="1" indent="-214313">
              <a:spcBef>
                <a:spcPts val="1800"/>
              </a:spcBef>
              <a:buClr>
                <a:srgbClr val="009383"/>
              </a:buClr>
            </a:pPr>
            <a:r>
              <a:rPr lang="en-US" sz="1800" dirty="0"/>
              <a:t>However, if a leader gives a second duplicate, the team is eliminated.</a:t>
            </a:r>
          </a:p>
          <a:p>
            <a:pPr marL="214313" lvl="1" indent="-214313">
              <a:spcBef>
                <a:spcPts val="1800"/>
              </a:spcBef>
              <a:buClr>
                <a:srgbClr val="009383"/>
              </a:buClr>
            </a:pPr>
            <a:r>
              <a:rPr lang="en-US" sz="1800" dirty="0"/>
              <a:t>We will continue to rotate through the team leaders until we have only one person left – the last person standing. This team will have been the one with the most unique answers and will be declared the winner.</a:t>
            </a:r>
          </a:p>
          <a:p>
            <a:pPr marL="214313" lvl="1" indent="-214313">
              <a:spcBef>
                <a:spcPts val="1800"/>
              </a:spcBef>
              <a:buClr>
                <a:srgbClr val="009383"/>
              </a:buClr>
            </a:pPr>
            <a:r>
              <a:rPr lang="en-US" sz="1800" dirty="0"/>
              <a:t>Any questions?</a:t>
            </a:r>
          </a:p>
          <a:p>
            <a:pPr marL="214313" indent="-214313">
              <a:spcBef>
                <a:spcPts val="1800"/>
              </a:spcBef>
              <a:buClr>
                <a:srgbClr val="009383"/>
              </a:buClr>
              <a:buFont typeface="Arial" panose="020B0604020202020204" pitchFamily="34" charset="0"/>
              <a:buChar char="•"/>
            </a:pPr>
            <a:r>
              <a:rPr lang="en-US" sz="1800" b="0" dirty="0">
                <a:solidFill>
                  <a:schemeClr val="tx1"/>
                </a:solidFill>
              </a:rPr>
              <a:t>Okay, let’s get started…</a:t>
            </a:r>
          </a:p>
        </p:txBody>
      </p:sp>
      <p:sp>
        <p:nvSpPr>
          <p:cNvPr id="3" name="Slide Number Placeholder 2">
            <a:extLst>
              <a:ext uri="{FF2B5EF4-FFF2-40B4-BE49-F238E27FC236}">
                <a16:creationId xmlns:a16="http://schemas.microsoft.com/office/drawing/2014/main" id="{413B9A7D-70DD-4DC8-98EF-6DA86BC10716}"/>
              </a:ext>
            </a:extLst>
          </p:cNvPr>
          <p:cNvSpPr>
            <a:spLocks noGrp="1"/>
          </p:cNvSpPr>
          <p:nvPr>
            <p:ph type="sldNum" sz="quarter" idx="12"/>
          </p:nvPr>
        </p:nvSpPr>
        <p:spPr>
          <a:xfrm>
            <a:off x="0" y="6446708"/>
            <a:ext cx="342943" cy="365125"/>
          </a:xfrm>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29FD61F-2294-5D42-A9D7-9928D42B3773}" type="slidenum">
              <a:rPr kumimoji="0" lang="en-US" sz="10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en-US" alt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1934147-4692-46BF-A541-604DE668CB95}"/>
              </a:ext>
            </a:extLst>
          </p:cNvPr>
          <p:cNvSpPr txBox="1"/>
          <p:nvPr/>
        </p:nvSpPr>
        <p:spPr>
          <a:xfrm>
            <a:off x="10357492" y="5323701"/>
            <a:ext cx="242374" cy="3000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3CD9E0DA-12B7-4619-92EA-7C98F27F0D74}"/>
              </a:ext>
            </a:extLst>
          </p:cNvPr>
          <p:cNvSpPr txBox="1"/>
          <p:nvPr/>
        </p:nvSpPr>
        <p:spPr>
          <a:xfrm>
            <a:off x="10696214" y="914400"/>
            <a:ext cx="1504514" cy="646331"/>
          </a:xfrm>
          <a:prstGeom prst="rect">
            <a:avLst/>
          </a:prstGeom>
          <a:solidFill>
            <a:schemeClr val="accent2"/>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Last Team</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Standing</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1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solidFill>
                  <a:schemeClr val="bg1">
                    <a:lumMod val="50000"/>
                  </a:schemeClr>
                </a:solidFill>
              </a:rPr>
              <a:pPr/>
              <a:t>8</a:t>
            </a:fld>
            <a:endParaRPr lang="en-US" dirty="0">
              <a:solidFill>
                <a:schemeClr val="bg1">
                  <a:lumMod val="50000"/>
                </a:schemeClr>
              </a:solidFill>
            </a:endParaRPr>
          </a:p>
        </p:txBody>
      </p:sp>
      <p:sp>
        <p:nvSpPr>
          <p:cNvPr id="2" name="Title 1"/>
          <p:cNvSpPr>
            <a:spLocks noGrp="1"/>
          </p:cNvSpPr>
          <p:nvPr>
            <p:ph type="title"/>
          </p:nvPr>
        </p:nvSpPr>
        <p:spPr/>
        <p:txBody>
          <a:bodyPr>
            <a:normAutofit/>
          </a:bodyPr>
          <a:lstStyle/>
          <a:p>
            <a:r>
              <a:rPr lang="en-US" sz="3600" dirty="0">
                <a:ea typeface="ＭＳ Ｐゴシック" pitchFamily="34" charset="-128"/>
              </a:rPr>
              <a:t>B2. Training Evaluation</a:t>
            </a:r>
            <a:endParaRPr lang="en-US" sz="3600" dirty="0"/>
          </a:p>
        </p:txBody>
      </p:sp>
      <p:sp>
        <p:nvSpPr>
          <p:cNvPr id="5" name="Content Placeholder 4"/>
          <p:cNvSpPr>
            <a:spLocks noGrp="1"/>
          </p:cNvSpPr>
          <p:nvPr>
            <p:ph idx="4294967295"/>
          </p:nvPr>
        </p:nvSpPr>
        <p:spPr>
          <a:xfrm>
            <a:off x="1977231" y="1681556"/>
            <a:ext cx="8237537" cy="1114425"/>
          </a:xfrm>
        </p:spPr>
        <p:txBody>
          <a:bodyPr>
            <a:normAutofit/>
          </a:bodyPr>
          <a:lstStyle/>
          <a:p>
            <a:pPr algn="ctr">
              <a:spcBef>
                <a:spcPct val="50000"/>
              </a:spcBef>
              <a:buNone/>
            </a:pPr>
            <a:r>
              <a:rPr lang="en-US" sz="2600" b="0" dirty="0">
                <a:solidFill>
                  <a:schemeClr val="tx1"/>
                </a:solidFill>
              </a:rPr>
              <a:t>Donald Kirkpatrick</a:t>
            </a:r>
            <a:r>
              <a:rPr lang="ja-JP" altLang="en-US" sz="2600" b="0" dirty="0">
                <a:solidFill>
                  <a:schemeClr val="tx1"/>
                </a:solidFill>
              </a:rPr>
              <a:t>’</a:t>
            </a:r>
            <a:r>
              <a:rPr lang="en-US" altLang="ja-JP" sz="2600" b="0" dirty="0">
                <a:solidFill>
                  <a:schemeClr val="tx1"/>
                </a:solidFill>
              </a:rPr>
              <a:t>s </a:t>
            </a:r>
            <a:br>
              <a:rPr lang="en-US" altLang="ja-JP" sz="2600" dirty="0"/>
            </a:br>
            <a:r>
              <a:rPr lang="en-US" altLang="ja-JP" sz="2600" b="0" dirty="0">
                <a:solidFill>
                  <a:schemeClr val="tx1"/>
                </a:solidFill>
              </a:rPr>
              <a:t>The Four Levels of Training Evaluation</a:t>
            </a:r>
            <a:endParaRPr lang="en-US" sz="2600" b="0" dirty="0">
              <a:solidFill>
                <a:schemeClr val="tx1"/>
              </a:solidFill>
            </a:endParaRPr>
          </a:p>
        </p:txBody>
      </p:sp>
      <p:sp>
        <p:nvSpPr>
          <p:cNvPr id="25" name="TextBox 8"/>
          <p:cNvSpPr txBox="1"/>
          <p:nvPr/>
        </p:nvSpPr>
        <p:spPr>
          <a:xfrm>
            <a:off x="11057871"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17-19</a:t>
            </a:r>
          </a:p>
        </p:txBody>
      </p:sp>
      <p:graphicFrame>
        <p:nvGraphicFramePr>
          <p:cNvPr id="3" name="Table 5">
            <a:extLst>
              <a:ext uri="{FF2B5EF4-FFF2-40B4-BE49-F238E27FC236}">
                <a16:creationId xmlns:a16="http://schemas.microsoft.com/office/drawing/2014/main" id="{DC405F18-3B10-47B0-A7CC-1F8F900E1077}"/>
              </a:ext>
            </a:extLst>
          </p:cNvPr>
          <p:cNvGraphicFramePr>
            <a:graphicFrameLocks noGrp="1"/>
          </p:cNvGraphicFramePr>
          <p:nvPr>
            <p:extLst>
              <p:ext uri="{D42A27DB-BD31-4B8C-83A1-F6EECF244321}">
                <p14:modId xmlns:p14="http://schemas.microsoft.com/office/powerpoint/2010/main" val="4014736569"/>
              </p:ext>
            </p:extLst>
          </p:nvPr>
        </p:nvGraphicFramePr>
        <p:xfrm>
          <a:off x="1570217" y="2780991"/>
          <a:ext cx="9051564" cy="2983042"/>
        </p:xfrm>
        <a:graphic>
          <a:graphicData uri="http://schemas.openxmlformats.org/drawingml/2006/table">
            <a:tbl>
              <a:tblPr firstRow="1" bandRow="1">
                <a:tableStyleId>{5C22544A-7EE6-4342-B048-85BDC9FD1C3A}</a:tableStyleId>
              </a:tblPr>
              <a:tblGrid>
                <a:gridCol w="2262891">
                  <a:extLst>
                    <a:ext uri="{9D8B030D-6E8A-4147-A177-3AD203B41FA5}">
                      <a16:colId xmlns:a16="http://schemas.microsoft.com/office/drawing/2014/main" val="655940084"/>
                    </a:ext>
                  </a:extLst>
                </a:gridCol>
                <a:gridCol w="2262891">
                  <a:extLst>
                    <a:ext uri="{9D8B030D-6E8A-4147-A177-3AD203B41FA5}">
                      <a16:colId xmlns:a16="http://schemas.microsoft.com/office/drawing/2014/main" val="4222143234"/>
                    </a:ext>
                  </a:extLst>
                </a:gridCol>
                <a:gridCol w="2262891">
                  <a:extLst>
                    <a:ext uri="{9D8B030D-6E8A-4147-A177-3AD203B41FA5}">
                      <a16:colId xmlns:a16="http://schemas.microsoft.com/office/drawing/2014/main" val="3193828332"/>
                    </a:ext>
                  </a:extLst>
                </a:gridCol>
                <a:gridCol w="2262891">
                  <a:extLst>
                    <a:ext uri="{9D8B030D-6E8A-4147-A177-3AD203B41FA5}">
                      <a16:colId xmlns:a16="http://schemas.microsoft.com/office/drawing/2014/main" val="1913084045"/>
                    </a:ext>
                  </a:extLst>
                </a:gridCol>
              </a:tblGrid>
              <a:tr h="1151446">
                <a:tc>
                  <a:txBody>
                    <a:bodyPr/>
                    <a:lstStyle/>
                    <a:p>
                      <a:pPr algn="ctr"/>
                      <a:r>
                        <a:rPr lang="en-US" sz="2600" b="0" dirty="0">
                          <a:latin typeface="Arial" panose="020B0604020202020204" pitchFamily="34" charset="0"/>
                          <a:cs typeface="Arial" panose="020B0604020202020204" pitchFamily="34" charset="0"/>
                        </a:rPr>
                        <a:t>Level 1</a:t>
                      </a:r>
                    </a:p>
                    <a:p>
                      <a:pPr algn="ctr"/>
                      <a:r>
                        <a:rPr lang="en-US" sz="2600" b="0" dirty="0">
                          <a:latin typeface="Arial" panose="020B0604020202020204" pitchFamily="34" charset="0"/>
                          <a:cs typeface="Arial" panose="020B0604020202020204" pitchFamily="34" charset="0"/>
                        </a:rPr>
                        <a:t>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tc>
                  <a:txBody>
                    <a:bodyPr/>
                    <a:lstStyle/>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Level 2</a:t>
                      </a:r>
                    </a:p>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tc>
                  <a:txBody>
                    <a:bodyPr/>
                    <a:lstStyle/>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Level 3</a:t>
                      </a:r>
                    </a:p>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Behavior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tc>
                  <a:txBody>
                    <a:bodyPr/>
                    <a:lstStyle/>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Level 4</a:t>
                      </a:r>
                    </a:p>
                    <a:p>
                      <a:pPr marL="0" algn="ctr" defTabSz="685800" rtl="0" eaLnBrk="1" latinLnBrk="0" hangingPunct="1"/>
                      <a:r>
                        <a:rPr lang="en-US" sz="2600" b="0" kern="1200" dirty="0">
                          <a:solidFill>
                            <a:schemeClr val="lt1"/>
                          </a:solidFill>
                          <a:latin typeface="Arial" panose="020B0604020202020204" pitchFamily="34" charset="0"/>
                          <a:ea typeface="+mn-ea"/>
                          <a:cs typeface="Arial" panose="020B0604020202020204" pitchFamily="34" charset="0"/>
                        </a:rPr>
                        <a:t>Results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383"/>
                    </a:solidFill>
                  </a:tcPr>
                </a:tc>
                <a:extLst>
                  <a:ext uri="{0D108BD9-81ED-4DB2-BD59-A6C34878D82A}">
                    <a16:rowId xmlns:a16="http://schemas.microsoft.com/office/drawing/2014/main" val="2841375464"/>
                  </a:ext>
                </a:extLst>
              </a:tr>
              <a:tr h="1831596">
                <a:tc>
                  <a:txBody>
                    <a:bodyPr/>
                    <a:lstStyle/>
                    <a:p>
                      <a:pPr algn="l"/>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553545"/>
                  </a:ext>
                </a:extLst>
              </a:tr>
            </a:tbl>
          </a:graphicData>
        </a:graphic>
      </p:graphicFrame>
      <p:sp>
        <p:nvSpPr>
          <p:cNvPr id="32" name="TextBox 31">
            <a:extLst>
              <a:ext uri="{FF2B5EF4-FFF2-40B4-BE49-F238E27FC236}">
                <a16:creationId xmlns:a16="http://schemas.microsoft.com/office/drawing/2014/main" id="{2ACB85D0-EB02-464B-A02F-D0A88417B9D0}"/>
              </a:ext>
            </a:extLst>
          </p:cNvPr>
          <p:cNvSpPr txBox="1"/>
          <p:nvPr/>
        </p:nvSpPr>
        <p:spPr>
          <a:xfrm>
            <a:off x="4548140" y="6415801"/>
            <a:ext cx="3095719" cy="230832"/>
          </a:xfrm>
          <a:prstGeom prst="rect">
            <a:avLst/>
          </a:prstGeom>
          <a:noFill/>
        </p:spPr>
        <p:txBody>
          <a:bodyPr wrap="none" rtlCol="0">
            <a:spAutoFit/>
          </a:bodyPr>
          <a:lstStyle/>
          <a:p>
            <a:pPr algn="ctr"/>
            <a:r>
              <a:rPr lang="en-US" sz="900" baseline="0" dirty="0">
                <a:solidFill>
                  <a:schemeClr val="bg1">
                    <a:lumMod val="50000"/>
                  </a:schemeClr>
                </a:solidFill>
                <a:latin typeface="Arial" panose="020B0604020202020204" pitchFamily="34" charset="0"/>
                <a:cs typeface="Arial" panose="020B0604020202020204" pitchFamily="34" charset="0"/>
              </a:rPr>
              <a:t>Copyright 1992-2015, Leadership Strategies, Inc. V15.03</a:t>
            </a:r>
          </a:p>
        </p:txBody>
      </p:sp>
      <p:sp>
        <p:nvSpPr>
          <p:cNvPr id="33" name="TextBox 32">
            <a:extLst>
              <a:ext uri="{FF2B5EF4-FFF2-40B4-BE49-F238E27FC236}">
                <a16:creationId xmlns:a16="http://schemas.microsoft.com/office/drawing/2014/main" id="{CA4302DC-F539-41F2-AC52-9452A43C3266}"/>
              </a:ext>
            </a:extLst>
          </p:cNvPr>
          <p:cNvSpPr txBox="1"/>
          <p:nvPr/>
        </p:nvSpPr>
        <p:spPr>
          <a:xfrm>
            <a:off x="9994119" y="6415801"/>
            <a:ext cx="2127505" cy="230832"/>
          </a:xfrm>
          <a:prstGeom prst="rect">
            <a:avLst/>
          </a:prstGeom>
          <a:noFill/>
        </p:spPr>
        <p:txBody>
          <a:bodyPr wrap="none" rtlCol="0">
            <a:spAutoFit/>
          </a:bodyPr>
          <a:lstStyle/>
          <a:p>
            <a:pPr algn="ctr"/>
            <a:r>
              <a:rPr lang="en-US" sz="90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
        <p:nvSpPr>
          <p:cNvPr id="9" name="TextBox 8">
            <a:extLst>
              <a:ext uri="{FF2B5EF4-FFF2-40B4-BE49-F238E27FC236}">
                <a16:creationId xmlns:a16="http://schemas.microsoft.com/office/drawing/2014/main" id="{C3809362-8EF0-44BE-A502-66FC5997F8F4}"/>
              </a:ext>
            </a:extLst>
          </p:cNvPr>
          <p:cNvSpPr txBox="1"/>
          <p:nvPr/>
        </p:nvSpPr>
        <p:spPr>
          <a:xfrm>
            <a:off x="1570217" y="4062020"/>
            <a:ext cx="2276069" cy="1323439"/>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Questionnaires</a:t>
            </a:r>
          </a:p>
          <a:p>
            <a:endParaRPr lang="en-US" sz="2000" dirty="0">
              <a:latin typeface="Arial" panose="020B0604020202020204" pitchFamily="34" charset="0"/>
              <a:cs typeface="Arial" panose="020B0604020202020204" pitchFamily="34" charset="0"/>
            </a:endParaRPr>
          </a:p>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Interviews</a:t>
            </a:r>
          </a:p>
        </p:txBody>
      </p:sp>
      <p:sp>
        <p:nvSpPr>
          <p:cNvPr id="10" name="TextBox 9">
            <a:extLst>
              <a:ext uri="{FF2B5EF4-FFF2-40B4-BE49-F238E27FC236}">
                <a16:creationId xmlns:a16="http://schemas.microsoft.com/office/drawing/2014/main" id="{9268E37D-D95E-44DE-BA51-23A1876C95E8}"/>
              </a:ext>
            </a:extLst>
          </p:cNvPr>
          <p:cNvSpPr txBox="1"/>
          <p:nvPr/>
        </p:nvSpPr>
        <p:spPr>
          <a:xfrm>
            <a:off x="3846286" y="4364336"/>
            <a:ext cx="2249714" cy="1015663"/>
          </a:xfrm>
          <a:prstGeom prst="rect">
            <a:avLst/>
          </a:prstGeom>
          <a:noFill/>
        </p:spPr>
        <p:txBody>
          <a:bodyPr wrap="square" rtlCol="0">
            <a:spAutoFit/>
          </a:bodyPr>
          <a:lstStyle/>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Tests</a:t>
            </a:r>
          </a:p>
          <a:p>
            <a:endParaRPr lang="en-US" sz="2000" dirty="0">
              <a:latin typeface="Arial" panose="020B0604020202020204" pitchFamily="34" charset="0"/>
              <a:cs typeface="Arial" panose="020B0604020202020204" pitchFamily="34" charset="0"/>
            </a:endParaRPr>
          </a:p>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Check Lists</a:t>
            </a:r>
          </a:p>
        </p:txBody>
      </p:sp>
      <p:sp>
        <p:nvSpPr>
          <p:cNvPr id="11" name="TextBox 10">
            <a:extLst>
              <a:ext uri="{FF2B5EF4-FFF2-40B4-BE49-F238E27FC236}">
                <a16:creationId xmlns:a16="http://schemas.microsoft.com/office/drawing/2014/main" id="{6A67EB73-5F81-4F2B-906A-0441831BB2F0}"/>
              </a:ext>
            </a:extLst>
          </p:cNvPr>
          <p:cNvSpPr txBox="1"/>
          <p:nvPr/>
        </p:nvSpPr>
        <p:spPr>
          <a:xfrm>
            <a:off x="6069647" y="4269808"/>
            <a:ext cx="2276069" cy="1323439"/>
          </a:xfrm>
          <a:prstGeom prst="rect">
            <a:avLst/>
          </a:prstGeom>
          <a:noFill/>
        </p:spPr>
        <p:txBody>
          <a:bodyPr wrap="square" rtlCol="0">
            <a:spAutoFit/>
          </a:bodyPr>
          <a:lstStyle/>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Supervisory Ratings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Observations</a:t>
            </a:r>
          </a:p>
        </p:txBody>
      </p:sp>
      <p:sp>
        <p:nvSpPr>
          <p:cNvPr id="13" name="TextBox 12">
            <a:extLst>
              <a:ext uri="{FF2B5EF4-FFF2-40B4-BE49-F238E27FC236}">
                <a16:creationId xmlns:a16="http://schemas.microsoft.com/office/drawing/2014/main" id="{BD9D8B80-93D3-406D-8711-0CD607A34898}"/>
              </a:ext>
            </a:extLst>
          </p:cNvPr>
          <p:cNvSpPr txBox="1"/>
          <p:nvPr/>
        </p:nvSpPr>
        <p:spPr>
          <a:xfrm>
            <a:off x="8372069" y="4253314"/>
            <a:ext cx="2268257" cy="1323439"/>
          </a:xfrm>
          <a:prstGeom prst="rect">
            <a:avLst/>
          </a:prstGeom>
          <a:noFill/>
        </p:spPr>
        <p:txBody>
          <a:bodyPr wrap="square" rtlCol="0">
            <a:spAutoFit/>
          </a:bodyPr>
          <a:lstStyle/>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Company Records</a:t>
            </a:r>
          </a:p>
          <a:p>
            <a:endParaRPr lang="en-US" sz="2000" dirty="0">
              <a:latin typeface="Arial" panose="020B0604020202020204" pitchFamily="34" charset="0"/>
              <a:cs typeface="Arial" panose="020B0604020202020204" pitchFamily="34" charset="0"/>
            </a:endParaRPr>
          </a:p>
          <a:p>
            <a:pPr marL="342900" indent="-342900">
              <a:buClr>
                <a:srgbClr val="009383"/>
              </a:buClr>
              <a:buFont typeface="Arial" panose="020B0604020202020204" pitchFamily="34" charset="0"/>
              <a:buChar char="•"/>
            </a:pPr>
            <a:r>
              <a:rPr lang="en-US" sz="2000" dirty="0">
                <a:latin typeface="Arial" panose="020B0604020202020204" pitchFamily="34" charset="0"/>
                <a:cs typeface="Arial" panose="020B0604020202020204" pitchFamily="34" charset="0"/>
              </a:rPr>
              <a:t>Judgements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7DD2092-A821-48FA-8D3C-228849F11C11}"/>
              </a:ext>
            </a:extLst>
          </p:cNvPr>
          <p:cNvSpPr>
            <a:spLocks noGrp="1"/>
          </p:cNvSpPr>
          <p:nvPr>
            <p:ph type="body" sz="quarter" idx="13"/>
          </p:nvPr>
        </p:nvSpPr>
        <p:spPr>
          <a:xfrm>
            <a:off x="414010" y="1570627"/>
            <a:ext cx="10394950" cy="4835908"/>
          </a:xfrm>
        </p:spPr>
        <p:txBody>
          <a:bodyPr>
            <a:normAutofit/>
          </a:bodyPr>
          <a:lstStyle/>
          <a:p>
            <a:pPr>
              <a:spcBef>
                <a:spcPts val="1200"/>
              </a:spcBef>
            </a:pPr>
            <a:r>
              <a:rPr lang="en-US" dirty="0"/>
              <a:t>Our purpose is to identify steps you might take to move your evaluation to the next level. </a:t>
            </a:r>
          </a:p>
          <a:p>
            <a:pPr>
              <a:spcBef>
                <a:spcPts val="1200"/>
              </a:spcBef>
            </a:pPr>
            <a:r>
              <a:rPr lang="en-US" dirty="0"/>
              <a:t>Previous team leader assign a new team leader.</a:t>
            </a:r>
          </a:p>
          <a:p>
            <a:pPr>
              <a:spcBef>
                <a:spcPts val="1200"/>
              </a:spcBef>
            </a:pPr>
            <a:r>
              <a:rPr lang="en-US" dirty="0"/>
              <a:t>Team leaders…</a:t>
            </a:r>
            <a:r>
              <a:rPr lang="en-US" b="1" dirty="0"/>
              <a:t>share your screen and then open a Word document or any other document on which you can type</a:t>
            </a:r>
            <a:r>
              <a:rPr lang="en-US" dirty="0"/>
              <a:t>.</a:t>
            </a:r>
          </a:p>
          <a:p>
            <a:pPr>
              <a:spcBef>
                <a:spcPts val="1200"/>
              </a:spcBef>
            </a:pPr>
            <a:r>
              <a:rPr lang="en-US" dirty="0"/>
              <a:t>When the eight minutes is up, we will come back to the large group and </a:t>
            </a:r>
            <a:br>
              <a:rPr lang="en-US" dirty="0"/>
            </a:br>
            <a:r>
              <a:rPr lang="en-US" dirty="0"/>
              <a:t>team leaders will share what your team came up with.</a:t>
            </a:r>
          </a:p>
          <a:p>
            <a:pPr>
              <a:spcBef>
                <a:spcPts val="1200"/>
              </a:spcBef>
            </a:pPr>
            <a:r>
              <a:rPr lang="en-US" dirty="0"/>
              <a:t>Questions?</a:t>
            </a:r>
          </a:p>
          <a:p>
            <a:pPr>
              <a:spcBef>
                <a:spcPts val="1200"/>
              </a:spcBef>
            </a:pPr>
            <a:endParaRPr lang="en-US" dirty="0"/>
          </a:p>
        </p:txBody>
      </p:sp>
      <p:sp>
        <p:nvSpPr>
          <p:cNvPr id="2" name="Slide Number Placeholder 1">
            <a:extLst>
              <a:ext uri="{FF2B5EF4-FFF2-40B4-BE49-F238E27FC236}">
                <a16:creationId xmlns:a16="http://schemas.microsoft.com/office/drawing/2014/main" id="{F1821762-8ADB-40A8-B08C-4919B78D9FE4}"/>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900" b="1" i="0" u="none" strike="noStrike" kern="1200" cap="none" spc="0" normalizeH="0" baseline="0" noProof="0" smtClean="0">
                <a:ln>
                  <a:noFill/>
                </a:ln>
                <a:solidFill>
                  <a:srgbClr val="009383"/>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altLang="en-US" sz="900" b="1"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CFF6899-96F4-45F1-A7A5-BD577F4C2891}"/>
              </a:ext>
            </a:extLst>
          </p:cNvPr>
          <p:cNvSpPr txBox="1"/>
          <p:nvPr/>
        </p:nvSpPr>
        <p:spPr>
          <a:xfrm>
            <a:off x="11908795" y="4956338"/>
            <a:ext cx="26161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itle 2">
            <a:extLst>
              <a:ext uri="{FF2B5EF4-FFF2-40B4-BE49-F238E27FC236}">
                <a16:creationId xmlns:a16="http://schemas.microsoft.com/office/drawing/2014/main" id="{28043FD2-7D7B-4118-9E87-E8960C1B1F75}"/>
              </a:ext>
            </a:extLst>
          </p:cNvPr>
          <p:cNvSpPr>
            <a:spLocks noGrp="1"/>
          </p:cNvSpPr>
          <p:nvPr>
            <p:ph type="title"/>
          </p:nvPr>
        </p:nvSpPr>
        <p:spPr/>
        <p:txBody>
          <a:bodyPr/>
          <a:lstStyle/>
          <a:p>
            <a:r>
              <a:rPr lang="en-US" dirty="0"/>
              <a:t>B2. Training Evaluation</a:t>
            </a:r>
          </a:p>
        </p:txBody>
      </p:sp>
      <p:sp>
        <p:nvSpPr>
          <p:cNvPr id="10" name="TextBox 9">
            <a:extLst>
              <a:ext uri="{FF2B5EF4-FFF2-40B4-BE49-F238E27FC236}">
                <a16:creationId xmlns:a16="http://schemas.microsoft.com/office/drawing/2014/main" id="{0A108D09-F968-445E-B456-6C2B375F4D30}"/>
              </a:ext>
            </a:extLst>
          </p:cNvPr>
          <p:cNvSpPr txBox="1"/>
          <p:nvPr/>
        </p:nvSpPr>
        <p:spPr>
          <a:xfrm>
            <a:off x="10781139" y="1011865"/>
            <a:ext cx="1334661" cy="646331"/>
          </a:xfrm>
          <a:prstGeom prst="rect">
            <a:avLst/>
          </a:prstGeom>
          <a:solidFill>
            <a:schemeClr val="accent2"/>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Breakout</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8</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minutes</a:t>
            </a:r>
          </a:p>
        </p:txBody>
      </p:sp>
      <p:pic>
        <p:nvPicPr>
          <p:cNvPr id="5" name="Picture 4">
            <a:extLst>
              <a:ext uri="{FF2B5EF4-FFF2-40B4-BE49-F238E27FC236}">
                <a16:creationId xmlns:a16="http://schemas.microsoft.com/office/drawing/2014/main" id="{602B5D93-C20C-4B1B-A3E7-3C85F68D372F}"/>
              </a:ext>
            </a:extLst>
          </p:cNvPr>
          <p:cNvPicPr>
            <a:picLocks noChangeAspect="1"/>
          </p:cNvPicPr>
          <p:nvPr/>
        </p:nvPicPr>
        <p:blipFill rotWithShape="1">
          <a:blip r:embed="rId2"/>
          <a:srcRect r="68332"/>
          <a:stretch/>
        </p:blipFill>
        <p:spPr>
          <a:xfrm>
            <a:off x="8881952" y="4079639"/>
            <a:ext cx="2896038" cy="2419109"/>
          </a:xfrm>
          <a:prstGeom prst="rect">
            <a:avLst/>
          </a:prstGeom>
        </p:spPr>
      </p:pic>
    </p:spTree>
    <p:extLst>
      <p:ext uri="{BB962C8B-B14F-4D97-AF65-F5344CB8AC3E}">
        <p14:creationId xmlns:p14="http://schemas.microsoft.com/office/powerpoint/2010/main" val="5276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Leadership Strategies Powerpoint Template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C9D070-85E5-0044-AAAA-2D4CB8C6757D}" vid="{E8EAC243-10E3-D84A-9CF2-1376BB144D7C}"/>
    </a:ext>
  </a:extLst>
</a:theme>
</file>

<file path=ppt/theme/theme2.xml><?xml version="1.0" encoding="utf-8"?>
<a:theme xmlns:a="http://schemas.openxmlformats.org/drawingml/2006/main" name="1_Leadership Strategies Powerpoint Template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C9D070-85E5-0044-AAAA-2D4CB8C6757D}" vid="{E8EAC243-10E3-D84A-9CF2-1376BB144D7C}"/>
    </a:ext>
  </a:extLst>
</a:theme>
</file>

<file path=ppt/theme/theme3.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800" b="0" dirty="0" smtClean="0">
            <a:solidFill>
              <a:schemeClr val="bg1">
                <a:lumMod val="65000"/>
              </a:schemeClr>
            </a:solidFill>
          </a:defRPr>
        </a:defPPr>
      </a:lstStyle>
    </a:txDef>
  </a:objectDefaults>
  <a:extraClrSchemeLst/>
  <a:extLst>
    <a:ext uri="{05A4C25C-085E-4340-85A3-A5531E510DB2}">
      <thm15:themeFamily xmlns:thm15="http://schemas.microsoft.com/office/thememl/2012/main" name="Level Up" id="{1D3F8A83-A5AC-46C6-8CFE-06958C603617}" vid="{63D3C818-AC09-4DF6-8931-DD195B70F3B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16886</TotalTime>
  <Words>11593</Words>
  <Application>Microsoft Office PowerPoint</Application>
  <PresentationFormat>Widescreen</PresentationFormat>
  <Paragraphs>1206</Paragraphs>
  <Slides>56</Slides>
  <Notes>47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Arial</vt:lpstr>
      <vt:lpstr>Arial Black</vt:lpstr>
      <vt:lpstr>Calibri</vt:lpstr>
      <vt:lpstr>Franklin Gothic Book</vt:lpstr>
      <vt:lpstr>Franklin Gothic Medium</vt:lpstr>
      <vt:lpstr>HelveticaNeue MediumExt</vt:lpstr>
      <vt:lpstr>Impact</vt:lpstr>
      <vt:lpstr>Tahoma</vt:lpstr>
      <vt:lpstr>Times New Roman</vt:lpstr>
      <vt:lpstr>Wingdings</vt:lpstr>
      <vt:lpstr>Leadership Strategies Powerpoint Template FINAL</vt:lpstr>
      <vt:lpstr>1_Leadership Strategies Powerpoint Template FINAL</vt:lpstr>
      <vt:lpstr>Level Up</vt:lpstr>
      <vt:lpstr>The Engaging Trainer Virtual Edition</vt:lpstr>
      <vt:lpstr>A4. Agenda</vt:lpstr>
      <vt:lpstr>PowerPoint Presentation</vt:lpstr>
      <vt:lpstr>B. Planning for Results</vt:lpstr>
      <vt:lpstr>B1. Defining Results</vt:lpstr>
      <vt:lpstr>B1. Defining Results</vt:lpstr>
      <vt:lpstr>B1. Defining Results</vt:lpstr>
      <vt:lpstr>B2. Training Evaluation</vt:lpstr>
      <vt:lpstr>B2. Training Evaluation</vt:lpstr>
      <vt:lpstr>B3. Developing Learning Objectives</vt:lpstr>
      <vt:lpstr>Write Objectives in Behavioral Terms</vt:lpstr>
      <vt:lpstr>Select Your Verbs Carefully</vt:lpstr>
      <vt:lpstr>Verbs To Use / Avoid (sample)</vt:lpstr>
      <vt:lpstr>Writing Learning Objectives</vt:lpstr>
      <vt:lpstr>B4. The Three Learning Styles</vt:lpstr>
      <vt:lpstr>B4. The Three Learning Styles</vt:lpstr>
      <vt:lpstr>Visual</vt:lpstr>
      <vt:lpstr>Auditory</vt:lpstr>
      <vt:lpstr>Kinesthetic</vt:lpstr>
      <vt:lpstr>B4. The Three Learning Styles</vt:lpstr>
      <vt:lpstr>B5. Principles of Engagement What Causes Engagement? Adult Learners… </vt:lpstr>
      <vt:lpstr>B5. Principles of Engagement What is your role?   </vt:lpstr>
      <vt:lpstr>B5. Principles of Engagement Other factors that drive engagement. </vt:lpstr>
      <vt:lpstr>B5. Principles of Engagement Other factors that drive engagement. </vt:lpstr>
      <vt:lpstr>B5. Principles of Engagement Other factors that drive engagement. </vt:lpstr>
      <vt:lpstr>B5. Principles of Engagement Other factors that drive engagement. </vt:lpstr>
      <vt:lpstr>B5. Principles of Engagement What Causes Engagement? </vt:lpstr>
      <vt:lpstr>Principles of Engagement</vt:lpstr>
      <vt:lpstr>Principles of Engagement</vt:lpstr>
      <vt:lpstr>B6. Instructional Methods  &amp; Engagement Strategies</vt:lpstr>
      <vt:lpstr>Instructional Methods – Appendix A</vt:lpstr>
      <vt:lpstr>Engagement Strategies – Appendix B</vt:lpstr>
      <vt:lpstr>Virtual Tip: The Roll Call List</vt:lpstr>
      <vt:lpstr>Engagement Strategies Review</vt:lpstr>
      <vt:lpstr>Reconsidering Engagement Methods </vt:lpstr>
      <vt:lpstr>Reconsidering Engagement Methods </vt:lpstr>
      <vt:lpstr>Reconsidering Engagement Methods </vt:lpstr>
      <vt:lpstr>B7. Creating from Scratch</vt:lpstr>
      <vt:lpstr>B7. Creating from Scratch</vt:lpstr>
      <vt:lpstr>B8. Creating from Scratch</vt:lpstr>
      <vt:lpstr>Phases in the Training Process</vt:lpstr>
      <vt:lpstr>Assessment</vt:lpstr>
      <vt:lpstr>B8. Designing for Results</vt:lpstr>
      <vt:lpstr>B8. Designing for Results</vt:lpstr>
      <vt:lpstr>B9. Developing for Results</vt:lpstr>
      <vt:lpstr>Virtual Tip: Defining the Virtual Details  (for each agenda item)</vt:lpstr>
      <vt:lpstr>Virtual Tip: Minimize Technical Issues </vt:lpstr>
      <vt:lpstr>B10. Handling Logistics</vt:lpstr>
      <vt:lpstr>B11. Training Impact</vt:lpstr>
      <vt:lpstr>B. Planning for Results</vt:lpstr>
      <vt:lpstr>Introvert Minute Best Practices</vt:lpstr>
      <vt:lpstr>Engagement Strategies (Appendix B)</vt:lpstr>
      <vt:lpstr>Engagement Strategies – Appendix B</vt:lpstr>
      <vt:lpstr>Engagement Strategies (Appendix B)</vt:lpstr>
      <vt:lpstr>Engagement Strategies – Appendix B</vt:lpstr>
      <vt:lpstr>The Engaging Trainer Virtual Edition</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Tajh Stegall</cp:lastModifiedBy>
  <cp:revision>444</cp:revision>
  <dcterms:created xsi:type="dcterms:W3CDTF">2013-02-22T03:04:14Z</dcterms:created>
  <dcterms:modified xsi:type="dcterms:W3CDTF">2021-10-29T15:23:40Z</dcterms:modified>
</cp:coreProperties>
</file>