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37" r:id="rId1"/>
  </p:sldMasterIdLst>
  <p:notesMasterIdLst>
    <p:notesMasterId r:id="rId106"/>
  </p:notesMasterIdLst>
  <p:handoutMasterIdLst>
    <p:handoutMasterId r:id="rId107"/>
  </p:handoutMasterIdLst>
  <p:sldIdLst>
    <p:sldId id="902" r:id="rId2"/>
    <p:sldId id="967" r:id="rId3"/>
    <p:sldId id="903" r:id="rId4"/>
    <p:sldId id="569" r:id="rId5"/>
    <p:sldId id="971" r:id="rId6"/>
    <p:sldId id="843" r:id="rId7"/>
    <p:sldId id="1093" r:id="rId8"/>
    <p:sldId id="743" r:id="rId9"/>
    <p:sldId id="1088" r:id="rId10"/>
    <p:sldId id="438" r:id="rId11"/>
    <p:sldId id="475" r:id="rId12"/>
    <p:sldId id="440" r:id="rId13"/>
    <p:sldId id="441" r:id="rId14"/>
    <p:sldId id="1099" r:id="rId15"/>
    <p:sldId id="1013" r:id="rId16"/>
    <p:sldId id="1018" r:id="rId17"/>
    <p:sldId id="1024" r:id="rId18"/>
    <p:sldId id="1029" r:id="rId19"/>
    <p:sldId id="1030" r:id="rId20"/>
    <p:sldId id="1031" r:id="rId21"/>
    <p:sldId id="1032" r:id="rId22"/>
    <p:sldId id="1033" r:id="rId23"/>
    <p:sldId id="1098" r:id="rId24"/>
    <p:sldId id="972" r:id="rId25"/>
    <p:sldId id="1085" r:id="rId26"/>
    <p:sldId id="1094" r:id="rId27"/>
    <p:sldId id="1100" r:id="rId28"/>
    <p:sldId id="1016" r:id="rId29"/>
    <p:sldId id="1034" r:id="rId30"/>
    <p:sldId id="1035" r:id="rId31"/>
    <p:sldId id="1076" r:id="rId32"/>
    <p:sldId id="974" r:id="rId33"/>
    <p:sldId id="1036" r:id="rId34"/>
    <p:sldId id="1037" r:id="rId35"/>
    <p:sldId id="1038" r:id="rId36"/>
    <p:sldId id="1044" r:id="rId37"/>
    <p:sldId id="1039" r:id="rId38"/>
    <p:sldId id="1017" r:id="rId39"/>
    <p:sldId id="1069" r:id="rId40"/>
    <p:sldId id="1101" r:id="rId41"/>
    <p:sldId id="1070" r:id="rId42"/>
    <p:sldId id="1102" r:id="rId43"/>
    <p:sldId id="1071" r:id="rId44"/>
    <p:sldId id="1072" r:id="rId45"/>
    <p:sldId id="1073" r:id="rId46"/>
    <p:sldId id="1078" r:id="rId47"/>
    <p:sldId id="1095" r:id="rId48"/>
    <p:sldId id="1103" r:id="rId49"/>
    <p:sldId id="1077" r:id="rId50"/>
    <p:sldId id="1054" r:id="rId51"/>
    <p:sldId id="1055" r:id="rId52"/>
    <p:sldId id="1056" r:id="rId53"/>
    <p:sldId id="1057" r:id="rId54"/>
    <p:sldId id="1058" r:id="rId55"/>
    <p:sldId id="1059" r:id="rId56"/>
    <p:sldId id="1061" r:id="rId57"/>
    <p:sldId id="1104" r:id="rId58"/>
    <p:sldId id="1063" r:id="rId59"/>
    <p:sldId id="1064" r:id="rId60"/>
    <p:sldId id="1105" r:id="rId61"/>
    <p:sldId id="343" r:id="rId62"/>
    <p:sldId id="1106" r:id="rId63"/>
    <p:sldId id="1096" r:id="rId64"/>
    <p:sldId id="527" r:id="rId65"/>
    <p:sldId id="571" r:id="rId66"/>
    <p:sldId id="618" r:id="rId67"/>
    <p:sldId id="619" r:id="rId68"/>
    <p:sldId id="620" r:id="rId69"/>
    <p:sldId id="694" r:id="rId70"/>
    <p:sldId id="695" r:id="rId71"/>
    <p:sldId id="673" r:id="rId72"/>
    <p:sldId id="559" r:id="rId73"/>
    <p:sldId id="567" r:id="rId74"/>
    <p:sldId id="616" r:id="rId75"/>
    <p:sldId id="627" r:id="rId76"/>
    <p:sldId id="626" r:id="rId77"/>
    <p:sldId id="560" r:id="rId78"/>
    <p:sldId id="821" r:id="rId79"/>
    <p:sldId id="822" r:id="rId80"/>
    <p:sldId id="823" r:id="rId81"/>
    <p:sldId id="825" r:id="rId82"/>
    <p:sldId id="827" r:id="rId83"/>
    <p:sldId id="839" r:id="rId84"/>
    <p:sldId id="840" r:id="rId85"/>
    <p:sldId id="841" r:id="rId86"/>
    <p:sldId id="741" r:id="rId87"/>
    <p:sldId id="842" r:id="rId88"/>
    <p:sldId id="1097" r:id="rId89"/>
    <p:sldId id="844" r:id="rId90"/>
    <p:sldId id="980" r:id="rId91"/>
    <p:sldId id="845" r:id="rId92"/>
    <p:sldId id="846" r:id="rId93"/>
    <p:sldId id="848" r:id="rId94"/>
    <p:sldId id="849" r:id="rId95"/>
    <p:sldId id="1107" r:id="rId96"/>
    <p:sldId id="632" r:id="rId97"/>
    <p:sldId id="630" r:id="rId98"/>
    <p:sldId id="631" r:id="rId99"/>
    <p:sldId id="635" r:id="rId100"/>
    <p:sldId id="1108" r:id="rId101"/>
    <p:sldId id="498" r:id="rId102"/>
    <p:sldId id="499" r:id="rId103"/>
    <p:sldId id="450" r:id="rId104"/>
    <p:sldId id="1040" r:id="rId105"/>
  </p:sldIdLst>
  <p:sldSz cx="12192000" cy="6858000"/>
  <p:notesSz cx="7010400" cy="9296400"/>
  <p:custShowLst>
    <p:custShow name="Intro Loop" id="0">
      <p:sldLst>
        <p:sld r:id="rId2"/>
      </p:sldLst>
    </p:custShow>
    <p:custShow name="Presentation" id="1">
      <p:sldLst>
        <p:sld r:id="rId3"/>
        <p:sld r:id="rId7"/>
        <p:sld r:id="rId9"/>
        <p:sld r:id="rId4"/>
        <p:sld r:id="rId6"/>
        <p:sld r:id="rId25"/>
        <p:sld r:id="rId16"/>
        <p:sld r:id="rId17"/>
        <p:sld r:id="rId18"/>
        <p:sld r:id="rId19"/>
        <p:sld r:id="rId20"/>
        <p:sld r:id="rId21"/>
        <p:sld r:id="rId22"/>
        <p:sld r:id="rId23"/>
        <p:sld r:id="rId29"/>
        <p:sld r:id="rId30"/>
        <p:sld r:id="rId31"/>
        <p:sld r:id="rId32"/>
        <p:sld r:id="rId33"/>
        <p:sld r:id="rId34"/>
        <p:sld r:id="rId35"/>
        <p:sld r:id="rId36"/>
        <p:sld r:id="rId37"/>
        <p:sld r:id="rId38"/>
        <p:sld r:id="rId39"/>
        <p:sld r:id="rId40"/>
        <p:sld r:id="rId42"/>
        <p:sld r:id="rId44"/>
        <p:sld r:id="rId45"/>
        <p:sld r:id="rId46"/>
        <p:sld r:id="rId47"/>
        <p:sld r:id="rId50"/>
        <p:sld r:id="rId51"/>
        <p:sld r:id="rId52"/>
        <p:sld r:id="rId53"/>
        <p:sld r:id="rId54"/>
        <p:sld r:id="rId55"/>
        <p:sld r:id="rId56"/>
        <p:sld r:id="rId57"/>
        <p:sld r:id="rId59"/>
        <p:sld r:id="rId60"/>
        <p:sld r:id="rId105"/>
      </p:sldLst>
    </p:custShow>
  </p:custShowLst>
  <p:custDataLst>
    <p:tags r:id="rId108"/>
  </p:custDataLst>
  <p:defaultTextStyle>
    <a:defPPr>
      <a:defRPr lang="en-US"/>
    </a:defPPr>
    <a:lvl1pPr algn="ctr" rtl="0" fontAlgn="base">
      <a:spcBef>
        <a:spcPct val="0"/>
      </a:spcBef>
      <a:spcAft>
        <a:spcPct val="0"/>
      </a:spcAft>
      <a:defRPr sz="2400" b="1" kern="1200">
        <a:solidFill>
          <a:srgbClr val="104A73"/>
        </a:solidFill>
        <a:latin typeface="Arial" charset="0"/>
        <a:ea typeface="+mn-ea"/>
        <a:cs typeface="+mn-cs"/>
      </a:defRPr>
    </a:lvl1pPr>
    <a:lvl2pPr marL="457200" algn="ctr" rtl="0" fontAlgn="base">
      <a:spcBef>
        <a:spcPct val="0"/>
      </a:spcBef>
      <a:spcAft>
        <a:spcPct val="0"/>
      </a:spcAft>
      <a:defRPr sz="2400" b="1" kern="1200">
        <a:solidFill>
          <a:srgbClr val="104A73"/>
        </a:solidFill>
        <a:latin typeface="Arial" charset="0"/>
        <a:ea typeface="+mn-ea"/>
        <a:cs typeface="+mn-cs"/>
      </a:defRPr>
    </a:lvl2pPr>
    <a:lvl3pPr marL="914400" algn="ctr" rtl="0" fontAlgn="base">
      <a:spcBef>
        <a:spcPct val="0"/>
      </a:spcBef>
      <a:spcAft>
        <a:spcPct val="0"/>
      </a:spcAft>
      <a:defRPr sz="2400" b="1" kern="1200">
        <a:solidFill>
          <a:srgbClr val="104A73"/>
        </a:solidFill>
        <a:latin typeface="Arial" charset="0"/>
        <a:ea typeface="+mn-ea"/>
        <a:cs typeface="+mn-cs"/>
      </a:defRPr>
    </a:lvl3pPr>
    <a:lvl4pPr marL="1371600" algn="ctr" rtl="0" fontAlgn="base">
      <a:spcBef>
        <a:spcPct val="0"/>
      </a:spcBef>
      <a:spcAft>
        <a:spcPct val="0"/>
      </a:spcAft>
      <a:defRPr sz="2400" b="1" kern="1200">
        <a:solidFill>
          <a:srgbClr val="104A73"/>
        </a:solidFill>
        <a:latin typeface="Arial" charset="0"/>
        <a:ea typeface="+mn-ea"/>
        <a:cs typeface="+mn-cs"/>
      </a:defRPr>
    </a:lvl4pPr>
    <a:lvl5pPr marL="1828800" algn="ctr" rtl="0" fontAlgn="base">
      <a:spcBef>
        <a:spcPct val="0"/>
      </a:spcBef>
      <a:spcAft>
        <a:spcPct val="0"/>
      </a:spcAft>
      <a:defRPr sz="2400" b="1" kern="1200">
        <a:solidFill>
          <a:srgbClr val="104A73"/>
        </a:solidFill>
        <a:latin typeface="Arial" charset="0"/>
        <a:ea typeface="+mn-ea"/>
        <a:cs typeface="+mn-cs"/>
      </a:defRPr>
    </a:lvl5pPr>
    <a:lvl6pPr marL="2286000" algn="l" defTabSz="914400" rtl="0" eaLnBrk="1" latinLnBrk="0" hangingPunct="1">
      <a:defRPr sz="2400" b="1" kern="1200">
        <a:solidFill>
          <a:srgbClr val="104A73"/>
        </a:solidFill>
        <a:latin typeface="Arial" charset="0"/>
        <a:ea typeface="+mn-ea"/>
        <a:cs typeface="+mn-cs"/>
      </a:defRPr>
    </a:lvl6pPr>
    <a:lvl7pPr marL="2743200" algn="l" defTabSz="914400" rtl="0" eaLnBrk="1" latinLnBrk="0" hangingPunct="1">
      <a:defRPr sz="2400" b="1" kern="1200">
        <a:solidFill>
          <a:srgbClr val="104A73"/>
        </a:solidFill>
        <a:latin typeface="Arial" charset="0"/>
        <a:ea typeface="+mn-ea"/>
        <a:cs typeface="+mn-cs"/>
      </a:defRPr>
    </a:lvl7pPr>
    <a:lvl8pPr marL="3200400" algn="l" defTabSz="914400" rtl="0" eaLnBrk="1" latinLnBrk="0" hangingPunct="1">
      <a:defRPr sz="2400" b="1" kern="1200">
        <a:solidFill>
          <a:srgbClr val="104A73"/>
        </a:solidFill>
        <a:latin typeface="Arial" charset="0"/>
        <a:ea typeface="+mn-ea"/>
        <a:cs typeface="+mn-cs"/>
      </a:defRPr>
    </a:lvl8pPr>
    <a:lvl9pPr marL="3657600" algn="l" defTabSz="914400" rtl="0" eaLnBrk="1" latinLnBrk="0" hangingPunct="1">
      <a:defRPr sz="2400" b="1" kern="1200">
        <a:solidFill>
          <a:srgbClr val="104A73"/>
        </a:solidFill>
        <a:latin typeface="Arial" charset="0"/>
        <a:ea typeface="+mn-ea"/>
        <a:cs typeface="+mn-cs"/>
      </a:defRPr>
    </a:lvl9pPr>
  </p:defaultTextStyle>
  <p:extLst>
    <p:ext uri="{EFAFB233-063F-42B5-8137-9DF3F51BA10A}">
      <p15:sldGuideLst xmlns:p15="http://schemas.microsoft.com/office/powerpoint/2012/main">
        <p15:guide id="1" orient="horz" pos="20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Martin" initials="PM" lastIdx="8" clrIdx="0">
    <p:extLst>
      <p:ext uri="{19B8F6BF-5375-455C-9EA6-DF929625EA0E}">
        <p15:presenceInfo xmlns:p15="http://schemas.microsoft.com/office/powerpoint/2012/main" userId="S-1-5-21-4000621018-3842134135-1534255045-4231" providerId="AD"/>
      </p:ext>
    </p:extLst>
  </p:cmAuthor>
  <p:cmAuthor id="2" name="Elle Cathey" initials="EC" lastIdx="1" clrIdx="1">
    <p:extLst>
      <p:ext uri="{19B8F6BF-5375-455C-9EA6-DF929625EA0E}">
        <p15:presenceInfo xmlns:p15="http://schemas.microsoft.com/office/powerpoint/2012/main" userId="S-1-5-21-4000621018-3842134135-1534255045-41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2"/>
    <a:srgbClr val="AFBD22"/>
    <a:srgbClr val="00467F"/>
    <a:srgbClr val="777777"/>
    <a:srgbClr val="000000"/>
    <a:srgbClr val="080808"/>
    <a:srgbClr val="404040"/>
    <a:srgbClr val="5EA9DD"/>
    <a:srgbClr val="A0DBE6"/>
    <a:srgbClr val="E9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9" autoAdjust="0"/>
    <p:restoredTop sz="93995" autoAdjust="0"/>
  </p:normalViewPr>
  <p:slideViewPr>
    <p:cSldViewPr snapToGrid="0" snapToObjects="1">
      <p:cViewPr varScale="1">
        <p:scale>
          <a:sx n="61" d="100"/>
          <a:sy n="61" d="100"/>
        </p:scale>
        <p:origin x="868" y="48"/>
      </p:cViewPr>
      <p:guideLst>
        <p:guide orient="horz" pos="2037"/>
        <p:guide pos="3840"/>
      </p:guideLst>
    </p:cSldViewPr>
  </p:slideViewPr>
  <p:outlineViewPr>
    <p:cViewPr>
      <p:scale>
        <a:sx n="33" d="100"/>
        <a:sy n="33" d="100"/>
      </p:scale>
      <p:origin x="0" y="30768"/>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70" d="100"/>
        <a:sy n="70" d="100"/>
      </p:scale>
      <p:origin x="0" y="-13552"/>
    </p:cViewPr>
  </p:sorterViewPr>
  <p:notesViewPr>
    <p:cSldViewPr snapToGrid="0" snapToObjects="1">
      <p:cViewPr varScale="1">
        <p:scale>
          <a:sx n="61" d="100"/>
          <a:sy n="61" d="100"/>
        </p:scale>
        <p:origin x="2532" y="78"/>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3" Type="http://schemas.openxmlformats.org/officeDocument/2006/relationships/slide" Target="slides/slide13.xml"/><Relationship Id="rId7" Type="http://schemas.openxmlformats.org/officeDocument/2006/relationships/slide" Target="slides/slide93.xml"/><Relationship Id="rId2" Type="http://schemas.openxmlformats.org/officeDocument/2006/relationships/slide" Target="slides/slide12.xml"/><Relationship Id="rId1" Type="http://schemas.openxmlformats.org/officeDocument/2006/relationships/slide" Target="slides/slide11.xml"/><Relationship Id="rId6" Type="http://schemas.openxmlformats.org/officeDocument/2006/relationships/slide" Target="slides/slide89.xml"/><Relationship Id="rId5" Type="http://schemas.openxmlformats.org/officeDocument/2006/relationships/slide" Target="slides/slide88.xml"/><Relationship Id="rId4"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5730"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00" tIns="45699" rIns="91400" bIns="45699" numCol="1" anchor="t" anchorCtr="0" compatLnSpc="1">
            <a:prstTxWarp prst="textNoShape">
              <a:avLst/>
            </a:prstTxWarp>
          </a:bodyPr>
          <a:lstStyle>
            <a:lvl1pPr algn="l" eaLnBrk="0" hangingPunct="0">
              <a:defRPr sz="1200" b="0">
                <a:solidFill>
                  <a:schemeClr val="tx1"/>
                </a:solidFill>
                <a:latin typeface="Times New Roman" pitchFamily="18" charset="0"/>
              </a:defRPr>
            </a:lvl1pPr>
          </a:lstStyle>
          <a:p>
            <a:pPr>
              <a:defRPr/>
            </a:pPr>
            <a:endParaRPr lang="en-US" dirty="0"/>
          </a:p>
        </p:txBody>
      </p:sp>
      <p:sp>
        <p:nvSpPr>
          <p:cNvPr id="585731" name="Rectangle 3"/>
          <p:cNvSpPr>
            <a:spLocks noGrp="1" noChangeArrowheads="1"/>
          </p:cNvSpPr>
          <p:nvPr>
            <p:ph type="dt" sz="quarter" idx="1"/>
          </p:nvPr>
        </p:nvSpPr>
        <p:spPr bwMode="auto">
          <a:xfrm>
            <a:off x="3970938" y="0"/>
            <a:ext cx="3037840" cy="465138"/>
          </a:xfrm>
          <a:prstGeom prst="rect">
            <a:avLst/>
          </a:prstGeom>
          <a:noFill/>
          <a:ln w="9525">
            <a:noFill/>
            <a:miter lim="800000"/>
            <a:headEnd/>
            <a:tailEnd/>
          </a:ln>
          <a:effectLst/>
        </p:spPr>
        <p:txBody>
          <a:bodyPr vert="horz" wrap="square" lIns="91400" tIns="45699" rIns="91400" bIns="45699" numCol="1" anchor="t" anchorCtr="0" compatLnSpc="1">
            <a:prstTxWarp prst="textNoShape">
              <a:avLst/>
            </a:prstTxWarp>
          </a:bodyPr>
          <a:lstStyle>
            <a:lvl1pPr algn="r" eaLnBrk="0" hangingPunct="0">
              <a:defRPr sz="1200" b="0">
                <a:solidFill>
                  <a:schemeClr val="tx1"/>
                </a:solidFill>
                <a:latin typeface="Times New Roman" pitchFamily="18" charset="0"/>
              </a:defRPr>
            </a:lvl1pPr>
          </a:lstStyle>
          <a:p>
            <a:pPr>
              <a:defRPr/>
            </a:pPr>
            <a:endParaRPr lang="en-US" dirty="0"/>
          </a:p>
        </p:txBody>
      </p:sp>
      <p:sp>
        <p:nvSpPr>
          <p:cNvPr id="585732" name="Rectangle 4"/>
          <p:cNvSpPr>
            <a:spLocks noGrp="1" noChangeArrowheads="1"/>
          </p:cNvSpPr>
          <p:nvPr>
            <p:ph type="ftr" sz="quarter" idx="2"/>
          </p:nvPr>
        </p:nvSpPr>
        <p:spPr bwMode="auto">
          <a:xfrm>
            <a:off x="0" y="8829675"/>
            <a:ext cx="3037840" cy="465138"/>
          </a:xfrm>
          <a:prstGeom prst="rect">
            <a:avLst/>
          </a:prstGeom>
          <a:noFill/>
          <a:ln w="9525">
            <a:noFill/>
            <a:miter lim="800000"/>
            <a:headEnd/>
            <a:tailEnd/>
          </a:ln>
          <a:effectLst/>
        </p:spPr>
        <p:txBody>
          <a:bodyPr vert="horz" wrap="square" lIns="91400" tIns="45699" rIns="91400" bIns="45699" numCol="1" anchor="b" anchorCtr="0" compatLnSpc="1">
            <a:prstTxWarp prst="textNoShape">
              <a:avLst/>
            </a:prstTxWarp>
          </a:bodyPr>
          <a:lstStyle>
            <a:lvl1pPr algn="l" eaLnBrk="0" hangingPunct="0">
              <a:defRPr sz="1200" b="0">
                <a:solidFill>
                  <a:schemeClr val="tx1"/>
                </a:solidFill>
                <a:latin typeface="Times New Roman" pitchFamily="18" charset="0"/>
              </a:defRPr>
            </a:lvl1pPr>
          </a:lstStyle>
          <a:p>
            <a:pPr>
              <a:defRPr/>
            </a:pPr>
            <a:endParaRPr lang="en-US" dirty="0"/>
          </a:p>
        </p:txBody>
      </p:sp>
      <p:sp>
        <p:nvSpPr>
          <p:cNvPr id="585733"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a:effectLst/>
        </p:spPr>
        <p:txBody>
          <a:bodyPr vert="horz" wrap="square" lIns="91400" tIns="45699" rIns="91400" bIns="45699" numCol="1" anchor="b" anchorCtr="0" compatLnSpc="1">
            <a:prstTxWarp prst="textNoShape">
              <a:avLst/>
            </a:prstTxWarp>
          </a:bodyPr>
          <a:lstStyle>
            <a:lvl1pPr algn="r" eaLnBrk="0" hangingPunct="0">
              <a:defRPr sz="1200" b="0">
                <a:solidFill>
                  <a:schemeClr val="tx1"/>
                </a:solidFill>
                <a:latin typeface="Times New Roman" pitchFamily="18" charset="0"/>
              </a:defRPr>
            </a:lvl1pPr>
          </a:lstStyle>
          <a:p>
            <a:pPr>
              <a:defRPr/>
            </a:pPr>
            <a:fld id="{93A9A6A3-3A6B-4D02-92A0-43ACD0E97D04}" type="slidenum">
              <a:rPr lang="en-US"/>
              <a:pPr>
                <a:defRPr/>
              </a:pPr>
              <a:t>‹#›</a:t>
            </a:fld>
            <a:endParaRPr lang="en-US" dirty="0"/>
          </a:p>
        </p:txBody>
      </p:sp>
    </p:spTree>
    <p:extLst>
      <p:ext uri="{BB962C8B-B14F-4D97-AF65-F5344CB8AC3E}">
        <p14:creationId xmlns:p14="http://schemas.microsoft.com/office/powerpoint/2010/main" val="16688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00" tIns="45699" rIns="91400" bIns="45699" numCol="1" anchor="t" anchorCtr="0" compatLnSpc="1">
            <a:prstTxWarp prst="textNoShape">
              <a:avLst/>
            </a:prstTxWarp>
          </a:bodyPr>
          <a:lstStyle>
            <a:lvl1pPr algn="l">
              <a:defRPr sz="1200" b="0">
                <a:solidFill>
                  <a:schemeClr val="tx1"/>
                </a:solidFill>
                <a:latin typeface="Tahoma" pitchFamily="34" charset="0"/>
              </a:defRPr>
            </a:lvl1pPr>
          </a:lstStyle>
          <a:p>
            <a:pPr>
              <a:defRPr/>
            </a:pPr>
            <a:endParaRPr lang="en-US" dirty="0"/>
          </a:p>
        </p:txBody>
      </p:sp>
      <p:sp>
        <p:nvSpPr>
          <p:cNvPr id="293891" name="Rectangle 3"/>
          <p:cNvSpPr>
            <a:spLocks noGrp="1" noChangeArrowheads="1"/>
          </p:cNvSpPr>
          <p:nvPr>
            <p:ph type="dt" idx="1"/>
          </p:nvPr>
        </p:nvSpPr>
        <p:spPr bwMode="auto">
          <a:xfrm>
            <a:off x="3972560" y="0"/>
            <a:ext cx="3037840" cy="465138"/>
          </a:xfrm>
          <a:prstGeom prst="rect">
            <a:avLst/>
          </a:prstGeom>
          <a:noFill/>
          <a:ln w="9525">
            <a:noFill/>
            <a:miter lim="800000"/>
            <a:headEnd/>
            <a:tailEnd/>
          </a:ln>
          <a:effectLst/>
        </p:spPr>
        <p:txBody>
          <a:bodyPr vert="horz" wrap="square" lIns="91400" tIns="45699" rIns="91400" bIns="45699" numCol="1" anchor="t" anchorCtr="0" compatLnSpc="1">
            <a:prstTxWarp prst="textNoShape">
              <a:avLst/>
            </a:prstTxWarp>
          </a:bodyPr>
          <a:lstStyle>
            <a:lvl1pPr algn="r">
              <a:defRPr sz="1200" b="0">
                <a:solidFill>
                  <a:schemeClr val="tx1"/>
                </a:solidFill>
                <a:latin typeface="Tahoma" pitchFamily="34" charset="0"/>
              </a:defRPr>
            </a:lvl1pPr>
          </a:lstStyle>
          <a:p>
            <a:pPr>
              <a:defRPr/>
            </a:pPr>
            <a:endParaRPr lang="en-US" dirty="0"/>
          </a:p>
        </p:txBody>
      </p:sp>
      <p:sp>
        <p:nvSpPr>
          <p:cNvPr id="11366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293893" name="Rectangle 5"/>
          <p:cNvSpPr>
            <a:spLocks noGrp="1" noChangeArrowheads="1"/>
          </p:cNvSpPr>
          <p:nvPr>
            <p:ph type="body" sz="quarter" idx="3"/>
          </p:nvPr>
        </p:nvSpPr>
        <p:spPr bwMode="auto">
          <a:xfrm>
            <a:off x="934720" y="4416429"/>
            <a:ext cx="5140960" cy="4183063"/>
          </a:xfrm>
          <a:prstGeom prst="rect">
            <a:avLst/>
          </a:prstGeom>
          <a:noFill/>
          <a:ln w="9525">
            <a:noFill/>
            <a:miter lim="800000"/>
            <a:headEnd/>
            <a:tailEnd/>
          </a:ln>
          <a:effectLst/>
        </p:spPr>
        <p:txBody>
          <a:bodyPr vert="horz" wrap="square" lIns="91400" tIns="45699" rIns="91400" bIns="456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3894" name="Rectangle 6"/>
          <p:cNvSpPr>
            <a:spLocks noGrp="1" noChangeArrowheads="1"/>
          </p:cNvSpPr>
          <p:nvPr>
            <p:ph type="ftr" sz="quarter" idx="4"/>
          </p:nvPr>
        </p:nvSpPr>
        <p:spPr bwMode="auto">
          <a:xfrm>
            <a:off x="0" y="8831267"/>
            <a:ext cx="3037840" cy="465137"/>
          </a:xfrm>
          <a:prstGeom prst="rect">
            <a:avLst/>
          </a:prstGeom>
          <a:noFill/>
          <a:ln w="9525">
            <a:noFill/>
            <a:miter lim="800000"/>
            <a:headEnd/>
            <a:tailEnd/>
          </a:ln>
          <a:effectLst/>
        </p:spPr>
        <p:txBody>
          <a:bodyPr vert="horz" wrap="square" lIns="91400" tIns="45699" rIns="91400" bIns="45699" numCol="1" anchor="b" anchorCtr="0" compatLnSpc="1">
            <a:prstTxWarp prst="textNoShape">
              <a:avLst/>
            </a:prstTxWarp>
          </a:bodyPr>
          <a:lstStyle>
            <a:lvl1pPr algn="l">
              <a:defRPr sz="1200" b="0">
                <a:solidFill>
                  <a:schemeClr val="tx1"/>
                </a:solidFill>
                <a:latin typeface="Tahoma" pitchFamily="34" charset="0"/>
              </a:defRPr>
            </a:lvl1pPr>
          </a:lstStyle>
          <a:p>
            <a:pPr>
              <a:defRPr/>
            </a:pPr>
            <a:endParaRPr lang="en-US" dirty="0"/>
          </a:p>
        </p:txBody>
      </p:sp>
      <p:sp>
        <p:nvSpPr>
          <p:cNvPr id="293895" name="Rectangle 7"/>
          <p:cNvSpPr>
            <a:spLocks noGrp="1" noChangeArrowheads="1"/>
          </p:cNvSpPr>
          <p:nvPr>
            <p:ph type="sldNum" sz="quarter" idx="5"/>
          </p:nvPr>
        </p:nvSpPr>
        <p:spPr bwMode="auto">
          <a:xfrm>
            <a:off x="3972560" y="8831267"/>
            <a:ext cx="3037840" cy="465137"/>
          </a:xfrm>
          <a:prstGeom prst="rect">
            <a:avLst/>
          </a:prstGeom>
          <a:noFill/>
          <a:ln w="9525">
            <a:noFill/>
            <a:miter lim="800000"/>
            <a:headEnd/>
            <a:tailEnd/>
          </a:ln>
          <a:effectLst/>
        </p:spPr>
        <p:txBody>
          <a:bodyPr vert="horz" wrap="square" lIns="91400" tIns="45699" rIns="91400" bIns="45699" numCol="1" anchor="b" anchorCtr="0" compatLnSpc="1">
            <a:prstTxWarp prst="textNoShape">
              <a:avLst/>
            </a:prstTxWarp>
          </a:bodyPr>
          <a:lstStyle>
            <a:lvl1pPr algn="r">
              <a:defRPr sz="1200" b="0">
                <a:solidFill>
                  <a:schemeClr val="tx1"/>
                </a:solidFill>
                <a:latin typeface="Tahoma" pitchFamily="34" charset="0"/>
              </a:defRPr>
            </a:lvl1pPr>
          </a:lstStyle>
          <a:p>
            <a:pPr>
              <a:defRPr/>
            </a:pPr>
            <a:fld id="{3D90D190-88B1-440A-9E7D-EF51454397E7}" type="slidenum">
              <a:rPr lang="en-US"/>
              <a:pPr>
                <a:defRPr/>
              </a:pPr>
              <a:t>‹#›</a:t>
            </a:fld>
            <a:endParaRPr lang="en-US" dirty="0"/>
          </a:p>
        </p:txBody>
      </p:sp>
    </p:spTree>
    <p:extLst>
      <p:ext uri="{BB962C8B-B14F-4D97-AF65-F5344CB8AC3E}">
        <p14:creationId xmlns:p14="http://schemas.microsoft.com/office/powerpoint/2010/main" val="8529886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Patty]</a:t>
            </a:r>
          </a:p>
          <a:p>
            <a:endParaRPr lang="en-US" baseline="0" dirty="0"/>
          </a:p>
          <a:p>
            <a:pPr defTabSz="889326"/>
            <a:r>
              <a:rPr lang="en-US" i="1" dirty="0">
                <a:effectLst/>
              </a:rPr>
              <a:t>I’ll introduce our presenter, </a:t>
            </a:r>
            <a:r>
              <a:rPr lang="en-US" sz="1300" i="1" dirty="0"/>
              <a:t>Michael Wilkinson</a:t>
            </a:r>
            <a:r>
              <a:rPr lang="en-US" i="1" dirty="0">
                <a:effectLst/>
              </a:rPr>
              <a:t>, in just a moment. </a:t>
            </a:r>
            <a:endParaRPr lang="en-US" dirty="0">
              <a:effectLst/>
            </a:endParaRPr>
          </a:p>
        </p:txBody>
      </p:sp>
      <p:sp>
        <p:nvSpPr>
          <p:cNvPr id="4" name="Slide Number Placeholder 3"/>
          <p:cNvSpPr>
            <a:spLocks noGrp="1"/>
          </p:cNvSpPr>
          <p:nvPr>
            <p:ph type="sldNum" sz="quarter" idx="10"/>
          </p:nvPr>
        </p:nvSpPr>
        <p:spPr/>
        <p:txBody>
          <a:bodyPr/>
          <a:lstStyle/>
          <a:p>
            <a:pPr>
              <a:defRPr/>
            </a:pPr>
            <a:fld id="{3D90D190-88B1-440A-9E7D-EF51454397E7}" type="slidenum">
              <a:rPr lang="en-US" smtClean="0"/>
              <a:pPr>
                <a:defRPr/>
              </a:pPr>
              <a:t>2</a:t>
            </a:fld>
            <a:endParaRPr lang="en-US" dirty="0"/>
          </a:p>
        </p:txBody>
      </p:sp>
    </p:spTree>
    <p:extLst>
      <p:ext uri="{BB962C8B-B14F-4D97-AF65-F5344CB8AC3E}">
        <p14:creationId xmlns:p14="http://schemas.microsoft.com/office/powerpoint/2010/main" val="1637626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0D190-88B1-440A-9E7D-EF51454397E7}" type="slidenum">
              <a:rPr lang="en-US" smtClean="0"/>
              <a:pPr>
                <a:defRPr/>
              </a:pPr>
              <a:t>34</a:t>
            </a:fld>
            <a:endParaRPr lang="en-US" dirty="0"/>
          </a:p>
        </p:txBody>
      </p:sp>
    </p:spTree>
    <p:extLst>
      <p:ext uri="{BB962C8B-B14F-4D97-AF65-F5344CB8AC3E}">
        <p14:creationId xmlns:p14="http://schemas.microsoft.com/office/powerpoint/2010/main" val="2334206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730744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90786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974258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0D190-88B1-440A-9E7D-EF51454397E7}" type="slidenum">
              <a:rPr lang="en-US" smtClean="0"/>
              <a:pPr>
                <a:defRPr/>
              </a:pPr>
              <a:t>50</a:t>
            </a:fld>
            <a:endParaRPr lang="en-US" dirty="0"/>
          </a:p>
        </p:txBody>
      </p:sp>
    </p:spTree>
    <p:extLst>
      <p:ext uri="{BB962C8B-B14F-4D97-AF65-F5344CB8AC3E}">
        <p14:creationId xmlns:p14="http://schemas.microsoft.com/office/powerpoint/2010/main" val="131286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87207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44677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D658E257-727B-4BF0-A16B-8C10FF3E1B97}"/>
              </a:ext>
            </a:extLst>
          </p:cNvPr>
          <p:cNvSpPr>
            <a:spLocks noGrp="1" noRot="1" noChangeAspect="1" noTextEdit="1"/>
          </p:cNvSpPr>
          <p:nvPr>
            <p:ph type="sldImg"/>
          </p:nvPr>
        </p:nvSpPr>
        <p:spPr>
          <a:ln/>
        </p:spPr>
      </p:sp>
      <p:sp>
        <p:nvSpPr>
          <p:cNvPr id="130051" name="Notes Placeholder 2">
            <a:extLst>
              <a:ext uri="{FF2B5EF4-FFF2-40B4-BE49-F238E27FC236}">
                <a16:creationId xmlns:a16="http://schemas.microsoft.com/office/drawing/2014/main" id="{5A707974-5843-470C-8AF7-04DEC6B2F98B}"/>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Key Points</a:t>
            </a:r>
            <a:endParaRPr lang="en-US" dirty="0"/>
          </a:p>
          <a:p>
            <a:pPr>
              <a:defRPr/>
            </a:pPr>
            <a:r>
              <a:rPr lang="en-US" i="1" dirty="0"/>
              <a:t>Have former team leaders appoint a new team leader.</a:t>
            </a:r>
          </a:p>
          <a:p>
            <a:pPr>
              <a:defRPr/>
            </a:pPr>
            <a:r>
              <a:rPr lang="en-US" i="1" dirty="0"/>
              <a:t>Give the teams 5 minutes to fill in the blanks to the 10 pitfalls; have the team leaders record the responses in their manuals</a:t>
            </a:r>
          </a:p>
          <a:p>
            <a:pPr>
              <a:defRPr/>
            </a:pPr>
            <a:r>
              <a:rPr lang="en-US" i="1" dirty="0"/>
              <a:t>After the 5 minutes, collect the manuals of team leaders and pass the manual to the next team leader to score.</a:t>
            </a:r>
          </a:p>
          <a:p>
            <a:pPr>
              <a:defRPr/>
            </a:pPr>
            <a:r>
              <a:rPr lang="en-US" i="1" dirty="0"/>
              <a:t>Have the entire group give the answer to each of the ten pitfalls, and ask team leaders to check the ones that are correct.</a:t>
            </a:r>
          </a:p>
          <a:p>
            <a:pPr>
              <a:defRPr/>
            </a:pPr>
            <a:r>
              <a:rPr lang="en-US" i="1" dirty="0"/>
              <a:t>At the end have the team leaders add up the number of checks to get a score for the team and pass the manuals back to the team leader whose book they scored.</a:t>
            </a:r>
          </a:p>
          <a:p>
            <a:pPr>
              <a:defRPr/>
            </a:pPr>
            <a:r>
              <a:rPr lang="en-US" i="1" dirty="0"/>
              <a:t>Award the winning team with applause.</a:t>
            </a:r>
            <a:endParaRPr lang="en-US" dirty="0"/>
          </a:p>
          <a:p>
            <a:pPr>
              <a:defRPr/>
            </a:pPr>
            <a:endParaRPr lang="en-US" altLang="en-US" dirty="0"/>
          </a:p>
        </p:txBody>
      </p:sp>
      <p:sp>
        <p:nvSpPr>
          <p:cNvPr id="136196" name="Slide Number Placeholder 3">
            <a:extLst>
              <a:ext uri="{FF2B5EF4-FFF2-40B4-BE49-F238E27FC236}">
                <a16:creationId xmlns:a16="http://schemas.microsoft.com/office/drawing/2014/main" id="{87670FEE-7CBC-4157-98DE-287B89BBD6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25">
              <a:defRPr sz="3700" b="1">
                <a:solidFill>
                  <a:srgbClr val="104A73"/>
                </a:solidFill>
                <a:latin typeface="Arial" panose="020B0604020202020204" pitchFamily="34" charset="0"/>
              </a:defRPr>
            </a:lvl1pPr>
            <a:lvl2pPr marL="716130" indent="-275434" defTabSz="913525">
              <a:defRPr sz="3700" b="1">
                <a:solidFill>
                  <a:srgbClr val="104A73"/>
                </a:solidFill>
                <a:latin typeface="Arial" panose="020B0604020202020204" pitchFamily="34" charset="0"/>
              </a:defRPr>
            </a:lvl2pPr>
            <a:lvl3pPr marL="1101738" indent="-220348" defTabSz="913525">
              <a:defRPr sz="3700" b="1">
                <a:solidFill>
                  <a:srgbClr val="104A73"/>
                </a:solidFill>
                <a:latin typeface="Arial" panose="020B0604020202020204" pitchFamily="34" charset="0"/>
              </a:defRPr>
            </a:lvl3pPr>
            <a:lvl4pPr marL="1542433" indent="-220348" defTabSz="913525">
              <a:defRPr sz="3700" b="1">
                <a:solidFill>
                  <a:srgbClr val="104A73"/>
                </a:solidFill>
                <a:latin typeface="Arial" panose="020B0604020202020204" pitchFamily="34" charset="0"/>
              </a:defRPr>
            </a:lvl4pPr>
            <a:lvl5pPr marL="1983128" indent="-220348" defTabSz="913525">
              <a:defRPr sz="3700" b="1">
                <a:solidFill>
                  <a:srgbClr val="104A73"/>
                </a:solidFill>
                <a:latin typeface="Arial" panose="020B0604020202020204" pitchFamily="34" charset="0"/>
              </a:defRPr>
            </a:lvl5pPr>
            <a:lvl6pPr marL="2423823" indent="-220348" defTabSz="913525" eaLnBrk="0" fontAlgn="base" hangingPunct="0">
              <a:spcBef>
                <a:spcPct val="0"/>
              </a:spcBef>
              <a:spcAft>
                <a:spcPct val="0"/>
              </a:spcAft>
              <a:defRPr sz="3700" b="1">
                <a:solidFill>
                  <a:srgbClr val="104A73"/>
                </a:solidFill>
                <a:latin typeface="Arial" panose="020B0604020202020204" pitchFamily="34" charset="0"/>
              </a:defRPr>
            </a:lvl6pPr>
            <a:lvl7pPr marL="2864518" indent="-220348" defTabSz="913525" eaLnBrk="0" fontAlgn="base" hangingPunct="0">
              <a:spcBef>
                <a:spcPct val="0"/>
              </a:spcBef>
              <a:spcAft>
                <a:spcPct val="0"/>
              </a:spcAft>
              <a:defRPr sz="3700" b="1">
                <a:solidFill>
                  <a:srgbClr val="104A73"/>
                </a:solidFill>
                <a:latin typeface="Arial" panose="020B0604020202020204" pitchFamily="34" charset="0"/>
              </a:defRPr>
            </a:lvl7pPr>
            <a:lvl8pPr marL="3305213" indent="-220348" defTabSz="913525" eaLnBrk="0" fontAlgn="base" hangingPunct="0">
              <a:spcBef>
                <a:spcPct val="0"/>
              </a:spcBef>
              <a:spcAft>
                <a:spcPct val="0"/>
              </a:spcAft>
              <a:defRPr sz="3700" b="1">
                <a:solidFill>
                  <a:srgbClr val="104A73"/>
                </a:solidFill>
                <a:latin typeface="Arial" panose="020B0604020202020204" pitchFamily="34" charset="0"/>
              </a:defRPr>
            </a:lvl8pPr>
            <a:lvl9pPr marL="3745908" indent="-220348" defTabSz="913525" eaLnBrk="0" fontAlgn="base" hangingPunct="0">
              <a:spcBef>
                <a:spcPct val="0"/>
              </a:spcBef>
              <a:spcAft>
                <a:spcPct val="0"/>
              </a:spcAft>
              <a:defRPr sz="3700" b="1">
                <a:solidFill>
                  <a:srgbClr val="104A73"/>
                </a:solidFill>
                <a:latin typeface="Arial" panose="020B0604020202020204" pitchFamily="34" charset="0"/>
              </a:defRPr>
            </a:lvl9pPr>
          </a:lstStyle>
          <a:p>
            <a:fld id="{A783EDCA-15E9-4D99-B10C-9443C3CF55FA}" type="slidenum">
              <a:rPr lang="en-US" altLang="en-US" sz="1200" b="0">
                <a:solidFill>
                  <a:schemeClr val="tx1"/>
                </a:solidFill>
                <a:latin typeface="Tahoma" panose="020B0604030504040204" pitchFamily="34" charset="0"/>
              </a:rPr>
              <a:pPr/>
              <a:t>61</a:t>
            </a:fld>
            <a:endParaRPr lang="en-US" altLang="en-US" sz="1200" b="0">
              <a:solidFill>
                <a:schemeClr val="tx1"/>
              </a:solidFill>
              <a:latin typeface="Tahoma" panose="020B060403050404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9551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3334318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0D190-88B1-440A-9E7D-EF51454397E7}" type="slidenum">
              <a:rPr lang="en-US" smtClean="0"/>
              <a:pPr>
                <a:defRPr/>
              </a:pPr>
              <a:t>5</a:t>
            </a:fld>
            <a:endParaRPr lang="en-US" dirty="0"/>
          </a:p>
        </p:txBody>
      </p:sp>
    </p:spTree>
    <p:extLst>
      <p:ext uri="{BB962C8B-B14F-4D97-AF65-F5344CB8AC3E}">
        <p14:creationId xmlns:p14="http://schemas.microsoft.com/office/powerpoint/2010/main" val="1095991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2912124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Add the third option</a:t>
            </a:r>
            <a:r>
              <a:rPr lang="en-US" baseline="0" dirty="0"/>
              <a:t> – </a:t>
            </a:r>
            <a:r>
              <a:rPr lang="en-US" dirty="0"/>
              <a:t>(promote)</a:t>
            </a:r>
            <a:r>
              <a:rPr lang="en-US" baseline="0" dirty="0"/>
              <a:t> </a:t>
            </a:r>
            <a:r>
              <a:rPr lang="en-US" dirty="0"/>
              <a:t>Looking</a:t>
            </a:r>
            <a:r>
              <a:rPr lang="en-US" baseline="0" dirty="0"/>
              <a:t> to introduce strategy to your team or organization? Strategy Briefing – DONE </a:t>
            </a:r>
          </a:p>
          <a:p>
            <a:endParaRPr lang="en-US" baseline="0" dirty="0"/>
          </a:p>
          <a:p>
            <a:r>
              <a:rPr lang="en-US" baseline="0" dirty="0"/>
              <a:t>Strat </a:t>
            </a:r>
            <a:r>
              <a:rPr lang="en-US" baseline="0" dirty="0" err="1"/>
              <a:t>fac</a:t>
            </a:r>
            <a:r>
              <a:rPr lang="en-US" baseline="0" dirty="0"/>
              <a:t> – model – DONE </a:t>
            </a:r>
          </a:p>
          <a:p>
            <a:endParaRPr lang="en-US" baseline="0" dirty="0"/>
          </a:p>
          <a:p>
            <a:r>
              <a:rPr lang="en-US" baseline="0" dirty="0"/>
              <a:t>Strat training – provide – DONE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35BF89D-FCF2-AD47-9302-4100AA732425}" type="slidenum">
              <a:rPr lang="en-US" smtClean="0"/>
              <a:pPr/>
              <a:t>103</a:t>
            </a:fld>
            <a:endParaRPr lang="en-US" dirty="0"/>
          </a:p>
        </p:txBody>
      </p:sp>
    </p:spTree>
    <p:extLst>
      <p:ext uri="{BB962C8B-B14F-4D97-AF65-F5344CB8AC3E}">
        <p14:creationId xmlns:p14="http://schemas.microsoft.com/office/powerpoint/2010/main" val="3920822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r>
              <a:rPr lang="en-US" i="1" dirty="0">
                <a:effectLst/>
              </a:rPr>
              <a:t>We</a:t>
            </a:r>
            <a:r>
              <a:rPr lang="en-US" i="1" baseline="0" dirty="0">
                <a:effectLst/>
              </a:rPr>
              <a:t> know many of you belong to organizations who are either acting on or developing solid strategic plans to reach your goals, and are perhaps looking for ways to ensure that you go about developing plans that have solid input, consensus, and buy-in. If your current strategy hasn’t been producing the results you expected, or you’re gearing up for how to manage your efforts heading into next year, this webinar today will help you either modify your current strategic plan or develop one for the year ahead.</a:t>
            </a:r>
          </a:p>
          <a:p>
            <a:endParaRPr lang="en-US" i="1" baseline="0" dirty="0">
              <a:effectLst/>
            </a:endParaRPr>
          </a:p>
          <a:p>
            <a:r>
              <a:rPr lang="en-US" i="1" dirty="0">
                <a:effectLst/>
              </a:rPr>
              <a:t>You’ll walk away with an understanding of:</a:t>
            </a:r>
          </a:p>
          <a:p>
            <a:pPr marL="583824" lvl="1" indent="-159226">
              <a:buFont typeface="Arial" panose="020B0604020202020204" pitchFamily="34" charset="0"/>
              <a:buChar char="•"/>
            </a:pPr>
            <a:r>
              <a:rPr lang="en-US" i="1" dirty="0"/>
              <a:t>strategic planning – how we define it at Leadership Strategies and the best process and components to incorporate in planning</a:t>
            </a:r>
          </a:p>
          <a:p>
            <a:pPr marL="583824" lvl="1" indent="-159226">
              <a:buFont typeface="Arial" panose="020B0604020202020204" pitchFamily="34" charset="0"/>
              <a:buChar char="•"/>
            </a:pPr>
            <a:r>
              <a:rPr lang="en-US" i="1" dirty="0"/>
              <a:t>why most plans fail, the key pitfalls, and ways to avoid the</a:t>
            </a:r>
            <a:r>
              <a:rPr lang="en-US" i="1" baseline="0" dirty="0"/>
              <a:t> high</a:t>
            </a:r>
            <a:r>
              <a:rPr lang="en-US" i="1" dirty="0"/>
              <a:t> failure rate of most plans!</a:t>
            </a:r>
          </a:p>
          <a:p>
            <a:pPr marL="583824" lvl="1" indent="-159226">
              <a:buFont typeface="Arial" panose="020B0604020202020204" pitchFamily="34" charset="0"/>
              <a:buChar char="•"/>
            </a:pPr>
            <a:r>
              <a:rPr lang="en-US" i="1" dirty="0"/>
              <a:t>strategies for selling the plan inside – so that you’re engaging other leaders at your organization and gaining true buy-in</a:t>
            </a:r>
          </a:p>
          <a:p>
            <a:pPr marL="583824" lvl="1" indent="-159226">
              <a:buFont typeface="Arial" panose="020B0604020202020204" pitchFamily="34" charset="0"/>
              <a:buChar char="•"/>
            </a:pPr>
            <a:r>
              <a:rPr lang="en-US" i="1" dirty="0"/>
              <a:t>and next steps to learn more – since we can’t cover everything about strategic planning best practices in 60 minutes alone </a:t>
            </a:r>
          </a:p>
          <a:p>
            <a:endParaRPr lang="en-US" dirty="0"/>
          </a:p>
          <a:p>
            <a:endParaRPr lang="en-US" i="1" baseline="0" dirty="0">
              <a:effectLst/>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114675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685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34323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0D190-88B1-440A-9E7D-EF51454397E7}" type="slidenum">
              <a:rPr lang="en-US" smtClean="0"/>
              <a:pPr>
                <a:defRPr/>
              </a:pPr>
              <a:t>16</a:t>
            </a:fld>
            <a:endParaRPr lang="en-US" dirty="0"/>
          </a:p>
        </p:txBody>
      </p:sp>
    </p:spTree>
    <p:extLst>
      <p:ext uri="{BB962C8B-B14F-4D97-AF65-F5344CB8AC3E}">
        <p14:creationId xmlns:p14="http://schemas.microsoft.com/office/powerpoint/2010/main" val="413572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841632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132">
              <a:defRPr/>
            </a:pPr>
            <a:r>
              <a:rPr lang="en-US" dirty="0"/>
              <a:t>SPEAKER: Michael;</a:t>
            </a:r>
            <a:r>
              <a:rPr lang="en-US" baseline="0" dirty="0"/>
              <a:t> commentary by Patty</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D90D190-88B1-440A-9E7D-EF51454397E7}" type="slidenum">
              <a:rPr lang="en-US" smtClean="0"/>
              <a:pPr>
                <a:defRPr/>
              </a:pPr>
              <a:t>24</a:t>
            </a:fld>
            <a:endParaRPr lang="en-US" dirty="0"/>
          </a:p>
        </p:txBody>
      </p:sp>
    </p:spTree>
    <p:extLst>
      <p:ext uri="{BB962C8B-B14F-4D97-AF65-F5344CB8AC3E}">
        <p14:creationId xmlns:p14="http://schemas.microsoft.com/office/powerpoint/2010/main" val="306207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i="0" dirty="0">
                <a:effectLst/>
              </a:rPr>
              <a:t>[SPEAKER:</a:t>
            </a:r>
            <a:r>
              <a:rPr lang="en-US" i="0" baseline="0" dirty="0">
                <a:effectLst/>
              </a:rPr>
              <a:t> Patty]</a:t>
            </a:r>
            <a:endParaRPr lang="en-US" i="0" dirty="0">
              <a:effectLst/>
            </a:endParaRPr>
          </a:p>
          <a:p>
            <a:pPr marL="166749" indent="-166749">
              <a:buFont typeface="Arial" panose="020B0604020202020204" pitchFamily="34" charset="0"/>
              <a:buChar char="•"/>
            </a:pPr>
            <a:endParaRPr lang="en-US" i="1" dirty="0">
              <a:effectLst/>
            </a:endParaRPr>
          </a:p>
          <a:p>
            <a:pPr marL="166749" indent="-166749">
              <a:buFont typeface="Arial" panose="020B0604020202020204" pitchFamily="34" charset="0"/>
              <a:buChar char="•"/>
            </a:pPr>
            <a:r>
              <a:rPr lang="en-US" i="1" dirty="0">
                <a:effectLst/>
              </a:rPr>
              <a:t>Today, we will run through:</a:t>
            </a:r>
            <a:endParaRPr lang="en-US" dirty="0">
              <a:effectLst/>
            </a:endParaRPr>
          </a:p>
          <a:p>
            <a:pPr marL="583824" lvl="1" indent="-159226">
              <a:buFont typeface="Arial" panose="020B0604020202020204" pitchFamily="34" charset="0"/>
              <a:buChar char="•"/>
            </a:pPr>
            <a:r>
              <a:rPr lang="en-US" i="1" dirty="0"/>
              <a:t>Strategic planning – what it is and the process and components to do it </a:t>
            </a:r>
            <a:r>
              <a:rPr lang="en-US" i="1" u="sng" dirty="0"/>
              <a:t>RIGHT</a:t>
            </a:r>
            <a:endParaRPr lang="en-US" dirty="0"/>
          </a:p>
          <a:p>
            <a:pPr marL="583824" lvl="1" indent="-159226">
              <a:buFont typeface="Arial" panose="020B0604020202020204" pitchFamily="34" charset="0"/>
              <a:buChar char="•"/>
            </a:pPr>
            <a:r>
              <a:rPr lang="en-US" i="1" dirty="0"/>
              <a:t>The executive briefing – how you can sell the plan inside for buy-in and implementation</a:t>
            </a:r>
          </a:p>
          <a:p>
            <a:pPr marL="583824" lvl="1" indent="-159226">
              <a:buFont typeface="Arial" panose="020B0604020202020204" pitchFamily="34" charset="0"/>
              <a:buChar char="•"/>
            </a:pPr>
            <a:r>
              <a:rPr lang="en-US" i="1" dirty="0"/>
              <a:t>Next steps</a:t>
            </a:r>
            <a:endParaRPr lang="en-US" dirty="0"/>
          </a:p>
          <a:p>
            <a:pPr marL="166749" indent="-166749">
              <a:buFont typeface="Arial" panose="020B0604020202020204" pitchFamily="34" charset="0"/>
              <a:buChar char="•"/>
            </a:pPr>
            <a:r>
              <a:rPr lang="en-US" sz="1300" i="1" dirty="0"/>
              <a:t>And again, we’ll wrap up a brief Q&amp;A session.</a:t>
            </a: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684284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1076172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9" name="TextBox 8"/>
          <p:cNvSpPr txBox="1"/>
          <p:nvPr userDrawn="1"/>
        </p:nvSpPr>
        <p:spPr>
          <a:xfrm>
            <a:off x="581679" y="6565613"/>
            <a:ext cx="2858475" cy="246221"/>
          </a:xfrm>
          <a:prstGeom prst="rect">
            <a:avLst/>
          </a:prstGeom>
          <a:noFill/>
        </p:spPr>
        <p:txBody>
          <a:bodyPr wrap="none" rtlCol="0">
            <a:spAutoFit/>
          </a:bodyPr>
          <a:lstStyle/>
          <a:p>
            <a:pPr algn="l" defTabSz="457200" fontAlgn="auto">
              <a:spcBef>
                <a:spcPts val="0"/>
              </a:spcBef>
              <a:spcAft>
                <a:spcPts val="0"/>
              </a:spcAft>
            </a:pPr>
            <a:r>
              <a:rPr lang="en-US" sz="1000" b="0" dirty="0">
                <a:solidFill>
                  <a:srgbClr val="00467F"/>
                </a:solidFill>
                <a:latin typeface="Franklin Gothic Book"/>
                <a:cs typeface="Franklin Gothic Book"/>
              </a:rPr>
              <a:t>Copyright 1992-2017, Leadership Strategies, Inc.</a:t>
            </a:r>
          </a:p>
        </p:txBody>
      </p:sp>
      <p:sp>
        <p:nvSpPr>
          <p:cNvPr id="11" name="TextBox 10"/>
          <p:cNvSpPr txBox="1"/>
          <p:nvPr userDrawn="1"/>
        </p:nvSpPr>
        <p:spPr>
          <a:xfrm>
            <a:off x="5322137" y="6565613"/>
            <a:ext cx="2271776" cy="246221"/>
          </a:xfrm>
          <a:prstGeom prst="rect">
            <a:avLst/>
          </a:prstGeom>
          <a:noFill/>
        </p:spPr>
        <p:txBody>
          <a:bodyPr wrap="none" rtlCol="0">
            <a:spAutoFit/>
          </a:bodyPr>
          <a:lstStyle/>
          <a:p>
            <a:pPr defTabSz="457200" fontAlgn="auto">
              <a:spcBef>
                <a:spcPts val="0"/>
              </a:spcBef>
              <a:spcAft>
                <a:spcPts val="0"/>
              </a:spcAft>
            </a:pPr>
            <a:r>
              <a:rPr lang="en-US" sz="1000" b="0" dirty="0">
                <a:solidFill>
                  <a:srgbClr val="00467F"/>
                </a:solidFill>
                <a:latin typeface="Franklin Gothic Book"/>
                <a:cs typeface="Franklin Gothic Book"/>
              </a:rPr>
              <a:t>Duplication prohibited without consent</a:t>
            </a:r>
          </a:p>
        </p:txBody>
      </p:sp>
      <p:sp>
        <p:nvSpPr>
          <p:cNvPr id="12"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pic>
        <p:nvPicPr>
          <p:cNvPr id="13" name="Picture 12"/>
          <p:cNvPicPr>
            <a:picLocks noChangeAspect="1"/>
          </p:cNvPicPr>
          <p:nvPr userDrawn="1"/>
        </p:nvPicPr>
        <p:blipFill>
          <a:blip r:embed="rId3"/>
          <a:stretch>
            <a:fillRect/>
          </a:stretch>
        </p:blipFill>
        <p:spPr>
          <a:xfrm>
            <a:off x="9470971" y="6360186"/>
            <a:ext cx="2335269" cy="444477"/>
          </a:xfrm>
          <a:prstGeom prst="rect">
            <a:avLst/>
          </a:prstGeom>
        </p:spPr>
      </p:pic>
    </p:spTree>
    <p:extLst>
      <p:ext uri="{BB962C8B-B14F-4D97-AF65-F5344CB8AC3E}">
        <p14:creationId xmlns:p14="http://schemas.microsoft.com/office/powerpoint/2010/main" val="3229071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1076172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581679" y="6565613"/>
            <a:ext cx="2858475" cy="246221"/>
          </a:xfrm>
          <a:prstGeom prst="rect">
            <a:avLst/>
          </a:prstGeom>
          <a:noFill/>
        </p:spPr>
        <p:txBody>
          <a:bodyPr wrap="none" rtlCol="0">
            <a:spAutoFit/>
          </a:bodyPr>
          <a:lstStyle/>
          <a:p>
            <a:pPr algn="l" defTabSz="457200" fontAlgn="auto">
              <a:spcBef>
                <a:spcPts val="0"/>
              </a:spcBef>
              <a:spcAft>
                <a:spcPts val="0"/>
              </a:spcAft>
            </a:pPr>
            <a:r>
              <a:rPr lang="en-US" sz="1000" b="0" dirty="0">
                <a:solidFill>
                  <a:srgbClr val="00467F"/>
                </a:solidFill>
                <a:latin typeface="Franklin Gothic Book"/>
                <a:cs typeface="Franklin Gothic Book"/>
              </a:rPr>
              <a:t>Copyright 1992-2017, Leadership Strategies, Inc.</a:t>
            </a:r>
          </a:p>
        </p:txBody>
      </p:sp>
      <p:sp>
        <p:nvSpPr>
          <p:cNvPr id="11" name="TextBox 10"/>
          <p:cNvSpPr txBox="1"/>
          <p:nvPr userDrawn="1"/>
        </p:nvSpPr>
        <p:spPr>
          <a:xfrm>
            <a:off x="5322137" y="6565613"/>
            <a:ext cx="2271776" cy="246221"/>
          </a:xfrm>
          <a:prstGeom prst="rect">
            <a:avLst/>
          </a:prstGeom>
          <a:noFill/>
        </p:spPr>
        <p:txBody>
          <a:bodyPr wrap="none" rtlCol="0">
            <a:spAutoFit/>
          </a:bodyPr>
          <a:lstStyle/>
          <a:p>
            <a:pPr defTabSz="457200" fontAlgn="auto">
              <a:spcBef>
                <a:spcPts val="0"/>
              </a:spcBef>
              <a:spcAft>
                <a:spcPts val="0"/>
              </a:spcAft>
            </a:pPr>
            <a:r>
              <a:rPr lang="en-US" sz="1000" b="0" dirty="0">
                <a:solidFill>
                  <a:srgbClr val="00467F"/>
                </a:solidFill>
                <a:latin typeface="Franklin Gothic Book"/>
                <a:cs typeface="Franklin Gothic Book"/>
              </a:rPr>
              <a:t>Duplication prohibited without consent</a:t>
            </a:r>
          </a:p>
        </p:txBody>
      </p:sp>
      <p:pic>
        <p:nvPicPr>
          <p:cNvPr id="12" name="Picture 11"/>
          <p:cNvPicPr>
            <a:picLocks noChangeAspect="1"/>
          </p:cNvPicPr>
          <p:nvPr userDrawn="1"/>
        </p:nvPicPr>
        <p:blipFill>
          <a:blip r:embed="rId3"/>
          <a:stretch>
            <a:fillRect/>
          </a:stretch>
        </p:blipFill>
        <p:spPr>
          <a:xfrm>
            <a:off x="9470971" y="6360186"/>
            <a:ext cx="2335269" cy="444477"/>
          </a:xfrm>
          <a:prstGeom prst="rect">
            <a:avLst/>
          </a:prstGeom>
        </p:spPr>
      </p:pic>
      <p:sp>
        <p:nvSpPr>
          <p:cNvPr id="13" name="Rectangle 12">
            <a:extLst>
              <a:ext uri="{FF2B5EF4-FFF2-40B4-BE49-F238E27FC236}">
                <a16:creationId xmlns:a16="http://schemas.microsoft.com/office/drawing/2014/main" id="{15039A4B-C161-4C57-BA28-F22A48B9860E}"/>
              </a:ext>
            </a:extLst>
          </p:cNvPr>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Tree>
    <p:extLst>
      <p:ext uri="{BB962C8B-B14F-4D97-AF65-F5344CB8AC3E}">
        <p14:creationId xmlns:p14="http://schemas.microsoft.com/office/powerpoint/2010/main" val="4197938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581679" y="6565613"/>
            <a:ext cx="2858475" cy="246221"/>
          </a:xfrm>
          <a:prstGeom prst="rect">
            <a:avLst/>
          </a:prstGeom>
          <a:noFill/>
        </p:spPr>
        <p:txBody>
          <a:bodyPr wrap="none" rtlCol="0">
            <a:spAutoFit/>
          </a:bodyPr>
          <a:lstStyle/>
          <a:p>
            <a:pPr algn="l" defTabSz="457200" fontAlgn="auto">
              <a:spcBef>
                <a:spcPts val="0"/>
              </a:spcBef>
              <a:spcAft>
                <a:spcPts val="0"/>
              </a:spcAft>
            </a:pPr>
            <a:r>
              <a:rPr lang="en-US" sz="1000" b="0" dirty="0">
                <a:solidFill>
                  <a:srgbClr val="00467F"/>
                </a:solidFill>
                <a:latin typeface="Franklin Gothic Book"/>
                <a:cs typeface="Franklin Gothic Book"/>
              </a:rPr>
              <a:t>Copyright 1992-2017, Leadership Strategies, Inc.</a:t>
            </a:r>
          </a:p>
        </p:txBody>
      </p:sp>
      <p:sp>
        <p:nvSpPr>
          <p:cNvPr id="16" name="TextBox 15"/>
          <p:cNvSpPr txBox="1"/>
          <p:nvPr userDrawn="1"/>
        </p:nvSpPr>
        <p:spPr>
          <a:xfrm>
            <a:off x="5322137" y="6565613"/>
            <a:ext cx="2271776" cy="246221"/>
          </a:xfrm>
          <a:prstGeom prst="rect">
            <a:avLst/>
          </a:prstGeom>
          <a:noFill/>
        </p:spPr>
        <p:txBody>
          <a:bodyPr wrap="none" rtlCol="0">
            <a:spAutoFit/>
          </a:bodyPr>
          <a:lstStyle/>
          <a:p>
            <a:pPr defTabSz="457200" fontAlgn="auto">
              <a:spcBef>
                <a:spcPts val="0"/>
              </a:spcBef>
              <a:spcAft>
                <a:spcPts val="0"/>
              </a:spcAft>
            </a:pPr>
            <a:r>
              <a:rPr lang="en-US" sz="1000" b="0" dirty="0">
                <a:solidFill>
                  <a:srgbClr val="00467F"/>
                </a:solidFill>
                <a:latin typeface="Franklin Gothic Book"/>
                <a:cs typeface="Franklin Gothic Book"/>
              </a:rPr>
              <a:t>Duplication prohibited without consent</a:t>
            </a:r>
          </a:p>
        </p:txBody>
      </p:sp>
      <p:pic>
        <p:nvPicPr>
          <p:cNvPr id="13" name="Picture 12"/>
          <p:cNvPicPr>
            <a:picLocks noChangeAspect="1"/>
          </p:cNvPicPr>
          <p:nvPr userDrawn="1"/>
        </p:nvPicPr>
        <p:blipFill>
          <a:blip r:embed="rId3"/>
          <a:stretch>
            <a:fillRect/>
          </a:stretch>
        </p:blipFill>
        <p:spPr>
          <a:xfrm>
            <a:off x="9470971" y="6360186"/>
            <a:ext cx="2335269" cy="444477"/>
          </a:xfrm>
          <a:prstGeom prst="rect">
            <a:avLst/>
          </a:prstGeom>
        </p:spPr>
      </p:pic>
    </p:spTree>
    <p:extLst>
      <p:ext uri="{BB962C8B-B14F-4D97-AF65-F5344CB8AC3E}">
        <p14:creationId xmlns:p14="http://schemas.microsoft.com/office/powerpoint/2010/main" val="3237006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81679" y="6565613"/>
            <a:ext cx="2890535" cy="246221"/>
          </a:xfrm>
          <a:prstGeom prst="rect">
            <a:avLst/>
          </a:prstGeom>
          <a:noFill/>
        </p:spPr>
        <p:txBody>
          <a:bodyPr wrap="none" rtlCol="0">
            <a:spAutoFit/>
          </a:bodyPr>
          <a:lstStyle/>
          <a:p>
            <a:pPr algn="l" defTabSz="457200" fontAlgn="auto">
              <a:spcBef>
                <a:spcPts val="0"/>
              </a:spcBef>
              <a:spcAft>
                <a:spcPts val="0"/>
              </a:spcAft>
            </a:pPr>
            <a:r>
              <a:rPr lang="en-US" sz="1000" b="0" dirty="0">
                <a:solidFill>
                  <a:schemeClr val="bg1"/>
                </a:solidFill>
                <a:latin typeface="Franklin Gothic Book"/>
                <a:cs typeface="Franklin Gothic Book"/>
              </a:rPr>
              <a:t>Copyright 1992-2017, Leadership Strategies, Inc.</a:t>
            </a:r>
          </a:p>
        </p:txBody>
      </p:sp>
      <p:sp>
        <p:nvSpPr>
          <p:cNvPr id="10" name="TextBox 9"/>
          <p:cNvSpPr txBox="1"/>
          <p:nvPr userDrawn="1"/>
        </p:nvSpPr>
        <p:spPr>
          <a:xfrm>
            <a:off x="5322137" y="6565613"/>
            <a:ext cx="2271776" cy="246221"/>
          </a:xfrm>
          <a:prstGeom prst="rect">
            <a:avLst/>
          </a:prstGeom>
          <a:noFill/>
        </p:spPr>
        <p:txBody>
          <a:bodyPr wrap="none" rtlCol="0">
            <a:spAutoFit/>
          </a:bodyPr>
          <a:lstStyle/>
          <a:p>
            <a:pPr defTabSz="457200" fontAlgn="auto">
              <a:spcBef>
                <a:spcPts val="0"/>
              </a:spcBef>
              <a:spcAft>
                <a:spcPts val="0"/>
              </a:spcAft>
            </a:pPr>
            <a:r>
              <a:rPr lang="en-US" sz="1000" b="0" dirty="0">
                <a:solidFill>
                  <a:schemeClr val="bg1"/>
                </a:solidFill>
                <a:latin typeface="Franklin Gothic Book"/>
                <a:cs typeface="Franklin Gothic Book"/>
              </a:rPr>
              <a:t>Duplication prohibited without consent</a:t>
            </a:r>
          </a:p>
        </p:txBody>
      </p:sp>
      <p:pic>
        <p:nvPicPr>
          <p:cNvPr id="11" name="Picture 10"/>
          <p:cNvPicPr>
            <a:picLocks noChangeAspect="1"/>
          </p:cNvPicPr>
          <p:nvPr userDrawn="1"/>
        </p:nvPicPr>
        <p:blipFill>
          <a:blip r:embed="rId2"/>
          <a:stretch>
            <a:fillRect/>
          </a:stretch>
        </p:blipFill>
        <p:spPr>
          <a:xfrm>
            <a:off x="9452168" y="6356607"/>
            <a:ext cx="2354072" cy="448056"/>
          </a:xfrm>
          <a:prstGeom prst="rect">
            <a:avLst/>
          </a:prstGeom>
        </p:spPr>
      </p:pic>
    </p:spTree>
    <p:extLst>
      <p:ext uri="{BB962C8B-B14F-4D97-AF65-F5344CB8AC3E}">
        <p14:creationId xmlns:p14="http://schemas.microsoft.com/office/powerpoint/2010/main" val="28442848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81679" y="6565613"/>
            <a:ext cx="2858475" cy="246221"/>
          </a:xfrm>
          <a:prstGeom prst="rect">
            <a:avLst/>
          </a:prstGeom>
          <a:noFill/>
        </p:spPr>
        <p:txBody>
          <a:bodyPr wrap="none" rtlCol="0">
            <a:spAutoFit/>
          </a:bodyPr>
          <a:lstStyle/>
          <a:p>
            <a:pPr algn="l" defTabSz="457200" fontAlgn="auto">
              <a:spcBef>
                <a:spcPts val="0"/>
              </a:spcBef>
              <a:spcAft>
                <a:spcPts val="0"/>
              </a:spcAft>
            </a:pPr>
            <a:r>
              <a:rPr lang="en-US" sz="1000" b="0" dirty="0">
                <a:solidFill>
                  <a:schemeClr val="bg1"/>
                </a:solidFill>
                <a:latin typeface="Franklin Gothic Book"/>
                <a:cs typeface="Franklin Gothic Book"/>
              </a:rPr>
              <a:t>Copyright 1992-2017, Leadership Strategies, Inc.</a:t>
            </a:r>
          </a:p>
        </p:txBody>
      </p:sp>
      <p:sp>
        <p:nvSpPr>
          <p:cNvPr id="10" name="TextBox 9"/>
          <p:cNvSpPr txBox="1"/>
          <p:nvPr userDrawn="1"/>
        </p:nvSpPr>
        <p:spPr>
          <a:xfrm>
            <a:off x="5322137" y="6565613"/>
            <a:ext cx="2271776" cy="246221"/>
          </a:xfrm>
          <a:prstGeom prst="rect">
            <a:avLst/>
          </a:prstGeom>
          <a:noFill/>
        </p:spPr>
        <p:txBody>
          <a:bodyPr wrap="none" rtlCol="0">
            <a:spAutoFit/>
          </a:bodyPr>
          <a:lstStyle/>
          <a:p>
            <a:pPr defTabSz="457200" fontAlgn="auto">
              <a:spcBef>
                <a:spcPts val="0"/>
              </a:spcBef>
              <a:spcAft>
                <a:spcPts val="0"/>
              </a:spcAft>
            </a:pPr>
            <a:r>
              <a:rPr lang="en-US" sz="1000" b="0" dirty="0">
                <a:solidFill>
                  <a:schemeClr val="bg1"/>
                </a:solidFill>
                <a:latin typeface="Franklin Gothic Book"/>
                <a:cs typeface="Franklin Gothic Book"/>
              </a:rPr>
              <a:t>Duplication prohibited without consent</a:t>
            </a:r>
          </a:p>
        </p:txBody>
      </p:sp>
      <p:pic>
        <p:nvPicPr>
          <p:cNvPr id="11" name="Picture 10"/>
          <p:cNvPicPr>
            <a:picLocks noChangeAspect="1"/>
          </p:cNvPicPr>
          <p:nvPr userDrawn="1"/>
        </p:nvPicPr>
        <p:blipFill>
          <a:blip r:embed="rId2"/>
          <a:stretch>
            <a:fillRect/>
          </a:stretch>
        </p:blipFill>
        <p:spPr>
          <a:xfrm>
            <a:off x="9452168" y="6356607"/>
            <a:ext cx="2354072" cy="448056"/>
          </a:xfrm>
          <a:prstGeom prst="rect">
            <a:avLst/>
          </a:prstGeom>
        </p:spPr>
      </p:pic>
    </p:spTree>
    <p:extLst>
      <p:ext uri="{BB962C8B-B14F-4D97-AF65-F5344CB8AC3E}">
        <p14:creationId xmlns:p14="http://schemas.microsoft.com/office/powerpoint/2010/main" val="119640618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81679" y="6565613"/>
            <a:ext cx="2858475" cy="246221"/>
          </a:xfrm>
          <a:prstGeom prst="rect">
            <a:avLst/>
          </a:prstGeom>
          <a:noFill/>
        </p:spPr>
        <p:txBody>
          <a:bodyPr wrap="none" rtlCol="0">
            <a:spAutoFit/>
          </a:bodyPr>
          <a:lstStyle/>
          <a:p>
            <a:pPr algn="l" defTabSz="457200" fontAlgn="auto">
              <a:spcBef>
                <a:spcPts val="0"/>
              </a:spcBef>
              <a:spcAft>
                <a:spcPts val="0"/>
              </a:spcAft>
            </a:pPr>
            <a:r>
              <a:rPr lang="en-US" sz="1000" b="0" dirty="0">
                <a:solidFill>
                  <a:schemeClr val="bg1"/>
                </a:solidFill>
                <a:latin typeface="Franklin Gothic Book"/>
                <a:cs typeface="Franklin Gothic Book"/>
              </a:rPr>
              <a:t>Copyright 1992-2017, Leadership Strategies, Inc.</a:t>
            </a:r>
          </a:p>
        </p:txBody>
      </p:sp>
      <p:sp>
        <p:nvSpPr>
          <p:cNvPr id="11" name="TextBox 10"/>
          <p:cNvSpPr txBox="1"/>
          <p:nvPr userDrawn="1"/>
        </p:nvSpPr>
        <p:spPr>
          <a:xfrm>
            <a:off x="5322137" y="6565613"/>
            <a:ext cx="2271776" cy="246221"/>
          </a:xfrm>
          <a:prstGeom prst="rect">
            <a:avLst/>
          </a:prstGeom>
          <a:noFill/>
        </p:spPr>
        <p:txBody>
          <a:bodyPr wrap="none" rtlCol="0">
            <a:spAutoFit/>
          </a:bodyPr>
          <a:lstStyle/>
          <a:p>
            <a:pPr defTabSz="457200" fontAlgn="auto">
              <a:spcBef>
                <a:spcPts val="0"/>
              </a:spcBef>
              <a:spcAft>
                <a:spcPts val="0"/>
              </a:spcAft>
            </a:pPr>
            <a:r>
              <a:rPr lang="en-US" sz="1000" b="0" dirty="0">
                <a:solidFill>
                  <a:schemeClr val="bg1"/>
                </a:solidFill>
                <a:latin typeface="Franklin Gothic Book"/>
                <a:cs typeface="Franklin Gothic Book"/>
              </a:rPr>
              <a:t>Duplication prohibited without consent</a:t>
            </a:r>
          </a:p>
        </p:txBody>
      </p:sp>
      <p:pic>
        <p:nvPicPr>
          <p:cNvPr id="12" name="Picture 11"/>
          <p:cNvPicPr>
            <a:picLocks noChangeAspect="1"/>
          </p:cNvPicPr>
          <p:nvPr userDrawn="1"/>
        </p:nvPicPr>
        <p:blipFill>
          <a:blip r:embed="rId2"/>
          <a:stretch>
            <a:fillRect/>
          </a:stretch>
        </p:blipFill>
        <p:spPr>
          <a:xfrm>
            <a:off x="9452168" y="6356607"/>
            <a:ext cx="2354072" cy="448056"/>
          </a:xfrm>
          <a:prstGeom prst="rect">
            <a:avLst/>
          </a:prstGeom>
        </p:spPr>
      </p:pic>
    </p:spTree>
    <p:extLst>
      <p:ext uri="{BB962C8B-B14F-4D97-AF65-F5344CB8AC3E}">
        <p14:creationId xmlns:p14="http://schemas.microsoft.com/office/powerpoint/2010/main" val="200064477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9" name="TextBox 8"/>
          <p:cNvSpPr txBox="1"/>
          <p:nvPr userDrawn="1"/>
        </p:nvSpPr>
        <p:spPr>
          <a:xfrm>
            <a:off x="581679" y="6565613"/>
            <a:ext cx="2890535" cy="246221"/>
          </a:xfrm>
          <a:prstGeom prst="rect">
            <a:avLst/>
          </a:prstGeom>
          <a:noFill/>
        </p:spPr>
        <p:txBody>
          <a:bodyPr wrap="none" rtlCol="0">
            <a:spAutoFit/>
          </a:bodyPr>
          <a:lstStyle/>
          <a:p>
            <a:pPr algn="l" defTabSz="457200" fontAlgn="auto">
              <a:spcBef>
                <a:spcPts val="0"/>
              </a:spcBef>
              <a:spcAft>
                <a:spcPts val="0"/>
              </a:spcAft>
            </a:pPr>
            <a:r>
              <a:rPr lang="en-US" sz="1000" b="0" dirty="0">
                <a:solidFill>
                  <a:srgbClr val="00467F"/>
                </a:solidFill>
                <a:latin typeface="Franklin Gothic Book"/>
                <a:cs typeface="Franklin Gothic Book"/>
              </a:rPr>
              <a:t>Copyright 1992-2017, Leadership Strategies, Inc.</a:t>
            </a:r>
          </a:p>
        </p:txBody>
      </p:sp>
      <p:sp>
        <p:nvSpPr>
          <p:cNvPr id="11" name="TextBox 10"/>
          <p:cNvSpPr txBox="1"/>
          <p:nvPr userDrawn="1"/>
        </p:nvSpPr>
        <p:spPr>
          <a:xfrm>
            <a:off x="5322137" y="6565613"/>
            <a:ext cx="2271776" cy="246221"/>
          </a:xfrm>
          <a:prstGeom prst="rect">
            <a:avLst/>
          </a:prstGeom>
          <a:noFill/>
        </p:spPr>
        <p:txBody>
          <a:bodyPr wrap="none" rtlCol="0">
            <a:spAutoFit/>
          </a:bodyPr>
          <a:lstStyle/>
          <a:p>
            <a:pPr defTabSz="457200" fontAlgn="auto">
              <a:spcBef>
                <a:spcPts val="0"/>
              </a:spcBef>
              <a:spcAft>
                <a:spcPts val="0"/>
              </a:spcAft>
            </a:pPr>
            <a:r>
              <a:rPr lang="en-US" sz="1000" b="0" dirty="0">
                <a:solidFill>
                  <a:srgbClr val="00467F"/>
                </a:solidFill>
                <a:latin typeface="Franklin Gothic Book"/>
                <a:cs typeface="Franklin Gothic Book"/>
              </a:rPr>
              <a:t>Duplication prohibited without consent</a:t>
            </a: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latin typeface="Franklin Gothic Book" panose="020B0503020102020204" pitchFamily="34" charset="0"/>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5"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solidFill>
                  <a:prstClr val="white"/>
                </a:solidFill>
              </a:rPr>
              <a:pPr/>
              <a:t>‹#›</a:t>
            </a:fld>
            <a:endParaRPr lang="en-US" dirty="0">
              <a:solidFill>
                <a:prstClr val="white"/>
              </a:solidFill>
            </a:endParaRPr>
          </a:p>
        </p:txBody>
      </p:sp>
      <p:pic>
        <p:nvPicPr>
          <p:cNvPr id="12" name="Picture 11"/>
          <p:cNvPicPr>
            <a:picLocks noChangeAspect="1"/>
          </p:cNvPicPr>
          <p:nvPr userDrawn="1"/>
        </p:nvPicPr>
        <p:blipFill>
          <a:blip r:embed="rId3"/>
          <a:stretch>
            <a:fillRect/>
          </a:stretch>
        </p:blipFill>
        <p:spPr>
          <a:xfrm>
            <a:off x="9470971" y="6360186"/>
            <a:ext cx="2335269" cy="444477"/>
          </a:xfrm>
          <a:prstGeom prst="rect">
            <a:avLst/>
          </a:prstGeom>
        </p:spPr>
      </p:pic>
    </p:spTree>
    <p:extLst>
      <p:ext uri="{BB962C8B-B14F-4D97-AF65-F5344CB8AC3E}">
        <p14:creationId xmlns:p14="http://schemas.microsoft.com/office/powerpoint/2010/main" val="7072350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4520" y="108458"/>
            <a:ext cx="1053788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35347" y="6356351"/>
            <a:ext cx="52962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r>
              <a:rPr lang="en-US" b="0" dirty="0">
                <a:solidFill>
                  <a:srgbClr val="00467F"/>
                </a:solidFill>
                <a:latin typeface="Franklin Gothic Book"/>
                <a:cs typeface="Franklin Gothic Book"/>
              </a:rPr>
              <a:t>Copyright 1992-2017, Leadership Strategies, Inc.</a:t>
            </a: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11058659" y="6356351"/>
            <a:ext cx="5237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29FD61F-2294-5D42-A9D7-9928D42B3773}" type="slidenum">
              <a:rPr lang="en-US" b="0" smtClean="0">
                <a:solidFill>
                  <a:prstClr val="black">
                    <a:tint val="75000"/>
                  </a:prstClr>
                </a:solidFill>
                <a:latin typeface="Calibri"/>
              </a:rPr>
              <a:pPr defTabSz="457200" fontAlgn="auto">
                <a:spcBef>
                  <a:spcPts val="0"/>
                </a:spcBef>
                <a:spcAft>
                  <a:spcPts val="0"/>
                </a:spcAft>
              </a:pPr>
              <a:t>‹#›</a:t>
            </a:fld>
            <a:endParaRPr lang="en-US" b="0" dirty="0">
              <a:solidFill>
                <a:prstClr val="black">
                  <a:tint val="75000"/>
                </a:prstClr>
              </a:solidFill>
              <a:latin typeface="Calibri"/>
            </a:endParaRPr>
          </a:p>
        </p:txBody>
      </p:sp>
      <p:sp>
        <p:nvSpPr>
          <p:cNvPr id="7" name="Footer Placeholder 4"/>
          <p:cNvSpPr txBox="1">
            <a:spLocks/>
          </p:cNvSpPr>
          <p:nvPr userDrawn="1"/>
        </p:nvSpPr>
        <p:spPr>
          <a:xfrm>
            <a:off x="5577977" y="6356351"/>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defTabSz="457200" fontAlgn="auto">
              <a:spcBef>
                <a:spcPts val="0"/>
              </a:spcBef>
              <a:spcAft>
                <a:spcPts val="0"/>
              </a:spcAft>
              <a:defRPr/>
            </a:pPr>
            <a:r>
              <a:rPr lang="en-US" sz="1200" b="0" dirty="0">
                <a:solidFill>
                  <a:srgbClr val="00467F"/>
                </a:solidFill>
                <a:latin typeface="Franklin Gothic Book"/>
                <a:cs typeface="Franklin Gothic Book"/>
              </a:rPr>
              <a:t>Duplication prohibited without consent.</a:t>
            </a:r>
          </a:p>
          <a:p>
            <a:pPr defTabSz="457200" fontAlgn="auto">
              <a:spcBef>
                <a:spcPts val="0"/>
              </a:spcBef>
              <a:spcAft>
                <a:spcPts val="0"/>
              </a:spcAft>
              <a:defRPr/>
            </a:pPr>
            <a:endParaRPr lang="en-US" sz="1200" b="0" dirty="0">
              <a:solidFill>
                <a:prstClr val="black">
                  <a:tint val="75000"/>
                </a:prstClr>
              </a:solidFill>
              <a:latin typeface="Calibri"/>
            </a:endParaRPr>
          </a:p>
        </p:txBody>
      </p:sp>
    </p:spTree>
    <p:extLst>
      <p:ext uri="{BB962C8B-B14F-4D97-AF65-F5344CB8AC3E}">
        <p14:creationId xmlns:p14="http://schemas.microsoft.com/office/powerpoint/2010/main" val="356226651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Lst>
  <p:transition>
    <p:fade/>
  </p:transition>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Franklin Gothic Book" panose="020B0503020102020204" pitchFamily="34" charset="0"/>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Franklin Gothic Book" panose="020B0503020102020204" pitchFamily="34" charset="0"/>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Franklin Gothic Book" panose="020B0503020102020204" pitchFamily="34" charset="0"/>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Franklin Gothic Book" panose="020B0503020102020204" pitchFamily="34" charset="0"/>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Franklin Gothic Book" panose="020B050302010202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jpeg"/><Relationship Id="rId4" Type="http://schemas.microsoft.com/office/2007/relationships/hdphoto" Target="../media/hdphoto1.wdp"/><Relationship Id="rId9" Type="http://schemas.openxmlformats.org/officeDocument/2006/relationships/image" Target="../media/image36.png"/></Relationships>
</file>

<file path=ppt/slides/_rels/slide10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6.png"/></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044521" y="892086"/>
            <a:ext cx="9687647" cy="1470025"/>
          </a:xfrm>
          <a:prstGeom prst="rect">
            <a:avLst/>
          </a:prstGeom>
        </p:spPr>
        <p:txBody>
          <a:bodyPr vert="horz" lIns="91440" tIns="45720" rIns="91440" bIns="45720" rtlCol="0" anchor="t">
            <a:noAutofit/>
          </a:bodyPr>
          <a:lstStyle>
            <a:lvl1pPr algn="l" defTabSz="457200" rtl="0" eaLnBrk="1" latinLnBrk="0" hangingPunct="1">
              <a:lnSpc>
                <a:spcPts val="5420"/>
              </a:lnSpc>
              <a:spcBef>
                <a:spcPct val="0"/>
              </a:spcBef>
              <a:buNone/>
              <a:defRPr sz="6600" kern="1200" cap="all" spc="-150">
                <a:solidFill>
                  <a:srgbClr val="00467F"/>
                </a:solidFill>
                <a:latin typeface="Franklin Gothic Medium"/>
                <a:ea typeface="+mj-ea"/>
                <a:cs typeface="Franklin Gothic Medium"/>
              </a:defRPr>
            </a:lvl1pPr>
          </a:lstStyle>
          <a:p>
            <a:pPr fontAlgn="auto">
              <a:lnSpc>
                <a:spcPts val="8000"/>
              </a:lnSpc>
              <a:spcAft>
                <a:spcPts val="0"/>
              </a:spcAft>
            </a:pPr>
            <a:r>
              <a:rPr lang="en-US" sz="8400" cap="none" dirty="0"/>
              <a:t>Strategic Thinking </a:t>
            </a:r>
            <a:br>
              <a:rPr lang="en-US" sz="8400" cap="none" dirty="0"/>
            </a:br>
            <a:r>
              <a:rPr lang="en-US" sz="8400" cap="none" dirty="0"/>
              <a:t>&amp; Alignment</a:t>
            </a:r>
            <a:br>
              <a:rPr lang="en-US" sz="8400" b="1" cap="none" dirty="0"/>
            </a:br>
            <a:r>
              <a:rPr lang="en-US" sz="3200" b="0" i="1" cap="none" dirty="0">
                <a:solidFill>
                  <a:srgbClr val="F26522"/>
                </a:solidFill>
                <a:latin typeface="Franklin Gothic Book" panose="020B0503020102020204" pitchFamily="34" charset="0"/>
              </a:rPr>
              <a:t>A Special Session for CDC Leaders</a:t>
            </a:r>
          </a:p>
        </p:txBody>
      </p:sp>
      <p:sp>
        <p:nvSpPr>
          <p:cNvPr id="8" name="Content Placeholder 4"/>
          <p:cNvSpPr txBox="1">
            <a:spLocks/>
          </p:cNvSpPr>
          <p:nvPr/>
        </p:nvSpPr>
        <p:spPr>
          <a:xfrm>
            <a:off x="8582980" y="5697040"/>
            <a:ext cx="3047180" cy="523220"/>
          </a:xfrm>
          <a:prstGeom prst="rect">
            <a:avLst/>
          </a:prstGeom>
        </p:spPr>
        <p:txBody>
          <a:bodyPr vert="horz" wrap="none" lIns="91440" tIns="45720" rIns="91440" bIns="45720" rtlCol="0">
            <a:spAutoFit/>
          </a:bodyPr>
          <a:lstStyle>
            <a:lvl1pPr marL="0" indent="0" algn="l" defTabSz="457200" rtl="0" eaLnBrk="1" latinLnBrk="0" hangingPunct="1">
              <a:spcBef>
                <a:spcPts val="768"/>
              </a:spcBef>
              <a:buFont typeface="Arial"/>
              <a:buNone/>
              <a:defRPr sz="3200" kern="1200" cap="all">
                <a:solidFill>
                  <a:srgbClr val="A0DBE6"/>
                </a:solidFill>
                <a:latin typeface="Franklin Gothic Book" panose="020B0503020102020204" pitchFamily="34" charset="0"/>
                <a:ea typeface="+mn-ea"/>
                <a:cs typeface="Arial"/>
              </a:defRPr>
            </a:lvl1pPr>
            <a:lvl2pPr marL="0" indent="0" algn="l" defTabSz="457200" rtl="0" eaLnBrk="1" latinLnBrk="0" hangingPunct="1">
              <a:spcBef>
                <a:spcPts val="768"/>
              </a:spcBef>
              <a:buFont typeface="Arial"/>
              <a:buNone/>
              <a:defRPr sz="2800" kern="1200">
                <a:solidFill>
                  <a:srgbClr val="00467F"/>
                </a:solidFill>
                <a:latin typeface="Franklin Gothic Book" panose="020B0503020102020204" pitchFamily="34" charset="0"/>
                <a:ea typeface="+mn-ea"/>
                <a:cs typeface="Arial"/>
              </a:defRPr>
            </a:lvl2pPr>
            <a:lvl3pPr marL="0" indent="0" algn="l" defTabSz="457200" rtl="0" eaLnBrk="1" latinLnBrk="0" hangingPunct="1">
              <a:spcBef>
                <a:spcPts val="768"/>
              </a:spcBef>
              <a:buFont typeface="Arial"/>
              <a:buNone/>
              <a:defRPr sz="2400" kern="1200">
                <a:solidFill>
                  <a:srgbClr val="00467F"/>
                </a:solidFill>
                <a:latin typeface="Franklin Gothic Book" panose="020B0503020102020204" pitchFamily="34" charset="0"/>
                <a:ea typeface="+mn-ea"/>
                <a:cs typeface="Arial"/>
              </a:defRPr>
            </a:lvl3pPr>
            <a:lvl4pPr marL="0" indent="0" algn="l" defTabSz="457200" rtl="0" eaLnBrk="1" latinLnBrk="0" hangingPunct="1">
              <a:spcBef>
                <a:spcPts val="768"/>
              </a:spcBef>
              <a:buFont typeface="Arial"/>
              <a:buNone/>
              <a:defRPr sz="2000" kern="1200">
                <a:solidFill>
                  <a:srgbClr val="00467F"/>
                </a:solidFill>
                <a:latin typeface="Franklin Gothic Book" panose="020B0503020102020204" pitchFamily="34" charset="0"/>
                <a:ea typeface="+mn-ea"/>
                <a:cs typeface="Arial"/>
              </a:defRPr>
            </a:lvl4pPr>
            <a:lvl5pPr marL="0" indent="0" algn="l" defTabSz="457200" rtl="0" eaLnBrk="1" latinLnBrk="0" hangingPunct="1">
              <a:spcBef>
                <a:spcPts val="768"/>
              </a:spcBef>
              <a:buFont typeface="Arial"/>
              <a:buNone/>
              <a:defRPr sz="2000" kern="1200">
                <a:solidFill>
                  <a:srgbClr val="00467F"/>
                </a:solidFill>
                <a:latin typeface="Franklin Gothic Book" panose="020B050302010202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fontAlgn="auto">
              <a:spcAft>
                <a:spcPts val="0"/>
              </a:spcAft>
            </a:pPr>
            <a:r>
              <a:rPr lang="en-US" sz="1400" b="0" i="1" cap="none" dirty="0">
                <a:solidFill>
                  <a:srgbClr val="00467F"/>
                </a:solidFill>
              </a:rPr>
              <a:t>(Adapted from our training workshop, </a:t>
            </a:r>
            <a:br>
              <a:rPr lang="en-US" sz="1400" b="0" i="1" cap="none" dirty="0">
                <a:solidFill>
                  <a:srgbClr val="00467F"/>
                </a:solidFill>
              </a:rPr>
            </a:br>
            <a:r>
              <a:rPr lang="en-US" sz="1400" b="0" i="1" cap="none" dirty="0">
                <a:solidFill>
                  <a:srgbClr val="00467F"/>
                </a:solidFill>
              </a:rPr>
              <a:t>Secrets to Facilitating Strategy)</a:t>
            </a:r>
          </a:p>
        </p:txBody>
      </p:sp>
      <p:pic>
        <p:nvPicPr>
          <p:cNvPr id="4" name="Picture 1">
            <a:extLst>
              <a:ext uri="{FF2B5EF4-FFF2-40B4-BE49-F238E27FC236}">
                <a16:creationId xmlns:a16="http://schemas.microsoft.com/office/drawing/2014/main" id="{96678824-C199-47FA-93E9-900986AAFC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1120" y="2348900"/>
            <a:ext cx="2225407" cy="317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119538"/>
      </p:ext>
    </p:extLst>
  </p:cSld>
  <p:clrMapOvr>
    <a:masterClrMapping/>
  </p:clrMapOvr>
  <p:transition advTm="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0ECFFA6D-3887-42E1-972E-63F16DC4400A}"/>
              </a:ext>
            </a:extLst>
          </p:cNvPr>
          <p:cNvSpPr>
            <a:spLocks noGrp="1" noChangeArrowheads="1"/>
          </p:cNvSpPr>
          <p:nvPr>
            <p:ph type="title"/>
          </p:nvPr>
        </p:nvSpPr>
        <p:spPr/>
        <p:txBody>
          <a:bodyPr/>
          <a:lstStyle/>
          <a:p>
            <a:r>
              <a:rPr lang="en-US" altLang="en-US" dirty="0"/>
              <a:t>Strategic Thinking Example #1</a:t>
            </a:r>
          </a:p>
        </p:txBody>
      </p:sp>
      <p:sp>
        <p:nvSpPr>
          <p:cNvPr id="296963" name="Rectangle 3">
            <a:extLst>
              <a:ext uri="{FF2B5EF4-FFF2-40B4-BE49-F238E27FC236}">
                <a16:creationId xmlns:a16="http://schemas.microsoft.com/office/drawing/2014/main" id="{5512B54C-7B35-43E7-A9F0-00789E9452FD}"/>
              </a:ext>
            </a:extLst>
          </p:cNvPr>
          <p:cNvSpPr>
            <a:spLocks noGrp="1" noChangeArrowheads="1"/>
          </p:cNvSpPr>
          <p:nvPr>
            <p:ph type="body" idx="1"/>
          </p:nvPr>
        </p:nvSpPr>
        <p:spPr/>
        <p:txBody>
          <a:bodyPr/>
          <a:lstStyle/>
          <a:p>
            <a:r>
              <a:rPr lang="en-US" altLang="en-US"/>
              <a:t>GTE and NEC</a:t>
            </a:r>
          </a:p>
        </p:txBody>
      </p:sp>
      <p:sp>
        <p:nvSpPr>
          <p:cNvPr id="296965" name="Rectangle 5">
            <a:extLst>
              <a:ext uri="{FF2B5EF4-FFF2-40B4-BE49-F238E27FC236}">
                <a16:creationId xmlns:a16="http://schemas.microsoft.com/office/drawing/2014/main" id="{FE499021-1BFC-4615-9565-606367B37E27}"/>
              </a:ext>
            </a:extLst>
          </p:cNvPr>
          <p:cNvSpPr>
            <a:spLocks noChangeArrowheads="1"/>
          </p:cNvSpPr>
          <p:nvPr/>
        </p:nvSpPr>
        <p:spPr bwMode="auto">
          <a:xfrm>
            <a:off x="4186238" y="215265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296967" name="Object 7">
            <a:extLst>
              <a:ext uri="{FF2B5EF4-FFF2-40B4-BE49-F238E27FC236}">
                <a16:creationId xmlns:a16="http://schemas.microsoft.com/office/drawing/2014/main" id="{5F7E42CF-6A09-4C75-BD5D-894612D64820}"/>
              </a:ext>
            </a:extLst>
          </p:cNvPr>
          <p:cNvGraphicFramePr>
            <a:graphicFrameLocks noChangeAspect="1"/>
          </p:cNvGraphicFramePr>
          <p:nvPr/>
        </p:nvGraphicFramePr>
        <p:xfrm>
          <a:off x="3733800" y="1905001"/>
          <a:ext cx="6477000" cy="4329113"/>
        </p:xfrm>
        <a:graphic>
          <a:graphicData uri="http://schemas.openxmlformats.org/presentationml/2006/ole">
            <mc:AlternateContent xmlns:mc="http://schemas.openxmlformats.org/markup-compatibility/2006">
              <mc:Choice xmlns:v="urn:schemas-microsoft-com:vml" Requires="v">
                <p:oleObj spid="_x0000_s1061" name="Chart" r:id="rId3" imgW="3819799" imgH="2553113" progId="MSGraph.Chart.8">
                  <p:embed/>
                </p:oleObj>
              </mc:Choice>
              <mc:Fallback>
                <p:oleObj name="Chart" r:id="rId3" imgW="3819799" imgH="2553113" progId="MSGraph.Chart.8">
                  <p:embed/>
                  <p:pic>
                    <p:nvPicPr>
                      <p:cNvPr id="296967" name="Object 7">
                        <a:extLst>
                          <a:ext uri="{FF2B5EF4-FFF2-40B4-BE49-F238E27FC236}">
                            <a16:creationId xmlns:a16="http://schemas.microsoft.com/office/drawing/2014/main" id="{5F7E42CF-6A09-4C75-BD5D-894612D64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905001"/>
                        <a:ext cx="6477000" cy="432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6968" name="Text Box 8">
            <a:extLst>
              <a:ext uri="{FF2B5EF4-FFF2-40B4-BE49-F238E27FC236}">
                <a16:creationId xmlns:a16="http://schemas.microsoft.com/office/drawing/2014/main" id="{B8DCBBF1-3022-4109-A0B7-6157797F6863}"/>
              </a:ext>
            </a:extLst>
          </p:cNvPr>
          <p:cNvSpPr txBox="1">
            <a:spLocks noChangeArrowheads="1"/>
          </p:cNvSpPr>
          <p:nvPr/>
        </p:nvSpPr>
        <p:spPr bwMode="auto">
          <a:xfrm>
            <a:off x="1871664" y="2220551"/>
            <a:ext cx="1525587" cy="701675"/>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chemeClr val="bg1"/>
                </a:solidFill>
              </a:rPr>
              <a:t>Telephone </a:t>
            </a:r>
            <a:br>
              <a:rPr lang="en-US" altLang="en-US" sz="2000">
                <a:solidFill>
                  <a:schemeClr val="bg1"/>
                </a:solidFill>
              </a:rPr>
            </a:br>
            <a:r>
              <a:rPr lang="en-US" altLang="en-US" sz="2000">
                <a:solidFill>
                  <a:schemeClr val="bg1"/>
                </a:solidFill>
              </a:rPr>
              <a:t>Switching</a:t>
            </a:r>
          </a:p>
        </p:txBody>
      </p:sp>
      <p:sp>
        <p:nvSpPr>
          <p:cNvPr id="296969" name="Text Box 9">
            <a:extLst>
              <a:ext uri="{FF2B5EF4-FFF2-40B4-BE49-F238E27FC236}">
                <a16:creationId xmlns:a16="http://schemas.microsoft.com/office/drawing/2014/main" id="{B2A87258-DF65-4512-99E7-8BCCE727EDBD}"/>
              </a:ext>
            </a:extLst>
          </p:cNvPr>
          <p:cNvSpPr txBox="1">
            <a:spLocks noChangeArrowheads="1"/>
          </p:cNvSpPr>
          <p:nvPr/>
        </p:nvSpPr>
        <p:spPr bwMode="auto">
          <a:xfrm>
            <a:off x="1828801" y="5470526"/>
            <a:ext cx="1611313" cy="701675"/>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altLang="en-US" sz="2000">
                <a:solidFill>
                  <a:schemeClr val="bg1"/>
                </a:solidFill>
              </a:rPr>
              <a:t>Semi-</a:t>
            </a:r>
            <a:br>
              <a:rPr lang="en-US" altLang="en-US" sz="2000">
                <a:solidFill>
                  <a:schemeClr val="bg1"/>
                </a:solidFill>
              </a:rPr>
            </a:br>
            <a:r>
              <a:rPr lang="en-US" altLang="en-US" sz="2000">
                <a:solidFill>
                  <a:schemeClr val="bg1"/>
                </a:solidFill>
              </a:rPr>
              <a:t>Conductors</a:t>
            </a:r>
          </a:p>
        </p:txBody>
      </p:sp>
      <p:sp>
        <p:nvSpPr>
          <p:cNvPr id="296970" name="Text Box 10">
            <a:extLst>
              <a:ext uri="{FF2B5EF4-FFF2-40B4-BE49-F238E27FC236}">
                <a16:creationId xmlns:a16="http://schemas.microsoft.com/office/drawing/2014/main" id="{414AF747-14DB-4A56-969C-4867D8ABF97E}"/>
              </a:ext>
            </a:extLst>
          </p:cNvPr>
          <p:cNvSpPr txBox="1">
            <a:spLocks noChangeArrowheads="1"/>
          </p:cNvSpPr>
          <p:nvPr/>
        </p:nvSpPr>
        <p:spPr bwMode="auto">
          <a:xfrm>
            <a:off x="1990726" y="4387201"/>
            <a:ext cx="1285875" cy="701675"/>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chemeClr val="bg1"/>
                </a:solidFill>
              </a:rPr>
              <a:t>Lighting </a:t>
            </a:r>
            <a:br>
              <a:rPr lang="en-US" altLang="en-US" sz="2000">
                <a:solidFill>
                  <a:schemeClr val="bg1"/>
                </a:solidFill>
              </a:rPr>
            </a:br>
            <a:r>
              <a:rPr lang="en-US" altLang="en-US" sz="2000">
                <a:solidFill>
                  <a:schemeClr val="bg1"/>
                </a:solidFill>
              </a:rPr>
              <a:t>Products</a:t>
            </a:r>
          </a:p>
        </p:txBody>
      </p:sp>
      <p:sp>
        <p:nvSpPr>
          <p:cNvPr id="296971" name="Text Box 11">
            <a:extLst>
              <a:ext uri="{FF2B5EF4-FFF2-40B4-BE49-F238E27FC236}">
                <a16:creationId xmlns:a16="http://schemas.microsoft.com/office/drawing/2014/main" id="{E57C3CD6-59CB-4B80-845C-6B90D2566887}"/>
              </a:ext>
            </a:extLst>
          </p:cNvPr>
          <p:cNvSpPr txBox="1">
            <a:spLocks noChangeArrowheads="1"/>
          </p:cNvSpPr>
          <p:nvPr/>
        </p:nvSpPr>
        <p:spPr bwMode="auto">
          <a:xfrm>
            <a:off x="1906589" y="3303876"/>
            <a:ext cx="1455737" cy="701675"/>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chemeClr val="bg1"/>
                </a:solidFill>
              </a:rPr>
              <a:t>Regional</a:t>
            </a:r>
            <a:br>
              <a:rPr lang="en-US" altLang="en-US" sz="2000">
                <a:solidFill>
                  <a:schemeClr val="bg1"/>
                </a:solidFill>
              </a:rPr>
            </a:br>
            <a:r>
              <a:rPr lang="en-US" altLang="en-US" sz="2000">
                <a:solidFill>
                  <a:schemeClr val="bg1"/>
                </a:solidFill>
              </a:rPr>
              <a:t>Telephone</a:t>
            </a:r>
          </a:p>
        </p:txBody>
      </p:sp>
      <p:sp>
        <p:nvSpPr>
          <p:cNvPr id="12" name="TextBox 11">
            <a:extLst>
              <a:ext uri="{FF2B5EF4-FFF2-40B4-BE49-F238E27FC236}">
                <a16:creationId xmlns:a16="http://schemas.microsoft.com/office/drawing/2014/main" id="{6E491116-722C-4C91-AAF3-33B580FC0100}"/>
              </a:ext>
            </a:extLst>
          </p:cNvPr>
          <p:cNvSpPr txBox="1"/>
          <p:nvPr/>
        </p:nvSpPr>
        <p:spPr>
          <a:xfrm>
            <a:off x="11873588" y="4202271"/>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13" name="Text Box 10">
            <a:extLst>
              <a:ext uri="{FF2B5EF4-FFF2-40B4-BE49-F238E27FC236}">
                <a16:creationId xmlns:a16="http://schemas.microsoft.com/office/drawing/2014/main" id="{53BF70CC-7945-4CE9-AA14-A4D9FA9A5031}"/>
              </a:ext>
            </a:extLst>
          </p:cNvPr>
          <p:cNvSpPr txBox="1">
            <a:spLocks noChangeArrowheads="1"/>
          </p:cNvSpPr>
          <p:nvPr/>
        </p:nvSpPr>
        <p:spPr bwMode="auto">
          <a:xfrm>
            <a:off x="10246511" y="2377808"/>
            <a:ext cx="1611312" cy="701675"/>
          </a:xfrm>
          <a:prstGeom prst="rect">
            <a:avLst/>
          </a:prstGeom>
          <a:solidFill>
            <a:srgbClr val="CCFF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altLang="en-US" sz="2000" dirty="0">
                <a:solidFill>
                  <a:srgbClr val="000066"/>
                </a:solidFill>
              </a:rPr>
              <a:t>Semi-</a:t>
            </a:r>
            <a:br>
              <a:rPr lang="en-US" altLang="en-US" sz="2000" dirty="0">
                <a:solidFill>
                  <a:srgbClr val="000066"/>
                </a:solidFill>
              </a:rPr>
            </a:br>
            <a:r>
              <a:rPr lang="en-US" altLang="en-US" sz="2000" dirty="0">
                <a:solidFill>
                  <a:srgbClr val="000066"/>
                </a:solidFill>
              </a:rPr>
              <a:t>Conductors</a:t>
            </a:r>
          </a:p>
        </p:txBody>
      </p:sp>
      <p:sp>
        <p:nvSpPr>
          <p:cNvPr id="14" name="Text Box 11">
            <a:extLst>
              <a:ext uri="{FF2B5EF4-FFF2-40B4-BE49-F238E27FC236}">
                <a16:creationId xmlns:a16="http://schemas.microsoft.com/office/drawing/2014/main" id="{B22B4464-6BB8-4FD8-B61E-CD334A31B240}"/>
              </a:ext>
            </a:extLst>
          </p:cNvPr>
          <p:cNvSpPr txBox="1">
            <a:spLocks noChangeArrowheads="1"/>
          </p:cNvSpPr>
          <p:nvPr/>
        </p:nvSpPr>
        <p:spPr bwMode="auto">
          <a:xfrm>
            <a:off x="10246512" y="4419333"/>
            <a:ext cx="1525587" cy="396875"/>
          </a:xfrm>
          <a:prstGeom prst="rect">
            <a:avLst/>
          </a:prstGeom>
          <a:solidFill>
            <a:srgbClr val="CCFF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rgbClr val="000066"/>
                </a:solidFill>
              </a:rPr>
              <a:t>Computers</a:t>
            </a:r>
          </a:p>
        </p:txBody>
      </p:sp>
      <p:sp>
        <p:nvSpPr>
          <p:cNvPr id="15" name="Text Box 12">
            <a:extLst>
              <a:ext uri="{FF2B5EF4-FFF2-40B4-BE49-F238E27FC236}">
                <a16:creationId xmlns:a16="http://schemas.microsoft.com/office/drawing/2014/main" id="{3932A1D9-95CF-458B-B5FB-B3F6A0438E2D}"/>
              </a:ext>
            </a:extLst>
          </p:cNvPr>
          <p:cNvSpPr txBox="1">
            <a:spLocks noChangeArrowheads="1"/>
          </p:cNvSpPr>
          <p:nvPr/>
        </p:nvSpPr>
        <p:spPr bwMode="auto">
          <a:xfrm>
            <a:off x="10246511" y="3352533"/>
            <a:ext cx="1439862" cy="701675"/>
          </a:xfrm>
          <a:prstGeom prst="rect">
            <a:avLst/>
          </a:prstGeom>
          <a:solidFill>
            <a:srgbClr val="CCFF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rgbClr val="000066"/>
                </a:solidFill>
              </a:rPr>
              <a:t>Telecomm</a:t>
            </a:r>
            <a:br>
              <a:rPr lang="en-US" altLang="en-US" sz="2000">
                <a:solidFill>
                  <a:srgbClr val="000066"/>
                </a:solidFill>
              </a:rPr>
            </a:br>
            <a:r>
              <a:rPr lang="en-US" altLang="en-US" sz="2000">
                <a:solidFill>
                  <a:srgbClr val="000066"/>
                </a:solidFill>
              </a:rPr>
              <a:t>Products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8"/>
                                        </p:tgtEl>
                                        <p:attrNameLst>
                                          <p:attrName>style.visibility</p:attrName>
                                        </p:attrNameLst>
                                      </p:cBhvr>
                                      <p:to>
                                        <p:strVal val="visible"/>
                                      </p:to>
                                    </p:set>
                                    <p:animEffect transition="in" filter="dissolve">
                                      <p:cBhvr>
                                        <p:cTn id="7" dur="500"/>
                                        <p:tgtEl>
                                          <p:spTgt spid="2969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6971"/>
                                        </p:tgtEl>
                                        <p:attrNameLst>
                                          <p:attrName>style.visibility</p:attrName>
                                        </p:attrNameLst>
                                      </p:cBhvr>
                                      <p:to>
                                        <p:strVal val="visible"/>
                                      </p:to>
                                    </p:set>
                                    <p:animEffect transition="in" filter="dissolve">
                                      <p:cBhvr>
                                        <p:cTn id="12" dur="500"/>
                                        <p:tgtEl>
                                          <p:spTgt spid="2969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6970"/>
                                        </p:tgtEl>
                                        <p:attrNameLst>
                                          <p:attrName>style.visibility</p:attrName>
                                        </p:attrNameLst>
                                      </p:cBhvr>
                                      <p:to>
                                        <p:strVal val="visible"/>
                                      </p:to>
                                    </p:set>
                                    <p:animEffect transition="in" filter="dissolve">
                                      <p:cBhvr>
                                        <p:cTn id="17" dur="500"/>
                                        <p:tgtEl>
                                          <p:spTgt spid="2969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6969"/>
                                        </p:tgtEl>
                                        <p:attrNameLst>
                                          <p:attrName>style.visibility</p:attrName>
                                        </p:attrNameLst>
                                      </p:cBhvr>
                                      <p:to>
                                        <p:strVal val="visible"/>
                                      </p:to>
                                    </p:set>
                                    <p:animEffect transition="in" filter="dissolve">
                                      <p:cBhvr>
                                        <p:cTn id="22" dur="500"/>
                                        <p:tgtEl>
                                          <p:spTgt spid="29696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8" grpId="0" animBg="1"/>
      <p:bldP spid="296969" grpId="0" animBg="1"/>
      <p:bldP spid="296970" grpId="0" animBg="1"/>
      <p:bldP spid="296971" grpId="0" animBg="1"/>
      <p:bldP spid="13" grpId="0" animBg="1"/>
      <p:bldP spid="14" grpId="0" animBg="1"/>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100</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7" name="Arrow: Right 6">
            <a:extLst>
              <a:ext uri="{FF2B5EF4-FFF2-40B4-BE49-F238E27FC236}">
                <a16:creationId xmlns:a16="http://schemas.microsoft.com/office/drawing/2014/main" id="{12CF5A0E-D40F-40E2-AB8B-E004098C70A5}"/>
              </a:ext>
            </a:extLst>
          </p:cNvPr>
          <p:cNvSpPr/>
          <p:nvPr/>
        </p:nvSpPr>
        <p:spPr>
          <a:xfrm>
            <a:off x="6096000" y="4754117"/>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52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F6667541-1E5B-47AD-BB26-D15A28AC8985}"/>
              </a:ext>
            </a:extLst>
          </p:cNvPr>
          <p:cNvSpPr>
            <a:spLocks noGrp="1" noChangeArrowheads="1"/>
          </p:cNvSpPr>
          <p:nvPr>
            <p:ph type="title"/>
          </p:nvPr>
        </p:nvSpPr>
        <p:spPr/>
        <p:txBody>
          <a:bodyPr/>
          <a:lstStyle/>
          <a:p>
            <a:r>
              <a:rPr lang="en-US" altLang="en-US" dirty="0"/>
              <a:t>M. Your Key Points</a:t>
            </a:r>
          </a:p>
        </p:txBody>
      </p:sp>
      <p:sp>
        <p:nvSpPr>
          <p:cNvPr id="363523" name="Rectangle 3">
            <a:extLst>
              <a:ext uri="{FF2B5EF4-FFF2-40B4-BE49-F238E27FC236}">
                <a16:creationId xmlns:a16="http://schemas.microsoft.com/office/drawing/2014/main" id="{DB302909-F98C-40BD-95F9-8349B06BB166}"/>
              </a:ext>
            </a:extLst>
          </p:cNvPr>
          <p:cNvSpPr>
            <a:spLocks noGrp="1" noChangeArrowheads="1"/>
          </p:cNvSpPr>
          <p:nvPr>
            <p:ph idx="1"/>
          </p:nvPr>
        </p:nvSpPr>
        <p:spPr/>
        <p:txBody>
          <a:bodyPr/>
          <a:lstStyle/>
          <a:p>
            <a:r>
              <a:rPr lang="en-US" altLang="en-US" dirty="0"/>
              <a:t>As you consider the key points made in the workshop, what are the topics or concepts you found to be the most valuable?</a:t>
            </a:r>
          </a:p>
          <a:p>
            <a:pPr>
              <a:buFont typeface="Wingdings" panose="05000000000000000000" pitchFamily="2" charset="2"/>
              <a:buNone/>
            </a:pPr>
            <a:r>
              <a:rPr lang="en-US" altLang="en-US" dirty="0"/>
              <a:t>__________________________________________________</a:t>
            </a:r>
          </a:p>
          <a:p>
            <a:pPr>
              <a:buFont typeface="Wingdings" panose="05000000000000000000" pitchFamily="2" charset="2"/>
              <a:buNone/>
            </a:pPr>
            <a:r>
              <a:rPr lang="en-US" altLang="en-US" dirty="0"/>
              <a:t>__________________________________________________</a:t>
            </a:r>
          </a:p>
          <a:p>
            <a:pPr>
              <a:buFont typeface="Wingdings" panose="05000000000000000000" pitchFamily="2" charset="2"/>
              <a:buNone/>
            </a:pPr>
            <a:r>
              <a:rPr lang="en-US" altLang="en-US" dirty="0"/>
              <a:t>__________________________________________________</a:t>
            </a:r>
          </a:p>
          <a:p>
            <a:pPr>
              <a:buFont typeface="Wingdings" panose="05000000000000000000" pitchFamily="2" charset="2"/>
              <a:buNone/>
            </a:pPr>
            <a:r>
              <a:rPr lang="en-US" altLang="en-US" dirty="0"/>
              <a:t>__________________________________________________</a:t>
            </a:r>
          </a:p>
          <a:p>
            <a:pPr>
              <a:buFont typeface="Wingdings" panose="05000000000000000000" pitchFamily="2" charset="2"/>
              <a:buNone/>
            </a:pPr>
            <a:endParaRPr lang="en-US" altLang="en-US" dirty="0"/>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1F5473C0-B950-46BA-8BE2-EB106133CB9A}"/>
              </a:ext>
            </a:extLst>
          </p:cNvPr>
          <p:cNvSpPr>
            <a:spLocks noGrp="1" noChangeArrowheads="1"/>
          </p:cNvSpPr>
          <p:nvPr>
            <p:ph type="title"/>
          </p:nvPr>
        </p:nvSpPr>
        <p:spPr/>
        <p:txBody>
          <a:bodyPr/>
          <a:lstStyle/>
          <a:p>
            <a:r>
              <a:rPr lang="en-US" altLang="en-US" sz="4000" dirty="0"/>
              <a:t>Your Action Strategies</a:t>
            </a:r>
          </a:p>
        </p:txBody>
      </p:sp>
      <p:sp>
        <p:nvSpPr>
          <p:cNvPr id="364547" name="Rectangle 3">
            <a:extLst>
              <a:ext uri="{FF2B5EF4-FFF2-40B4-BE49-F238E27FC236}">
                <a16:creationId xmlns:a16="http://schemas.microsoft.com/office/drawing/2014/main" id="{F051D05A-1F46-4C71-BD41-D65629FA819C}"/>
              </a:ext>
            </a:extLst>
          </p:cNvPr>
          <p:cNvSpPr>
            <a:spLocks noGrp="1" noChangeArrowheads="1"/>
          </p:cNvSpPr>
          <p:nvPr>
            <p:ph idx="1"/>
          </p:nvPr>
        </p:nvSpPr>
        <p:spPr/>
        <p:txBody>
          <a:bodyPr/>
          <a:lstStyle/>
          <a:p>
            <a:r>
              <a:rPr lang="en-US" altLang="en-US" dirty="0">
                <a:cs typeface="Times New Roman" panose="02020603050405020304" pitchFamily="18" charset="0"/>
              </a:rPr>
              <a:t>What is one thing that you can do within the first month after this workshop to begin using the JEWELS you identified?</a:t>
            </a:r>
            <a:r>
              <a:rPr lang="en-US" altLang="en-US" dirty="0"/>
              <a:t> </a:t>
            </a:r>
          </a:p>
          <a:p>
            <a:pPr>
              <a:buFont typeface="Wingdings" panose="05000000000000000000" pitchFamily="2" charset="2"/>
              <a:buNone/>
            </a:pPr>
            <a:r>
              <a:rPr lang="en-US" altLang="en-US" dirty="0"/>
              <a:t>__________________________________________________</a:t>
            </a:r>
          </a:p>
          <a:p>
            <a:pPr>
              <a:buFont typeface="Wingdings" panose="05000000000000000000" pitchFamily="2" charset="2"/>
              <a:buNone/>
            </a:pPr>
            <a:r>
              <a:rPr lang="en-US" altLang="en-US" dirty="0"/>
              <a:t>__________________________________________________</a:t>
            </a:r>
          </a:p>
          <a:p>
            <a:pPr>
              <a:buFont typeface="Wingdings" panose="05000000000000000000" pitchFamily="2" charset="2"/>
              <a:buNone/>
            </a:pPr>
            <a:r>
              <a:rPr lang="en-US" altLang="en-US" dirty="0"/>
              <a:t>__________________________________________________</a:t>
            </a:r>
          </a:p>
          <a:p>
            <a:pPr>
              <a:buFont typeface="Wingdings" panose="05000000000000000000" pitchFamily="2" charset="2"/>
              <a:buNone/>
            </a:pPr>
            <a:r>
              <a:rPr lang="en-US" altLang="en-US" dirty="0"/>
              <a:t>__________________________________________________</a:t>
            </a:r>
          </a:p>
          <a:p>
            <a:pPr>
              <a:buFont typeface="Wingdings" panose="05000000000000000000" pitchFamily="2" charset="2"/>
              <a:buNone/>
            </a:pPr>
            <a:endParaRPr lang="en-US" altLang="en-US" dirty="0"/>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7336" b="22060"/>
          <a:stretch/>
        </p:blipFill>
        <p:spPr>
          <a:xfrm>
            <a:off x="1866943" y="1275198"/>
            <a:ext cx="8801057" cy="4141058"/>
          </a:xfrm>
          <a:prstGeom prst="rect">
            <a:avLst/>
          </a:prstGeom>
        </p:spPr>
      </p:pic>
      <p:sp>
        <p:nvSpPr>
          <p:cNvPr id="4" name="Title 3"/>
          <p:cNvSpPr>
            <a:spLocks noGrp="1"/>
          </p:cNvSpPr>
          <p:nvPr>
            <p:ph type="title"/>
          </p:nvPr>
        </p:nvSpPr>
        <p:spPr>
          <a:xfrm>
            <a:off x="566821" y="132198"/>
            <a:ext cx="10223099" cy="1143000"/>
          </a:xfrm>
        </p:spPr>
        <p:txBody>
          <a:bodyPr>
            <a:normAutofit/>
          </a:bodyPr>
          <a:lstStyle/>
          <a:p>
            <a:r>
              <a:rPr lang="en-US" dirty="0">
                <a:latin typeface="Franklin Gothic Medium" panose="020B0603020102020204" pitchFamily="34" charset="0"/>
              </a:rPr>
              <a:t>N. For Those Wanting to Know More…</a:t>
            </a:r>
          </a:p>
        </p:txBody>
      </p:sp>
      <p:sp>
        <p:nvSpPr>
          <p:cNvPr id="3" name="Slide Number Placeholder 2"/>
          <p:cNvSpPr>
            <a:spLocks noGrp="1"/>
          </p:cNvSpPr>
          <p:nvPr>
            <p:ph type="sldNum" sz="quarter" idx="12"/>
          </p:nvPr>
        </p:nvSpPr>
        <p:spPr/>
        <p:txBody>
          <a:bodyPr/>
          <a:lstStyle/>
          <a:p>
            <a:pPr>
              <a:defRPr/>
            </a:pPr>
            <a:fld id="{57F09362-3ECF-43FF-9131-C2EB0D040696}" type="slidenum">
              <a:rPr lang="en-US" altLang="en-US" smtClean="0">
                <a:latin typeface="Franklin Gothic Book" panose="020B0503020102020204" pitchFamily="34" charset="0"/>
              </a:rPr>
              <a:pPr>
                <a:defRPr/>
              </a:pPr>
              <a:t>103</a:t>
            </a:fld>
            <a:endParaRPr lang="en-US" altLang="en-US" dirty="0">
              <a:latin typeface="Franklin Gothic Book" panose="020B0503020102020204" pitchFamily="34" charset="0"/>
            </a:endParaRPr>
          </a:p>
        </p:txBody>
      </p:sp>
      <p:pic>
        <p:nvPicPr>
          <p:cNvPr id="20" name="Picture 19" descr="background_standard_screen.jpg"/>
          <p:cNvPicPr>
            <a:picLocks noChangeAspect="1"/>
          </p:cNvPicPr>
          <p:nvPr/>
        </p:nvPicPr>
        <p:blipFill>
          <a:blip r:embed="rId5"/>
          <a:stretch>
            <a:fillRect/>
          </a:stretch>
        </p:blipFill>
        <p:spPr>
          <a:xfrm>
            <a:off x="4584778" y="4044656"/>
            <a:ext cx="3281423" cy="1371600"/>
          </a:xfrm>
          <a:prstGeom prst="rect">
            <a:avLst/>
          </a:prstGeom>
        </p:spPr>
      </p:pic>
      <p:sp>
        <p:nvSpPr>
          <p:cNvPr id="23" name="TextBox 22"/>
          <p:cNvSpPr txBox="1"/>
          <p:nvPr/>
        </p:nvSpPr>
        <p:spPr>
          <a:xfrm>
            <a:off x="5248879" y="4417427"/>
            <a:ext cx="2627739" cy="430887"/>
          </a:xfrm>
          <a:prstGeom prst="rect">
            <a:avLst/>
          </a:prstGeom>
          <a:noFill/>
        </p:spPr>
        <p:txBody>
          <a:bodyPr wrap="square" rtlCol="0" anchor="ctr">
            <a:spAutoFit/>
          </a:bodyPr>
          <a:lstStyle/>
          <a:p>
            <a:pPr lvl="0" algn="ctr"/>
            <a:r>
              <a:rPr lang="en-US" sz="2200" dirty="0">
                <a:solidFill>
                  <a:srgbClr val="00467F"/>
                </a:solidFill>
                <a:latin typeface="Franklin Gothic Medium" panose="020B0603020102020204" pitchFamily="34" charset="0"/>
              </a:rPr>
              <a:t>Strategy Training</a:t>
            </a:r>
            <a:endParaRPr lang="en-US" dirty="0">
              <a:solidFill>
                <a:srgbClr val="00467F"/>
              </a:solidFill>
              <a:latin typeface="Franklin Gothic Medium" panose="020B0603020102020204" pitchFamily="34" charset="0"/>
            </a:endParaRPr>
          </a:p>
        </p:txBody>
      </p:sp>
      <p:pic>
        <p:nvPicPr>
          <p:cNvPr id="24" name="Picture 23" descr="background_standard_screen.jpg"/>
          <p:cNvPicPr>
            <a:picLocks noChangeAspect="1"/>
          </p:cNvPicPr>
          <p:nvPr/>
        </p:nvPicPr>
        <p:blipFill>
          <a:blip r:embed="rId5"/>
          <a:stretch>
            <a:fillRect/>
          </a:stretch>
        </p:blipFill>
        <p:spPr>
          <a:xfrm>
            <a:off x="8311785" y="4046823"/>
            <a:ext cx="3295141" cy="1371600"/>
          </a:xfrm>
          <a:prstGeom prst="rect">
            <a:avLst/>
          </a:prstGeom>
        </p:spPr>
      </p:pic>
      <p:pic>
        <p:nvPicPr>
          <p:cNvPr id="18" name="Picture 17"/>
          <p:cNvPicPr>
            <a:picLocks noChangeAspect="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53429" t="78286" r="31485" b="10057"/>
          <a:stretch/>
        </p:blipFill>
        <p:spPr>
          <a:xfrm>
            <a:off x="8293498" y="4262756"/>
            <a:ext cx="957943" cy="740229"/>
          </a:xfrm>
          <a:prstGeom prst="rect">
            <a:avLst/>
          </a:prstGeom>
        </p:spPr>
      </p:pic>
      <p:sp>
        <p:nvSpPr>
          <p:cNvPr id="25" name="TextBox 24"/>
          <p:cNvSpPr txBox="1"/>
          <p:nvPr/>
        </p:nvSpPr>
        <p:spPr>
          <a:xfrm>
            <a:off x="9057239" y="4417428"/>
            <a:ext cx="2571246" cy="430887"/>
          </a:xfrm>
          <a:prstGeom prst="rect">
            <a:avLst/>
          </a:prstGeom>
          <a:noFill/>
        </p:spPr>
        <p:txBody>
          <a:bodyPr wrap="square" rtlCol="0" anchor="ctr">
            <a:spAutoFit/>
          </a:bodyPr>
          <a:lstStyle/>
          <a:p>
            <a:pPr lvl="0" algn="ctr"/>
            <a:r>
              <a:rPr lang="en-US" sz="2200" dirty="0">
                <a:solidFill>
                  <a:srgbClr val="00467F"/>
                </a:solidFill>
                <a:latin typeface="Franklin Gothic Medium" panose="020B0603020102020204" pitchFamily="34" charset="0"/>
              </a:rPr>
              <a:t>Strategy Facilitation</a:t>
            </a:r>
          </a:p>
        </p:txBody>
      </p:sp>
      <p:pic>
        <p:nvPicPr>
          <p:cNvPr id="19" name="Picture 18"/>
          <p:cNvPicPr>
            <a:picLocks noChangeAspect="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315" t="28800" r="76857" b="56346"/>
          <a:stretch/>
        </p:blipFill>
        <p:spPr>
          <a:xfrm>
            <a:off x="4622970" y="4247065"/>
            <a:ext cx="926098" cy="771607"/>
          </a:xfrm>
          <a:prstGeom prst="rect">
            <a:avLst/>
          </a:prstGeom>
        </p:spPr>
      </p:pic>
      <p:pic>
        <p:nvPicPr>
          <p:cNvPr id="14" name="Picture 13" descr="background_standard_screen.jpg"/>
          <p:cNvPicPr>
            <a:picLocks noChangeAspect="1"/>
          </p:cNvPicPr>
          <p:nvPr/>
        </p:nvPicPr>
        <p:blipFill>
          <a:blip r:embed="rId5"/>
          <a:stretch>
            <a:fillRect/>
          </a:stretch>
        </p:blipFill>
        <p:spPr>
          <a:xfrm>
            <a:off x="828488" y="4046823"/>
            <a:ext cx="3308774" cy="1371600"/>
          </a:xfrm>
          <a:prstGeom prst="rect">
            <a:avLst/>
          </a:prstGeom>
        </p:spPr>
      </p:pic>
      <p:sp>
        <p:nvSpPr>
          <p:cNvPr id="16" name="TextBox 15"/>
          <p:cNvSpPr txBox="1"/>
          <p:nvPr/>
        </p:nvSpPr>
        <p:spPr>
          <a:xfrm>
            <a:off x="1422511" y="4411744"/>
            <a:ext cx="2846193" cy="430887"/>
          </a:xfrm>
          <a:prstGeom prst="rect">
            <a:avLst/>
          </a:prstGeom>
          <a:noFill/>
        </p:spPr>
        <p:txBody>
          <a:bodyPr wrap="square" rtlCol="0" anchor="ctr">
            <a:spAutoFit/>
          </a:bodyPr>
          <a:lstStyle/>
          <a:p>
            <a:pPr lvl="0" algn="ctr"/>
            <a:r>
              <a:rPr lang="en-US" sz="2200" dirty="0">
                <a:solidFill>
                  <a:srgbClr val="00467F"/>
                </a:solidFill>
                <a:latin typeface="Franklin Gothic Medium" panose="020B0603020102020204" pitchFamily="34" charset="0"/>
              </a:rPr>
              <a:t>Strategy Briefing</a:t>
            </a:r>
          </a:p>
        </p:txBody>
      </p:sp>
      <p:sp>
        <p:nvSpPr>
          <p:cNvPr id="22" name="Rectangle 21"/>
          <p:cNvSpPr/>
          <p:nvPr/>
        </p:nvSpPr>
        <p:spPr>
          <a:xfrm>
            <a:off x="2520824" y="2578479"/>
            <a:ext cx="1609147" cy="461665"/>
          </a:xfrm>
          <a:prstGeom prst="rect">
            <a:avLst/>
          </a:prstGeom>
          <a:solidFill>
            <a:srgbClr val="AFBD22"/>
          </a:solidFill>
        </p:spPr>
        <p:txBody>
          <a:bodyPr wrap="square">
            <a:spAutoFit/>
          </a:bodyPr>
          <a:lstStyle/>
          <a:p>
            <a:pPr algn="ctr"/>
            <a:r>
              <a:rPr lang="en-US" sz="2400" b="1" dirty="0">
                <a:solidFill>
                  <a:srgbClr val="00467F"/>
                </a:solidFill>
                <a:latin typeface="Franklin Gothic Book" panose="020B0503020102020204" pitchFamily="34" charset="0"/>
              </a:rPr>
              <a:t>PROMOTE</a:t>
            </a:r>
          </a:p>
        </p:txBody>
      </p:sp>
      <p:sp>
        <p:nvSpPr>
          <p:cNvPr id="26" name="Rectangle 25"/>
          <p:cNvSpPr/>
          <p:nvPr/>
        </p:nvSpPr>
        <p:spPr>
          <a:xfrm>
            <a:off x="6267472" y="2627408"/>
            <a:ext cx="1598730" cy="461665"/>
          </a:xfrm>
          <a:prstGeom prst="rect">
            <a:avLst/>
          </a:prstGeom>
          <a:solidFill>
            <a:srgbClr val="F26522"/>
          </a:solidFill>
          <a:ln>
            <a:noFill/>
          </a:ln>
        </p:spPr>
        <p:txBody>
          <a:bodyPr wrap="square">
            <a:spAutoFit/>
          </a:bodyPr>
          <a:lstStyle/>
          <a:p>
            <a:pPr algn="ctr"/>
            <a:r>
              <a:rPr lang="en-US" sz="2400" b="1" dirty="0">
                <a:solidFill>
                  <a:srgbClr val="00467F"/>
                </a:solidFill>
                <a:latin typeface="Franklin Gothic Book" panose="020B0503020102020204" pitchFamily="34" charset="0"/>
              </a:rPr>
              <a:t>PROVIDE</a:t>
            </a:r>
          </a:p>
        </p:txBody>
      </p:sp>
      <p:sp>
        <p:nvSpPr>
          <p:cNvPr id="27" name="Rectangle 26"/>
          <p:cNvSpPr/>
          <p:nvPr/>
        </p:nvSpPr>
        <p:spPr>
          <a:xfrm>
            <a:off x="9997781" y="2628155"/>
            <a:ext cx="1607776" cy="461665"/>
          </a:xfrm>
          <a:prstGeom prst="rect">
            <a:avLst/>
          </a:prstGeom>
          <a:solidFill>
            <a:srgbClr val="A0DBE6"/>
          </a:solidFill>
        </p:spPr>
        <p:txBody>
          <a:bodyPr wrap="square">
            <a:spAutoFit/>
          </a:bodyPr>
          <a:lstStyle/>
          <a:p>
            <a:pPr algn="ctr"/>
            <a:r>
              <a:rPr lang="en-US" sz="2400" b="1" dirty="0">
                <a:solidFill>
                  <a:srgbClr val="00467F"/>
                </a:solidFill>
                <a:latin typeface="Franklin Gothic Book" panose="020B0503020102020204" pitchFamily="34" charset="0"/>
              </a:rPr>
              <a:t>MODEL</a:t>
            </a:r>
          </a:p>
        </p:txBody>
      </p:sp>
      <p:pic>
        <p:nvPicPr>
          <p:cNvPr id="2" name="Picture 1"/>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67848" y="4311566"/>
            <a:ext cx="738428" cy="738428"/>
          </a:xfrm>
          <a:prstGeom prst="rect">
            <a:avLst/>
          </a:prstGeom>
        </p:spPr>
      </p:pic>
      <p:sp>
        <p:nvSpPr>
          <p:cNvPr id="13" name="TextBox 12"/>
          <p:cNvSpPr txBox="1"/>
          <p:nvPr/>
        </p:nvSpPr>
        <p:spPr>
          <a:xfrm>
            <a:off x="827118" y="3040144"/>
            <a:ext cx="3302853" cy="1206921"/>
          </a:xfrm>
          <a:prstGeom prst="rect">
            <a:avLst/>
          </a:prstGeom>
          <a:solidFill>
            <a:srgbClr val="AFBD2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lvl="0" algn="l"/>
            <a:r>
              <a:rPr lang="en-US" b="0" dirty="0">
                <a:solidFill>
                  <a:srgbClr val="00467F"/>
                </a:solidFill>
                <a:latin typeface="Franklin Gothic Book" panose="020B0503020102020204" pitchFamily="34" charset="0"/>
              </a:rPr>
              <a:t>Looking to introduce strategy to your team or organization?</a:t>
            </a:r>
          </a:p>
        </p:txBody>
      </p:sp>
      <p:sp>
        <p:nvSpPr>
          <p:cNvPr id="15" name="TextBox 14"/>
          <p:cNvSpPr txBox="1"/>
          <p:nvPr/>
        </p:nvSpPr>
        <p:spPr>
          <a:xfrm>
            <a:off x="4584778" y="3089820"/>
            <a:ext cx="3281423" cy="1221746"/>
          </a:xfrm>
          <a:prstGeom prst="rect">
            <a:avLst/>
          </a:prstGeom>
          <a:solidFill>
            <a:srgbClr val="F2652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lvl="0" algn="l">
              <a:defRPr/>
            </a:pPr>
            <a:r>
              <a:rPr lang="en-US" b="0" dirty="0">
                <a:solidFill>
                  <a:srgbClr val="00467F"/>
                </a:solidFill>
                <a:latin typeface="Franklin Gothic Book" panose="020B0503020102020204" pitchFamily="34" charset="0"/>
              </a:rPr>
              <a:t>Looking to train your team or organization in strategic planning?</a:t>
            </a:r>
          </a:p>
        </p:txBody>
      </p:sp>
      <p:sp>
        <p:nvSpPr>
          <p:cNvPr id="17" name="TextBox 16"/>
          <p:cNvSpPr txBox="1"/>
          <p:nvPr/>
        </p:nvSpPr>
        <p:spPr>
          <a:xfrm>
            <a:off x="8321007" y="3089820"/>
            <a:ext cx="3284549" cy="1221746"/>
          </a:xfrm>
          <a:prstGeom prst="rect">
            <a:avLst/>
          </a:prstGeom>
          <a:solidFill>
            <a:srgbClr val="A0DBE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lvl="0" algn="l"/>
            <a:r>
              <a:rPr lang="en-US" b="0" dirty="0">
                <a:solidFill>
                  <a:srgbClr val="00467F"/>
                </a:solidFill>
                <a:latin typeface="Franklin Gothic Book" panose="020B0503020102020204" pitchFamily="34" charset="0"/>
              </a:rPr>
              <a:t>Looking to secure a facilitator for an upcoming session?</a:t>
            </a:r>
          </a:p>
        </p:txBody>
      </p:sp>
      <p:sp>
        <p:nvSpPr>
          <p:cNvPr id="21" name="Text Box 4">
            <a:extLst>
              <a:ext uri="{FF2B5EF4-FFF2-40B4-BE49-F238E27FC236}">
                <a16:creationId xmlns:a16="http://schemas.microsoft.com/office/drawing/2014/main" id="{7AE71E22-9AD3-4F6A-814B-6736C74AA27C}"/>
              </a:ext>
            </a:extLst>
          </p:cNvPr>
          <p:cNvSpPr txBox="1">
            <a:spLocks noChangeArrowheads="1"/>
          </p:cNvSpPr>
          <p:nvPr/>
        </p:nvSpPr>
        <p:spPr bwMode="auto">
          <a:xfrm>
            <a:off x="11805466" y="4182896"/>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extLst>
      <p:ext uri="{BB962C8B-B14F-4D97-AF65-F5344CB8AC3E}">
        <p14:creationId xmlns:p14="http://schemas.microsoft.com/office/powerpoint/2010/main" val="1217458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16" grpId="0"/>
      <p:bldP spid="13" grpId="0" animBg="1"/>
      <p:bldP spid="15" grpId="0" animBg="1"/>
      <p:bldP spid="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Strategic Thinking Training</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104</a:t>
            </a:fld>
            <a:endParaRPr lang="en-US" dirty="0">
              <a:solidFill>
                <a:prstClr val="white"/>
              </a:solidFill>
            </a:endParaRPr>
          </a:p>
        </p:txBody>
      </p:sp>
      <p:grpSp>
        <p:nvGrpSpPr>
          <p:cNvPr id="7" name="Group 6"/>
          <p:cNvGrpSpPr>
            <a:grpSpLocks noChangeAspect="1"/>
          </p:cNvGrpSpPr>
          <p:nvPr/>
        </p:nvGrpSpPr>
        <p:grpSpPr bwMode="auto">
          <a:xfrm>
            <a:off x="2287227" y="1275198"/>
            <a:ext cx="7754729" cy="5081152"/>
            <a:chOff x="39090" y="867696"/>
            <a:chExt cx="9070848" cy="5943600"/>
          </a:xfrm>
          <a:effectLst>
            <a:outerShdw blurRad="50800" dist="38100" dir="2700000" algn="tl" rotWithShape="0">
              <a:prstClr val="black">
                <a:alpha val="40000"/>
              </a:prstClr>
            </a:outerShdw>
          </a:effectLst>
        </p:grpSpPr>
        <p:sp>
          <p:nvSpPr>
            <p:cNvPr id="8" name="Rectangle 7"/>
            <p:cNvSpPr/>
            <p:nvPr/>
          </p:nvSpPr>
          <p:spPr bwMode="auto">
            <a:xfrm>
              <a:off x="39090" y="867696"/>
              <a:ext cx="9070848" cy="5943600"/>
            </a:xfrm>
            <a:prstGeom prst="rect">
              <a:avLst/>
            </a:prstGeom>
            <a:solidFill>
              <a:schemeClr val="bg1"/>
            </a:solidFill>
            <a:ln w="28575" cap="flat" cmpd="sng" algn="ctr">
              <a:solidFill>
                <a:schemeClr val="bg1">
                  <a:lumMod val="65000"/>
                </a:schemeClr>
              </a:solidFill>
              <a:prstDash val="solid"/>
              <a:miter lim="800000"/>
              <a:headEnd type="none" w="med" len="med"/>
              <a:tailEnd type="none" w="med" len="med"/>
            </a:ln>
            <a:effectLst/>
          </p:spPr>
          <p:txBody>
            <a:bodyPr anchor="b"/>
            <a:lstStyle/>
            <a:p>
              <a:pPr>
                <a:defRPr/>
              </a:pPr>
              <a:endParaRPr lang="en-US" dirty="0">
                <a:latin typeface="Arial"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 y="1000900"/>
              <a:ext cx="4389120" cy="57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692" y="1000900"/>
              <a:ext cx="4389120" cy="569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1" name="Oval 10"/>
          <p:cNvSpPr>
            <a:spLocks noChangeArrowheads="1"/>
          </p:cNvSpPr>
          <p:nvPr/>
        </p:nvSpPr>
        <p:spPr bwMode="auto">
          <a:xfrm>
            <a:off x="2043849" y="1457346"/>
            <a:ext cx="1295400" cy="457200"/>
          </a:xfrm>
          <a:prstGeom prst="ellipse">
            <a:avLst/>
          </a:prstGeom>
          <a:solidFill>
            <a:srgbClr val="F26522">
              <a:alpha val="34901"/>
            </a:srgbClr>
          </a:solidFill>
          <a:ln>
            <a:noFill/>
          </a:ln>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dirty="0"/>
          </a:p>
        </p:txBody>
      </p:sp>
      <p:sp>
        <p:nvSpPr>
          <p:cNvPr id="12" name="TextBox 11">
            <a:extLst>
              <a:ext uri="{FF2B5EF4-FFF2-40B4-BE49-F238E27FC236}">
                <a16:creationId xmlns:a16="http://schemas.microsoft.com/office/drawing/2014/main" id="{A7071775-CFC1-4588-8692-46ACB9377701}"/>
              </a:ext>
            </a:extLst>
          </p:cNvPr>
          <p:cNvSpPr txBox="1"/>
          <p:nvPr/>
        </p:nvSpPr>
        <p:spPr>
          <a:xfrm>
            <a:off x="3402732" y="2969684"/>
            <a:ext cx="5523718" cy="2308324"/>
          </a:xfrm>
          <a:prstGeom prst="rect">
            <a:avLst/>
          </a:prstGeom>
          <a:solidFill>
            <a:schemeClr val="tx2"/>
          </a:solidFill>
        </p:spPr>
        <p:txBody>
          <a:bodyPr wrap="square" rtlCol="0">
            <a:spAutoFit/>
          </a:bodyPr>
          <a:lstStyle/>
          <a:p>
            <a:pPr marL="514350" indent="-514350" algn="l">
              <a:buFontTx/>
              <a:buAutoNum type="arabicPeriod"/>
            </a:pPr>
            <a:r>
              <a:rPr lang="en-US" b="1" dirty="0">
                <a:solidFill>
                  <a:prstClr val="white"/>
                </a:solidFill>
                <a:latin typeface="Franklin Gothic Book" panose="020B0503020102020204" pitchFamily="34" charset="0"/>
              </a:rPr>
              <a:t>What is our overall goal?</a:t>
            </a:r>
          </a:p>
          <a:p>
            <a:pPr marL="514350" indent="-514350" algn="l">
              <a:buFontTx/>
              <a:buAutoNum type="arabicPeriod"/>
            </a:pPr>
            <a:r>
              <a:rPr lang="en-US" b="1" dirty="0">
                <a:solidFill>
                  <a:prstClr val="white"/>
                </a:solidFill>
                <a:latin typeface="Franklin Gothic Book" panose="020B0503020102020204" pitchFamily="34" charset="0"/>
              </a:rPr>
              <a:t>How will we measure success?</a:t>
            </a:r>
          </a:p>
          <a:p>
            <a:pPr marL="514350" indent="-514350" algn="l">
              <a:buFontTx/>
              <a:buAutoNum type="arabicPeriod"/>
            </a:pPr>
            <a:r>
              <a:rPr lang="en-US" b="1" dirty="0">
                <a:solidFill>
                  <a:prstClr val="white"/>
                </a:solidFill>
                <a:latin typeface="Franklin Gothic Book" panose="020B0503020102020204" pitchFamily="34" charset="0"/>
              </a:rPr>
              <a:t>What is critical for our success, and</a:t>
            </a:r>
            <a:br>
              <a:rPr lang="en-US" b="1" dirty="0">
                <a:solidFill>
                  <a:prstClr val="white"/>
                </a:solidFill>
                <a:latin typeface="Franklin Gothic Book" panose="020B0503020102020204" pitchFamily="34" charset="0"/>
              </a:rPr>
            </a:br>
            <a:r>
              <a:rPr lang="en-US" b="1" dirty="0">
                <a:solidFill>
                  <a:prstClr val="white"/>
                </a:solidFill>
                <a:latin typeface="Franklin Gothic Book" panose="020B0503020102020204" pitchFamily="34" charset="0"/>
              </a:rPr>
              <a:t>what is standing in our way?</a:t>
            </a:r>
          </a:p>
          <a:p>
            <a:pPr marL="514350" indent="-514350" algn="l">
              <a:buFontTx/>
              <a:buAutoNum type="arabicPeriod"/>
            </a:pPr>
            <a:r>
              <a:rPr lang="en-US" b="1" dirty="0">
                <a:solidFill>
                  <a:prstClr val="white"/>
                </a:solidFill>
                <a:latin typeface="Franklin Gothic Book" panose="020B0503020102020204" pitchFamily="34" charset="0"/>
              </a:rPr>
              <a:t>What will we do?</a:t>
            </a:r>
          </a:p>
          <a:p>
            <a:pPr marL="514350" indent="-514350" algn="l">
              <a:buFontTx/>
              <a:buAutoNum type="arabicPeriod"/>
            </a:pPr>
            <a:r>
              <a:rPr lang="en-US" b="1" dirty="0">
                <a:solidFill>
                  <a:prstClr val="white"/>
                </a:solidFill>
                <a:latin typeface="Franklin Gothic Book" panose="020B0503020102020204" pitchFamily="34" charset="0"/>
              </a:rPr>
              <a:t>How will we monitor our progress?</a:t>
            </a:r>
          </a:p>
        </p:txBody>
      </p:sp>
      <p:sp>
        <p:nvSpPr>
          <p:cNvPr id="13" name="Arrow: Left-Right 3">
            <a:extLst>
              <a:ext uri="{FF2B5EF4-FFF2-40B4-BE49-F238E27FC236}">
                <a16:creationId xmlns:a16="http://schemas.microsoft.com/office/drawing/2014/main" id="{9A4D339E-A34E-4472-A4EA-83244DA2B271}"/>
              </a:ext>
            </a:extLst>
          </p:cNvPr>
          <p:cNvSpPr/>
          <p:nvPr/>
        </p:nvSpPr>
        <p:spPr>
          <a:xfrm>
            <a:off x="2561197" y="2101280"/>
            <a:ext cx="7081747" cy="660970"/>
          </a:xfrm>
          <a:prstGeom prst="leftRightArrow">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Franklin Gothic Book" panose="020B0503020102020204" pitchFamily="34" charset="0"/>
              </a:rPr>
              <a:t>Monitor</a:t>
            </a:r>
          </a:p>
        </p:txBody>
      </p:sp>
      <p:sp>
        <p:nvSpPr>
          <p:cNvPr id="14" name="TextBox 13"/>
          <p:cNvSpPr txBox="1"/>
          <p:nvPr/>
        </p:nvSpPr>
        <p:spPr>
          <a:xfrm>
            <a:off x="11802772" y="1931253"/>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15" name="Rectangle: Rounded Corners 14">
            <a:extLst>
              <a:ext uri="{FF2B5EF4-FFF2-40B4-BE49-F238E27FC236}">
                <a16:creationId xmlns:a16="http://schemas.microsoft.com/office/drawing/2014/main" id="{44CCB138-EA69-45EA-A46B-7FBB32973E3E}"/>
              </a:ext>
            </a:extLst>
          </p:cNvPr>
          <p:cNvSpPr/>
          <p:nvPr/>
        </p:nvSpPr>
        <p:spPr>
          <a:xfrm>
            <a:off x="11600763" y="6279614"/>
            <a:ext cx="209321" cy="167095"/>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721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5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par>
                          <p:cTn id="11" fill="hold">
                            <p:stCondLst>
                              <p:cond delay="500"/>
                            </p:stCondLst>
                            <p:childTnLst>
                              <p:par>
                                <p:cTn id="12" presetID="10" presetClass="entr" presetSubtype="0" fill="hold" grpId="3"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par>
                          <p:cTn id="20" fill="hold">
                            <p:stCondLst>
                              <p:cond delay="500"/>
                            </p:stCondLst>
                            <p:childTnLst>
                              <p:par>
                                <p:cTn id="21" presetID="56" presetClass="path" presetSubtype="0" accel="50000" decel="50000" fill="hold" grpId="1" nodeType="afterEffect">
                                  <p:stCondLst>
                                    <p:cond delay="0"/>
                                  </p:stCondLst>
                                  <p:childTnLst>
                                    <p:animMotion origin="layout" path="M -2.91667E-6 -1.85185E-6 L 0.10638 -0.02824 " pathEditMode="relative" rAng="0" ptsTypes="AA">
                                      <p:cBhvr>
                                        <p:cTn id="22" dur="1000" fill="hold"/>
                                        <p:tgtEl>
                                          <p:spTgt spid="11"/>
                                        </p:tgtEl>
                                        <p:attrNameLst>
                                          <p:attrName>ppt_x</p:attrName>
                                          <p:attrName>ppt_y</p:attrName>
                                        </p:attrNameLst>
                                      </p:cBhvr>
                                      <p:rCtr x="5326" y="-1412"/>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par>
                          <p:cTn id="28" fill="hold">
                            <p:stCondLst>
                              <p:cond delay="500"/>
                            </p:stCondLst>
                            <p:childTnLst>
                              <p:par>
                                <p:cTn id="29" presetID="63" presetClass="path" presetSubtype="0" accel="50000" decel="50000" fill="hold" grpId="0" nodeType="afterEffect">
                                  <p:stCondLst>
                                    <p:cond delay="0"/>
                                  </p:stCondLst>
                                  <p:childTnLst>
                                    <p:animMotion origin="layout" path="M 0.10638 -0.02824 L 0.33659 -0.02731 " pathEditMode="relative" rAng="0" ptsTypes="AA">
                                      <p:cBhvr>
                                        <p:cTn id="30" dur="1000" fill="hold"/>
                                        <p:tgtEl>
                                          <p:spTgt spid="11"/>
                                        </p:tgtEl>
                                        <p:attrNameLst>
                                          <p:attrName>ppt_x</p:attrName>
                                          <p:attrName>ppt_y</p:attrName>
                                        </p:attrNameLst>
                                      </p:cBhvr>
                                      <p:rCtr x="11549" y="-23"/>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par>
                          <p:cTn id="36" fill="hold">
                            <p:stCondLst>
                              <p:cond delay="500"/>
                            </p:stCondLst>
                            <p:childTnLst>
                              <p:par>
                                <p:cTn id="37" presetID="63" presetClass="path" presetSubtype="0" accel="50000" decel="50000" fill="hold" grpId="2" nodeType="afterEffect">
                                  <p:stCondLst>
                                    <p:cond delay="0"/>
                                  </p:stCondLst>
                                  <p:childTnLst>
                                    <p:animMotion origin="layout" path="M 0.33659 -0.02731 L 0.48203 -0.02708 " pathEditMode="relative" rAng="0" ptsTypes="AA">
                                      <p:cBhvr>
                                        <p:cTn id="38" dur="1000" fill="hold"/>
                                        <p:tgtEl>
                                          <p:spTgt spid="11"/>
                                        </p:tgtEl>
                                        <p:attrNameLst>
                                          <p:attrName>ppt_x</p:attrName>
                                          <p:attrName>ppt_y</p:attrName>
                                        </p:attrNameLst>
                                      </p:cBhvr>
                                      <p:rCtr x="7266" y="0"/>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Effect transition="in" filter="fade">
                                      <p:cBhvr>
                                        <p:cTn id="43" dur="500"/>
                                        <p:tgtEl>
                                          <p:spTgt spid="12">
                                            <p:txEl>
                                              <p:pRg st="4" end="4"/>
                                            </p:txEl>
                                          </p:spTgt>
                                        </p:tgtEl>
                                      </p:cBhvr>
                                    </p:animEffect>
                                  </p:childTnLst>
                                </p:cTn>
                              </p:par>
                            </p:childTnLst>
                          </p:cTn>
                        </p:par>
                        <p:par>
                          <p:cTn id="44" fill="hold">
                            <p:stCondLst>
                              <p:cond delay="500"/>
                            </p:stCondLst>
                            <p:childTnLst>
                              <p:par>
                                <p:cTn id="45" presetID="16" presetClass="entr" presetSubtype="37" fill="hold" grpId="0" nodeType="afterEffect">
                                  <p:stCondLst>
                                    <p:cond delay="50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2" grpId="0" uiExpand="1" build="p"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a:extLst>
              <a:ext uri="{FF2B5EF4-FFF2-40B4-BE49-F238E27FC236}">
                <a16:creationId xmlns:a16="http://schemas.microsoft.com/office/drawing/2014/main" id="{9245B97D-18E6-47F0-8C8C-55039F42D38E}"/>
              </a:ext>
            </a:extLst>
          </p:cNvPr>
          <p:cNvSpPr>
            <a:spLocks noGrp="1" noChangeArrowheads="1"/>
          </p:cNvSpPr>
          <p:nvPr>
            <p:ph type="body" idx="1"/>
          </p:nvPr>
        </p:nvSpPr>
        <p:spPr/>
        <p:txBody>
          <a:bodyPr/>
          <a:lstStyle/>
          <a:p>
            <a:r>
              <a:rPr lang="en-US" altLang="en-US"/>
              <a:t>GTE and NEC</a:t>
            </a:r>
          </a:p>
        </p:txBody>
      </p:sp>
      <p:sp>
        <p:nvSpPr>
          <p:cNvPr id="338948" name="Rectangle 4">
            <a:extLst>
              <a:ext uri="{FF2B5EF4-FFF2-40B4-BE49-F238E27FC236}">
                <a16:creationId xmlns:a16="http://schemas.microsoft.com/office/drawing/2014/main" id="{F01D5613-9D33-4DB0-9356-01DFD089256C}"/>
              </a:ext>
            </a:extLst>
          </p:cNvPr>
          <p:cNvSpPr>
            <a:spLocks noChangeArrowheads="1"/>
          </p:cNvSpPr>
          <p:nvPr/>
        </p:nvSpPr>
        <p:spPr bwMode="auto">
          <a:xfrm>
            <a:off x="4186238" y="215265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338949" name="Object 5">
            <a:extLst>
              <a:ext uri="{FF2B5EF4-FFF2-40B4-BE49-F238E27FC236}">
                <a16:creationId xmlns:a16="http://schemas.microsoft.com/office/drawing/2014/main" id="{2C3F2731-5A5C-49A4-BED1-AF9431333C0F}"/>
              </a:ext>
            </a:extLst>
          </p:cNvPr>
          <p:cNvGraphicFramePr>
            <a:graphicFrameLocks noChangeAspect="1"/>
          </p:cNvGraphicFramePr>
          <p:nvPr>
            <p:extLst>
              <p:ext uri="{D42A27DB-BD31-4B8C-83A1-F6EECF244321}">
                <p14:modId xmlns:p14="http://schemas.microsoft.com/office/powerpoint/2010/main" val="2479913749"/>
              </p:ext>
            </p:extLst>
          </p:nvPr>
        </p:nvGraphicFramePr>
        <p:xfrm>
          <a:off x="3750328" y="1916114"/>
          <a:ext cx="6481763" cy="4332287"/>
        </p:xfrm>
        <a:graphic>
          <a:graphicData uri="http://schemas.openxmlformats.org/presentationml/2006/ole">
            <mc:AlternateContent xmlns:mc="http://schemas.openxmlformats.org/markup-compatibility/2006">
              <mc:Choice xmlns:v="urn:schemas-microsoft-com:vml" Requires="v">
                <p:oleObj spid="_x0000_s2085" name="Chart" r:id="rId3" imgW="3819799" imgH="2553113" progId="MSGraph.Chart.8">
                  <p:embed/>
                </p:oleObj>
              </mc:Choice>
              <mc:Fallback>
                <p:oleObj name="Chart" r:id="rId3" imgW="3819799" imgH="2553113" progId="MSGraph.Chart.8">
                  <p:embed/>
                  <p:pic>
                    <p:nvPicPr>
                      <p:cNvPr id="338949" name="Object 5">
                        <a:extLst>
                          <a:ext uri="{FF2B5EF4-FFF2-40B4-BE49-F238E27FC236}">
                            <a16:creationId xmlns:a16="http://schemas.microsoft.com/office/drawing/2014/main" id="{2C3F2731-5A5C-49A4-BED1-AF9431333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328" y="1916114"/>
                        <a:ext cx="6481763" cy="433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41948E92-EA05-4054-A200-EF7AC2C0D5E0}"/>
              </a:ext>
            </a:extLst>
          </p:cNvPr>
          <p:cNvSpPr>
            <a:spLocks noGrp="1"/>
          </p:cNvSpPr>
          <p:nvPr>
            <p:ph type="title"/>
          </p:nvPr>
        </p:nvSpPr>
        <p:spPr/>
        <p:txBody>
          <a:bodyPr/>
          <a:lstStyle/>
          <a:p>
            <a:r>
              <a:rPr lang="en-US" altLang="en-US" dirty="0"/>
              <a:t>Strategic Thinking Example #1</a:t>
            </a:r>
            <a:endParaRPr lang="en-US" dirty="0"/>
          </a:p>
        </p:txBody>
      </p:sp>
      <p:sp>
        <p:nvSpPr>
          <p:cNvPr id="13" name="Text Box 8">
            <a:extLst>
              <a:ext uri="{FF2B5EF4-FFF2-40B4-BE49-F238E27FC236}">
                <a16:creationId xmlns:a16="http://schemas.microsoft.com/office/drawing/2014/main" id="{8EECBB9E-614D-4618-A899-DD0D49076186}"/>
              </a:ext>
            </a:extLst>
          </p:cNvPr>
          <p:cNvSpPr txBox="1">
            <a:spLocks noChangeArrowheads="1"/>
          </p:cNvSpPr>
          <p:nvPr/>
        </p:nvSpPr>
        <p:spPr bwMode="auto">
          <a:xfrm>
            <a:off x="1871664" y="2220551"/>
            <a:ext cx="1525587" cy="701675"/>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chemeClr val="bg1"/>
                </a:solidFill>
              </a:rPr>
              <a:t>Telephone </a:t>
            </a:r>
            <a:br>
              <a:rPr lang="en-US" altLang="en-US" sz="2000">
                <a:solidFill>
                  <a:schemeClr val="bg1"/>
                </a:solidFill>
              </a:rPr>
            </a:br>
            <a:r>
              <a:rPr lang="en-US" altLang="en-US" sz="2000">
                <a:solidFill>
                  <a:schemeClr val="bg1"/>
                </a:solidFill>
              </a:rPr>
              <a:t>Switching</a:t>
            </a:r>
          </a:p>
        </p:txBody>
      </p:sp>
      <p:sp>
        <p:nvSpPr>
          <p:cNvPr id="14" name="Text Box 9">
            <a:extLst>
              <a:ext uri="{FF2B5EF4-FFF2-40B4-BE49-F238E27FC236}">
                <a16:creationId xmlns:a16="http://schemas.microsoft.com/office/drawing/2014/main" id="{A13778CF-9980-4A5E-BD56-8A329E696CBF}"/>
              </a:ext>
            </a:extLst>
          </p:cNvPr>
          <p:cNvSpPr txBox="1">
            <a:spLocks noChangeArrowheads="1"/>
          </p:cNvSpPr>
          <p:nvPr/>
        </p:nvSpPr>
        <p:spPr bwMode="auto">
          <a:xfrm>
            <a:off x="1828801" y="5470526"/>
            <a:ext cx="1611313" cy="701675"/>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altLang="en-US" sz="2000">
                <a:solidFill>
                  <a:schemeClr val="bg1"/>
                </a:solidFill>
              </a:rPr>
              <a:t>Semi-</a:t>
            </a:r>
            <a:br>
              <a:rPr lang="en-US" altLang="en-US" sz="2000">
                <a:solidFill>
                  <a:schemeClr val="bg1"/>
                </a:solidFill>
              </a:rPr>
            </a:br>
            <a:r>
              <a:rPr lang="en-US" altLang="en-US" sz="2000">
                <a:solidFill>
                  <a:schemeClr val="bg1"/>
                </a:solidFill>
              </a:rPr>
              <a:t>Conductors</a:t>
            </a:r>
          </a:p>
        </p:txBody>
      </p:sp>
      <p:sp>
        <p:nvSpPr>
          <p:cNvPr id="15" name="Text Box 10">
            <a:extLst>
              <a:ext uri="{FF2B5EF4-FFF2-40B4-BE49-F238E27FC236}">
                <a16:creationId xmlns:a16="http://schemas.microsoft.com/office/drawing/2014/main" id="{8885097A-609B-4194-B661-30F72E991BBF}"/>
              </a:ext>
            </a:extLst>
          </p:cNvPr>
          <p:cNvSpPr txBox="1">
            <a:spLocks noChangeArrowheads="1"/>
          </p:cNvSpPr>
          <p:nvPr/>
        </p:nvSpPr>
        <p:spPr bwMode="auto">
          <a:xfrm>
            <a:off x="1990726" y="4387201"/>
            <a:ext cx="1285875" cy="701675"/>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chemeClr val="bg1"/>
                </a:solidFill>
              </a:rPr>
              <a:t>Lighting </a:t>
            </a:r>
            <a:br>
              <a:rPr lang="en-US" altLang="en-US" sz="2000">
                <a:solidFill>
                  <a:schemeClr val="bg1"/>
                </a:solidFill>
              </a:rPr>
            </a:br>
            <a:r>
              <a:rPr lang="en-US" altLang="en-US" sz="2000">
                <a:solidFill>
                  <a:schemeClr val="bg1"/>
                </a:solidFill>
              </a:rPr>
              <a:t>Products</a:t>
            </a:r>
          </a:p>
        </p:txBody>
      </p:sp>
      <p:sp>
        <p:nvSpPr>
          <p:cNvPr id="16" name="Text Box 11">
            <a:extLst>
              <a:ext uri="{FF2B5EF4-FFF2-40B4-BE49-F238E27FC236}">
                <a16:creationId xmlns:a16="http://schemas.microsoft.com/office/drawing/2014/main" id="{D6E0EA90-E787-4811-9452-D34A629E4356}"/>
              </a:ext>
            </a:extLst>
          </p:cNvPr>
          <p:cNvSpPr txBox="1">
            <a:spLocks noChangeArrowheads="1"/>
          </p:cNvSpPr>
          <p:nvPr/>
        </p:nvSpPr>
        <p:spPr bwMode="auto">
          <a:xfrm>
            <a:off x="1906589" y="3303876"/>
            <a:ext cx="1455737" cy="701675"/>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chemeClr val="bg1"/>
                </a:solidFill>
              </a:rPr>
              <a:t>Regional</a:t>
            </a:r>
            <a:br>
              <a:rPr lang="en-US" altLang="en-US" sz="2000">
                <a:solidFill>
                  <a:schemeClr val="bg1"/>
                </a:solidFill>
              </a:rPr>
            </a:br>
            <a:r>
              <a:rPr lang="en-US" altLang="en-US" sz="2000">
                <a:solidFill>
                  <a:schemeClr val="bg1"/>
                </a:solidFill>
              </a:rPr>
              <a:t>Telephone</a:t>
            </a:r>
          </a:p>
        </p:txBody>
      </p:sp>
      <p:sp>
        <p:nvSpPr>
          <p:cNvPr id="17" name="TextBox 16">
            <a:extLst>
              <a:ext uri="{FF2B5EF4-FFF2-40B4-BE49-F238E27FC236}">
                <a16:creationId xmlns:a16="http://schemas.microsoft.com/office/drawing/2014/main" id="{6453BA1E-78D5-4D83-8FDC-D4B1922DDFE7}"/>
              </a:ext>
            </a:extLst>
          </p:cNvPr>
          <p:cNvSpPr txBox="1"/>
          <p:nvPr/>
        </p:nvSpPr>
        <p:spPr>
          <a:xfrm>
            <a:off x="11873588" y="4202271"/>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18" name="Text Box 10">
            <a:extLst>
              <a:ext uri="{FF2B5EF4-FFF2-40B4-BE49-F238E27FC236}">
                <a16:creationId xmlns:a16="http://schemas.microsoft.com/office/drawing/2014/main" id="{667FA95F-C6A9-4CC3-A724-2448B863FB3B}"/>
              </a:ext>
            </a:extLst>
          </p:cNvPr>
          <p:cNvSpPr txBox="1">
            <a:spLocks noChangeArrowheads="1"/>
          </p:cNvSpPr>
          <p:nvPr/>
        </p:nvSpPr>
        <p:spPr bwMode="auto">
          <a:xfrm>
            <a:off x="10246511" y="2377808"/>
            <a:ext cx="1611312" cy="701675"/>
          </a:xfrm>
          <a:prstGeom prst="rect">
            <a:avLst/>
          </a:prstGeom>
          <a:solidFill>
            <a:srgbClr val="CCFF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r>
              <a:rPr lang="en-US" altLang="en-US" sz="2000" dirty="0">
                <a:solidFill>
                  <a:srgbClr val="000066"/>
                </a:solidFill>
              </a:rPr>
              <a:t>Semi-</a:t>
            </a:r>
            <a:br>
              <a:rPr lang="en-US" altLang="en-US" sz="2000" dirty="0">
                <a:solidFill>
                  <a:srgbClr val="000066"/>
                </a:solidFill>
              </a:rPr>
            </a:br>
            <a:r>
              <a:rPr lang="en-US" altLang="en-US" sz="2000" dirty="0">
                <a:solidFill>
                  <a:srgbClr val="000066"/>
                </a:solidFill>
              </a:rPr>
              <a:t>Conductors</a:t>
            </a:r>
          </a:p>
        </p:txBody>
      </p:sp>
      <p:sp>
        <p:nvSpPr>
          <p:cNvPr id="19" name="Text Box 11">
            <a:extLst>
              <a:ext uri="{FF2B5EF4-FFF2-40B4-BE49-F238E27FC236}">
                <a16:creationId xmlns:a16="http://schemas.microsoft.com/office/drawing/2014/main" id="{F1886288-7551-4995-B674-E11D82C44E0F}"/>
              </a:ext>
            </a:extLst>
          </p:cNvPr>
          <p:cNvSpPr txBox="1">
            <a:spLocks noChangeArrowheads="1"/>
          </p:cNvSpPr>
          <p:nvPr/>
        </p:nvSpPr>
        <p:spPr bwMode="auto">
          <a:xfrm>
            <a:off x="10246512" y="4419333"/>
            <a:ext cx="1525587" cy="396875"/>
          </a:xfrm>
          <a:prstGeom prst="rect">
            <a:avLst/>
          </a:prstGeom>
          <a:solidFill>
            <a:srgbClr val="CCFF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rgbClr val="000066"/>
                </a:solidFill>
              </a:rPr>
              <a:t>Computers</a:t>
            </a:r>
          </a:p>
        </p:txBody>
      </p:sp>
      <p:sp>
        <p:nvSpPr>
          <p:cNvPr id="20" name="Text Box 12">
            <a:extLst>
              <a:ext uri="{FF2B5EF4-FFF2-40B4-BE49-F238E27FC236}">
                <a16:creationId xmlns:a16="http://schemas.microsoft.com/office/drawing/2014/main" id="{D231A57C-E2BD-461C-AD56-76E0797A7CFC}"/>
              </a:ext>
            </a:extLst>
          </p:cNvPr>
          <p:cNvSpPr txBox="1">
            <a:spLocks noChangeArrowheads="1"/>
          </p:cNvSpPr>
          <p:nvPr/>
        </p:nvSpPr>
        <p:spPr bwMode="auto">
          <a:xfrm>
            <a:off x="10246511" y="3352533"/>
            <a:ext cx="1439862" cy="701675"/>
          </a:xfrm>
          <a:prstGeom prst="rect">
            <a:avLst/>
          </a:prstGeom>
          <a:solidFill>
            <a:srgbClr val="CCFF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gn="l"/>
            <a:r>
              <a:rPr lang="en-US" altLang="en-US" sz="2000">
                <a:solidFill>
                  <a:srgbClr val="000066"/>
                </a:solidFill>
              </a:rPr>
              <a:t>Telecomm</a:t>
            </a:r>
            <a:br>
              <a:rPr lang="en-US" altLang="en-US" sz="2000">
                <a:solidFill>
                  <a:srgbClr val="000066"/>
                </a:solidFill>
              </a:rPr>
            </a:br>
            <a:r>
              <a:rPr lang="en-US" altLang="en-US" sz="2000">
                <a:solidFill>
                  <a:srgbClr val="000066"/>
                </a:solidFill>
              </a:rPr>
              <a:t>Products</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BF53A8C-FD40-470E-900B-2F9842B6931E}"/>
              </a:ext>
            </a:extLst>
          </p:cNvPr>
          <p:cNvPicPr>
            <a:picLocks noChangeAspect="1"/>
          </p:cNvPicPr>
          <p:nvPr/>
        </p:nvPicPr>
        <p:blipFill rotWithShape="1">
          <a:blip r:embed="rId2">
            <a:alphaModFix amt="50000"/>
            <a:extLst/>
          </a:blip>
          <a:srcRect b="4661"/>
          <a:stretch/>
        </p:blipFill>
        <p:spPr>
          <a:xfrm>
            <a:off x="20" y="1"/>
            <a:ext cx="12191980" cy="6857999"/>
          </a:xfrm>
          <a:prstGeom prst="rect">
            <a:avLst/>
          </a:prstGeom>
        </p:spPr>
      </p:pic>
      <p:sp>
        <p:nvSpPr>
          <p:cNvPr id="3" name="Title 2">
            <a:extLst>
              <a:ext uri="{FF2B5EF4-FFF2-40B4-BE49-F238E27FC236}">
                <a16:creationId xmlns:a16="http://schemas.microsoft.com/office/drawing/2014/main" id="{AD01D6F4-7879-461A-97A3-3A8F5CF55EF7}"/>
              </a:ext>
            </a:extLst>
          </p:cNvPr>
          <p:cNvSpPr>
            <a:spLocks noGrp="1"/>
          </p:cNvSpPr>
          <p:nvPr>
            <p:ph type="title"/>
          </p:nvPr>
        </p:nvSpPr>
        <p:spPr>
          <a:xfrm>
            <a:off x="1524000" y="1937613"/>
            <a:ext cx="9144000" cy="2900518"/>
          </a:xfrm>
        </p:spPr>
        <p:txBody>
          <a:bodyPr vert="horz" lIns="91440" tIns="45720" rIns="91440" bIns="45720" rtlCol="0" anchor="b">
            <a:normAutofit/>
          </a:bodyPr>
          <a:lstStyle/>
          <a:p>
            <a:pPr algn="ctr" defTabSz="914400">
              <a:lnSpc>
                <a:spcPct val="90000"/>
              </a:lnSpc>
            </a:pPr>
            <a:r>
              <a:rPr lang="en-US" altLang="en-US" sz="6000" dirty="0">
                <a:solidFill>
                  <a:srgbClr val="FFFFFF"/>
                </a:solidFill>
                <a:latin typeface="+mj-lt"/>
                <a:cs typeface="+mj-cs"/>
              </a:rPr>
              <a:t>Strategic Thinking Example #2</a:t>
            </a:r>
            <a:endParaRPr lang="en-US" sz="6000" dirty="0">
              <a:solidFill>
                <a:srgbClr val="FFFFFF"/>
              </a:solidFill>
              <a:latin typeface="+mj-lt"/>
              <a:cs typeface="+mj-cs"/>
            </a:endParaRPr>
          </a:p>
        </p:txBody>
      </p:sp>
      <p:sp>
        <p:nvSpPr>
          <p:cNvPr id="299011" name="Rectangle 3">
            <a:extLst>
              <a:ext uri="{FF2B5EF4-FFF2-40B4-BE49-F238E27FC236}">
                <a16:creationId xmlns:a16="http://schemas.microsoft.com/office/drawing/2014/main" id="{BA03F7CD-DF63-4907-84A0-C9B0ABA7BE91}"/>
              </a:ext>
            </a:extLst>
          </p:cNvPr>
          <p:cNvSpPr>
            <a:spLocks noGrp="1" noChangeArrowheads="1"/>
          </p:cNvSpPr>
          <p:nvPr>
            <p:ph type="body" idx="1"/>
          </p:nvPr>
        </p:nvSpPr>
        <p:spPr>
          <a:xfrm>
            <a:off x="1524000" y="4842450"/>
            <a:ext cx="9144000" cy="1098395"/>
          </a:xfrm>
        </p:spPr>
        <p:txBody>
          <a:bodyPr vert="horz" lIns="91440" tIns="45720" rIns="91440" bIns="45720" rtlCol="0">
            <a:normAutofit/>
          </a:bodyPr>
          <a:lstStyle/>
          <a:p>
            <a:pPr marL="0" indent="0" algn="ctr" defTabSz="914400">
              <a:lnSpc>
                <a:spcPct val="90000"/>
              </a:lnSpc>
              <a:spcBef>
                <a:spcPts val="1000"/>
              </a:spcBef>
              <a:buNone/>
            </a:pPr>
            <a:r>
              <a:rPr lang="en-US" altLang="en-US" sz="4800">
                <a:solidFill>
                  <a:srgbClr val="FFFFFF"/>
                </a:solidFill>
                <a:latin typeface="+mn-lt"/>
                <a:cs typeface="+mn-cs"/>
              </a:rPr>
              <a:t>The Atlanta Airport</a:t>
            </a:r>
          </a:p>
        </p:txBody>
      </p:sp>
      <p:sp>
        <p:nvSpPr>
          <p:cNvPr id="299012" name="Rectangle 4">
            <a:extLst>
              <a:ext uri="{FF2B5EF4-FFF2-40B4-BE49-F238E27FC236}">
                <a16:creationId xmlns:a16="http://schemas.microsoft.com/office/drawing/2014/main" id="{B0DA7C4E-E3CC-484D-8AC7-EF2506E79BFA}"/>
              </a:ext>
            </a:extLst>
          </p:cNvPr>
          <p:cNvSpPr>
            <a:spLocks noChangeArrowheads="1"/>
          </p:cNvSpPr>
          <p:nvPr/>
        </p:nvSpPr>
        <p:spPr bwMode="auto">
          <a:xfrm>
            <a:off x="4186238" y="215265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overrideClrMapping bg1="dk1" tx1="lt1" bg2="dk2" tx2="lt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a:extLst>
              <a:ext uri="{FF2B5EF4-FFF2-40B4-BE49-F238E27FC236}">
                <a16:creationId xmlns:a16="http://schemas.microsoft.com/office/drawing/2014/main" id="{54B0F90C-F74B-47D4-BFCC-39E359A30436}"/>
              </a:ext>
            </a:extLst>
          </p:cNvPr>
          <p:cNvSpPr>
            <a:spLocks noGrp="1" noChangeArrowheads="1"/>
          </p:cNvSpPr>
          <p:nvPr>
            <p:ph type="body" idx="1"/>
          </p:nvPr>
        </p:nvSpPr>
        <p:spPr/>
        <p:txBody>
          <a:bodyPr/>
          <a:lstStyle/>
          <a:p>
            <a:r>
              <a:rPr lang="en-US" altLang="en-US"/>
              <a:t>Leadership Strategies </a:t>
            </a:r>
          </a:p>
          <a:p>
            <a:pPr lvl="1"/>
            <a:r>
              <a:rPr lang="en-US" altLang="en-US"/>
              <a:t>From </a:t>
            </a:r>
            <a:r>
              <a:rPr lang="en-US" altLang="en-US" u="sng"/>
              <a:t>Home Office</a:t>
            </a:r>
            <a:r>
              <a:rPr lang="en-US" altLang="en-US"/>
              <a:t> to …?</a:t>
            </a:r>
          </a:p>
        </p:txBody>
      </p:sp>
      <p:sp>
        <p:nvSpPr>
          <p:cNvPr id="300036" name="Rectangle 4">
            <a:extLst>
              <a:ext uri="{FF2B5EF4-FFF2-40B4-BE49-F238E27FC236}">
                <a16:creationId xmlns:a16="http://schemas.microsoft.com/office/drawing/2014/main" id="{F01414CD-65A1-4B32-A7C7-23B8F3278020}"/>
              </a:ext>
            </a:extLst>
          </p:cNvPr>
          <p:cNvSpPr>
            <a:spLocks noChangeArrowheads="1"/>
          </p:cNvSpPr>
          <p:nvPr/>
        </p:nvSpPr>
        <p:spPr bwMode="auto">
          <a:xfrm>
            <a:off x="4186238" y="215265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0038" name="Rectangle 6">
            <a:extLst>
              <a:ext uri="{FF2B5EF4-FFF2-40B4-BE49-F238E27FC236}">
                <a16:creationId xmlns:a16="http://schemas.microsoft.com/office/drawing/2014/main" id="{320CA63B-61F3-4E23-8B17-D5D1117F8220}"/>
              </a:ext>
            </a:extLst>
          </p:cNvPr>
          <p:cNvSpPr>
            <a:spLocks noChangeArrowheads="1"/>
          </p:cNvSpPr>
          <p:nvPr/>
        </p:nvSpPr>
        <p:spPr bwMode="auto">
          <a:xfrm>
            <a:off x="4776788" y="230981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 name="Title 2">
            <a:extLst>
              <a:ext uri="{FF2B5EF4-FFF2-40B4-BE49-F238E27FC236}">
                <a16:creationId xmlns:a16="http://schemas.microsoft.com/office/drawing/2014/main" id="{61170965-C5A5-409C-88A4-E019B8573E0C}"/>
              </a:ext>
            </a:extLst>
          </p:cNvPr>
          <p:cNvSpPr>
            <a:spLocks noGrp="1"/>
          </p:cNvSpPr>
          <p:nvPr>
            <p:ph type="title"/>
          </p:nvPr>
        </p:nvSpPr>
        <p:spPr/>
        <p:txBody>
          <a:bodyPr/>
          <a:lstStyle/>
          <a:p>
            <a:r>
              <a:rPr lang="en-US" altLang="en-US" dirty="0"/>
              <a:t>Strategic Thinking Example #3</a:t>
            </a:r>
            <a:endParaRPr lang="en-US" dirty="0"/>
          </a:p>
        </p:txBody>
      </p:sp>
      <p:pic>
        <p:nvPicPr>
          <p:cNvPr id="11" name="Picture 10">
            <a:extLst>
              <a:ext uri="{FF2B5EF4-FFF2-40B4-BE49-F238E27FC236}">
                <a16:creationId xmlns:a16="http://schemas.microsoft.com/office/drawing/2014/main" id="{3B967459-AE33-4CD9-A346-2DC9434FA7CA}"/>
              </a:ext>
            </a:extLst>
          </p:cNvPr>
          <p:cNvPicPr>
            <a:picLocks noChangeAspect="1"/>
          </p:cNvPicPr>
          <p:nvPr/>
        </p:nvPicPr>
        <p:blipFill>
          <a:blip r:embed="rId2"/>
          <a:stretch>
            <a:fillRect/>
          </a:stretch>
        </p:blipFill>
        <p:spPr>
          <a:xfrm>
            <a:off x="3328020" y="2614316"/>
            <a:ext cx="6496595" cy="3654335"/>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14</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998482" y="2606572"/>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41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C. The Drivers Model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15</a:t>
            </a:fld>
            <a:endParaRPr lang="en-US" dirty="0">
              <a:solidFill>
                <a:prstClr val="white"/>
              </a:solidFill>
            </a:endParaRPr>
          </a:p>
        </p:txBody>
      </p:sp>
      <p:pic>
        <p:nvPicPr>
          <p:cNvPr id="18" name="Picture 17" descr="circle-csf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7416" y="4047786"/>
            <a:ext cx="497379" cy="497379"/>
          </a:xfrm>
          <a:prstGeom prst="rect">
            <a:avLst/>
          </a:prstGeom>
        </p:spPr>
      </p:pic>
      <p:pic>
        <p:nvPicPr>
          <p:cNvPr id="19" name="Picture 18" descr="current-pie-text.png"/>
          <p:cNvPicPr>
            <a:picLocks noChangeAspect="1"/>
          </p:cNvPicPr>
          <p:nvPr/>
        </p:nvPicPr>
        <p:blipFill>
          <a:blip r:embed="rId3" cstate="print"/>
          <a:stretch>
            <a:fillRect/>
          </a:stretch>
        </p:blipFill>
        <p:spPr>
          <a:xfrm>
            <a:off x="956025" y="4205799"/>
            <a:ext cx="2149743" cy="2004942"/>
          </a:xfrm>
          <a:prstGeom prst="rect">
            <a:avLst/>
          </a:prstGeom>
        </p:spPr>
      </p:pic>
      <p:pic>
        <p:nvPicPr>
          <p:cNvPr id="21" name="Picture 20" descr="lines.png"/>
          <p:cNvPicPr>
            <a:picLocks noChangeAspect="1"/>
          </p:cNvPicPr>
          <p:nvPr/>
        </p:nvPicPr>
        <p:blipFill>
          <a:blip r:embed="rId4" cstate="print"/>
          <a:stretch>
            <a:fillRect/>
          </a:stretch>
        </p:blipFill>
        <p:spPr>
          <a:xfrm>
            <a:off x="4622296" y="3061251"/>
            <a:ext cx="4117643" cy="2467802"/>
          </a:xfrm>
          <a:prstGeom prst="rect">
            <a:avLst/>
          </a:prstGeom>
        </p:spPr>
      </p:pic>
      <p:pic>
        <p:nvPicPr>
          <p:cNvPr id="22" name="Picture 21" descr="circle-csf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63518" y="4883759"/>
            <a:ext cx="497379" cy="497379"/>
          </a:xfrm>
          <a:prstGeom prst="rect">
            <a:avLst/>
          </a:prstGeom>
        </p:spPr>
      </p:pic>
      <p:sp>
        <p:nvSpPr>
          <p:cNvPr id="23" name="TextBox 22"/>
          <p:cNvSpPr txBox="1"/>
          <p:nvPr/>
        </p:nvSpPr>
        <p:spPr>
          <a:xfrm>
            <a:off x="1083015" y="2475815"/>
            <a:ext cx="1021498" cy="400110"/>
          </a:xfrm>
          <a:prstGeom prst="rect">
            <a:avLst/>
          </a:prstGeom>
          <a:noFill/>
        </p:spPr>
        <p:txBody>
          <a:bodyPr wrap="none" rtlCol="0">
            <a:spAutoFit/>
          </a:bodyPr>
          <a:lstStyle/>
          <a:p>
            <a:r>
              <a:rPr lang="en-US" sz="2000" b="1" dirty="0">
                <a:solidFill>
                  <a:srgbClr val="FF0000"/>
                </a:solidFill>
              </a:rPr>
              <a:t>Barriers</a:t>
            </a:r>
          </a:p>
        </p:txBody>
      </p:sp>
      <p:sp>
        <p:nvSpPr>
          <p:cNvPr id="24" name="TextBox 23"/>
          <p:cNvSpPr txBox="1"/>
          <p:nvPr/>
        </p:nvSpPr>
        <p:spPr>
          <a:xfrm>
            <a:off x="2030955" y="3764836"/>
            <a:ext cx="565283" cy="338554"/>
          </a:xfrm>
          <a:prstGeom prst="rect">
            <a:avLst/>
          </a:prstGeom>
          <a:noFill/>
        </p:spPr>
        <p:txBody>
          <a:bodyPr wrap="none" rtlCol="0">
            <a:spAutoFit/>
          </a:bodyPr>
          <a:lstStyle/>
          <a:p>
            <a:r>
              <a:rPr lang="en-US" sz="1600" b="1" dirty="0">
                <a:solidFill>
                  <a:srgbClr val="00467F"/>
                </a:solidFill>
              </a:rPr>
              <a:t>CSFs</a:t>
            </a:r>
          </a:p>
        </p:txBody>
      </p:sp>
      <p:sp>
        <p:nvSpPr>
          <p:cNvPr id="25" name="TextBox 24"/>
          <p:cNvSpPr txBox="1"/>
          <p:nvPr/>
        </p:nvSpPr>
        <p:spPr>
          <a:xfrm>
            <a:off x="3120282" y="5263639"/>
            <a:ext cx="565283" cy="338554"/>
          </a:xfrm>
          <a:prstGeom prst="rect">
            <a:avLst/>
          </a:prstGeom>
          <a:noFill/>
        </p:spPr>
        <p:txBody>
          <a:bodyPr wrap="none" rtlCol="0">
            <a:spAutoFit/>
          </a:bodyPr>
          <a:lstStyle/>
          <a:p>
            <a:r>
              <a:rPr lang="en-US" sz="1600" b="1" dirty="0">
                <a:solidFill>
                  <a:srgbClr val="00467F"/>
                </a:solidFill>
              </a:rPr>
              <a:t>CSFs</a:t>
            </a:r>
          </a:p>
        </p:txBody>
      </p:sp>
      <p:pic>
        <p:nvPicPr>
          <p:cNvPr id="26" name="Picture 25" descr="arrow-down.png"/>
          <p:cNvPicPr>
            <a:picLocks noChangeAspect="1"/>
          </p:cNvPicPr>
          <p:nvPr/>
        </p:nvPicPr>
        <p:blipFill>
          <a:blip r:embed="rId5" cstate="print"/>
          <a:stretch>
            <a:fillRect/>
          </a:stretch>
        </p:blipFill>
        <p:spPr>
          <a:xfrm>
            <a:off x="6409618" y="2475815"/>
            <a:ext cx="2224472" cy="930831"/>
          </a:xfrm>
          <a:prstGeom prst="rect">
            <a:avLst/>
          </a:prstGeom>
        </p:spPr>
      </p:pic>
      <p:sp>
        <p:nvSpPr>
          <p:cNvPr id="27" name="TextBox 26"/>
          <p:cNvSpPr txBox="1"/>
          <p:nvPr/>
        </p:nvSpPr>
        <p:spPr>
          <a:xfrm>
            <a:off x="8633893" y="2905930"/>
            <a:ext cx="1062214" cy="400110"/>
          </a:xfrm>
          <a:prstGeom prst="rect">
            <a:avLst/>
          </a:prstGeom>
          <a:noFill/>
        </p:spPr>
        <p:txBody>
          <a:bodyPr wrap="none" rtlCol="0">
            <a:spAutoFit/>
          </a:bodyPr>
          <a:lstStyle/>
          <a:p>
            <a:r>
              <a:rPr lang="en-US" sz="2000" b="1" dirty="0">
                <a:solidFill>
                  <a:srgbClr val="00467F"/>
                </a:solidFill>
              </a:rPr>
              <a:t>Monitor</a:t>
            </a:r>
          </a:p>
        </p:txBody>
      </p:sp>
      <p:pic>
        <p:nvPicPr>
          <p:cNvPr id="28" name="Picture 27" descr="vision-clouds-text.png"/>
          <p:cNvPicPr>
            <a:picLocks noChangeAspect="1"/>
          </p:cNvPicPr>
          <p:nvPr/>
        </p:nvPicPr>
        <p:blipFill>
          <a:blip r:embed="rId6" cstate="print"/>
          <a:stretch>
            <a:fillRect/>
          </a:stretch>
        </p:blipFill>
        <p:spPr>
          <a:xfrm>
            <a:off x="6266613" y="984621"/>
            <a:ext cx="2806561" cy="1836133"/>
          </a:xfrm>
          <a:prstGeom prst="rect">
            <a:avLst/>
          </a:prstGeom>
        </p:spPr>
      </p:pic>
      <p:pic>
        <p:nvPicPr>
          <p:cNvPr id="29" name="Picture 28" descr="berriers-dotted-lines.png"/>
          <p:cNvPicPr>
            <a:picLocks noChangeAspect="1"/>
          </p:cNvPicPr>
          <p:nvPr/>
        </p:nvPicPr>
        <p:blipFill>
          <a:blip r:embed="rId7" cstate="print"/>
          <a:stretch>
            <a:fillRect/>
          </a:stretch>
        </p:blipFill>
        <p:spPr>
          <a:xfrm>
            <a:off x="872621" y="2600673"/>
            <a:ext cx="3749675" cy="3749675"/>
          </a:xfrm>
          <a:prstGeom prst="rect">
            <a:avLst/>
          </a:prstGeom>
        </p:spPr>
      </p:pic>
      <p:pic>
        <p:nvPicPr>
          <p:cNvPr id="20" name="Picture 19" descr="drivers-arrow-text.png"/>
          <p:cNvPicPr>
            <a:picLocks noChangeAspect="1"/>
          </p:cNvPicPr>
          <p:nvPr/>
        </p:nvPicPr>
        <p:blipFill>
          <a:blip r:embed="rId8" cstate="print"/>
          <a:stretch>
            <a:fillRect/>
          </a:stretch>
        </p:blipFill>
        <p:spPr>
          <a:xfrm>
            <a:off x="2157954" y="1367127"/>
            <a:ext cx="4261509" cy="4559583"/>
          </a:xfrm>
          <a:prstGeom prst="rect">
            <a:avLst/>
          </a:prstGeom>
        </p:spPr>
      </p:pic>
      <p:pic>
        <p:nvPicPr>
          <p:cNvPr id="30" name="Picture 29" descr="up-arrow.png"/>
          <p:cNvPicPr>
            <a:picLocks noChangeAspect="1"/>
          </p:cNvPicPr>
          <p:nvPr/>
        </p:nvPicPr>
        <p:blipFill>
          <a:blip r:embed="rId9" cstate="print"/>
          <a:stretch>
            <a:fillRect/>
          </a:stretch>
        </p:blipFill>
        <p:spPr>
          <a:xfrm>
            <a:off x="4505341" y="5007162"/>
            <a:ext cx="2471582" cy="1102110"/>
          </a:xfrm>
          <a:prstGeom prst="rect">
            <a:avLst/>
          </a:prstGeom>
        </p:spPr>
      </p:pic>
      <p:sp>
        <p:nvSpPr>
          <p:cNvPr id="17" name="TextBox 16"/>
          <p:cNvSpPr txBox="1"/>
          <p:nvPr/>
        </p:nvSpPr>
        <p:spPr>
          <a:xfrm>
            <a:off x="9844389" y="264575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31" name="Rectangle: Rounded Corners 30">
            <a:extLst>
              <a:ext uri="{FF2B5EF4-FFF2-40B4-BE49-F238E27FC236}">
                <a16:creationId xmlns:a16="http://schemas.microsoft.com/office/drawing/2014/main" id="{03ADCCE4-43A2-4CFF-A7BF-689A1B7E3302}"/>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5</a:t>
            </a:r>
          </a:p>
        </p:txBody>
      </p:sp>
    </p:spTree>
    <p:extLst>
      <p:ext uri="{BB962C8B-B14F-4D97-AF65-F5344CB8AC3E}">
        <p14:creationId xmlns:p14="http://schemas.microsoft.com/office/powerpoint/2010/main" val="2341627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The Drivers Model – Buying a Home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16</a:t>
            </a:fld>
            <a:endParaRPr lang="en-US" dirty="0">
              <a:solidFill>
                <a:prstClr val="white"/>
              </a:solidFill>
            </a:endParaRPr>
          </a:p>
        </p:txBody>
      </p:sp>
      <p:pic>
        <p:nvPicPr>
          <p:cNvPr id="49" name="Picture 48" descr="vision-clouds-text.png"/>
          <p:cNvPicPr>
            <a:picLocks noChangeAspect="1"/>
          </p:cNvPicPr>
          <p:nvPr/>
        </p:nvPicPr>
        <p:blipFill>
          <a:blip r:embed="rId3" cstate="print"/>
          <a:stretch>
            <a:fillRect/>
          </a:stretch>
        </p:blipFill>
        <p:spPr>
          <a:xfrm>
            <a:off x="5973617" y="1161563"/>
            <a:ext cx="2620956" cy="1714705"/>
          </a:xfrm>
          <a:prstGeom prst="rect">
            <a:avLst/>
          </a:prstGeom>
        </p:spPr>
      </p:pic>
      <p:pic>
        <p:nvPicPr>
          <p:cNvPr id="50" name="Picture 49" descr="arrow-down.png"/>
          <p:cNvPicPr>
            <a:picLocks noChangeAspect="1"/>
          </p:cNvPicPr>
          <p:nvPr/>
        </p:nvPicPr>
        <p:blipFill>
          <a:blip r:embed="rId4" cstate="print"/>
          <a:stretch>
            <a:fillRect/>
          </a:stretch>
        </p:blipFill>
        <p:spPr>
          <a:xfrm>
            <a:off x="6959123" y="2339683"/>
            <a:ext cx="2224472" cy="1260341"/>
          </a:xfrm>
          <a:prstGeom prst="rect">
            <a:avLst/>
          </a:prstGeom>
        </p:spPr>
      </p:pic>
      <p:pic>
        <p:nvPicPr>
          <p:cNvPr id="51" name="Picture 50" descr="berriers-dotted-lines.png"/>
          <p:cNvPicPr>
            <a:picLocks noChangeAspect="1"/>
          </p:cNvPicPr>
          <p:nvPr/>
        </p:nvPicPr>
        <p:blipFill>
          <a:blip r:embed="rId5" cstate="print"/>
          <a:stretch>
            <a:fillRect/>
          </a:stretch>
        </p:blipFill>
        <p:spPr>
          <a:xfrm>
            <a:off x="1599066" y="2457667"/>
            <a:ext cx="3749675" cy="3749675"/>
          </a:xfrm>
          <a:prstGeom prst="rect">
            <a:avLst/>
          </a:prstGeom>
        </p:spPr>
      </p:pic>
      <p:pic>
        <p:nvPicPr>
          <p:cNvPr id="52" name="Picture 51" descr="current-pie-text.png"/>
          <p:cNvPicPr>
            <a:picLocks noChangeAspect="1"/>
          </p:cNvPicPr>
          <p:nvPr/>
        </p:nvPicPr>
        <p:blipFill>
          <a:blip r:embed="rId6" cstate="print"/>
          <a:stretch>
            <a:fillRect/>
          </a:stretch>
        </p:blipFill>
        <p:spPr>
          <a:xfrm>
            <a:off x="1629505" y="4125091"/>
            <a:ext cx="1663149" cy="1551124"/>
          </a:xfrm>
          <a:prstGeom prst="rect">
            <a:avLst/>
          </a:prstGeom>
        </p:spPr>
      </p:pic>
      <p:pic>
        <p:nvPicPr>
          <p:cNvPr id="53" name="Picture 52" descr="drivers-arrow-text.png"/>
          <p:cNvPicPr>
            <a:picLocks noChangeAspect="1"/>
          </p:cNvPicPr>
          <p:nvPr/>
        </p:nvPicPr>
        <p:blipFill>
          <a:blip r:embed="rId7" cstate="print"/>
          <a:stretch>
            <a:fillRect/>
          </a:stretch>
        </p:blipFill>
        <p:spPr>
          <a:xfrm>
            <a:off x="2630408" y="1851102"/>
            <a:ext cx="4114800" cy="4114800"/>
          </a:xfrm>
          <a:prstGeom prst="rect">
            <a:avLst/>
          </a:prstGeom>
        </p:spPr>
      </p:pic>
      <p:pic>
        <p:nvPicPr>
          <p:cNvPr id="54" name="Picture 53" descr="up-arrow.png"/>
          <p:cNvPicPr>
            <a:picLocks noChangeAspect="1"/>
          </p:cNvPicPr>
          <p:nvPr/>
        </p:nvPicPr>
        <p:blipFill>
          <a:blip r:embed="rId8" cstate="print"/>
          <a:stretch>
            <a:fillRect/>
          </a:stretch>
        </p:blipFill>
        <p:spPr>
          <a:xfrm>
            <a:off x="5567438" y="4910274"/>
            <a:ext cx="2471582" cy="1450163"/>
          </a:xfrm>
          <a:prstGeom prst="rect">
            <a:avLst/>
          </a:prstGeom>
        </p:spPr>
      </p:pic>
      <p:grpSp>
        <p:nvGrpSpPr>
          <p:cNvPr id="55" name="Group 54"/>
          <p:cNvGrpSpPr/>
          <p:nvPr/>
        </p:nvGrpSpPr>
        <p:grpSpPr>
          <a:xfrm>
            <a:off x="2784311" y="3834394"/>
            <a:ext cx="1809677" cy="1576954"/>
            <a:chOff x="1339754" y="3782324"/>
            <a:chExt cx="1809677" cy="1576954"/>
          </a:xfrm>
        </p:grpSpPr>
        <p:grpSp>
          <p:nvGrpSpPr>
            <p:cNvPr id="56" name="Group 55"/>
            <p:cNvGrpSpPr/>
            <p:nvPr/>
          </p:nvGrpSpPr>
          <p:grpSpPr>
            <a:xfrm>
              <a:off x="1339754" y="3782324"/>
              <a:ext cx="1102432" cy="497379"/>
              <a:chOff x="1059049" y="3707301"/>
              <a:chExt cx="1102432" cy="497379"/>
            </a:xfrm>
          </p:grpSpPr>
          <p:pic>
            <p:nvPicPr>
              <p:cNvPr id="60" name="Picture 59" descr="circle-csfs.png"/>
              <p:cNvPicPr>
                <a:picLocks noChangeAspect="1"/>
              </p:cNvPicPr>
              <p:nvPr/>
            </p:nvPicPr>
            <p:blipFill>
              <a:blip r:embed="rId9" cstate="print"/>
              <a:stretch>
                <a:fillRect/>
              </a:stretch>
            </p:blipFill>
            <p:spPr>
              <a:xfrm>
                <a:off x="1059049" y="3707301"/>
                <a:ext cx="497379" cy="497379"/>
              </a:xfrm>
              <a:prstGeom prst="rect">
                <a:avLst/>
              </a:prstGeom>
            </p:spPr>
          </p:pic>
          <p:sp>
            <p:nvSpPr>
              <p:cNvPr id="61" name="TextBox 60"/>
              <p:cNvSpPr txBox="1"/>
              <p:nvPr/>
            </p:nvSpPr>
            <p:spPr>
              <a:xfrm>
                <a:off x="1542402" y="3782324"/>
                <a:ext cx="619079" cy="338554"/>
              </a:xfrm>
              <a:prstGeom prst="rect">
                <a:avLst/>
              </a:prstGeom>
              <a:noFill/>
            </p:spPr>
            <p:txBody>
              <a:bodyPr wrap="none" rtlCol="0">
                <a:spAutoFit/>
              </a:bodyPr>
              <a:lstStyle/>
              <a:p>
                <a:r>
                  <a:rPr lang="en-US" sz="1600" dirty="0">
                    <a:latin typeface="Franklin Gothic Book" panose="020B0503020102020204" pitchFamily="34" charset="0"/>
                  </a:rPr>
                  <a:t>CSFs</a:t>
                </a:r>
              </a:p>
            </p:txBody>
          </p:sp>
        </p:grpSp>
        <p:grpSp>
          <p:nvGrpSpPr>
            <p:cNvPr id="57" name="Group 56"/>
            <p:cNvGrpSpPr/>
            <p:nvPr/>
          </p:nvGrpSpPr>
          <p:grpSpPr>
            <a:xfrm>
              <a:off x="2046189" y="4861899"/>
              <a:ext cx="1103242" cy="497379"/>
              <a:chOff x="2046189" y="4861899"/>
              <a:chExt cx="1103242" cy="497379"/>
            </a:xfrm>
          </p:grpSpPr>
          <p:pic>
            <p:nvPicPr>
              <p:cNvPr id="58" name="Picture 57" descr="circle-csfs.png"/>
              <p:cNvPicPr>
                <a:picLocks noChangeAspect="1"/>
              </p:cNvPicPr>
              <p:nvPr/>
            </p:nvPicPr>
            <p:blipFill>
              <a:blip r:embed="rId9" cstate="print"/>
              <a:stretch>
                <a:fillRect/>
              </a:stretch>
            </p:blipFill>
            <p:spPr>
              <a:xfrm>
                <a:off x="2046189" y="4861899"/>
                <a:ext cx="497379" cy="497379"/>
              </a:xfrm>
              <a:prstGeom prst="rect">
                <a:avLst/>
              </a:prstGeom>
            </p:spPr>
          </p:pic>
          <p:sp>
            <p:nvSpPr>
              <p:cNvPr id="59" name="TextBox 58"/>
              <p:cNvSpPr txBox="1"/>
              <p:nvPr/>
            </p:nvSpPr>
            <p:spPr>
              <a:xfrm>
                <a:off x="2530352" y="4946643"/>
                <a:ext cx="619079" cy="338554"/>
              </a:xfrm>
              <a:prstGeom prst="rect">
                <a:avLst/>
              </a:prstGeom>
              <a:noFill/>
            </p:spPr>
            <p:txBody>
              <a:bodyPr wrap="none" rtlCol="0">
                <a:spAutoFit/>
              </a:bodyPr>
              <a:lstStyle/>
              <a:p>
                <a:r>
                  <a:rPr lang="en-US" sz="1600" dirty="0">
                    <a:latin typeface="Franklin Gothic Book" panose="020B0503020102020204" pitchFamily="34" charset="0"/>
                  </a:rPr>
                  <a:t>CSFs</a:t>
                </a:r>
              </a:p>
            </p:txBody>
          </p:sp>
        </p:grpSp>
      </p:grpSp>
      <p:sp>
        <p:nvSpPr>
          <p:cNvPr id="62" name="TextBox 61"/>
          <p:cNvSpPr txBox="1"/>
          <p:nvPr/>
        </p:nvSpPr>
        <p:spPr>
          <a:xfrm>
            <a:off x="1458021" y="1567901"/>
            <a:ext cx="3678508" cy="1015663"/>
          </a:xfrm>
          <a:prstGeom prst="rect">
            <a:avLst/>
          </a:prstGeom>
          <a:noFill/>
        </p:spPr>
        <p:txBody>
          <a:bodyPr wrap="none" rtlCol="0">
            <a:spAutoFit/>
          </a:bodyPr>
          <a:lstStyle/>
          <a:p>
            <a:pPr algn="l"/>
            <a:r>
              <a:rPr lang="en-US" sz="2000" b="1" dirty="0">
                <a:solidFill>
                  <a:srgbClr val="FF0000"/>
                </a:solidFill>
                <a:latin typeface="Franklin Gothic Book" panose="020B0503020102020204" pitchFamily="34" charset="0"/>
              </a:rPr>
              <a:t>Barriers</a:t>
            </a:r>
            <a:endParaRPr lang="en-US" sz="2000" dirty="0">
              <a:solidFill>
                <a:srgbClr val="FF0000"/>
              </a:solidFill>
              <a:latin typeface="Franklin Gothic Book" panose="020B0503020102020204" pitchFamily="34" charset="0"/>
            </a:endParaRPr>
          </a:p>
          <a:p>
            <a:pPr marL="280988" indent="-280988" algn="l">
              <a:buFont typeface="Arial" panose="020B0604020202020204" pitchFamily="34" charset="0"/>
              <a:buChar char="•"/>
            </a:pPr>
            <a:r>
              <a:rPr lang="en-US" sz="2000" dirty="0">
                <a:solidFill>
                  <a:srgbClr val="FF0000"/>
                </a:solidFill>
                <a:latin typeface="Franklin Gothic Book" panose="020B0503020102020204" pitchFamily="34" charset="0"/>
              </a:rPr>
              <a:t>$600K - $30K down payment</a:t>
            </a:r>
          </a:p>
          <a:p>
            <a:pPr marL="280988" indent="-280988" algn="l">
              <a:buFont typeface="Arial" panose="020B0604020202020204" pitchFamily="34" charset="0"/>
              <a:buChar char="•"/>
            </a:pPr>
            <a:r>
              <a:rPr lang="en-US" sz="2000" dirty="0">
                <a:solidFill>
                  <a:srgbClr val="FF0000"/>
                </a:solidFill>
                <a:latin typeface="Franklin Gothic Book" panose="020B0503020102020204" pitchFamily="34" charset="0"/>
              </a:rPr>
              <a:t>High credit card balances</a:t>
            </a:r>
          </a:p>
        </p:txBody>
      </p:sp>
      <p:sp>
        <p:nvSpPr>
          <p:cNvPr id="63" name="TextBox 62"/>
          <p:cNvSpPr txBox="1"/>
          <p:nvPr/>
        </p:nvSpPr>
        <p:spPr>
          <a:xfrm>
            <a:off x="8594783" y="1271270"/>
            <a:ext cx="2010833" cy="1015663"/>
          </a:xfrm>
          <a:prstGeom prst="rect">
            <a:avLst/>
          </a:prstGeom>
          <a:noFill/>
        </p:spPr>
        <p:txBody>
          <a:bodyPr wrap="square" rtlCol="0">
            <a:spAutoFit/>
          </a:bodyPr>
          <a:lstStyle/>
          <a:p>
            <a:pPr marL="285750" indent="-285750" algn="l">
              <a:buFont typeface="Arial"/>
              <a:buChar char="•"/>
            </a:pPr>
            <a:r>
              <a:rPr lang="en-US" sz="2000" dirty="0">
                <a:latin typeface="Franklin Gothic Book" panose="020B0503020102020204" pitchFamily="34" charset="0"/>
              </a:rPr>
              <a:t>3.5 baths</a:t>
            </a:r>
          </a:p>
          <a:p>
            <a:pPr marL="285750" indent="-285750" algn="l">
              <a:buFont typeface="Arial"/>
              <a:buChar char="•"/>
            </a:pPr>
            <a:r>
              <a:rPr lang="en-US" sz="2000" dirty="0">
                <a:latin typeface="Franklin Gothic Book" panose="020B0503020102020204" pitchFamily="34" charset="0"/>
              </a:rPr>
              <a:t>Private office</a:t>
            </a:r>
          </a:p>
          <a:p>
            <a:pPr marL="285750" indent="-285750" algn="l">
              <a:buFont typeface="Arial"/>
              <a:buChar char="•"/>
            </a:pPr>
            <a:r>
              <a:rPr lang="en-US" sz="2000" dirty="0">
                <a:latin typeface="Franklin Gothic Book" panose="020B0503020102020204" pitchFamily="34" charset="0"/>
              </a:rPr>
              <a:t>Playroom</a:t>
            </a:r>
          </a:p>
        </p:txBody>
      </p:sp>
      <p:sp>
        <p:nvSpPr>
          <p:cNvPr id="64" name="TextBox 63"/>
          <p:cNvSpPr txBox="1"/>
          <p:nvPr/>
        </p:nvSpPr>
        <p:spPr>
          <a:xfrm>
            <a:off x="1533932" y="5582745"/>
            <a:ext cx="2398285" cy="738664"/>
          </a:xfrm>
          <a:prstGeom prst="rect">
            <a:avLst/>
          </a:prstGeom>
          <a:noFill/>
        </p:spPr>
        <p:txBody>
          <a:bodyPr wrap="none" rtlCol="0">
            <a:spAutoFit/>
          </a:bodyPr>
          <a:lstStyle/>
          <a:p>
            <a:pPr algn="l"/>
            <a:r>
              <a:rPr lang="en-US" sz="2000" dirty="0">
                <a:solidFill>
                  <a:srgbClr val="FF0000"/>
                </a:solidFill>
                <a:latin typeface="Franklin Gothic Book" panose="020B0503020102020204" pitchFamily="34" charset="0"/>
              </a:rPr>
              <a:t>X </a:t>
            </a:r>
            <a:r>
              <a:rPr lang="en-US" sz="2000" b="1" dirty="0">
                <a:solidFill>
                  <a:srgbClr val="FF0000"/>
                </a:solidFill>
                <a:latin typeface="Franklin Gothic Book" panose="020B0503020102020204" pitchFamily="34" charset="0"/>
              </a:rPr>
              <a:t>- </a:t>
            </a:r>
            <a:r>
              <a:rPr lang="en-US" sz="2000" dirty="0">
                <a:latin typeface="Franklin Gothic Book" panose="020B0503020102020204" pitchFamily="34" charset="0"/>
              </a:rPr>
              <a:t>Floors, paint, rain</a:t>
            </a:r>
          </a:p>
          <a:p>
            <a:pPr algn="l"/>
            <a:r>
              <a:rPr lang="en-US" sz="2200" dirty="0">
                <a:solidFill>
                  <a:srgbClr val="008000"/>
                </a:solidFill>
                <a:latin typeface="Calibri"/>
              </a:rPr>
              <a:t></a:t>
            </a:r>
            <a:r>
              <a:rPr lang="en-US" sz="2000" b="1" dirty="0">
                <a:solidFill>
                  <a:srgbClr val="008000"/>
                </a:solidFill>
                <a:latin typeface="Franklin Gothic Book" panose="020B0503020102020204" pitchFamily="34" charset="0"/>
              </a:rPr>
              <a:t> - </a:t>
            </a:r>
            <a:r>
              <a:rPr lang="en-US" sz="2000" dirty="0">
                <a:latin typeface="Franklin Gothic Book" panose="020B0503020102020204" pitchFamily="34" charset="0"/>
              </a:rPr>
              <a:t>Neighbors, attic </a:t>
            </a:r>
          </a:p>
        </p:txBody>
      </p:sp>
      <p:sp>
        <p:nvSpPr>
          <p:cNvPr id="65" name="TextBox 64"/>
          <p:cNvSpPr txBox="1"/>
          <p:nvPr/>
        </p:nvSpPr>
        <p:spPr>
          <a:xfrm>
            <a:off x="1458021" y="3329473"/>
            <a:ext cx="1890261" cy="461665"/>
          </a:xfrm>
          <a:prstGeom prst="rect">
            <a:avLst/>
          </a:prstGeom>
          <a:noFill/>
        </p:spPr>
        <p:txBody>
          <a:bodyPr wrap="none" rtlCol="0">
            <a:spAutoFit/>
          </a:bodyPr>
          <a:lstStyle/>
          <a:p>
            <a:r>
              <a:rPr lang="en-US" b="1" dirty="0">
                <a:solidFill>
                  <a:srgbClr val="008000"/>
                </a:solidFill>
                <a:latin typeface="Franklin Gothic Book" panose="020B0503020102020204" pitchFamily="34" charset="0"/>
              </a:rPr>
              <a:t>Find a House</a:t>
            </a:r>
          </a:p>
        </p:txBody>
      </p:sp>
      <p:sp>
        <p:nvSpPr>
          <p:cNvPr id="66" name="TextBox 65"/>
          <p:cNvSpPr txBox="1"/>
          <p:nvPr/>
        </p:nvSpPr>
        <p:spPr>
          <a:xfrm>
            <a:off x="6037372" y="3555020"/>
            <a:ext cx="3327066" cy="400110"/>
          </a:xfrm>
          <a:prstGeom prst="rect">
            <a:avLst/>
          </a:prstGeom>
          <a:noFill/>
        </p:spPr>
        <p:txBody>
          <a:bodyPr wrap="none" rtlCol="0">
            <a:spAutoFit/>
          </a:bodyPr>
          <a:lstStyle/>
          <a:p>
            <a:pPr marL="285750" indent="-285750" algn="l">
              <a:buFont typeface="Arial"/>
              <a:buChar char="•"/>
            </a:pPr>
            <a:r>
              <a:rPr lang="en-US" sz="2000" dirty="0">
                <a:latin typeface="Franklin Gothic Book" panose="020B0503020102020204" pitchFamily="34" charset="0"/>
              </a:rPr>
              <a:t>Savings plan $600/month</a:t>
            </a:r>
          </a:p>
        </p:txBody>
      </p:sp>
      <p:sp>
        <p:nvSpPr>
          <p:cNvPr id="67" name="TextBox 66"/>
          <p:cNvSpPr txBox="1"/>
          <p:nvPr/>
        </p:nvSpPr>
        <p:spPr>
          <a:xfrm>
            <a:off x="5617065" y="3881432"/>
            <a:ext cx="3651769" cy="400110"/>
          </a:xfrm>
          <a:prstGeom prst="rect">
            <a:avLst/>
          </a:prstGeom>
          <a:noFill/>
        </p:spPr>
        <p:txBody>
          <a:bodyPr wrap="none" rtlCol="0">
            <a:spAutoFit/>
          </a:bodyPr>
          <a:lstStyle/>
          <a:p>
            <a:pPr marL="285750" indent="-285750" algn="l">
              <a:buFont typeface="Arial"/>
              <a:buChar char="•"/>
            </a:pPr>
            <a:r>
              <a:rPr lang="en-US" sz="2000" dirty="0">
                <a:latin typeface="Franklin Gothic Book" panose="020B0503020102020204" pitchFamily="34" charset="0"/>
              </a:rPr>
              <a:t>Work weekends $600/month</a:t>
            </a:r>
          </a:p>
        </p:txBody>
      </p:sp>
      <p:sp>
        <p:nvSpPr>
          <p:cNvPr id="68" name="TextBox 67"/>
          <p:cNvSpPr txBox="1"/>
          <p:nvPr/>
        </p:nvSpPr>
        <p:spPr>
          <a:xfrm>
            <a:off x="5230551" y="4235544"/>
            <a:ext cx="2517741" cy="400110"/>
          </a:xfrm>
          <a:prstGeom prst="rect">
            <a:avLst/>
          </a:prstGeom>
          <a:noFill/>
        </p:spPr>
        <p:txBody>
          <a:bodyPr wrap="none" rtlCol="0">
            <a:spAutoFit/>
          </a:bodyPr>
          <a:lstStyle/>
          <a:p>
            <a:pPr marL="285750" indent="-285750" algn="l">
              <a:buFont typeface="Arial"/>
              <a:buChar char="•"/>
            </a:pPr>
            <a:r>
              <a:rPr lang="en-US" sz="2000" dirty="0">
                <a:latin typeface="Franklin Gothic Book" panose="020B0503020102020204" pitchFamily="34" charset="0"/>
              </a:rPr>
              <a:t>Cut up credit cards</a:t>
            </a:r>
          </a:p>
        </p:txBody>
      </p:sp>
      <p:sp>
        <p:nvSpPr>
          <p:cNvPr id="69" name="TextBox 68"/>
          <p:cNvSpPr txBox="1"/>
          <p:nvPr/>
        </p:nvSpPr>
        <p:spPr>
          <a:xfrm>
            <a:off x="4901665" y="4589655"/>
            <a:ext cx="2935612" cy="400110"/>
          </a:xfrm>
          <a:prstGeom prst="rect">
            <a:avLst/>
          </a:prstGeom>
          <a:noFill/>
        </p:spPr>
        <p:txBody>
          <a:bodyPr wrap="none" rtlCol="0">
            <a:spAutoFit/>
          </a:bodyPr>
          <a:lstStyle/>
          <a:p>
            <a:pPr marL="285750" indent="-285750" algn="l">
              <a:buFont typeface="Arial"/>
              <a:buChar char="•"/>
            </a:pPr>
            <a:r>
              <a:rPr lang="en-US" sz="2000" dirty="0">
                <a:latin typeface="Franklin Gothic Book" panose="020B0503020102020204" pitchFamily="34" charset="0"/>
              </a:rPr>
              <a:t>View 10/homes month</a:t>
            </a:r>
          </a:p>
        </p:txBody>
      </p:sp>
      <p:sp>
        <p:nvSpPr>
          <p:cNvPr id="70" name="TextBox 69"/>
          <p:cNvSpPr txBox="1"/>
          <p:nvPr/>
        </p:nvSpPr>
        <p:spPr>
          <a:xfrm>
            <a:off x="8252026" y="4431714"/>
            <a:ext cx="1514004" cy="461665"/>
          </a:xfrm>
          <a:prstGeom prst="rect">
            <a:avLst/>
          </a:prstGeom>
          <a:noFill/>
        </p:spPr>
        <p:txBody>
          <a:bodyPr wrap="none" rtlCol="0">
            <a:spAutoFit/>
          </a:bodyPr>
          <a:lstStyle/>
          <a:p>
            <a:r>
              <a:rPr lang="en-US" sz="2400" dirty="0">
                <a:solidFill>
                  <a:srgbClr val="F26522"/>
                </a:solidFill>
                <a:latin typeface="Franklin Gothic Book" panose="020B0503020102020204" pitchFamily="34" charset="0"/>
              </a:rPr>
              <a:t>MONITOR!</a:t>
            </a:r>
          </a:p>
        </p:txBody>
      </p:sp>
      <p:sp>
        <p:nvSpPr>
          <p:cNvPr id="26" name="TextBox 25"/>
          <p:cNvSpPr txBox="1"/>
          <p:nvPr/>
        </p:nvSpPr>
        <p:spPr>
          <a:xfrm>
            <a:off x="11309072" y="4332521"/>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1882099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dissolve">
                                      <p:cBhvr>
                                        <p:cTn id="7" dur="500"/>
                                        <p:tgtEl>
                                          <p:spTgt spid="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dissolve">
                                      <p:cBhvr>
                                        <p:cTn id="12" dur="500"/>
                                        <p:tgtEl>
                                          <p:spTgt spid="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
                                            <p:txEl>
                                              <p:pRg st="0" end="0"/>
                                            </p:txEl>
                                          </p:spTgt>
                                        </p:tgtEl>
                                        <p:attrNameLst>
                                          <p:attrName>style.visibility</p:attrName>
                                        </p:attrNameLst>
                                      </p:cBhvr>
                                      <p:to>
                                        <p:strVal val="visible"/>
                                      </p:to>
                                    </p:set>
                                    <p:animEffect transition="in" filter="dissolve">
                                      <p:cBhvr>
                                        <p:cTn id="22" dur="500"/>
                                        <p:tgtEl>
                                          <p:spTgt spid="6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
                                            <p:txEl>
                                              <p:pRg st="1" end="1"/>
                                            </p:txEl>
                                          </p:spTgt>
                                        </p:tgtEl>
                                        <p:attrNameLst>
                                          <p:attrName>style.visibility</p:attrName>
                                        </p:attrNameLst>
                                      </p:cBhvr>
                                      <p:to>
                                        <p:strVal val="visible"/>
                                      </p:to>
                                    </p:set>
                                    <p:animEffect transition="in" filter="dissolve">
                                      <p:cBhvr>
                                        <p:cTn id="27" dur="500"/>
                                        <p:tgtEl>
                                          <p:spTgt spid="6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
                                            <p:txEl>
                                              <p:pRg st="2" end="2"/>
                                            </p:txEl>
                                          </p:spTgt>
                                        </p:tgtEl>
                                        <p:attrNameLst>
                                          <p:attrName>style.visibility</p:attrName>
                                        </p:attrNameLst>
                                      </p:cBhvr>
                                      <p:to>
                                        <p:strVal val="visible"/>
                                      </p:to>
                                    </p:set>
                                    <p:animEffect transition="in" filter="dissolve">
                                      <p:cBhvr>
                                        <p:cTn id="32" dur="500"/>
                                        <p:tgtEl>
                                          <p:spTgt spid="6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2">
                                            <p:txEl>
                                              <p:pRg st="0" end="0"/>
                                            </p:txEl>
                                          </p:spTgt>
                                        </p:tgtEl>
                                        <p:attrNameLst>
                                          <p:attrName>style.visibility</p:attrName>
                                        </p:attrNameLst>
                                      </p:cBhvr>
                                      <p:to>
                                        <p:strVal val="visible"/>
                                      </p:to>
                                    </p:set>
                                    <p:animEffect transition="in" filter="dissolve">
                                      <p:cBhvr>
                                        <p:cTn id="37" dur="500"/>
                                        <p:tgtEl>
                                          <p:spTgt spid="62">
                                            <p:txEl>
                                              <p:pRg st="0" end="0"/>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up)">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62">
                                            <p:txEl>
                                              <p:pRg st="1" end="1"/>
                                            </p:txEl>
                                          </p:spTgt>
                                        </p:tgtEl>
                                        <p:attrNameLst>
                                          <p:attrName>style.visibility</p:attrName>
                                        </p:attrNameLst>
                                      </p:cBhvr>
                                      <p:to>
                                        <p:strVal val="visible"/>
                                      </p:to>
                                    </p:set>
                                    <p:animEffect transition="in" filter="dissolve">
                                      <p:cBhvr>
                                        <p:cTn id="45" dur="500"/>
                                        <p:tgtEl>
                                          <p:spTgt spid="6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62">
                                            <p:txEl>
                                              <p:pRg st="2" end="2"/>
                                            </p:txEl>
                                          </p:spTgt>
                                        </p:tgtEl>
                                        <p:attrNameLst>
                                          <p:attrName>style.visibility</p:attrName>
                                        </p:attrNameLst>
                                      </p:cBhvr>
                                      <p:to>
                                        <p:strVal val="visible"/>
                                      </p:to>
                                    </p:set>
                                    <p:animEffect transition="in" filter="dissolve">
                                      <p:cBhvr>
                                        <p:cTn id="50" dur="500"/>
                                        <p:tgtEl>
                                          <p:spTgt spid="6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dissolve">
                                      <p:cBhvr>
                                        <p:cTn id="55" dur="500"/>
                                        <p:tgtEl>
                                          <p:spTgt spid="5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dissolve">
                                      <p:cBhvr>
                                        <p:cTn id="60" dur="500"/>
                                        <p:tgtEl>
                                          <p:spTgt spid="6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dissolve">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dissolve">
                                      <p:cBhvr>
                                        <p:cTn id="70" dur="500"/>
                                        <p:tgtEl>
                                          <p:spTgt spid="66"/>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dissolve">
                                      <p:cBhvr>
                                        <p:cTn id="75" dur="500"/>
                                        <p:tgtEl>
                                          <p:spTgt spid="67"/>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dissolve">
                                      <p:cBhvr>
                                        <p:cTn id="80" dur="500"/>
                                        <p:tgtEl>
                                          <p:spTgt spid="68"/>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dissolve">
                                      <p:cBhvr>
                                        <p:cTn id="85" dur="500"/>
                                        <p:tgtEl>
                                          <p:spTgt spid="69"/>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dissolve">
                                      <p:cBhvr>
                                        <p:cTn id="90" dur="500"/>
                                        <p:tgtEl>
                                          <p:spTgt spid="70"/>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right)">
                                      <p:cBhvr>
                                        <p:cTn id="94" dur="500"/>
                                        <p:tgtEl>
                                          <p:spTgt spid="54"/>
                                        </p:tgtEl>
                                      </p:cBhvr>
                                    </p:animEffect>
                                  </p:childTnLst>
                                </p:cTn>
                              </p:par>
                            </p:childTnLst>
                          </p:cTn>
                        </p:par>
                        <p:par>
                          <p:cTn id="95" fill="hold">
                            <p:stCondLst>
                              <p:cond delay="1000"/>
                            </p:stCondLst>
                            <p:childTnLst>
                              <p:par>
                                <p:cTn id="96" presetID="22" presetClass="entr" presetSubtype="8" fill="hold"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wipe(left)">
                                      <p:cBhvr>
                                        <p:cTn id="9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uild="p"/>
      <p:bldP spid="63" grpId="0" build="p"/>
      <p:bldP spid="64" grpId="0" build="p"/>
      <p:bldP spid="65" grpId="0"/>
      <p:bldP spid="66" grpId="0"/>
      <p:bldP spid="67" grpId="0"/>
      <p:bldP spid="68" grpId="0"/>
      <p:bldP spid="69"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31457" y="27694"/>
            <a:ext cx="10761720" cy="1383094"/>
          </a:xfrm>
        </p:spPr>
        <p:txBody>
          <a:bodyPr>
            <a:normAutofit/>
          </a:bodyPr>
          <a:lstStyle/>
          <a:p>
            <a:r>
              <a:rPr lang="en-US" dirty="0">
                <a:cs typeface="Times New Roman" pitchFamily="18" charset="0"/>
              </a:rPr>
              <a:t>The Drivers Model</a:t>
            </a:r>
            <a:br>
              <a:rPr lang="en-US" dirty="0">
                <a:cs typeface="Times New Roman" pitchFamily="18" charset="0"/>
              </a:rPr>
            </a:br>
            <a:r>
              <a:rPr lang="en-US" sz="3600" dirty="0">
                <a:solidFill>
                  <a:srgbClr val="AFBD22"/>
                </a:solidFill>
                <a:cs typeface="Times New Roman" pitchFamily="18" charset="0"/>
              </a:rPr>
              <a:t>The 5 Key Points</a:t>
            </a:r>
            <a:endParaRPr lang="en-US" sz="3600" dirty="0">
              <a:solidFill>
                <a:srgbClr val="AFBD22"/>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17</a:t>
            </a:fld>
            <a:endParaRPr lang="en-US" dirty="0">
              <a:solidFill>
                <a:prstClr val="white"/>
              </a:solidFill>
            </a:endParaRPr>
          </a:p>
        </p:txBody>
      </p:sp>
      <p:pic>
        <p:nvPicPr>
          <p:cNvPr id="19" name="Picture 18" descr="current-pie-text.png"/>
          <p:cNvPicPr>
            <a:picLocks noChangeAspect="1"/>
          </p:cNvPicPr>
          <p:nvPr/>
        </p:nvPicPr>
        <p:blipFill>
          <a:blip r:embed="rId2" cstate="print"/>
          <a:stretch>
            <a:fillRect/>
          </a:stretch>
        </p:blipFill>
        <p:spPr>
          <a:xfrm>
            <a:off x="956025" y="4205799"/>
            <a:ext cx="2149743" cy="2004942"/>
          </a:xfrm>
          <a:prstGeom prst="rect">
            <a:avLst/>
          </a:prstGeom>
        </p:spPr>
      </p:pic>
      <p:pic>
        <p:nvPicPr>
          <p:cNvPr id="29" name="Picture 28" descr="berriers-dotted-lines.png"/>
          <p:cNvPicPr>
            <a:picLocks noChangeAspect="1"/>
          </p:cNvPicPr>
          <p:nvPr/>
        </p:nvPicPr>
        <p:blipFill>
          <a:blip r:embed="rId3" cstate="print"/>
          <a:stretch>
            <a:fillRect/>
          </a:stretch>
        </p:blipFill>
        <p:spPr>
          <a:xfrm>
            <a:off x="872621" y="2600673"/>
            <a:ext cx="3749675" cy="3749675"/>
          </a:xfrm>
          <a:prstGeom prst="rect">
            <a:avLst/>
          </a:prstGeom>
        </p:spPr>
      </p:pic>
      <p:pic>
        <p:nvPicPr>
          <p:cNvPr id="20" name="Picture 19" descr="drivers-arrow-text.png"/>
          <p:cNvPicPr>
            <a:picLocks noChangeAspect="1"/>
          </p:cNvPicPr>
          <p:nvPr/>
        </p:nvPicPr>
        <p:blipFill>
          <a:blip r:embed="rId4" cstate="print"/>
          <a:stretch>
            <a:fillRect/>
          </a:stretch>
        </p:blipFill>
        <p:spPr>
          <a:xfrm rot="20090544">
            <a:off x="5584064" y="2543997"/>
            <a:ext cx="2166447" cy="2317980"/>
          </a:xfrm>
          <a:prstGeom prst="rect">
            <a:avLst/>
          </a:prstGeom>
        </p:spPr>
      </p:pic>
      <p:sp>
        <p:nvSpPr>
          <p:cNvPr id="31" name="TextBox 30"/>
          <p:cNvSpPr txBox="1"/>
          <p:nvPr/>
        </p:nvSpPr>
        <p:spPr>
          <a:xfrm>
            <a:off x="1043467" y="6090254"/>
            <a:ext cx="471725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1. Start with an accurate picture of today!</a:t>
            </a:r>
          </a:p>
        </p:txBody>
      </p:sp>
      <p:sp>
        <p:nvSpPr>
          <p:cNvPr id="2" name="Oval 1">
            <a:extLst>
              <a:ext uri="{FF2B5EF4-FFF2-40B4-BE49-F238E27FC236}">
                <a16:creationId xmlns:a16="http://schemas.microsoft.com/office/drawing/2014/main" id="{2254F7F5-3DA6-48CF-884D-7147A0CD329E}"/>
              </a:ext>
            </a:extLst>
          </p:cNvPr>
          <p:cNvSpPr/>
          <p:nvPr/>
        </p:nvSpPr>
        <p:spPr>
          <a:xfrm>
            <a:off x="4517028" y="4710972"/>
            <a:ext cx="1876425" cy="866775"/>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Think you are here</a:t>
            </a:r>
          </a:p>
        </p:txBody>
      </p:sp>
      <p:pic>
        <p:nvPicPr>
          <p:cNvPr id="9" name="Picture 8" descr="vision-clouds-text.png">
            <a:extLst>
              <a:ext uri="{FF2B5EF4-FFF2-40B4-BE49-F238E27FC236}">
                <a16:creationId xmlns:a16="http://schemas.microsoft.com/office/drawing/2014/main" id="{F848F04E-57FE-4C70-B922-B79C08D23C6A}"/>
              </a:ext>
            </a:extLst>
          </p:cNvPr>
          <p:cNvPicPr>
            <a:picLocks noChangeAspect="1"/>
          </p:cNvPicPr>
          <p:nvPr/>
        </p:nvPicPr>
        <p:blipFill>
          <a:blip r:embed="rId5" cstate="print"/>
          <a:stretch>
            <a:fillRect/>
          </a:stretch>
        </p:blipFill>
        <p:spPr>
          <a:xfrm>
            <a:off x="6266613" y="984621"/>
            <a:ext cx="2806561" cy="1836133"/>
          </a:xfrm>
          <a:prstGeom prst="rect">
            <a:avLst/>
          </a:prstGeom>
        </p:spPr>
      </p:pic>
    </p:spTree>
    <p:extLst>
      <p:ext uri="{BB962C8B-B14F-4D97-AF65-F5344CB8AC3E}">
        <p14:creationId xmlns:p14="http://schemas.microsoft.com/office/powerpoint/2010/main" val="3884806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4" fill="hold" nodeType="after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The Drivers Model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18</a:t>
            </a:fld>
            <a:endParaRPr lang="en-US" dirty="0">
              <a:solidFill>
                <a:prstClr val="white"/>
              </a:solidFill>
            </a:endParaRPr>
          </a:p>
        </p:txBody>
      </p:sp>
      <p:pic>
        <p:nvPicPr>
          <p:cNvPr id="19" name="Picture 18" descr="current-pie-text.png"/>
          <p:cNvPicPr>
            <a:picLocks noChangeAspect="1"/>
          </p:cNvPicPr>
          <p:nvPr/>
        </p:nvPicPr>
        <p:blipFill>
          <a:blip r:embed="rId2" cstate="print"/>
          <a:stretch>
            <a:fillRect/>
          </a:stretch>
        </p:blipFill>
        <p:spPr>
          <a:xfrm>
            <a:off x="956025" y="4205799"/>
            <a:ext cx="2149743" cy="2004942"/>
          </a:xfrm>
          <a:prstGeom prst="rect">
            <a:avLst/>
          </a:prstGeom>
        </p:spPr>
      </p:pic>
      <p:pic>
        <p:nvPicPr>
          <p:cNvPr id="29" name="Picture 28" descr="berriers-dotted-lines.png"/>
          <p:cNvPicPr>
            <a:picLocks noChangeAspect="1"/>
          </p:cNvPicPr>
          <p:nvPr/>
        </p:nvPicPr>
        <p:blipFill>
          <a:blip r:embed="rId3" cstate="print"/>
          <a:stretch>
            <a:fillRect/>
          </a:stretch>
        </p:blipFill>
        <p:spPr>
          <a:xfrm>
            <a:off x="872621" y="2600673"/>
            <a:ext cx="3749675" cy="3749675"/>
          </a:xfrm>
          <a:prstGeom prst="rect">
            <a:avLst/>
          </a:prstGeom>
        </p:spPr>
      </p:pic>
      <p:sp>
        <p:nvSpPr>
          <p:cNvPr id="17" name="TextBox 16"/>
          <p:cNvSpPr txBox="1"/>
          <p:nvPr/>
        </p:nvSpPr>
        <p:spPr>
          <a:xfrm>
            <a:off x="1043467" y="6090254"/>
            <a:ext cx="471725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1. Start with an accurate picture of today!</a:t>
            </a:r>
          </a:p>
        </p:txBody>
      </p:sp>
      <p:pic>
        <p:nvPicPr>
          <p:cNvPr id="8" name="Picture 7" descr="vision-clouds-text.png"/>
          <p:cNvPicPr>
            <a:picLocks noChangeAspect="1"/>
          </p:cNvPicPr>
          <p:nvPr/>
        </p:nvPicPr>
        <p:blipFill>
          <a:blip r:embed="rId4" cstate="print"/>
          <a:stretch>
            <a:fillRect/>
          </a:stretch>
        </p:blipFill>
        <p:spPr>
          <a:xfrm>
            <a:off x="6266613" y="984621"/>
            <a:ext cx="2806561" cy="1836133"/>
          </a:xfrm>
          <a:prstGeom prst="rect">
            <a:avLst/>
          </a:prstGeom>
        </p:spPr>
      </p:pic>
      <p:sp>
        <p:nvSpPr>
          <p:cNvPr id="9" name="TextBox 8"/>
          <p:cNvSpPr txBox="1"/>
          <p:nvPr/>
        </p:nvSpPr>
        <p:spPr>
          <a:xfrm>
            <a:off x="8998747" y="1702632"/>
            <a:ext cx="303069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2</a:t>
            </a: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 Create a Shared Vision</a:t>
            </a:r>
          </a:p>
        </p:txBody>
      </p:sp>
    </p:spTree>
    <p:extLst>
      <p:ext uri="{BB962C8B-B14F-4D97-AF65-F5344CB8AC3E}">
        <p14:creationId xmlns:p14="http://schemas.microsoft.com/office/powerpoint/2010/main" val="10214103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The Drivers Model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19</a:t>
            </a:fld>
            <a:endParaRPr lang="en-US" dirty="0">
              <a:solidFill>
                <a:prstClr val="white"/>
              </a:solidFill>
            </a:endParaRPr>
          </a:p>
        </p:txBody>
      </p:sp>
      <p:pic>
        <p:nvPicPr>
          <p:cNvPr id="19" name="Picture 18" descr="current-pie-text.png"/>
          <p:cNvPicPr>
            <a:picLocks noChangeAspect="1"/>
          </p:cNvPicPr>
          <p:nvPr/>
        </p:nvPicPr>
        <p:blipFill>
          <a:blip r:embed="rId2" cstate="print"/>
          <a:stretch>
            <a:fillRect/>
          </a:stretch>
        </p:blipFill>
        <p:spPr>
          <a:xfrm>
            <a:off x="956025" y="4205799"/>
            <a:ext cx="2149743" cy="2004942"/>
          </a:xfrm>
          <a:prstGeom prst="rect">
            <a:avLst/>
          </a:prstGeom>
        </p:spPr>
      </p:pic>
      <p:pic>
        <p:nvPicPr>
          <p:cNvPr id="29" name="Picture 28" descr="berriers-dotted-lines.png"/>
          <p:cNvPicPr>
            <a:picLocks noChangeAspect="1"/>
          </p:cNvPicPr>
          <p:nvPr/>
        </p:nvPicPr>
        <p:blipFill>
          <a:blip r:embed="rId3" cstate="print"/>
          <a:stretch>
            <a:fillRect/>
          </a:stretch>
        </p:blipFill>
        <p:spPr>
          <a:xfrm>
            <a:off x="872621" y="2600673"/>
            <a:ext cx="3749675" cy="3749675"/>
          </a:xfrm>
          <a:prstGeom prst="rect">
            <a:avLst/>
          </a:prstGeom>
        </p:spPr>
      </p:pic>
      <p:pic>
        <p:nvPicPr>
          <p:cNvPr id="20" name="Picture 19" descr="drivers-arrow-text.png"/>
          <p:cNvPicPr>
            <a:picLocks noChangeAspect="1"/>
          </p:cNvPicPr>
          <p:nvPr/>
        </p:nvPicPr>
        <p:blipFill>
          <a:blip r:embed="rId4" cstate="print"/>
          <a:stretch>
            <a:fillRect/>
          </a:stretch>
        </p:blipFill>
        <p:spPr>
          <a:xfrm>
            <a:off x="2157954" y="1367127"/>
            <a:ext cx="4261509" cy="4559583"/>
          </a:xfrm>
          <a:prstGeom prst="rect">
            <a:avLst/>
          </a:prstGeom>
        </p:spPr>
      </p:pic>
      <p:sp>
        <p:nvSpPr>
          <p:cNvPr id="17" name="TextBox 16"/>
          <p:cNvSpPr txBox="1"/>
          <p:nvPr/>
        </p:nvSpPr>
        <p:spPr>
          <a:xfrm>
            <a:off x="1043467" y="6090254"/>
            <a:ext cx="471725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1. Start with an accurate picture of today!</a:t>
            </a:r>
          </a:p>
        </p:txBody>
      </p:sp>
      <p:pic>
        <p:nvPicPr>
          <p:cNvPr id="8" name="Picture 7" descr="vision-clouds-text.png"/>
          <p:cNvPicPr>
            <a:picLocks noChangeAspect="1"/>
          </p:cNvPicPr>
          <p:nvPr/>
        </p:nvPicPr>
        <p:blipFill>
          <a:blip r:embed="rId5" cstate="print"/>
          <a:stretch>
            <a:fillRect/>
          </a:stretch>
        </p:blipFill>
        <p:spPr>
          <a:xfrm>
            <a:off x="6266613" y="984621"/>
            <a:ext cx="2806561" cy="1836133"/>
          </a:xfrm>
          <a:prstGeom prst="rect">
            <a:avLst/>
          </a:prstGeom>
        </p:spPr>
      </p:pic>
      <p:sp>
        <p:nvSpPr>
          <p:cNvPr id="9" name="TextBox 8"/>
          <p:cNvSpPr txBox="1"/>
          <p:nvPr/>
        </p:nvSpPr>
        <p:spPr>
          <a:xfrm>
            <a:off x="8998747" y="1702632"/>
            <a:ext cx="303069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2</a:t>
            </a: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 Create a Shared Vision</a:t>
            </a:r>
          </a:p>
        </p:txBody>
      </p:sp>
      <p:pic>
        <p:nvPicPr>
          <p:cNvPr id="10" name="Picture 9" descr="drivers-arrow-text.png"/>
          <p:cNvPicPr>
            <a:picLocks noChangeAspect="1"/>
          </p:cNvPicPr>
          <p:nvPr/>
        </p:nvPicPr>
        <p:blipFill>
          <a:blip r:embed="rId4" cstate="print"/>
          <a:stretch>
            <a:fillRect/>
          </a:stretch>
        </p:blipFill>
        <p:spPr>
          <a:xfrm rot="1665748">
            <a:off x="2410391" y="2655975"/>
            <a:ext cx="4114800" cy="4114800"/>
          </a:xfrm>
          <a:prstGeom prst="rect">
            <a:avLst/>
          </a:prstGeom>
        </p:spPr>
      </p:pic>
      <p:pic>
        <p:nvPicPr>
          <p:cNvPr id="11" name="Picture 10" descr="vision-clouds-text.png"/>
          <p:cNvPicPr>
            <a:picLocks noChangeAspect="1"/>
          </p:cNvPicPr>
          <p:nvPr/>
        </p:nvPicPr>
        <p:blipFill>
          <a:blip r:embed="rId5" cstate="print"/>
          <a:stretch>
            <a:fillRect/>
          </a:stretch>
        </p:blipFill>
        <p:spPr>
          <a:xfrm>
            <a:off x="6731931" y="3317371"/>
            <a:ext cx="2620956" cy="1714705"/>
          </a:xfrm>
          <a:prstGeom prst="rect">
            <a:avLst/>
          </a:prstGeom>
        </p:spPr>
      </p:pic>
    </p:spTree>
    <p:extLst>
      <p:ext uri="{BB962C8B-B14F-4D97-AF65-F5344CB8AC3E}">
        <p14:creationId xmlns:p14="http://schemas.microsoft.com/office/powerpoint/2010/main" val="4075393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Getting Started</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a:t>
            </a:fld>
            <a:endParaRPr lang="en-US" dirty="0">
              <a:solidFill>
                <a:prstClr val="white"/>
              </a:solidFill>
            </a:endParaRPr>
          </a:p>
        </p:txBody>
      </p:sp>
      <p:grpSp>
        <p:nvGrpSpPr>
          <p:cNvPr id="27" name="Group 26"/>
          <p:cNvGrpSpPr/>
          <p:nvPr/>
        </p:nvGrpSpPr>
        <p:grpSpPr>
          <a:xfrm>
            <a:off x="2060355" y="1600200"/>
            <a:ext cx="3886200" cy="3657600"/>
            <a:chOff x="740453" y="1336442"/>
            <a:chExt cx="3886200" cy="3657600"/>
          </a:xfrm>
        </p:grpSpPr>
        <p:sp>
          <p:nvSpPr>
            <p:cNvPr id="34" name="Rectangle 33"/>
            <p:cNvSpPr>
              <a:spLocks noChangeArrowheads="1"/>
            </p:cNvSpPr>
            <p:nvPr/>
          </p:nvSpPr>
          <p:spPr bwMode="auto">
            <a:xfrm>
              <a:off x="740453" y="1336442"/>
              <a:ext cx="3886200" cy="3657600"/>
            </a:xfrm>
            <a:prstGeom prst="rect">
              <a:avLst/>
            </a:prstGeom>
            <a:solidFill>
              <a:srgbClr val="A0DBE6"/>
            </a:solidFill>
            <a:ln w="9525" algn="ctr">
              <a:noFill/>
              <a:miter lim="800000"/>
              <a:headEnd/>
              <a:tailEnd/>
            </a:ln>
          </p:spPr>
          <p:txBody>
            <a:bodyPr wrap="none" anchor="ctr"/>
            <a:lstStyle>
              <a:defPPr>
                <a:defRPr lang="en-US"/>
              </a:defPPr>
              <a:lvl1pPr algn="ctr" rtl="0" fontAlgn="base">
                <a:spcBef>
                  <a:spcPct val="0"/>
                </a:spcBef>
                <a:spcAft>
                  <a:spcPct val="0"/>
                </a:spcAft>
                <a:defRPr sz="2400" b="1" kern="1200">
                  <a:solidFill>
                    <a:srgbClr val="104A73"/>
                  </a:solidFill>
                  <a:latin typeface="Arial" charset="0"/>
                  <a:ea typeface="+mn-ea"/>
                  <a:cs typeface="+mn-cs"/>
                </a:defRPr>
              </a:lvl1pPr>
              <a:lvl2pPr marL="457200" algn="ctr" rtl="0" fontAlgn="base">
                <a:spcBef>
                  <a:spcPct val="0"/>
                </a:spcBef>
                <a:spcAft>
                  <a:spcPct val="0"/>
                </a:spcAft>
                <a:defRPr sz="2400" b="1" kern="1200">
                  <a:solidFill>
                    <a:srgbClr val="104A73"/>
                  </a:solidFill>
                  <a:latin typeface="Arial" charset="0"/>
                  <a:ea typeface="+mn-ea"/>
                  <a:cs typeface="+mn-cs"/>
                </a:defRPr>
              </a:lvl2pPr>
              <a:lvl3pPr marL="914400" algn="ctr" rtl="0" fontAlgn="base">
                <a:spcBef>
                  <a:spcPct val="0"/>
                </a:spcBef>
                <a:spcAft>
                  <a:spcPct val="0"/>
                </a:spcAft>
                <a:defRPr sz="2400" b="1" kern="1200">
                  <a:solidFill>
                    <a:srgbClr val="104A73"/>
                  </a:solidFill>
                  <a:latin typeface="Arial" charset="0"/>
                  <a:ea typeface="+mn-ea"/>
                  <a:cs typeface="+mn-cs"/>
                </a:defRPr>
              </a:lvl3pPr>
              <a:lvl4pPr marL="1371600" algn="ctr" rtl="0" fontAlgn="base">
                <a:spcBef>
                  <a:spcPct val="0"/>
                </a:spcBef>
                <a:spcAft>
                  <a:spcPct val="0"/>
                </a:spcAft>
                <a:defRPr sz="2400" b="1" kern="1200">
                  <a:solidFill>
                    <a:srgbClr val="104A73"/>
                  </a:solidFill>
                  <a:latin typeface="Arial" charset="0"/>
                  <a:ea typeface="+mn-ea"/>
                  <a:cs typeface="+mn-cs"/>
                </a:defRPr>
              </a:lvl4pPr>
              <a:lvl5pPr marL="1828800" algn="ctr" rtl="0" fontAlgn="base">
                <a:spcBef>
                  <a:spcPct val="0"/>
                </a:spcBef>
                <a:spcAft>
                  <a:spcPct val="0"/>
                </a:spcAft>
                <a:defRPr sz="2400" b="1" kern="1200">
                  <a:solidFill>
                    <a:srgbClr val="104A73"/>
                  </a:solidFill>
                  <a:latin typeface="Arial" charset="0"/>
                  <a:ea typeface="+mn-ea"/>
                  <a:cs typeface="+mn-cs"/>
                </a:defRPr>
              </a:lvl5pPr>
              <a:lvl6pPr marL="2286000" algn="l" defTabSz="914400" rtl="0" eaLnBrk="1" latinLnBrk="0" hangingPunct="1">
                <a:defRPr sz="2400" b="1" kern="1200">
                  <a:solidFill>
                    <a:srgbClr val="104A73"/>
                  </a:solidFill>
                  <a:latin typeface="Arial" charset="0"/>
                  <a:ea typeface="+mn-ea"/>
                  <a:cs typeface="+mn-cs"/>
                </a:defRPr>
              </a:lvl6pPr>
              <a:lvl7pPr marL="2743200" algn="l" defTabSz="914400" rtl="0" eaLnBrk="1" latinLnBrk="0" hangingPunct="1">
                <a:defRPr sz="2400" b="1" kern="1200">
                  <a:solidFill>
                    <a:srgbClr val="104A73"/>
                  </a:solidFill>
                  <a:latin typeface="Arial" charset="0"/>
                  <a:ea typeface="+mn-ea"/>
                  <a:cs typeface="+mn-cs"/>
                </a:defRPr>
              </a:lvl7pPr>
              <a:lvl8pPr marL="3200400" algn="l" defTabSz="914400" rtl="0" eaLnBrk="1" latinLnBrk="0" hangingPunct="1">
                <a:defRPr sz="2400" b="1" kern="1200">
                  <a:solidFill>
                    <a:srgbClr val="104A73"/>
                  </a:solidFill>
                  <a:latin typeface="Arial" charset="0"/>
                  <a:ea typeface="+mn-ea"/>
                  <a:cs typeface="+mn-cs"/>
                </a:defRPr>
              </a:lvl8pPr>
              <a:lvl9pPr marL="3657600" algn="l" defTabSz="914400" rtl="0" eaLnBrk="1" latinLnBrk="0" hangingPunct="1">
                <a:defRPr sz="2400" b="1" kern="1200">
                  <a:solidFill>
                    <a:srgbClr val="104A73"/>
                  </a:solidFill>
                  <a:latin typeface="Arial" charset="0"/>
                  <a:ea typeface="+mn-ea"/>
                  <a:cs typeface="+mn-cs"/>
                </a:defRPr>
              </a:lvl9pPr>
            </a:lstStyle>
            <a:p>
              <a:endParaRPr lang="en-US" dirty="0"/>
            </a:p>
          </p:txBody>
        </p:sp>
        <p:sp>
          <p:nvSpPr>
            <p:cNvPr id="35" name="Text Box 23"/>
            <p:cNvSpPr txBox="1">
              <a:spLocks noChangeArrowheads="1"/>
            </p:cNvSpPr>
            <p:nvPr/>
          </p:nvSpPr>
          <p:spPr bwMode="auto">
            <a:xfrm>
              <a:off x="815103" y="4061937"/>
              <a:ext cx="3736921" cy="677108"/>
            </a:xfrm>
            <a:prstGeom prst="rect">
              <a:avLst/>
            </a:prstGeom>
            <a:noFill/>
            <a:ln w="12700" cap="sq">
              <a:noFill/>
              <a:miter lim="800000"/>
              <a:headEnd type="none" w="sm" len="sm"/>
              <a:tailEnd type="none" w="sm" len="sm"/>
            </a:ln>
          </p:spPr>
          <p:txBody>
            <a:bodyPr wrap="none">
              <a:spAutoFit/>
            </a:bodyPr>
            <a:lstStyle>
              <a:defPPr>
                <a:defRPr lang="en-US"/>
              </a:defPPr>
              <a:lvl1pPr algn="ctr" rtl="0" fontAlgn="base">
                <a:spcBef>
                  <a:spcPct val="0"/>
                </a:spcBef>
                <a:spcAft>
                  <a:spcPct val="0"/>
                </a:spcAft>
                <a:defRPr sz="2400" b="1" kern="1200">
                  <a:solidFill>
                    <a:srgbClr val="104A73"/>
                  </a:solidFill>
                  <a:latin typeface="Arial" charset="0"/>
                  <a:ea typeface="+mn-ea"/>
                  <a:cs typeface="+mn-cs"/>
                </a:defRPr>
              </a:lvl1pPr>
              <a:lvl2pPr marL="457200" algn="ctr" rtl="0" fontAlgn="base">
                <a:spcBef>
                  <a:spcPct val="0"/>
                </a:spcBef>
                <a:spcAft>
                  <a:spcPct val="0"/>
                </a:spcAft>
                <a:defRPr sz="2400" b="1" kern="1200">
                  <a:solidFill>
                    <a:srgbClr val="104A73"/>
                  </a:solidFill>
                  <a:latin typeface="Arial" charset="0"/>
                  <a:ea typeface="+mn-ea"/>
                  <a:cs typeface="+mn-cs"/>
                </a:defRPr>
              </a:lvl2pPr>
              <a:lvl3pPr marL="914400" algn="ctr" rtl="0" fontAlgn="base">
                <a:spcBef>
                  <a:spcPct val="0"/>
                </a:spcBef>
                <a:spcAft>
                  <a:spcPct val="0"/>
                </a:spcAft>
                <a:defRPr sz="2400" b="1" kern="1200">
                  <a:solidFill>
                    <a:srgbClr val="104A73"/>
                  </a:solidFill>
                  <a:latin typeface="Arial" charset="0"/>
                  <a:ea typeface="+mn-ea"/>
                  <a:cs typeface="+mn-cs"/>
                </a:defRPr>
              </a:lvl3pPr>
              <a:lvl4pPr marL="1371600" algn="ctr" rtl="0" fontAlgn="base">
                <a:spcBef>
                  <a:spcPct val="0"/>
                </a:spcBef>
                <a:spcAft>
                  <a:spcPct val="0"/>
                </a:spcAft>
                <a:defRPr sz="2400" b="1" kern="1200">
                  <a:solidFill>
                    <a:srgbClr val="104A73"/>
                  </a:solidFill>
                  <a:latin typeface="Arial" charset="0"/>
                  <a:ea typeface="+mn-ea"/>
                  <a:cs typeface="+mn-cs"/>
                </a:defRPr>
              </a:lvl4pPr>
              <a:lvl5pPr marL="1828800" algn="ctr" rtl="0" fontAlgn="base">
                <a:spcBef>
                  <a:spcPct val="0"/>
                </a:spcBef>
                <a:spcAft>
                  <a:spcPct val="0"/>
                </a:spcAft>
                <a:defRPr sz="2400" b="1" kern="1200">
                  <a:solidFill>
                    <a:srgbClr val="104A73"/>
                  </a:solidFill>
                  <a:latin typeface="Arial" charset="0"/>
                  <a:ea typeface="+mn-ea"/>
                  <a:cs typeface="+mn-cs"/>
                </a:defRPr>
              </a:lvl5pPr>
              <a:lvl6pPr marL="2286000" algn="l" defTabSz="914400" rtl="0" eaLnBrk="1" latinLnBrk="0" hangingPunct="1">
                <a:defRPr sz="2400" b="1" kern="1200">
                  <a:solidFill>
                    <a:srgbClr val="104A73"/>
                  </a:solidFill>
                  <a:latin typeface="Arial" charset="0"/>
                  <a:ea typeface="+mn-ea"/>
                  <a:cs typeface="+mn-cs"/>
                </a:defRPr>
              </a:lvl6pPr>
              <a:lvl7pPr marL="2743200" algn="l" defTabSz="914400" rtl="0" eaLnBrk="1" latinLnBrk="0" hangingPunct="1">
                <a:defRPr sz="2400" b="1" kern="1200">
                  <a:solidFill>
                    <a:srgbClr val="104A73"/>
                  </a:solidFill>
                  <a:latin typeface="Arial" charset="0"/>
                  <a:ea typeface="+mn-ea"/>
                  <a:cs typeface="+mn-cs"/>
                </a:defRPr>
              </a:lvl7pPr>
              <a:lvl8pPr marL="3200400" algn="l" defTabSz="914400" rtl="0" eaLnBrk="1" latinLnBrk="0" hangingPunct="1">
                <a:defRPr sz="2400" b="1" kern="1200">
                  <a:solidFill>
                    <a:srgbClr val="104A73"/>
                  </a:solidFill>
                  <a:latin typeface="Arial" charset="0"/>
                  <a:ea typeface="+mn-ea"/>
                  <a:cs typeface="+mn-cs"/>
                </a:defRPr>
              </a:lvl8pPr>
              <a:lvl9pPr marL="3657600" algn="l" defTabSz="914400" rtl="0" eaLnBrk="1" latinLnBrk="0" hangingPunct="1">
                <a:defRPr sz="2400" b="1" kern="1200">
                  <a:solidFill>
                    <a:srgbClr val="104A73"/>
                  </a:solidFill>
                  <a:latin typeface="Arial" charset="0"/>
                  <a:ea typeface="+mn-ea"/>
                  <a:cs typeface="+mn-cs"/>
                </a:defRPr>
              </a:lvl9pPr>
            </a:lstStyle>
            <a:p>
              <a:r>
                <a:rPr lang="en-US" sz="2000" dirty="0">
                  <a:solidFill>
                    <a:srgbClr val="00467F"/>
                  </a:solidFill>
                </a:rPr>
                <a:t>Patty Gaddis</a:t>
              </a:r>
            </a:p>
            <a:p>
              <a:r>
                <a:rPr lang="en-US" sz="1800" dirty="0">
                  <a:solidFill>
                    <a:srgbClr val="00467F"/>
                  </a:solidFill>
                </a:rPr>
                <a:t>Business Development Manager</a:t>
              </a:r>
            </a:p>
          </p:txBody>
        </p:sp>
        <p:sp>
          <p:nvSpPr>
            <p:cNvPr id="36" name="Text Box 24"/>
            <p:cNvSpPr txBox="1">
              <a:spLocks noChangeArrowheads="1"/>
            </p:cNvSpPr>
            <p:nvPr/>
          </p:nvSpPr>
          <p:spPr bwMode="auto">
            <a:xfrm rot="16200000">
              <a:off x="47428" y="2561981"/>
              <a:ext cx="2419350" cy="641350"/>
            </a:xfrm>
            <a:prstGeom prst="rect">
              <a:avLst/>
            </a:prstGeom>
            <a:noFill/>
            <a:ln w="9525" algn="ctr">
              <a:noFill/>
              <a:miter lim="800000"/>
              <a:headEnd/>
              <a:tailEnd/>
            </a:ln>
          </p:spPr>
          <p:txBody>
            <a:bodyPr wrap="none" anchor="b">
              <a:spAutoFit/>
            </a:bodyPr>
            <a:lstStyle>
              <a:defPPr>
                <a:defRPr lang="en-US"/>
              </a:defPPr>
              <a:lvl1pPr algn="ctr" rtl="0" fontAlgn="base">
                <a:spcBef>
                  <a:spcPct val="0"/>
                </a:spcBef>
                <a:spcAft>
                  <a:spcPct val="0"/>
                </a:spcAft>
                <a:defRPr sz="2400" b="1" kern="1200">
                  <a:solidFill>
                    <a:srgbClr val="104A73"/>
                  </a:solidFill>
                  <a:latin typeface="Arial" charset="0"/>
                  <a:ea typeface="+mn-ea"/>
                  <a:cs typeface="+mn-cs"/>
                </a:defRPr>
              </a:lvl1pPr>
              <a:lvl2pPr marL="457200" algn="ctr" rtl="0" fontAlgn="base">
                <a:spcBef>
                  <a:spcPct val="0"/>
                </a:spcBef>
                <a:spcAft>
                  <a:spcPct val="0"/>
                </a:spcAft>
                <a:defRPr sz="2400" b="1" kern="1200">
                  <a:solidFill>
                    <a:srgbClr val="104A73"/>
                  </a:solidFill>
                  <a:latin typeface="Arial" charset="0"/>
                  <a:ea typeface="+mn-ea"/>
                  <a:cs typeface="+mn-cs"/>
                </a:defRPr>
              </a:lvl2pPr>
              <a:lvl3pPr marL="914400" algn="ctr" rtl="0" fontAlgn="base">
                <a:spcBef>
                  <a:spcPct val="0"/>
                </a:spcBef>
                <a:spcAft>
                  <a:spcPct val="0"/>
                </a:spcAft>
                <a:defRPr sz="2400" b="1" kern="1200">
                  <a:solidFill>
                    <a:srgbClr val="104A73"/>
                  </a:solidFill>
                  <a:latin typeface="Arial" charset="0"/>
                  <a:ea typeface="+mn-ea"/>
                  <a:cs typeface="+mn-cs"/>
                </a:defRPr>
              </a:lvl3pPr>
              <a:lvl4pPr marL="1371600" algn="ctr" rtl="0" fontAlgn="base">
                <a:spcBef>
                  <a:spcPct val="0"/>
                </a:spcBef>
                <a:spcAft>
                  <a:spcPct val="0"/>
                </a:spcAft>
                <a:defRPr sz="2400" b="1" kern="1200">
                  <a:solidFill>
                    <a:srgbClr val="104A73"/>
                  </a:solidFill>
                  <a:latin typeface="Arial" charset="0"/>
                  <a:ea typeface="+mn-ea"/>
                  <a:cs typeface="+mn-cs"/>
                </a:defRPr>
              </a:lvl4pPr>
              <a:lvl5pPr marL="1828800" algn="ctr" rtl="0" fontAlgn="base">
                <a:spcBef>
                  <a:spcPct val="0"/>
                </a:spcBef>
                <a:spcAft>
                  <a:spcPct val="0"/>
                </a:spcAft>
                <a:defRPr sz="2400" b="1" kern="1200">
                  <a:solidFill>
                    <a:srgbClr val="104A73"/>
                  </a:solidFill>
                  <a:latin typeface="Arial" charset="0"/>
                  <a:ea typeface="+mn-ea"/>
                  <a:cs typeface="+mn-cs"/>
                </a:defRPr>
              </a:lvl5pPr>
              <a:lvl6pPr marL="2286000" algn="l" defTabSz="914400" rtl="0" eaLnBrk="1" latinLnBrk="0" hangingPunct="1">
                <a:defRPr sz="2400" b="1" kern="1200">
                  <a:solidFill>
                    <a:srgbClr val="104A73"/>
                  </a:solidFill>
                  <a:latin typeface="Arial" charset="0"/>
                  <a:ea typeface="+mn-ea"/>
                  <a:cs typeface="+mn-cs"/>
                </a:defRPr>
              </a:lvl6pPr>
              <a:lvl7pPr marL="2743200" algn="l" defTabSz="914400" rtl="0" eaLnBrk="1" latinLnBrk="0" hangingPunct="1">
                <a:defRPr sz="2400" b="1" kern="1200">
                  <a:solidFill>
                    <a:srgbClr val="104A73"/>
                  </a:solidFill>
                  <a:latin typeface="Arial" charset="0"/>
                  <a:ea typeface="+mn-ea"/>
                  <a:cs typeface="+mn-cs"/>
                </a:defRPr>
              </a:lvl7pPr>
              <a:lvl8pPr marL="3200400" algn="l" defTabSz="914400" rtl="0" eaLnBrk="1" latinLnBrk="0" hangingPunct="1">
                <a:defRPr sz="2400" b="1" kern="1200">
                  <a:solidFill>
                    <a:srgbClr val="104A73"/>
                  </a:solidFill>
                  <a:latin typeface="Arial" charset="0"/>
                  <a:ea typeface="+mn-ea"/>
                  <a:cs typeface="+mn-cs"/>
                </a:defRPr>
              </a:lvl8pPr>
              <a:lvl9pPr marL="3657600" algn="l" defTabSz="914400" rtl="0" eaLnBrk="1" latinLnBrk="0" hangingPunct="1">
                <a:defRPr sz="2400" b="1" kern="1200">
                  <a:solidFill>
                    <a:srgbClr val="104A73"/>
                  </a:solidFill>
                  <a:latin typeface="Arial" charset="0"/>
                  <a:ea typeface="+mn-ea"/>
                  <a:cs typeface="+mn-cs"/>
                </a:defRPr>
              </a:lvl9pPr>
            </a:lstStyle>
            <a:p>
              <a:r>
                <a:rPr lang="en-US" sz="3600" dirty="0">
                  <a:solidFill>
                    <a:srgbClr val="00467F"/>
                  </a:solidFill>
                </a:rPr>
                <a:t>Moderator</a:t>
              </a:r>
            </a:p>
          </p:txBody>
        </p:sp>
      </p:grpSp>
      <p:grpSp>
        <p:nvGrpSpPr>
          <p:cNvPr id="28" name="Group 27"/>
          <p:cNvGrpSpPr/>
          <p:nvPr/>
        </p:nvGrpSpPr>
        <p:grpSpPr>
          <a:xfrm>
            <a:off x="6245445" y="1600200"/>
            <a:ext cx="3886200" cy="3657600"/>
            <a:chOff x="4963950" y="1796140"/>
            <a:chExt cx="3886200" cy="3657600"/>
          </a:xfrm>
        </p:grpSpPr>
        <p:sp>
          <p:nvSpPr>
            <p:cNvPr id="31" name="Rectangle 30"/>
            <p:cNvSpPr>
              <a:spLocks noChangeArrowheads="1"/>
            </p:cNvSpPr>
            <p:nvPr/>
          </p:nvSpPr>
          <p:spPr bwMode="auto">
            <a:xfrm>
              <a:off x="4963950" y="1796140"/>
              <a:ext cx="3886200" cy="3657600"/>
            </a:xfrm>
            <a:prstGeom prst="rect">
              <a:avLst/>
            </a:prstGeom>
            <a:solidFill>
              <a:srgbClr val="AFBD22"/>
            </a:solidFill>
            <a:ln w="9525" algn="ctr">
              <a:noFill/>
              <a:miter lim="800000"/>
              <a:headEnd/>
              <a:tailEnd/>
            </a:ln>
          </p:spPr>
          <p:txBody>
            <a:bodyPr wrap="none" anchor="ctr"/>
            <a:lstStyle>
              <a:defPPr>
                <a:defRPr lang="en-US"/>
              </a:defPPr>
              <a:lvl1pPr algn="ctr" rtl="0" fontAlgn="base">
                <a:spcBef>
                  <a:spcPct val="0"/>
                </a:spcBef>
                <a:spcAft>
                  <a:spcPct val="0"/>
                </a:spcAft>
                <a:defRPr sz="2400" b="1" kern="1200">
                  <a:solidFill>
                    <a:srgbClr val="104A73"/>
                  </a:solidFill>
                  <a:latin typeface="Arial" charset="0"/>
                  <a:ea typeface="+mn-ea"/>
                  <a:cs typeface="+mn-cs"/>
                </a:defRPr>
              </a:lvl1pPr>
              <a:lvl2pPr marL="457200" algn="ctr" rtl="0" fontAlgn="base">
                <a:spcBef>
                  <a:spcPct val="0"/>
                </a:spcBef>
                <a:spcAft>
                  <a:spcPct val="0"/>
                </a:spcAft>
                <a:defRPr sz="2400" b="1" kern="1200">
                  <a:solidFill>
                    <a:srgbClr val="104A73"/>
                  </a:solidFill>
                  <a:latin typeface="Arial" charset="0"/>
                  <a:ea typeface="+mn-ea"/>
                  <a:cs typeface="+mn-cs"/>
                </a:defRPr>
              </a:lvl2pPr>
              <a:lvl3pPr marL="914400" algn="ctr" rtl="0" fontAlgn="base">
                <a:spcBef>
                  <a:spcPct val="0"/>
                </a:spcBef>
                <a:spcAft>
                  <a:spcPct val="0"/>
                </a:spcAft>
                <a:defRPr sz="2400" b="1" kern="1200">
                  <a:solidFill>
                    <a:srgbClr val="104A73"/>
                  </a:solidFill>
                  <a:latin typeface="Arial" charset="0"/>
                  <a:ea typeface="+mn-ea"/>
                  <a:cs typeface="+mn-cs"/>
                </a:defRPr>
              </a:lvl3pPr>
              <a:lvl4pPr marL="1371600" algn="ctr" rtl="0" fontAlgn="base">
                <a:spcBef>
                  <a:spcPct val="0"/>
                </a:spcBef>
                <a:spcAft>
                  <a:spcPct val="0"/>
                </a:spcAft>
                <a:defRPr sz="2400" b="1" kern="1200">
                  <a:solidFill>
                    <a:srgbClr val="104A73"/>
                  </a:solidFill>
                  <a:latin typeface="Arial" charset="0"/>
                  <a:ea typeface="+mn-ea"/>
                  <a:cs typeface="+mn-cs"/>
                </a:defRPr>
              </a:lvl4pPr>
              <a:lvl5pPr marL="1828800" algn="ctr" rtl="0" fontAlgn="base">
                <a:spcBef>
                  <a:spcPct val="0"/>
                </a:spcBef>
                <a:spcAft>
                  <a:spcPct val="0"/>
                </a:spcAft>
                <a:defRPr sz="2400" b="1" kern="1200">
                  <a:solidFill>
                    <a:srgbClr val="104A73"/>
                  </a:solidFill>
                  <a:latin typeface="Arial" charset="0"/>
                  <a:ea typeface="+mn-ea"/>
                  <a:cs typeface="+mn-cs"/>
                </a:defRPr>
              </a:lvl5pPr>
              <a:lvl6pPr marL="2286000" algn="l" defTabSz="914400" rtl="0" eaLnBrk="1" latinLnBrk="0" hangingPunct="1">
                <a:defRPr sz="2400" b="1" kern="1200">
                  <a:solidFill>
                    <a:srgbClr val="104A73"/>
                  </a:solidFill>
                  <a:latin typeface="Arial" charset="0"/>
                  <a:ea typeface="+mn-ea"/>
                  <a:cs typeface="+mn-cs"/>
                </a:defRPr>
              </a:lvl6pPr>
              <a:lvl7pPr marL="2743200" algn="l" defTabSz="914400" rtl="0" eaLnBrk="1" latinLnBrk="0" hangingPunct="1">
                <a:defRPr sz="2400" b="1" kern="1200">
                  <a:solidFill>
                    <a:srgbClr val="104A73"/>
                  </a:solidFill>
                  <a:latin typeface="Arial" charset="0"/>
                  <a:ea typeface="+mn-ea"/>
                  <a:cs typeface="+mn-cs"/>
                </a:defRPr>
              </a:lvl7pPr>
              <a:lvl8pPr marL="3200400" algn="l" defTabSz="914400" rtl="0" eaLnBrk="1" latinLnBrk="0" hangingPunct="1">
                <a:defRPr sz="2400" b="1" kern="1200">
                  <a:solidFill>
                    <a:srgbClr val="104A73"/>
                  </a:solidFill>
                  <a:latin typeface="Arial" charset="0"/>
                  <a:ea typeface="+mn-ea"/>
                  <a:cs typeface="+mn-cs"/>
                </a:defRPr>
              </a:lvl8pPr>
              <a:lvl9pPr marL="3657600" algn="l" defTabSz="914400" rtl="0" eaLnBrk="1" latinLnBrk="0" hangingPunct="1">
                <a:defRPr sz="2400" b="1" kern="1200">
                  <a:solidFill>
                    <a:srgbClr val="104A73"/>
                  </a:solidFill>
                  <a:latin typeface="Arial" charset="0"/>
                  <a:ea typeface="+mn-ea"/>
                  <a:cs typeface="+mn-cs"/>
                </a:defRPr>
              </a:lvl9pPr>
            </a:lstStyle>
            <a:p>
              <a:endParaRPr lang="en-US" dirty="0"/>
            </a:p>
          </p:txBody>
        </p:sp>
        <p:sp>
          <p:nvSpPr>
            <p:cNvPr id="32" name="Text Box 4"/>
            <p:cNvSpPr txBox="1">
              <a:spLocks noChangeArrowheads="1"/>
            </p:cNvSpPr>
            <p:nvPr/>
          </p:nvSpPr>
          <p:spPr bwMode="auto">
            <a:xfrm>
              <a:off x="4963950" y="4518464"/>
              <a:ext cx="3886199" cy="677108"/>
            </a:xfrm>
            <a:prstGeom prst="rect">
              <a:avLst/>
            </a:prstGeom>
            <a:noFill/>
            <a:ln w="12700" cap="sq">
              <a:noFill/>
              <a:miter lim="800000"/>
              <a:headEnd type="none" w="sm" len="sm"/>
              <a:tailEnd type="none" w="sm" len="sm"/>
            </a:ln>
          </p:spPr>
          <p:txBody>
            <a:bodyPr wrap="square">
              <a:spAutoFit/>
            </a:bodyPr>
            <a:lstStyle>
              <a:defPPr>
                <a:defRPr lang="en-US"/>
              </a:defPPr>
              <a:lvl1pPr algn="ctr" rtl="0" fontAlgn="base">
                <a:spcBef>
                  <a:spcPct val="0"/>
                </a:spcBef>
                <a:spcAft>
                  <a:spcPct val="0"/>
                </a:spcAft>
                <a:defRPr sz="2400" b="1" kern="1200">
                  <a:solidFill>
                    <a:srgbClr val="104A73"/>
                  </a:solidFill>
                  <a:latin typeface="Arial" charset="0"/>
                  <a:ea typeface="+mn-ea"/>
                  <a:cs typeface="+mn-cs"/>
                </a:defRPr>
              </a:lvl1pPr>
              <a:lvl2pPr marL="457200" algn="ctr" rtl="0" fontAlgn="base">
                <a:spcBef>
                  <a:spcPct val="0"/>
                </a:spcBef>
                <a:spcAft>
                  <a:spcPct val="0"/>
                </a:spcAft>
                <a:defRPr sz="2400" b="1" kern="1200">
                  <a:solidFill>
                    <a:srgbClr val="104A73"/>
                  </a:solidFill>
                  <a:latin typeface="Arial" charset="0"/>
                  <a:ea typeface="+mn-ea"/>
                  <a:cs typeface="+mn-cs"/>
                </a:defRPr>
              </a:lvl2pPr>
              <a:lvl3pPr marL="914400" algn="ctr" rtl="0" fontAlgn="base">
                <a:spcBef>
                  <a:spcPct val="0"/>
                </a:spcBef>
                <a:spcAft>
                  <a:spcPct val="0"/>
                </a:spcAft>
                <a:defRPr sz="2400" b="1" kern="1200">
                  <a:solidFill>
                    <a:srgbClr val="104A73"/>
                  </a:solidFill>
                  <a:latin typeface="Arial" charset="0"/>
                  <a:ea typeface="+mn-ea"/>
                  <a:cs typeface="+mn-cs"/>
                </a:defRPr>
              </a:lvl3pPr>
              <a:lvl4pPr marL="1371600" algn="ctr" rtl="0" fontAlgn="base">
                <a:spcBef>
                  <a:spcPct val="0"/>
                </a:spcBef>
                <a:spcAft>
                  <a:spcPct val="0"/>
                </a:spcAft>
                <a:defRPr sz="2400" b="1" kern="1200">
                  <a:solidFill>
                    <a:srgbClr val="104A73"/>
                  </a:solidFill>
                  <a:latin typeface="Arial" charset="0"/>
                  <a:ea typeface="+mn-ea"/>
                  <a:cs typeface="+mn-cs"/>
                </a:defRPr>
              </a:lvl4pPr>
              <a:lvl5pPr marL="1828800" algn="ctr" rtl="0" fontAlgn="base">
                <a:spcBef>
                  <a:spcPct val="0"/>
                </a:spcBef>
                <a:spcAft>
                  <a:spcPct val="0"/>
                </a:spcAft>
                <a:defRPr sz="2400" b="1" kern="1200">
                  <a:solidFill>
                    <a:srgbClr val="104A73"/>
                  </a:solidFill>
                  <a:latin typeface="Arial" charset="0"/>
                  <a:ea typeface="+mn-ea"/>
                  <a:cs typeface="+mn-cs"/>
                </a:defRPr>
              </a:lvl5pPr>
              <a:lvl6pPr marL="2286000" algn="l" defTabSz="914400" rtl="0" eaLnBrk="1" latinLnBrk="0" hangingPunct="1">
                <a:defRPr sz="2400" b="1" kern="1200">
                  <a:solidFill>
                    <a:srgbClr val="104A73"/>
                  </a:solidFill>
                  <a:latin typeface="Arial" charset="0"/>
                  <a:ea typeface="+mn-ea"/>
                  <a:cs typeface="+mn-cs"/>
                </a:defRPr>
              </a:lvl6pPr>
              <a:lvl7pPr marL="2743200" algn="l" defTabSz="914400" rtl="0" eaLnBrk="1" latinLnBrk="0" hangingPunct="1">
                <a:defRPr sz="2400" b="1" kern="1200">
                  <a:solidFill>
                    <a:srgbClr val="104A73"/>
                  </a:solidFill>
                  <a:latin typeface="Arial" charset="0"/>
                  <a:ea typeface="+mn-ea"/>
                  <a:cs typeface="+mn-cs"/>
                </a:defRPr>
              </a:lvl7pPr>
              <a:lvl8pPr marL="3200400" algn="l" defTabSz="914400" rtl="0" eaLnBrk="1" latinLnBrk="0" hangingPunct="1">
                <a:defRPr sz="2400" b="1" kern="1200">
                  <a:solidFill>
                    <a:srgbClr val="104A73"/>
                  </a:solidFill>
                  <a:latin typeface="Arial" charset="0"/>
                  <a:ea typeface="+mn-ea"/>
                  <a:cs typeface="+mn-cs"/>
                </a:defRPr>
              </a:lvl8pPr>
              <a:lvl9pPr marL="3657600" algn="l" defTabSz="914400" rtl="0" eaLnBrk="1" latinLnBrk="0" hangingPunct="1">
                <a:defRPr sz="2400" b="1" kern="1200">
                  <a:solidFill>
                    <a:srgbClr val="104A73"/>
                  </a:solidFill>
                  <a:latin typeface="Arial" charset="0"/>
                  <a:ea typeface="+mn-ea"/>
                  <a:cs typeface="+mn-cs"/>
                </a:defRPr>
              </a:lvl9pPr>
            </a:lstStyle>
            <a:p>
              <a:r>
                <a:rPr lang="en-US" sz="2000" dirty="0">
                  <a:solidFill>
                    <a:schemeClr val="bg1"/>
                  </a:solidFill>
                </a:rPr>
                <a:t>Michael Wilkinson, CMF™</a:t>
              </a:r>
            </a:p>
            <a:p>
              <a:r>
                <a:rPr lang="en-US" sz="1800" dirty="0">
                  <a:solidFill>
                    <a:schemeClr val="bg1"/>
                  </a:solidFill>
                </a:rPr>
                <a:t>Founder and Managing Director</a:t>
              </a:r>
              <a:endParaRPr lang="en-US" sz="1800" i="1" dirty="0">
                <a:solidFill>
                  <a:schemeClr val="bg1"/>
                </a:solidFill>
              </a:endParaRPr>
            </a:p>
          </p:txBody>
        </p:sp>
        <p:sp>
          <p:nvSpPr>
            <p:cNvPr id="33" name="Text Box 13"/>
            <p:cNvSpPr txBox="1">
              <a:spLocks noChangeArrowheads="1"/>
            </p:cNvSpPr>
            <p:nvPr/>
          </p:nvSpPr>
          <p:spPr bwMode="auto">
            <a:xfrm rot="-5400000">
              <a:off x="4316315" y="2844567"/>
              <a:ext cx="2368550" cy="641350"/>
            </a:xfrm>
            <a:prstGeom prst="rect">
              <a:avLst/>
            </a:prstGeom>
            <a:noFill/>
            <a:ln w="9525" algn="ctr">
              <a:noFill/>
              <a:miter lim="800000"/>
              <a:headEnd/>
              <a:tailEnd/>
            </a:ln>
          </p:spPr>
          <p:txBody>
            <a:bodyPr wrap="none" anchor="b">
              <a:spAutoFit/>
            </a:bodyPr>
            <a:lstStyle>
              <a:defPPr>
                <a:defRPr lang="en-US"/>
              </a:defPPr>
              <a:lvl1pPr algn="ctr" rtl="0" fontAlgn="base">
                <a:spcBef>
                  <a:spcPct val="0"/>
                </a:spcBef>
                <a:spcAft>
                  <a:spcPct val="0"/>
                </a:spcAft>
                <a:defRPr sz="2400" b="1" kern="1200">
                  <a:solidFill>
                    <a:srgbClr val="104A73"/>
                  </a:solidFill>
                  <a:latin typeface="Arial" charset="0"/>
                  <a:ea typeface="+mn-ea"/>
                  <a:cs typeface="+mn-cs"/>
                </a:defRPr>
              </a:lvl1pPr>
              <a:lvl2pPr marL="457200" algn="ctr" rtl="0" fontAlgn="base">
                <a:spcBef>
                  <a:spcPct val="0"/>
                </a:spcBef>
                <a:spcAft>
                  <a:spcPct val="0"/>
                </a:spcAft>
                <a:defRPr sz="2400" b="1" kern="1200">
                  <a:solidFill>
                    <a:srgbClr val="104A73"/>
                  </a:solidFill>
                  <a:latin typeface="Arial" charset="0"/>
                  <a:ea typeface="+mn-ea"/>
                  <a:cs typeface="+mn-cs"/>
                </a:defRPr>
              </a:lvl2pPr>
              <a:lvl3pPr marL="914400" algn="ctr" rtl="0" fontAlgn="base">
                <a:spcBef>
                  <a:spcPct val="0"/>
                </a:spcBef>
                <a:spcAft>
                  <a:spcPct val="0"/>
                </a:spcAft>
                <a:defRPr sz="2400" b="1" kern="1200">
                  <a:solidFill>
                    <a:srgbClr val="104A73"/>
                  </a:solidFill>
                  <a:latin typeface="Arial" charset="0"/>
                  <a:ea typeface="+mn-ea"/>
                  <a:cs typeface="+mn-cs"/>
                </a:defRPr>
              </a:lvl3pPr>
              <a:lvl4pPr marL="1371600" algn="ctr" rtl="0" fontAlgn="base">
                <a:spcBef>
                  <a:spcPct val="0"/>
                </a:spcBef>
                <a:spcAft>
                  <a:spcPct val="0"/>
                </a:spcAft>
                <a:defRPr sz="2400" b="1" kern="1200">
                  <a:solidFill>
                    <a:srgbClr val="104A73"/>
                  </a:solidFill>
                  <a:latin typeface="Arial" charset="0"/>
                  <a:ea typeface="+mn-ea"/>
                  <a:cs typeface="+mn-cs"/>
                </a:defRPr>
              </a:lvl4pPr>
              <a:lvl5pPr marL="1828800" algn="ctr" rtl="0" fontAlgn="base">
                <a:spcBef>
                  <a:spcPct val="0"/>
                </a:spcBef>
                <a:spcAft>
                  <a:spcPct val="0"/>
                </a:spcAft>
                <a:defRPr sz="2400" b="1" kern="1200">
                  <a:solidFill>
                    <a:srgbClr val="104A73"/>
                  </a:solidFill>
                  <a:latin typeface="Arial" charset="0"/>
                  <a:ea typeface="+mn-ea"/>
                  <a:cs typeface="+mn-cs"/>
                </a:defRPr>
              </a:lvl5pPr>
              <a:lvl6pPr marL="2286000" algn="l" defTabSz="914400" rtl="0" eaLnBrk="1" latinLnBrk="0" hangingPunct="1">
                <a:defRPr sz="2400" b="1" kern="1200">
                  <a:solidFill>
                    <a:srgbClr val="104A73"/>
                  </a:solidFill>
                  <a:latin typeface="Arial" charset="0"/>
                  <a:ea typeface="+mn-ea"/>
                  <a:cs typeface="+mn-cs"/>
                </a:defRPr>
              </a:lvl6pPr>
              <a:lvl7pPr marL="2743200" algn="l" defTabSz="914400" rtl="0" eaLnBrk="1" latinLnBrk="0" hangingPunct="1">
                <a:defRPr sz="2400" b="1" kern="1200">
                  <a:solidFill>
                    <a:srgbClr val="104A73"/>
                  </a:solidFill>
                  <a:latin typeface="Arial" charset="0"/>
                  <a:ea typeface="+mn-ea"/>
                  <a:cs typeface="+mn-cs"/>
                </a:defRPr>
              </a:lvl7pPr>
              <a:lvl8pPr marL="3200400" algn="l" defTabSz="914400" rtl="0" eaLnBrk="1" latinLnBrk="0" hangingPunct="1">
                <a:defRPr sz="2400" b="1" kern="1200">
                  <a:solidFill>
                    <a:srgbClr val="104A73"/>
                  </a:solidFill>
                  <a:latin typeface="Arial" charset="0"/>
                  <a:ea typeface="+mn-ea"/>
                  <a:cs typeface="+mn-cs"/>
                </a:defRPr>
              </a:lvl8pPr>
              <a:lvl9pPr marL="3657600" algn="l" defTabSz="914400" rtl="0" eaLnBrk="1" latinLnBrk="0" hangingPunct="1">
                <a:defRPr sz="2400" b="1" kern="1200">
                  <a:solidFill>
                    <a:srgbClr val="104A73"/>
                  </a:solidFill>
                  <a:latin typeface="Arial" charset="0"/>
                  <a:ea typeface="+mn-ea"/>
                  <a:cs typeface="+mn-cs"/>
                </a:defRPr>
              </a:lvl9pPr>
            </a:lstStyle>
            <a:p>
              <a:r>
                <a:rPr lang="en-US" sz="3600" dirty="0">
                  <a:solidFill>
                    <a:schemeClr val="bg1"/>
                  </a:solidFill>
                </a:rPr>
                <a:t>Facilitator</a:t>
              </a:r>
            </a:p>
          </p:txBody>
        </p:sp>
      </p:grpSp>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b="32966"/>
          <a:stretch/>
        </p:blipFill>
        <p:spPr>
          <a:xfrm>
            <a:off x="7280493" y="2054900"/>
            <a:ext cx="1931993" cy="1942621"/>
          </a:xfrm>
          <a:prstGeom prst="rect">
            <a:avLst/>
          </a:prstGeom>
          <a:effectLst>
            <a:outerShdw blurRad="254000" dist="127000" dir="2700000" algn="tl" rotWithShape="0">
              <a:prstClr val="black">
                <a:alpha val="65000"/>
              </a:prstClr>
            </a:outerShdw>
          </a:effectLst>
        </p:spPr>
      </p:pic>
      <p:pic>
        <p:nvPicPr>
          <p:cNvPr id="14" name="Picture 13">
            <a:extLst>
              <a:ext uri="{FF2B5EF4-FFF2-40B4-BE49-F238E27FC236}">
                <a16:creationId xmlns:a16="http://schemas.microsoft.com/office/drawing/2014/main" id="{5068D6CD-C6AF-456F-987A-329B075C75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60" t="10680" r="5860" b="25076"/>
          <a:stretch/>
        </p:blipFill>
        <p:spPr>
          <a:xfrm>
            <a:off x="3093655" y="2177149"/>
            <a:ext cx="1988833" cy="1938528"/>
          </a:xfrm>
          <a:prstGeom prst="rect">
            <a:avLst/>
          </a:prstGeom>
        </p:spPr>
      </p:pic>
    </p:spTree>
    <p:extLst>
      <p:ext uri="{BB962C8B-B14F-4D97-AF65-F5344CB8AC3E}">
        <p14:creationId xmlns:p14="http://schemas.microsoft.com/office/powerpoint/2010/main" val="32547672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The Drivers Model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20</a:t>
            </a:fld>
            <a:endParaRPr lang="en-US" dirty="0">
              <a:solidFill>
                <a:prstClr val="white"/>
              </a:solidFill>
            </a:endParaRPr>
          </a:p>
        </p:txBody>
      </p:sp>
      <p:pic>
        <p:nvPicPr>
          <p:cNvPr id="19" name="Picture 18" descr="current-pie-text.png"/>
          <p:cNvPicPr>
            <a:picLocks noChangeAspect="1"/>
          </p:cNvPicPr>
          <p:nvPr/>
        </p:nvPicPr>
        <p:blipFill>
          <a:blip r:embed="rId2" cstate="print"/>
          <a:stretch>
            <a:fillRect/>
          </a:stretch>
        </p:blipFill>
        <p:spPr>
          <a:xfrm>
            <a:off x="956025" y="4205799"/>
            <a:ext cx="2149743" cy="2004942"/>
          </a:xfrm>
          <a:prstGeom prst="rect">
            <a:avLst/>
          </a:prstGeom>
        </p:spPr>
      </p:pic>
      <p:pic>
        <p:nvPicPr>
          <p:cNvPr id="29" name="Picture 28" descr="berriers-dotted-lines.png"/>
          <p:cNvPicPr>
            <a:picLocks noChangeAspect="1"/>
          </p:cNvPicPr>
          <p:nvPr/>
        </p:nvPicPr>
        <p:blipFill>
          <a:blip r:embed="rId3" cstate="print"/>
          <a:stretch>
            <a:fillRect/>
          </a:stretch>
        </p:blipFill>
        <p:spPr>
          <a:xfrm>
            <a:off x="872621" y="2600673"/>
            <a:ext cx="3749675" cy="3749675"/>
          </a:xfrm>
          <a:prstGeom prst="rect">
            <a:avLst/>
          </a:prstGeom>
        </p:spPr>
      </p:pic>
      <p:pic>
        <p:nvPicPr>
          <p:cNvPr id="20" name="Picture 19" descr="drivers-arrow-text.png"/>
          <p:cNvPicPr>
            <a:picLocks noChangeAspect="1"/>
          </p:cNvPicPr>
          <p:nvPr/>
        </p:nvPicPr>
        <p:blipFill>
          <a:blip r:embed="rId4" cstate="print"/>
          <a:stretch>
            <a:fillRect/>
          </a:stretch>
        </p:blipFill>
        <p:spPr>
          <a:xfrm>
            <a:off x="2157954" y="1367127"/>
            <a:ext cx="4261509" cy="4559583"/>
          </a:xfrm>
          <a:prstGeom prst="rect">
            <a:avLst/>
          </a:prstGeom>
        </p:spPr>
      </p:pic>
      <p:sp>
        <p:nvSpPr>
          <p:cNvPr id="17" name="TextBox 16"/>
          <p:cNvSpPr txBox="1"/>
          <p:nvPr/>
        </p:nvSpPr>
        <p:spPr>
          <a:xfrm>
            <a:off x="1043467" y="6090254"/>
            <a:ext cx="471725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1. Start with an accurate picture of today!</a:t>
            </a:r>
          </a:p>
        </p:txBody>
      </p:sp>
      <p:pic>
        <p:nvPicPr>
          <p:cNvPr id="8" name="Picture 7" descr="vision-clouds-text.png"/>
          <p:cNvPicPr>
            <a:picLocks noChangeAspect="1"/>
          </p:cNvPicPr>
          <p:nvPr/>
        </p:nvPicPr>
        <p:blipFill>
          <a:blip r:embed="rId5" cstate="print"/>
          <a:stretch>
            <a:fillRect/>
          </a:stretch>
        </p:blipFill>
        <p:spPr>
          <a:xfrm>
            <a:off x="6266613" y="984621"/>
            <a:ext cx="2806561" cy="1836133"/>
          </a:xfrm>
          <a:prstGeom prst="rect">
            <a:avLst/>
          </a:prstGeom>
        </p:spPr>
      </p:pic>
      <p:sp>
        <p:nvSpPr>
          <p:cNvPr id="9" name="TextBox 8"/>
          <p:cNvSpPr txBox="1"/>
          <p:nvPr/>
        </p:nvSpPr>
        <p:spPr>
          <a:xfrm>
            <a:off x="8998747" y="1702632"/>
            <a:ext cx="303069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2</a:t>
            </a: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 Create a Shared Vision</a:t>
            </a:r>
          </a:p>
        </p:txBody>
      </p:sp>
      <p:sp>
        <p:nvSpPr>
          <p:cNvPr id="10" name="TextBox 9"/>
          <p:cNvSpPr txBox="1"/>
          <p:nvPr/>
        </p:nvSpPr>
        <p:spPr>
          <a:xfrm>
            <a:off x="1085295" y="2037019"/>
            <a:ext cx="4274054"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3. Understand your Barriers and CSFs</a:t>
            </a:r>
          </a:p>
        </p:txBody>
      </p:sp>
      <p:pic>
        <p:nvPicPr>
          <p:cNvPr id="11" name="Picture 10" descr="circle-csf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77416" y="4047786"/>
            <a:ext cx="497379" cy="497379"/>
          </a:xfrm>
          <a:prstGeom prst="rect">
            <a:avLst/>
          </a:prstGeom>
        </p:spPr>
      </p:pic>
      <p:pic>
        <p:nvPicPr>
          <p:cNvPr id="12" name="Picture 11" descr="circle-csf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63518" y="4883759"/>
            <a:ext cx="497379" cy="497379"/>
          </a:xfrm>
          <a:prstGeom prst="rect">
            <a:avLst/>
          </a:prstGeom>
        </p:spPr>
      </p:pic>
      <p:sp>
        <p:nvSpPr>
          <p:cNvPr id="13" name="TextBox 12"/>
          <p:cNvSpPr txBox="1"/>
          <p:nvPr/>
        </p:nvSpPr>
        <p:spPr>
          <a:xfrm>
            <a:off x="1083015" y="2475815"/>
            <a:ext cx="1021498" cy="400110"/>
          </a:xfrm>
          <a:prstGeom prst="rect">
            <a:avLst/>
          </a:prstGeom>
          <a:noFill/>
        </p:spPr>
        <p:txBody>
          <a:bodyPr wrap="none" rtlCol="0">
            <a:spAutoFit/>
          </a:bodyPr>
          <a:lstStyle/>
          <a:p>
            <a:r>
              <a:rPr lang="en-US" sz="2000" b="1" dirty="0">
                <a:solidFill>
                  <a:srgbClr val="FF0000"/>
                </a:solidFill>
              </a:rPr>
              <a:t>Barriers</a:t>
            </a:r>
          </a:p>
        </p:txBody>
      </p:sp>
      <p:sp>
        <p:nvSpPr>
          <p:cNvPr id="14" name="TextBox 13"/>
          <p:cNvSpPr txBox="1"/>
          <p:nvPr/>
        </p:nvSpPr>
        <p:spPr>
          <a:xfrm>
            <a:off x="2030955" y="3764836"/>
            <a:ext cx="565283" cy="338554"/>
          </a:xfrm>
          <a:prstGeom prst="rect">
            <a:avLst/>
          </a:prstGeom>
          <a:noFill/>
        </p:spPr>
        <p:txBody>
          <a:bodyPr wrap="none" rtlCol="0">
            <a:spAutoFit/>
          </a:bodyPr>
          <a:lstStyle/>
          <a:p>
            <a:r>
              <a:rPr lang="en-US" sz="1600" b="1" dirty="0">
                <a:solidFill>
                  <a:srgbClr val="00467F"/>
                </a:solidFill>
              </a:rPr>
              <a:t>CSFs</a:t>
            </a:r>
          </a:p>
        </p:txBody>
      </p:sp>
      <p:sp>
        <p:nvSpPr>
          <p:cNvPr id="15" name="TextBox 14"/>
          <p:cNvSpPr txBox="1"/>
          <p:nvPr/>
        </p:nvSpPr>
        <p:spPr>
          <a:xfrm>
            <a:off x="3120282" y="5263639"/>
            <a:ext cx="565283" cy="338554"/>
          </a:xfrm>
          <a:prstGeom prst="rect">
            <a:avLst/>
          </a:prstGeom>
          <a:noFill/>
        </p:spPr>
        <p:txBody>
          <a:bodyPr wrap="none" rtlCol="0">
            <a:spAutoFit/>
          </a:bodyPr>
          <a:lstStyle/>
          <a:p>
            <a:r>
              <a:rPr lang="en-US" sz="1600" b="1" dirty="0">
                <a:solidFill>
                  <a:srgbClr val="00467F"/>
                </a:solidFill>
              </a:rPr>
              <a:t>CSFs</a:t>
            </a:r>
          </a:p>
        </p:txBody>
      </p:sp>
    </p:spTree>
    <p:extLst>
      <p:ext uri="{BB962C8B-B14F-4D97-AF65-F5344CB8AC3E}">
        <p14:creationId xmlns:p14="http://schemas.microsoft.com/office/powerpoint/2010/main" val="34018843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The Drivers Model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21</a:t>
            </a:fld>
            <a:endParaRPr lang="en-US" dirty="0">
              <a:solidFill>
                <a:prstClr val="white"/>
              </a:solidFill>
            </a:endParaRPr>
          </a:p>
        </p:txBody>
      </p:sp>
      <p:pic>
        <p:nvPicPr>
          <p:cNvPr id="19" name="Picture 18" descr="current-pie-text.png"/>
          <p:cNvPicPr>
            <a:picLocks noChangeAspect="1"/>
          </p:cNvPicPr>
          <p:nvPr/>
        </p:nvPicPr>
        <p:blipFill>
          <a:blip r:embed="rId2" cstate="print"/>
          <a:stretch>
            <a:fillRect/>
          </a:stretch>
        </p:blipFill>
        <p:spPr>
          <a:xfrm>
            <a:off x="956025" y="4205799"/>
            <a:ext cx="2149743" cy="2004942"/>
          </a:xfrm>
          <a:prstGeom prst="rect">
            <a:avLst/>
          </a:prstGeom>
        </p:spPr>
      </p:pic>
      <p:pic>
        <p:nvPicPr>
          <p:cNvPr id="29" name="Picture 28" descr="berriers-dotted-lines.png"/>
          <p:cNvPicPr>
            <a:picLocks noChangeAspect="1"/>
          </p:cNvPicPr>
          <p:nvPr/>
        </p:nvPicPr>
        <p:blipFill>
          <a:blip r:embed="rId3" cstate="print"/>
          <a:stretch>
            <a:fillRect/>
          </a:stretch>
        </p:blipFill>
        <p:spPr>
          <a:xfrm>
            <a:off x="872621" y="2600673"/>
            <a:ext cx="3749675" cy="3749675"/>
          </a:xfrm>
          <a:prstGeom prst="rect">
            <a:avLst/>
          </a:prstGeom>
        </p:spPr>
      </p:pic>
      <p:pic>
        <p:nvPicPr>
          <p:cNvPr id="20" name="Picture 19" descr="drivers-arrow-text.png"/>
          <p:cNvPicPr>
            <a:picLocks noChangeAspect="1"/>
          </p:cNvPicPr>
          <p:nvPr/>
        </p:nvPicPr>
        <p:blipFill>
          <a:blip r:embed="rId4" cstate="print"/>
          <a:stretch>
            <a:fillRect/>
          </a:stretch>
        </p:blipFill>
        <p:spPr>
          <a:xfrm>
            <a:off x="2157954" y="1367127"/>
            <a:ext cx="4261509" cy="4559583"/>
          </a:xfrm>
          <a:prstGeom prst="rect">
            <a:avLst/>
          </a:prstGeom>
        </p:spPr>
      </p:pic>
      <p:sp>
        <p:nvSpPr>
          <p:cNvPr id="17" name="TextBox 16"/>
          <p:cNvSpPr txBox="1"/>
          <p:nvPr/>
        </p:nvSpPr>
        <p:spPr>
          <a:xfrm>
            <a:off x="1043467" y="6090254"/>
            <a:ext cx="471725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1. Start with an accurate picture of today!</a:t>
            </a:r>
          </a:p>
        </p:txBody>
      </p:sp>
      <p:pic>
        <p:nvPicPr>
          <p:cNvPr id="8" name="Picture 7" descr="vision-clouds-text.png"/>
          <p:cNvPicPr>
            <a:picLocks noChangeAspect="1"/>
          </p:cNvPicPr>
          <p:nvPr/>
        </p:nvPicPr>
        <p:blipFill>
          <a:blip r:embed="rId5" cstate="print"/>
          <a:stretch>
            <a:fillRect/>
          </a:stretch>
        </p:blipFill>
        <p:spPr>
          <a:xfrm>
            <a:off x="6266613" y="984621"/>
            <a:ext cx="2806561" cy="1836133"/>
          </a:xfrm>
          <a:prstGeom prst="rect">
            <a:avLst/>
          </a:prstGeom>
        </p:spPr>
      </p:pic>
      <p:sp>
        <p:nvSpPr>
          <p:cNvPr id="9" name="TextBox 8"/>
          <p:cNvSpPr txBox="1"/>
          <p:nvPr/>
        </p:nvSpPr>
        <p:spPr>
          <a:xfrm>
            <a:off x="8998747" y="1702632"/>
            <a:ext cx="303069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2</a:t>
            </a: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 Create a Shared Vision</a:t>
            </a:r>
          </a:p>
        </p:txBody>
      </p:sp>
      <p:sp>
        <p:nvSpPr>
          <p:cNvPr id="10" name="TextBox 9"/>
          <p:cNvSpPr txBox="1"/>
          <p:nvPr/>
        </p:nvSpPr>
        <p:spPr>
          <a:xfrm>
            <a:off x="1085295" y="2037019"/>
            <a:ext cx="4274054"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3. Understand your Barriers and CSFs</a:t>
            </a:r>
          </a:p>
        </p:txBody>
      </p:sp>
      <p:pic>
        <p:nvPicPr>
          <p:cNvPr id="11" name="Picture 10" descr="circle-csf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77416" y="4047786"/>
            <a:ext cx="497379" cy="497379"/>
          </a:xfrm>
          <a:prstGeom prst="rect">
            <a:avLst/>
          </a:prstGeom>
        </p:spPr>
      </p:pic>
      <p:pic>
        <p:nvPicPr>
          <p:cNvPr id="12" name="Picture 11" descr="circle-csf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63518" y="4883759"/>
            <a:ext cx="497379" cy="497379"/>
          </a:xfrm>
          <a:prstGeom prst="rect">
            <a:avLst/>
          </a:prstGeom>
        </p:spPr>
      </p:pic>
      <p:sp>
        <p:nvSpPr>
          <p:cNvPr id="13" name="TextBox 12"/>
          <p:cNvSpPr txBox="1"/>
          <p:nvPr/>
        </p:nvSpPr>
        <p:spPr>
          <a:xfrm>
            <a:off x="1083015" y="2475815"/>
            <a:ext cx="1021498" cy="400110"/>
          </a:xfrm>
          <a:prstGeom prst="rect">
            <a:avLst/>
          </a:prstGeom>
          <a:noFill/>
        </p:spPr>
        <p:txBody>
          <a:bodyPr wrap="none" rtlCol="0">
            <a:spAutoFit/>
          </a:bodyPr>
          <a:lstStyle/>
          <a:p>
            <a:r>
              <a:rPr lang="en-US" sz="2000" b="1" dirty="0">
                <a:solidFill>
                  <a:srgbClr val="FF0000"/>
                </a:solidFill>
              </a:rPr>
              <a:t>Barriers</a:t>
            </a:r>
          </a:p>
        </p:txBody>
      </p:sp>
      <p:sp>
        <p:nvSpPr>
          <p:cNvPr id="14" name="TextBox 13"/>
          <p:cNvSpPr txBox="1"/>
          <p:nvPr/>
        </p:nvSpPr>
        <p:spPr>
          <a:xfrm>
            <a:off x="2030955" y="3764836"/>
            <a:ext cx="565283" cy="338554"/>
          </a:xfrm>
          <a:prstGeom prst="rect">
            <a:avLst/>
          </a:prstGeom>
          <a:noFill/>
        </p:spPr>
        <p:txBody>
          <a:bodyPr wrap="none" rtlCol="0">
            <a:spAutoFit/>
          </a:bodyPr>
          <a:lstStyle/>
          <a:p>
            <a:r>
              <a:rPr lang="en-US" sz="1600" b="1" dirty="0">
                <a:solidFill>
                  <a:srgbClr val="00467F"/>
                </a:solidFill>
              </a:rPr>
              <a:t>CSFs</a:t>
            </a:r>
          </a:p>
        </p:txBody>
      </p:sp>
      <p:sp>
        <p:nvSpPr>
          <p:cNvPr id="15" name="TextBox 14"/>
          <p:cNvSpPr txBox="1"/>
          <p:nvPr/>
        </p:nvSpPr>
        <p:spPr>
          <a:xfrm>
            <a:off x="3120282" y="5263639"/>
            <a:ext cx="565283" cy="338554"/>
          </a:xfrm>
          <a:prstGeom prst="rect">
            <a:avLst/>
          </a:prstGeom>
          <a:noFill/>
        </p:spPr>
        <p:txBody>
          <a:bodyPr wrap="none" rtlCol="0">
            <a:spAutoFit/>
          </a:bodyPr>
          <a:lstStyle/>
          <a:p>
            <a:r>
              <a:rPr lang="en-US" sz="1600" b="1" dirty="0">
                <a:solidFill>
                  <a:srgbClr val="00467F"/>
                </a:solidFill>
              </a:rPr>
              <a:t>CSFs</a:t>
            </a:r>
          </a:p>
        </p:txBody>
      </p:sp>
      <p:pic>
        <p:nvPicPr>
          <p:cNvPr id="16" name="Picture 15" descr="lines.png"/>
          <p:cNvPicPr>
            <a:picLocks noChangeAspect="1"/>
          </p:cNvPicPr>
          <p:nvPr/>
        </p:nvPicPr>
        <p:blipFill>
          <a:blip r:embed="rId7" cstate="print"/>
          <a:stretch>
            <a:fillRect/>
          </a:stretch>
        </p:blipFill>
        <p:spPr>
          <a:xfrm>
            <a:off x="4622296" y="3061251"/>
            <a:ext cx="4117643" cy="2467802"/>
          </a:xfrm>
          <a:prstGeom prst="rect">
            <a:avLst/>
          </a:prstGeom>
        </p:spPr>
      </p:pic>
      <p:sp>
        <p:nvSpPr>
          <p:cNvPr id="21" name="TextBox 20"/>
          <p:cNvSpPr txBox="1"/>
          <p:nvPr/>
        </p:nvSpPr>
        <p:spPr>
          <a:xfrm>
            <a:off x="8634090" y="3527026"/>
            <a:ext cx="2570191"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4. Define your Drivers</a:t>
            </a:r>
            <a:endPar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endParaRPr>
          </a:p>
        </p:txBody>
      </p:sp>
    </p:spTree>
    <p:extLst>
      <p:ext uri="{BB962C8B-B14F-4D97-AF65-F5344CB8AC3E}">
        <p14:creationId xmlns:p14="http://schemas.microsoft.com/office/powerpoint/2010/main" val="3898742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The Drivers Model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22</a:t>
            </a:fld>
            <a:endParaRPr lang="en-US" dirty="0">
              <a:solidFill>
                <a:prstClr val="white"/>
              </a:solidFill>
            </a:endParaRPr>
          </a:p>
        </p:txBody>
      </p:sp>
      <p:pic>
        <p:nvPicPr>
          <p:cNvPr id="19" name="Picture 18" descr="current-pie-text.png"/>
          <p:cNvPicPr>
            <a:picLocks noChangeAspect="1"/>
          </p:cNvPicPr>
          <p:nvPr/>
        </p:nvPicPr>
        <p:blipFill>
          <a:blip r:embed="rId2" cstate="print"/>
          <a:stretch>
            <a:fillRect/>
          </a:stretch>
        </p:blipFill>
        <p:spPr>
          <a:xfrm>
            <a:off x="956025" y="4205799"/>
            <a:ext cx="2149743" cy="2004942"/>
          </a:xfrm>
          <a:prstGeom prst="rect">
            <a:avLst/>
          </a:prstGeom>
        </p:spPr>
      </p:pic>
      <p:pic>
        <p:nvPicPr>
          <p:cNvPr id="29" name="Picture 28" descr="berriers-dotted-lines.png"/>
          <p:cNvPicPr>
            <a:picLocks noChangeAspect="1"/>
          </p:cNvPicPr>
          <p:nvPr/>
        </p:nvPicPr>
        <p:blipFill>
          <a:blip r:embed="rId3" cstate="print"/>
          <a:stretch>
            <a:fillRect/>
          </a:stretch>
        </p:blipFill>
        <p:spPr>
          <a:xfrm>
            <a:off x="872621" y="2600673"/>
            <a:ext cx="3749675" cy="3749675"/>
          </a:xfrm>
          <a:prstGeom prst="rect">
            <a:avLst/>
          </a:prstGeom>
        </p:spPr>
      </p:pic>
      <p:pic>
        <p:nvPicPr>
          <p:cNvPr id="20" name="Picture 19" descr="drivers-arrow-text.png"/>
          <p:cNvPicPr>
            <a:picLocks noChangeAspect="1"/>
          </p:cNvPicPr>
          <p:nvPr/>
        </p:nvPicPr>
        <p:blipFill>
          <a:blip r:embed="rId4" cstate="print"/>
          <a:stretch>
            <a:fillRect/>
          </a:stretch>
        </p:blipFill>
        <p:spPr>
          <a:xfrm>
            <a:off x="2157954" y="1367127"/>
            <a:ext cx="4261509" cy="4559583"/>
          </a:xfrm>
          <a:prstGeom prst="rect">
            <a:avLst/>
          </a:prstGeom>
        </p:spPr>
      </p:pic>
      <p:sp>
        <p:nvSpPr>
          <p:cNvPr id="17" name="TextBox 16"/>
          <p:cNvSpPr txBox="1"/>
          <p:nvPr/>
        </p:nvSpPr>
        <p:spPr>
          <a:xfrm>
            <a:off x="1043467" y="6090254"/>
            <a:ext cx="471725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1. Start with an accurate picture of today!</a:t>
            </a:r>
          </a:p>
        </p:txBody>
      </p:sp>
      <p:pic>
        <p:nvPicPr>
          <p:cNvPr id="8" name="Picture 7" descr="vision-clouds-text.png"/>
          <p:cNvPicPr>
            <a:picLocks noChangeAspect="1"/>
          </p:cNvPicPr>
          <p:nvPr/>
        </p:nvPicPr>
        <p:blipFill>
          <a:blip r:embed="rId5" cstate="print"/>
          <a:stretch>
            <a:fillRect/>
          </a:stretch>
        </p:blipFill>
        <p:spPr>
          <a:xfrm>
            <a:off x="6266613" y="984621"/>
            <a:ext cx="2806561" cy="1836133"/>
          </a:xfrm>
          <a:prstGeom prst="rect">
            <a:avLst/>
          </a:prstGeom>
        </p:spPr>
      </p:pic>
      <p:sp>
        <p:nvSpPr>
          <p:cNvPr id="9" name="TextBox 8"/>
          <p:cNvSpPr txBox="1"/>
          <p:nvPr/>
        </p:nvSpPr>
        <p:spPr>
          <a:xfrm>
            <a:off x="8998747" y="1702632"/>
            <a:ext cx="3030693"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2</a:t>
            </a:r>
            <a:r>
              <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rPr>
              <a:t>. Create a Shared Vision</a:t>
            </a:r>
          </a:p>
        </p:txBody>
      </p:sp>
      <p:sp>
        <p:nvSpPr>
          <p:cNvPr id="10" name="TextBox 9"/>
          <p:cNvSpPr txBox="1"/>
          <p:nvPr/>
        </p:nvSpPr>
        <p:spPr>
          <a:xfrm>
            <a:off x="1085295" y="2037019"/>
            <a:ext cx="4274054"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3. Understand your Barriers and CSFs</a:t>
            </a:r>
          </a:p>
        </p:txBody>
      </p:sp>
      <p:pic>
        <p:nvPicPr>
          <p:cNvPr id="11" name="Picture 10" descr="circle-csf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77416" y="4047786"/>
            <a:ext cx="497379" cy="497379"/>
          </a:xfrm>
          <a:prstGeom prst="rect">
            <a:avLst/>
          </a:prstGeom>
        </p:spPr>
      </p:pic>
      <p:pic>
        <p:nvPicPr>
          <p:cNvPr id="12" name="Picture 11" descr="circle-csf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63518" y="4883759"/>
            <a:ext cx="497379" cy="497379"/>
          </a:xfrm>
          <a:prstGeom prst="rect">
            <a:avLst/>
          </a:prstGeom>
        </p:spPr>
      </p:pic>
      <p:sp>
        <p:nvSpPr>
          <p:cNvPr id="13" name="TextBox 12"/>
          <p:cNvSpPr txBox="1"/>
          <p:nvPr/>
        </p:nvSpPr>
        <p:spPr>
          <a:xfrm>
            <a:off x="1083015" y="2475815"/>
            <a:ext cx="1021498" cy="400110"/>
          </a:xfrm>
          <a:prstGeom prst="rect">
            <a:avLst/>
          </a:prstGeom>
          <a:noFill/>
        </p:spPr>
        <p:txBody>
          <a:bodyPr wrap="none" rtlCol="0">
            <a:spAutoFit/>
          </a:bodyPr>
          <a:lstStyle/>
          <a:p>
            <a:r>
              <a:rPr lang="en-US" sz="2000" b="1" dirty="0">
                <a:solidFill>
                  <a:srgbClr val="FF0000"/>
                </a:solidFill>
              </a:rPr>
              <a:t>Barriers</a:t>
            </a:r>
          </a:p>
        </p:txBody>
      </p:sp>
      <p:sp>
        <p:nvSpPr>
          <p:cNvPr id="14" name="TextBox 13"/>
          <p:cNvSpPr txBox="1"/>
          <p:nvPr/>
        </p:nvSpPr>
        <p:spPr>
          <a:xfrm>
            <a:off x="2030955" y="3764836"/>
            <a:ext cx="565283" cy="338554"/>
          </a:xfrm>
          <a:prstGeom prst="rect">
            <a:avLst/>
          </a:prstGeom>
          <a:noFill/>
        </p:spPr>
        <p:txBody>
          <a:bodyPr wrap="none" rtlCol="0">
            <a:spAutoFit/>
          </a:bodyPr>
          <a:lstStyle/>
          <a:p>
            <a:r>
              <a:rPr lang="en-US" sz="1600" b="1" dirty="0">
                <a:solidFill>
                  <a:srgbClr val="00467F"/>
                </a:solidFill>
              </a:rPr>
              <a:t>CSFs</a:t>
            </a:r>
          </a:p>
        </p:txBody>
      </p:sp>
      <p:sp>
        <p:nvSpPr>
          <p:cNvPr id="15" name="TextBox 14"/>
          <p:cNvSpPr txBox="1"/>
          <p:nvPr/>
        </p:nvSpPr>
        <p:spPr>
          <a:xfrm>
            <a:off x="3120282" y="5263639"/>
            <a:ext cx="565283" cy="338554"/>
          </a:xfrm>
          <a:prstGeom prst="rect">
            <a:avLst/>
          </a:prstGeom>
          <a:noFill/>
        </p:spPr>
        <p:txBody>
          <a:bodyPr wrap="none" rtlCol="0">
            <a:spAutoFit/>
          </a:bodyPr>
          <a:lstStyle/>
          <a:p>
            <a:r>
              <a:rPr lang="en-US" sz="1600" b="1" dirty="0">
                <a:solidFill>
                  <a:srgbClr val="00467F"/>
                </a:solidFill>
              </a:rPr>
              <a:t>CSFs</a:t>
            </a:r>
          </a:p>
        </p:txBody>
      </p:sp>
      <p:pic>
        <p:nvPicPr>
          <p:cNvPr id="16" name="Picture 15" descr="lines.png"/>
          <p:cNvPicPr>
            <a:picLocks noChangeAspect="1"/>
          </p:cNvPicPr>
          <p:nvPr/>
        </p:nvPicPr>
        <p:blipFill>
          <a:blip r:embed="rId7" cstate="print"/>
          <a:stretch>
            <a:fillRect/>
          </a:stretch>
        </p:blipFill>
        <p:spPr>
          <a:xfrm>
            <a:off x="4622296" y="3061251"/>
            <a:ext cx="4117643" cy="2467802"/>
          </a:xfrm>
          <a:prstGeom prst="rect">
            <a:avLst/>
          </a:prstGeom>
        </p:spPr>
      </p:pic>
      <p:pic>
        <p:nvPicPr>
          <p:cNvPr id="18" name="Picture 17" descr="arrow-down.png"/>
          <p:cNvPicPr>
            <a:picLocks noChangeAspect="1"/>
          </p:cNvPicPr>
          <p:nvPr/>
        </p:nvPicPr>
        <p:blipFill>
          <a:blip r:embed="rId8" cstate="print"/>
          <a:stretch>
            <a:fillRect/>
          </a:stretch>
        </p:blipFill>
        <p:spPr>
          <a:xfrm>
            <a:off x="6409618" y="2475815"/>
            <a:ext cx="2224472" cy="930831"/>
          </a:xfrm>
          <a:prstGeom prst="rect">
            <a:avLst/>
          </a:prstGeom>
        </p:spPr>
      </p:pic>
      <p:pic>
        <p:nvPicPr>
          <p:cNvPr id="22" name="Picture 21" descr="up-arrow.png"/>
          <p:cNvPicPr>
            <a:picLocks noChangeAspect="1"/>
          </p:cNvPicPr>
          <p:nvPr/>
        </p:nvPicPr>
        <p:blipFill>
          <a:blip r:embed="rId9" cstate="print"/>
          <a:stretch>
            <a:fillRect/>
          </a:stretch>
        </p:blipFill>
        <p:spPr>
          <a:xfrm>
            <a:off x="4505341" y="5007162"/>
            <a:ext cx="2471582" cy="1102110"/>
          </a:xfrm>
          <a:prstGeom prst="rect">
            <a:avLst/>
          </a:prstGeom>
        </p:spPr>
      </p:pic>
      <p:sp>
        <p:nvSpPr>
          <p:cNvPr id="23" name="TextBox 22"/>
          <p:cNvSpPr txBox="1"/>
          <p:nvPr/>
        </p:nvSpPr>
        <p:spPr>
          <a:xfrm>
            <a:off x="8634090" y="3527026"/>
            <a:ext cx="2570191"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004678"/>
                </a:solidFill>
                <a:latin typeface="Franklin Gothic Book" panose="020B0503020102020204" pitchFamily="34" charset="0"/>
              </a:rPr>
              <a:t>4. Define your Drivers</a:t>
            </a:r>
            <a:endParaRPr kumimoji="0" lang="en-US" sz="2000" b="1" i="0" u="none" strike="noStrike" kern="0" cap="none" spc="0" normalizeH="0" baseline="0" noProof="0" dirty="0">
              <a:ln>
                <a:noFill/>
              </a:ln>
              <a:solidFill>
                <a:srgbClr val="004678"/>
              </a:solidFill>
              <a:effectLst/>
              <a:uLnTx/>
              <a:uFillTx/>
              <a:latin typeface="Franklin Gothic Book" panose="020B0503020102020204" pitchFamily="34" charset="0"/>
            </a:endParaRPr>
          </a:p>
        </p:txBody>
      </p:sp>
      <p:sp>
        <p:nvSpPr>
          <p:cNvPr id="24" name="TextBox 23"/>
          <p:cNvSpPr txBox="1"/>
          <p:nvPr/>
        </p:nvSpPr>
        <p:spPr>
          <a:xfrm>
            <a:off x="7239240" y="4986404"/>
            <a:ext cx="1644566" cy="400110"/>
          </a:xfrm>
          <a:prstGeom prst="rect">
            <a:avLst/>
          </a:prstGeom>
          <a:solidFill>
            <a:srgbClr val="FFFFFF"/>
          </a:solidFill>
          <a:ln>
            <a:solidFill>
              <a:srgbClr val="00467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F26522"/>
                </a:solidFill>
                <a:latin typeface="Franklin Gothic Book" panose="020B0503020102020204" pitchFamily="34" charset="0"/>
              </a:rPr>
              <a:t>5. MONITOR!</a:t>
            </a:r>
            <a:endParaRPr kumimoji="0" lang="en-US" sz="2000" b="1" i="0" u="none" strike="noStrike" kern="0" cap="none" spc="0" normalizeH="0" baseline="0" noProof="0" dirty="0">
              <a:ln>
                <a:noFill/>
              </a:ln>
              <a:solidFill>
                <a:srgbClr val="F26522"/>
              </a:solidFill>
              <a:effectLst/>
              <a:uLnTx/>
              <a:uFillTx/>
              <a:latin typeface="Franklin Gothic Book" panose="020B0503020102020204" pitchFamily="34" charset="0"/>
            </a:endParaRPr>
          </a:p>
        </p:txBody>
      </p:sp>
    </p:spTree>
    <p:extLst>
      <p:ext uri="{BB962C8B-B14F-4D97-AF65-F5344CB8AC3E}">
        <p14:creationId xmlns:p14="http://schemas.microsoft.com/office/powerpoint/2010/main" val="2793662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23</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998482" y="3184641"/>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341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#1: Group’s Experience Level</a:t>
            </a:r>
          </a:p>
        </p:txBody>
      </p:sp>
      <p:sp>
        <p:nvSpPr>
          <p:cNvPr id="6" name="Content Placeholder 5"/>
          <p:cNvSpPr>
            <a:spLocks noGrp="1"/>
          </p:cNvSpPr>
          <p:nvPr>
            <p:ph idx="1"/>
          </p:nvPr>
        </p:nvSpPr>
        <p:spPr/>
        <p:txBody>
          <a:bodyPr/>
          <a:lstStyle/>
          <a:p>
            <a:pPr marL="0" indent="0">
              <a:buNone/>
            </a:pPr>
            <a:r>
              <a:rPr lang="en-US" i="1" dirty="0">
                <a:solidFill>
                  <a:srgbClr val="AFBD22"/>
                </a:solidFill>
              </a:rPr>
              <a:t>How many strategic planning efforts have you been involved with in the past?</a:t>
            </a:r>
          </a:p>
          <a:p>
            <a:pPr marL="514350" indent="-514350">
              <a:buFont typeface="+mj-lt"/>
              <a:buAutoNum type="alphaLcParenR"/>
            </a:pPr>
            <a:r>
              <a:rPr lang="en-US" dirty="0"/>
              <a:t>0</a:t>
            </a:r>
          </a:p>
          <a:p>
            <a:pPr marL="514350" indent="-514350">
              <a:buFont typeface="+mj-lt"/>
              <a:buAutoNum type="alphaLcParenR"/>
            </a:pPr>
            <a:r>
              <a:rPr lang="en-US" dirty="0"/>
              <a:t>1-2</a:t>
            </a:r>
          </a:p>
          <a:p>
            <a:pPr marL="514350" indent="-514350">
              <a:buFont typeface="+mj-lt"/>
              <a:buAutoNum type="alphaLcParenR"/>
            </a:pPr>
            <a:r>
              <a:rPr lang="en-US" dirty="0"/>
              <a:t>3-5</a:t>
            </a:r>
          </a:p>
          <a:p>
            <a:pPr marL="514350" indent="-514350">
              <a:buFont typeface="+mj-lt"/>
              <a:buAutoNum type="alphaLcParenR"/>
            </a:pPr>
            <a:r>
              <a:rPr lang="en-US" dirty="0"/>
              <a:t>6-10</a:t>
            </a:r>
          </a:p>
          <a:p>
            <a:pPr marL="514350" indent="-514350">
              <a:buFont typeface="+mj-lt"/>
              <a:buAutoNum type="alphaLcParenR"/>
            </a:pPr>
            <a:r>
              <a:rPr lang="en-US" dirty="0"/>
              <a:t>More than 10</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24</a:t>
            </a:fld>
            <a:endParaRPr lang="en-US" dirty="0">
              <a:solidFill>
                <a:prstClr val="white"/>
              </a:solidFill>
            </a:endParaRPr>
          </a:p>
        </p:txBody>
      </p:sp>
    </p:spTree>
    <p:extLst>
      <p:ext uri="{BB962C8B-B14F-4D97-AF65-F5344CB8AC3E}">
        <p14:creationId xmlns:p14="http://schemas.microsoft.com/office/powerpoint/2010/main" val="3741041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4520" y="132197"/>
            <a:ext cx="10761720" cy="1850839"/>
          </a:xfrm>
        </p:spPr>
        <p:txBody>
          <a:bodyPr>
            <a:normAutofit/>
          </a:bodyPr>
          <a:lstStyle/>
          <a:p>
            <a:r>
              <a:rPr lang="en-US" dirty="0"/>
              <a:t>D. From Strategic Thinking</a:t>
            </a:r>
            <a:br>
              <a:rPr lang="en-US" dirty="0"/>
            </a:br>
            <a:r>
              <a:rPr lang="en-US" dirty="0"/>
              <a:t>to Strategic Planning</a:t>
            </a:r>
          </a:p>
        </p:txBody>
      </p:sp>
      <p:sp>
        <p:nvSpPr>
          <p:cNvPr id="6" name="Content Placeholder 5"/>
          <p:cNvSpPr>
            <a:spLocks noGrp="1"/>
          </p:cNvSpPr>
          <p:nvPr>
            <p:ph idx="1"/>
          </p:nvPr>
        </p:nvSpPr>
        <p:spPr>
          <a:xfrm>
            <a:off x="1044520" y="2217919"/>
            <a:ext cx="10761720" cy="3973558"/>
          </a:xfrm>
        </p:spPr>
        <p:txBody>
          <a:bodyPr/>
          <a:lstStyle/>
          <a:p>
            <a:pPr>
              <a:lnSpc>
                <a:spcPct val="120000"/>
              </a:lnSpc>
              <a:spcBef>
                <a:spcPts val="1200"/>
              </a:spcBef>
            </a:pPr>
            <a:r>
              <a:rPr lang="en-US" dirty="0">
                <a:cs typeface="Times New Roman" pitchFamily="18" charset="0"/>
              </a:rPr>
              <a:t>Terms and Definitions</a:t>
            </a:r>
          </a:p>
          <a:p>
            <a:pPr>
              <a:lnSpc>
                <a:spcPct val="120000"/>
              </a:lnSpc>
              <a:spcBef>
                <a:spcPts val="1200"/>
              </a:spcBef>
            </a:pPr>
            <a:r>
              <a:rPr lang="en-US" dirty="0">
                <a:cs typeface="Times New Roman" pitchFamily="18" charset="0"/>
              </a:rPr>
              <a:t>A Sample Strategic Plan</a:t>
            </a:r>
          </a:p>
          <a:p>
            <a:pPr>
              <a:lnSpc>
                <a:spcPct val="120000"/>
              </a:lnSpc>
              <a:spcBef>
                <a:spcPts val="1200"/>
              </a:spcBef>
            </a:pPr>
            <a:r>
              <a:rPr lang="en-US" dirty="0">
                <a:cs typeface="Times New Roman" pitchFamily="18" charset="0"/>
              </a:rPr>
              <a:t>Why Do Most Plans Fail?</a:t>
            </a:r>
          </a:p>
          <a:p>
            <a:pPr>
              <a:lnSpc>
                <a:spcPct val="120000"/>
              </a:lnSpc>
              <a:spcBef>
                <a:spcPts val="1200"/>
              </a:spcBef>
            </a:pPr>
            <a:r>
              <a:rPr lang="en-US" dirty="0">
                <a:cs typeface="Times New Roman" pitchFamily="18" charset="0"/>
              </a:rPr>
              <a:t>The Ten Pitfalls</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25</a:t>
            </a:fld>
            <a:endParaRPr lang="en-US" dirty="0">
              <a:solidFill>
                <a:prstClr val="white"/>
              </a:solidFill>
            </a:endParaRPr>
          </a:p>
        </p:txBody>
      </p:sp>
    </p:spTree>
    <p:extLst>
      <p:ext uri="{BB962C8B-B14F-4D97-AF65-F5344CB8AC3E}">
        <p14:creationId xmlns:p14="http://schemas.microsoft.com/office/powerpoint/2010/main" val="426189930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C7A6-E5B5-4468-A96D-3D09638FFFF2}"/>
              </a:ext>
            </a:extLst>
          </p:cNvPr>
          <p:cNvSpPr>
            <a:spLocks noGrp="1"/>
          </p:cNvSpPr>
          <p:nvPr>
            <p:ph type="title"/>
          </p:nvPr>
        </p:nvSpPr>
        <p:spPr/>
        <p:txBody>
          <a:bodyPr/>
          <a:lstStyle/>
          <a:p>
            <a:r>
              <a:rPr lang="en-US" dirty="0"/>
              <a:t>Terms and Definitions</a:t>
            </a:r>
          </a:p>
        </p:txBody>
      </p:sp>
      <p:sp>
        <p:nvSpPr>
          <p:cNvPr id="5" name="Content Placeholder 4">
            <a:extLst>
              <a:ext uri="{FF2B5EF4-FFF2-40B4-BE49-F238E27FC236}">
                <a16:creationId xmlns:a16="http://schemas.microsoft.com/office/drawing/2014/main" id="{AB97604B-AEC6-46FB-9DB7-311483B8DFA4}"/>
              </a:ext>
            </a:extLst>
          </p:cNvPr>
          <p:cNvSpPr>
            <a:spLocks noGrp="1"/>
          </p:cNvSpPr>
          <p:nvPr>
            <p:ph idx="1"/>
          </p:nvPr>
        </p:nvSpPr>
        <p:spPr/>
        <p:txBody>
          <a:bodyPr/>
          <a:lstStyle/>
          <a:p>
            <a:r>
              <a:rPr lang="en-US" dirty="0"/>
              <a:t>Vision</a:t>
            </a:r>
          </a:p>
          <a:p>
            <a:r>
              <a:rPr lang="en-US" dirty="0"/>
              <a:t>Mission</a:t>
            </a:r>
          </a:p>
          <a:p>
            <a:r>
              <a:rPr lang="en-US" dirty="0"/>
              <a:t>Guiding Principles</a:t>
            </a:r>
          </a:p>
          <a:p>
            <a:r>
              <a:rPr lang="en-US" dirty="0"/>
              <a:t>Goals</a:t>
            </a:r>
          </a:p>
          <a:p>
            <a:r>
              <a:rPr lang="en-US" dirty="0"/>
              <a:t>Objectives</a:t>
            </a:r>
          </a:p>
        </p:txBody>
      </p:sp>
      <p:sp>
        <p:nvSpPr>
          <p:cNvPr id="4" name="Slide Number Placeholder 3">
            <a:extLst>
              <a:ext uri="{FF2B5EF4-FFF2-40B4-BE49-F238E27FC236}">
                <a16:creationId xmlns:a16="http://schemas.microsoft.com/office/drawing/2014/main" id="{8842BC47-F96B-4173-AE82-4A669E9D6561}"/>
              </a:ext>
            </a:extLst>
          </p:cNvPr>
          <p:cNvSpPr>
            <a:spLocks noGrp="1"/>
          </p:cNvSpPr>
          <p:nvPr>
            <p:ph type="sldNum" sz="quarter" idx="12"/>
          </p:nvPr>
        </p:nvSpPr>
        <p:spPr/>
        <p:txBody>
          <a:bodyPr/>
          <a:lstStyle/>
          <a:p>
            <a:fld id="{F29FD61F-2294-5D42-A9D7-9928D42B3773}" type="slidenum">
              <a:rPr lang="en-US" smtClean="0">
                <a:solidFill>
                  <a:prstClr val="white"/>
                </a:solidFill>
              </a:rPr>
              <a:pPr/>
              <a:t>26</a:t>
            </a:fld>
            <a:endParaRPr lang="en-US" dirty="0">
              <a:solidFill>
                <a:prstClr val="white"/>
              </a:solidFill>
            </a:endParaRPr>
          </a:p>
        </p:txBody>
      </p:sp>
      <p:sp>
        <p:nvSpPr>
          <p:cNvPr id="6" name="Content Placeholder 5">
            <a:extLst>
              <a:ext uri="{FF2B5EF4-FFF2-40B4-BE49-F238E27FC236}">
                <a16:creationId xmlns:a16="http://schemas.microsoft.com/office/drawing/2014/main" id="{02F6698F-01D7-4EA5-8897-B3772B82D714}"/>
              </a:ext>
            </a:extLst>
          </p:cNvPr>
          <p:cNvSpPr>
            <a:spLocks noGrp="1"/>
          </p:cNvSpPr>
          <p:nvPr>
            <p:ph idx="13"/>
          </p:nvPr>
        </p:nvSpPr>
        <p:spPr>
          <a:xfrm>
            <a:off x="5323651" y="1457760"/>
            <a:ext cx="5254680" cy="4898590"/>
          </a:xfrm>
        </p:spPr>
        <p:txBody>
          <a:bodyPr/>
          <a:lstStyle/>
          <a:p>
            <a:r>
              <a:rPr lang="en-US" dirty="0"/>
              <a:t>Critical Success Factors</a:t>
            </a:r>
          </a:p>
          <a:p>
            <a:r>
              <a:rPr lang="en-US" dirty="0"/>
              <a:t>Barriers</a:t>
            </a:r>
          </a:p>
          <a:p>
            <a:r>
              <a:rPr lang="en-US" dirty="0"/>
              <a:t>Strategies</a:t>
            </a:r>
          </a:p>
          <a:p>
            <a:r>
              <a:rPr lang="en-US" dirty="0"/>
              <a:t>Actions</a:t>
            </a:r>
          </a:p>
        </p:txBody>
      </p:sp>
      <p:sp>
        <p:nvSpPr>
          <p:cNvPr id="7" name="Rectangle: Rounded Corners 6">
            <a:extLst>
              <a:ext uri="{FF2B5EF4-FFF2-40B4-BE49-F238E27FC236}">
                <a16:creationId xmlns:a16="http://schemas.microsoft.com/office/drawing/2014/main" id="{6415C091-1FEC-4418-BE51-0AF3E0B6C66C}"/>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6</a:t>
            </a:r>
          </a:p>
        </p:txBody>
      </p:sp>
    </p:spTree>
    <p:extLst>
      <p:ext uri="{BB962C8B-B14F-4D97-AF65-F5344CB8AC3E}">
        <p14:creationId xmlns:p14="http://schemas.microsoft.com/office/powerpoint/2010/main" val="25363468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27</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998482" y="4151588"/>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86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E. A Sample Strategic Plan</a:t>
            </a:r>
            <a:endParaRPr lang="en-US" dirty="0"/>
          </a:p>
        </p:txBody>
      </p:sp>
      <p:sp>
        <p:nvSpPr>
          <p:cNvPr id="6" name="Content Placeholder 5"/>
          <p:cNvSpPr>
            <a:spLocks noGrp="1"/>
          </p:cNvSpPr>
          <p:nvPr>
            <p:ph idx="1"/>
          </p:nvPr>
        </p:nvSpPr>
        <p:spPr>
          <a:xfrm>
            <a:off x="1044520" y="1457760"/>
            <a:ext cx="4736520" cy="4898590"/>
          </a:xfrm>
        </p:spPr>
        <p:txBody>
          <a:bodyPr/>
          <a:lstStyle/>
          <a:p>
            <a:r>
              <a:rPr lang="en-US" sz="2400" dirty="0"/>
              <a:t>The Drivers Model typically produces four-page plan layouts –easily-digestible and portable documentation that </a:t>
            </a:r>
            <a:r>
              <a:rPr lang="en-US" sz="2400" b="1" i="1" dirty="0"/>
              <a:t>do not</a:t>
            </a:r>
            <a:r>
              <a:rPr lang="en-US" sz="2400" dirty="0"/>
              <a:t> sit on shelves!</a:t>
            </a:r>
          </a:p>
          <a:p>
            <a:r>
              <a:rPr lang="en-US" sz="2400" dirty="0"/>
              <a:t>The front page typically features: </a:t>
            </a:r>
          </a:p>
          <a:p>
            <a:pPr lvl="1"/>
            <a:r>
              <a:rPr lang="en-US" sz="2400" dirty="0"/>
              <a:t>Vision</a:t>
            </a:r>
          </a:p>
          <a:p>
            <a:pPr lvl="1"/>
            <a:r>
              <a:rPr lang="en-US" sz="2400" dirty="0"/>
              <a:t>Mission</a:t>
            </a:r>
          </a:p>
          <a:p>
            <a:pPr lvl="1"/>
            <a:r>
              <a:rPr lang="en-US" sz="2400" dirty="0"/>
              <a:t>Guiding Principles</a:t>
            </a:r>
          </a:p>
          <a:p>
            <a:pPr lvl="1"/>
            <a:r>
              <a:rPr lang="en-US" sz="2400" dirty="0"/>
              <a:t>Goals</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28</a:t>
            </a:fld>
            <a:endParaRPr lang="en-US" dirty="0">
              <a:solidFill>
                <a:prstClr val="white"/>
              </a:solidFill>
            </a:endParaRPr>
          </a:p>
        </p:txBody>
      </p:sp>
      <p:pic>
        <p:nvPicPr>
          <p:cNvPr id="9" name="Picture 2"/>
          <p:cNvPicPr>
            <a:picLocks noChangeAspect="1" noChangeArrowheads="1"/>
          </p:cNvPicPr>
          <p:nvPr/>
        </p:nvPicPr>
        <p:blipFill>
          <a:blip r:embed="rId2"/>
          <a:srcRect/>
          <a:stretch>
            <a:fillRect/>
          </a:stretch>
        </p:blipFill>
        <p:spPr bwMode="auto">
          <a:xfrm>
            <a:off x="6123147" y="1273261"/>
            <a:ext cx="3917393" cy="5083089"/>
          </a:xfrm>
          <a:prstGeom prst="rect">
            <a:avLst/>
          </a:prstGeom>
          <a:noFill/>
          <a:ln w="9525" cap="flat" cmpd="sng" algn="ctr">
            <a:solidFill>
              <a:schemeClr val="bg1">
                <a:lumMod val="65000"/>
              </a:schemeClr>
            </a:solidFill>
            <a:prstDash val="solid"/>
            <a:miter lim="800000"/>
            <a:headEnd type="none" w="med" len="med"/>
            <a:tailEnd type="none" w="med" len="med"/>
          </a:ln>
          <a:effectLst>
            <a:outerShdw blurRad="50800" dist="38100" dir="2700000" algn="tl" rotWithShape="0">
              <a:prstClr val="black">
                <a:alpha val="40000"/>
              </a:prstClr>
            </a:outerShdw>
          </a:effectLst>
          <a:extLst/>
        </p:spPr>
      </p:pic>
      <p:sp>
        <p:nvSpPr>
          <p:cNvPr id="11" name="TextBox 10"/>
          <p:cNvSpPr txBox="1"/>
          <p:nvPr/>
        </p:nvSpPr>
        <p:spPr>
          <a:xfrm>
            <a:off x="10382647" y="1273094"/>
            <a:ext cx="1423593" cy="338554"/>
          </a:xfrm>
          <a:prstGeom prst="rect">
            <a:avLst/>
          </a:prstGeom>
          <a:solidFill>
            <a:srgbClr val="E46C0A"/>
          </a:solidFill>
        </p:spPr>
        <p:txBody>
          <a:bodyPr wrap="square" rtlCol="0">
            <a:spAutoFit/>
          </a:bodyPr>
          <a:lstStyle/>
          <a:p>
            <a:pPr defTabSz="457200" fontAlgn="auto">
              <a:spcBef>
                <a:spcPts val="0"/>
              </a:spcBef>
              <a:spcAft>
                <a:spcPts val="0"/>
              </a:spcAft>
            </a:pPr>
            <a:r>
              <a:rPr lang="en-US" sz="1600" dirty="0">
                <a:solidFill>
                  <a:prstClr val="white"/>
                </a:solidFill>
                <a:latin typeface="Franklin Gothic Book" panose="020B0503020102020204" pitchFamily="34" charset="0"/>
              </a:rPr>
              <a:t>Front Page</a:t>
            </a:r>
          </a:p>
        </p:txBody>
      </p:sp>
      <p:sp>
        <p:nvSpPr>
          <p:cNvPr id="7" name="Rectangle: Rounded Corners 6">
            <a:extLst>
              <a:ext uri="{FF2B5EF4-FFF2-40B4-BE49-F238E27FC236}">
                <a16:creationId xmlns:a16="http://schemas.microsoft.com/office/drawing/2014/main" id="{F0CDD23E-77A8-457B-85F5-344115B0BD5A}"/>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8</a:t>
            </a:r>
          </a:p>
        </p:txBody>
      </p:sp>
    </p:spTree>
    <p:extLst>
      <p:ext uri="{BB962C8B-B14F-4D97-AF65-F5344CB8AC3E}">
        <p14:creationId xmlns:p14="http://schemas.microsoft.com/office/powerpoint/2010/main" val="2229301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500"/>
                                        <p:tgtEl>
                                          <p:spTgt spid="6">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par>
                          <p:cTn id="20" fill="hold">
                            <p:stCondLst>
                              <p:cond delay="500"/>
                            </p:stCondLst>
                            <p:childTnLst>
                              <p:par>
                                <p:cTn id="21" presetID="22" presetClass="entr" presetSubtype="1"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E. A Sample Strategic Plan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29</a:t>
            </a:fld>
            <a:endParaRPr lang="en-US" dirty="0">
              <a:solidFill>
                <a:prstClr val="white"/>
              </a:solidFill>
            </a:endParaRPr>
          </a:p>
        </p:txBody>
      </p:sp>
      <p:grpSp>
        <p:nvGrpSpPr>
          <p:cNvPr id="6" name="Group 5"/>
          <p:cNvGrpSpPr>
            <a:grpSpLocks noChangeAspect="1"/>
          </p:cNvGrpSpPr>
          <p:nvPr/>
        </p:nvGrpSpPr>
        <p:grpSpPr bwMode="auto">
          <a:xfrm>
            <a:off x="2287227" y="1275198"/>
            <a:ext cx="7754729" cy="5081152"/>
            <a:chOff x="39090" y="867696"/>
            <a:chExt cx="9070848" cy="5943600"/>
          </a:xfrm>
          <a:effectLst>
            <a:outerShdw blurRad="50800" dist="38100" dir="2700000" algn="tl" rotWithShape="0">
              <a:prstClr val="black">
                <a:alpha val="40000"/>
              </a:prstClr>
            </a:outerShdw>
          </a:effectLst>
        </p:grpSpPr>
        <p:sp>
          <p:nvSpPr>
            <p:cNvPr id="7" name="Rectangle 6"/>
            <p:cNvSpPr/>
            <p:nvPr/>
          </p:nvSpPr>
          <p:spPr bwMode="auto">
            <a:xfrm>
              <a:off x="39090" y="867696"/>
              <a:ext cx="9070848" cy="5943600"/>
            </a:xfrm>
            <a:prstGeom prst="rect">
              <a:avLst/>
            </a:prstGeom>
            <a:solidFill>
              <a:schemeClr val="bg1"/>
            </a:solidFill>
            <a:ln w="28575" cap="flat" cmpd="sng" algn="ctr">
              <a:solidFill>
                <a:schemeClr val="bg1">
                  <a:lumMod val="65000"/>
                </a:schemeClr>
              </a:solidFill>
              <a:prstDash val="solid"/>
              <a:miter lim="800000"/>
              <a:headEnd type="none" w="med" len="med"/>
              <a:tailEnd type="none" w="med" len="med"/>
            </a:ln>
            <a:effectLst/>
          </p:spPr>
          <p:txBody>
            <a:bodyPr anchor="b"/>
            <a:lstStyle/>
            <a:p>
              <a:pPr>
                <a:defRPr/>
              </a:pPr>
              <a:endParaRPr lang="en-US" dirty="0">
                <a:latin typeface="Arial"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 y="1000900"/>
              <a:ext cx="4389120" cy="57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692" y="1000900"/>
              <a:ext cx="4389120" cy="569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3" name="Oval 12"/>
          <p:cNvSpPr>
            <a:spLocks noChangeArrowheads="1"/>
          </p:cNvSpPr>
          <p:nvPr/>
        </p:nvSpPr>
        <p:spPr bwMode="auto">
          <a:xfrm>
            <a:off x="2043849" y="1457346"/>
            <a:ext cx="1295400" cy="457200"/>
          </a:xfrm>
          <a:prstGeom prst="ellipse">
            <a:avLst/>
          </a:prstGeom>
          <a:solidFill>
            <a:srgbClr val="F26522">
              <a:alpha val="34901"/>
            </a:srgbClr>
          </a:solidFill>
          <a:ln>
            <a:noFill/>
          </a:ln>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dirty="0"/>
          </a:p>
        </p:txBody>
      </p:sp>
      <p:sp>
        <p:nvSpPr>
          <p:cNvPr id="16" name="TextBox 15"/>
          <p:cNvSpPr txBox="1"/>
          <p:nvPr/>
        </p:nvSpPr>
        <p:spPr>
          <a:xfrm>
            <a:off x="10382647" y="1273094"/>
            <a:ext cx="1423593" cy="338554"/>
          </a:xfrm>
          <a:prstGeom prst="rect">
            <a:avLst/>
          </a:prstGeom>
          <a:solidFill>
            <a:srgbClr val="E46C0A"/>
          </a:solidFill>
        </p:spPr>
        <p:txBody>
          <a:bodyPr wrap="square" rtlCol="0">
            <a:spAutoFit/>
          </a:bodyPr>
          <a:lstStyle/>
          <a:p>
            <a:pPr defTabSz="457200" fontAlgn="auto">
              <a:spcBef>
                <a:spcPts val="0"/>
              </a:spcBef>
              <a:spcAft>
                <a:spcPts val="0"/>
              </a:spcAft>
            </a:pPr>
            <a:r>
              <a:rPr lang="en-US" sz="1600" dirty="0">
                <a:solidFill>
                  <a:prstClr val="white"/>
                </a:solidFill>
                <a:latin typeface="Franklin Gothic Book" panose="020B0503020102020204" pitchFamily="34" charset="0"/>
              </a:rPr>
              <a:t>Interior Pages</a:t>
            </a:r>
          </a:p>
        </p:txBody>
      </p:sp>
    </p:spTree>
    <p:extLst>
      <p:ext uri="{BB962C8B-B14F-4D97-AF65-F5344CB8AC3E}">
        <p14:creationId xmlns:p14="http://schemas.microsoft.com/office/powerpoint/2010/main" val="2826885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3"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path" presetSubtype="0" accel="50000" decel="50000" fill="hold" grpId="1" nodeType="clickEffect">
                                  <p:stCondLst>
                                    <p:cond delay="0"/>
                                  </p:stCondLst>
                                  <p:childTnLst>
                                    <p:animMotion origin="layout" path="M -2.91667E-6 -1.85185E-6 L 0.10638 -0.02824 " pathEditMode="relative" rAng="0" ptsTypes="AA">
                                      <p:cBhvr>
                                        <p:cTn id="11" dur="1000" fill="hold"/>
                                        <p:tgtEl>
                                          <p:spTgt spid="13"/>
                                        </p:tgtEl>
                                        <p:attrNameLst>
                                          <p:attrName>ppt_x</p:attrName>
                                          <p:attrName>ppt_y</p:attrName>
                                        </p:attrNameLst>
                                      </p:cBhvr>
                                      <p:rCtr x="5326" y="-1412"/>
                                    </p:animMotion>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grpId="0" nodeType="clickEffect">
                                  <p:stCondLst>
                                    <p:cond delay="0"/>
                                  </p:stCondLst>
                                  <p:childTnLst>
                                    <p:animMotion origin="layout" path="M 0.10638 -0.02824 L 0.33659 -0.02731 " pathEditMode="relative" rAng="0" ptsTypes="AA">
                                      <p:cBhvr>
                                        <p:cTn id="15" dur="1000" fill="hold"/>
                                        <p:tgtEl>
                                          <p:spTgt spid="13"/>
                                        </p:tgtEl>
                                        <p:attrNameLst>
                                          <p:attrName>ppt_x</p:attrName>
                                          <p:attrName>ppt_y</p:attrName>
                                        </p:attrNameLst>
                                      </p:cBhvr>
                                      <p:rCtr x="11549" y="-23"/>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2" nodeType="clickEffect">
                                  <p:stCondLst>
                                    <p:cond delay="0"/>
                                  </p:stCondLst>
                                  <p:childTnLst>
                                    <p:animMotion origin="layout" path="M 0.33659 -0.02731 L 0.48203 -0.02708 " pathEditMode="relative" rAng="0" ptsTypes="AA">
                                      <p:cBhvr>
                                        <p:cTn id="19" dur="1000" fill="hold"/>
                                        <p:tgtEl>
                                          <p:spTgt spid="13"/>
                                        </p:tgtEl>
                                        <p:attrNameLst>
                                          <p:attrName>ppt_x</p:attrName>
                                          <p:attrName>ppt_y</p:attrName>
                                        </p:attrNameLst>
                                      </p:cBhvr>
                                      <p:rCtr x="72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is Leadership Strategies?</a:t>
            </a:r>
          </a:p>
        </p:txBody>
      </p:sp>
      <p:sp>
        <p:nvSpPr>
          <p:cNvPr id="6" name="Content Placeholder 5"/>
          <p:cNvSpPr>
            <a:spLocks noGrp="1"/>
          </p:cNvSpPr>
          <p:nvPr>
            <p:ph idx="1"/>
          </p:nvPr>
        </p:nvSpPr>
        <p:spPr/>
        <p:txBody>
          <a:bodyPr/>
          <a:lstStyle/>
          <a:p>
            <a:r>
              <a:rPr lang="en-US" dirty="0"/>
              <a:t>A market leader in facilitation training and services </a:t>
            </a:r>
            <a:br>
              <a:rPr lang="en-US" dirty="0"/>
            </a:br>
            <a:r>
              <a:rPr lang="en-US" dirty="0"/>
              <a:t>(currently in our 25</a:t>
            </a:r>
            <a:r>
              <a:rPr lang="en-US" baseline="30000" dirty="0"/>
              <a:t>th</a:t>
            </a:r>
            <a:r>
              <a:rPr lang="en-US" dirty="0"/>
              <a:t> year)</a:t>
            </a:r>
          </a:p>
          <a:p>
            <a:r>
              <a:rPr lang="en-US" dirty="0"/>
              <a:t>Over 25,000 trained in facilitation and strategy</a:t>
            </a:r>
          </a:p>
          <a:p>
            <a:r>
              <a:rPr lang="en-US" dirty="0"/>
              <a:t>Over 600 facilitators under contract (FindaFacilitator.com)</a:t>
            </a:r>
          </a:p>
          <a:p>
            <a:r>
              <a:rPr lang="en-US" dirty="0"/>
              <a:t>9 out of 38 Certified Master Facilitators™ (INIFAC)</a:t>
            </a:r>
          </a:p>
          <a:p>
            <a:pPr lvl="0"/>
            <a:r>
              <a:rPr lang="en-US" dirty="0"/>
              <a:t>Public workshops in over 10 major U.S. cities, and wherever you are (virtual and private, onsite)</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a:t>
            </a:fld>
            <a:endParaRPr lang="en-US" dirty="0">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876" y="5191947"/>
            <a:ext cx="4953008" cy="1254762"/>
          </a:xfrm>
          <a:prstGeom prst="rect">
            <a:avLst/>
          </a:prstGeom>
        </p:spPr>
      </p:pic>
      <p:sp>
        <p:nvSpPr>
          <p:cNvPr id="8" name="TextBox 7"/>
          <p:cNvSpPr txBox="1"/>
          <p:nvPr/>
        </p:nvSpPr>
        <p:spPr>
          <a:xfrm>
            <a:off x="11802772" y="4138199"/>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3022287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E. A Sample Strategic Plan</a:t>
            </a:r>
            <a:endParaRPr lang="en-US" dirty="0"/>
          </a:p>
        </p:txBody>
      </p:sp>
      <p:sp>
        <p:nvSpPr>
          <p:cNvPr id="6" name="Content Placeholder 5"/>
          <p:cNvSpPr>
            <a:spLocks noGrp="1"/>
          </p:cNvSpPr>
          <p:nvPr>
            <p:ph idx="1"/>
          </p:nvPr>
        </p:nvSpPr>
        <p:spPr>
          <a:xfrm>
            <a:off x="1044520" y="1457760"/>
            <a:ext cx="4736520" cy="4898590"/>
          </a:xfrm>
        </p:spPr>
        <p:txBody>
          <a:bodyPr/>
          <a:lstStyle/>
          <a:p>
            <a:r>
              <a:rPr lang="en-US" sz="2800" dirty="0"/>
              <a:t>The back page </a:t>
            </a:r>
            <a:br>
              <a:rPr lang="en-US" sz="2800" dirty="0"/>
            </a:br>
            <a:r>
              <a:rPr lang="en-US" sz="2800" dirty="0"/>
              <a:t>often features: </a:t>
            </a:r>
          </a:p>
          <a:p>
            <a:pPr lvl="1"/>
            <a:r>
              <a:rPr lang="en-US" sz="2400" dirty="0"/>
              <a:t>Positioning Statements</a:t>
            </a:r>
          </a:p>
          <a:p>
            <a:pPr lvl="1"/>
            <a:r>
              <a:rPr lang="en-US" sz="2400" dirty="0"/>
              <a:t>Responsibilities for Priority Strategies</a:t>
            </a:r>
          </a:p>
          <a:p>
            <a:pPr lvl="1"/>
            <a:r>
              <a:rPr lang="en-US" sz="2400" dirty="0"/>
              <a:t>Monitoring Plan</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30</a:t>
            </a:fld>
            <a:endParaRPr lang="en-US" dirty="0">
              <a:solidFill>
                <a:prstClr val="white"/>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7710" y="1315320"/>
            <a:ext cx="3872830" cy="5025265"/>
          </a:xfrm>
          <a:prstGeom prst="rect">
            <a:avLst/>
          </a:prstGeom>
          <a:noFill/>
          <a:ln w="9525" algn="ctr">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Oval 4"/>
          <p:cNvSpPr>
            <a:spLocks noChangeArrowheads="1"/>
          </p:cNvSpPr>
          <p:nvPr/>
        </p:nvSpPr>
        <p:spPr bwMode="auto">
          <a:xfrm>
            <a:off x="6647772" y="3726823"/>
            <a:ext cx="203084" cy="203084"/>
          </a:xfrm>
          <a:prstGeom prst="ellipse">
            <a:avLst/>
          </a:prstGeom>
          <a:noFill/>
          <a:ln w="38100"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nchor="b"/>
          <a:lstStyle/>
          <a:p>
            <a:endParaRPr lang="en-US" sz="1350" dirty="0"/>
          </a:p>
        </p:txBody>
      </p:sp>
      <p:sp>
        <p:nvSpPr>
          <p:cNvPr id="10" name="TextBox 9"/>
          <p:cNvSpPr txBox="1"/>
          <p:nvPr/>
        </p:nvSpPr>
        <p:spPr>
          <a:xfrm>
            <a:off x="10382647" y="1273094"/>
            <a:ext cx="1423593" cy="338554"/>
          </a:xfrm>
          <a:prstGeom prst="rect">
            <a:avLst/>
          </a:prstGeom>
          <a:solidFill>
            <a:srgbClr val="E46C0A"/>
          </a:solidFill>
        </p:spPr>
        <p:txBody>
          <a:bodyPr wrap="square" rtlCol="0">
            <a:spAutoFit/>
          </a:bodyPr>
          <a:lstStyle/>
          <a:p>
            <a:pPr defTabSz="457200" fontAlgn="auto">
              <a:spcBef>
                <a:spcPts val="0"/>
              </a:spcBef>
              <a:spcAft>
                <a:spcPts val="0"/>
              </a:spcAft>
            </a:pPr>
            <a:r>
              <a:rPr lang="en-US" sz="1600" dirty="0">
                <a:solidFill>
                  <a:prstClr val="white"/>
                </a:solidFill>
                <a:latin typeface="Franklin Gothic Book" panose="020B0503020102020204" pitchFamily="34" charset="0"/>
              </a:rPr>
              <a:t>Back Page</a:t>
            </a:r>
          </a:p>
        </p:txBody>
      </p:sp>
    </p:spTree>
    <p:extLst>
      <p:ext uri="{BB962C8B-B14F-4D97-AF65-F5344CB8AC3E}">
        <p14:creationId xmlns:p14="http://schemas.microsoft.com/office/powerpoint/2010/main" val="31778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Action Plans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31</a:t>
            </a:fld>
            <a:endParaRPr lang="en-US" dirty="0">
              <a:solidFill>
                <a:prstClr val="white"/>
              </a:solidFill>
            </a:endParaRPr>
          </a:p>
        </p:txBody>
      </p:sp>
      <p:sp>
        <p:nvSpPr>
          <p:cNvPr id="9" name="Content Placeholder 5"/>
          <p:cNvSpPr txBox="1">
            <a:spLocks/>
          </p:cNvSpPr>
          <p:nvPr/>
        </p:nvSpPr>
        <p:spPr>
          <a:xfrm>
            <a:off x="1044520" y="1457760"/>
            <a:ext cx="3497000" cy="48985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t>Series of 1-2 page Action Plans; one for each Priority Strategy</a:t>
            </a:r>
          </a:p>
          <a:p>
            <a:endParaRPr lang="en-US" sz="2800" b="0" dirty="0"/>
          </a:p>
        </p:txBody>
      </p:sp>
      <p:sp>
        <p:nvSpPr>
          <p:cNvPr id="10" name="Rectangle 15"/>
          <p:cNvSpPr>
            <a:spLocks noChangeArrowheads="1"/>
          </p:cNvSpPr>
          <p:nvPr/>
        </p:nvSpPr>
        <p:spPr bwMode="auto">
          <a:xfrm>
            <a:off x="5544419" y="1918482"/>
            <a:ext cx="4610741" cy="4226513"/>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anchor="b"/>
          <a:lstStyle/>
          <a:p>
            <a:endParaRPr lang="en-US" dirty="0"/>
          </a:p>
        </p:txBody>
      </p:sp>
      <p:sp>
        <p:nvSpPr>
          <p:cNvPr id="11" name="Rectangle 11"/>
          <p:cNvSpPr>
            <a:spLocks noChangeArrowheads="1"/>
          </p:cNvSpPr>
          <p:nvPr/>
        </p:nvSpPr>
        <p:spPr bwMode="auto">
          <a:xfrm>
            <a:off x="5392019" y="1766082"/>
            <a:ext cx="4610741" cy="4226513"/>
          </a:xfrm>
          <a:prstGeom prst="rect">
            <a:avLst/>
          </a:prstGeom>
          <a:solidFill>
            <a:srgbClr val="FFFFFF"/>
          </a:solidFill>
          <a:ln w="12700" algn="ctr">
            <a:solidFill>
              <a:schemeClr val="tx1"/>
            </a:solidFill>
            <a:miter lim="800000"/>
            <a:headEnd/>
            <a:tailEnd/>
          </a:ln>
          <a:effectLst>
            <a:outerShdw blurRad="50800" dist="38100" dir="2700000" algn="tl" rotWithShape="0">
              <a:prstClr val="black">
                <a:alpha val="40000"/>
              </a:prstClr>
            </a:outerShdw>
          </a:effectLst>
        </p:spPr>
        <p:txBody>
          <a:bodyPr anchor="b"/>
          <a:lstStyle/>
          <a:p>
            <a:endParaRPr lang="en-US" dirty="0"/>
          </a:p>
        </p:txBody>
      </p:sp>
      <p:sp>
        <p:nvSpPr>
          <p:cNvPr id="12" name="Rectangle 10"/>
          <p:cNvSpPr>
            <a:spLocks noChangeArrowheads="1"/>
          </p:cNvSpPr>
          <p:nvPr/>
        </p:nvSpPr>
        <p:spPr bwMode="auto">
          <a:xfrm>
            <a:off x="5239619" y="1613682"/>
            <a:ext cx="4610741" cy="4226513"/>
          </a:xfrm>
          <a:prstGeom prst="rect">
            <a:avLst/>
          </a:prstGeom>
          <a:solidFill>
            <a:srgbClr val="FFFFFF"/>
          </a:solidFill>
          <a:ln w="12700" algn="ctr">
            <a:solidFill>
              <a:schemeClr val="tx1"/>
            </a:solidFill>
            <a:miter lim="800000"/>
            <a:headEnd/>
            <a:tailEnd/>
          </a:ln>
          <a:effectLst>
            <a:outerShdw blurRad="50800" dist="38100" dir="2700000" algn="tl" rotWithShape="0">
              <a:prstClr val="black">
                <a:alpha val="40000"/>
              </a:prstClr>
            </a:outerShdw>
          </a:effectLst>
        </p:spPr>
        <p:txBody>
          <a:bodyPr anchor="b"/>
          <a:lstStyle/>
          <a:p>
            <a:endParaRPr lang="en-US" dirty="0"/>
          </a:p>
        </p:txBody>
      </p:sp>
      <p:sp>
        <p:nvSpPr>
          <p:cNvPr id="13" name="Rectangle 1"/>
          <p:cNvSpPr>
            <a:spLocks noChangeArrowheads="1"/>
          </p:cNvSpPr>
          <p:nvPr/>
        </p:nvSpPr>
        <p:spPr bwMode="auto">
          <a:xfrm>
            <a:off x="5087219" y="1461282"/>
            <a:ext cx="4610741" cy="4226513"/>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anchor="b"/>
          <a:lstStyle/>
          <a:p>
            <a:endParaRPr lang="en-US" dirty="0"/>
          </a:p>
        </p:txBody>
      </p:sp>
      <p:graphicFrame>
        <p:nvGraphicFramePr>
          <p:cNvPr id="14" name="Table 13"/>
          <p:cNvGraphicFramePr>
            <a:graphicFrameLocks noGrp="1"/>
          </p:cNvGraphicFramePr>
          <p:nvPr>
            <p:extLst/>
          </p:nvPr>
        </p:nvGraphicFramePr>
        <p:xfrm>
          <a:off x="5100561" y="1472460"/>
          <a:ext cx="4597400" cy="1346135"/>
        </p:xfrm>
        <a:graphic>
          <a:graphicData uri="http://schemas.openxmlformats.org/drawingml/2006/table">
            <a:tbl>
              <a:tblPr/>
              <a:tblGrid>
                <a:gridCol w="960571">
                  <a:extLst>
                    <a:ext uri="{9D8B030D-6E8A-4147-A177-3AD203B41FA5}">
                      <a16:colId xmlns:a16="http://schemas.microsoft.com/office/drawing/2014/main" val="20000"/>
                    </a:ext>
                  </a:extLst>
                </a:gridCol>
                <a:gridCol w="3636829">
                  <a:extLst>
                    <a:ext uri="{9D8B030D-6E8A-4147-A177-3AD203B41FA5}">
                      <a16:colId xmlns:a16="http://schemas.microsoft.com/office/drawing/2014/main" val="20001"/>
                    </a:ext>
                  </a:extLst>
                </a:gridCol>
              </a:tblGrid>
              <a:tr h="269494">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en-US" sz="900" b="1" i="0" u="none" strike="noStrike" cap="none" normalizeH="0" baseline="0" dirty="0">
                          <a:ln>
                            <a:noFill/>
                          </a:ln>
                          <a:solidFill>
                            <a:srgbClr val="000000"/>
                          </a:solidFill>
                          <a:effectLst/>
                          <a:latin typeface="Arial" pitchFamily="34" charset="0"/>
                        </a:rPr>
                        <a:t>Strategy:</a:t>
                      </a:r>
                      <a:endParaRPr kumimoji="0" lang="en-US" sz="900" b="1" i="0" u="none" strike="noStrike" cap="none" normalizeH="0" baseline="0" dirty="0">
                        <a:ln>
                          <a:noFill/>
                        </a:ln>
                        <a:solidFill>
                          <a:srgbClr val="000000"/>
                        </a:solidFill>
                        <a:effectLst/>
                        <a:latin typeface="Arial" pitchFamily="34" charset="0"/>
                        <a:cs typeface="Times New Roman" pitchFamily="18"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228600" marR="0" lvl="0" indent="-228600" algn="l" defTabSz="914400" rtl="0" eaLnBrk="1" fontAlgn="base" latinLnBrk="0" hangingPunct="1">
                        <a:lnSpc>
                          <a:spcPct val="100000"/>
                        </a:lnSpc>
                        <a:spcBef>
                          <a:spcPts val="600"/>
                        </a:spcBef>
                        <a:spcAft>
                          <a:spcPts val="600"/>
                        </a:spcAft>
                        <a:buClrTx/>
                        <a:buSzTx/>
                        <a:buFontTx/>
                        <a:buNone/>
                        <a:tabLst/>
                      </a:pPr>
                      <a:r>
                        <a:rPr kumimoji="0" lang="en-US" sz="900" b="0" i="0" u="none" strike="noStrike" cap="none" normalizeH="0" baseline="0" dirty="0">
                          <a:ln>
                            <a:noFill/>
                          </a:ln>
                          <a:solidFill>
                            <a:srgbClr val="000000"/>
                          </a:solidFill>
                          <a:effectLst/>
                          <a:latin typeface="Arial" pitchFamily="34" charset="0"/>
                        </a:rPr>
                        <a:t>C5. Implement PR program to report activities to the local media</a:t>
                      </a:r>
                      <a:endParaRPr kumimoji="0" lang="en-US" sz="900" b="0" i="0" u="none" strike="noStrike" cap="none" normalizeH="0" baseline="0" dirty="0">
                        <a:ln>
                          <a:noFill/>
                        </a:ln>
                        <a:solidFill>
                          <a:srgbClr val="000000"/>
                        </a:solidFill>
                        <a:effectLst/>
                        <a:latin typeface="Arial" pitchFamily="34" charset="0"/>
                        <a:cs typeface="Times New Roman" pitchFamily="18"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7653">
                <a:tc>
                  <a:txBody>
                    <a:bodyPr/>
                    <a:lstStyle/>
                    <a:p>
                      <a:pPr marL="0" marR="0" lvl="0" indent="0" algn="l" defTabSz="914400" rtl="0" eaLnBrk="1" fontAlgn="base" latinLnBrk="0" hangingPunct="1">
                        <a:lnSpc>
                          <a:spcPct val="100000"/>
                        </a:lnSpc>
                        <a:spcBef>
                          <a:spcPts val="1200"/>
                        </a:spcBef>
                        <a:spcAft>
                          <a:spcPts val="1200"/>
                        </a:spcAft>
                        <a:buClrTx/>
                        <a:buSzTx/>
                        <a:buFontTx/>
                        <a:buNone/>
                        <a:tabLst/>
                      </a:pPr>
                      <a: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t>Objectives</a:t>
                      </a:r>
                      <a:b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br>
                      <a: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t>Supported:</a:t>
                      </a:r>
                      <a:endParaRPr kumimoji="0" lang="en-US" sz="900" b="0" i="0" u="none" strike="noStrike" cap="none" normalizeH="0" baseline="0" dirty="0">
                        <a:ln>
                          <a:noFill/>
                        </a:ln>
                        <a:solidFill>
                          <a:srgbClr val="000000"/>
                        </a:solidFill>
                        <a:effectLst/>
                        <a:latin typeface="Arial" pitchFamily="34" charset="0"/>
                        <a:ea typeface="Times New Roman" pitchFamily="18" charset="0"/>
                        <a:cs typeface="Arial" pitchFamily="34"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ts val="1200"/>
                        </a:spcBef>
                        <a:spcAft>
                          <a:spcPts val="1200"/>
                        </a:spcAft>
                        <a:buClrTx/>
                        <a:buSzTx/>
                        <a:buFontTx/>
                        <a:buNone/>
                        <a:tabLst/>
                      </a:pPr>
                      <a:r>
                        <a:rPr kumimoji="0" lang="en-US" sz="900" b="0" i="0" u="none" strike="noStrike" cap="none" normalizeH="0" baseline="0" dirty="0">
                          <a:ln>
                            <a:noFill/>
                          </a:ln>
                          <a:solidFill>
                            <a:srgbClr val="000000"/>
                          </a:solidFill>
                          <a:effectLst/>
                          <a:latin typeface="Arial" pitchFamily="34" charset="0"/>
                          <a:cs typeface="Times New Roman" pitchFamily="18" charset="0"/>
                        </a:rPr>
                        <a:t>Membership: 1. Increase net membership</a:t>
                      </a:r>
                      <a:br>
                        <a:rPr kumimoji="0" lang="en-US" sz="900" b="0" i="0" u="none" strike="noStrike" cap="none" normalizeH="0" baseline="0" dirty="0">
                          <a:ln>
                            <a:noFill/>
                          </a:ln>
                          <a:solidFill>
                            <a:srgbClr val="000000"/>
                          </a:solidFill>
                          <a:effectLst/>
                          <a:latin typeface="Arial" pitchFamily="34" charset="0"/>
                          <a:cs typeface="Times New Roman" pitchFamily="18" charset="0"/>
                        </a:rPr>
                      </a:br>
                      <a:r>
                        <a:rPr kumimoji="0" lang="en-US" sz="900" b="0" i="0" u="none" strike="noStrike" cap="none" normalizeH="0" baseline="0" dirty="0">
                          <a:ln>
                            <a:noFill/>
                          </a:ln>
                          <a:solidFill>
                            <a:srgbClr val="000000"/>
                          </a:solidFill>
                          <a:effectLst/>
                          <a:latin typeface="Arial" pitchFamily="34" charset="0"/>
                          <a:cs typeface="Times New Roman" pitchFamily="18" charset="0"/>
                        </a:rPr>
                        <a:t>Membership: 2. Increase average attendance at monthly meetings</a:t>
                      </a: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9494">
                <a:tc>
                  <a:txBody>
                    <a:bodyPr/>
                    <a:lstStyle/>
                    <a:p>
                      <a:pPr marL="0" marR="0" lvl="0" indent="0" algn="just" defTabSz="914400" rtl="0" eaLnBrk="1" fontAlgn="base" latinLnBrk="0" hangingPunct="1">
                        <a:lnSpc>
                          <a:spcPct val="100000"/>
                        </a:lnSpc>
                        <a:spcBef>
                          <a:spcPts val="1200"/>
                        </a:spcBef>
                        <a:spcAft>
                          <a:spcPts val="1200"/>
                        </a:spcAft>
                        <a:buClrTx/>
                        <a:buSzTx/>
                        <a:buFontTx/>
                        <a:buNone/>
                        <a:tabLst/>
                      </a:pPr>
                      <a: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t>Owner:</a:t>
                      </a:r>
                      <a:endParaRPr kumimoji="0" lang="en-US" sz="900" b="0" i="0" u="none" strike="noStrike" cap="none" normalizeH="0" baseline="0" dirty="0">
                        <a:ln>
                          <a:noFill/>
                        </a:ln>
                        <a:solidFill>
                          <a:srgbClr val="000000"/>
                        </a:solidFill>
                        <a:effectLst/>
                        <a:latin typeface="Arial" pitchFamily="34" charset="0"/>
                        <a:ea typeface="Times New Roman" pitchFamily="18" charset="0"/>
                        <a:cs typeface="Arial" pitchFamily="34"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just" defTabSz="914400" rtl="0" eaLnBrk="1" fontAlgn="base" latinLnBrk="0" hangingPunct="1">
                        <a:lnSpc>
                          <a:spcPct val="100000"/>
                        </a:lnSpc>
                        <a:spcBef>
                          <a:spcPts val="1200"/>
                        </a:spcBef>
                        <a:spcAft>
                          <a:spcPts val="1200"/>
                        </a:spcAft>
                        <a:buClrTx/>
                        <a:buSzTx/>
                        <a:buFontTx/>
                        <a:buNone/>
                        <a:tabLst/>
                      </a:pPr>
                      <a:r>
                        <a:rPr kumimoji="0" lang="en-US" sz="900" b="0" i="0" u="none" strike="noStrike" cap="none" normalizeH="0" baseline="0" dirty="0">
                          <a:ln>
                            <a:noFill/>
                          </a:ln>
                          <a:solidFill>
                            <a:srgbClr val="000000"/>
                          </a:solidFill>
                          <a:effectLst/>
                          <a:latin typeface="Arial" pitchFamily="34" charset="0"/>
                          <a:ea typeface="Times New Roman" pitchFamily="18" charset="0"/>
                          <a:cs typeface="Arial" pitchFamily="34" charset="0"/>
                        </a:rPr>
                        <a:t>Marketing VP</a:t>
                      </a: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9494">
                <a:tc>
                  <a:txBody>
                    <a:bodyPr/>
                    <a:lstStyle/>
                    <a:p>
                      <a:pPr marL="0" marR="0" lvl="0" indent="0" algn="just" defTabSz="914400" rtl="0" eaLnBrk="1" fontAlgn="base" latinLnBrk="0" hangingPunct="1">
                        <a:lnSpc>
                          <a:spcPct val="100000"/>
                        </a:lnSpc>
                        <a:spcBef>
                          <a:spcPts val="1200"/>
                        </a:spcBef>
                        <a:spcAft>
                          <a:spcPts val="1200"/>
                        </a:spcAft>
                        <a:buClrTx/>
                        <a:buSzTx/>
                        <a:buFontTx/>
                        <a:buNone/>
                        <a:tabLst/>
                      </a:pPr>
                      <a: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t>Deliverables:</a:t>
                      </a:r>
                      <a:endParaRPr kumimoji="0" lang="en-US" sz="900" b="0" i="0" u="none" strike="noStrike" cap="none" normalizeH="0" baseline="0" dirty="0">
                        <a:ln>
                          <a:noFill/>
                        </a:ln>
                        <a:solidFill>
                          <a:srgbClr val="000000"/>
                        </a:solidFill>
                        <a:effectLst/>
                        <a:latin typeface="Arial" pitchFamily="34" charset="0"/>
                        <a:ea typeface="Times New Roman" pitchFamily="18" charset="0"/>
                        <a:cs typeface="Arial" pitchFamily="34"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ts val="1200"/>
                        </a:spcBef>
                        <a:spcAft>
                          <a:spcPts val="1200"/>
                        </a:spcAft>
                        <a:buClrTx/>
                        <a:buSzTx/>
                        <a:buFontTx/>
                        <a:buNone/>
                        <a:tabLst/>
                      </a:pPr>
                      <a:r>
                        <a:rPr kumimoji="0" lang="en-US" sz="900" b="0" i="0" u="none" strike="noStrike" cap="none" normalizeH="0" baseline="0" dirty="0">
                          <a:ln>
                            <a:noFill/>
                          </a:ln>
                          <a:solidFill>
                            <a:srgbClr val="000000"/>
                          </a:solidFill>
                          <a:effectLst/>
                          <a:latin typeface="Arial" pitchFamily="34" charset="0"/>
                          <a:cs typeface="Times New Roman" pitchFamily="18" charset="0"/>
                        </a:rPr>
                        <a:t>PR strategy and report</a:t>
                      </a: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5" name="Table 14"/>
          <p:cNvGraphicFramePr>
            <a:graphicFrameLocks noGrp="1"/>
          </p:cNvGraphicFramePr>
          <p:nvPr>
            <p:extLst/>
          </p:nvPr>
        </p:nvGraphicFramePr>
        <p:xfrm>
          <a:off x="5225300" y="2965406"/>
          <a:ext cx="4347919" cy="256152"/>
        </p:xfrm>
        <a:graphic>
          <a:graphicData uri="http://schemas.openxmlformats.org/drawingml/2006/table">
            <a:tbl>
              <a:tblPr>
                <a:tableStyleId>{5C22544A-7EE6-4342-B048-85BDC9FD1C3A}</a:tableStyleId>
              </a:tblPr>
              <a:tblGrid>
                <a:gridCol w="750446">
                  <a:extLst>
                    <a:ext uri="{9D8B030D-6E8A-4147-A177-3AD203B41FA5}">
                      <a16:colId xmlns:a16="http://schemas.microsoft.com/office/drawing/2014/main" val="20000"/>
                    </a:ext>
                  </a:extLst>
                </a:gridCol>
                <a:gridCol w="984439">
                  <a:extLst>
                    <a:ext uri="{9D8B030D-6E8A-4147-A177-3AD203B41FA5}">
                      <a16:colId xmlns:a16="http://schemas.microsoft.com/office/drawing/2014/main" val="20001"/>
                    </a:ext>
                  </a:extLst>
                </a:gridCol>
                <a:gridCol w="954214">
                  <a:extLst>
                    <a:ext uri="{9D8B030D-6E8A-4147-A177-3AD203B41FA5}">
                      <a16:colId xmlns:a16="http://schemas.microsoft.com/office/drawing/2014/main" val="20002"/>
                    </a:ext>
                  </a:extLst>
                </a:gridCol>
                <a:gridCol w="312686">
                  <a:extLst>
                    <a:ext uri="{9D8B030D-6E8A-4147-A177-3AD203B41FA5}">
                      <a16:colId xmlns:a16="http://schemas.microsoft.com/office/drawing/2014/main" val="20003"/>
                    </a:ext>
                  </a:extLst>
                </a:gridCol>
                <a:gridCol w="875521">
                  <a:extLst>
                    <a:ext uri="{9D8B030D-6E8A-4147-A177-3AD203B41FA5}">
                      <a16:colId xmlns:a16="http://schemas.microsoft.com/office/drawing/2014/main" val="20004"/>
                    </a:ext>
                  </a:extLst>
                </a:gridCol>
                <a:gridCol w="470613">
                  <a:extLst>
                    <a:ext uri="{9D8B030D-6E8A-4147-A177-3AD203B41FA5}">
                      <a16:colId xmlns:a16="http://schemas.microsoft.com/office/drawing/2014/main" val="20005"/>
                    </a:ext>
                  </a:extLst>
                </a:gridCol>
              </a:tblGrid>
              <a:tr h="256152">
                <a:tc>
                  <a:txBody>
                    <a:bodyPr/>
                    <a:lstStyle/>
                    <a:p>
                      <a:pPr marL="0" marR="0" algn="l">
                        <a:spcBef>
                          <a:spcPts val="600"/>
                        </a:spcBef>
                        <a:spcAft>
                          <a:spcPts val="600"/>
                        </a:spcAft>
                      </a:pPr>
                      <a:r>
                        <a:rPr lang="en-US" sz="900" b="1" dirty="0">
                          <a:effectLst/>
                        </a:rPr>
                        <a:t>Due Date:</a:t>
                      </a:r>
                      <a:endParaRPr lang="en-US" sz="900" b="1"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spcBef>
                          <a:spcPts val="600"/>
                        </a:spcBef>
                        <a:spcAft>
                          <a:spcPts val="600"/>
                        </a:spcAft>
                      </a:pPr>
                      <a:r>
                        <a:rPr lang="en-US" sz="900" dirty="0">
                          <a:effectLst/>
                        </a:rPr>
                        <a:t>Feb 1 / Year 2</a:t>
                      </a:r>
                      <a:endParaRPr lang="en-US" sz="900"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600"/>
                        </a:spcBef>
                        <a:spcAft>
                          <a:spcPts val="600"/>
                        </a:spcAft>
                      </a:pPr>
                      <a:r>
                        <a:rPr lang="en-US" sz="900" b="1" dirty="0">
                          <a:effectLst/>
                        </a:rPr>
                        <a:t>Person-Days:</a:t>
                      </a:r>
                      <a:endParaRPr lang="en-US" sz="900" b="1"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spcBef>
                          <a:spcPts val="600"/>
                        </a:spcBef>
                        <a:spcAft>
                          <a:spcPts val="600"/>
                        </a:spcAft>
                      </a:pPr>
                      <a:r>
                        <a:rPr lang="en-US" sz="900" dirty="0">
                          <a:effectLst/>
                        </a:rPr>
                        <a:t>27</a:t>
                      </a:r>
                      <a:endParaRPr lang="en-US" sz="900"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600"/>
                        </a:spcBef>
                        <a:spcAft>
                          <a:spcPts val="600"/>
                        </a:spcAft>
                      </a:pPr>
                      <a:r>
                        <a:rPr lang="en-US" sz="900" b="1" dirty="0">
                          <a:effectLst/>
                        </a:rPr>
                        <a:t>Total Costs:</a:t>
                      </a:r>
                      <a:endParaRPr lang="en-US" sz="900" b="1"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spcBef>
                          <a:spcPts val="600"/>
                        </a:spcBef>
                        <a:spcAft>
                          <a:spcPts val="600"/>
                        </a:spcAft>
                      </a:pPr>
                      <a:r>
                        <a:rPr lang="en-US" sz="900" dirty="0">
                          <a:effectLst/>
                        </a:rPr>
                        <a:t>$9,500</a:t>
                      </a:r>
                      <a:endParaRPr lang="en-US" sz="900"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extLst/>
          </p:nvPr>
        </p:nvGraphicFramePr>
        <p:xfrm>
          <a:off x="5100560" y="3362847"/>
          <a:ext cx="4597401" cy="2336059"/>
        </p:xfrm>
        <a:graphic>
          <a:graphicData uri="http://schemas.openxmlformats.org/drawingml/2006/table">
            <a:tbl>
              <a:tblPr>
                <a:tableStyleId>{5C22544A-7EE6-4342-B048-85BDC9FD1C3A}</a:tableStyleId>
              </a:tblPr>
              <a:tblGrid>
                <a:gridCol w="1907801">
                  <a:extLst>
                    <a:ext uri="{9D8B030D-6E8A-4147-A177-3AD203B41FA5}">
                      <a16:colId xmlns:a16="http://schemas.microsoft.com/office/drawing/2014/main" val="20000"/>
                    </a:ext>
                  </a:extLst>
                </a:gridCol>
                <a:gridCol w="832495">
                  <a:extLst>
                    <a:ext uri="{9D8B030D-6E8A-4147-A177-3AD203B41FA5}">
                      <a16:colId xmlns:a16="http://schemas.microsoft.com/office/drawing/2014/main" val="20001"/>
                    </a:ext>
                  </a:extLst>
                </a:gridCol>
                <a:gridCol w="768457">
                  <a:extLst>
                    <a:ext uri="{9D8B030D-6E8A-4147-A177-3AD203B41FA5}">
                      <a16:colId xmlns:a16="http://schemas.microsoft.com/office/drawing/2014/main" val="20002"/>
                    </a:ext>
                  </a:extLst>
                </a:gridCol>
                <a:gridCol w="512305">
                  <a:extLst>
                    <a:ext uri="{9D8B030D-6E8A-4147-A177-3AD203B41FA5}">
                      <a16:colId xmlns:a16="http://schemas.microsoft.com/office/drawing/2014/main" val="20003"/>
                    </a:ext>
                  </a:extLst>
                </a:gridCol>
                <a:gridCol w="576343">
                  <a:extLst>
                    <a:ext uri="{9D8B030D-6E8A-4147-A177-3AD203B41FA5}">
                      <a16:colId xmlns:a16="http://schemas.microsoft.com/office/drawing/2014/main" val="20004"/>
                    </a:ext>
                  </a:extLst>
                </a:gridCol>
              </a:tblGrid>
              <a:tr h="287237">
                <a:tc>
                  <a:txBody>
                    <a:bodyPr/>
                    <a:lstStyle/>
                    <a:p>
                      <a:pPr marL="0" marR="0" algn="ctr">
                        <a:spcBef>
                          <a:spcPts val="0"/>
                        </a:spcBef>
                        <a:spcAft>
                          <a:spcPts val="0"/>
                        </a:spcAft>
                      </a:pPr>
                      <a:r>
                        <a:rPr lang="en-US" sz="900" b="1" dirty="0">
                          <a:effectLst/>
                        </a:rPr>
                        <a:t>Action Step</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900" b="1" dirty="0">
                          <a:effectLst/>
                        </a:rPr>
                        <a:t>Who</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900" b="1" dirty="0">
                          <a:effectLst/>
                        </a:rPr>
                        <a:t>Due</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900" b="1" dirty="0">
                          <a:effectLst/>
                        </a:rPr>
                        <a:t>Person-Days</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900" b="1" dirty="0">
                          <a:effectLst/>
                        </a:rPr>
                        <a:t>Costs</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87237">
                <a:tc>
                  <a:txBody>
                    <a:bodyPr/>
                    <a:lstStyle/>
                    <a:p>
                      <a:pPr marL="0" marR="0" lvl="0" indent="0" algn="l">
                        <a:spcBef>
                          <a:spcPts val="600"/>
                        </a:spcBef>
                        <a:spcAft>
                          <a:spcPts val="600"/>
                        </a:spcAft>
                        <a:buFont typeface="+mj-lt"/>
                        <a:buNone/>
                      </a:pPr>
                      <a:r>
                        <a:rPr lang="en-US" sz="900" dirty="0">
                          <a:effectLst/>
                        </a:rPr>
                        <a:t>1. Assemble new 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Exec</a:t>
                      </a:r>
                      <a:br>
                        <a:rPr lang="en-US" sz="900" dirty="0">
                          <a:effectLst/>
                        </a:rPr>
                      </a:br>
                      <a:r>
                        <a:rPr lang="en-US" sz="900" dirty="0">
                          <a:effectLst/>
                        </a:rPr>
                        <a:t> Committee</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Feb 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N/A </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9044">
                <a:tc>
                  <a:txBody>
                    <a:bodyPr/>
                    <a:lstStyle/>
                    <a:p>
                      <a:pPr marL="0" marR="0" lvl="0" indent="0" algn="l">
                        <a:spcBef>
                          <a:spcPts val="600"/>
                        </a:spcBef>
                        <a:spcAft>
                          <a:spcPts val="600"/>
                        </a:spcAft>
                        <a:buFont typeface="+mj-lt"/>
                        <a:buNone/>
                      </a:pPr>
                      <a:r>
                        <a:rPr lang="en-US" sz="900" dirty="0">
                          <a:effectLst/>
                        </a:rPr>
                        <a:t>2. Develop PR objectives</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Feb 15</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3</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 N/A</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9364">
                <a:tc>
                  <a:txBody>
                    <a:bodyPr/>
                    <a:lstStyle/>
                    <a:p>
                      <a:pPr marL="0" marR="0" lvl="0" indent="0" algn="l">
                        <a:spcBef>
                          <a:spcPts val="600"/>
                        </a:spcBef>
                        <a:spcAft>
                          <a:spcPts val="600"/>
                        </a:spcAft>
                        <a:buFont typeface="+mj-lt"/>
                        <a:buNone/>
                      </a:pPr>
                      <a:r>
                        <a:rPr lang="en-US" sz="900" dirty="0">
                          <a:effectLst/>
                        </a:rPr>
                        <a:t>3. Develop promotion program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Mar 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3</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 N/A</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30853">
                <a:tc>
                  <a:txBody>
                    <a:bodyPr/>
                    <a:lstStyle/>
                    <a:p>
                      <a:pPr marL="0" marR="0" lvl="0" indent="0" algn="l">
                        <a:spcBef>
                          <a:spcPts val="600"/>
                        </a:spcBef>
                        <a:spcAft>
                          <a:spcPts val="600"/>
                        </a:spcAft>
                        <a:buFont typeface="+mj-lt"/>
                        <a:buNone/>
                      </a:pPr>
                      <a:r>
                        <a:rPr lang="en-US" sz="900" dirty="0">
                          <a:effectLst/>
                        </a:rPr>
                        <a:t>4. Hold Board presentation on PR strategy to gain approval</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 </a:t>
                      </a:r>
                      <a:br>
                        <a:rPr lang="en-US" sz="900" dirty="0">
                          <a:effectLst/>
                        </a:rPr>
                      </a:br>
                      <a:r>
                        <a:rPr lang="en-US" sz="900" dirty="0">
                          <a:effectLst/>
                        </a:rPr>
                        <a:t>Board</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Mar 15</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 N/A</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53596">
                <a:tc>
                  <a:txBody>
                    <a:bodyPr/>
                    <a:lstStyle/>
                    <a:p>
                      <a:pPr marL="0" marR="0" lvl="0" indent="0" algn="l">
                        <a:spcBef>
                          <a:spcPts val="600"/>
                        </a:spcBef>
                        <a:spcAft>
                          <a:spcPts val="600"/>
                        </a:spcAft>
                        <a:buFont typeface="+mj-lt"/>
                        <a:buNone/>
                      </a:pPr>
                      <a:r>
                        <a:rPr lang="en-US" sz="900" dirty="0">
                          <a:effectLst/>
                        </a:rPr>
                        <a:t>5. Develop assets</a:t>
                      </a:r>
                      <a:r>
                        <a:rPr lang="en-US" sz="900" baseline="0" dirty="0">
                          <a:effectLst/>
                        </a:rPr>
                        <a:t> for </a:t>
                      </a:r>
                      <a:r>
                        <a:rPr lang="en-US" sz="900" dirty="0">
                          <a:effectLst/>
                        </a:rPr>
                        <a:t>PR strategy</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May 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15</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$9,500</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39364">
                <a:tc>
                  <a:txBody>
                    <a:bodyPr/>
                    <a:lstStyle/>
                    <a:p>
                      <a:pPr marL="0" marR="0" lvl="0" indent="0" algn="l">
                        <a:spcBef>
                          <a:spcPts val="600"/>
                        </a:spcBef>
                        <a:spcAft>
                          <a:spcPts val="600"/>
                        </a:spcAft>
                        <a:buFont typeface="+mj-lt"/>
                        <a:buNone/>
                      </a:pPr>
                      <a:r>
                        <a:rPr lang="en-US" sz="900" dirty="0">
                          <a:effectLst/>
                        </a:rPr>
                        <a:t>6. Assess promotion effectiveness</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Jan 15 / Y2</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2</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N/A </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39364">
                <a:tc>
                  <a:txBody>
                    <a:bodyPr/>
                    <a:lstStyle/>
                    <a:p>
                      <a:pPr marL="0" marR="0" lvl="0" indent="0" algn="l">
                        <a:spcBef>
                          <a:spcPts val="600"/>
                        </a:spcBef>
                        <a:spcAft>
                          <a:spcPts val="600"/>
                        </a:spcAft>
                        <a:buFont typeface="+mj-lt"/>
                        <a:buNone/>
                      </a:pPr>
                      <a:r>
                        <a:rPr lang="en-US" sz="900" dirty="0">
                          <a:effectLst/>
                        </a:rPr>
                        <a:t>7. Produce PR report of results</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Feb 1 / Y2</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2</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 N/A</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7" name="Rounded Rectangle 16"/>
          <p:cNvSpPr/>
          <p:nvPr/>
        </p:nvSpPr>
        <p:spPr>
          <a:xfrm>
            <a:off x="1360874" y="4939860"/>
            <a:ext cx="3180645" cy="1205135"/>
          </a:xfrm>
          <a:prstGeom prst="roundRect">
            <a:avLst/>
          </a:prstGeom>
          <a:solidFill>
            <a:srgbClr val="00467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u="sng" dirty="0">
                <a:latin typeface="Franklin Gothic Book" panose="020B0503020102020204" pitchFamily="34" charset="0"/>
              </a:rPr>
              <a:t>Action Plans</a:t>
            </a:r>
          </a:p>
          <a:p>
            <a:r>
              <a:rPr lang="en-US" sz="1600" dirty="0">
                <a:latin typeface="Franklin Gothic Book" panose="020B0503020102020204" pitchFamily="34" charset="0"/>
              </a:rPr>
              <a:t>Specific steps to be taken, </a:t>
            </a:r>
            <a:br>
              <a:rPr lang="en-US" sz="1600" dirty="0">
                <a:latin typeface="Franklin Gothic Book" panose="020B0503020102020204" pitchFamily="34" charset="0"/>
              </a:rPr>
            </a:br>
            <a:r>
              <a:rPr lang="en-US" sz="1600" dirty="0">
                <a:latin typeface="Franklin Gothic Book" panose="020B0503020102020204" pitchFamily="34" charset="0"/>
              </a:rPr>
              <a:t>by whom, and by when, to implement a Priority Strategy.</a:t>
            </a:r>
          </a:p>
        </p:txBody>
      </p:sp>
      <p:sp>
        <p:nvSpPr>
          <p:cNvPr id="18" name="Oval 4">
            <a:extLst>
              <a:ext uri="{FF2B5EF4-FFF2-40B4-BE49-F238E27FC236}">
                <a16:creationId xmlns:a16="http://schemas.microsoft.com/office/drawing/2014/main" id="{73BB8CF4-DDDF-4F70-A7E3-413A047FE5C6}"/>
              </a:ext>
            </a:extLst>
          </p:cNvPr>
          <p:cNvSpPr>
            <a:spLocks noChangeArrowheads="1"/>
          </p:cNvSpPr>
          <p:nvPr/>
        </p:nvSpPr>
        <p:spPr bwMode="auto">
          <a:xfrm flipV="1">
            <a:off x="6075514" y="1499298"/>
            <a:ext cx="238616" cy="217076"/>
          </a:xfrm>
          <a:prstGeom prst="ellipse">
            <a:avLst/>
          </a:prstGeom>
          <a:noFill/>
          <a:ln w="38100"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nchor="b"/>
          <a:lstStyle/>
          <a:p>
            <a:endParaRPr lang="en-US" dirty="0"/>
          </a:p>
        </p:txBody>
      </p:sp>
      <p:sp>
        <p:nvSpPr>
          <p:cNvPr id="20" name="TextBox 19"/>
          <p:cNvSpPr txBox="1"/>
          <p:nvPr/>
        </p:nvSpPr>
        <p:spPr>
          <a:xfrm>
            <a:off x="10382647" y="1273094"/>
            <a:ext cx="1423593" cy="338554"/>
          </a:xfrm>
          <a:prstGeom prst="rect">
            <a:avLst/>
          </a:prstGeom>
          <a:solidFill>
            <a:srgbClr val="E46C0A"/>
          </a:solidFill>
        </p:spPr>
        <p:txBody>
          <a:bodyPr wrap="square" rtlCol="0">
            <a:spAutoFit/>
          </a:bodyPr>
          <a:lstStyle/>
          <a:p>
            <a:pPr defTabSz="457200" fontAlgn="auto">
              <a:spcBef>
                <a:spcPts val="0"/>
              </a:spcBef>
              <a:spcAft>
                <a:spcPts val="0"/>
              </a:spcAft>
            </a:pPr>
            <a:r>
              <a:rPr lang="en-US" sz="1600" dirty="0">
                <a:solidFill>
                  <a:prstClr val="white"/>
                </a:solidFill>
                <a:latin typeface="Franklin Gothic Book" panose="020B0503020102020204" pitchFamily="34" charset="0"/>
              </a:rPr>
              <a:t>Additional</a:t>
            </a:r>
          </a:p>
        </p:txBody>
      </p:sp>
      <p:sp>
        <p:nvSpPr>
          <p:cNvPr id="19" name="TextBox 18"/>
          <p:cNvSpPr txBox="1"/>
          <p:nvPr/>
        </p:nvSpPr>
        <p:spPr>
          <a:xfrm>
            <a:off x="11802772" y="5009198"/>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1816692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#2: Mission – True or False?</a:t>
            </a:r>
          </a:p>
        </p:txBody>
      </p:sp>
      <p:sp>
        <p:nvSpPr>
          <p:cNvPr id="6" name="Content Placeholder 5"/>
          <p:cNvSpPr>
            <a:spLocks noGrp="1"/>
          </p:cNvSpPr>
          <p:nvPr>
            <p:ph idx="1"/>
          </p:nvPr>
        </p:nvSpPr>
        <p:spPr/>
        <p:txBody>
          <a:bodyPr/>
          <a:lstStyle/>
          <a:p>
            <a:pPr marL="0" indent="0">
              <a:spcAft>
                <a:spcPts val="600"/>
              </a:spcAft>
              <a:buNone/>
              <a:defRPr/>
            </a:pPr>
            <a:r>
              <a:rPr lang="en-US" i="1" dirty="0">
                <a:solidFill>
                  <a:srgbClr val="AFBD22"/>
                </a:solidFill>
              </a:rPr>
              <a:t>The mission of an organization defines the preferred picture of the future of that organization.</a:t>
            </a:r>
          </a:p>
          <a:p>
            <a:r>
              <a:rPr lang="en-US" b="1" dirty="0">
                <a:solidFill>
                  <a:srgbClr val="F26522"/>
                </a:solidFill>
              </a:rPr>
              <a:t>Answer: FALSE</a:t>
            </a:r>
            <a:endParaRPr lang="en-US" dirty="0"/>
          </a:p>
          <a:p>
            <a:r>
              <a:rPr lang="en-US" dirty="0"/>
              <a:t>Why: The VISION defines the preferred picture of the futures, whereas the MISSON is a statement of the organization’s overall purpose.</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32</a:t>
            </a:fld>
            <a:endParaRPr lang="en-US" dirty="0">
              <a:solidFill>
                <a:prstClr val="white"/>
              </a:solidFill>
            </a:endParaRPr>
          </a:p>
        </p:txBody>
      </p:sp>
      <p:sp>
        <p:nvSpPr>
          <p:cNvPr id="7" name="TextBox 6"/>
          <p:cNvSpPr txBox="1"/>
          <p:nvPr/>
        </p:nvSpPr>
        <p:spPr>
          <a:xfrm>
            <a:off x="11802772" y="3076806"/>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1525313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srcRect/>
          <a:stretch>
            <a:fillRect/>
          </a:stretch>
        </p:blipFill>
        <p:spPr bwMode="auto">
          <a:xfrm>
            <a:off x="6123147" y="1273261"/>
            <a:ext cx="3917393" cy="5083089"/>
          </a:xfrm>
          <a:prstGeom prst="rect">
            <a:avLst/>
          </a:prstGeom>
          <a:noFill/>
          <a:ln w="9525" cap="flat" cmpd="sng" algn="ctr">
            <a:solidFill>
              <a:schemeClr val="bg1">
                <a:lumMod val="65000"/>
              </a:schemeClr>
            </a:solidFill>
            <a:prstDash val="solid"/>
            <a:miter lim="800000"/>
            <a:headEnd type="none" w="med" len="med"/>
            <a:tailEnd type="none" w="med" len="med"/>
          </a:ln>
          <a:effectLst>
            <a:outerShdw blurRad="50800" dist="38100" dir="2700000" algn="tl" rotWithShape="0">
              <a:prstClr val="black">
                <a:alpha val="40000"/>
              </a:prstClr>
            </a:outerShdw>
          </a:effectLst>
          <a:extLst/>
        </p:spPr>
      </p:pic>
      <p:sp>
        <p:nvSpPr>
          <p:cNvPr id="5" name="Title 4"/>
          <p:cNvSpPr>
            <a:spLocks noGrp="1"/>
          </p:cNvSpPr>
          <p:nvPr>
            <p:ph type="title"/>
          </p:nvPr>
        </p:nvSpPr>
        <p:spPr/>
        <p:txBody>
          <a:bodyPr/>
          <a:lstStyle/>
          <a:p>
            <a:r>
              <a:rPr lang="en-US" dirty="0"/>
              <a:t>Sample Vision, Mission</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33</a:t>
            </a:fld>
            <a:endParaRPr lang="en-US" dirty="0">
              <a:solidFill>
                <a:prstClr val="white"/>
              </a:solidFill>
            </a:endParaRPr>
          </a:p>
        </p:txBody>
      </p:sp>
      <p:sp>
        <p:nvSpPr>
          <p:cNvPr id="32" name="Rounded Rectangle 31"/>
          <p:cNvSpPr/>
          <p:nvPr/>
        </p:nvSpPr>
        <p:spPr>
          <a:xfrm>
            <a:off x="1044518" y="3800864"/>
            <a:ext cx="3943460" cy="935323"/>
          </a:xfrm>
          <a:prstGeom prst="roundRect">
            <a:avLst/>
          </a:prstGeom>
          <a:solidFill>
            <a:srgbClr val="00467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Mission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A statement of the overall purpose of the organization</a:t>
            </a:r>
          </a:p>
        </p:txBody>
      </p:sp>
      <p:sp>
        <p:nvSpPr>
          <p:cNvPr id="33" name="Rounded Rectangle 32"/>
          <p:cNvSpPr/>
          <p:nvPr/>
        </p:nvSpPr>
        <p:spPr>
          <a:xfrm>
            <a:off x="1044520" y="4803195"/>
            <a:ext cx="3943459" cy="1205910"/>
          </a:xfrm>
          <a:prstGeom prst="roundRect">
            <a:avLst/>
          </a:prstGeom>
          <a:solidFill>
            <a:srgbClr val="00467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Mission answers</a:t>
            </a: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a:t>
            </a:r>
          </a:p>
          <a:p>
            <a:pPr marL="257175" marR="0" lvl="0" indent="-257175" algn="l" defTabSz="457200" eaLnBrk="1" fontAlgn="auto" latinLnBrk="0" hangingPunct="1">
              <a:lnSpc>
                <a:spcPct val="100000"/>
              </a:lnSpc>
              <a:spcBef>
                <a:spcPts val="0"/>
              </a:spcBef>
              <a:spcAft>
                <a:spcPts val="0"/>
              </a:spcAft>
              <a:buClrTx/>
              <a:buSzTx/>
              <a:buFont typeface="Arial"/>
              <a:buChar char="•"/>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What do we do?</a:t>
            </a:r>
          </a:p>
          <a:p>
            <a:pPr marL="257175" marR="0" lvl="0" indent="-257175" algn="l" defTabSz="457200" eaLnBrk="1" fontAlgn="auto" latinLnBrk="0" hangingPunct="1">
              <a:lnSpc>
                <a:spcPct val="100000"/>
              </a:lnSpc>
              <a:spcBef>
                <a:spcPts val="0"/>
              </a:spcBef>
              <a:spcAft>
                <a:spcPts val="0"/>
              </a:spcAft>
              <a:buClrTx/>
              <a:buSzTx/>
              <a:buFont typeface="Arial"/>
              <a:buChar char="•"/>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For whom do we do it?</a:t>
            </a:r>
          </a:p>
          <a:p>
            <a:pPr marL="257175" marR="0" lvl="0" indent="-257175" algn="l" defTabSz="457200" eaLnBrk="1" fontAlgn="auto" latinLnBrk="0" hangingPunct="1">
              <a:lnSpc>
                <a:spcPct val="100000"/>
              </a:lnSpc>
              <a:spcBef>
                <a:spcPts val="0"/>
              </a:spcBef>
              <a:spcAft>
                <a:spcPts val="0"/>
              </a:spcAft>
              <a:buClrTx/>
              <a:buSzTx/>
              <a:buFont typeface="Arial"/>
              <a:buChar char="•"/>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What’s the benefit?</a:t>
            </a:r>
          </a:p>
        </p:txBody>
      </p:sp>
      <p:sp>
        <p:nvSpPr>
          <p:cNvPr id="34" name="Rounded Rectangle 33"/>
          <p:cNvSpPr/>
          <p:nvPr/>
        </p:nvSpPr>
        <p:spPr>
          <a:xfrm>
            <a:off x="1044517" y="1273261"/>
            <a:ext cx="3943461" cy="702891"/>
          </a:xfrm>
          <a:prstGeom prst="roundRect">
            <a:avLst/>
          </a:prstGeom>
          <a:solidFill>
            <a:srgbClr val="AFBD2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Vision</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The preferred picture of the future</a:t>
            </a:r>
          </a:p>
        </p:txBody>
      </p:sp>
      <p:sp>
        <p:nvSpPr>
          <p:cNvPr id="35" name="Rounded Rectangle 34"/>
          <p:cNvSpPr/>
          <p:nvPr/>
        </p:nvSpPr>
        <p:spPr>
          <a:xfrm>
            <a:off x="1044518" y="2087983"/>
            <a:ext cx="3943461" cy="1183567"/>
          </a:xfrm>
          <a:prstGeom prst="roundRect">
            <a:avLst/>
          </a:prstGeom>
          <a:solidFill>
            <a:srgbClr val="AFBD2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6858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Vision answers</a:t>
            </a: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 </a:t>
            </a:r>
          </a:p>
          <a:p>
            <a:pPr marL="0" marR="0" lvl="0" indent="0" algn="l"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Franklin Gothic Book" panose="020B0503020102020204" pitchFamily="34" charset="0"/>
                <a:ea typeface="+mn-ea"/>
                <a:cs typeface="+mn-cs"/>
              </a:rPr>
              <a:t>If you are successful at achieving your mission, what will the future look like?</a:t>
            </a:r>
          </a:p>
        </p:txBody>
      </p:sp>
      <p:graphicFrame>
        <p:nvGraphicFramePr>
          <p:cNvPr id="36" name="Table 35"/>
          <p:cNvGraphicFramePr>
            <a:graphicFrameLocks noGrp="1"/>
          </p:cNvGraphicFramePr>
          <p:nvPr>
            <p:extLst>
              <p:ext uri="{D42A27DB-BD31-4B8C-83A1-F6EECF244321}">
                <p14:modId xmlns:p14="http://schemas.microsoft.com/office/powerpoint/2010/main" val="2364807427"/>
              </p:ext>
            </p:extLst>
          </p:nvPr>
        </p:nvGraphicFramePr>
        <p:xfrm>
          <a:off x="6123147" y="2712957"/>
          <a:ext cx="3917393" cy="1285240"/>
        </p:xfrm>
        <a:graphic>
          <a:graphicData uri="http://schemas.openxmlformats.org/drawingml/2006/table">
            <a:tbl>
              <a:tblPr firstRow="1" bandRow="1"/>
              <a:tblGrid>
                <a:gridCol w="3917393">
                  <a:extLst>
                    <a:ext uri="{9D8B030D-6E8A-4147-A177-3AD203B41FA5}">
                      <a16:colId xmlns:a16="http://schemas.microsoft.com/office/drawing/2014/main" val="1638498807"/>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b="1" i="0" dirty="0">
                          <a:latin typeface="Franklin Gothic Book" panose="020B0503020102020204" pitchFamily="34" charset="0"/>
                        </a:rPr>
                        <a:t>Our Mission</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43414839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dirty="0">
                          <a:solidFill>
                            <a:srgbClr val="00467F"/>
                          </a:solidFill>
                          <a:latin typeface="Franklin Gothic Book" panose="020B0503020102020204" pitchFamily="34" charset="0"/>
                          <a:cs typeface="Arial" pitchFamily="34" charset="0"/>
                        </a:rPr>
                        <a:t>To provide a forum for furthering the growth and professionalism of the meetings industry.</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584653448"/>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1177133002"/>
              </p:ext>
            </p:extLst>
          </p:nvPr>
        </p:nvGraphicFramePr>
        <p:xfrm>
          <a:off x="6123147" y="1630033"/>
          <a:ext cx="3917393" cy="1010920"/>
        </p:xfrm>
        <a:graphic>
          <a:graphicData uri="http://schemas.openxmlformats.org/drawingml/2006/table">
            <a:tbl>
              <a:tblPr firstRow="1" bandRow="1"/>
              <a:tblGrid>
                <a:gridCol w="3917393">
                  <a:extLst>
                    <a:ext uri="{9D8B030D-6E8A-4147-A177-3AD203B41FA5}">
                      <a16:colId xmlns:a16="http://schemas.microsoft.com/office/drawing/2014/main" val="1638498807"/>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b="1" i="0" dirty="0">
                          <a:latin typeface="Franklin Gothic Book" panose="020B0503020102020204" pitchFamily="34" charset="0"/>
                        </a:rPr>
                        <a:t>Our Vision</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AFBD22"/>
                    </a:solidFill>
                  </a:tcPr>
                </a:tc>
                <a:extLst>
                  <a:ext uri="{0D108BD9-81ED-4DB2-BD59-A6C34878D82A}">
                    <a16:rowId xmlns:a16="http://schemas.microsoft.com/office/drawing/2014/main" val="143414839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rtl="0" eaLnBrk="1" latinLnBrk="0" hangingPunct="1">
                        <a:spcBef>
                          <a:spcPts val="720"/>
                        </a:spcBef>
                        <a:spcAft>
                          <a:spcPts val="0"/>
                        </a:spcAft>
                      </a:pPr>
                      <a:r>
                        <a:rPr lang="en-US" sz="1800" b="1" kern="1200" dirty="0">
                          <a:solidFill>
                            <a:srgbClr val="00467F"/>
                          </a:solidFill>
                          <a:effectLst/>
                          <a:latin typeface="Franklin Gothic Book" panose="020B0503020102020204" pitchFamily="34" charset="0"/>
                          <a:ea typeface="+mn-ea"/>
                          <a:cs typeface="Arial" panose="020B0604020202020204" pitchFamily="34" charset="0"/>
                        </a:rPr>
                        <a:t>To be the place where meeting planners meet.</a:t>
                      </a:r>
                      <a:endParaRPr lang="en-US" b="1" dirty="0">
                        <a:effectLst/>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584653448"/>
                  </a:ext>
                </a:extLst>
              </a:tr>
            </a:tbl>
          </a:graphicData>
        </a:graphic>
      </p:graphicFrame>
      <p:sp>
        <p:nvSpPr>
          <p:cNvPr id="13" name="Rounded Rectangle 16"/>
          <p:cNvSpPr/>
          <p:nvPr/>
        </p:nvSpPr>
        <p:spPr>
          <a:xfrm>
            <a:off x="6123146" y="5126561"/>
            <a:ext cx="3917393" cy="1220140"/>
          </a:xfrm>
          <a:prstGeom prst="roundRect">
            <a:avLst/>
          </a:prstGeom>
          <a:solidFill>
            <a:srgbClr val="00467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Franklin Gothic Book" panose="020B0503020102020204" pitchFamily="34" charset="0"/>
              </a:rPr>
              <a:t>CDC Mission? </a:t>
            </a:r>
            <a:r>
              <a:rPr kumimoji="0" lang="en-US" altLang="en-US" sz="1100" b="0" i="1" u="none" strike="noStrike" kern="0" cap="none" spc="0" normalizeH="0" baseline="0" noProof="0" dirty="0">
                <a:ln>
                  <a:noFill/>
                </a:ln>
                <a:solidFill>
                  <a:prstClr val="white"/>
                </a:solidFill>
                <a:effectLst/>
                <a:uLnTx/>
                <a:uFillTx/>
                <a:latin typeface="Franklin Gothic Book" panose="020B0503020102020204" pitchFamily="34" charset="0"/>
              </a:rPr>
              <a:t>(former)</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Franklin Gothic Book" panose="020B0503020102020204" pitchFamily="34" charset="0"/>
              </a:rPr>
              <a:t>To promote health and quality of life </a:t>
            </a:r>
            <a:br>
              <a:rPr kumimoji="0" lang="en-US" altLang="en-US" sz="1800" b="0" i="0" u="none" strike="noStrike" kern="0" cap="none" spc="0" normalizeH="0" baseline="0" noProof="0" dirty="0">
                <a:ln>
                  <a:noFill/>
                </a:ln>
                <a:solidFill>
                  <a:prstClr val="white"/>
                </a:solidFill>
                <a:effectLst/>
                <a:uLnTx/>
                <a:uFillTx/>
                <a:latin typeface="Franklin Gothic Book" panose="020B0503020102020204" pitchFamily="34" charset="0"/>
              </a:rPr>
            </a:br>
            <a:r>
              <a:rPr kumimoji="0" lang="en-US" altLang="en-US" sz="1800" b="0" i="0" u="none" strike="noStrike" kern="0" cap="none" spc="0" normalizeH="0" baseline="0" noProof="0" dirty="0">
                <a:ln>
                  <a:noFill/>
                </a:ln>
                <a:solidFill>
                  <a:prstClr val="white"/>
                </a:solidFill>
                <a:effectLst/>
                <a:uLnTx/>
                <a:uFillTx/>
                <a:latin typeface="Franklin Gothic Book" panose="020B0503020102020204" pitchFamily="34" charset="0"/>
              </a:rPr>
              <a:t>by preventing the spread of disease</a:t>
            </a:r>
            <a:br>
              <a:rPr kumimoji="0" lang="en-US" altLang="en-US" sz="1800" b="0" i="0" u="none" strike="noStrike" kern="0" cap="none" spc="0" normalizeH="0" baseline="0" noProof="0" dirty="0">
                <a:ln>
                  <a:noFill/>
                </a:ln>
                <a:solidFill>
                  <a:prstClr val="white"/>
                </a:solidFill>
                <a:effectLst/>
                <a:uLnTx/>
                <a:uFillTx/>
                <a:latin typeface="Franklin Gothic Book" panose="020B0503020102020204" pitchFamily="34" charset="0"/>
              </a:rPr>
            </a:br>
            <a:r>
              <a:rPr kumimoji="0" lang="en-US" altLang="en-US" sz="1800" b="0" i="0" u="none" strike="noStrike" kern="0" cap="none" spc="0" normalizeH="0" baseline="0" noProof="0" dirty="0">
                <a:ln>
                  <a:noFill/>
                </a:ln>
                <a:solidFill>
                  <a:prstClr val="white"/>
                </a:solidFill>
                <a:effectLst/>
                <a:uLnTx/>
                <a:uFillTx/>
                <a:latin typeface="Franklin Gothic Book" panose="020B0503020102020204" pitchFamily="34" charset="0"/>
              </a:rPr>
              <a:t>and disability.</a:t>
            </a:r>
            <a:endParaRPr kumimoji="0" lang="en-US" altLang="en-US" sz="2000" b="0" i="0" u="none" strike="noStrike" kern="0" cap="none" spc="0" normalizeH="0" baseline="0" noProof="0" dirty="0">
              <a:ln>
                <a:noFill/>
              </a:ln>
              <a:solidFill>
                <a:prstClr val="white"/>
              </a:solidFill>
              <a:effectLst/>
              <a:uLnTx/>
              <a:uFillTx/>
              <a:latin typeface="Franklin Gothic Book" panose="020B0503020102020204" pitchFamily="34" charset="0"/>
            </a:endParaRPr>
          </a:p>
        </p:txBody>
      </p:sp>
      <p:sp>
        <p:nvSpPr>
          <p:cNvPr id="14" name="Rounded Rectangle 42"/>
          <p:cNvSpPr/>
          <p:nvPr/>
        </p:nvSpPr>
        <p:spPr>
          <a:xfrm>
            <a:off x="6123147" y="4105163"/>
            <a:ext cx="3917394" cy="702891"/>
          </a:xfrm>
          <a:prstGeom prst="roundRect">
            <a:avLst/>
          </a:prstGeom>
          <a:solidFill>
            <a:srgbClr val="AFBD2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Franklin Gothic Book" panose="020B0503020102020204" pitchFamily="34" charset="0"/>
              </a:rPr>
              <a:t>CDC Vision? </a:t>
            </a:r>
            <a:r>
              <a:rPr kumimoji="0" lang="en-US" altLang="en-US" sz="1100" b="0" i="1" u="none" strike="noStrike" kern="0" cap="none" spc="0" normalizeH="0" baseline="0" noProof="0" dirty="0">
                <a:ln>
                  <a:noFill/>
                </a:ln>
                <a:solidFill>
                  <a:prstClr val="white"/>
                </a:solidFill>
                <a:effectLst/>
                <a:uLnTx/>
                <a:uFillTx/>
                <a:latin typeface="Franklin Gothic Book" panose="020B0503020102020204" pitchFamily="34" charset="0"/>
              </a:rPr>
              <a:t>(former)</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Franklin Gothic Book" panose="020B0503020102020204" pitchFamily="34" charset="0"/>
              </a:rPr>
              <a:t>Healthy people in a healthy world.</a:t>
            </a:r>
            <a:endParaRPr kumimoji="0" lang="en-US" altLang="en-US" sz="2000" b="0" i="0" u="none" strike="noStrike" kern="0" cap="none" spc="0" normalizeH="0" baseline="0" noProof="0" dirty="0">
              <a:ln>
                <a:noFill/>
              </a:ln>
              <a:solidFill>
                <a:prstClr val="white"/>
              </a:solidFill>
              <a:effectLst/>
              <a:uLnTx/>
              <a:uFillTx/>
              <a:latin typeface="Franklin Gothic Book" panose="020B0503020102020204" pitchFamily="34" charset="0"/>
            </a:endParaRPr>
          </a:p>
        </p:txBody>
      </p:sp>
      <p:sp>
        <p:nvSpPr>
          <p:cNvPr id="15" name="TextBox 14"/>
          <p:cNvSpPr txBox="1"/>
          <p:nvPr/>
        </p:nvSpPr>
        <p:spPr>
          <a:xfrm>
            <a:off x="11802772" y="4258387"/>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2" name="Rectangle: Rounded Corners 1">
            <a:extLst>
              <a:ext uri="{FF2B5EF4-FFF2-40B4-BE49-F238E27FC236}">
                <a16:creationId xmlns:a16="http://schemas.microsoft.com/office/drawing/2014/main" id="{5B732108-D8D7-4DAA-BB48-F18E0FBF596B}"/>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13</a:t>
            </a:r>
          </a:p>
        </p:txBody>
      </p:sp>
    </p:spTree>
    <p:extLst>
      <p:ext uri="{BB962C8B-B14F-4D97-AF65-F5344CB8AC3E}">
        <p14:creationId xmlns:p14="http://schemas.microsoft.com/office/powerpoint/2010/main" val="2930278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
                                            <p:bg/>
                                          </p:spTgt>
                                        </p:tgtEl>
                                        <p:attrNameLst>
                                          <p:attrName>style.visibility</p:attrName>
                                        </p:attrNameLst>
                                      </p:cBhvr>
                                      <p:to>
                                        <p:strVal val="visible"/>
                                      </p:to>
                                    </p:set>
                                    <p:animEffect transition="in" filter="dissolve">
                                      <p:cBhvr>
                                        <p:cTn id="17" dur="500"/>
                                        <p:tgtEl>
                                          <p:spTgt spid="33">
                                            <p:bg/>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dissolve">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3">
                                            <p:txEl>
                                              <p:pRg st="1" end="1"/>
                                            </p:txEl>
                                          </p:spTgt>
                                        </p:tgtEl>
                                        <p:attrNameLst>
                                          <p:attrName>style.visibility</p:attrName>
                                        </p:attrNameLst>
                                      </p:cBhvr>
                                      <p:to>
                                        <p:strVal val="visible"/>
                                      </p:to>
                                    </p:set>
                                    <p:animEffect transition="in" filter="dissolve">
                                      <p:cBhvr>
                                        <p:cTn id="25" dur="500"/>
                                        <p:tgtEl>
                                          <p:spTgt spid="33">
                                            <p:txEl>
                                              <p:pRg st="1" end="1"/>
                                            </p:txEl>
                                          </p:spTgt>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33">
                                            <p:txEl>
                                              <p:pRg st="2" end="2"/>
                                            </p:txEl>
                                          </p:spTgt>
                                        </p:tgtEl>
                                        <p:attrNameLst>
                                          <p:attrName>style.visibility</p:attrName>
                                        </p:attrNameLst>
                                      </p:cBhvr>
                                      <p:to>
                                        <p:strVal val="visible"/>
                                      </p:to>
                                    </p:set>
                                    <p:animEffect transition="in" filter="dissolve">
                                      <p:cBhvr>
                                        <p:cTn id="29" dur="500"/>
                                        <p:tgtEl>
                                          <p:spTgt spid="33">
                                            <p:txEl>
                                              <p:pRg st="2" end="2"/>
                                            </p:txEl>
                                          </p:spTgt>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33">
                                            <p:txEl>
                                              <p:pRg st="3" end="3"/>
                                            </p:txEl>
                                          </p:spTgt>
                                        </p:tgtEl>
                                        <p:attrNameLst>
                                          <p:attrName>style.visibility</p:attrName>
                                        </p:attrNameLst>
                                      </p:cBhvr>
                                      <p:to>
                                        <p:strVal val="visible"/>
                                      </p:to>
                                    </p:set>
                                    <p:animEffect transition="in" filter="dissolve">
                                      <p:cBhvr>
                                        <p:cTn id="33" dur="500"/>
                                        <p:tgtEl>
                                          <p:spTgt spid="3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5">
                                            <p:bg/>
                                          </p:spTgt>
                                        </p:tgtEl>
                                        <p:attrNameLst>
                                          <p:attrName>style.visibility</p:attrName>
                                        </p:attrNameLst>
                                      </p:cBhvr>
                                      <p:to>
                                        <p:strVal val="visible"/>
                                      </p:to>
                                    </p:set>
                                    <p:animEffect transition="in" filter="dissolve">
                                      <p:cBhvr>
                                        <p:cTn id="43" dur="500"/>
                                        <p:tgtEl>
                                          <p:spTgt spid="35">
                                            <p:bg/>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
                                            <p:txEl>
                                              <p:pRg st="0" end="0"/>
                                            </p:txEl>
                                          </p:spTgt>
                                        </p:tgtEl>
                                        <p:attrNameLst>
                                          <p:attrName>style.visibility</p:attrName>
                                        </p:attrNameLst>
                                      </p:cBhvr>
                                      <p:to>
                                        <p:strVal val="visible"/>
                                      </p:to>
                                    </p:set>
                                    <p:animEffect transition="in" filter="dissolve">
                                      <p:cBhvr>
                                        <p:cTn id="46" dur="500"/>
                                        <p:tgtEl>
                                          <p:spTgt spid="3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5">
                                            <p:txEl>
                                              <p:pRg st="1" end="1"/>
                                            </p:txEl>
                                          </p:spTgt>
                                        </p:tgtEl>
                                        <p:attrNameLst>
                                          <p:attrName>style.visibility</p:attrName>
                                        </p:attrNameLst>
                                      </p:cBhvr>
                                      <p:to>
                                        <p:strVal val="visible"/>
                                      </p:to>
                                    </p:set>
                                    <p:animEffect transition="in" filter="dissolve">
                                      <p:cBhvr>
                                        <p:cTn id="51" dur="500"/>
                                        <p:tgtEl>
                                          <p:spTgt spid="3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fade">
                                      <p:cBhvr>
                                        <p:cTn id="64" dur="500"/>
                                        <p:tgtEl>
                                          <p:spTgt spid="13">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
                                            <p:txEl>
                                              <p:pRg st="1" end="1"/>
                                            </p:txEl>
                                          </p:spTgt>
                                        </p:tgtEl>
                                        <p:attrNameLst>
                                          <p:attrName>style.visibility</p:attrName>
                                        </p:attrNameLst>
                                      </p:cBhvr>
                                      <p:to>
                                        <p:strVal val="visible"/>
                                      </p:to>
                                    </p:set>
                                    <p:animEffect transition="in" filter="fade">
                                      <p:cBhvr>
                                        <p:cTn id="69" dur="500"/>
                                        <p:tgtEl>
                                          <p:spTgt spid="13">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dissolve">
                                      <p:cBhvr>
                                        <p:cTn id="74" dur="500"/>
                                        <p:tgtEl>
                                          <p:spTgt spid="14"/>
                                        </p:tgtEl>
                                      </p:cBhvr>
                                    </p:animEffect>
                                  </p:childTnLst>
                                </p:cTn>
                              </p:par>
                              <p:par>
                                <p:cTn id="75" presetID="10" presetClass="entr" presetSubtype="0" fill="hold" nodeType="withEffect">
                                  <p:stCondLst>
                                    <p:cond delay="0"/>
                                  </p:stCondLst>
                                  <p:childTnLst>
                                    <p:set>
                                      <p:cBhvr>
                                        <p:cTn id="76" dur="1" fill="hold">
                                          <p:stCondLst>
                                            <p:cond delay="0"/>
                                          </p:stCondLst>
                                        </p:cTn>
                                        <p:tgtEl>
                                          <p:spTgt spid="14">
                                            <p:txEl>
                                              <p:pRg st="0" end="0"/>
                                            </p:txEl>
                                          </p:spTgt>
                                        </p:tgtEl>
                                        <p:attrNameLst>
                                          <p:attrName>style.visibility</p:attrName>
                                        </p:attrNameLst>
                                      </p:cBhvr>
                                      <p:to>
                                        <p:strVal val="visible"/>
                                      </p:to>
                                    </p:set>
                                    <p:animEffect transition="in" filter="fade">
                                      <p:cBhvr>
                                        <p:cTn id="77" dur="500"/>
                                        <p:tgtEl>
                                          <p:spTgt spid="1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
                                            <p:txEl>
                                              <p:pRg st="1" end="1"/>
                                            </p:txEl>
                                          </p:spTgt>
                                        </p:tgtEl>
                                        <p:attrNameLst>
                                          <p:attrName>style.visibility</p:attrName>
                                        </p:attrNameLst>
                                      </p:cBhvr>
                                      <p:to>
                                        <p:strVal val="visible"/>
                                      </p:to>
                                    </p:set>
                                    <p:animEffect transition="in" filter="fade">
                                      <p:cBhvr>
                                        <p:cTn id="8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build="p" animBg="1"/>
      <p:bldP spid="34" grpId="0" animBg="1"/>
      <p:bldP spid="35" grpId="0" build="p"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Sample Goals, Objectives</a:t>
            </a:r>
          </a:p>
        </p:txBody>
      </p:sp>
      <p:sp>
        <p:nvSpPr>
          <p:cNvPr id="4" name="Slide Number Placeholder 3"/>
          <p:cNvSpPr>
            <a:spLocks noGrp="1"/>
          </p:cNvSpPr>
          <p:nvPr>
            <p:ph type="sldNum" sz="quarter" idx="12"/>
          </p:nvPr>
        </p:nvSpPr>
        <p:spPr>
          <a:xfrm>
            <a:off x="0" y="6446520"/>
            <a:ext cx="457257" cy="365125"/>
          </a:xfrm>
        </p:spPr>
        <p:txBody>
          <a:bodyPr/>
          <a:lstStyle/>
          <a:p>
            <a:fld id="{F29FD61F-2294-5D42-A9D7-9928D42B3773}" type="slidenum">
              <a:rPr lang="en-US" smtClean="0">
                <a:solidFill>
                  <a:prstClr val="white"/>
                </a:solidFill>
              </a:rPr>
              <a:pPr/>
              <a:t>34</a:t>
            </a:fld>
            <a:endParaRPr lang="en-US" dirty="0">
              <a:solidFill>
                <a:prstClr val="white"/>
              </a:solidFill>
            </a:endParaRPr>
          </a:p>
        </p:txBody>
      </p:sp>
      <p:grpSp>
        <p:nvGrpSpPr>
          <p:cNvPr id="17" name="Group 16"/>
          <p:cNvGrpSpPr>
            <a:grpSpLocks noChangeAspect="1"/>
          </p:cNvGrpSpPr>
          <p:nvPr/>
        </p:nvGrpSpPr>
        <p:grpSpPr bwMode="auto">
          <a:xfrm>
            <a:off x="2287227" y="1275198"/>
            <a:ext cx="7754729" cy="5081152"/>
            <a:chOff x="39090" y="867696"/>
            <a:chExt cx="9070848" cy="5943600"/>
          </a:xfrm>
        </p:grpSpPr>
        <p:sp>
          <p:nvSpPr>
            <p:cNvPr id="18" name="Rectangle 17"/>
            <p:cNvSpPr/>
            <p:nvPr/>
          </p:nvSpPr>
          <p:spPr bwMode="auto">
            <a:xfrm>
              <a:off x="39090" y="867696"/>
              <a:ext cx="9070848" cy="5943600"/>
            </a:xfrm>
            <a:prstGeom prst="rect">
              <a:avLst/>
            </a:prstGeom>
            <a:solidFill>
              <a:schemeClr val="bg1"/>
            </a:solidFill>
            <a:ln w="28575" cap="flat" cmpd="sng" algn="ctr">
              <a:solidFill>
                <a:schemeClr val="bg1">
                  <a:lumMod val="65000"/>
                </a:schemeClr>
              </a:solidFill>
              <a:prstDash val="solid"/>
              <a:miter lim="800000"/>
              <a:headEnd type="none" w="med" len="med"/>
              <a:tailEnd type="none" w="med" len="med"/>
            </a:ln>
            <a:effectLst/>
          </p:spPr>
          <p:txBody>
            <a:bodyPr anchor="b"/>
            <a:lstStyle/>
            <a:p>
              <a:pPr>
                <a:defRPr/>
              </a:pPr>
              <a:endParaRPr lang="en-US" dirty="0">
                <a:latin typeface="Arial" charset="0"/>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 y="1000900"/>
              <a:ext cx="4389120" cy="57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692" y="1000900"/>
              <a:ext cx="4389120" cy="569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aphicFrame>
        <p:nvGraphicFramePr>
          <p:cNvPr id="29" name="Table 28"/>
          <p:cNvGraphicFramePr>
            <a:graphicFrameLocks noGrp="1"/>
          </p:cNvGraphicFramePr>
          <p:nvPr>
            <p:extLst>
              <p:ext uri="{D42A27DB-BD31-4B8C-83A1-F6EECF244321}">
                <p14:modId xmlns:p14="http://schemas.microsoft.com/office/powerpoint/2010/main" val="878081294"/>
              </p:ext>
            </p:extLst>
          </p:nvPr>
        </p:nvGraphicFramePr>
        <p:xfrm>
          <a:off x="2287227" y="2775574"/>
          <a:ext cx="3940780" cy="2923540"/>
        </p:xfrm>
        <a:graphic>
          <a:graphicData uri="http://schemas.openxmlformats.org/drawingml/2006/table">
            <a:tbl>
              <a:tblPr firstRow="1" bandRow="1"/>
              <a:tblGrid>
                <a:gridCol w="3940780">
                  <a:extLst>
                    <a:ext uri="{9D8B030D-6E8A-4147-A177-3AD203B41FA5}">
                      <a16:colId xmlns:a16="http://schemas.microsoft.com/office/drawing/2014/main" val="1638498807"/>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b="1" i="0" dirty="0">
                          <a:latin typeface="Franklin Gothic Book" panose="020B0503020102020204" pitchFamily="34" charset="0"/>
                        </a:rPr>
                        <a:t>Membership Objectives</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43414839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Increase net membership from 500 to 650. </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Annually retain 75% of members from the prior year.</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Increase average attendance from 175 to 250 per meeting.</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Achieve 10% committee involvement.</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584653448"/>
                  </a:ext>
                </a:extLst>
              </a:tr>
            </a:tbl>
          </a:graphicData>
        </a:graphic>
      </p:graphicFrame>
      <p:sp>
        <p:nvSpPr>
          <p:cNvPr id="31" name="Rounded Rectangle 30"/>
          <p:cNvSpPr/>
          <p:nvPr/>
        </p:nvSpPr>
        <p:spPr>
          <a:xfrm>
            <a:off x="7738181" y="2162002"/>
            <a:ext cx="4060898" cy="1341912"/>
          </a:xfrm>
          <a:prstGeom prst="roundRect">
            <a:avLst/>
          </a:prstGeom>
          <a:solidFill>
            <a:srgbClr val="00467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Objectives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Specific, quantifiable, realistic targets that measure the accomplishment of a goal</a:t>
            </a:r>
          </a:p>
        </p:txBody>
      </p:sp>
      <p:sp>
        <p:nvSpPr>
          <p:cNvPr id="32" name="Rounded Rectangle 31"/>
          <p:cNvSpPr/>
          <p:nvPr/>
        </p:nvSpPr>
        <p:spPr>
          <a:xfrm>
            <a:off x="7738179" y="3962468"/>
            <a:ext cx="4060899" cy="1736646"/>
          </a:xfrm>
          <a:prstGeom prst="roundRect">
            <a:avLst/>
          </a:prstGeom>
          <a:solidFill>
            <a:srgbClr val="AFBD22"/>
          </a:solidFill>
          <a:ln w="9525" cap="flat" cmpd="sng" algn="ctr">
            <a:noFill/>
            <a:prstDash val="solid"/>
          </a:ln>
          <a:effectLst>
            <a:outerShdw blurRad="40000" dist="23000" dir="5400000" rotWithShape="0">
              <a:srgbClr val="000000">
                <a:alpha val="35000"/>
              </a:srgbClr>
            </a:outerShdw>
          </a:effectLst>
        </p:spPr>
        <p:txBody>
          <a:bodyPr wrap="square" rtlCol="0" anchor="t" anchorCtr="0">
            <a:spAutoFit/>
          </a:bodyPr>
          <a:lstStyle/>
          <a:p>
            <a:pPr lvl="0" algn="l" fontAlgn="auto">
              <a:spcBef>
                <a:spcPts val="0"/>
              </a:spcBef>
              <a:spcAft>
                <a:spcPts val="0"/>
              </a:spcAft>
              <a:defRPr/>
            </a:pPr>
            <a:r>
              <a:rPr lang="en-US" sz="1600" b="0" kern="0" dirty="0">
                <a:solidFill>
                  <a:srgbClr val="004678"/>
                </a:solidFill>
                <a:latin typeface="Franklin Gothic Book" panose="020B0503020102020204" pitchFamily="34" charset="0"/>
              </a:rPr>
              <a:t>What’s the difference between goals and objectives?</a:t>
            </a:r>
          </a:p>
          <a:p>
            <a:pPr lvl="0" algn="l" fontAlgn="auto">
              <a:spcBef>
                <a:spcPts val="0"/>
              </a:spcBef>
              <a:spcAft>
                <a:spcPts val="0"/>
              </a:spcAft>
              <a:defRPr/>
            </a:pPr>
            <a:r>
              <a:rPr lang="en-US" sz="1600" b="0" kern="0" dirty="0">
                <a:solidFill>
                  <a:prstClr val="white"/>
                </a:solidFill>
                <a:latin typeface="Franklin Gothic Book" panose="020B0503020102020204" pitchFamily="34" charset="0"/>
              </a:rPr>
              <a:t>What happens if you have goals but no objectives?</a:t>
            </a:r>
          </a:p>
          <a:p>
            <a:pPr lvl="0" algn="l" fontAlgn="auto">
              <a:spcBef>
                <a:spcPts val="0"/>
              </a:spcBef>
              <a:spcAft>
                <a:spcPts val="0"/>
              </a:spcAft>
              <a:defRPr/>
            </a:pPr>
            <a:r>
              <a:rPr lang="en-US" sz="1600" b="0" kern="0" dirty="0">
                <a:solidFill>
                  <a:srgbClr val="004678"/>
                </a:solidFill>
                <a:latin typeface="Franklin Gothic Book" panose="020B0503020102020204" pitchFamily="34" charset="0"/>
              </a:rPr>
              <a:t>What happens if you have objectives but no goals?</a:t>
            </a:r>
          </a:p>
        </p:txBody>
      </p:sp>
      <p:sp>
        <p:nvSpPr>
          <p:cNvPr id="33" name="Rounded Rectangle 32"/>
          <p:cNvSpPr/>
          <p:nvPr/>
        </p:nvSpPr>
        <p:spPr>
          <a:xfrm>
            <a:off x="7738180" y="1031449"/>
            <a:ext cx="4060898" cy="1058695"/>
          </a:xfrm>
          <a:prstGeom prst="roundRect">
            <a:avLst/>
          </a:prstGeom>
          <a:solidFill>
            <a:srgbClr val="00467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Goals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Broad, long-term aims that define accomplishment of the mission</a:t>
            </a:r>
          </a:p>
        </p:txBody>
      </p:sp>
      <p:graphicFrame>
        <p:nvGraphicFramePr>
          <p:cNvPr id="34" name="Table 33"/>
          <p:cNvGraphicFramePr>
            <a:graphicFrameLocks noGrp="1"/>
          </p:cNvGraphicFramePr>
          <p:nvPr>
            <p:extLst>
              <p:ext uri="{D42A27DB-BD31-4B8C-83A1-F6EECF244321}">
                <p14:modId xmlns:p14="http://schemas.microsoft.com/office/powerpoint/2010/main" val="1879117134"/>
              </p:ext>
            </p:extLst>
          </p:nvPr>
        </p:nvGraphicFramePr>
        <p:xfrm>
          <a:off x="2287227" y="1665230"/>
          <a:ext cx="3940780" cy="1010920"/>
        </p:xfrm>
        <a:graphic>
          <a:graphicData uri="http://schemas.openxmlformats.org/drawingml/2006/table">
            <a:tbl>
              <a:tblPr firstRow="1" bandRow="1"/>
              <a:tblGrid>
                <a:gridCol w="3940780">
                  <a:extLst>
                    <a:ext uri="{9D8B030D-6E8A-4147-A177-3AD203B41FA5}">
                      <a16:colId xmlns:a16="http://schemas.microsoft.com/office/drawing/2014/main" val="1638498807"/>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b="1" i="0" dirty="0">
                          <a:latin typeface="Franklin Gothic Book" panose="020B0503020102020204" pitchFamily="34" charset="0"/>
                        </a:rPr>
                        <a:t>Membership Goal</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43414839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rtl="0" eaLnBrk="1" latinLnBrk="0" hangingPunct="1">
                        <a:spcBef>
                          <a:spcPts val="720"/>
                        </a:spcBef>
                        <a:spcAft>
                          <a:spcPts val="0"/>
                        </a:spcAft>
                      </a:pPr>
                      <a:r>
                        <a:rPr lang="en-US" sz="1800" b="1" kern="1200" dirty="0">
                          <a:solidFill>
                            <a:srgbClr val="00467F"/>
                          </a:solidFill>
                          <a:effectLst/>
                          <a:latin typeface="Franklin Gothic Book" panose="020B0503020102020204" pitchFamily="34" charset="0"/>
                          <a:ea typeface="+mn-ea"/>
                          <a:cs typeface="Arial" panose="020B0604020202020204" pitchFamily="34" charset="0"/>
                        </a:rPr>
                        <a:t>Maximize membership growth, retention and involvement.</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584653448"/>
                  </a:ext>
                </a:extLst>
              </a:tr>
            </a:tbl>
          </a:graphicData>
        </a:graphic>
      </p:graphicFrame>
      <p:sp>
        <p:nvSpPr>
          <p:cNvPr id="13" name="TextBox 12"/>
          <p:cNvSpPr txBox="1"/>
          <p:nvPr/>
        </p:nvSpPr>
        <p:spPr>
          <a:xfrm>
            <a:off x="11802772" y="4730528"/>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14" name="Rectangle: Rounded Corners 13">
            <a:extLst>
              <a:ext uri="{FF2B5EF4-FFF2-40B4-BE49-F238E27FC236}">
                <a16:creationId xmlns:a16="http://schemas.microsoft.com/office/drawing/2014/main" id="{175F3B20-0B98-4333-804D-239F125E6FBC}"/>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14</a:t>
            </a:r>
          </a:p>
        </p:txBody>
      </p:sp>
    </p:spTree>
    <p:extLst>
      <p:ext uri="{BB962C8B-B14F-4D97-AF65-F5344CB8AC3E}">
        <p14:creationId xmlns:p14="http://schemas.microsoft.com/office/powerpoint/2010/main" val="85204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bg/>
                                          </p:spTgt>
                                        </p:tgtEl>
                                        <p:attrNameLst>
                                          <p:attrName>style.visibility</p:attrName>
                                        </p:attrNameLst>
                                      </p:cBhvr>
                                      <p:to>
                                        <p:strVal val="visible"/>
                                      </p:to>
                                    </p:set>
                                    <p:animEffect transition="in" filter="dissolve">
                                      <p:cBhvr>
                                        <p:cTn id="27" dur="500"/>
                                        <p:tgtEl>
                                          <p:spTgt spid="32">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Effect transition="in" filter="dissolve">
                                      <p:cBhvr>
                                        <p:cTn id="30" dur="500"/>
                                        <p:tgtEl>
                                          <p:spTgt spid="3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2">
                                            <p:txEl>
                                              <p:pRg st="1" end="1"/>
                                            </p:txEl>
                                          </p:spTgt>
                                        </p:tgtEl>
                                        <p:attrNameLst>
                                          <p:attrName>style.visibility</p:attrName>
                                        </p:attrNameLst>
                                      </p:cBhvr>
                                      <p:to>
                                        <p:strVal val="visible"/>
                                      </p:to>
                                    </p:set>
                                    <p:animEffect transition="in" filter="dissolve">
                                      <p:cBhvr>
                                        <p:cTn id="35" dur="500"/>
                                        <p:tgtEl>
                                          <p:spTgt spid="3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dissolve">
                                      <p:cBhvr>
                                        <p:cTn id="4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uiExpand="1" build="p"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35</a:t>
            </a:fld>
            <a:endParaRPr lang="en-US" dirty="0">
              <a:solidFill>
                <a:prstClr val="white"/>
              </a:solidFill>
            </a:endParaRPr>
          </a:p>
        </p:txBody>
      </p:sp>
      <p:sp>
        <p:nvSpPr>
          <p:cNvPr id="10" name="Title 2"/>
          <p:cNvSpPr txBox="1">
            <a:spLocks/>
          </p:cNvSpPr>
          <p:nvPr/>
        </p:nvSpPr>
        <p:spPr>
          <a:xfrm>
            <a:off x="522003" y="622173"/>
            <a:ext cx="10823225" cy="1694614"/>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5200" kern="1200">
                <a:solidFill>
                  <a:schemeClr val="bg1"/>
                </a:solidFill>
                <a:latin typeface="Franklin Gothic Book"/>
                <a:ea typeface="+mj-ea"/>
                <a:cs typeface="Franklin Gothic Book"/>
              </a:defRPr>
            </a:lvl1pPr>
          </a:lstStyle>
          <a:p>
            <a:pPr fontAlgn="auto">
              <a:spcBef>
                <a:spcPts val="2400"/>
              </a:spcBef>
              <a:spcAft>
                <a:spcPts val="0"/>
              </a:spcAft>
              <a:defRPr/>
            </a:pPr>
            <a:r>
              <a:rPr lang="en-US" sz="3200" dirty="0">
                <a:solidFill>
                  <a:srgbClr val="00467F"/>
                </a:solidFill>
                <a:latin typeface="Franklin Gothic Demi" panose="020B0703020102020204" pitchFamily="34" charset="0"/>
                <a:cs typeface="Arial"/>
              </a:rPr>
              <a:t>Goal</a:t>
            </a:r>
            <a:r>
              <a:rPr lang="en-US" sz="3200" b="0" dirty="0">
                <a:solidFill>
                  <a:srgbClr val="00467F"/>
                </a:solidFill>
                <a:latin typeface="Franklin Gothic Book" panose="020B0503020102020204" pitchFamily="34" charset="0"/>
                <a:cs typeface="Arial"/>
              </a:rPr>
              <a:t>: Maximize membership growth.</a:t>
            </a:r>
          </a:p>
          <a:p>
            <a:pPr fontAlgn="auto">
              <a:spcBef>
                <a:spcPts val="2400"/>
              </a:spcBef>
              <a:spcAft>
                <a:spcPts val="0"/>
              </a:spcAft>
              <a:defRPr/>
            </a:pPr>
            <a:r>
              <a:rPr lang="en-US" sz="3200" dirty="0">
                <a:latin typeface="Franklin Gothic Book" panose="020B0503020102020204" pitchFamily="34" charset="0"/>
              </a:rPr>
              <a:t>         What is wrong with the objective below?</a:t>
            </a:r>
            <a:endParaRPr lang="en-US" sz="3200" u="sng" dirty="0">
              <a:latin typeface="Franklin Gothic Book" panose="020B0503020102020204" pitchFamily="34" charset="0"/>
              <a:cs typeface="Arial"/>
            </a:endParaRPr>
          </a:p>
          <a:p>
            <a:pPr fontAlgn="auto">
              <a:spcBef>
                <a:spcPts val="2400"/>
              </a:spcBef>
              <a:spcAft>
                <a:spcPts val="0"/>
              </a:spcAft>
              <a:defRPr/>
            </a:pPr>
            <a:r>
              <a:rPr lang="en-US" sz="3200" b="0" dirty="0">
                <a:solidFill>
                  <a:srgbClr val="00467F"/>
                </a:solidFill>
                <a:latin typeface="Franklin Gothic Book" panose="020B0503020102020204" pitchFamily="34" charset="0"/>
                <a:cs typeface="Arial"/>
              </a:rPr>
              <a:t>         </a:t>
            </a:r>
            <a:r>
              <a:rPr lang="en-US" sz="3200" dirty="0">
                <a:solidFill>
                  <a:srgbClr val="00467F"/>
                </a:solidFill>
                <a:latin typeface="Franklin Gothic Demi" panose="020B0703020102020204" pitchFamily="34" charset="0"/>
                <a:cs typeface="Arial"/>
              </a:rPr>
              <a:t>Objective</a:t>
            </a:r>
            <a:r>
              <a:rPr lang="en-US" sz="3200" b="0" dirty="0">
                <a:solidFill>
                  <a:srgbClr val="00467F"/>
                </a:solidFill>
                <a:latin typeface="Franklin Gothic Book" panose="020B0503020102020204" pitchFamily="34" charset="0"/>
                <a:cs typeface="Arial"/>
              </a:rPr>
              <a:t>: “Hold two membership drives this year.”</a:t>
            </a:r>
          </a:p>
        </p:txBody>
      </p:sp>
      <p:sp>
        <p:nvSpPr>
          <p:cNvPr id="11" name="Title 2"/>
          <p:cNvSpPr txBox="1">
            <a:spLocks/>
          </p:cNvSpPr>
          <p:nvPr/>
        </p:nvSpPr>
        <p:spPr>
          <a:xfrm>
            <a:off x="1532871" y="2754189"/>
            <a:ext cx="10041450" cy="63877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5200" kern="1200">
                <a:solidFill>
                  <a:schemeClr val="bg1"/>
                </a:solidFill>
                <a:latin typeface="Franklin Gothic Book"/>
                <a:ea typeface="+mj-ea"/>
                <a:cs typeface="Franklin Gothic Book"/>
              </a:defRPr>
            </a:lvl1pPr>
          </a:lstStyle>
          <a:p>
            <a:pPr>
              <a:spcBef>
                <a:spcPct val="20000"/>
              </a:spcBef>
              <a:defRPr/>
            </a:pPr>
            <a:r>
              <a:rPr lang="en-US" sz="3200" dirty="0">
                <a:latin typeface="Franklin Gothic Demi" panose="020B0703020102020204" pitchFamily="34" charset="0"/>
                <a:ea typeface="+mn-ea"/>
                <a:cs typeface="+mn-cs"/>
              </a:rPr>
              <a:t>S</a:t>
            </a:r>
            <a:r>
              <a:rPr lang="en-US" sz="3200" dirty="0">
                <a:solidFill>
                  <a:schemeClr val="tx2"/>
                </a:solidFill>
                <a:latin typeface="Franklin Gothic Book" panose="020B0503020102020204" pitchFamily="34" charset="0"/>
                <a:ea typeface="+mn-ea"/>
                <a:cs typeface="+mn-cs"/>
              </a:rPr>
              <a:t>pecific </a:t>
            </a:r>
            <a:r>
              <a:rPr lang="en-US" sz="3200" dirty="0">
                <a:latin typeface="Franklin Gothic Book" panose="020B0503020102020204" pitchFamily="34" charset="0"/>
                <a:ea typeface="+mn-ea"/>
                <a:cs typeface="+mn-cs"/>
              </a:rPr>
              <a:t>M</a:t>
            </a:r>
            <a:r>
              <a:rPr lang="en-US" sz="3200" dirty="0">
                <a:solidFill>
                  <a:schemeClr val="tx2"/>
                </a:solidFill>
                <a:latin typeface="Franklin Gothic Book" panose="020B0503020102020204" pitchFamily="34" charset="0"/>
                <a:ea typeface="+mn-ea"/>
                <a:cs typeface="+mn-cs"/>
              </a:rPr>
              <a:t>easurable </a:t>
            </a:r>
            <a:r>
              <a:rPr lang="en-US" sz="3200" dirty="0">
                <a:latin typeface="Franklin Gothic Book" panose="020B0503020102020204" pitchFamily="34" charset="0"/>
                <a:ea typeface="+mn-ea"/>
                <a:cs typeface="+mn-cs"/>
              </a:rPr>
              <a:t>A</a:t>
            </a:r>
            <a:r>
              <a:rPr lang="en-US" sz="3200" dirty="0">
                <a:solidFill>
                  <a:schemeClr val="tx2"/>
                </a:solidFill>
                <a:latin typeface="Franklin Gothic Book" panose="020B0503020102020204" pitchFamily="34" charset="0"/>
                <a:ea typeface="+mn-ea"/>
                <a:cs typeface="+mn-cs"/>
              </a:rPr>
              <a:t>chievable </a:t>
            </a:r>
            <a:r>
              <a:rPr lang="en-US" sz="3200" dirty="0">
                <a:latin typeface="Franklin Gothic Book" panose="020B0503020102020204" pitchFamily="34" charset="0"/>
                <a:ea typeface="+mn-ea"/>
                <a:cs typeface="+mn-cs"/>
              </a:rPr>
              <a:t>R</a:t>
            </a:r>
            <a:r>
              <a:rPr lang="en-US" sz="3200" dirty="0">
                <a:solidFill>
                  <a:schemeClr val="tx2"/>
                </a:solidFill>
                <a:latin typeface="Franklin Gothic Book" panose="020B0503020102020204" pitchFamily="34" charset="0"/>
                <a:ea typeface="+mn-ea"/>
                <a:cs typeface="+mn-cs"/>
              </a:rPr>
              <a:t>ealistic </a:t>
            </a:r>
            <a:r>
              <a:rPr lang="en-US" sz="3200" dirty="0">
                <a:latin typeface="Franklin Gothic Book" panose="020B0503020102020204" pitchFamily="34" charset="0"/>
                <a:ea typeface="+mn-ea"/>
                <a:cs typeface="+mn-cs"/>
              </a:rPr>
              <a:t>T</a:t>
            </a:r>
            <a:r>
              <a:rPr lang="en-US" sz="3200" dirty="0">
                <a:solidFill>
                  <a:schemeClr val="tx2"/>
                </a:solidFill>
                <a:latin typeface="Franklin Gothic Book" panose="020B0503020102020204" pitchFamily="34" charset="0"/>
                <a:ea typeface="+mn-ea"/>
                <a:cs typeface="+mn-cs"/>
              </a:rPr>
              <a:t>ime-bound</a:t>
            </a:r>
            <a:endParaRPr lang="en-US" sz="3200" dirty="0">
              <a:solidFill>
                <a:schemeClr val="tx2"/>
              </a:solidFill>
              <a:latin typeface="Franklin Gothic Demi" panose="020B0703020102020204" pitchFamily="34" charset="0"/>
              <a:ea typeface="+mn-ea"/>
              <a:cs typeface="+mn-cs"/>
            </a:endParaRPr>
          </a:p>
        </p:txBody>
      </p:sp>
      <p:sp>
        <p:nvSpPr>
          <p:cNvPr id="6" name="TextBox 5"/>
          <p:cNvSpPr txBox="1"/>
          <p:nvPr/>
        </p:nvSpPr>
        <p:spPr>
          <a:xfrm>
            <a:off x="11802772" y="3427020"/>
            <a:ext cx="389851" cy="830997"/>
          </a:xfrm>
          <a:prstGeom prst="rect">
            <a:avLst/>
          </a:prstGeom>
          <a:noFill/>
        </p:spPr>
        <p:txBody>
          <a:bodyPr wrap="none" rtlCol="0">
            <a:spAutoFit/>
          </a:bodyPr>
          <a:lstStyle/>
          <a:p>
            <a:r>
              <a:rPr lang="en-US" sz="4800" dirty="0">
                <a:solidFill>
                  <a:schemeClr val="accent3">
                    <a:lumMod val="60000"/>
                    <a:lumOff val="40000"/>
                  </a:schemeClr>
                </a:solidFill>
              </a:rPr>
              <a:t>-</a:t>
            </a:r>
          </a:p>
        </p:txBody>
      </p:sp>
      <p:sp>
        <p:nvSpPr>
          <p:cNvPr id="7" name="Rectangle 6">
            <a:extLst>
              <a:ext uri="{FF2B5EF4-FFF2-40B4-BE49-F238E27FC236}">
                <a16:creationId xmlns:a16="http://schemas.microsoft.com/office/drawing/2014/main" id="{2598E8E8-13A8-43EB-B77D-9B77C736DC8E}"/>
              </a:ext>
            </a:extLst>
          </p:cNvPr>
          <p:cNvSpPr/>
          <p:nvPr/>
        </p:nvSpPr>
        <p:spPr>
          <a:xfrm>
            <a:off x="596698" y="3650855"/>
            <a:ext cx="10545405" cy="523220"/>
          </a:xfrm>
          <a:prstGeom prst="rect">
            <a:avLst/>
          </a:prstGeom>
        </p:spPr>
        <p:txBody>
          <a:bodyPr wrap="square">
            <a:spAutoFit/>
          </a:bodyPr>
          <a:lstStyle/>
          <a:p>
            <a:pPr algn="l"/>
            <a:r>
              <a:rPr lang="en-US" sz="2800" dirty="0">
                <a:solidFill>
                  <a:schemeClr val="tx2"/>
                </a:solidFill>
                <a:latin typeface="Franklin Gothic Demi" panose="020B0703020102020204" pitchFamily="34" charset="0"/>
              </a:rPr>
              <a:t>The Problem</a:t>
            </a:r>
            <a:r>
              <a:rPr lang="en-US" sz="2800" dirty="0">
                <a:solidFill>
                  <a:schemeClr val="tx2"/>
                </a:solidFill>
                <a:latin typeface="Franklin Gothic Book" panose="020B0503020102020204" pitchFamily="34" charset="0"/>
              </a:rPr>
              <a:t>: It measures</a:t>
            </a:r>
            <a:r>
              <a:rPr lang="en-US" sz="2800" i="1" dirty="0">
                <a:solidFill>
                  <a:schemeClr val="tx2"/>
                </a:solidFill>
                <a:latin typeface="Franklin Gothic Book" panose="020B0503020102020204" pitchFamily="34" charset="0"/>
              </a:rPr>
              <a:t> </a:t>
            </a:r>
            <a:r>
              <a:rPr lang="en-US" sz="2800" u="sng" dirty="0">
                <a:solidFill>
                  <a:srgbClr val="C00000"/>
                </a:solidFill>
                <a:latin typeface="Franklin Gothic Book" panose="020B0503020102020204" pitchFamily="34" charset="0"/>
              </a:rPr>
              <a:t>ACTIVITY</a:t>
            </a:r>
            <a:r>
              <a:rPr lang="en-US" sz="2800" dirty="0">
                <a:solidFill>
                  <a:srgbClr val="C00000"/>
                </a:solidFill>
                <a:latin typeface="Franklin Gothic Book" panose="020B0503020102020204" pitchFamily="34" charset="0"/>
              </a:rPr>
              <a:t> </a:t>
            </a:r>
            <a:r>
              <a:rPr lang="en-US" sz="2800" dirty="0">
                <a:solidFill>
                  <a:schemeClr val="tx2"/>
                </a:solidFill>
                <a:latin typeface="Franklin Gothic Book" panose="020B0503020102020204" pitchFamily="34" charset="0"/>
              </a:rPr>
              <a:t>not </a:t>
            </a:r>
            <a:r>
              <a:rPr lang="en-US" sz="2800" u="sng" dirty="0">
                <a:solidFill>
                  <a:schemeClr val="tx2"/>
                </a:solidFill>
                <a:latin typeface="Franklin Gothic Book" panose="020B0503020102020204" pitchFamily="34" charset="0"/>
              </a:rPr>
              <a:t>RESULTS</a:t>
            </a:r>
          </a:p>
        </p:txBody>
      </p:sp>
    </p:spTree>
    <p:extLst>
      <p:ext uri="{BB962C8B-B14F-4D97-AF65-F5344CB8AC3E}">
        <p14:creationId xmlns:p14="http://schemas.microsoft.com/office/powerpoint/2010/main" val="3802188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2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#3: Goal or Objective</a:t>
            </a:r>
          </a:p>
        </p:txBody>
      </p:sp>
      <p:sp>
        <p:nvSpPr>
          <p:cNvPr id="6" name="Content Placeholder 5"/>
          <p:cNvSpPr>
            <a:spLocks noGrp="1"/>
          </p:cNvSpPr>
          <p:nvPr>
            <p:ph idx="1"/>
          </p:nvPr>
        </p:nvSpPr>
        <p:spPr>
          <a:xfrm>
            <a:off x="1044520" y="1457760"/>
            <a:ext cx="11147480" cy="4898590"/>
          </a:xfrm>
        </p:spPr>
        <p:txBody>
          <a:bodyPr/>
          <a:lstStyle/>
          <a:p>
            <a:pPr marL="0" indent="0">
              <a:spcAft>
                <a:spcPts val="600"/>
              </a:spcAft>
              <a:buNone/>
              <a:defRPr/>
            </a:pPr>
            <a:r>
              <a:rPr lang="en-US" dirty="0">
                <a:latin typeface="Franklin Gothic Book" panose="020B0503020102020204" pitchFamily="34" charset="0"/>
                <a:cs typeface="Arial"/>
              </a:rPr>
              <a:t>Is this a goal or an objective?</a:t>
            </a:r>
            <a:endParaRPr lang="en-US" i="1" dirty="0">
              <a:solidFill>
                <a:srgbClr val="AFBD22"/>
              </a:solidFill>
            </a:endParaRPr>
          </a:p>
          <a:p>
            <a:pPr marL="0" indent="0">
              <a:spcAft>
                <a:spcPts val="600"/>
              </a:spcAft>
              <a:buNone/>
              <a:defRPr/>
            </a:pPr>
            <a:r>
              <a:rPr lang="en-US" sz="3000" i="1" dirty="0">
                <a:solidFill>
                  <a:srgbClr val="AFBD22"/>
                </a:solidFill>
              </a:rPr>
              <a:t>“Increase membership in the alumni association by at least 15%.”</a:t>
            </a:r>
          </a:p>
          <a:p>
            <a:pPr marL="0" indent="0">
              <a:spcAft>
                <a:spcPts val="600"/>
              </a:spcAft>
              <a:buNone/>
              <a:defRPr/>
            </a:pPr>
            <a:r>
              <a:rPr lang="en-US" b="1" dirty="0">
                <a:solidFill>
                  <a:srgbClr val="F26522"/>
                </a:solidFill>
              </a:rPr>
              <a:t>Answer: OBJECTIVE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36</a:t>
            </a:fld>
            <a:endParaRPr lang="en-US" dirty="0">
              <a:solidFill>
                <a:prstClr val="white"/>
              </a:solidFill>
            </a:endParaRPr>
          </a:p>
        </p:txBody>
      </p:sp>
      <p:sp>
        <p:nvSpPr>
          <p:cNvPr id="7" name="TextBox 6"/>
          <p:cNvSpPr txBox="1"/>
          <p:nvPr/>
        </p:nvSpPr>
        <p:spPr>
          <a:xfrm>
            <a:off x="11802772" y="2488228"/>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152423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Sample Critical Success Factors, Barriers, Strategies</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37</a:t>
            </a:fld>
            <a:endParaRPr lang="en-US" dirty="0">
              <a:solidFill>
                <a:prstClr val="white"/>
              </a:solidFill>
            </a:endParaRPr>
          </a:p>
        </p:txBody>
      </p:sp>
      <p:grpSp>
        <p:nvGrpSpPr>
          <p:cNvPr id="29" name="Group 28"/>
          <p:cNvGrpSpPr>
            <a:grpSpLocks noChangeAspect="1"/>
          </p:cNvGrpSpPr>
          <p:nvPr/>
        </p:nvGrpSpPr>
        <p:grpSpPr bwMode="auto">
          <a:xfrm>
            <a:off x="2287227" y="1275198"/>
            <a:ext cx="7754729" cy="5081152"/>
            <a:chOff x="39090" y="867696"/>
            <a:chExt cx="9070848" cy="5943600"/>
          </a:xfrm>
        </p:grpSpPr>
        <p:sp>
          <p:nvSpPr>
            <p:cNvPr id="30" name="Rectangle 29"/>
            <p:cNvSpPr/>
            <p:nvPr/>
          </p:nvSpPr>
          <p:spPr bwMode="auto">
            <a:xfrm>
              <a:off x="39090" y="867696"/>
              <a:ext cx="9070848" cy="5943600"/>
            </a:xfrm>
            <a:prstGeom prst="rect">
              <a:avLst/>
            </a:prstGeom>
            <a:solidFill>
              <a:schemeClr val="bg1"/>
            </a:solidFill>
            <a:ln w="28575" cap="flat" cmpd="sng" algn="ctr">
              <a:solidFill>
                <a:schemeClr val="bg1">
                  <a:lumMod val="65000"/>
                </a:schemeClr>
              </a:solidFill>
              <a:prstDash val="solid"/>
              <a:miter lim="800000"/>
              <a:headEnd type="none" w="med" len="med"/>
              <a:tailEnd type="none" w="med" len="med"/>
            </a:ln>
            <a:effectLst/>
          </p:spPr>
          <p:txBody>
            <a:bodyPr anchor="b"/>
            <a:lstStyle/>
            <a:p>
              <a:pPr>
                <a:defRPr/>
              </a:pPr>
              <a:endParaRPr lang="en-US" dirty="0">
                <a:latin typeface="Arial" charset="0"/>
              </a:endParaRP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 y="1000900"/>
              <a:ext cx="4389120" cy="57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692" y="1000900"/>
              <a:ext cx="4389120" cy="569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52" name="Slide Number Placeholder 3"/>
          <p:cNvSpPr txBox="1">
            <a:spLocks/>
          </p:cNvSpPr>
          <p:nvPr/>
        </p:nvSpPr>
        <p:spPr>
          <a:xfrm>
            <a:off x="10082383" y="6257950"/>
            <a:ext cx="641838" cy="5607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marL="0" algn="ctr" defTabSz="457200" rtl="0" eaLnBrk="0" latinLnBrk="0" hangingPunct="0">
              <a:defRPr sz="2850" b="1" kern="1200">
                <a:solidFill>
                  <a:srgbClr val="104A73"/>
                </a:solidFill>
                <a:latin typeface="Arial" pitchFamily="34" charset="0"/>
                <a:ea typeface="+mn-ea"/>
                <a:cs typeface="Franklin Gothic Book"/>
              </a:defRPr>
            </a:lvl1pPr>
            <a:lvl2pPr marL="557213" indent="-214313" algn="l" defTabSz="457200" rtl="0" eaLnBrk="0" latinLnBrk="0" hangingPunct="0">
              <a:defRPr sz="2850" b="1" kern="1200">
                <a:solidFill>
                  <a:srgbClr val="104A73"/>
                </a:solidFill>
                <a:latin typeface="Arial" pitchFamily="34" charset="0"/>
                <a:ea typeface="+mn-ea"/>
                <a:cs typeface="+mn-cs"/>
              </a:defRPr>
            </a:lvl2pPr>
            <a:lvl3pPr marL="857250" indent="-171450" algn="l" defTabSz="457200" rtl="0" eaLnBrk="0" latinLnBrk="0" hangingPunct="0">
              <a:defRPr sz="2850" b="1" kern="1200">
                <a:solidFill>
                  <a:srgbClr val="104A73"/>
                </a:solidFill>
                <a:latin typeface="Arial" pitchFamily="34" charset="0"/>
                <a:ea typeface="+mn-ea"/>
                <a:cs typeface="+mn-cs"/>
              </a:defRPr>
            </a:lvl3pPr>
            <a:lvl4pPr marL="1200150" indent="-171450" algn="l" defTabSz="457200" rtl="0" eaLnBrk="0" latinLnBrk="0" hangingPunct="0">
              <a:defRPr sz="2850" b="1" kern="1200">
                <a:solidFill>
                  <a:srgbClr val="104A73"/>
                </a:solidFill>
                <a:latin typeface="Arial" pitchFamily="34" charset="0"/>
                <a:ea typeface="+mn-ea"/>
                <a:cs typeface="+mn-cs"/>
              </a:defRPr>
            </a:lvl4pPr>
            <a:lvl5pPr marL="1543050" indent="-171450" algn="l" defTabSz="457200" rtl="0" eaLnBrk="0" latinLnBrk="0" hangingPunct="0">
              <a:defRPr sz="2850" b="1" kern="1200">
                <a:solidFill>
                  <a:srgbClr val="104A73"/>
                </a:solidFill>
                <a:latin typeface="Arial" pitchFamily="34" charset="0"/>
                <a:ea typeface="+mn-ea"/>
                <a:cs typeface="+mn-cs"/>
              </a:defRPr>
            </a:lvl5pPr>
            <a:lvl6pPr marL="1885950" indent="-171450" algn="ctr" defTabSz="457200" rtl="0" eaLnBrk="0" fontAlgn="base" latinLnBrk="0" hangingPunct="0">
              <a:spcBef>
                <a:spcPct val="0"/>
              </a:spcBef>
              <a:spcAft>
                <a:spcPct val="0"/>
              </a:spcAft>
              <a:defRPr sz="2850" b="1" kern="1200">
                <a:solidFill>
                  <a:srgbClr val="104A73"/>
                </a:solidFill>
                <a:latin typeface="Arial" pitchFamily="34" charset="0"/>
                <a:ea typeface="+mn-ea"/>
                <a:cs typeface="+mn-cs"/>
              </a:defRPr>
            </a:lvl6pPr>
            <a:lvl7pPr marL="2228850" indent="-171450" algn="ctr" defTabSz="457200" rtl="0" eaLnBrk="0" fontAlgn="base" latinLnBrk="0" hangingPunct="0">
              <a:spcBef>
                <a:spcPct val="0"/>
              </a:spcBef>
              <a:spcAft>
                <a:spcPct val="0"/>
              </a:spcAft>
              <a:defRPr sz="2850" b="1" kern="1200">
                <a:solidFill>
                  <a:srgbClr val="104A73"/>
                </a:solidFill>
                <a:latin typeface="Arial" pitchFamily="34" charset="0"/>
                <a:ea typeface="+mn-ea"/>
                <a:cs typeface="+mn-cs"/>
              </a:defRPr>
            </a:lvl7pPr>
            <a:lvl8pPr marL="2571750" indent="-171450" algn="ctr" defTabSz="457200" rtl="0" eaLnBrk="0" fontAlgn="base" latinLnBrk="0" hangingPunct="0">
              <a:spcBef>
                <a:spcPct val="0"/>
              </a:spcBef>
              <a:spcAft>
                <a:spcPct val="0"/>
              </a:spcAft>
              <a:defRPr sz="2850" b="1" kern="1200">
                <a:solidFill>
                  <a:srgbClr val="104A73"/>
                </a:solidFill>
                <a:latin typeface="Arial" pitchFamily="34" charset="0"/>
                <a:ea typeface="+mn-ea"/>
                <a:cs typeface="+mn-cs"/>
              </a:defRPr>
            </a:lvl8pPr>
            <a:lvl9pPr marL="2914650" indent="-171450" algn="ctr" defTabSz="457200" rtl="0" eaLnBrk="0" fontAlgn="base" latinLnBrk="0" hangingPunct="0">
              <a:spcBef>
                <a:spcPct val="0"/>
              </a:spcBef>
              <a:spcAft>
                <a:spcPct val="0"/>
              </a:spcAft>
              <a:defRPr sz="2850" b="1" kern="1200">
                <a:solidFill>
                  <a:srgbClr val="104A73"/>
                </a:solidFill>
                <a:latin typeface="Arial" pitchFamily="34" charset="0"/>
                <a:ea typeface="+mn-ea"/>
                <a:cs typeface="+mn-cs"/>
              </a:defRPr>
            </a:lvl9pPr>
          </a:lstStyle>
          <a:p>
            <a:pPr fontAlgn="auto">
              <a:spcBef>
                <a:spcPts val="0"/>
              </a:spcBef>
              <a:spcAft>
                <a:spcPts val="0"/>
              </a:spcAft>
            </a:pPr>
            <a:fld id="{C9A0DEC1-0CF1-4BB3-BF24-21438C4938E3}" type="slidenum">
              <a:rPr lang="en-US" altLang="en-US" sz="750" b="0" smtClean="0">
                <a:solidFill>
                  <a:prstClr val="white"/>
                </a:solidFill>
                <a:latin typeface="Franklin Gothic Medium" panose="020B0603020102020204" pitchFamily="34" charset="0"/>
              </a:rPr>
              <a:pPr fontAlgn="auto">
                <a:spcBef>
                  <a:spcPts val="0"/>
                </a:spcBef>
                <a:spcAft>
                  <a:spcPts val="0"/>
                </a:spcAft>
              </a:pPr>
              <a:t>37</a:t>
            </a:fld>
            <a:endParaRPr lang="en-US" altLang="en-US" sz="750" b="0" dirty="0">
              <a:solidFill>
                <a:prstClr val="white"/>
              </a:solidFill>
              <a:latin typeface="Franklin Gothic Medium" panose="020B0603020102020204" pitchFamily="34" charset="0"/>
            </a:endParaRPr>
          </a:p>
        </p:txBody>
      </p:sp>
      <p:graphicFrame>
        <p:nvGraphicFramePr>
          <p:cNvPr id="54" name="Table 53"/>
          <p:cNvGraphicFramePr>
            <a:graphicFrameLocks noGrp="1"/>
          </p:cNvGraphicFramePr>
          <p:nvPr>
            <p:extLst>
              <p:ext uri="{D42A27DB-BD31-4B8C-83A1-F6EECF244321}">
                <p14:modId xmlns:p14="http://schemas.microsoft.com/office/powerpoint/2010/main" val="29010403"/>
              </p:ext>
            </p:extLst>
          </p:nvPr>
        </p:nvGraphicFramePr>
        <p:xfrm>
          <a:off x="689186" y="1260156"/>
          <a:ext cx="2747249" cy="4020820"/>
        </p:xfrm>
        <a:graphic>
          <a:graphicData uri="http://schemas.openxmlformats.org/drawingml/2006/table">
            <a:tbl>
              <a:tblPr firstRow="1" bandRow="1"/>
              <a:tblGrid>
                <a:gridCol w="2747249">
                  <a:extLst>
                    <a:ext uri="{9D8B030D-6E8A-4147-A177-3AD203B41FA5}">
                      <a16:colId xmlns:a16="http://schemas.microsoft.com/office/drawing/2014/main" val="1638498807"/>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b="1" i="0" dirty="0">
                          <a:latin typeface="Franklin Gothic Book" panose="020B0503020102020204" pitchFamily="34" charset="0"/>
                        </a:rPr>
                        <a:t>Membership Objectives</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43414839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Increase net membership from 500 to 650. </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Annually retain 75% of members from the prior year.</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Increase average attendance from 175 to 250 per meeting.</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Achieve 10% committee involvement.</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584653448"/>
                  </a:ext>
                </a:extLst>
              </a:tr>
            </a:tbl>
          </a:graphicData>
        </a:graphic>
      </p:graphicFrame>
      <p:sp>
        <p:nvSpPr>
          <p:cNvPr id="55" name="Rounded Rectangle 42"/>
          <p:cNvSpPr/>
          <p:nvPr/>
        </p:nvSpPr>
        <p:spPr>
          <a:xfrm>
            <a:off x="3524173" y="1260155"/>
            <a:ext cx="2743200" cy="1249101"/>
          </a:xfrm>
          <a:prstGeom prst="round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Critical Success Factors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Key conditions that must be created to achieve one or more objectives</a:t>
            </a:r>
          </a:p>
        </p:txBody>
      </p:sp>
      <p:graphicFrame>
        <p:nvGraphicFramePr>
          <p:cNvPr id="56" name="Table 55"/>
          <p:cNvGraphicFramePr>
            <a:graphicFrameLocks noGrp="1"/>
          </p:cNvGraphicFramePr>
          <p:nvPr>
            <p:extLst>
              <p:ext uri="{D42A27DB-BD31-4B8C-83A1-F6EECF244321}">
                <p14:modId xmlns:p14="http://schemas.microsoft.com/office/powerpoint/2010/main" val="1573429005"/>
              </p:ext>
            </p:extLst>
          </p:nvPr>
        </p:nvGraphicFramePr>
        <p:xfrm>
          <a:off x="3524116" y="2633901"/>
          <a:ext cx="2743258" cy="2471420"/>
        </p:xfrm>
        <a:graphic>
          <a:graphicData uri="http://schemas.openxmlformats.org/drawingml/2006/table">
            <a:tbl>
              <a:tblPr firstRow="1" bandRow="1"/>
              <a:tblGrid>
                <a:gridCol w="2743258">
                  <a:extLst>
                    <a:ext uri="{9D8B030D-6E8A-4147-A177-3AD203B41FA5}">
                      <a16:colId xmlns:a16="http://schemas.microsoft.com/office/drawing/2014/main" val="1638498807"/>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b="1" i="0" dirty="0">
                          <a:latin typeface="Franklin Gothic Book" panose="020B0503020102020204" pitchFamily="34" charset="0"/>
                        </a:rPr>
                        <a:t>Critical Success Factors</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val="143414839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High awareness by meeting planners of the association and its benefits</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Dynamic presenters with timely, substantive topics</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584653448"/>
                  </a:ext>
                </a:extLst>
              </a:tr>
            </a:tbl>
          </a:graphicData>
        </a:graphic>
      </p:graphicFrame>
      <p:graphicFrame>
        <p:nvGraphicFramePr>
          <p:cNvPr id="57" name="Table 56"/>
          <p:cNvGraphicFramePr>
            <a:graphicFrameLocks noGrp="1"/>
          </p:cNvGraphicFramePr>
          <p:nvPr>
            <p:extLst>
              <p:ext uri="{D42A27DB-BD31-4B8C-83A1-F6EECF244321}">
                <p14:modId xmlns:p14="http://schemas.microsoft.com/office/powerpoint/2010/main" val="2839484655"/>
              </p:ext>
            </p:extLst>
          </p:nvPr>
        </p:nvGraphicFramePr>
        <p:xfrm>
          <a:off x="6367242" y="2927776"/>
          <a:ext cx="2743200" cy="2745740"/>
        </p:xfrm>
        <a:graphic>
          <a:graphicData uri="http://schemas.openxmlformats.org/drawingml/2006/table">
            <a:tbl>
              <a:tblPr firstRow="1" bandRow="1"/>
              <a:tblGrid>
                <a:gridCol w="2743200">
                  <a:extLst>
                    <a:ext uri="{9D8B030D-6E8A-4147-A177-3AD203B41FA5}">
                      <a16:colId xmlns:a16="http://schemas.microsoft.com/office/drawing/2014/main" val="1638498807"/>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b="1" i="0" dirty="0">
                          <a:latin typeface="Franklin Gothic Book" panose="020B0503020102020204" pitchFamily="34" charset="0"/>
                        </a:rPr>
                        <a:t>Barriers</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9E0000"/>
                    </a:solidFill>
                  </a:tcPr>
                </a:tc>
                <a:extLst>
                  <a:ext uri="{0D108BD9-81ED-4DB2-BD59-A6C34878D82A}">
                    <a16:rowId xmlns:a16="http://schemas.microsoft.com/office/drawing/2014/main" val="143414839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Inadequate process for getting new members involved results in burn-out of a few and low retention</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High membership turnover hinders consistent growth</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584653448"/>
                  </a:ext>
                </a:extLst>
              </a:tr>
            </a:tbl>
          </a:graphicData>
        </a:graphic>
      </p:graphicFrame>
      <p:sp>
        <p:nvSpPr>
          <p:cNvPr id="58" name="Rounded Rectangle 42"/>
          <p:cNvSpPr/>
          <p:nvPr/>
        </p:nvSpPr>
        <p:spPr>
          <a:xfrm>
            <a:off x="6367241" y="1244618"/>
            <a:ext cx="2743200" cy="1562720"/>
          </a:xfrm>
          <a:prstGeom prst="roundRect">
            <a:avLst/>
          </a:prstGeom>
          <a:solidFill>
            <a:srgbClr val="9E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Barriers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Existing or potential challenges that hinder the achievement of objectives.</a:t>
            </a:r>
          </a:p>
        </p:txBody>
      </p:sp>
      <p:graphicFrame>
        <p:nvGraphicFramePr>
          <p:cNvPr id="59" name="Table 58"/>
          <p:cNvGraphicFramePr>
            <a:graphicFrameLocks noGrp="1"/>
          </p:cNvGraphicFramePr>
          <p:nvPr>
            <p:extLst>
              <p:ext uri="{D42A27DB-BD31-4B8C-83A1-F6EECF244321}">
                <p14:modId xmlns:p14="http://schemas.microsoft.com/office/powerpoint/2010/main" val="3950516200"/>
              </p:ext>
            </p:extLst>
          </p:nvPr>
        </p:nvGraphicFramePr>
        <p:xfrm>
          <a:off x="9210309" y="3219024"/>
          <a:ext cx="2743200" cy="2745740"/>
        </p:xfrm>
        <a:graphic>
          <a:graphicData uri="http://schemas.openxmlformats.org/drawingml/2006/table">
            <a:tbl>
              <a:tblPr firstRow="1" bandRow="1"/>
              <a:tblGrid>
                <a:gridCol w="2743200">
                  <a:extLst>
                    <a:ext uri="{9D8B030D-6E8A-4147-A177-3AD203B41FA5}">
                      <a16:colId xmlns:a16="http://schemas.microsoft.com/office/drawing/2014/main" val="1638498807"/>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b="1" i="0" dirty="0">
                          <a:latin typeface="Franklin Gothic Book" panose="020B0503020102020204" pitchFamily="34" charset="0"/>
                        </a:rPr>
                        <a:t>Strategies</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43414839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Use assessment surveys and industry referrals to select quality speakers and topics.</a:t>
                      </a:r>
                    </a:p>
                    <a:p>
                      <a:pPr marL="285750" indent="-285750" algn="l" rtl="0" eaLnBrk="1" latinLnBrk="0" hangingPunct="1">
                        <a:spcBef>
                          <a:spcPts val="720"/>
                        </a:spcBef>
                        <a:spcAft>
                          <a:spcPts val="0"/>
                        </a:spcAft>
                        <a:buFont typeface="Arial" panose="020B0604020202020204" pitchFamily="34" charset="0"/>
                        <a:buChar char="•"/>
                      </a:pPr>
                      <a:r>
                        <a:rPr lang="en-US" sz="1800" b="1" kern="1200" dirty="0">
                          <a:solidFill>
                            <a:srgbClr val="00467F"/>
                          </a:solidFill>
                          <a:effectLst/>
                          <a:latin typeface="Franklin Gothic Book" panose="020B0503020102020204" pitchFamily="34" charset="0"/>
                          <a:ea typeface="+mn-ea"/>
                          <a:cs typeface="Arial" panose="020B0604020202020204" pitchFamily="34" charset="0"/>
                        </a:rPr>
                        <a:t>Revise new member registration process to ask desired committee.</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584653448"/>
                  </a:ext>
                </a:extLst>
              </a:tr>
            </a:tbl>
          </a:graphicData>
        </a:graphic>
      </p:graphicFrame>
      <p:sp>
        <p:nvSpPr>
          <p:cNvPr id="60" name="Rounded Rectangle 42"/>
          <p:cNvSpPr/>
          <p:nvPr/>
        </p:nvSpPr>
        <p:spPr>
          <a:xfrm>
            <a:off x="9210308" y="1261186"/>
            <a:ext cx="2743200" cy="1843963"/>
          </a:xfrm>
          <a:prstGeom prst="roundRect">
            <a:avLst/>
          </a:prstGeom>
          <a:solidFill>
            <a:srgbClr val="1F497D"/>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Strategies</a:t>
            </a:r>
          </a:p>
          <a:p>
            <a:pPr marL="0" marR="0" lvl="0" indent="0" algn="l"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Broad activities required to achieve an objective, create a critical</a:t>
            </a:r>
            <a:r>
              <a:rPr kumimoji="0" lang="en-US" sz="1800" b="0" i="0" u="none" strike="noStrike" kern="0" cap="none" spc="0" normalizeH="0" noProof="0" dirty="0">
                <a:ln>
                  <a:noFill/>
                </a:ln>
                <a:solidFill>
                  <a:prstClr val="white"/>
                </a:solidFill>
                <a:effectLst/>
                <a:uLnTx/>
                <a:uFillTx/>
                <a:latin typeface="Franklin Gothic Book" panose="020B0503020102020204" pitchFamily="34" charset="0"/>
                <a:ea typeface="+mn-ea"/>
                <a:cs typeface="+mn-cs"/>
              </a:rPr>
              <a:t> </a:t>
            </a:r>
            <a:r>
              <a:rPr kumimoji="0" lang="en-US" sz="1800" b="0" i="0" u="none" strike="noStrike" kern="0" cap="none" spc="0" normalizeH="0" baseline="0" noProof="0" dirty="0">
                <a:ln>
                  <a:noFill/>
                </a:ln>
                <a:solidFill>
                  <a:prstClr val="white"/>
                </a:solidFill>
                <a:effectLst/>
                <a:uLnTx/>
                <a:uFillTx/>
                <a:latin typeface="Franklin Gothic Book" panose="020B0503020102020204" pitchFamily="34" charset="0"/>
                <a:ea typeface="+mn-ea"/>
                <a:cs typeface="+mn-cs"/>
              </a:rPr>
              <a:t>condition, or overcome a barrier</a:t>
            </a:r>
          </a:p>
        </p:txBody>
      </p:sp>
      <p:sp>
        <p:nvSpPr>
          <p:cNvPr id="61" name="Rectangle 60"/>
          <p:cNvSpPr>
            <a:spLocks noChangeArrowheads="1"/>
          </p:cNvSpPr>
          <p:nvPr/>
        </p:nvSpPr>
        <p:spPr bwMode="auto">
          <a:xfrm>
            <a:off x="9474200" y="3645177"/>
            <a:ext cx="2425700" cy="1409423"/>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cxnSp>
        <p:nvCxnSpPr>
          <p:cNvPr id="62" name="Elbow Connector 6"/>
          <p:cNvCxnSpPr>
            <a:cxnSpLocks noChangeShapeType="1"/>
            <a:stCxn id="61" idx="0"/>
            <a:endCxn id="65" idx="0"/>
          </p:cNvCxnSpPr>
          <p:nvPr/>
        </p:nvCxnSpPr>
        <p:spPr bwMode="auto">
          <a:xfrm rot="16200000" flipV="1">
            <a:off x="7552929" y="511056"/>
            <a:ext cx="591342" cy="5676900"/>
          </a:xfrm>
          <a:prstGeom prst="bentConnector3">
            <a:avLst>
              <a:gd name="adj1" fmla="val 138658"/>
            </a:avLst>
          </a:prstGeom>
          <a:noFill/>
          <a:ln w="57150" algn="ctr">
            <a:solidFill>
              <a:srgbClr val="FF0000"/>
            </a:solidFill>
            <a:miter lim="800000"/>
            <a:headEnd type="diamond" w="med" len="med"/>
            <a:tailEnd type="triangle" w="med" len="med"/>
          </a:ln>
          <a:extLst>
            <a:ext uri="{909E8E84-426E-40DD-AFC4-6F175D3DCCD1}">
              <a14:hiddenFill xmlns:a14="http://schemas.microsoft.com/office/drawing/2010/main">
                <a:noFill/>
              </a14:hiddenFill>
            </a:ext>
          </a:extLst>
        </p:spPr>
      </p:cxnSp>
      <p:sp>
        <p:nvSpPr>
          <p:cNvPr id="63" name="Rectangle 62"/>
          <p:cNvSpPr>
            <a:spLocks noChangeArrowheads="1"/>
          </p:cNvSpPr>
          <p:nvPr/>
        </p:nvSpPr>
        <p:spPr bwMode="auto">
          <a:xfrm>
            <a:off x="9474200" y="5054600"/>
            <a:ext cx="2425700" cy="863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cxnSp>
        <p:nvCxnSpPr>
          <p:cNvPr id="64" name="Elbow Connector 81"/>
          <p:cNvCxnSpPr>
            <a:cxnSpLocks noChangeShapeType="1"/>
            <a:stCxn id="63" idx="1"/>
            <a:endCxn id="66" idx="3"/>
          </p:cNvCxnSpPr>
          <p:nvPr/>
        </p:nvCxnSpPr>
        <p:spPr bwMode="auto">
          <a:xfrm rot="10800000">
            <a:off x="9053542" y="4049060"/>
            <a:ext cx="420658" cy="1437341"/>
          </a:xfrm>
          <a:prstGeom prst="bentConnector3">
            <a:avLst>
              <a:gd name="adj1" fmla="val 50000"/>
            </a:avLst>
          </a:prstGeom>
          <a:noFill/>
          <a:ln w="57150" algn="ctr">
            <a:solidFill>
              <a:srgbClr val="FF0000"/>
            </a:solidFill>
            <a:miter lim="800000"/>
            <a:headEnd type="diamond" w="med" len="med"/>
            <a:tailEnd type="triangle" w="med" len="med"/>
          </a:ln>
          <a:extLst>
            <a:ext uri="{909E8E84-426E-40DD-AFC4-6F175D3DCCD1}">
              <a14:hiddenFill xmlns:a14="http://schemas.microsoft.com/office/drawing/2010/main">
                <a:noFill/>
              </a14:hiddenFill>
            </a:ext>
          </a:extLst>
        </p:spPr>
      </p:cxnSp>
      <p:sp>
        <p:nvSpPr>
          <p:cNvPr id="65" name="Rectangle 64"/>
          <p:cNvSpPr>
            <a:spLocks noChangeArrowheads="1"/>
          </p:cNvSpPr>
          <p:nvPr/>
        </p:nvSpPr>
        <p:spPr bwMode="auto">
          <a:xfrm>
            <a:off x="3810000" y="3053835"/>
            <a:ext cx="2400300" cy="1146041"/>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66" name="Rectangle 65"/>
          <p:cNvSpPr>
            <a:spLocks noChangeArrowheads="1"/>
          </p:cNvSpPr>
          <p:nvPr/>
        </p:nvSpPr>
        <p:spPr bwMode="auto">
          <a:xfrm>
            <a:off x="6654800" y="3340101"/>
            <a:ext cx="2398742" cy="1417916"/>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67" name="TextBox 66"/>
          <p:cNvSpPr txBox="1"/>
          <p:nvPr/>
        </p:nvSpPr>
        <p:spPr>
          <a:xfrm>
            <a:off x="12192000" y="-372879"/>
            <a:ext cx="2934137" cy="400110"/>
          </a:xfrm>
          <a:prstGeom prst="rect">
            <a:avLst/>
          </a:prstGeom>
          <a:solidFill>
            <a:sysClr val="window" lastClr="FFFFFF">
              <a:lumMod val="85000"/>
            </a:sysClr>
          </a:solidFill>
        </p:spPr>
        <p:txBody>
          <a:bodyPr wrap="non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79646">
                    <a:lumMod val="75000"/>
                  </a:srgbClr>
                </a:solidFill>
                <a:effectLst/>
                <a:uLnTx/>
                <a:uFillTx/>
                <a:latin typeface="Franklin Gothic Book" panose="020B0503020102020204" pitchFamily="34" charset="0"/>
              </a:rPr>
              <a:t>CSFs, Barriers, Strategies</a:t>
            </a:r>
          </a:p>
        </p:txBody>
      </p:sp>
      <p:sp>
        <p:nvSpPr>
          <p:cNvPr id="68" name="TextBox 67"/>
          <p:cNvSpPr txBox="1"/>
          <p:nvPr/>
        </p:nvSpPr>
        <p:spPr>
          <a:xfrm>
            <a:off x="6334591" y="3695117"/>
            <a:ext cx="257513" cy="707886"/>
          </a:xfrm>
          <a:prstGeom prst="rect">
            <a:avLst/>
          </a:prstGeom>
          <a:noFill/>
        </p:spPr>
        <p:txBody>
          <a:bodyPr wrap="square" rtlCol="0">
            <a:spAutoFit/>
          </a:bodyPr>
          <a:lstStyle/>
          <a:p>
            <a:pPr algn="l" defTabSz="457200" fontAlgn="auto">
              <a:spcBef>
                <a:spcPts val="0"/>
              </a:spcBef>
              <a:spcAft>
                <a:spcPts val="0"/>
              </a:spcAft>
            </a:pPr>
            <a:r>
              <a:rPr lang="en-US" sz="4000" dirty="0">
                <a:solidFill>
                  <a:prstClr val="white">
                    <a:lumMod val="75000"/>
                  </a:prstClr>
                </a:solidFill>
                <a:latin typeface="Calibri"/>
              </a:rPr>
              <a:t>-</a:t>
            </a:r>
          </a:p>
        </p:txBody>
      </p:sp>
      <p:sp>
        <p:nvSpPr>
          <p:cNvPr id="24" name="TextBox 23"/>
          <p:cNvSpPr txBox="1"/>
          <p:nvPr/>
        </p:nvSpPr>
        <p:spPr>
          <a:xfrm>
            <a:off x="11802772" y="5748236"/>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25" name="Rounded Rectangle 31">
            <a:extLst>
              <a:ext uri="{FF2B5EF4-FFF2-40B4-BE49-F238E27FC236}">
                <a16:creationId xmlns:a16="http://schemas.microsoft.com/office/drawing/2014/main" id="{63F5733C-CB33-4CCE-939D-685D6D0B22AF}"/>
              </a:ext>
            </a:extLst>
          </p:cNvPr>
          <p:cNvSpPr/>
          <p:nvPr/>
        </p:nvSpPr>
        <p:spPr>
          <a:xfrm>
            <a:off x="737939" y="5770948"/>
            <a:ext cx="8385741" cy="783193"/>
          </a:xfrm>
          <a:prstGeom prst="roundRect">
            <a:avLst/>
          </a:prstGeom>
          <a:solidFill>
            <a:srgbClr val="AFBD22"/>
          </a:solidFill>
          <a:ln w="9525" cap="flat" cmpd="sng" algn="ctr">
            <a:noFill/>
            <a:prstDash val="solid"/>
          </a:ln>
          <a:effectLst>
            <a:outerShdw blurRad="40000" dist="23000" dir="5400000" rotWithShape="0">
              <a:srgbClr val="000000">
                <a:alpha val="35000"/>
              </a:srgbClr>
            </a:outerShdw>
          </a:effectLst>
        </p:spPr>
        <p:txBody>
          <a:bodyPr wrap="square" rtlCol="0" anchor="t" anchorCtr="0">
            <a:spAutoFit/>
          </a:bodyPr>
          <a:lstStyle/>
          <a:p>
            <a:pPr lvl="0" algn="l" fontAlgn="auto">
              <a:spcBef>
                <a:spcPts val="0"/>
              </a:spcBef>
              <a:spcAft>
                <a:spcPts val="0"/>
              </a:spcAft>
              <a:defRPr/>
            </a:pPr>
            <a:r>
              <a:rPr lang="en-US" sz="2000" kern="0" dirty="0">
                <a:solidFill>
                  <a:srgbClr val="004678"/>
                </a:solidFill>
                <a:latin typeface="Franklin Gothic Book" panose="020B0503020102020204" pitchFamily="34" charset="0"/>
              </a:rPr>
              <a:t>Why would an organization invest in a strategy that DID NOT address</a:t>
            </a:r>
            <a:br>
              <a:rPr lang="en-US" sz="2000" kern="0" dirty="0">
                <a:solidFill>
                  <a:srgbClr val="004678"/>
                </a:solidFill>
                <a:latin typeface="Franklin Gothic Book" panose="020B0503020102020204" pitchFamily="34" charset="0"/>
              </a:rPr>
            </a:br>
            <a:r>
              <a:rPr lang="en-US" sz="2000" kern="0" dirty="0">
                <a:solidFill>
                  <a:srgbClr val="004678"/>
                </a:solidFill>
                <a:latin typeface="Franklin Gothic Book" panose="020B0503020102020204" pitchFamily="34" charset="0"/>
              </a:rPr>
              <a:t>something critical to their success or a major barrier standing in their way?</a:t>
            </a:r>
          </a:p>
        </p:txBody>
      </p:sp>
      <p:sp>
        <p:nvSpPr>
          <p:cNvPr id="26" name="Rectangle: Rounded Corners 25">
            <a:extLst>
              <a:ext uri="{FF2B5EF4-FFF2-40B4-BE49-F238E27FC236}">
                <a16:creationId xmlns:a16="http://schemas.microsoft.com/office/drawing/2014/main" id="{F2962D27-814E-4C03-AEF6-9FE544A170A7}"/>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15</a:t>
            </a:r>
          </a:p>
        </p:txBody>
      </p:sp>
    </p:spTree>
    <p:extLst>
      <p:ext uri="{BB962C8B-B14F-4D97-AF65-F5344CB8AC3E}">
        <p14:creationId xmlns:p14="http://schemas.microsoft.com/office/powerpoint/2010/main" val="2323329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dissolv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dissolv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dissolv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500"/>
                                        <p:tgtEl>
                                          <p:spTgt spid="6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5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8" grpId="0" animBg="1"/>
      <p:bldP spid="60" grpId="0" animBg="1"/>
      <p:bldP spid="61" grpId="0" animBg="1"/>
      <p:bldP spid="63" grpId="0" animBg="1"/>
      <p:bldP spid="65" grpId="0" animBg="1"/>
      <p:bldP spid="66"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cs typeface="Times New Roman" pitchFamily="18" charset="0"/>
              </a:rPr>
              <a:t>Action Plan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38</a:t>
            </a:fld>
            <a:endParaRPr lang="en-US" dirty="0">
              <a:solidFill>
                <a:prstClr val="white"/>
              </a:solidFill>
            </a:endParaRPr>
          </a:p>
        </p:txBody>
      </p:sp>
      <p:sp>
        <p:nvSpPr>
          <p:cNvPr id="9" name="Content Placeholder 5"/>
          <p:cNvSpPr txBox="1">
            <a:spLocks/>
          </p:cNvSpPr>
          <p:nvPr/>
        </p:nvSpPr>
        <p:spPr>
          <a:xfrm>
            <a:off x="1044520" y="1457760"/>
            <a:ext cx="3497000" cy="48985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t>Series of 1-2 page Action Plans; one for each Priority Strategy</a:t>
            </a:r>
          </a:p>
          <a:p>
            <a:endParaRPr lang="en-US" sz="2800" b="0" dirty="0"/>
          </a:p>
        </p:txBody>
      </p:sp>
      <p:sp>
        <p:nvSpPr>
          <p:cNvPr id="10" name="Rectangle 15"/>
          <p:cNvSpPr>
            <a:spLocks noChangeArrowheads="1"/>
          </p:cNvSpPr>
          <p:nvPr/>
        </p:nvSpPr>
        <p:spPr bwMode="auto">
          <a:xfrm>
            <a:off x="5544419" y="1918482"/>
            <a:ext cx="4610741" cy="4226513"/>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anchor="b"/>
          <a:lstStyle/>
          <a:p>
            <a:endParaRPr lang="en-US" dirty="0"/>
          </a:p>
        </p:txBody>
      </p:sp>
      <p:sp>
        <p:nvSpPr>
          <p:cNvPr id="11" name="Rectangle 11"/>
          <p:cNvSpPr>
            <a:spLocks noChangeArrowheads="1"/>
          </p:cNvSpPr>
          <p:nvPr/>
        </p:nvSpPr>
        <p:spPr bwMode="auto">
          <a:xfrm>
            <a:off x="5392019" y="1766082"/>
            <a:ext cx="4610741" cy="4226513"/>
          </a:xfrm>
          <a:prstGeom prst="rect">
            <a:avLst/>
          </a:prstGeom>
          <a:solidFill>
            <a:srgbClr val="FFFFFF"/>
          </a:solidFill>
          <a:ln w="12700" algn="ctr">
            <a:solidFill>
              <a:schemeClr val="tx1"/>
            </a:solidFill>
            <a:miter lim="800000"/>
            <a:headEnd/>
            <a:tailEnd/>
          </a:ln>
          <a:effectLst>
            <a:outerShdw blurRad="50800" dist="38100" dir="2700000" algn="tl" rotWithShape="0">
              <a:prstClr val="black">
                <a:alpha val="40000"/>
              </a:prstClr>
            </a:outerShdw>
          </a:effectLst>
        </p:spPr>
        <p:txBody>
          <a:bodyPr anchor="b"/>
          <a:lstStyle/>
          <a:p>
            <a:endParaRPr lang="en-US" dirty="0"/>
          </a:p>
        </p:txBody>
      </p:sp>
      <p:sp>
        <p:nvSpPr>
          <p:cNvPr id="12" name="Rectangle 10"/>
          <p:cNvSpPr>
            <a:spLocks noChangeArrowheads="1"/>
          </p:cNvSpPr>
          <p:nvPr/>
        </p:nvSpPr>
        <p:spPr bwMode="auto">
          <a:xfrm>
            <a:off x="5239619" y="1613682"/>
            <a:ext cx="4610741" cy="4226513"/>
          </a:xfrm>
          <a:prstGeom prst="rect">
            <a:avLst/>
          </a:prstGeom>
          <a:solidFill>
            <a:srgbClr val="FFFFFF"/>
          </a:solidFill>
          <a:ln w="12700" algn="ctr">
            <a:solidFill>
              <a:schemeClr val="tx1"/>
            </a:solidFill>
            <a:miter lim="800000"/>
            <a:headEnd/>
            <a:tailEnd/>
          </a:ln>
          <a:effectLst>
            <a:outerShdw blurRad="50800" dist="38100" dir="2700000" algn="tl" rotWithShape="0">
              <a:prstClr val="black">
                <a:alpha val="40000"/>
              </a:prstClr>
            </a:outerShdw>
          </a:effectLst>
        </p:spPr>
        <p:txBody>
          <a:bodyPr anchor="b"/>
          <a:lstStyle/>
          <a:p>
            <a:endParaRPr lang="en-US" dirty="0"/>
          </a:p>
        </p:txBody>
      </p:sp>
      <p:sp>
        <p:nvSpPr>
          <p:cNvPr id="13" name="Rectangle 1"/>
          <p:cNvSpPr>
            <a:spLocks noChangeArrowheads="1"/>
          </p:cNvSpPr>
          <p:nvPr/>
        </p:nvSpPr>
        <p:spPr bwMode="auto">
          <a:xfrm>
            <a:off x="5087219" y="1461282"/>
            <a:ext cx="4610741" cy="4226513"/>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anchor="b"/>
          <a:lstStyle/>
          <a:p>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1802632279"/>
              </p:ext>
            </p:extLst>
          </p:nvPr>
        </p:nvGraphicFramePr>
        <p:xfrm>
          <a:off x="5100561" y="1472460"/>
          <a:ext cx="4597400" cy="1346135"/>
        </p:xfrm>
        <a:graphic>
          <a:graphicData uri="http://schemas.openxmlformats.org/drawingml/2006/table">
            <a:tbl>
              <a:tblPr/>
              <a:tblGrid>
                <a:gridCol w="960571">
                  <a:extLst>
                    <a:ext uri="{9D8B030D-6E8A-4147-A177-3AD203B41FA5}">
                      <a16:colId xmlns:a16="http://schemas.microsoft.com/office/drawing/2014/main" val="20000"/>
                    </a:ext>
                  </a:extLst>
                </a:gridCol>
                <a:gridCol w="3636829">
                  <a:extLst>
                    <a:ext uri="{9D8B030D-6E8A-4147-A177-3AD203B41FA5}">
                      <a16:colId xmlns:a16="http://schemas.microsoft.com/office/drawing/2014/main" val="20001"/>
                    </a:ext>
                  </a:extLst>
                </a:gridCol>
              </a:tblGrid>
              <a:tr h="269494">
                <a:tc>
                  <a:txBody>
                    <a:bodyPr/>
                    <a:lstStyle/>
                    <a:p>
                      <a:pPr marL="0" marR="0" lvl="0" indent="0" algn="just" defTabSz="914400" rtl="0" eaLnBrk="1" fontAlgn="base" latinLnBrk="0" hangingPunct="1">
                        <a:lnSpc>
                          <a:spcPct val="100000"/>
                        </a:lnSpc>
                        <a:spcBef>
                          <a:spcPts val="600"/>
                        </a:spcBef>
                        <a:spcAft>
                          <a:spcPts val="600"/>
                        </a:spcAft>
                        <a:buClrTx/>
                        <a:buSzTx/>
                        <a:buFontTx/>
                        <a:buNone/>
                        <a:tabLst/>
                      </a:pPr>
                      <a:r>
                        <a:rPr kumimoji="0" lang="en-US" sz="900" b="1" i="0" u="none" strike="noStrike" cap="none" normalizeH="0" baseline="0" dirty="0">
                          <a:ln>
                            <a:noFill/>
                          </a:ln>
                          <a:solidFill>
                            <a:srgbClr val="000000"/>
                          </a:solidFill>
                          <a:effectLst/>
                          <a:latin typeface="Arial" pitchFamily="34" charset="0"/>
                        </a:rPr>
                        <a:t>Strategy:</a:t>
                      </a:r>
                      <a:endParaRPr kumimoji="0" lang="en-US" sz="900" b="1" i="0" u="none" strike="noStrike" cap="none" normalizeH="0" baseline="0" dirty="0">
                        <a:ln>
                          <a:noFill/>
                        </a:ln>
                        <a:solidFill>
                          <a:srgbClr val="000000"/>
                        </a:solidFill>
                        <a:effectLst/>
                        <a:latin typeface="Arial" pitchFamily="34" charset="0"/>
                        <a:cs typeface="Times New Roman" pitchFamily="18"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228600" marR="0" lvl="0" indent="-228600" algn="l" defTabSz="914400" rtl="0" eaLnBrk="1" fontAlgn="base" latinLnBrk="0" hangingPunct="1">
                        <a:lnSpc>
                          <a:spcPct val="100000"/>
                        </a:lnSpc>
                        <a:spcBef>
                          <a:spcPts val="600"/>
                        </a:spcBef>
                        <a:spcAft>
                          <a:spcPts val="600"/>
                        </a:spcAft>
                        <a:buClrTx/>
                        <a:buSzTx/>
                        <a:buFontTx/>
                        <a:buNone/>
                        <a:tabLst/>
                      </a:pPr>
                      <a:r>
                        <a:rPr kumimoji="0" lang="en-US" sz="900" b="0" i="0" u="none" strike="noStrike" cap="none" normalizeH="0" baseline="0" dirty="0">
                          <a:ln>
                            <a:noFill/>
                          </a:ln>
                          <a:solidFill>
                            <a:srgbClr val="000000"/>
                          </a:solidFill>
                          <a:effectLst/>
                          <a:latin typeface="Arial" pitchFamily="34" charset="0"/>
                        </a:rPr>
                        <a:t>C5. Implement PR program to report activities to the local media</a:t>
                      </a:r>
                      <a:endParaRPr kumimoji="0" lang="en-US" sz="900" b="0" i="0" u="none" strike="noStrike" cap="none" normalizeH="0" baseline="0" dirty="0">
                        <a:ln>
                          <a:noFill/>
                        </a:ln>
                        <a:solidFill>
                          <a:srgbClr val="000000"/>
                        </a:solidFill>
                        <a:effectLst/>
                        <a:latin typeface="Arial" pitchFamily="34" charset="0"/>
                        <a:cs typeface="Times New Roman" pitchFamily="18"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7653">
                <a:tc>
                  <a:txBody>
                    <a:bodyPr/>
                    <a:lstStyle/>
                    <a:p>
                      <a:pPr marL="0" marR="0" lvl="0" indent="0" algn="l" defTabSz="914400" rtl="0" eaLnBrk="1" fontAlgn="base" latinLnBrk="0" hangingPunct="1">
                        <a:lnSpc>
                          <a:spcPct val="100000"/>
                        </a:lnSpc>
                        <a:spcBef>
                          <a:spcPts val="1200"/>
                        </a:spcBef>
                        <a:spcAft>
                          <a:spcPts val="1200"/>
                        </a:spcAft>
                        <a:buClrTx/>
                        <a:buSzTx/>
                        <a:buFontTx/>
                        <a:buNone/>
                        <a:tabLst/>
                      </a:pPr>
                      <a: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t>Objectives</a:t>
                      </a:r>
                      <a:b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br>
                      <a: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t>Supported:</a:t>
                      </a:r>
                      <a:endParaRPr kumimoji="0" lang="en-US" sz="900" b="0" i="0" u="none" strike="noStrike" cap="none" normalizeH="0" baseline="0" dirty="0">
                        <a:ln>
                          <a:noFill/>
                        </a:ln>
                        <a:solidFill>
                          <a:srgbClr val="000000"/>
                        </a:solidFill>
                        <a:effectLst/>
                        <a:latin typeface="Arial" pitchFamily="34" charset="0"/>
                        <a:ea typeface="Times New Roman" pitchFamily="18" charset="0"/>
                        <a:cs typeface="Arial" pitchFamily="34"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ts val="1200"/>
                        </a:spcBef>
                        <a:spcAft>
                          <a:spcPts val="1200"/>
                        </a:spcAft>
                        <a:buClrTx/>
                        <a:buSzTx/>
                        <a:buFontTx/>
                        <a:buNone/>
                        <a:tabLst/>
                      </a:pPr>
                      <a:r>
                        <a:rPr kumimoji="0" lang="en-US" sz="900" b="0" i="0" u="none" strike="noStrike" cap="none" normalizeH="0" baseline="0" dirty="0">
                          <a:ln>
                            <a:noFill/>
                          </a:ln>
                          <a:solidFill>
                            <a:srgbClr val="000000"/>
                          </a:solidFill>
                          <a:effectLst/>
                          <a:latin typeface="Arial" pitchFamily="34" charset="0"/>
                          <a:cs typeface="Times New Roman" pitchFamily="18" charset="0"/>
                        </a:rPr>
                        <a:t>Membership: 1. Increase net membership</a:t>
                      </a:r>
                      <a:br>
                        <a:rPr kumimoji="0" lang="en-US" sz="900" b="0" i="0" u="none" strike="noStrike" cap="none" normalizeH="0" baseline="0" dirty="0">
                          <a:ln>
                            <a:noFill/>
                          </a:ln>
                          <a:solidFill>
                            <a:srgbClr val="000000"/>
                          </a:solidFill>
                          <a:effectLst/>
                          <a:latin typeface="Arial" pitchFamily="34" charset="0"/>
                          <a:cs typeface="Times New Roman" pitchFamily="18" charset="0"/>
                        </a:rPr>
                      </a:br>
                      <a:r>
                        <a:rPr kumimoji="0" lang="en-US" sz="900" b="0" i="0" u="none" strike="noStrike" cap="none" normalizeH="0" baseline="0" dirty="0">
                          <a:ln>
                            <a:noFill/>
                          </a:ln>
                          <a:solidFill>
                            <a:srgbClr val="000000"/>
                          </a:solidFill>
                          <a:effectLst/>
                          <a:latin typeface="Arial" pitchFamily="34" charset="0"/>
                          <a:cs typeface="Times New Roman" pitchFamily="18" charset="0"/>
                        </a:rPr>
                        <a:t>Membership: 2. Increase average attendance at monthly meetings</a:t>
                      </a: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9494">
                <a:tc>
                  <a:txBody>
                    <a:bodyPr/>
                    <a:lstStyle/>
                    <a:p>
                      <a:pPr marL="0" marR="0" lvl="0" indent="0" algn="just" defTabSz="914400" rtl="0" eaLnBrk="1" fontAlgn="base" latinLnBrk="0" hangingPunct="1">
                        <a:lnSpc>
                          <a:spcPct val="100000"/>
                        </a:lnSpc>
                        <a:spcBef>
                          <a:spcPts val="1200"/>
                        </a:spcBef>
                        <a:spcAft>
                          <a:spcPts val="1200"/>
                        </a:spcAft>
                        <a:buClrTx/>
                        <a:buSzTx/>
                        <a:buFontTx/>
                        <a:buNone/>
                        <a:tabLst/>
                      </a:pPr>
                      <a: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t>Owner:</a:t>
                      </a:r>
                      <a:endParaRPr kumimoji="0" lang="en-US" sz="900" b="0" i="0" u="none" strike="noStrike" cap="none" normalizeH="0" baseline="0" dirty="0">
                        <a:ln>
                          <a:noFill/>
                        </a:ln>
                        <a:solidFill>
                          <a:srgbClr val="000000"/>
                        </a:solidFill>
                        <a:effectLst/>
                        <a:latin typeface="Arial" pitchFamily="34" charset="0"/>
                        <a:ea typeface="Times New Roman" pitchFamily="18" charset="0"/>
                        <a:cs typeface="Arial" pitchFamily="34"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just" defTabSz="914400" rtl="0" eaLnBrk="1" fontAlgn="base" latinLnBrk="0" hangingPunct="1">
                        <a:lnSpc>
                          <a:spcPct val="100000"/>
                        </a:lnSpc>
                        <a:spcBef>
                          <a:spcPts val="1200"/>
                        </a:spcBef>
                        <a:spcAft>
                          <a:spcPts val="1200"/>
                        </a:spcAft>
                        <a:buClrTx/>
                        <a:buSzTx/>
                        <a:buFontTx/>
                        <a:buNone/>
                        <a:tabLst/>
                      </a:pPr>
                      <a:r>
                        <a:rPr kumimoji="0" lang="en-US" sz="900" b="0" i="0" u="none" strike="noStrike" cap="none" normalizeH="0" baseline="0" dirty="0">
                          <a:ln>
                            <a:noFill/>
                          </a:ln>
                          <a:solidFill>
                            <a:srgbClr val="000000"/>
                          </a:solidFill>
                          <a:effectLst/>
                          <a:latin typeface="Arial" pitchFamily="34" charset="0"/>
                          <a:ea typeface="Times New Roman" pitchFamily="18" charset="0"/>
                          <a:cs typeface="Arial" pitchFamily="34" charset="0"/>
                        </a:rPr>
                        <a:t>Marketing VP</a:t>
                      </a: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9494">
                <a:tc>
                  <a:txBody>
                    <a:bodyPr/>
                    <a:lstStyle/>
                    <a:p>
                      <a:pPr marL="0" marR="0" lvl="0" indent="0" algn="just" defTabSz="914400" rtl="0" eaLnBrk="1" fontAlgn="base" latinLnBrk="0" hangingPunct="1">
                        <a:lnSpc>
                          <a:spcPct val="100000"/>
                        </a:lnSpc>
                        <a:spcBef>
                          <a:spcPts val="1200"/>
                        </a:spcBef>
                        <a:spcAft>
                          <a:spcPts val="1200"/>
                        </a:spcAft>
                        <a:buClrTx/>
                        <a:buSzTx/>
                        <a:buFontTx/>
                        <a:buNone/>
                        <a:tabLst/>
                      </a:pPr>
                      <a:r>
                        <a:rPr kumimoji="0" lang="en-US" sz="900" b="1" i="0" u="none" strike="noStrike" cap="none" normalizeH="0" baseline="0" dirty="0">
                          <a:ln>
                            <a:noFill/>
                          </a:ln>
                          <a:solidFill>
                            <a:srgbClr val="000000"/>
                          </a:solidFill>
                          <a:effectLst/>
                          <a:latin typeface="Arial" pitchFamily="34" charset="0"/>
                          <a:ea typeface="Times New Roman" pitchFamily="18" charset="0"/>
                          <a:cs typeface="Arial" pitchFamily="34" charset="0"/>
                        </a:rPr>
                        <a:t>Deliverables:</a:t>
                      </a:r>
                      <a:endParaRPr kumimoji="0" lang="en-US" sz="900" b="0" i="0" u="none" strike="noStrike" cap="none" normalizeH="0" baseline="0" dirty="0">
                        <a:ln>
                          <a:noFill/>
                        </a:ln>
                        <a:solidFill>
                          <a:srgbClr val="000000"/>
                        </a:solidFill>
                        <a:effectLst/>
                        <a:latin typeface="Arial" pitchFamily="34" charset="0"/>
                        <a:ea typeface="Times New Roman" pitchFamily="18" charset="0"/>
                        <a:cs typeface="Arial" pitchFamily="34" charset="0"/>
                      </a:endParaRP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ts val="1200"/>
                        </a:spcBef>
                        <a:spcAft>
                          <a:spcPts val="1200"/>
                        </a:spcAft>
                        <a:buClrTx/>
                        <a:buSzTx/>
                        <a:buFontTx/>
                        <a:buNone/>
                        <a:tabLst/>
                      </a:pPr>
                      <a:r>
                        <a:rPr kumimoji="0" lang="en-US" sz="900" b="0" i="0" u="none" strike="noStrike" cap="none" normalizeH="0" baseline="0" dirty="0">
                          <a:ln>
                            <a:noFill/>
                          </a:ln>
                          <a:solidFill>
                            <a:srgbClr val="000000"/>
                          </a:solidFill>
                          <a:effectLst/>
                          <a:latin typeface="Arial" pitchFamily="34" charset="0"/>
                          <a:cs typeface="Times New Roman" pitchFamily="18" charset="0"/>
                        </a:rPr>
                        <a:t>PR strategy and report</a:t>
                      </a:r>
                    </a:p>
                  </a:txBody>
                  <a:tcPr marL="57634" marR="5763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08609437"/>
              </p:ext>
            </p:extLst>
          </p:nvPr>
        </p:nvGraphicFramePr>
        <p:xfrm>
          <a:off x="5225300" y="2965406"/>
          <a:ext cx="4347919" cy="256152"/>
        </p:xfrm>
        <a:graphic>
          <a:graphicData uri="http://schemas.openxmlformats.org/drawingml/2006/table">
            <a:tbl>
              <a:tblPr>
                <a:tableStyleId>{5C22544A-7EE6-4342-B048-85BDC9FD1C3A}</a:tableStyleId>
              </a:tblPr>
              <a:tblGrid>
                <a:gridCol w="750446">
                  <a:extLst>
                    <a:ext uri="{9D8B030D-6E8A-4147-A177-3AD203B41FA5}">
                      <a16:colId xmlns:a16="http://schemas.microsoft.com/office/drawing/2014/main" val="20000"/>
                    </a:ext>
                  </a:extLst>
                </a:gridCol>
                <a:gridCol w="984439">
                  <a:extLst>
                    <a:ext uri="{9D8B030D-6E8A-4147-A177-3AD203B41FA5}">
                      <a16:colId xmlns:a16="http://schemas.microsoft.com/office/drawing/2014/main" val="20001"/>
                    </a:ext>
                  </a:extLst>
                </a:gridCol>
                <a:gridCol w="954214">
                  <a:extLst>
                    <a:ext uri="{9D8B030D-6E8A-4147-A177-3AD203B41FA5}">
                      <a16:colId xmlns:a16="http://schemas.microsoft.com/office/drawing/2014/main" val="20002"/>
                    </a:ext>
                  </a:extLst>
                </a:gridCol>
                <a:gridCol w="312686">
                  <a:extLst>
                    <a:ext uri="{9D8B030D-6E8A-4147-A177-3AD203B41FA5}">
                      <a16:colId xmlns:a16="http://schemas.microsoft.com/office/drawing/2014/main" val="20003"/>
                    </a:ext>
                  </a:extLst>
                </a:gridCol>
                <a:gridCol w="875521">
                  <a:extLst>
                    <a:ext uri="{9D8B030D-6E8A-4147-A177-3AD203B41FA5}">
                      <a16:colId xmlns:a16="http://schemas.microsoft.com/office/drawing/2014/main" val="20004"/>
                    </a:ext>
                  </a:extLst>
                </a:gridCol>
                <a:gridCol w="470613">
                  <a:extLst>
                    <a:ext uri="{9D8B030D-6E8A-4147-A177-3AD203B41FA5}">
                      <a16:colId xmlns:a16="http://schemas.microsoft.com/office/drawing/2014/main" val="20005"/>
                    </a:ext>
                  </a:extLst>
                </a:gridCol>
              </a:tblGrid>
              <a:tr h="256152">
                <a:tc>
                  <a:txBody>
                    <a:bodyPr/>
                    <a:lstStyle/>
                    <a:p>
                      <a:pPr marL="0" marR="0" algn="l">
                        <a:spcBef>
                          <a:spcPts val="600"/>
                        </a:spcBef>
                        <a:spcAft>
                          <a:spcPts val="600"/>
                        </a:spcAft>
                      </a:pPr>
                      <a:r>
                        <a:rPr lang="en-US" sz="900" b="1" dirty="0">
                          <a:effectLst/>
                        </a:rPr>
                        <a:t>Due Date:</a:t>
                      </a:r>
                      <a:endParaRPr lang="en-US" sz="900" b="1"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spcBef>
                          <a:spcPts val="600"/>
                        </a:spcBef>
                        <a:spcAft>
                          <a:spcPts val="600"/>
                        </a:spcAft>
                      </a:pPr>
                      <a:r>
                        <a:rPr lang="en-US" sz="900" dirty="0">
                          <a:effectLst/>
                        </a:rPr>
                        <a:t>Feb 1 / Year 2</a:t>
                      </a:r>
                      <a:endParaRPr lang="en-US" sz="900"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600"/>
                        </a:spcBef>
                        <a:spcAft>
                          <a:spcPts val="600"/>
                        </a:spcAft>
                      </a:pPr>
                      <a:r>
                        <a:rPr lang="en-US" sz="900" b="1" dirty="0">
                          <a:effectLst/>
                        </a:rPr>
                        <a:t>Person-Days:</a:t>
                      </a:r>
                      <a:endParaRPr lang="en-US" sz="900" b="1"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spcBef>
                          <a:spcPts val="600"/>
                        </a:spcBef>
                        <a:spcAft>
                          <a:spcPts val="600"/>
                        </a:spcAft>
                      </a:pPr>
                      <a:r>
                        <a:rPr lang="en-US" sz="900" dirty="0">
                          <a:effectLst/>
                        </a:rPr>
                        <a:t>27</a:t>
                      </a:r>
                      <a:endParaRPr lang="en-US" sz="900"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600"/>
                        </a:spcBef>
                        <a:spcAft>
                          <a:spcPts val="600"/>
                        </a:spcAft>
                      </a:pPr>
                      <a:r>
                        <a:rPr lang="en-US" sz="900" b="1" dirty="0">
                          <a:effectLst/>
                        </a:rPr>
                        <a:t>Total Costs:</a:t>
                      </a:r>
                      <a:endParaRPr lang="en-US" sz="900" b="1"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spcBef>
                          <a:spcPts val="600"/>
                        </a:spcBef>
                        <a:spcAft>
                          <a:spcPts val="600"/>
                        </a:spcAft>
                      </a:pPr>
                      <a:r>
                        <a:rPr lang="en-US" sz="900" dirty="0">
                          <a:effectLst/>
                        </a:rPr>
                        <a:t>$9,500</a:t>
                      </a:r>
                      <a:endParaRPr lang="en-US" sz="900" dirty="0">
                        <a:effectLst/>
                        <a:latin typeface="Arial"/>
                        <a:ea typeface="Times New Roman"/>
                        <a:cs typeface="Times New Roman"/>
                      </a:endParaRPr>
                    </a:p>
                  </a:txBody>
                  <a:tcPr marL="57634" marR="576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501571774"/>
              </p:ext>
            </p:extLst>
          </p:nvPr>
        </p:nvGraphicFramePr>
        <p:xfrm>
          <a:off x="5100560" y="3362847"/>
          <a:ext cx="4597401" cy="2336059"/>
        </p:xfrm>
        <a:graphic>
          <a:graphicData uri="http://schemas.openxmlformats.org/drawingml/2006/table">
            <a:tbl>
              <a:tblPr>
                <a:tableStyleId>{5C22544A-7EE6-4342-B048-85BDC9FD1C3A}</a:tableStyleId>
              </a:tblPr>
              <a:tblGrid>
                <a:gridCol w="1907801">
                  <a:extLst>
                    <a:ext uri="{9D8B030D-6E8A-4147-A177-3AD203B41FA5}">
                      <a16:colId xmlns:a16="http://schemas.microsoft.com/office/drawing/2014/main" val="20000"/>
                    </a:ext>
                  </a:extLst>
                </a:gridCol>
                <a:gridCol w="832495">
                  <a:extLst>
                    <a:ext uri="{9D8B030D-6E8A-4147-A177-3AD203B41FA5}">
                      <a16:colId xmlns:a16="http://schemas.microsoft.com/office/drawing/2014/main" val="20001"/>
                    </a:ext>
                  </a:extLst>
                </a:gridCol>
                <a:gridCol w="768457">
                  <a:extLst>
                    <a:ext uri="{9D8B030D-6E8A-4147-A177-3AD203B41FA5}">
                      <a16:colId xmlns:a16="http://schemas.microsoft.com/office/drawing/2014/main" val="20002"/>
                    </a:ext>
                  </a:extLst>
                </a:gridCol>
                <a:gridCol w="512305">
                  <a:extLst>
                    <a:ext uri="{9D8B030D-6E8A-4147-A177-3AD203B41FA5}">
                      <a16:colId xmlns:a16="http://schemas.microsoft.com/office/drawing/2014/main" val="20003"/>
                    </a:ext>
                  </a:extLst>
                </a:gridCol>
                <a:gridCol w="576343">
                  <a:extLst>
                    <a:ext uri="{9D8B030D-6E8A-4147-A177-3AD203B41FA5}">
                      <a16:colId xmlns:a16="http://schemas.microsoft.com/office/drawing/2014/main" val="20004"/>
                    </a:ext>
                  </a:extLst>
                </a:gridCol>
              </a:tblGrid>
              <a:tr h="287237">
                <a:tc>
                  <a:txBody>
                    <a:bodyPr/>
                    <a:lstStyle/>
                    <a:p>
                      <a:pPr marL="0" marR="0" algn="ctr">
                        <a:spcBef>
                          <a:spcPts val="0"/>
                        </a:spcBef>
                        <a:spcAft>
                          <a:spcPts val="0"/>
                        </a:spcAft>
                      </a:pPr>
                      <a:r>
                        <a:rPr lang="en-US" sz="900" b="1" dirty="0">
                          <a:effectLst/>
                        </a:rPr>
                        <a:t>Action Step</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900" b="1" dirty="0">
                          <a:effectLst/>
                        </a:rPr>
                        <a:t>Who</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900" b="1" dirty="0">
                          <a:effectLst/>
                        </a:rPr>
                        <a:t>Due</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900" b="1" dirty="0">
                          <a:effectLst/>
                        </a:rPr>
                        <a:t>Person-Days</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900" b="1" dirty="0">
                          <a:effectLst/>
                        </a:rPr>
                        <a:t>Costs</a:t>
                      </a:r>
                      <a:endParaRPr lang="en-US" sz="900" b="1"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87237">
                <a:tc>
                  <a:txBody>
                    <a:bodyPr/>
                    <a:lstStyle/>
                    <a:p>
                      <a:pPr marL="0" marR="0" lvl="0" indent="0" algn="l">
                        <a:spcBef>
                          <a:spcPts val="600"/>
                        </a:spcBef>
                        <a:spcAft>
                          <a:spcPts val="600"/>
                        </a:spcAft>
                        <a:buFont typeface="+mj-lt"/>
                        <a:buNone/>
                      </a:pPr>
                      <a:r>
                        <a:rPr lang="en-US" sz="900" dirty="0">
                          <a:effectLst/>
                        </a:rPr>
                        <a:t>1. Assemble new 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Exec</a:t>
                      </a:r>
                      <a:br>
                        <a:rPr lang="en-US" sz="900" dirty="0">
                          <a:effectLst/>
                        </a:rPr>
                      </a:br>
                      <a:r>
                        <a:rPr lang="en-US" sz="900" dirty="0">
                          <a:effectLst/>
                        </a:rPr>
                        <a:t> Committee</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Feb 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N/A </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9044">
                <a:tc>
                  <a:txBody>
                    <a:bodyPr/>
                    <a:lstStyle/>
                    <a:p>
                      <a:pPr marL="0" marR="0" lvl="0" indent="0" algn="l">
                        <a:spcBef>
                          <a:spcPts val="600"/>
                        </a:spcBef>
                        <a:spcAft>
                          <a:spcPts val="600"/>
                        </a:spcAft>
                        <a:buFont typeface="+mj-lt"/>
                        <a:buNone/>
                      </a:pPr>
                      <a:r>
                        <a:rPr lang="en-US" sz="900" dirty="0">
                          <a:effectLst/>
                        </a:rPr>
                        <a:t>2. Develop PR objectives</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Feb 15</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3</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 N/A</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9364">
                <a:tc>
                  <a:txBody>
                    <a:bodyPr/>
                    <a:lstStyle/>
                    <a:p>
                      <a:pPr marL="0" marR="0" lvl="0" indent="0" algn="l">
                        <a:spcBef>
                          <a:spcPts val="600"/>
                        </a:spcBef>
                        <a:spcAft>
                          <a:spcPts val="600"/>
                        </a:spcAft>
                        <a:buFont typeface="+mj-lt"/>
                        <a:buNone/>
                      </a:pPr>
                      <a:r>
                        <a:rPr lang="en-US" sz="900" dirty="0">
                          <a:effectLst/>
                        </a:rPr>
                        <a:t>3. Develop promotion program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Mar 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3</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 N/A</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30853">
                <a:tc>
                  <a:txBody>
                    <a:bodyPr/>
                    <a:lstStyle/>
                    <a:p>
                      <a:pPr marL="0" marR="0" lvl="0" indent="0" algn="l">
                        <a:spcBef>
                          <a:spcPts val="600"/>
                        </a:spcBef>
                        <a:spcAft>
                          <a:spcPts val="600"/>
                        </a:spcAft>
                        <a:buFont typeface="+mj-lt"/>
                        <a:buNone/>
                      </a:pPr>
                      <a:r>
                        <a:rPr lang="en-US" sz="900" dirty="0">
                          <a:effectLst/>
                        </a:rPr>
                        <a:t>4. Hold Board presentation on PR strategy to gain approval</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 </a:t>
                      </a:r>
                      <a:br>
                        <a:rPr lang="en-US" sz="900" dirty="0">
                          <a:effectLst/>
                        </a:rPr>
                      </a:br>
                      <a:r>
                        <a:rPr lang="en-US" sz="900" dirty="0">
                          <a:effectLst/>
                        </a:rPr>
                        <a:t>Board</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Mar 15</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 N/A</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53596">
                <a:tc>
                  <a:txBody>
                    <a:bodyPr/>
                    <a:lstStyle/>
                    <a:p>
                      <a:pPr marL="0" marR="0" lvl="0" indent="0" algn="l">
                        <a:spcBef>
                          <a:spcPts val="600"/>
                        </a:spcBef>
                        <a:spcAft>
                          <a:spcPts val="600"/>
                        </a:spcAft>
                        <a:buFont typeface="+mj-lt"/>
                        <a:buNone/>
                      </a:pPr>
                      <a:r>
                        <a:rPr lang="en-US" sz="900" dirty="0">
                          <a:effectLst/>
                        </a:rPr>
                        <a:t>5. Develop assets</a:t>
                      </a:r>
                      <a:r>
                        <a:rPr lang="en-US" sz="900" baseline="0" dirty="0">
                          <a:effectLst/>
                        </a:rPr>
                        <a:t> for </a:t>
                      </a:r>
                      <a:r>
                        <a:rPr lang="en-US" sz="900" dirty="0">
                          <a:effectLst/>
                        </a:rPr>
                        <a:t>PR strategy</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May 1</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15</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$9,500</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39364">
                <a:tc>
                  <a:txBody>
                    <a:bodyPr/>
                    <a:lstStyle/>
                    <a:p>
                      <a:pPr marL="0" marR="0" lvl="0" indent="0" algn="l">
                        <a:spcBef>
                          <a:spcPts val="600"/>
                        </a:spcBef>
                        <a:spcAft>
                          <a:spcPts val="600"/>
                        </a:spcAft>
                        <a:buFont typeface="+mj-lt"/>
                        <a:buNone/>
                      </a:pPr>
                      <a:r>
                        <a:rPr lang="en-US" sz="900" dirty="0">
                          <a:effectLst/>
                        </a:rPr>
                        <a:t>6. Assess promotion effectiveness</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Jan 15 / Y2</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2</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N/A </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39364">
                <a:tc>
                  <a:txBody>
                    <a:bodyPr/>
                    <a:lstStyle/>
                    <a:p>
                      <a:pPr marL="0" marR="0" lvl="0" indent="0" algn="l">
                        <a:spcBef>
                          <a:spcPts val="600"/>
                        </a:spcBef>
                        <a:spcAft>
                          <a:spcPts val="600"/>
                        </a:spcAft>
                        <a:buFont typeface="+mj-lt"/>
                        <a:buNone/>
                      </a:pPr>
                      <a:r>
                        <a:rPr lang="en-US" sz="900" dirty="0">
                          <a:effectLst/>
                        </a:rPr>
                        <a:t>7. Produce PR report of results</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PR Team</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Feb 1 / Y2</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2</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600"/>
                        </a:spcAft>
                      </a:pPr>
                      <a:r>
                        <a:rPr lang="en-US" sz="900" dirty="0">
                          <a:effectLst/>
                        </a:rPr>
                        <a:t> N/A</a:t>
                      </a:r>
                      <a:endParaRPr lang="en-US" sz="900" dirty="0">
                        <a:effectLst/>
                        <a:latin typeface="Arial"/>
                        <a:ea typeface="Times New Roman"/>
                        <a:cs typeface="Times New Roman"/>
                      </a:endParaRPr>
                    </a:p>
                  </a:txBody>
                  <a:tcPr marL="38419" marR="3841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7" name="Rounded Rectangle 16"/>
          <p:cNvSpPr/>
          <p:nvPr/>
        </p:nvSpPr>
        <p:spPr>
          <a:xfrm>
            <a:off x="1202697" y="3574538"/>
            <a:ext cx="3180645" cy="1205135"/>
          </a:xfrm>
          <a:prstGeom prst="roundRect">
            <a:avLst/>
          </a:prstGeom>
          <a:solidFill>
            <a:srgbClr val="00467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u="sng" dirty="0">
                <a:latin typeface="Franklin Gothic Book" panose="020B0503020102020204" pitchFamily="34" charset="0"/>
              </a:rPr>
              <a:t>Action Plans</a:t>
            </a:r>
          </a:p>
          <a:p>
            <a:r>
              <a:rPr lang="en-US" sz="1600" dirty="0">
                <a:latin typeface="Franklin Gothic Book" panose="020B0503020102020204" pitchFamily="34" charset="0"/>
              </a:rPr>
              <a:t>Specific steps to be taken, </a:t>
            </a:r>
            <a:br>
              <a:rPr lang="en-US" sz="1600" dirty="0">
                <a:latin typeface="Franklin Gothic Book" panose="020B0503020102020204" pitchFamily="34" charset="0"/>
              </a:rPr>
            </a:br>
            <a:r>
              <a:rPr lang="en-US" sz="1600" dirty="0">
                <a:latin typeface="Franklin Gothic Book" panose="020B0503020102020204" pitchFamily="34" charset="0"/>
              </a:rPr>
              <a:t>by whom, and by when, to implement a Priority Strategy.</a:t>
            </a:r>
          </a:p>
        </p:txBody>
      </p:sp>
      <p:sp>
        <p:nvSpPr>
          <p:cNvPr id="18" name="Oval 4">
            <a:extLst>
              <a:ext uri="{FF2B5EF4-FFF2-40B4-BE49-F238E27FC236}">
                <a16:creationId xmlns:a16="http://schemas.microsoft.com/office/drawing/2014/main" id="{73BB8CF4-DDDF-4F70-A7E3-413A047FE5C6}"/>
              </a:ext>
            </a:extLst>
          </p:cNvPr>
          <p:cNvSpPr>
            <a:spLocks noChangeArrowheads="1"/>
          </p:cNvSpPr>
          <p:nvPr/>
        </p:nvSpPr>
        <p:spPr bwMode="auto">
          <a:xfrm flipV="1">
            <a:off x="6075514" y="1499298"/>
            <a:ext cx="238616" cy="217076"/>
          </a:xfrm>
          <a:prstGeom prst="ellipse">
            <a:avLst/>
          </a:prstGeom>
          <a:noFill/>
          <a:ln w="38100"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nchor="b"/>
          <a:lstStyle/>
          <a:p>
            <a:endParaRPr lang="en-US" dirty="0"/>
          </a:p>
        </p:txBody>
      </p:sp>
      <p:sp>
        <p:nvSpPr>
          <p:cNvPr id="19" name="TextBox 18"/>
          <p:cNvSpPr txBox="1"/>
          <p:nvPr/>
        </p:nvSpPr>
        <p:spPr>
          <a:xfrm>
            <a:off x="11802772" y="5064446"/>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1404742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_standard_screen.jpg"/>
          <p:cNvPicPr>
            <a:picLocks noChangeAspect="1"/>
          </p:cNvPicPr>
          <p:nvPr/>
        </p:nvPicPr>
        <p:blipFill>
          <a:blip r:embed="rId2"/>
          <a:stretch>
            <a:fillRect/>
          </a:stretch>
        </p:blipFill>
        <p:spPr>
          <a:xfrm>
            <a:off x="0" y="0"/>
            <a:ext cx="12192000" cy="6858000"/>
          </a:xfrm>
          <a:prstGeom prst="rect">
            <a:avLst/>
          </a:prstGeom>
        </p:spPr>
      </p:pic>
      <p:sp>
        <p:nvSpPr>
          <p:cNvPr id="24" name="Rectangle 23"/>
          <p:cNvSpPr/>
          <p:nvPr/>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25" name="Rectangle 24"/>
          <p:cNvSpPr/>
          <p:nvPr/>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dirty="0">
              <a:solidFill>
                <a:prstClr val="white"/>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39</a:t>
            </a:fld>
            <a:endParaRPr lang="en-US" dirty="0">
              <a:solidFill>
                <a:prstClr val="white"/>
              </a:solidFill>
            </a:endParaRPr>
          </a:p>
        </p:txBody>
      </p:sp>
      <p:sp>
        <p:nvSpPr>
          <p:cNvPr id="11" name="Rounded Rectangle 10"/>
          <p:cNvSpPr/>
          <p:nvPr/>
        </p:nvSpPr>
        <p:spPr>
          <a:xfrm>
            <a:off x="4011825" y="492552"/>
            <a:ext cx="2304018" cy="497318"/>
          </a:xfrm>
          <a:prstGeom prst="roundRect">
            <a:avLst/>
          </a:prstGeom>
          <a:solidFill>
            <a:srgbClr val="00467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Franklin Gothic Medium" panose="020B0603020102020204" pitchFamily="34" charset="0"/>
              </a:rPr>
              <a:t>Strategic Direction</a:t>
            </a:r>
          </a:p>
        </p:txBody>
      </p:sp>
      <p:sp>
        <p:nvSpPr>
          <p:cNvPr id="12" name="Rounded Rectangle 11"/>
          <p:cNvSpPr/>
          <p:nvPr/>
        </p:nvSpPr>
        <p:spPr>
          <a:xfrm>
            <a:off x="6763526" y="492552"/>
            <a:ext cx="3040655" cy="481525"/>
          </a:xfrm>
          <a:prstGeom prst="roundRect">
            <a:avLst/>
          </a:prstGeom>
          <a:solidFill>
            <a:srgbClr val="AFBD2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Franklin Gothic Medium" panose="020B0603020102020204" pitchFamily="34" charset="0"/>
              </a:rPr>
              <a:t>Implementation Planning </a:t>
            </a:r>
          </a:p>
        </p:txBody>
      </p:sp>
      <p:sp>
        <p:nvSpPr>
          <p:cNvPr id="20" name="Rounded Rectangle 19"/>
          <p:cNvSpPr/>
          <p:nvPr/>
        </p:nvSpPr>
        <p:spPr>
          <a:xfrm>
            <a:off x="4235116" y="4962357"/>
            <a:ext cx="1987728" cy="494859"/>
          </a:xfrm>
          <a:prstGeom prst="roundRect">
            <a:avLst/>
          </a:prstGeom>
          <a:solidFill>
            <a:schemeClr val="accent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Franklin Gothic Medium" panose="020B0603020102020204" pitchFamily="34" charset="0"/>
              </a:rPr>
              <a:t>Action Planning</a:t>
            </a:r>
          </a:p>
        </p:txBody>
      </p:sp>
      <p:pic>
        <p:nvPicPr>
          <p:cNvPr id="26" name="Picture 2"/>
          <p:cNvPicPr>
            <a:picLocks noChangeAspect="1" noChangeArrowheads="1"/>
          </p:cNvPicPr>
          <p:nvPr/>
        </p:nvPicPr>
        <p:blipFill>
          <a:blip r:embed="rId3"/>
          <a:srcRect/>
          <a:stretch>
            <a:fillRect/>
          </a:stretch>
        </p:blipFill>
        <p:spPr bwMode="auto">
          <a:xfrm>
            <a:off x="1197217" y="1171161"/>
            <a:ext cx="2554020" cy="3314018"/>
          </a:xfrm>
          <a:prstGeom prst="rect">
            <a:avLst/>
          </a:prstGeom>
          <a:noFill/>
          <a:ln w="9525" cap="flat" cmpd="sng" algn="ctr">
            <a:solidFill>
              <a:schemeClr val="bg1">
                <a:lumMod val="65000"/>
              </a:schemeClr>
            </a:solidFill>
            <a:prstDash val="solid"/>
            <a:miter lim="800000"/>
            <a:headEnd type="none" w="med" len="med"/>
            <a:tailEnd type="none" w="med" len="med"/>
          </a:ln>
          <a:effectLst>
            <a:outerShdw blurRad="50800" dist="38100" dir="2700000" algn="tl" rotWithShape="0">
              <a:prstClr val="black">
                <a:alpha val="40000"/>
              </a:prstClr>
            </a:outerShdw>
          </a:effectLst>
          <a:extLst/>
        </p:spPr>
      </p:pic>
      <p:grpSp>
        <p:nvGrpSpPr>
          <p:cNvPr id="27" name="Group 26"/>
          <p:cNvGrpSpPr>
            <a:grpSpLocks noChangeAspect="1"/>
          </p:cNvGrpSpPr>
          <p:nvPr/>
        </p:nvGrpSpPr>
        <p:grpSpPr bwMode="auto">
          <a:xfrm>
            <a:off x="4011825" y="1173473"/>
            <a:ext cx="5054242" cy="3311705"/>
            <a:chOff x="39090" y="867696"/>
            <a:chExt cx="9070848" cy="5943600"/>
          </a:xfrm>
          <a:effectLst>
            <a:outerShdw blurRad="50800" dist="38100" dir="2700000" algn="tl" rotWithShape="0">
              <a:prstClr val="black">
                <a:alpha val="40000"/>
              </a:prstClr>
            </a:outerShdw>
          </a:effectLst>
        </p:grpSpPr>
        <p:sp>
          <p:nvSpPr>
            <p:cNvPr id="28" name="Rectangle 27"/>
            <p:cNvSpPr/>
            <p:nvPr/>
          </p:nvSpPr>
          <p:spPr bwMode="auto">
            <a:xfrm>
              <a:off x="39090" y="867696"/>
              <a:ext cx="9070848" cy="5943600"/>
            </a:xfrm>
            <a:prstGeom prst="rect">
              <a:avLst/>
            </a:prstGeom>
            <a:solidFill>
              <a:schemeClr val="bg1"/>
            </a:solidFill>
            <a:ln w="28575" cap="flat" cmpd="sng" algn="ctr">
              <a:solidFill>
                <a:schemeClr val="bg1">
                  <a:lumMod val="65000"/>
                </a:schemeClr>
              </a:solidFill>
              <a:prstDash val="solid"/>
              <a:miter lim="800000"/>
              <a:headEnd type="none" w="med" len="med"/>
              <a:tailEnd type="none" w="med" len="med"/>
            </a:ln>
            <a:effectLst/>
          </p:spPr>
          <p:txBody>
            <a:bodyPr anchor="b"/>
            <a:lstStyle/>
            <a:p>
              <a:pPr>
                <a:defRPr/>
              </a:pPr>
              <a:endParaRPr lang="en-US" dirty="0">
                <a:latin typeface="Arial" charset="0"/>
              </a:endParaRP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9" y="1000900"/>
              <a:ext cx="4389120" cy="57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692" y="1000900"/>
              <a:ext cx="4389120" cy="569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2" name="Picture 1"/>
          <p:cNvPicPr>
            <a:picLocks noChangeAspect="1"/>
          </p:cNvPicPr>
          <p:nvPr/>
        </p:nvPicPr>
        <p:blipFill>
          <a:blip r:embed="rId6"/>
          <a:stretch>
            <a:fillRect/>
          </a:stretch>
        </p:blipFill>
        <p:spPr>
          <a:xfrm>
            <a:off x="6520842" y="4682985"/>
            <a:ext cx="2307268" cy="2136259"/>
          </a:xfrm>
          <a:prstGeom prst="rect">
            <a:avLst/>
          </a:prstGeom>
        </p:spPr>
      </p:pic>
      <p:cxnSp>
        <p:nvCxnSpPr>
          <p:cNvPr id="21" name="Straight Connector 20"/>
          <p:cNvCxnSpPr/>
          <p:nvPr/>
        </p:nvCxnSpPr>
        <p:spPr>
          <a:xfrm>
            <a:off x="1095363" y="4595149"/>
            <a:ext cx="107899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1802772" y="4547024"/>
            <a:ext cx="389851" cy="830997"/>
          </a:xfrm>
          <a:prstGeom prst="rect">
            <a:avLst/>
          </a:prstGeom>
          <a:noFill/>
        </p:spPr>
        <p:txBody>
          <a:bodyPr wrap="none" rtlCol="0">
            <a:spAutoFit/>
          </a:bodyPr>
          <a:lstStyle/>
          <a:p>
            <a:r>
              <a:rPr lang="en-US" sz="4800" dirty="0">
                <a:solidFill>
                  <a:schemeClr val="bg1">
                    <a:lumMod val="75000"/>
                  </a:schemeClr>
                </a:solidFill>
              </a:rPr>
              <a:t>-</a:t>
            </a:r>
          </a:p>
        </p:txBody>
      </p:sp>
      <p:cxnSp>
        <p:nvCxnSpPr>
          <p:cNvPr id="31" name="Straight Connector 30">
            <a:extLst>
              <a:ext uri="{FF2B5EF4-FFF2-40B4-BE49-F238E27FC236}">
                <a16:creationId xmlns:a16="http://schemas.microsoft.com/office/drawing/2014/main" id="{C42F69BC-04D7-4D97-A5E9-8BDBF9BFB678}"/>
              </a:ext>
            </a:extLst>
          </p:cNvPr>
          <p:cNvCxnSpPr>
            <a:cxnSpLocks/>
          </p:cNvCxnSpPr>
          <p:nvPr/>
        </p:nvCxnSpPr>
        <p:spPr>
          <a:xfrm rot="5400000">
            <a:off x="4378879" y="2434587"/>
            <a:ext cx="42976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A01D31D7-C893-4733-924B-4D261C5CBC97}"/>
              </a:ext>
            </a:extLst>
          </p:cNvPr>
          <p:cNvSpPr txBox="1"/>
          <p:nvPr/>
        </p:nvSpPr>
        <p:spPr>
          <a:xfrm>
            <a:off x="644375" y="57753"/>
            <a:ext cx="3302507" cy="523220"/>
          </a:xfrm>
          <a:prstGeom prst="rect">
            <a:avLst/>
          </a:prstGeom>
          <a:noFill/>
        </p:spPr>
        <p:txBody>
          <a:bodyPr wrap="none" rtlCol="0">
            <a:spAutoFit/>
          </a:bodyPr>
          <a:lstStyle/>
          <a:p>
            <a:r>
              <a:rPr lang="en-US" sz="2800" dirty="0"/>
              <a:t>Strategy Sessions</a:t>
            </a:r>
          </a:p>
        </p:txBody>
      </p:sp>
      <p:pic>
        <p:nvPicPr>
          <p:cNvPr id="32" name="Picture 2">
            <a:extLst>
              <a:ext uri="{FF2B5EF4-FFF2-40B4-BE49-F238E27FC236}">
                <a16:creationId xmlns:a16="http://schemas.microsoft.com/office/drawing/2014/main" id="{6E014F65-FB18-42F7-B23D-AB6606A85D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6357" y="1171161"/>
            <a:ext cx="2551022" cy="3310128"/>
          </a:xfrm>
          <a:prstGeom prst="rect">
            <a:avLst/>
          </a:prstGeom>
          <a:noFill/>
          <a:ln w="9525" algn="ctr">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6EF0F66D-254D-49FD-8683-37B64F9236A3}"/>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17</a:t>
            </a:r>
          </a:p>
        </p:txBody>
      </p:sp>
    </p:spTree>
    <p:extLst>
      <p:ext uri="{BB962C8B-B14F-4D97-AF65-F5344CB8AC3E}">
        <p14:creationId xmlns:p14="http://schemas.microsoft.com/office/powerpoint/2010/main" val="2818339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4">
            <a:extLst>
              <a:ext uri="{FF2B5EF4-FFF2-40B4-BE49-F238E27FC236}">
                <a16:creationId xmlns:a16="http://schemas.microsoft.com/office/drawing/2014/main" id="{2CA939B5-6F5F-44A3-ACD9-4A94361BF798}"/>
              </a:ext>
            </a:extLst>
          </p:cNvPr>
          <p:cNvSpPr>
            <a:spLocks noGrp="1"/>
          </p:cNvSpPr>
          <p:nvPr>
            <p:ph idx="1"/>
          </p:nvPr>
        </p:nvSpPr>
        <p:spPr>
          <a:xfrm>
            <a:off x="1903835" y="1197600"/>
            <a:ext cx="10761720" cy="5660399"/>
          </a:xfrm>
        </p:spPr>
        <p:txBody>
          <a:bodyPr>
            <a:normAutofit fontScale="92500" lnSpcReduction="10000"/>
          </a:bodyPr>
          <a:lstStyle/>
          <a:p>
            <a:pPr eaLnBrk="1" hangingPunct="1">
              <a:lnSpc>
                <a:spcPct val="90000"/>
              </a:lnSpc>
              <a:spcBef>
                <a:spcPct val="0"/>
              </a:spcBef>
            </a:pPr>
            <a:r>
              <a:rPr lang="en-US" altLang="en-US" sz="2000" dirty="0"/>
              <a:t>Office of the Director</a:t>
            </a:r>
          </a:p>
          <a:p>
            <a:pPr eaLnBrk="1" hangingPunct="1">
              <a:lnSpc>
                <a:spcPct val="90000"/>
              </a:lnSpc>
              <a:spcBef>
                <a:spcPct val="0"/>
              </a:spcBef>
            </a:pPr>
            <a:r>
              <a:rPr lang="en-US" altLang="en-US" sz="2000" dirty="0"/>
              <a:t>National Center for HIV, STD and TB Prevention</a:t>
            </a:r>
          </a:p>
          <a:p>
            <a:pPr eaLnBrk="1" hangingPunct="1">
              <a:lnSpc>
                <a:spcPct val="90000"/>
              </a:lnSpc>
              <a:spcBef>
                <a:spcPct val="0"/>
              </a:spcBef>
            </a:pPr>
            <a:r>
              <a:rPr lang="en-US" altLang="en-US" sz="2000" dirty="0"/>
              <a:t>National Center for Infectious Diseases</a:t>
            </a:r>
          </a:p>
          <a:p>
            <a:pPr eaLnBrk="1" hangingPunct="1">
              <a:lnSpc>
                <a:spcPct val="90000"/>
              </a:lnSpc>
              <a:spcBef>
                <a:spcPct val="0"/>
              </a:spcBef>
            </a:pPr>
            <a:r>
              <a:rPr lang="en-US" altLang="en-US" sz="2000" dirty="0"/>
              <a:t>National Center for Injury Prevention and Control</a:t>
            </a:r>
          </a:p>
          <a:p>
            <a:pPr eaLnBrk="1" hangingPunct="1">
              <a:lnSpc>
                <a:spcPct val="90000"/>
              </a:lnSpc>
              <a:spcBef>
                <a:spcPct val="0"/>
              </a:spcBef>
            </a:pPr>
            <a:r>
              <a:rPr lang="en-US" altLang="en-US" sz="2000" dirty="0"/>
              <a:t>National Immunization Project</a:t>
            </a:r>
          </a:p>
          <a:p>
            <a:pPr eaLnBrk="1" hangingPunct="1">
              <a:lnSpc>
                <a:spcPct val="90000"/>
              </a:lnSpc>
              <a:spcBef>
                <a:spcPct val="0"/>
              </a:spcBef>
            </a:pPr>
            <a:r>
              <a:rPr lang="en-US" altLang="en-US" sz="2000" dirty="0"/>
              <a:t>Division of Cancer Prevention and Control</a:t>
            </a:r>
          </a:p>
          <a:p>
            <a:pPr eaLnBrk="1" hangingPunct="1">
              <a:lnSpc>
                <a:spcPct val="90000"/>
              </a:lnSpc>
              <a:spcBef>
                <a:spcPct val="0"/>
              </a:spcBef>
            </a:pPr>
            <a:r>
              <a:rPr lang="en-US" altLang="en-US" sz="2000" dirty="0"/>
              <a:t>Division of Diabetes Translation</a:t>
            </a:r>
          </a:p>
          <a:p>
            <a:pPr eaLnBrk="1" hangingPunct="1">
              <a:lnSpc>
                <a:spcPct val="90000"/>
              </a:lnSpc>
              <a:spcBef>
                <a:spcPct val="0"/>
              </a:spcBef>
            </a:pPr>
            <a:r>
              <a:rPr lang="en-US" altLang="en-US" sz="2000" dirty="0"/>
              <a:t>Division of HIV/AIDs Prevention</a:t>
            </a:r>
          </a:p>
          <a:p>
            <a:pPr eaLnBrk="1" hangingPunct="1">
              <a:lnSpc>
                <a:spcPct val="90000"/>
              </a:lnSpc>
              <a:spcBef>
                <a:spcPct val="0"/>
              </a:spcBef>
            </a:pPr>
            <a:r>
              <a:rPr lang="en-US" altLang="en-US" sz="2000" dirty="0"/>
              <a:t>Division of Reproductive Health</a:t>
            </a:r>
          </a:p>
          <a:p>
            <a:pPr eaLnBrk="1" hangingPunct="1">
              <a:lnSpc>
                <a:spcPct val="90000"/>
              </a:lnSpc>
              <a:spcBef>
                <a:spcPct val="0"/>
              </a:spcBef>
            </a:pPr>
            <a:r>
              <a:rPr lang="en-US" altLang="en-US" sz="2000" dirty="0"/>
              <a:t>CDC University</a:t>
            </a:r>
          </a:p>
          <a:p>
            <a:pPr eaLnBrk="1" hangingPunct="1">
              <a:lnSpc>
                <a:spcPct val="90000"/>
              </a:lnSpc>
              <a:spcBef>
                <a:spcPct val="0"/>
              </a:spcBef>
            </a:pPr>
            <a:r>
              <a:rPr lang="en-US" altLang="en-US" sz="2000" dirty="0"/>
              <a:t>Community Outreach Branch</a:t>
            </a:r>
          </a:p>
          <a:p>
            <a:pPr eaLnBrk="1" hangingPunct="1">
              <a:lnSpc>
                <a:spcPct val="90000"/>
              </a:lnSpc>
              <a:spcBef>
                <a:spcPct val="0"/>
              </a:spcBef>
            </a:pPr>
            <a:r>
              <a:rPr lang="en-US" altLang="en-US" sz="2000" dirty="0"/>
              <a:t>Community Health and Program Services Branch</a:t>
            </a:r>
          </a:p>
          <a:p>
            <a:pPr eaLnBrk="1" hangingPunct="1">
              <a:lnSpc>
                <a:spcPct val="90000"/>
              </a:lnSpc>
              <a:spcBef>
                <a:spcPct val="0"/>
              </a:spcBef>
            </a:pPr>
            <a:r>
              <a:rPr lang="en-US" altLang="en-US" sz="2000" dirty="0"/>
              <a:t>Health Information Systems and Survey Board</a:t>
            </a:r>
          </a:p>
          <a:p>
            <a:pPr eaLnBrk="1" hangingPunct="1">
              <a:lnSpc>
                <a:spcPct val="90000"/>
              </a:lnSpc>
              <a:spcBef>
                <a:spcPct val="0"/>
              </a:spcBef>
            </a:pPr>
            <a:r>
              <a:rPr lang="en-US" altLang="en-US" sz="2000" dirty="0"/>
              <a:t>Human Resource Management Office</a:t>
            </a:r>
          </a:p>
          <a:p>
            <a:pPr eaLnBrk="1" hangingPunct="1">
              <a:lnSpc>
                <a:spcPct val="90000"/>
              </a:lnSpc>
              <a:spcBef>
                <a:spcPct val="0"/>
              </a:spcBef>
            </a:pPr>
            <a:r>
              <a:rPr lang="en-US" altLang="en-US" sz="2000" dirty="0"/>
              <a:t>Information Resource Management Office</a:t>
            </a:r>
          </a:p>
          <a:p>
            <a:pPr eaLnBrk="1" hangingPunct="1">
              <a:lnSpc>
                <a:spcPct val="90000"/>
              </a:lnSpc>
              <a:spcBef>
                <a:spcPct val="0"/>
              </a:spcBef>
            </a:pPr>
            <a:r>
              <a:rPr lang="en-US" altLang="en-US" sz="2000" dirty="0"/>
              <a:t>Management Analysis and Systems Office</a:t>
            </a:r>
          </a:p>
          <a:p>
            <a:pPr eaLnBrk="1" hangingPunct="1">
              <a:lnSpc>
                <a:spcPct val="90000"/>
              </a:lnSpc>
              <a:spcBef>
                <a:spcPct val="0"/>
              </a:spcBef>
            </a:pPr>
            <a:r>
              <a:rPr lang="en-US" altLang="en-US" sz="2000" dirty="0"/>
              <a:t>Office of Health and Safety</a:t>
            </a:r>
          </a:p>
          <a:p>
            <a:pPr eaLnBrk="1" hangingPunct="1">
              <a:lnSpc>
                <a:spcPct val="90000"/>
              </a:lnSpc>
              <a:spcBef>
                <a:spcPct val="0"/>
              </a:spcBef>
            </a:pPr>
            <a:r>
              <a:rPr lang="en-US" altLang="en-US" sz="2000" dirty="0"/>
              <a:t>Office of Enterprise Communication</a:t>
            </a:r>
          </a:p>
          <a:p>
            <a:pPr eaLnBrk="1" hangingPunct="1">
              <a:lnSpc>
                <a:spcPct val="90000"/>
              </a:lnSpc>
              <a:spcBef>
                <a:spcPct val="0"/>
              </a:spcBef>
            </a:pPr>
            <a:r>
              <a:rPr lang="en-US" altLang="en-US" sz="2000" dirty="0"/>
              <a:t>Office of Minority Health</a:t>
            </a:r>
          </a:p>
          <a:p>
            <a:pPr eaLnBrk="1" hangingPunct="1">
              <a:lnSpc>
                <a:spcPct val="90000"/>
              </a:lnSpc>
              <a:spcBef>
                <a:spcPct val="0"/>
              </a:spcBef>
            </a:pPr>
            <a:r>
              <a:rPr lang="en-US" altLang="en-US" sz="2000" dirty="0"/>
              <a:t>Office of Women</a:t>
            </a:r>
            <a:r>
              <a:rPr lang="ja-JP" altLang="en-US" sz="2000" dirty="0"/>
              <a:t>’</a:t>
            </a:r>
            <a:r>
              <a:rPr lang="en-US" altLang="ja-JP" sz="2000" dirty="0"/>
              <a:t>s Health</a:t>
            </a:r>
          </a:p>
          <a:p>
            <a:pPr eaLnBrk="1" hangingPunct="1">
              <a:lnSpc>
                <a:spcPct val="90000"/>
              </a:lnSpc>
              <a:spcBef>
                <a:spcPct val="0"/>
              </a:spcBef>
            </a:pPr>
            <a:r>
              <a:rPr lang="en-US" altLang="en-US" sz="2000" dirty="0"/>
              <a:t>Office of Public Health and Preparedness Response</a:t>
            </a:r>
          </a:p>
          <a:p>
            <a:pPr eaLnBrk="1" hangingPunct="1">
              <a:lnSpc>
                <a:spcPct val="90000"/>
              </a:lnSpc>
              <a:spcBef>
                <a:spcPct val="0"/>
              </a:spcBef>
            </a:pPr>
            <a:r>
              <a:rPr lang="en-US" altLang="en-US" sz="2000" dirty="0"/>
              <a:t>Incident Management Training and Development Program</a:t>
            </a:r>
          </a:p>
        </p:txBody>
      </p:sp>
      <p:sp>
        <p:nvSpPr>
          <p:cNvPr id="28676" name="Slide Number Placeholder 10">
            <a:extLst>
              <a:ext uri="{FF2B5EF4-FFF2-40B4-BE49-F238E27FC236}">
                <a16:creationId xmlns:a16="http://schemas.microsoft.com/office/drawing/2014/main" id="{4278D0C1-6218-4802-AB6B-2B6792C4FA1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3B640D2-C137-40D4-8119-1105EFB8232C}" type="slidenum">
              <a:rPr lang="en-US" altLang="en-US" sz="900">
                <a:solidFill>
                  <a:srgbClr val="E9F7FF"/>
                </a:solidFill>
                <a:latin typeface="Trebuchet MS" panose="020B0603020202020204" pitchFamily="34" charset="0"/>
              </a:rPr>
              <a:pPr>
                <a:spcBef>
                  <a:spcPct val="0"/>
                </a:spcBef>
                <a:buFontTx/>
                <a:buNone/>
              </a:pPr>
              <a:t>4</a:t>
            </a:fld>
            <a:endParaRPr lang="en-US" altLang="en-US" sz="900">
              <a:solidFill>
                <a:srgbClr val="E9F7FF"/>
              </a:solidFill>
              <a:latin typeface="Trebuchet MS" panose="020B0603020202020204" pitchFamily="34" charset="0"/>
            </a:endParaRPr>
          </a:p>
        </p:txBody>
      </p:sp>
      <p:sp>
        <p:nvSpPr>
          <p:cNvPr id="7" name="Title 1">
            <a:extLst>
              <a:ext uri="{FF2B5EF4-FFF2-40B4-BE49-F238E27FC236}">
                <a16:creationId xmlns:a16="http://schemas.microsoft.com/office/drawing/2014/main" id="{38BEFF7F-1D9C-4A35-8B30-DDB0982C5FF5}"/>
              </a:ext>
            </a:extLst>
          </p:cNvPr>
          <p:cNvSpPr txBox="1">
            <a:spLocks/>
          </p:cNvSpPr>
          <p:nvPr/>
        </p:nvSpPr>
        <p:spPr bwMode="auto">
          <a:xfrm>
            <a:off x="8849300" y="1719550"/>
            <a:ext cx="2208213" cy="2206625"/>
          </a:xfrm>
          <a:prstGeom prst="ellipse">
            <a:avLst/>
          </a:prstGeom>
          <a:solidFill>
            <a:srgbClr val="99CC00"/>
          </a:solidFill>
          <a:ln w="9525">
            <a:noFill/>
            <a:miter lim="800000"/>
            <a:headEnd/>
            <a:tailEnd/>
          </a:ln>
        </p:spPr>
        <p:txBody>
          <a:bodyPr anchor="ctr">
            <a:spAutoFit/>
          </a:bodyPr>
          <a:lstStyle/>
          <a:p>
            <a:pPr algn="ctr">
              <a:defRPr/>
            </a:pPr>
            <a:r>
              <a:rPr lang="en-US" kern="0" dirty="0">
                <a:solidFill>
                  <a:srgbClr val="000066"/>
                </a:solidFill>
                <a:latin typeface="+mj-lt"/>
                <a:ea typeface="+mj-ea"/>
                <a:cs typeface="+mj-cs"/>
              </a:rPr>
              <a:t>Strategy Partner </a:t>
            </a:r>
          </a:p>
          <a:p>
            <a:pPr algn="ctr">
              <a:defRPr/>
            </a:pPr>
            <a:r>
              <a:rPr lang="en-US" kern="0" dirty="0">
                <a:solidFill>
                  <a:srgbClr val="000066"/>
                </a:solidFill>
                <a:latin typeface="+mj-lt"/>
                <a:ea typeface="+mj-ea"/>
                <a:cs typeface="+mj-cs"/>
              </a:rPr>
              <a:t>of Choice </a:t>
            </a:r>
          </a:p>
          <a:p>
            <a:pPr algn="ctr">
              <a:defRPr/>
            </a:pPr>
            <a:r>
              <a:rPr lang="en-US" kern="0" dirty="0">
                <a:solidFill>
                  <a:srgbClr val="000066"/>
                </a:solidFill>
                <a:latin typeface="+mj-lt"/>
                <a:ea typeface="+mj-ea"/>
                <a:cs typeface="+mj-cs"/>
              </a:rPr>
              <a:t>for </a:t>
            </a:r>
            <a:r>
              <a:rPr lang="en-US" u="sng" kern="0" dirty="0">
                <a:solidFill>
                  <a:srgbClr val="000066"/>
                </a:solidFill>
                <a:latin typeface="+mj-lt"/>
                <a:ea typeface="+mj-ea"/>
                <a:cs typeface="+mj-cs"/>
              </a:rPr>
              <a:t>CDC</a:t>
            </a:r>
          </a:p>
        </p:txBody>
      </p:sp>
      <p:sp>
        <p:nvSpPr>
          <p:cNvPr id="3" name="Title 2">
            <a:extLst>
              <a:ext uri="{FF2B5EF4-FFF2-40B4-BE49-F238E27FC236}">
                <a16:creationId xmlns:a16="http://schemas.microsoft.com/office/drawing/2014/main" id="{5FCEDEF3-E397-4D41-8B57-A5D815EED6B6}"/>
              </a:ext>
            </a:extLst>
          </p:cNvPr>
          <p:cNvSpPr>
            <a:spLocks noGrp="1"/>
          </p:cNvSpPr>
          <p:nvPr>
            <p:ph type="title"/>
          </p:nvPr>
        </p:nvSpPr>
        <p:spPr/>
        <p:txBody>
          <a:bodyPr/>
          <a:lstStyle/>
          <a:p>
            <a:r>
              <a:rPr lang="en-US" dirty="0"/>
              <a:t>Who is Leadership Strategies?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675">
                                            <p:txEl>
                                              <p:pRg st="0" end="0"/>
                                            </p:txEl>
                                          </p:spTgt>
                                        </p:tgtEl>
                                        <p:attrNameLst>
                                          <p:attrName>style.visibility</p:attrName>
                                        </p:attrNameLst>
                                      </p:cBhvr>
                                      <p:to>
                                        <p:strVal val="visible"/>
                                      </p:to>
                                    </p:set>
                                    <p:animEffect transition="in" filter="fade">
                                      <p:cBhvr>
                                        <p:cTn id="11" dur="500"/>
                                        <p:tgtEl>
                                          <p:spTgt spid="2867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675">
                                            <p:txEl>
                                              <p:pRg st="1" end="1"/>
                                            </p:txEl>
                                          </p:spTgt>
                                        </p:tgtEl>
                                        <p:attrNameLst>
                                          <p:attrName>style.visibility</p:attrName>
                                        </p:attrNameLst>
                                      </p:cBhvr>
                                      <p:to>
                                        <p:strVal val="visible"/>
                                      </p:to>
                                    </p:set>
                                    <p:animEffect transition="in" filter="fade">
                                      <p:cBhvr>
                                        <p:cTn id="15" dur="500"/>
                                        <p:tgtEl>
                                          <p:spTgt spid="2867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Effect transition="in" filter="fade">
                                      <p:cBhvr>
                                        <p:cTn id="19" dur="500"/>
                                        <p:tgtEl>
                                          <p:spTgt spid="28675">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675">
                                            <p:txEl>
                                              <p:pRg st="3" end="3"/>
                                            </p:txEl>
                                          </p:spTgt>
                                        </p:tgtEl>
                                        <p:attrNameLst>
                                          <p:attrName>style.visibility</p:attrName>
                                        </p:attrNameLst>
                                      </p:cBhvr>
                                      <p:to>
                                        <p:strVal val="visible"/>
                                      </p:to>
                                    </p:set>
                                    <p:animEffect transition="in" filter="fade">
                                      <p:cBhvr>
                                        <p:cTn id="23" dur="500"/>
                                        <p:tgtEl>
                                          <p:spTgt spid="28675">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animEffect transition="in" filter="fade">
                                      <p:cBhvr>
                                        <p:cTn id="27" dur="500"/>
                                        <p:tgtEl>
                                          <p:spTgt spid="28675">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675">
                                            <p:txEl>
                                              <p:pRg st="5" end="5"/>
                                            </p:txEl>
                                          </p:spTgt>
                                        </p:tgtEl>
                                        <p:attrNameLst>
                                          <p:attrName>style.visibility</p:attrName>
                                        </p:attrNameLst>
                                      </p:cBhvr>
                                      <p:to>
                                        <p:strVal val="visible"/>
                                      </p:to>
                                    </p:set>
                                    <p:animEffect transition="in" filter="fade">
                                      <p:cBhvr>
                                        <p:cTn id="31" dur="500"/>
                                        <p:tgtEl>
                                          <p:spTgt spid="28675">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675">
                                            <p:txEl>
                                              <p:pRg st="6" end="6"/>
                                            </p:txEl>
                                          </p:spTgt>
                                        </p:tgtEl>
                                        <p:attrNameLst>
                                          <p:attrName>style.visibility</p:attrName>
                                        </p:attrNameLst>
                                      </p:cBhvr>
                                      <p:to>
                                        <p:strVal val="visible"/>
                                      </p:to>
                                    </p:set>
                                    <p:animEffect transition="in" filter="fade">
                                      <p:cBhvr>
                                        <p:cTn id="35" dur="500"/>
                                        <p:tgtEl>
                                          <p:spTgt spid="28675">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8675">
                                            <p:txEl>
                                              <p:pRg st="7" end="7"/>
                                            </p:txEl>
                                          </p:spTgt>
                                        </p:tgtEl>
                                        <p:attrNameLst>
                                          <p:attrName>style.visibility</p:attrName>
                                        </p:attrNameLst>
                                      </p:cBhvr>
                                      <p:to>
                                        <p:strVal val="visible"/>
                                      </p:to>
                                    </p:set>
                                    <p:animEffect transition="in" filter="fade">
                                      <p:cBhvr>
                                        <p:cTn id="39" dur="500"/>
                                        <p:tgtEl>
                                          <p:spTgt spid="28675">
                                            <p:txEl>
                                              <p:pRg st="7" end="7"/>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8675">
                                            <p:txEl>
                                              <p:pRg st="8" end="8"/>
                                            </p:txEl>
                                          </p:spTgt>
                                        </p:tgtEl>
                                        <p:attrNameLst>
                                          <p:attrName>style.visibility</p:attrName>
                                        </p:attrNameLst>
                                      </p:cBhvr>
                                      <p:to>
                                        <p:strVal val="visible"/>
                                      </p:to>
                                    </p:set>
                                    <p:animEffect transition="in" filter="fade">
                                      <p:cBhvr>
                                        <p:cTn id="43" dur="500"/>
                                        <p:tgtEl>
                                          <p:spTgt spid="28675">
                                            <p:txEl>
                                              <p:pRg st="8" end="8"/>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8675">
                                            <p:txEl>
                                              <p:pRg st="9" end="9"/>
                                            </p:txEl>
                                          </p:spTgt>
                                        </p:tgtEl>
                                        <p:attrNameLst>
                                          <p:attrName>style.visibility</p:attrName>
                                        </p:attrNameLst>
                                      </p:cBhvr>
                                      <p:to>
                                        <p:strVal val="visible"/>
                                      </p:to>
                                    </p:set>
                                    <p:animEffect transition="in" filter="fade">
                                      <p:cBhvr>
                                        <p:cTn id="47" dur="500"/>
                                        <p:tgtEl>
                                          <p:spTgt spid="28675">
                                            <p:txEl>
                                              <p:pRg st="9" end="9"/>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8675">
                                            <p:txEl>
                                              <p:pRg st="10" end="10"/>
                                            </p:txEl>
                                          </p:spTgt>
                                        </p:tgtEl>
                                        <p:attrNameLst>
                                          <p:attrName>style.visibility</p:attrName>
                                        </p:attrNameLst>
                                      </p:cBhvr>
                                      <p:to>
                                        <p:strVal val="visible"/>
                                      </p:to>
                                    </p:set>
                                    <p:animEffect transition="in" filter="fade">
                                      <p:cBhvr>
                                        <p:cTn id="51" dur="500"/>
                                        <p:tgtEl>
                                          <p:spTgt spid="28675">
                                            <p:txEl>
                                              <p:pRg st="10" end="10"/>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8675">
                                            <p:txEl>
                                              <p:pRg st="11" end="11"/>
                                            </p:txEl>
                                          </p:spTgt>
                                        </p:tgtEl>
                                        <p:attrNameLst>
                                          <p:attrName>style.visibility</p:attrName>
                                        </p:attrNameLst>
                                      </p:cBhvr>
                                      <p:to>
                                        <p:strVal val="visible"/>
                                      </p:to>
                                    </p:set>
                                    <p:animEffect transition="in" filter="fade">
                                      <p:cBhvr>
                                        <p:cTn id="55" dur="500"/>
                                        <p:tgtEl>
                                          <p:spTgt spid="28675">
                                            <p:txEl>
                                              <p:pRg st="11" end="11"/>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8675">
                                            <p:txEl>
                                              <p:pRg st="12" end="12"/>
                                            </p:txEl>
                                          </p:spTgt>
                                        </p:tgtEl>
                                        <p:attrNameLst>
                                          <p:attrName>style.visibility</p:attrName>
                                        </p:attrNameLst>
                                      </p:cBhvr>
                                      <p:to>
                                        <p:strVal val="visible"/>
                                      </p:to>
                                    </p:set>
                                    <p:animEffect transition="in" filter="fade">
                                      <p:cBhvr>
                                        <p:cTn id="59" dur="500"/>
                                        <p:tgtEl>
                                          <p:spTgt spid="28675">
                                            <p:txEl>
                                              <p:pRg st="12" end="12"/>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8675">
                                            <p:txEl>
                                              <p:pRg st="13" end="13"/>
                                            </p:txEl>
                                          </p:spTgt>
                                        </p:tgtEl>
                                        <p:attrNameLst>
                                          <p:attrName>style.visibility</p:attrName>
                                        </p:attrNameLst>
                                      </p:cBhvr>
                                      <p:to>
                                        <p:strVal val="visible"/>
                                      </p:to>
                                    </p:set>
                                    <p:animEffect transition="in" filter="fade">
                                      <p:cBhvr>
                                        <p:cTn id="63" dur="500"/>
                                        <p:tgtEl>
                                          <p:spTgt spid="28675">
                                            <p:txEl>
                                              <p:pRg st="13" end="13"/>
                                            </p:tx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8675">
                                            <p:txEl>
                                              <p:pRg st="14" end="14"/>
                                            </p:txEl>
                                          </p:spTgt>
                                        </p:tgtEl>
                                        <p:attrNameLst>
                                          <p:attrName>style.visibility</p:attrName>
                                        </p:attrNameLst>
                                      </p:cBhvr>
                                      <p:to>
                                        <p:strVal val="visible"/>
                                      </p:to>
                                    </p:set>
                                    <p:animEffect transition="in" filter="fade">
                                      <p:cBhvr>
                                        <p:cTn id="67" dur="500"/>
                                        <p:tgtEl>
                                          <p:spTgt spid="28675">
                                            <p:txEl>
                                              <p:pRg st="14" end="14"/>
                                            </p:tx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8675">
                                            <p:txEl>
                                              <p:pRg st="15" end="15"/>
                                            </p:txEl>
                                          </p:spTgt>
                                        </p:tgtEl>
                                        <p:attrNameLst>
                                          <p:attrName>style.visibility</p:attrName>
                                        </p:attrNameLst>
                                      </p:cBhvr>
                                      <p:to>
                                        <p:strVal val="visible"/>
                                      </p:to>
                                    </p:set>
                                    <p:animEffect transition="in" filter="fade">
                                      <p:cBhvr>
                                        <p:cTn id="71" dur="500"/>
                                        <p:tgtEl>
                                          <p:spTgt spid="28675">
                                            <p:txEl>
                                              <p:pRg st="15" end="15"/>
                                            </p:tx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28675">
                                            <p:txEl>
                                              <p:pRg st="16" end="16"/>
                                            </p:txEl>
                                          </p:spTgt>
                                        </p:tgtEl>
                                        <p:attrNameLst>
                                          <p:attrName>style.visibility</p:attrName>
                                        </p:attrNameLst>
                                      </p:cBhvr>
                                      <p:to>
                                        <p:strVal val="visible"/>
                                      </p:to>
                                    </p:set>
                                    <p:animEffect transition="in" filter="fade">
                                      <p:cBhvr>
                                        <p:cTn id="75" dur="500"/>
                                        <p:tgtEl>
                                          <p:spTgt spid="28675">
                                            <p:txEl>
                                              <p:pRg st="16" end="16"/>
                                            </p:tx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28675">
                                            <p:txEl>
                                              <p:pRg st="17" end="17"/>
                                            </p:txEl>
                                          </p:spTgt>
                                        </p:tgtEl>
                                        <p:attrNameLst>
                                          <p:attrName>style.visibility</p:attrName>
                                        </p:attrNameLst>
                                      </p:cBhvr>
                                      <p:to>
                                        <p:strVal val="visible"/>
                                      </p:to>
                                    </p:set>
                                    <p:animEffect transition="in" filter="fade">
                                      <p:cBhvr>
                                        <p:cTn id="79" dur="500"/>
                                        <p:tgtEl>
                                          <p:spTgt spid="28675">
                                            <p:txEl>
                                              <p:pRg st="17" end="17"/>
                                            </p:txEl>
                                          </p:spTgt>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28675">
                                            <p:txEl>
                                              <p:pRg st="18" end="18"/>
                                            </p:txEl>
                                          </p:spTgt>
                                        </p:tgtEl>
                                        <p:attrNameLst>
                                          <p:attrName>style.visibility</p:attrName>
                                        </p:attrNameLst>
                                      </p:cBhvr>
                                      <p:to>
                                        <p:strVal val="visible"/>
                                      </p:to>
                                    </p:set>
                                    <p:animEffect transition="in" filter="fade">
                                      <p:cBhvr>
                                        <p:cTn id="83" dur="500"/>
                                        <p:tgtEl>
                                          <p:spTgt spid="28675">
                                            <p:txEl>
                                              <p:pRg st="18" end="18"/>
                                            </p:txEl>
                                          </p:spTgt>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28675">
                                            <p:txEl>
                                              <p:pRg st="19" end="19"/>
                                            </p:txEl>
                                          </p:spTgt>
                                        </p:tgtEl>
                                        <p:attrNameLst>
                                          <p:attrName>style.visibility</p:attrName>
                                        </p:attrNameLst>
                                      </p:cBhvr>
                                      <p:to>
                                        <p:strVal val="visible"/>
                                      </p:to>
                                    </p:set>
                                    <p:animEffect transition="in" filter="fade">
                                      <p:cBhvr>
                                        <p:cTn id="87" dur="500"/>
                                        <p:tgtEl>
                                          <p:spTgt spid="28675">
                                            <p:txEl>
                                              <p:pRg st="19" end="19"/>
                                            </p:txEl>
                                          </p:spTgt>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28675">
                                            <p:txEl>
                                              <p:pRg st="20" end="20"/>
                                            </p:txEl>
                                          </p:spTgt>
                                        </p:tgtEl>
                                        <p:attrNameLst>
                                          <p:attrName>style.visibility</p:attrName>
                                        </p:attrNameLst>
                                      </p:cBhvr>
                                      <p:to>
                                        <p:strVal val="visible"/>
                                      </p:to>
                                    </p:set>
                                    <p:animEffect transition="in" filter="fade">
                                      <p:cBhvr>
                                        <p:cTn id="91" dur="500"/>
                                        <p:tgtEl>
                                          <p:spTgt spid="28675">
                                            <p:txEl>
                                              <p:pRg st="20" end="20"/>
                                            </p:txEl>
                                          </p:spTgt>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28675">
                                            <p:txEl>
                                              <p:pRg st="21" end="21"/>
                                            </p:txEl>
                                          </p:spTgt>
                                        </p:tgtEl>
                                        <p:attrNameLst>
                                          <p:attrName>style.visibility</p:attrName>
                                        </p:attrNameLst>
                                      </p:cBhvr>
                                      <p:to>
                                        <p:strVal val="visible"/>
                                      </p:to>
                                    </p:set>
                                    <p:animEffect transition="in" filter="fade">
                                      <p:cBhvr>
                                        <p:cTn id="95" dur="500"/>
                                        <p:tgtEl>
                                          <p:spTgt spid="28675">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40</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998482" y="4761187"/>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14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23F677-1B1B-4202-9813-029D3A163A19}"/>
              </a:ext>
            </a:extLst>
          </p:cNvPr>
          <p:cNvSpPr txBox="1"/>
          <p:nvPr/>
        </p:nvSpPr>
        <p:spPr>
          <a:xfrm>
            <a:off x="2825296" y="1597792"/>
            <a:ext cx="1212190" cy="563231"/>
          </a:xfrm>
          <a:prstGeom prst="rect">
            <a:avLst/>
          </a:prstGeom>
          <a:noFill/>
        </p:spPr>
        <p:txBody>
          <a:bodyPr wrap="none" rtlCol="0">
            <a:spAutoFit/>
          </a:bodyPr>
          <a:lstStyle/>
          <a:p>
            <a:pPr>
              <a:lnSpc>
                <a:spcPct val="90000"/>
              </a:lnSpc>
            </a:pPr>
            <a:r>
              <a:rPr lang="en-US" sz="2000" u="sng" dirty="0"/>
              <a:t>PHASE I</a:t>
            </a:r>
            <a:br>
              <a:rPr lang="en-US" sz="2000" u="sng" dirty="0"/>
            </a:br>
            <a:r>
              <a:rPr lang="en-US" sz="1400" b="0" dirty="0"/>
              <a:t>Assessment</a:t>
            </a:r>
          </a:p>
        </p:txBody>
      </p:sp>
      <p:sp>
        <p:nvSpPr>
          <p:cNvPr id="15" name="TextBox 14">
            <a:extLst>
              <a:ext uri="{FF2B5EF4-FFF2-40B4-BE49-F238E27FC236}">
                <a16:creationId xmlns:a16="http://schemas.microsoft.com/office/drawing/2014/main" id="{8EA226DD-632F-499A-B79E-5AA235650623}"/>
              </a:ext>
            </a:extLst>
          </p:cNvPr>
          <p:cNvSpPr txBox="1"/>
          <p:nvPr/>
        </p:nvSpPr>
        <p:spPr>
          <a:xfrm>
            <a:off x="5204498" y="1567315"/>
            <a:ext cx="1628972" cy="563231"/>
          </a:xfrm>
          <a:prstGeom prst="rect">
            <a:avLst/>
          </a:prstGeom>
          <a:noFill/>
        </p:spPr>
        <p:txBody>
          <a:bodyPr wrap="none" rtlCol="0">
            <a:spAutoFit/>
          </a:bodyPr>
          <a:lstStyle/>
          <a:p>
            <a:pPr>
              <a:lnSpc>
                <a:spcPct val="90000"/>
              </a:lnSpc>
            </a:pPr>
            <a:r>
              <a:rPr lang="en-US" sz="2000" u="sng" dirty="0"/>
              <a:t>PHASE II</a:t>
            </a:r>
            <a:br>
              <a:rPr lang="en-US" sz="2000" u="sng" dirty="0"/>
            </a:br>
            <a:r>
              <a:rPr lang="en-US" sz="1400" b="0" dirty="0"/>
              <a:t>Strategy Sessions</a:t>
            </a:r>
          </a:p>
        </p:txBody>
      </p:sp>
      <p:sp>
        <p:nvSpPr>
          <p:cNvPr id="16" name="TextBox 15">
            <a:extLst>
              <a:ext uri="{FF2B5EF4-FFF2-40B4-BE49-F238E27FC236}">
                <a16:creationId xmlns:a16="http://schemas.microsoft.com/office/drawing/2014/main" id="{8B5C52E4-6632-4FC9-940C-46C24592D6F0}"/>
              </a:ext>
            </a:extLst>
          </p:cNvPr>
          <p:cNvSpPr txBox="1"/>
          <p:nvPr/>
        </p:nvSpPr>
        <p:spPr>
          <a:xfrm>
            <a:off x="7844955" y="1575333"/>
            <a:ext cx="1407758" cy="563231"/>
          </a:xfrm>
          <a:prstGeom prst="rect">
            <a:avLst/>
          </a:prstGeom>
          <a:noFill/>
        </p:spPr>
        <p:txBody>
          <a:bodyPr wrap="none" rtlCol="0">
            <a:spAutoFit/>
          </a:bodyPr>
          <a:lstStyle/>
          <a:p>
            <a:pPr>
              <a:lnSpc>
                <a:spcPct val="90000"/>
              </a:lnSpc>
            </a:pPr>
            <a:r>
              <a:rPr lang="en-US" sz="2000" u="sng" dirty="0"/>
              <a:t>PHASE III</a:t>
            </a:r>
            <a:br>
              <a:rPr lang="en-US" sz="2000" u="sng" dirty="0"/>
            </a:br>
            <a:r>
              <a:rPr lang="en-US" sz="1400" b="0" dirty="0"/>
              <a:t>Implementation</a:t>
            </a:r>
          </a:p>
        </p:txBody>
      </p:sp>
      <p:sp>
        <p:nvSpPr>
          <p:cNvPr id="5" name="Title 4"/>
          <p:cNvSpPr>
            <a:spLocks noGrp="1"/>
          </p:cNvSpPr>
          <p:nvPr>
            <p:ph type="title"/>
          </p:nvPr>
        </p:nvSpPr>
        <p:spPr/>
        <p:txBody>
          <a:bodyPr/>
          <a:lstStyle/>
          <a:p>
            <a:r>
              <a:rPr lang="en-US" dirty="0">
                <a:latin typeface="Franklin Gothic Medium" panose="020B0603020102020204" pitchFamily="34" charset="0"/>
              </a:rPr>
              <a:t>F. The Strategy Phases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41</a:t>
            </a:fld>
            <a:endParaRPr lang="en-US" dirty="0">
              <a:solidFill>
                <a:prstClr val="white"/>
              </a:solidFill>
            </a:endParaRPr>
          </a:p>
        </p:txBody>
      </p:sp>
      <p:pic>
        <p:nvPicPr>
          <p:cNvPr id="7" name="Picture 6"/>
          <p:cNvPicPr>
            <a:picLocks noChangeAspect="1"/>
          </p:cNvPicPr>
          <p:nvPr/>
        </p:nvPicPr>
        <p:blipFill rotWithShape="1">
          <a:blip r:embed="rId2">
            <a:clrChange>
              <a:clrFrom>
                <a:srgbClr val="FFFFFF"/>
              </a:clrFrom>
              <a:clrTo>
                <a:srgbClr val="FFFFFF">
                  <a:alpha val="0"/>
                </a:srgbClr>
              </a:clrTo>
            </a:clrChange>
          </a:blip>
          <a:srcRect l="29798" t="13137" r="38135" b="22014"/>
          <a:stretch/>
        </p:blipFill>
        <p:spPr>
          <a:xfrm>
            <a:off x="4413845" y="2138564"/>
            <a:ext cx="2588193" cy="3360536"/>
          </a:xfrm>
          <a:prstGeom prst="rect">
            <a:avLst/>
          </a:prstGeom>
        </p:spPr>
      </p:pic>
      <p:pic>
        <p:nvPicPr>
          <p:cNvPr id="8" name="Picture 7"/>
          <p:cNvPicPr>
            <a:picLocks noChangeAspect="1"/>
          </p:cNvPicPr>
          <p:nvPr/>
        </p:nvPicPr>
        <p:blipFill rotWithShape="1">
          <a:blip r:embed="rId2">
            <a:clrChange>
              <a:clrFrom>
                <a:srgbClr val="FFFFFF"/>
              </a:clrFrom>
              <a:clrTo>
                <a:srgbClr val="FFFFFF">
                  <a:alpha val="0"/>
                </a:srgbClr>
              </a:clrTo>
            </a:clrChange>
          </a:blip>
          <a:srcRect t="14061" r="70172"/>
          <a:stretch/>
        </p:blipFill>
        <p:spPr>
          <a:xfrm>
            <a:off x="2008742" y="2186422"/>
            <a:ext cx="2407485" cy="4453431"/>
          </a:xfrm>
          <a:prstGeom prst="rect">
            <a:avLst/>
          </a:prstGeom>
        </p:spPr>
      </p:pic>
      <p:sp>
        <p:nvSpPr>
          <p:cNvPr id="14" name="TextBox 13"/>
          <p:cNvSpPr txBox="1"/>
          <p:nvPr/>
        </p:nvSpPr>
        <p:spPr>
          <a:xfrm>
            <a:off x="11802772" y="560301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10" name="Rectangle: Rounded Corners 9">
            <a:extLst>
              <a:ext uri="{FF2B5EF4-FFF2-40B4-BE49-F238E27FC236}">
                <a16:creationId xmlns:a16="http://schemas.microsoft.com/office/drawing/2014/main" id="{7241ADCE-D422-43EC-928F-D718D5C81666}"/>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19</a:t>
            </a:r>
          </a:p>
        </p:txBody>
      </p:sp>
      <p:pic>
        <p:nvPicPr>
          <p:cNvPr id="11" name="Picture 10">
            <a:extLst>
              <a:ext uri="{FF2B5EF4-FFF2-40B4-BE49-F238E27FC236}">
                <a16:creationId xmlns:a16="http://schemas.microsoft.com/office/drawing/2014/main" id="{903C1460-77ED-41B7-9CE5-96BFC49484C3}"/>
              </a:ext>
            </a:extLst>
          </p:cNvPr>
          <p:cNvPicPr>
            <a:picLocks noChangeAspect="1"/>
          </p:cNvPicPr>
          <p:nvPr/>
        </p:nvPicPr>
        <p:blipFill rotWithShape="1">
          <a:blip r:embed="rId2">
            <a:clrChange>
              <a:clrFrom>
                <a:srgbClr val="FFFFFF"/>
              </a:clrFrom>
              <a:clrTo>
                <a:srgbClr val="FFFFFF">
                  <a:alpha val="0"/>
                </a:srgbClr>
              </a:clrTo>
            </a:clrChange>
          </a:blip>
          <a:srcRect l="29798" t="78477" r="57742"/>
          <a:stretch/>
        </p:blipFill>
        <p:spPr>
          <a:xfrm>
            <a:off x="4441555" y="5552209"/>
            <a:ext cx="1005682" cy="1115354"/>
          </a:xfrm>
          <a:prstGeom prst="rect">
            <a:avLst/>
          </a:prstGeom>
        </p:spPr>
      </p:pic>
      <p:pic>
        <p:nvPicPr>
          <p:cNvPr id="12" name="Picture 11">
            <a:extLst>
              <a:ext uri="{FF2B5EF4-FFF2-40B4-BE49-F238E27FC236}">
                <a16:creationId xmlns:a16="http://schemas.microsoft.com/office/drawing/2014/main" id="{51AC0E42-E262-4F7F-873F-4525D267CFC3}"/>
              </a:ext>
            </a:extLst>
          </p:cNvPr>
          <p:cNvPicPr>
            <a:picLocks noChangeAspect="1"/>
          </p:cNvPicPr>
          <p:nvPr/>
        </p:nvPicPr>
        <p:blipFill rotWithShape="1">
          <a:blip r:embed="rId2">
            <a:clrChange>
              <a:clrFrom>
                <a:srgbClr val="FFFFFF"/>
              </a:clrFrom>
              <a:clrTo>
                <a:srgbClr val="FFFFFF">
                  <a:alpha val="0"/>
                </a:srgbClr>
              </a:clrTo>
            </a:clrChange>
          </a:blip>
          <a:srcRect l="42218" t="78477" r="42913"/>
          <a:stretch/>
        </p:blipFill>
        <p:spPr>
          <a:xfrm>
            <a:off x="5444061" y="5552209"/>
            <a:ext cx="1200150" cy="1115354"/>
          </a:xfrm>
          <a:prstGeom prst="rect">
            <a:avLst/>
          </a:prstGeom>
        </p:spPr>
      </p:pic>
      <p:pic>
        <p:nvPicPr>
          <p:cNvPr id="13" name="Picture 12">
            <a:extLst>
              <a:ext uri="{FF2B5EF4-FFF2-40B4-BE49-F238E27FC236}">
                <a16:creationId xmlns:a16="http://schemas.microsoft.com/office/drawing/2014/main" id="{F3502025-35E1-4ABF-961D-814DD7ADD645}"/>
              </a:ext>
            </a:extLst>
          </p:cNvPr>
          <p:cNvPicPr>
            <a:picLocks noChangeAspect="1"/>
          </p:cNvPicPr>
          <p:nvPr/>
        </p:nvPicPr>
        <p:blipFill rotWithShape="1">
          <a:blip r:embed="rId2">
            <a:clrChange>
              <a:clrFrom>
                <a:srgbClr val="FFFFFF"/>
              </a:clrFrom>
              <a:clrTo>
                <a:srgbClr val="FFFFFF">
                  <a:alpha val="0"/>
                </a:srgbClr>
              </a:clrTo>
            </a:clrChange>
          </a:blip>
          <a:srcRect l="57009" t="78477" r="30403"/>
          <a:stretch/>
        </p:blipFill>
        <p:spPr>
          <a:xfrm>
            <a:off x="6637861" y="5552209"/>
            <a:ext cx="1016000" cy="1115354"/>
          </a:xfrm>
          <a:prstGeom prst="rect">
            <a:avLst/>
          </a:prstGeom>
        </p:spPr>
      </p:pic>
      <p:pic>
        <p:nvPicPr>
          <p:cNvPr id="17" name="Picture 16">
            <a:extLst>
              <a:ext uri="{FF2B5EF4-FFF2-40B4-BE49-F238E27FC236}">
                <a16:creationId xmlns:a16="http://schemas.microsoft.com/office/drawing/2014/main" id="{20DFE93A-A1C1-4909-BD82-E3B2C3E61274}"/>
              </a:ext>
            </a:extLst>
          </p:cNvPr>
          <p:cNvPicPr>
            <a:picLocks noChangeAspect="1"/>
          </p:cNvPicPr>
          <p:nvPr/>
        </p:nvPicPr>
        <p:blipFill rotWithShape="1">
          <a:blip r:embed="rId2">
            <a:clrChange>
              <a:clrFrom>
                <a:srgbClr val="FFFFFF"/>
              </a:clrFrom>
              <a:clrTo>
                <a:srgbClr val="FFFFFF">
                  <a:alpha val="0"/>
                </a:srgbClr>
              </a:clrTo>
            </a:clrChange>
          </a:blip>
          <a:srcRect l="69637" t="14061"/>
          <a:stretch/>
        </p:blipFill>
        <p:spPr>
          <a:xfrm>
            <a:off x="7629326" y="2186422"/>
            <a:ext cx="2450705" cy="4453432"/>
          </a:xfrm>
          <a:prstGeom prst="rect">
            <a:avLst/>
          </a:prstGeom>
        </p:spPr>
      </p:pic>
      <p:pic>
        <p:nvPicPr>
          <p:cNvPr id="18" name="Picture 17">
            <a:extLst>
              <a:ext uri="{FF2B5EF4-FFF2-40B4-BE49-F238E27FC236}">
                <a16:creationId xmlns:a16="http://schemas.microsoft.com/office/drawing/2014/main" id="{D2C677E6-BEAC-46FA-AF3A-120934407755}"/>
              </a:ext>
            </a:extLst>
          </p:cNvPr>
          <p:cNvPicPr>
            <a:picLocks noChangeAspect="1"/>
          </p:cNvPicPr>
          <p:nvPr/>
        </p:nvPicPr>
        <p:blipFill rotWithShape="1">
          <a:blip r:embed="rId2">
            <a:clrChange>
              <a:clrFrom>
                <a:srgbClr val="FFFFFF"/>
              </a:clrFrom>
              <a:clrTo>
                <a:srgbClr val="FFFFFF">
                  <a:alpha val="0"/>
                </a:srgbClr>
              </a:clrTo>
            </a:clrChange>
          </a:blip>
          <a:srcRect l="29798" t="14061" r="30403" b="22014"/>
          <a:stretch/>
        </p:blipFill>
        <p:spPr>
          <a:xfrm>
            <a:off x="4413845" y="2186423"/>
            <a:ext cx="3212307" cy="3312678"/>
          </a:xfrm>
          <a:prstGeom prst="rect">
            <a:avLst/>
          </a:prstGeom>
        </p:spPr>
      </p:pic>
    </p:spTree>
    <p:extLst>
      <p:ext uri="{BB962C8B-B14F-4D97-AF65-F5344CB8AC3E}">
        <p14:creationId xmlns:p14="http://schemas.microsoft.com/office/powerpoint/2010/main" val="2481644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42</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998482" y="5339256"/>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867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04" b="15313"/>
          <a:stretch/>
        </p:blipFill>
        <p:spPr>
          <a:xfrm>
            <a:off x="1" y="0"/>
            <a:ext cx="12192000" cy="6858000"/>
          </a:xfrm>
          <a:prstGeom prst="rect">
            <a:avLst/>
          </a:prstGeom>
        </p:spPr>
      </p:pic>
      <p:sp>
        <p:nvSpPr>
          <p:cNvPr id="2" name="Rectangle 1"/>
          <p:cNvSpPr/>
          <p:nvPr/>
        </p:nvSpPr>
        <p:spPr>
          <a:xfrm>
            <a:off x="1" y="1"/>
            <a:ext cx="12192000" cy="685800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43</a:t>
            </a:fld>
            <a:endParaRPr lang="en-US" dirty="0">
              <a:solidFill>
                <a:prstClr val="white"/>
              </a:solidFill>
            </a:endParaRPr>
          </a:p>
        </p:txBody>
      </p:sp>
      <p:sp>
        <p:nvSpPr>
          <p:cNvPr id="13" name="Title 2"/>
          <p:cNvSpPr txBox="1">
            <a:spLocks/>
          </p:cNvSpPr>
          <p:nvPr/>
        </p:nvSpPr>
        <p:spPr>
          <a:xfrm>
            <a:off x="1044520" y="622173"/>
            <a:ext cx="8614048" cy="1694614"/>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5200" kern="1200">
                <a:solidFill>
                  <a:schemeClr val="bg1"/>
                </a:solidFill>
                <a:latin typeface="Franklin Gothic Book"/>
                <a:ea typeface="+mj-ea"/>
                <a:cs typeface="Franklin Gothic Book"/>
              </a:defRPr>
            </a:lvl1pPr>
          </a:lstStyle>
          <a:p>
            <a:pPr fontAlgn="auto">
              <a:spcBef>
                <a:spcPts val="2400"/>
              </a:spcBef>
              <a:spcAft>
                <a:spcPts val="0"/>
              </a:spcAft>
              <a:defRPr/>
            </a:pPr>
            <a:endParaRPr lang="en-US" sz="4000" dirty="0"/>
          </a:p>
          <a:p>
            <a:pPr fontAlgn="auto">
              <a:spcBef>
                <a:spcPts val="2400"/>
              </a:spcBef>
              <a:spcAft>
                <a:spcPts val="0"/>
              </a:spcAft>
              <a:defRPr/>
            </a:pPr>
            <a:r>
              <a:rPr lang="en-US" sz="4000" dirty="0"/>
              <a:t>QUESTION: </a:t>
            </a:r>
            <a:r>
              <a:rPr lang="en-US" sz="4000" dirty="0">
                <a:latin typeface="Franklin Gothic Book" panose="020B0503020102020204" pitchFamily="34" charset="0"/>
                <a:cs typeface="Arial"/>
              </a:rPr>
              <a:t>Why do most plans fail?</a:t>
            </a:r>
            <a:endParaRPr lang="en-US" sz="4000" dirty="0">
              <a:latin typeface="Franklin Gothic Book" panose="020B0503020102020204" pitchFamily="34" charset="0"/>
            </a:endParaRPr>
          </a:p>
        </p:txBody>
      </p:sp>
      <p:sp>
        <p:nvSpPr>
          <p:cNvPr id="7" name="Rectangle: Rounded Corners 6">
            <a:extLst>
              <a:ext uri="{FF2B5EF4-FFF2-40B4-BE49-F238E27FC236}">
                <a16:creationId xmlns:a16="http://schemas.microsoft.com/office/drawing/2014/main" id="{DB865BAE-3FB9-47E6-9A77-1F084D9E8195}"/>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20</a:t>
            </a:r>
          </a:p>
        </p:txBody>
      </p:sp>
    </p:spTree>
    <p:extLst>
      <p:ext uri="{BB962C8B-B14F-4D97-AF65-F5344CB8AC3E}">
        <p14:creationId xmlns:p14="http://schemas.microsoft.com/office/powerpoint/2010/main" val="4054210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Franklin Gothic Medium" panose="020B0603020102020204" pitchFamily="34" charset="0"/>
              </a:rPr>
              <a:t>The Strategy Phases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44</a:t>
            </a:fld>
            <a:endParaRPr lang="en-US" dirty="0">
              <a:solidFill>
                <a:prstClr val="white"/>
              </a:solidFill>
            </a:endParaRPr>
          </a:p>
        </p:txBody>
      </p:sp>
      <p:pic>
        <p:nvPicPr>
          <p:cNvPr id="7" name="Picture 6"/>
          <p:cNvPicPr>
            <a:picLocks noChangeAspect="1"/>
          </p:cNvPicPr>
          <p:nvPr/>
        </p:nvPicPr>
        <p:blipFill rotWithShape="1">
          <a:blip r:embed="rId2">
            <a:clrChange>
              <a:clrFrom>
                <a:srgbClr val="FFFFFF"/>
              </a:clrFrom>
              <a:clrTo>
                <a:srgbClr val="FFFFFF">
                  <a:alpha val="0"/>
                </a:srgbClr>
              </a:clrTo>
            </a:clrChange>
          </a:blip>
          <a:srcRect l="29798" r="38135" b="22014"/>
          <a:stretch/>
        </p:blipFill>
        <p:spPr>
          <a:xfrm>
            <a:off x="4413845" y="1457760"/>
            <a:ext cx="2588193" cy="4041340"/>
          </a:xfrm>
          <a:prstGeom prst="rect">
            <a:avLst/>
          </a:prstGeom>
        </p:spPr>
      </p:pic>
      <p:pic>
        <p:nvPicPr>
          <p:cNvPr id="8" name="Picture 7"/>
          <p:cNvPicPr>
            <a:picLocks noChangeAspect="1"/>
          </p:cNvPicPr>
          <p:nvPr/>
        </p:nvPicPr>
        <p:blipFill rotWithShape="1">
          <a:blip r:embed="rId2">
            <a:clrChange>
              <a:clrFrom>
                <a:srgbClr val="FFFFFF"/>
              </a:clrFrom>
              <a:clrTo>
                <a:srgbClr val="FFFFFF">
                  <a:alpha val="0"/>
                </a:srgbClr>
              </a:clrTo>
            </a:clrChange>
          </a:blip>
          <a:srcRect r="70172"/>
          <a:stretch/>
        </p:blipFill>
        <p:spPr>
          <a:xfrm>
            <a:off x="2008742" y="1457760"/>
            <a:ext cx="2407485" cy="5182094"/>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blip>
          <a:srcRect l="69637"/>
          <a:stretch/>
        </p:blipFill>
        <p:spPr>
          <a:xfrm>
            <a:off x="7629326" y="1457760"/>
            <a:ext cx="2450705" cy="5182094"/>
          </a:xfrm>
          <a:prstGeom prst="rect">
            <a:avLst/>
          </a:prstGeom>
        </p:spPr>
      </p:pic>
      <p:pic>
        <p:nvPicPr>
          <p:cNvPr id="10" name="Picture 9"/>
          <p:cNvPicPr>
            <a:picLocks noChangeAspect="1"/>
          </p:cNvPicPr>
          <p:nvPr/>
        </p:nvPicPr>
        <p:blipFill rotWithShape="1">
          <a:blip r:embed="rId2">
            <a:clrChange>
              <a:clrFrom>
                <a:srgbClr val="FFFFFF"/>
              </a:clrFrom>
              <a:clrTo>
                <a:srgbClr val="FFFFFF">
                  <a:alpha val="0"/>
                </a:srgbClr>
              </a:clrTo>
            </a:clrChange>
          </a:blip>
          <a:srcRect l="29798" t="78477" r="57742"/>
          <a:stretch/>
        </p:blipFill>
        <p:spPr>
          <a:xfrm>
            <a:off x="4413846" y="5524500"/>
            <a:ext cx="1005682" cy="1115354"/>
          </a:xfrm>
          <a:prstGeom prst="rect">
            <a:avLst/>
          </a:prstGeom>
        </p:spPr>
      </p:pic>
      <p:pic>
        <p:nvPicPr>
          <p:cNvPr id="11" name="Picture 10"/>
          <p:cNvPicPr>
            <a:picLocks noChangeAspect="1"/>
          </p:cNvPicPr>
          <p:nvPr/>
        </p:nvPicPr>
        <p:blipFill rotWithShape="1">
          <a:blip r:embed="rId2">
            <a:clrChange>
              <a:clrFrom>
                <a:srgbClr val="FFFFFF"/>
              </a:clrFrom>
              <a:clrTo>
                <a:srgbClr val="FFFFFF">
                  <a:alpha val="0"/>
                </a:srgbClr>
              </a:clrTo>
            </a:clrChange>
          </a:blip>
          <a:srcRect l="42218" t="78477" r="42913"/>
          <a:stretch/>
        </p:blipFill>
        <p:spPr>
          <a:xfrm>
            <a:off x="5416352" y="5524500"/>
            <a:ext cx="1200150" cy="1115354"/>
          </a:xfrm>
          <a:prstGeom prst="rect">
            <a:avLst/>
          </a:prstGeom>
        </p:spPr>
      </p:pic>
      <p:pic>
        <p:nvPicPr>
          <p:cNvPr id="12" name="Picture 11"/>
          <p:cNvPicPr>
            <a:picLocks noChangeAspect="1"/>
          </p:cNvPicPr>
          <p:nvPr/>
        </p:nvPicPr>
        <p:blipFill rotWithShape="1">
          <a:blip r:embed="rId2">
            <a:clrChange>
              <a:clrFrom>
                <a:srgbClr val="FFFFFF"/>
              </a:clrFrom>
              <a:clrTo>
                <a:srgbClr val="FFFFFF">
                  <a:alpha val="0"/>
                </a:srgbClr>
              </a:clrTo>
            </a:clrChange>
          </a:blip>
          <a:srcRect l="57009" t="78477" r="30403"/>
          <a:stretch/>
        </p:blipFill>
        <p:spPr>
          <a:xfrm>
            <a:off x="6610152" y="5524500"/>
            <a:ext cx="1016000" cy="1115354"/>
          </a:xfrm>
          <a:prstGeom prst="rect">
            <a:avLst/>
          </a:prstGeom>
        </p:spPr>
      </p:pic>
      <p:pic>
        <p:nvPicPr>
          <p:cNvPr id="13" name="Picture 12"/>
          <p:cNvPicPr>
            <a:picLocks noChangeAspect="1"/>
          </p:cNvPicPr>
          <p:nvPr/>
        </p:nvPicPr>
        <p:blipFill rotWithShape="1">
          <a:blip r:embed="rId2">
            <a:clrChange>
              <a:clrFrom>
                <a:srgbClr val="FFFFFF"/>
              </a:clrFrom>
              <a:clrTo>
                <a:srgbClr val="FFFFFF">
                  <a:alpha val="0"/>
                </a:srgbClr>
              </a:clrTo>
            </a:clrChange>
          </a:blip>
          <a:srcRect l="29798" r="30403" b="22014"/>
          <a:stretch/>
        </p:blipFill>
        <p:spPr>
          <a:xfrm>
            <a:off x="4413845" y="1457760"/>
            <a:ext cx="3212307" cy="4041340"/>
          </a:xfrm>
          <a:prstGeom prst="rect">
            <a:avLst/>
          </a:prstGeom>
        </p:spPr>
      </p:pic>
      <p:sp>
        <p:nvSpPr>
          <p:cNvPr id="14" name="Oval 5"/>
          <p:cNvSpPr>
            <a:spLocks noChangeArrowheads="1"/>
          </p:cNvSpPr>
          <p:nvPr/>
        </p:nvSpPr>
        <p:spPr bwMode="auto">
          <a:xfrm>
            <a:off x="7807126" y="4817732"/>
            <a:ext cx="1404710" cy="1404710"/>
          </a:xfrm>
          <a:prstGeom prst="ellipse">
            <a:avLst/>
          </a:prstGeom>
          <a:noFill/>
          <a:ln w="5715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Franklin Gothic Book" panose="020B0503020102020204" pitchFamily="34" charset="0"/>
            </a:endParaRPr>
          </a:p>
        </p:txBody>
      </p:sp>
      <p:sp>
        <p:nvSpPr>
          <p:cNvPr id="15" name="TextBox 14"/>
          <p:cNvSpPr txBox="1"/>
          <p:nvPr/>
        </p:nvSpPr>
        <p:spPr>
          <a:xfrm>
            <a:off x="11802772" y="5064446"/>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709737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latin typeface="Franklin Gothic Medium" panose="020B0603020102020204" pitchFamily="34" charset="0"/>
              </a:rPr>
              <a:t>The Stephen Covey Urgent/Important Matrix</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45</a:t>
            </a:fld>
            <a:endParaRPr lang="en-US" dirty="0">
              <a:solidFill>
                <a:prstClr val="white"/>
              </a:solidFill>
            </a:endParaRPr>
          </a:p>
        </p:txBody>
      </p:sp>
      <p:sp>
        <p:nvSpPr>
          <p:cNvPr id="25" name="Rectangle 24">
            <a:extLst>
              <a:ext uri="{FF2B5EF4-FFF2-40B4-BE49-F238E27FC236}">
                <a16:creationId xmlns:a16="http://schemas.microsoft.com/office/drawing/2014/main" id="{BCA32698-1A34-4BD1-8C42-0E11437A9BA1}"/>
              </a:ext>
            </a:extLst>
          </p:cNvPr>
          <p:cNvSpPr/>
          <p:nvPr/>
        </p:nvSpPr>
        <p:spPr bwMode="auto">
          <a:xfrm>
            <a:off x="2571749" y="3636012"/>
            <a:ext cx="672995" cy="1367507"/>
          </a:xfrm>
          <a:prstGeom prst="rect">
            <a:avLst/>
          </a:prstGeom>
          <a:solidFill>
            <a:schemeClr val="bg1">
              <a:lumMod val="65000"/>
              <a:alpha val="35000"/>
            </a:scheme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vert270" rtlCol="0" anchor="ctr" anchorCtr="0"/>
          <a:lstStyle/>
          <a:p>
            <a:pPr algn="ctr"/>
            <a:r>
              <a:rPr lang="en-US" sz="2000" b="1" dirty="0">
                <a:solidFill>
                  <a:srgbClr val="00467F"/>
                </a:solidFill>
                <a:latin typeface="Franklin Gothic Book" panose="020B0503020102020204" pitchFamily="34" charset="0"/>
              </a:rPr>
              <a:t>NOT IMPORTANT</a:t>
            </a:r>
          </a:p>
        </p:txBody>
      </p:sp>
      <p:sp>
        <p:nvSpPr>
          <p:cNvPr id="26" name="Rectangle 25">
            <a:extLst>
              <a:ext uri="{FF2B5EF4-FFF2-40B4-BE49-F238E27FC236}">
                <a16:creationId xmlns:a16="http://schemas.microsoft.com/office/drawing/2014/main" id="{381E75CB-B6BD-4A38-ABE8-6344DE85DC42}"/>
              </a:ext>
            </a:extLst>
          </p:cNvPr>
          <p:cNvSpPr/>
          <p:nvPr/>
        </p:nvSpPr>
        <p:spPr bwMode="auto">
          <a:xfrm>
            <a:off x="2571749" y="2261342"/>
            <a:ext cx="672995" cy="1370577"/>
          </a:xfrm>
          <a:prstGeom prst="rect">
            <a:avLst/>
          </a:prstGeom>
          <a:solidFill>
            <a:schemeClr val="bg1">
              <a:lumMod val="65000"/>
              <a:alpha val="35000"/>
            </a:scheme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vert270" rtlCol="0" anchor="ctr" anchorCtr="0"/>
          <a:lstStyle/>
          <a:p>
            <a:pPr algn="ctr"/>
            <a:r>
              <a:rPr lang="en-US" sz="2000" b="1" dirty="0">
                <a:solidFill>
                  <a:srgbClr val="00467F"/>
                </a:solidFill>
                <a:latin typeface="Franklin Gothic Book" panose="020B0503020102020204" pitchFamily="34" charset="0"/>
              </a:rPr>
              <a:t>IMPORTANT</a:t>
            </a:r>
          </a:p>
        </p:txBody>
      </p:sp>
      <p:sp>
        <p:nvSpPr>
          <p:cNvPr id="27" name="Rectangle 26">
            <a:extLst>
              <a:ext uri="{FF2B5EF4-FFF2-40B4-BE49-F238E27FC236}">
                <a16:creationId xmlns:a16="http://schemas.microsoft.com/office/drawing/2014/main" id="{A3335616-0067-4F6D-B8F7-B095C7F67E43}"/>
              </a:ext>
            </a:extLst>
          </p:cNvPr>
          <p:cNvSpPr/>
          <p:nvPr/>
        </p:nvSpPr>
        <p:spPr bwMode="auto">
          <a:xfrm rot="5400000">
            <a:off x="4686579" y="476607"/>
            <a:ext cx="342900" cy="3226569"/>
          </a:xfrm>
          <a:prstGeom prst="rect">
            <a:avLst/>
          </a:prstGeom>
          <a:solidFill>
            <a:schemeClr val="bg1">
              <a:lumMod val="65000"/>
              <a:alpha val="35000"/>
            </a:scheme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vert270" rtlCol="0" anchor="ctr" anchorCtr="0"/>
          <a:lstStyle/>
          <a:p>
            <a:pPr algn="ctr"/>
            <a:r>
              <a:rPr lang="en-US" sz="2000" b="1" dirty="0">
                <a:solidFill>
                  <a:srgbClr val="00467F"/>
                </a:solidFill>
                <a:latin typeface="Franklin Gothic Book" panose="020B0503020102020204" pitchFamily="34" charset="0"/>
              </a:rPr>
              <a:t>URGENT</a:t>
            </a:r>
          </a:p>
        </p:txBody>
      </p:sp>
      <p:sp>
        <p:nvSpPr>
          <p:cNvPr id="28" name="Rectangle 27">
            <a:extLst>
              <a:ext uri="{FF2B5EF4-FFF2-40B4-BE49-F238E27FC236}">
                <a16:creationId xmlns:a16="http://schemas.microsoft.com/office/drawing/2014/main" id="{FC5C8187-8D47-4CAF-8A3E-FBCDA1F7D3A0}"/>
              </a:ext>
            </a:extLst>
          </p:cNvPr>
          <p:cNvSpPr/>
          <p:nvPr/>
        </p:nvSpPr>
        <p:spPr bwMode="auto">
          <a:xfrm rot="5400000">
            <a:off x="7900454" y="489300"/>
            <a:ext cx="340853" cy="3199137"/>
          </a:xfrm>
          <a:prstGeom prst="rect">
            <a:avLst/>
          </a:prstGeom>
          <a:solidFill>
            <a:schemeClr val="bg1">
              <a:lumMod val="65000"/>
              <a:alpha val="35000"/>
            </a:scheme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vert270" rtlCol="0" anchor="ctr" anchorCtr="0"/>
          <a:lstStyle/>
          <a:p>
            <a:pPr algn="ctr"/>
            <a:r>
              <a:rPr lang="en-US" sz="2000" b="1" dirty="0">
                <a:solidFill>
                  <a:srgbClr val="00467F"/>
                </a:solidFill>
                <a:latin typeface="Franklin Gothic Book" panose="020B0503020102020204" pitchFamily="34" charset="0"/>
              </a:rPr>
              <a:t>NOT URGENT</a:t>
            </a:r>
          </a:p>
        </p:txBody>
      </p:sp>
      <p:sp>
        <p:nvSpPr>
          <p:cNvPr id="29" name="Rectangle 28">
            <a:extLst>
              <a:ext uri="{FF2B5EF4-FFF2-40B4-BE49-F238E27FC236}">
                <a16:creationId xmlns:a16="http://schemas.microsoft.com/office/drawing/2014/main" id="{BDBF7077-F3D0-4F52-B086-2F797BE6332D}"/>
              </a:ext>
            </a:extLst>
          </p:cNvPr>
          <p:cNvSpPr/>
          <p:nvPr/>
        </p:nvSpPr>
        <p:spPr bwMode="auto">
          <a:xfrm>
            <a:off x="3244745" y="2260319"/>
            <a:ext cx="3225306" cy="1371600"/>
          </a:xfrm>
          <a:prstGeom prst="rect">
            <a:avLst/>
          </a:prstGeom>
          <a:solidFill>
            <a:srgbClr val="00467F">
              <a:alpha val="35000"/>
            </a:srgb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horz" rtlCol="0" anchor="t" anchorCtr="0"/>
          <a:lstStyle/>
          <a:p>
            <a:pPr algn="l"/>
            <a:endParaRPr lang="en-US" sz="1000" b="0" dirty="0">
              <a:solidFill>
                <a:srgbClr val="00467F"/>
              </a:solidFill>
              <a:latin typeface="Franklin Gothic Book" panose="020B0503020102020204" pitchFamily="34" charset="0"/>
            </a:endParaRP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Vital client issues</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Major deadlines</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Crisis</a:t>
            </a:r>
          </a:p>
        </p:txBody>
      </p:sp>
      <p:sp>
        <p:nvSpPr>
          <p:cNvPr id="30" name="Rectangle 29">
            <a:extLst>
              <a:ext uri="{FF2B5EF4-FFF2-40B4-BE49-F238E27FC236}">
                <a16:creationId xmlns:a16="http://schemas.microsoft.com/office/drawing/2014/main" id="{FF5E47F4-B7B1-4210-9952-0892191A1C2A}"/>
              </a:ext>
            </a:extLst>
          </p:cNvPr>
          <p:cNvSpPr/>
          <p:nvPr/>
        </p:nvSpPr>
        <p:spPr bwMode="auto">
          <a:xfrm>
            <a:off x="6470051" y="2264412"/>
            <a:ext cx="3200400" cy="1371600"/>
          </a:xfrm>
          <a:prstGeom prst="rect">
            <a:avLst/>
          </a:prstGeom>
          <a:solidFill>
            <a:srgbClr val="00467F">
              <a:alpha val="35000"/>
            </a:srgb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horz" rtlCol="0" anchor="t" anchorCtr="0"/>
          <a:lstStyle/>
          <a:p>
            <a:pPr algn="ctr"/>
            <a:endParaRPr lang="en-US" sz="2000" b="1" dirty="0">
              <a:solidFill>
                <a:srgbClr val="00467F"/>
              </a:solidFill>
              <a:latin typeface="Franklin Gothic Book" panose="020B0503020102020204" pitchFamily="34" charset="0"/>
            </a:endParaRPr>
          </a:p>
        </p:txBody>
      </p:sp>
      <p:sp>
        <p:nvSpPr>
          <p:cNvPr id="31" name="Rectangle 30">
            <a:extLst>
              <a:ext uri="{FF2B5EF4-FFF2-40B4-BE49-F238E27FC236}">
                <a16:creationId xmlns:a16="http://schemas.microsoft.com/office/drawing/2014/main" id="{2305D014-BF8C-4C49-9131-0763D7C5DCEE}"/>
              </a:ext>
            </a:extLst>
          </p:cNvPr>
          <p:cNvSpPr/>
          <p:nvPr/>
        </p:nvSpPr>
        <p:spPr bwMode="auto">
          <a:xfrm>
            <a:off x="3244744" y="3631918"/>
            <a:ext cx="3226569" cy="1373647"/>
          </a:xfrm>
          <a:prstGeom prst="rect">
            <a:avLst/>
          </a:prstGeom>
          <a:solidFill>
            <a:srgbClr val="00467F">
              <a:alpha val="35000"/>
            </a:srgb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horz" rtlCol="0" anchor="t" anchorCtr="0"/>
          <a:lstStyle/>
          <a:p>
            <a:pPr algn="l"/>
            <a:endParaRPr lang="en-US" sz="1000" b="0" dirty="0">
              <a:solidFill>
                <a:srgbClr val="00467F"/>
              </a:solidFill>
              <a:latin typeface="Franklin Gothic Book" panose="020B0503020102020204" pitchFamily="34" charset="0"/>
            </a:endParaRP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Other people’s crises</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Some emails and calls</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Purposeless meetings</a:t>
            </a:r>
          </a:p>
          <a:p>
            <a:pPr marL="214313" indent="-214313" algn="l">
              <a:buFont typeface="Arial" panose="020B0604020202020204" pitchFamily="34" charset="0"/>
              <a:buChar char="•"/>
            </a:pPr>
            <a:endParaRPr lang="en-US" sz="2000" b="0" dirty="0">
              <a:solidFill>
                <a:srgbClr val="00467F"/>
              </a:solidFill>
              <a:latin typeface="Franklin Gothic Book" panose="020B0503020102020204" pitchFamily="34" charset="0"/>
            </a:endParaRPr>
          </a:p>
        </p:txBody>
      </p:sp>
      <p:sp>
        <p:nvSpPr>
          <p:cNvPr id="32" name="Rectangle 31">
            <a:extLst>
              <a:ext uri="{FF2B5EF4-FFF2-40B4-BE49-F238E27FC236}">
                <a16:creationId xmlns:a16="http://schemas.microsoft.com/office/drawing/2014/main" id="{1CAAD7A5-5F9E-4DE9-AA6C-2391369C6323}"/>
              </a:ext>
            </a:extLst>
          </p:cNvPr>
          <p:cNvSpPr/>
          <p:nvPr/>
        </p:nvSpPr>
        <p:spPr bwMode="auto">
          <a:xfrm>
            <a:off x="6471314" y="3636012"/>
            <a:ext cx="3199137" cy="1370576"/>
          </a:xfrm>
          <a:prstGeom prst="rect">
            <a:avLst/>
          </a:prstGeom>
          <a:solidFill>
            <a:srgbClr val="00467F">
              <a:alpha val="35000"/>
            </a:srgb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horz" rtlCol="0" anchor="t" anchorCtr="0"/>
          <a:lstStyle/>
          <a:p>
            <a:pPr algn="l"/>
            <a:endParaRPr lang="en-US" sz="1000" b="0" dirty="0">
              <a:solidFill>
                <a:srgbClr val="00467F"/>
              </a:solidFill>
              <a:latin typeface="Franklin Gothic Book" panose="020B0503020102020204" pitchFamily="34" charset="0"/>
            </a:endParaRP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Workplace gossip</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Busywork</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Aimless surfing</a:t>
            </a:r>
          </a:p>
        </p:txBody>
      </p:sp>
      <p:sp>
        <p:nvSpPr>
          <p:cNvPr id="33" name="TextBox 32">
            <a:extLst>
              <a:ext uri="{FF2B5EF4-FFF2-40B4-BE49-F238E27FC236}">
                <a16:creationId xmlns:a16="http://schemas.microsoft.com/office/drawing/2014/main" id="{F0348024-B11F-4AF1-8D4D-D34533DBA005}"/>
              </a:ext>
            </a:extLst>
          </p:cNvPr>
          <p:cNvSpPr txBox="1"/>
          <p:nvPr/>
        </p:nvSpPr>
        <p:spPr>
          <a:xfrm rot="20532496">
            <a:off x="6742320" y="2478864"/>
            <a:ext cx="2636748" cy="579851"/>
          </a:xfrm>
          <a:prstGeom prst="rect">
            <a:avLst/>
          </a:prstGeom>
          <a:noFill/>
        </p:spPr>
        <p:txBody>
          <a:bodyPr wrap="square" rtlCol="0">
            <a:spAutoFit/>
          </a:bodyPr>
          <a:lstStyle/>
          <a:p>
            <a:r>
              <a:rPr lang="en-US" sz="3200" b="1" dirty="0">
                <a:solidFill>
                  <a:schemeClr val="accent2">
                    <a:lumMod val="75000"/>
                  </a:schemeClr>
                </a:solidFill>
              </a:rPr>
              <a:t>Strategic Plan!</a:t>
            </a:r>
          </a:p>
        </p:txBody>
      </p:sp>
      <p:sp>
        <p:nvSpPr>
          <p:cNvPr id="15" name="TextBox 14"/>
          <p:cNvSpPr txBox="1"/>
          <p:nvPr/>
        </p:nvSpPr>
        <p:spPr>
          <a:xfrm>
            <a:off x="11802772" y="2499093"/>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14" name="Rectangle: Rounded Corners 13">
            <a:extLst>
              <a:ext uri="{FF2B5EF4-FFF2-40B4-BE49-F238E27FC236}">
                <a16:creationId xmlns:a16="http://schemas.microsoft.com/office/drawing/2014/main" id="{19522F21-4DFA-41E8-88E6-179D8ABDB8F5}"/>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20</a:t>
            </a:r>
          </a:p>
        </p:txBody>
      </p:sp>
    </p:spTree>
    <p:extLst>
      <p:ext uri="{BB962C8B-B14F-4D97-AF65-F5344CB8AC3E}">
        <p14:creationId xmlns:p14="http://schemas.microsoft.com/office/powerpoint/2010/main" val="1168473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animEffect transition="in" filter="fade">
                                      <p:cBhvr>
                                        <p:cTn id="15" dur="500"/>
                                        <p:tgtEl>
                                          <p:spTgt spid="2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xEl>
                                              <p:pRg st="3" end="3"/>
                                            </p:txEl>
                                          </p:spTgt>
                                        </p:tgtEl>
                                        <p:attrNameLst>
                                          <p:attrName>style.visibility</p:attrName>
                                        </p:attrNameLst>
                                      </p:cBhvr>
                                      <p:to>
                                        <p:strVal val="visible"/>
                                      </p:to>
                                    </p:set>
                                    <p:animEffect transition="in" filter="fade">
                                      <p:cBhvr>
                                        <p:cTn id="18" dur="500"/>
                                        <p:tgtEl>
                                          <p:spTgt spid="2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xEl>
                                              <p:pRg st="1" end="1"/>
                                            </p:txEl>
                                          </p:spTgt>
                                        </p:tgtEl>
                                        <p:attrNameLst>
                                          <p:attrName>style.visibility</p:attrName>
                                        </p:attrNameLst>
                                      </p:cBhvr>
                                      <p:to>
                                        <p:strVal val="visible"/>
                                      </p:to>
                                    </p:set>
                                    <p:animEffect transition="in" filter="fade">
                                      <p:cBhvr>
                                        <p:cTn id="28" dur="500"/>
                                        <p:tgtEl>
                                          <p:spTgt spid="3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xEl>
                                              <p:pRg st="2" end="2"/>
                                            </p:txEl>
                                          </p:spTgt>
                                        </p:tgtEl>
                                        <p:attrNameLst>
                                          <p:attrName>style.visibility</p:attrName>
                                        </p:attrNameLst>
                                      </p:cBhvr>
                                      <p:to>
                                        <p:strVal val="visible"/>
                                      </p:to>
                                    </p:set>
                                    <p:animEffect transition="in" filter="fade">
                                      <p:cBhvr>
                                        <p:cTn id="31" dur="500"/>
                                        <p:tgtEl>
                                          <p:spTgt spid="32">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xEl>
                                              <p:pRg st="3" end="3"/>
                                            </p:txEl>
                                          </p:spTgt>
                                        </p:tgtEl>
                                        <p:attrNameLst>
                                          <p:attrName>style.visibility</p:attrName>
                                        </p:attrNameLst>
                                      </p:cBhvr>
                                      <p:to>
                                        <p:strVal val="visible"/>
                                      </p:to>
                                    </p:set>
                                    <p:animEffect transition="in" filter="fade">
                                      <p:cBhvr>
                                        <p:cTn id="34" dur="500"/>
                                        <p:tgtEl>
                                          <p:spTgt spid="3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xEl>
                                              <p:pRg st="1" end="1"/>
                                            </p:txEl>
                                          </p:spTgt>
                                        </p:tgtEl>
                                        <p:attrNameLst>
                                          <p:attrName>style.visibility</p:attrName>
                                        </p:attrNameLst>
                                      </p:cBhvr>
                                      <p:to>
                                        <p:strVal val="visible"/>
                                      </p:to>
                                    </p:set>
                                    <p:animEffect transition="in" filter="fade">
                                      <p:cBhvr>
                                        <p:cTn id="44" dur="500"/>
                                        <p:tgtEl>
                                          <p:spTgt spid="31">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xEl>
                                              <p:pRg st="2" end="2"/>
                                            </p:txEl>
                                          </p:spTgt>
                                        </p:tgtEl>
                                        <p:attrNameLst>
                                          <p:attrName>style.visibility</p:attrName>
                                        </p:attrNameLst>
                                      </p:cBhvr>
                                      <p:to>
                                        <p:strVal val="visible"/>
                                      </p:to>
                                    </p:set>
                                    <p:animEffect transition="in" filter="fade">
                                      <p:cBhvr>
                                        <p:cTn id="47" dur="500"/>
                                        <p:tgtEl>
                                          <p:spTgt spid="31">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1">
                                            <p:txEl>
                                              <p:pRg st="3" end="3"/>
                                            </p:txEl>
                                          </p:spTgt>
                                        </p:tgtEl>
                                        <p:attrNameLst>
                                          <p:attrName>style.visibility</p:attrName>
                                        </p:attrNameLst>
                                      </p:cBhvr>
                                      <p:to>
                                        <p:strVal val="visible"/>
                                      </p:to>
                                    </p:set>
                                    <p:animEffect transition="in" filter="fade">
                                      <p:cBhvr>
                                        <p:cTn id="50" dur="500"/>
                                        <p:tgtEl>
                                          <p:spTgt spid="31">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latin typeface="Franklin Gothic Medium" panose="020B0603020102020204" pitchFamily="34" charset="0"/>
              </a:rPr>
              <a:t>The Stephen Covey Urgent/Important Matrix</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46</a:t>
            </a:fld>
            <a:endParaRPr lang="en-US" dirty="0">
              <a:solidFill>
                <a:prstClr val="white"/>
              </a:solidFill>
            </a:endParaRPr>
          </a:p>
        </p:txBody>
      </p:sp>
      <p:sp>
        <p:nvSpPr>
          <p:cNvPr id="25" name="Rectangle 24">
            <a:extLst>
              <a:ext uri="{FF2B5EF4-FFF2-40B4-BE49-F238E27FC236}">
                <a16:creationId xmlns:a16="http://schemas.microsoft.com/office/drawing/2014/main" id="{BCA32698-1A34-4BD1-8C42-0E11437A9BA1}"/>
              </a:ext>
            </a:extLst>
          </p:cNvPr>
          <p:cNvSpPr/>
          <p:nvPr/>
        </p:nvSpPr>
        <p:spPr bwMode="auto">
          <a:xfrm>
            <a:off x="2571749" y="3636012"/>
            <a:ext cx="672995" cy="1367507"/>
          </a:xfrm>
          <a:prstGeom prst="rect">
            <a:avLst/>
          </a:prstGeom>
          <a:solidFill>
            <a:schemeClr val="bg1">
              <a:lumMod val="65000"/>
              <a:alpha val="35000"/>
            </a:scheme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vert270" rtlCol="0" anchor="ctr" anchorCtr="0"/>
          <a:lstStyle/>
          <a:p>
            <a:pPr algn="ctr"/>
            <a:r>
              <a:rPr lang="en-US" sz="2000" b="1" dirty="0">
                <a:solidFill>
                  <a:srgbClr val="00467F"/>
                </a:solidFill>
                <a:latin typeface="Franklin Gothic Book" panose="020B0503020102020204" pitchFamily="34" charset="0"/>
              </a:rPr>
              <a:t>NOT IMPORTANT</a:t>
            </a:r>
          </a:p>
        </p:txBody>
      </p:sp>
      <p:sp>
        <p:nvSpPr>
          <p:cNvPr id="26" name="Rectangle 25">
            <a:extLst>
              <a:ext uri="{FF2B5EF4-FFF2-40B4-BE49-F238E27FC236}">
                <a16:creationId xmlns:a16="http://schemas.microsoft.com/office/drawing/2014/main" id="{381E75CB-B6BD-4A38-ABE8-6344DE85DC42}"/>
              </a:ext>
            </a:extLst>
          </p:cNvPr>
          <p:cNvSpPr/>
          <p:nvPr/>
        </p:nvSpPr>
        <p:spPr bwMode="auto">
          <a:xfrm>
            <a:off x="2571749" y="2261342"/>
            <a:ext cx="672995" cy="1370577"/>
          </a:xfrm>
          <a:prstGeom prst="rect">
            <a:avLst/>
          </a:prstGeom>
          <a:solidFill>
            <a:schemeClr val="bg1">
              <a:lumMod val="65000"/>
              <a:alpha val="35000"/>
            </a:scheme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vert270" rtlCol="0" anchor="ctr" anchorCtr="0"/>
          <a:lstStyle/>
          <a:p>
            <a:pPr algn="ctr"/>
            <a:r>
              <a:rPr lang="en-US" sz="2000" b="1" dirty="0">
                <a:solidFill>
                  <a:srgbClr val="00467F"/>
                </a:solidFill>
                <a:latin typeface="Franklin Gothic Book" panose="020B0503020102020204" pitchFamily="34" charset="0"/>
              </a:rPr>
              <a:t>IMPORTANT</a:t>
            </a:r>
          </a:p>
        </p:txBody>
      </p:sp>
      <p:sp>
        <p:nvSpPr>
          <p:cNvPr id="27" name="Rectangle 26">
            <a:extLst>
              <a:ext uri="{FF2B5EF4-FFF2-40B4-BE49-F238E27FC236}">
                <a16:creationId xmlns:a16="http://schemas.microsoft.com/office/drawing/2014/main" id="{A3335616-0067-4F6D-B8F7-B095C7F67E43}"/>
              </a:ext>
            </a:extLst>
          </p:cNvPr>
          <p:cNvSpPr/>
          <p:nvPr/>
        </p:nvSpPr>
        <p:spPr bwMode="auto">
          <a:xfrm rot="5400000">
            <a:off x="4686579" y="476607"/>
            <a:ext cx="342900" cy="3226569"/>
          </a:xfrm>
          <a:prstGeom prst="rect">
            <a:avLst/>
          </a:prstGeom>
          <a:solidFill>
            <a:schemeClr val="bg1">
              <a:lumMod val="65000"/>
              <a:alpha val="35000"/>
            </a:scheme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vert270" rtlCol="0" anchor="ctr" anchorCtr="0"/>
          <a:lstStyle/>
          <a:p>
            <a:pPr algn="ctr"/>
            <a:r>
              <a:rPr lang="en-US" sz="2000" b="1" dirty="0">
                <a:solidFill>
                  <a:srgbClr val="00467F"/>
                </a:solidFill>
                <a:latin typeface="Franklin Gothic Book" panose="020B0503020102020204" pitchFamily="34" charset="0"/>
              </a:rPr>
              <a:t>URGENT</a:t>
            </a:r>
          </a:p>
        </p:txBody>
      </p:sp>
      <p:sp>
        <p:nvSpPr>
          <p:cNvPr id="28" name="Rectangle 27">
            <a:extLst>
              <a:ext uri="{FF2B5EF4-FFF2-40B4-BE49-F238E27FC236}">
                <a16:creationId xmlns:a16="http://schemas.microsoft.com/office/drawing/2014/main" id="{FC5C8187-8D47-4CAF-8A3E-FBCDA1F7D3A0}"/>
              </a:ext>
            </a:extLst>
          </p:cNvPr>
          <p:cNvSpPr/>
          <p:nvPr/>
        </p:nvSpPr>
        <p:spPr bwMode="auto">
          <a:xfrm rot="5400000">
            <a:off x="7900454" y="489300"/>
            <a:ext cx="340853" cy="3199137"/>
          </a:xfrm>
          <a:prstGeom prst="rect">
            <a:avLst/>
          </a:prstGeom>
          <a:solidFill>
            <a:schemeClr val="bg1">
              <a:lumMod val="65000"/>
              <a:alpha val="35000"/>
            </a:scheme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vert270" rtlCol="0" anchor="ctr" anchorCtr="0"/>
          <a:lstStyle/>
          <a:p>
            <a:pPr algn="ctr"/>
            <a:r>
              <a:rPr lang="en-US" sz="2000" b="1" dirty="0">
                <a:solidFill>
                  <a:srgbClr val="00467F"/>
                </a:solidFill>
                <a:latin typeface="Franklin Gothic Book" panose="020B0503020102020204" pitchFamily="34" charset="0"/>
              </a:rPr>
              <a:t>NOT URGENT</a:t>
            </a:r>
          </a:p>
        </p:txBody>
      </p:sp>
      <p:sp>
        <p:nvSpPr>
          <p:cNvPr id="29" name="Rectangle 28">
            <a:extLst>
              <a:ext uri="{FF2B5EF4-FFF2-40B4-BE49-F238E27FC236}">
                <a16:creationId xmlns:a16="http://schemas.microsoft.com/office/drawing/2014/main" id="{BDBF7077-F3D0-4F52-B086-2F797BE6332D}"/>
              </a:ext>
            </a:extLst>
          </p:cNvPr>
          <p:cNvSpPr/>
          <p:nvPr/>
        </p:nvSpPr>
        <p:spPr bwMode="auto">
          <a:xfrm>
            <a:off x="3244745" y="2260319"/>
            <a:ext cx="3225306" cy="1371600"/>
          </a:xfrm>
          <a:prstGeom prst="rect">
            <a:avLst/>
          </a:prstGeom>
          <a:solidFill>
            <a:srgbClr val="00467F">
              <a:alpha val="35000"/>
            </a:srgb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horz" rtlCol="0" anchor="t" anchorCtr="0"/>
          <a:lstStyle/>
          <a:p>
            <a:pPr algn="l"/>
            <a:endParaRPr lang="en-US" sz="1000" b="0" dirty="0">
              <a:solidFill>
                <a:srgbClr val="00467F"/>
              </a:solidFill>
              <a:latin typeface="Franklin Gothic Book" panose="020B0503020102020204" pitchFamily="34" charset="0"/>
            </a:endParaRP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Vital client issues</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Major deadlines</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Crisis</a:t>
            </a:r>
          </a:p>
        </p:txBody>
      </p:sp>
      <p:sp>
        <p:nvSpPr>
          <p:cNvPr id="30" name="Rectangle 29">
            <a:extLst>
              <a:ext uri="{FF2B5EF4-FFF2-40B4-BE49-F238E27FC236}">
                <a16:creationId xmlns:a16="http://schemas.microsoft.com/office/drawing/2014/main" id="{FF5E47F4-B7B1-4210-9952-0892191A1C2A}"/>
              </a:ext>
            </a:extLst>
          </p:cNvPr>
          <p:cNvSpPr/>
          <p:nvPr/>
        </p:nvSpPr>
        <p:spPr bwMode="auto">
          <a:xfrm>
            <a:off x="6470051" y="2264412"/>
            <a:ext cx="3200400" cy="1371600"/>
          </a:xfrm>
          <a:prstGeom prst="rect">
            <a:avLst/>
          </a:prstGeom>
          <a:solidFill>
            <a:srgbClr val="00467F">
              <a:alpha val="35000"/>
            </a:srgb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horz" rtlCol="0" anchor="t" anchorCtr="0"/>
          <a:lstStyle/>
          <a:p>
            <a:pPr algn="ctr"/>
            <a:endParaRPr lang="en-US" sz="2000" b="1" dirty="0">
              <a:solidFill>
                <a:srgbClr val="00467F"/>
              </a:solidFill>
              <a:latin typeface="Franklin Gothic Book" panose="020B0503020102020204" pitchFamily="34" charset="0"/>
            </a:endParaRPr>
          </a:p>
        </p:txBody>
      </p:sp>
      <p:sp>
        <p:nvSpPr>
          <p:cNvPr id="31" name="Rectangle 30">
            <a:extLst>
              <a:ext uri="{FF2B5EF4-FFF2-40B4-BE49-F238E27FC236}">
                <a16:creationId xmlns:a16="http://schemas.microsoft.com/office/drawing/2014/main" id="{2305D014-BF8C-4C49-9131-0763D7C5DCEE}"/>
              </a:ext>
            </a:extLst>
          </p:cNvPr>
          <p:cNvSpPr/>
          <p:nvPr/>
        </p:nvSpPr>
        <p:spPr bwMode="auto">
          <a:xfrm>
            <a:off x="3244744" y="3631918"/>
            <a:ext cx="3226569" cy="1373647"/>
          </a:xfrm>
          <a:prstGeom prst="rect">
            <a:avLst/>
          </a:prstGeom>
          <a:solidFill>
            <a:srgbClr val="00467F">
              <a:alpha val="35000"/>
            </a:srgb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horz" rtlCol="0" anchor="t" anchorCtr="0"/>
          <a:lstStyle/>
          <a:p>
            <a:pPr algn="l"/>
            <a:endParaRPr lang="en-US" sz="1000" b="0" dirty="0">
              <a:solidFill>
                <a:srgbClr val="00467F"/>
              </a:solidFill>
              <a:latin typeface="Franklin Gothic Book" panose="020B0503020102020204" pitchFamily="34" charset="0"/>
            </a:endParaRP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Other people’s crises</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Some emails and calls</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Purposeless meetings</a:t>
            </a:r>
          </a:p>
          <a:p>
            <a:pPr marL="214313" indent="-214313" algn="l">
              <a:buFont typeface="Arial" panose="020B0604020202020204" pitchFamily="34" charset="0"/>
              <a:buChar char="•"/>
            </a:pPr>
            <a:endParaRPr lang="en-US" sz="2000" b="0" dirty="0">
              <a:solidFill>
                <a:srgbClr val="00467F"/>
              </a:solidFill>
              <a:latin typeface="Franklin Gothic Book" panose="020B0503020102020204" pitchFamily="34" charset="0"/>
            </a:endParaRPr>
          </a:p>
        </p:txBody>
      </p:sp>
      <p:sp>
        <p:nvSpPr>
          <p:cNvPr id="32" name="Rectangle 31">
            <a:extLst>
              <a:ext uri="{FF2B5EF4-FFF2-40B4-BE49-F238E27FC236}">
                <a16:creationId xmlns:a16="http://schemas.microsoft.com/office/drawing/2014/main" id="{1CAAD7A5-5F9E-4DE9-AA6C-2391369C6323}"/>
              </a:ext>
            </a:extLst>
          </p:cNvPr>
          <p:cNvSpPr/>
          <p:nvPr/>
        </p:nvSpPr>
        <p:spPr bwMode="auto">
          <a:xfrm>
            <a:off x="6471314" y="3636012"/>
            <a:ext cx="3199137" cy="1370576"/>
          </a:xfrm>
          <a:prstGeom prst="rect">
            <a:avLst/>
          </a:prstGeom>
          <a:solidFill>
            <a:srgbClr val="00467F">
              <a:alpha val="35000"/>
            </a:srgbClr>
          </a:solidFill>
          <a:ln w="28575">
            <a:solidFill>
              <a:schemeClr val="bg1"/>
            </a:solidFill>
          </a:ln>
          <a:extLst>
            <a:ext uri="{91240B29-F687-4f45-9708-019B960494DF}">
              <a14:hiddenLine xmlns:a14="http://schemas.microsoft.com/office/drawing/2010/main" xmlns="" w="9525" algn="ctr">
                <a:solidFill>
                  <a:srgbClr val="000000"/>
                </a:solidFill>
                <a:miter lim="800000"/>
                <a:headEnd/>
                <a:tailEnd/>
              </a14:hiddenLine>
            </a:ext>
          </a:extLst>
        </p:spPr>
        <p:txBody>
          <a:bodyPr vert="horz" rtlCol="0" anchor="t" anchorCtr="0"/>
          <a:lstStyle/>
          <a:p>
            <a:pPr algn="l"/>
            <a:endParaRPr lang="en-US" sz="1000" b="0" dirty="0">
              <a:solidFill>
                <a:srgbClr val="00467F"/>
              </a:solidFill>
              <a:latin typeface="Franklin Gothic Book" panose="020B0503020102020204" pitchFamily="34" charset="0"/>
            </a:endParaRP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Workplace gossip</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Busywork</a:t>
            </a:r>
          </a:p>
          <a:p>
            <a:pPr marL="214313" indent="-214313" algn="l">
              <a:buFont typeface="Arial" panose="020B0604020202020204" pitchFamily="34" charset="0"/>
              <a:buChar char="•"/>
            </a:pPr>
            <a:r>
              <a:rPr lang="en-US" sz="2000" b="0" dirty="0">
                <a:solidFill>
                  <a:srgbClr val="00467F"/>
                </a:solidFill>
                <a:latin typeface="Franklin Gothic Book" panose="020B0503020102020204" pitchFamily="34" charset="0"/>
              </a:rPr>
              <a:t>Aimless surfing</a:t>
            </a:r>
          </a:p>
        </p:txBody>
      </p:sp>
      <p:sp>
        <p:nvSpPr>
          <p:cNvPr id="33" name="TextBox 32">
            <a:extLst>
              <a:ext uri="{FF2B5EF4-FFF2-40B4-BE49-F238E27FC236}">
                <a16:creationId xmlns:a16="http://schemas.microsoft.com/office/drawing/2014/main" id="{F0348024-B11F-4AF1-8D4D-D34533DBA005}"/>
              </a:ext>
            </a:extLst>
          </p:cNvPr>
          <p:cNvSpPr txBox="1"/>
          <p:nvPr/>
        </p:nvSpPr>
        <p:spPr>
          <a:xfrm rot="20532496">
            <a:off x="6742320" y="2478864"/>
            <a:ext cx="2636748" cy="579851"/>
          </a:xfrm>
          <a:prstGeom prst="rect">
            <a:avLst/>
          </a:prstGeom>
          <a:noFill/>
        </p:spPr>
        <p:txBody>
          <a:bodyPr wrap="square" rtlCol="0">
            <a:spAutoFit/>
          </a:bodyPr>
          <a:lstStyle/>
          <a:p>
            <a:r>
              <a:rPr lang="en-US" sz="3200" b="1" dirty="0">
                <a:solidFill>
                  <a:schemeClr val="accent2">
                    <a:lumMod val="75000"/>
                  </a:schemeClr>
                </a:solidFill>
              </a:rPr>
              <a:t>Strategic Plan!</a:t>
            </a:r>
          </a:p>
        </p:txBody>
      </p:sp>
      <p:sp>
        <p:nvSpPr>
          <p:cNvPr id="15" name="TextBox 14"/>
          <p:cNvSpPr txBox="1"/>
          <p:nvPr/>
        </p:nvSpPr>
        <p:spPr>
          <a:xfrm>
            <a:off x="11802772" y="2499093"/>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14" name="Rectangle: Rounded Corners 13">
            <a:extLst>
              <a:ext uri="{FF2B5EF4-FFF2-40B4-BE49-F238E27FC236}">
                <a16:creationId xmlns:a16="http://schemas.microsoft.com/office/drawing/2014/main" id="{D35E3E26-EB7B-463E-A70E-DE8DC5D7DF9F}"/>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20</a:t>
            </a:r>
          </a:p>
        </p:txBody>
      </p:sp>
    </p:spTree>
    <p:extLst>
      <p:ext uri="{BB962C8B-B14F-4D97-AF65-F5344CB8AC3E}">
        <p14:creationId xmlns:p14="http://schemas.microsoft.com/office/powerpoint/2010/main" val="40185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0 L -0.25 0 E" pathEditMode="relative" ptsTypes="">
                                      <p:cBhvr>
                                        <p:cTn id="6" dur="2000" fill="hold"/>
                                        <p:tgtEl>
                                          <p:spTgt spid="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E1A17-1009-4F05-9341-2D7C76213B30}"/>
              </a:ext>
            </a:extLst>
          </p:cNvPr>
          <p:cNvSpPr>
            <a:spLocks noGrp="1"/>
          </p:cNvSpPr>
          <p:nvPr>
            <p:ph type="title"/>
          </p:nvPr>
        </p:nvSpPr>
        <p:spPr/>
        <p:txBody>
          <a:bodyPr/>
          <a:lstStyle/>
          <a:p>
            <a:r>
              <a:rPr lang="en-US" dirty="0"/>
              <a:t>5 Keys to Accountability</a:t>
            </a:r>
          </a:p>
        </p:txBody>
      </p:sp>
      <p:sp>
        <p:nvSpPr>
          <p:cNvPr id="3" name="Content Placeholder 2">
            <a:extLst>
              <a:ext uri="{FF2B5EF4-FFF2-40B4-BE49-F238E27FC236}">
                <a16:creationId xmlns:a16="http://schemas.microsoft.com/office/drawing/2014/main" id="{63474FF4-7AD1-42AA-9A3D-2241D8BA32CB}"/>
              </a:ext>
            </a:extLst>
          </p:cNvPr>
          <p:cNvSpPr>
            <a:spLocks noGrp="1"/>
          </p:cNvSpPr>
          <p:nvPr>
            <p:ph idx="1"/>
          </p:nvPr>
        </p:nvSpPr>
        <p:spPr>
          <a:xfrm>
            <a:off x="1514784" y="1457760"/>
            <a:ext cx="10761720" cy="4898590"/>
          </a:xfrm>
        </p:spPr>
        <p:txBody>
          <a:bodyPr/>
          <a:lstStyle/>
          <a:p>
            <a:pPr marL="514350" indent="-514350">
              <a:buFont typeface="+mj-lt"/>
              <a:buAutoNum type="arabicPeriod"/>
            </a:pPr>
            <a:r>
              <a:rPr lang="en-US" dirty="0"/>
              <a:t>Defined work</a:t>
            </a:r>
          </a:p>
          <a:p>
            <a:pPr marL="514350" indent="-514350">
              <a:buFont typeface="+mj-lt"/>
              <a:buAutoNum type="arabicPeriod"/>
            </a:pPr>
            <a:r>
              <a:rPr lang="en-US" dirty="0"/>
              <a:t>Accepted responsibility</a:t>
            </a:r>
          </a:p>
          <a:p>
            <a:pPr marL="514350" indent="-514350">
              <a:buFont typeface="+mj-lt"/>
              <a:buAutoNum type="arabicPeriod"/>
            </a:pPr>
            <a:r>
              <a:rPr lang="en-US" dirty="0"/>
              <a:t>Monitoring and reporting progress</a:t>
            </a:r>
          </a:p>
          <a:p>
            <a:pPr marL="514350" indent="-514350">
              <a:buFont typeface="+mj-lt"/>
              <a:buAutoNum type="arabicPeriod"/>
            </a:pPr>
            <a:r>
              <a:rPr lang="en-US" dirty="0"/>
              <a:t>Rewards for achievement</a:t>
            </a:r>
          </a:p>
          <a:p>
            <a:pPr marL="514350" indent="-514350">
              <a:buFont typeface="+mj-lt"/>
              <a:buAutoNum type="arabicPeriod"/>
            </a:pPr>
            <a:r>
              <a:rPr lang="en-US" dirty="0"/>
              <a:t>Consequences for inadequate performance</a:t>
            </a:r>
          </a:p>
        </p:txBody>
      </p:sp>
      <p:sp>
        <p:nvSpPr>
          <p:cNvPr id="4" name="Slide Number Placeholder 3">
            <a:extLst>
              <a:ext uri="{FF2B5EF4-FFF2-40B4-BE49-F238E27FC236}">
                <a16:creationId xmlns:a16="http://schemas.microsoft.com/office/drawing/2014/main" id="{0110B0EA-9D25-4004-90F6-B9AF79610711}"/>
              </a:ext>
            </a:extLst>
          </p:cNvPr>
          <p:cNvSpPr>
            <a:spLocks noGrp="1"/>
          </p:cNvSpPr>
          <p:nvPr>
            <p:ph type="sldNum" sz="quarter" idx="12"/>
          </p:nvPr>
        </p:nvSpPr>
        <p:spPr/>
        <p:txBody>
          <a:bodyPr/>
          <a:lstStyle/>
          <a:p>
            <a:fld id="{F29FD61F-2294-5D42-A9D7-9928D42B3773}" type="slidenum">
              <a:rPr lang="en-US" smtClean="0">
                <a:solidFill>
                  <a:prstClr val="white"/>
                </a:solidFill>
              </a:rPr>
              <a:pPr/>
              <a:t>47</a:t>
            </a:fld>
            <a:endParaRPr lang="en-US" dirty="0">
              <a:solidFill>
                <a:prstClr val="white"/>
              </a:solidFill>
            </a:endParaRPr>
          </a:p>
        </p:txBody>
      </p:sp>
      <p:sp>
        <p:nvSpPr>
          <p:cNvPr id="5" name="Rectangle: Rounded Corners 4">
            <a:extLst>
              <a:ext uri="{FF2B5EF4-FFF2-40B4-BE49-F238E27FC236}">
                <a16:creationId xmlns:a16="http://schemas.microsoft.com/office/drawing/2014/main" id="{B86CC9D7-D579-4DCE-891C-B24F039C7D41}"/>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21</a:t>
            </a:r>
          </a:p>
        </p:txBody>
      </p:sp>
      <p:cxnSp>
        <p:nvCxnSpPr>
          <p:cNvPr id="7" name="Straight Connector 6">
            <a:extLst>
              <a:ext uri="{FF2B5EF4-FFF2-40B4-BE49-F238E27FC236}">
                <a16:creationId xmlns:a16="http://schemas.microsoft.com/office/drawing/2014/main" id="{F26F9CB2-8B78-4A1B-AE17-DB73CA7F242D}"/>
              </a:ext>
            </a:extLst>
          </p:cNvPr>
          <p:cNvCxnSpPr>
            <a:cxnSpLocks/>
          </p:cNvCxnSpPr>
          <p:nvPr/>
        </p:nvCxnSpPr>
        <p:spPr>
          <a:xfrm>
            <a:off x="1110345" y="1214846"/>
            <a:ext cx="10580914" cy="0"/>
          </a:xfrm>
          <a:prstGeom prst="line">
            <a:avLst/>
          </a:prstGeom>
          <a:ln>
            <a:solidFill>
              <a:srgbClr val="F2652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44901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48</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6096000" y="1338260"/>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75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 Three-Step Monitoring Process</a:t>
            </a:r>
          </a:p>
        </p:txBody>
      </p:sp>
      <p:sp>
        <p:nvSpPr>
          <p:cNvPr id="6" name="Content Placeholder 5"/>
          <p:cNvSpPr>
            <a:spLocks noGrp="1"/>
          </p:cNvSpPr>
          <p:nvPr>
            <p:ph idx="1"/>
          </p:nvPr>
        </p:nvSpPr>
        <p:spPr/>
        <p:txBody>
          <a:bodyPr>
            <a:normAutofit/>
          </a:bodyPr>
          <a:lstStyle/>
          <a:p>
            <a:pPr marL="0" lvl="0" indent="0" defTabSz="914400">
              <a:lnSpc>
                <a:spcPct val="90000"/>
              </a:lnSpc>
              <a:buClr>
                <a:srgbClr val="AEBD22"/>
              </a:buClr>
              <a:buSzPct val="70000"/>
              <a:buNone/>
              <a:defRPr/>
            </a:pPr>
            <a:r>
              <a:rPr lang="en-US" sz="3000" b="1" dirty="0">
                <a:solidFill>
                  <a:srgbClr val="004678"/>
                </a:solidFill>
                <a:cs typeface="Times New Roman" pitchFamily="18" charset="0"/>
              </a:rPr>
              <a:t>Monthly</a:t>
            </a:r>
          </a:p>
          <a:p>
            <a:pPr lvl="0" defTabSz="914400">
              <a:lnSpc>
                <a:spcPct val="90000"/>
              </a:lnSpc>
              <a:buClr>
                <a:srgbClr val="AEBD22"/>
              </a:buClr>
              <a:buSzPct val="70000"/>
              <a:defRPr/>
            </a:pPr>
            <a:r>
              <a:rPr lang="en-US" sz="3000" dirty="0">
                <a:solidFill>
                  <a:srgbClr val="004678"/>
                </a:solidFill>
                <a:cs typeface="Times New Roman" pitchFamily="18" charset="0"/>
              </a:rPr>
              <a:t>Did we do what we said we were going to do?</a:t>
            </a:r>
          </a:p>
          <a:p>
            <a:pPr lvl="0" defTabSz="914400">
              <a:lnSpc>
                <a:spcPct val="90000"/>
              </a:lnSpc>
              <a:buClr>
                <a:srgbClr val="AEBD22"/>
              </a:buClr>
              <a:buSzPct val="70000"/>
              <a:defRPr/>
            </a:pPr>
            <a:r>
              <a:rPr lang="en-US" sz="3000" dirty="0">
                <a:solidFill>
                  <a:srgbClr val="004678"/>
                </a:solidFill>
                <a:cs typeface="Times New Roman" pitchFamily="18" charset="0"/>
              </a:rPr>
              <a:t>Review status of priority </a:t>
            </a:r>
            <a:r>
              <a:rPr lang="en-US" sz="3000" u="sng" dirty="0">
                <a:solidFill>
                  <a:srgbClr val="004678"/>
                </a:solidFill>
                <a:cs typeface="Times New Roman" pitchFamily="18" charset="0"/>
              </a:rPr>
              <a:t>strategies</a:t>
            </a:r>
            <a:r>
              <a:rPr lang="en-US" sz="3000" dirty="0">
                <a:solidFill>
                  <a:srgbClr val="004678"/>
                </a:solidFill>
                <a:cs typeface="Times New Roman" pitchFamily="18" charset="0"/>
              </a:rPr>
              <a:t>.</a:t>
            </a:r>
          </a:p>
          <a:p>
            <a:pPr marL="0" lvl="0" indent="0" defTabSz="914400">
              <a:lnSpc>
                <a:spcPct val="90000"/>
              </a:lnSpc>
              <a:buClr>
                <a:srgbClr val="AEBD22"/>
              </a:buClr>
              <a:buSzPct val="70000"/>
              <a:buNone/>
              <a:defRPr/>
            </a:pPr>
            <a:endParaRPr lang="en-US" sz="1200" dirty="0">
              <a:solidFill>
                <a:srgbClr val="004678"/>
              </a:solidFill>
              <a:cs typeface="Times New Roman" pitchFamily="18" charset="0"/>
            </a:endParaRPr>
          </a:p>
          <a:p>
            <a:pPr marL="0" lvl="0" indent="0" defTabSz="914400">
              <a:lnSpc>
                <a:spcPct val="90000"/>
              </a:lnSpc>
              <a:buClr>
                <a:srgbClr val="AEBD22"/>
              </a:buClr>
              <a:buSzPct val="70000"/>
              <a:buNone/>
              <a:defRPr/>
            </a:pPr>
            <a:r>
              <a:rPr lang="en-US" sz="3000" b="1" dirty="0">
                <a:solidFill>
                  <a:srgbClr val="004678"/>
                </a:solidFill>
                <a:cs typeface="Times New Roman" pitchFamily="18" charset="0"/>
              </a:rPr>
              <a:t>Quarterly</a:t>
            </a:r>
          </a:p>
          <a:p>
            <a:pPr defTabSz="914400">
              <a:lnSpc>
                <a:spcPct val="90000"/>
              </a:lnSpc>
              <a:buClr>
                <a:srgbClr val="AEBD22"/>
              </a:buClr>
              <a:buSzPct val="70000"/>
              <a:defRPr/>
            </a:pPr>
            <a:endParaRPr lang="en-US" sz="3000" dirty="0">
              <a:solidFill>
                <a:srgbClr val="004678"/>
              </a:solidFill>
              <a:cs typeface="Times New Roman" pitchFamily="18" charset="0"/>
            </a:endParaRPr>
          </a:p>
          <a:p>
            <a:pPr defTabSz="914400">
              <a:lnSpc>
                <a:spcPct val="90000"/>
              </a:lnSpc>
              <a:buClr>
                <a:srgbClr val="AEBD22"/>
              </a:buClr>
              <a:buSzPct val="70000"/>
              <a:defRPr/>
            </a:pPr>
            <a:endParaRPr lang="en-US" sz="3000" dirty="0">
              <a:solidFill>
                <a:srgbClr val="004678"/>
              </a:solidFill>
              <a:cs typeface="Times New Roman" pitchFamily="18" charset="0"/>
            </a:endParaRPr>
          </a:p>
          <a:p>
            <a:pPr marL="0" lvl="0" indent="0" defTabSz="914400">
              <a:lnSpc>
                <a:spcPct val="90000"/>
              </a:lnSpc>
              <a:buClr>
                <a:srgbClr val="AEBD22"/>
              </a:buClr>
              <a:buSzPct val="70000"/>
              <a:buNone/>
              <a:defRPr/>
            </a:pPr>
            <a:r>
              <a:rPr lang="en-US" sz="3000" b="1" dirty="0">
                <a:solidFill>
                  <a:srgbClr val="004678"/>
                </a:solidFill>
                <a:cs typeface="Times New Roman" pitchFamily="18" charset="0"/>
              </a:rPr>
              <a:t>Annually</a:t>
            </a:r>
          </a:p>
          <a:p>
            <a:pPr defTabSz="914400">
              <a:lnSpc>
                <a:spcPct val="90000"/>
              </a:lnSpc>
              <a:buClr>
                <a:srgbClr val="AEBD22"/>
              </a:buClr>
              <a:buSzPct val="70000"/>
              <a:defRPr/>
            </a:pPr>
            <a:endParaRPr lang="en-US" sz="3000" dirty="0">
              <a:solidFill>
                <a:srgbClr val="004678"/>
              </a:solidFill>
              <a:cs typeface="Times New Roman" pitchFamily="18" charset="0"/>
            </a:endParaRPr>
          </a:p>
          <a:p>
            <a:pPr marL="0" indent="0" defTabSz="914400">
              <a:lnSpc>
                <a:spcPct val="90000"/>
              </a:lnSpc>
              <a:buClr>
                <a:srgbClr val="AEBD22"/>
              </a:buClr>
              <a:buSzPct val="70000"/>
              <a:buNone/>
              <a:defRPr/>
            </a:pPr>
            <a:endParaRPr lang="en-US" sz="3000" dirty="0">
              <a:solidFill>
                <a:srgbClr val="004678"/>
              </a:solidFill>
              <a:cs typeface="Times New Roman" pitchFamily="18"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49</a:t>
            </a:fld>
            <a:endParaRPr lang="en-US" dirty="0">
              <a:solidFill>
                <a:prstClr val="white"/>
              </a:solidFill>
            </a:endParaRPr>
          </a:p>
        </p:txBody>
      </p:sp>
      <p:sp>
        <p:nvSpPr>
          <p:cNvPr id="7" name="TextBox 6"/>
          <p:cNvSpPr txBox="1"/>
          <p:nvPr/>
        </p:nvSpPr>
        <p:spPr>
          <a:xfrm>
            <a:off x="11802772" y="2228656"/>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8" name="Rectangle: Rounded Corners 7">
            <a:extLst>
              <a:ext uri="{FF2B5EF4-FFF2-40B4-BE49-F238E27FC236}">
                <a16:creationId xmlns:a16="http://schemas.microsoft.com/office/drawing/2014/main" id="{BABDA73C-E8E2-4A4A-BB28-0EB76875D2F2}"/>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22</a:t>
            </a:r>
          </a:p>
        </p:txBody>
      </p:sp>
    </p:spTree>
    <p:extLst>
      <p:ext uri="{BB962C8B-B14F-4D97-AF65-F5344CB8AC3E}">
        <p14:creationId xmlns:p14="http://schemas.microsoft.com/office/powerpoint/2010/main" val="3429285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Our Presenter</a:t>
            </a:r>
          </a:p>
        </p:txBody>
      </p:sp>
      <p:sp>
        <p:nvSpPr>
          <p:cNvPr id="6" name="Content Placeholder 5"/>
          <p:cNvSpPr>
            <a:spLocks noGrp="1"/>
          </p:cNvSpPr>
          <p:nvPr>
            <p:ph idx="1"/>
          </p:nvPr>
        </p:nvSpPr>
        <p:spPr/>
        <p:txBody>
          <a:bodyPr>
            <a:normAutofit/>
          </a:bodyPr>
          <a:lstStyle/>
          <a:p>
            <a:pPr marL="0" indent="0">
              <a:buNone/>
            </a:pPr>
            <a:r>
              <a:rPr lang="en-US" dirty="0">
                <a:solidFill>
                  <a:srgbClr val="AFBD22"/>
                </a:solidFill>
              </a:rPr>
              <a:t>Michael Wilkinson, CMF</a:t>
            </a:r>
            <a:r>
              <a:rPr lang="en-US" sz="800" dirty="0">
                <a:solidFill>
                  <a:srgbClr val="AFBD22"/>
                </a:solidFill>
              </a:rPr>
              <a:t> </a:t>
            </a:r>
            <a:r>
              <a:rPr lang="en-US" dirty="0">
                <a:solidFill>
                  <a:srgbClr val="AFBD22"/>
                </a:solidFill>
              </a:rPr>
              <a:t>™</a:t>
            </a:r>
          </a:p>
          <a:p>
            <a:pPr>
              <a:spcBef>
                <a:spcPts val="1600"/>
              </a:spcBef>
            </a:pPr>
            <a:r>
              <a:rPr lang="en-US" dirty="0"/>
              <a:t>Founder and Managing Director at Leadership Strategies</a:t>
            </a:r>
          </a:p>
          <a:p>
            <a:pPr>
              <a:spcBef>
                <a:spcPts val="1600"/>
              </a:spcBef>
            </a:pPr>
            <a:r>
              <a:rPr lang="en-US" dirty="0"/>
              <a:t>Author of five books, including</a:t>
            </a:r>
          </a:p>
          <a:p>
            <a:pPr lvl="1">
              <a:spcBef>
                <a:spcPts val="0"/>
              </a:spcBef>
            </a:pPr>
            <a:r>
              <a:rPr lang="en-US" sz="3200" i="1" dirty="0"/>
              <a:t>The Secrets of Facilitation</a:t>
            </a:r>
          </a:p>
          <a:p>
            <a:pPr lvl="1">
              <a:spcBef>
                <a:spcPts val="0"/>
              </a:spcBef>
            </a:pPr>
            <a:r>
              <a:rPr lang="en-US" sz="3200" i="1" dirty="0"/>
              <a:t>The Executive Guide to </a:t>
            </a:r>
            <a:br>
              <a:rPr lang="en-US" sz="3200" i="1" dirty="0"/>
            </a:br>
            <a:r>
              <a:rPr lang="en-US" sz="3200" i="1" dirty="0"/>
              <a:t>Facilitating Strategy</a:t>
            </a:r>
            <a:endParaRPr lang="en-US" sz="3200" dirty="0"/>
          </a:p>
          <a:p>
            <a:pPr>
              <a:spcBef>
                <a:spcPts val="1600"/>
              </a:spcBef>
            </a:pPr>
            <a:r>
              <a:rPr lang="en-US" dirty="0"/>
              <a:t>Board Member, International Institute for Facilitation</a:t>
            </a:r>
          </a:p>
          <a:p>
            <a:pPr>
              <a:spcBef>
                <a:spcPts val="1600"/>
              </a:spcBef>
            </a:pPr>
            <a:r>
              <a:rPr lang="en-US" dirty="0"/>
              <a:t>Inducted into the International Facilitation Hall of Fame</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a:t>
            </a:fld>
            <a:endParaRPr lang="en-US" dirty="0">
              <a:solidFill>
                <a:prstClr val="white"/>
              </a:solidFill>
            </a:endParaRPr>
          </a:p>
        </p:txBody>
      </p:sp>
      <p:sp>
        <p:nvSpPr>
          <p:cNvPr id="9" name="TextBox 8"/>
          <p:cNvSpPr txBox="1"/>
          <p:nvPr/>
        </p:nvSpPr>
        <p:spPr>
          <a:xfrm>
            <a:off x="11802772" y="5457471"/>
            <a:ext cx="389851" cy="830997"/>
          </a:xfrm>
          <a:prstGeom prst="rect">
            <a:avLst/>
          </a:prstGeom>
          <a:noFill/>
        </p:spPr>
        <p:txBody>
          <a:bodyPr wrap="none" rtlCol="0">
            <a:spAutoFit/>
          </a:bodyPr>
          <a:lstStyle/>
          <a:p>
            <a:r>
              <a:rPr lang="en-US" sz="4800" dirty="0">
                <a:solidFill>
                  <a:schemeClr val="bg1">
                    <a:lumMod val="75000"/>
                  </a:schemeClr>
                </a:solidFill>
              </a:rPr>
              <a: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32966"/>
          <a:stretch/>
        </p:blipFill>
        <p:spPr>
          <a:xfrm>
            <a:off x="10442144" y="361943"/>
            <a:ext cx="1364096" cy="1371600"/>
          </a:xfrm>
          <a:prstGeom prst="rect">
            <a:avLst/>
          </a:prstGeom>
          <a:effectLst>
            <a:outerShdw blurRad="254000" dist="127000" dir="2700000" algn="tl" rotWithShape="0">
              <a:prstClr val="black">
                <a:alpha val="65000"/>
              </a:prstClr>
            </a:outerShdw>
          </a:effectLst>
        </p:spPr>
      </p:pic>
      <p:pic>
        <p:nvPicPr>
          <p:cNvPr id="3" name="Picture 2">
            <a:extLst>
              <a:ext uri="{FF2B5EF4-FFF2-40B4-BE49-F238E27FC236}">
                <a16:creationId xmlns:a16="http://schemas.microsoft.com/office/drawing/2014/main" id="{B3D73CBA-D8C2-443B-9705-3A3A7C65B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853" y="2897204"/>
            <a:ext cx="1461714" cy="1948952"/>
          </a:xfrm>
          <a:prstGeom prst="rect">
            <a:avLst/>
          </a:prstGeom>
        </p:spPr>
      </p:pic>
      <p:pic>
        <p:nvPicPr>
          <p:cNvPr id="8" name="Picture 7">
            <a:extLst>
              <a:ext uri="{FF2B5EF4-FFF2-40B4-BE49-F238E27FC236}">
                <a16:creationId xmlns:a16="http://schemas.microsoft.com/office/drawing/2014/main" id="{CE5DD9DB-2B95-4617-A673-9165BFBFE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7670" y="2897204"/>
            <a:ext cx="1364461" cy="1948952"/>
          </a:xfrm>
          <a:prstGeom prst="rect">
            <a:avLst/>
          </a:prstGeom>
        </p:spPr>
      </p:pic>
    </p:spTree>
    <p:extLst>
      <p:ext uri="{BB962C8B-B14F-4D97-AF65-F5344CB8AC3E}">
        <p14:creationId xmlns:p14="http://schemas.microsoft.com/office/powerpoint/2010/main" val="1017140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000"/>
                            </p:stCondLst>
                            <p:childTnLst>
                              <p:par>
                                <p:cTn id="21" presetID="10" presetClass="entr" presetSubtype="0" fill="hold" nodeType="afterEffect">
                                  <p:stCondLst>
                                    <p:cond delay="10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Three-Step Monitoring Process</a:t>
            </a:r>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50</a:t>
            </a:fld>
            <a:endParaRPr lang="en-US" dirty="0">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821392479"/>
              </p:ext>
            </p:extLst>
          </p:nvPr>
        </p:nvGraphicFramePr>
        <p:xfrm>
          <a:off x="1044520" y="1457760"/>
          <a:ext cx="8071289" cy="4701349"/>
        </p:xfrm>
        <a:graphic>
          <a:graphicData uri="http://schemas.openxmlformats.org/drawingml/2006/table">
            <a:tbl>
              <a:tblPr/>
              <a:tblGrid>
                <a:gridCol w="567934">
                  <a:extLst>
                    <a:ext uri="{9D8B030D-6E8A-4147-A177-3AD203B41FA5}">
                      <a16:colId xmlns:a16="http://schemas.microsoft.com/office/drawing/2014/main" val="20000"/>
                    </a:ext>
                  </a:extLst>
                </a:gridCol>
                <a:gridCol w="3057307">
                  <a:extLst>
                    <a:ext uri="{9D8B030D-6E8A-4147-A177-3AD203B41FA5}">
                      <a16:colId xmlns:a16="http://schemas.microsoft.com/office/drawing/2014/main" val="20001"/>
                    </a:ext>
                  </a:extLst>
                </a:gridCol>
                <a:gridCol w="953255">
                  <a:extLst>
                    <a:ext uri="{9D8B030D-6E8A-4147-A177-3AD203B41FA5}">
                      <a16:colId xmlns:a16="http://schemas.microsoft.com/office/drawing/2014/main" val="20002"/>
                    </a:ext>
                  </a:extLst>
                </a:gridCol>
                <a:gridCol w="937090">
                  <a:extLst>
                    <a:ext uri="{9D8B030D-6E8A-4147-A177-3AD203B41FA5}">
                      <a16:colId xmlns:a16="http://schemas.microsoft.com/office/drawing/2014/main" val="20003"/>
                    </a:ext>
                  </a:extLst>
                </a:gridCol>
                <a:gridCol w="851901">
                  <a:extLst>
                    <a:ext uri="{9D8B030D-6E8A-4147-A177-3AD203B41FA5}">
                      <a16:colId xmlns:a16="http://schemas.microsoft.com/office/drawing/2014/main" val="20004"/>
                    </a:ext>
                  </a:extLst>
                </a:gridCol>
                <a:gridCol w="851901">
                  <a:extLst>
                    <a:ext uri="{9D8B030D-6E8A-4147-A177-3AD203B41FA5}">
                      <a16:colId xmlns:a16="http://schemas.microsoft.com/office/drawing/2014/main" val="20005"/>
                    </a:ext>
                  </a:extLst>
                </a:gridCol>
                <a:gridCol w="851901">
                  <a:extLst>
                    <a:ext uri="{9D8B030D-6E8A-4147-A177-3AD203B41FA5}">
                      <a16:colId xmlns:a16="http://schemas.microsoft.com/office/drawing/2014/main" val="20006"/>
                    </a:ext>
                  </a:extLst>
                </a:gridCol>
              </a:tblGrid>
              <a:tr h="421035">
                <a:tc gridSpan="2">
                  <a:txBody>
                    <a:bodyPr/>
                    <a:lstStyle/>
                    <a:p>
                      <a:pPr marL="0" marR="0">
                        <a:spcBef>
                          <a:spcPts val="300"/>
                        </a:spcBef>
                        <a:spcAft>
                          <a:spcPts val="300"/>
                        </a:spcAft>
                      </a:pPr>
                      <a:r>
                        <a:rPr lang="en-US" sz="1800" b="1" dirty="0">
                          <a:solidFill>
                            <a:srgbClr val="FFFFFF"/>
                          </a:solidFill>
                          <a:latin typeface="+mj-lt"/>
                          <a:ea typeface="Calibri"/>
                          <a:cs typeface="Arial"/>
                        </a:rPr>
                        <a:t>Sample Dashboard Summary</a:t>
                      </a:r>
                      <a:endParaRPr lang="en-US" sz="1800" dirty="0">
                        <a:latin typeface="+mj-lt"/>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00467F"/>
                    </a:solidFill>
                  </a:tcPr>
                </a:tc>
                <a:tc hMerge="1">
                  <a:txBody>
                    <a:bodyPr/>
                    <a:lstStyle/>
                    <a:p>
                      <a:endParaRPr lang="en-US"/>
                    </a:p>
                  </a:txBody>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0"/>
                  </a:ext>
                </a:extLst>
              </a:tr>
              <a:tr h="350862">
                <a:tc>
                  <a:txBody>
                    <a:bodyPr/>
                    <a:lstStyle/>
                    <a:p>
                      <a:pPr marL="0" marR="0">
                        <a:spcBef>
                          <a:spcPts val="0"/>
                        </a:spcBef>
                        <a:spcAft>
                          <a:spcPts val="0"/>
                        </a:spcAft>
                      </a:pPr>
                      <a:endParaRPr lang="en-US" sz="1800" dirty="0">
                        <a:latin typeface="+mj-lt"/>
                        <a:ea typeface="Calibri"/>
                        <a:cs typeface="Times New Roman"/>
                      </a:endParaRPr>
                    </a:p>
                  </a:txBody>
                  <a:tcPr marL="68580" marR="68580" marT="0" marB="0" anchor="ctr">
                    <a:lnL>
                      <a:noFill/>
                    </a:lnL>
                    <a:lnR>
                      <a:noFill/>
                    </a:lnR>
                    <a:lnT>
                      <a:noFill/>
                    </a:lnT>
                    <a:lnB>
                      <a:noFill/>
                    </a:lnB>
                  </a:tcPr>
                </a:tc>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FFFF"/>
                          </a:solidFill>
                          <a:latin typeface="+mj-lt"/>
                          <a:ea typeface="Calibri"/>
                          <a:cs typeface="Arial"/>
                        </a:rPr>
                        <a:t>Jan</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Feb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Apr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May</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1"/>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Done   100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&gt;75%   75</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latin typeface="+mj-lt"/>
                          <a:ea typeface="Calibri"/>
                          <a:cs typeface="Arial"/>
                        </a:rPr>
                        <a:t>&lt;75%   50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9502">
                <a:tc>
                  <a:txBody>
                    <a:bodyPr/>
                    <a:lstStyle/>
                    <a:p>
                      <a:pPr marL="0" marR="0" algn="ctr">
                        <a:spcBef>
                          <a:spcPts val="0"/>
                        </a:spcBef>
                        <a:spcAft>
                          <a:spcPts val="0"/>
                        </a:spcAft>
                      </a:pPr>
                      <a:r>
                        <a:rPr lang="en-US" sz="1800" b="1" dirty="0">
                          <a:latin typeface="+mj-lt"/>
                          <a:ea typeface="Calibri"/>
                          <a:cs typeface="Arial"/>
                        </a:rPr>
                        <a:t>C1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dirty="0"/>
                        <a:t>Use assessment surveys and industry referrals to select quality speakers and topics</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020427">
                <a:tc>
                  <a:txBody>
                    <a:bodyPr/>
                    <a:lstStyle/>
                    <a:p>
                      <a:pPr marL="0" marR="0" algn="ctr">
                        <a:spcBef>
                          <a:spcPts val="0"/>
                        </a:spcBef>
                        <a:spcAft>
                          <a:spcPts val="0"/>
                        </a:spcAft>
                      </a:pPr>
                      <a:r>
                        <a:rPr lang="en-US" sz="1800" b="1" dirty="0">
                          <a:latin typeface="+mj-lt"/>
                          <a:ea typeface="Calibri"/>
                          <a:cs typeface="Arial"/>
                        </a:rPr>
                        <a:t>C3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t>Revise new member registration process to ask desired committee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b="1"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729502">
                <a:tc>
                  <a:txBody>
                    <a:bodyPr/>
                    <a:lstStyle/>
                    <a:p>
                      <a:pPr marL="0" marR="0" algn="ctr">
                        <a:spcBef>
                          <a:spcPts val="0"/>
                        </a:spcBef>
                        <a:spcAft>
                          <a:spcPts val="0"/>
                        </a:spcAft>
                      </a:pPr>
                      <a:r>
                        <a:rPr lang="en-US" sz="1800" b="1" dirty="0">
                          <a:latin typeface="+mj-lt"/>
                          <a:ea typeface="Calibri"/>
                          <a:cs typeface="Arial"/>
                        </a:rPr>
                        <a:t>D2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baseline="0" dirty="0"/>
                        <a:t>Provide mandatory half-day budget training for all new officers</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5621700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Three-Step Monitoring Process</a:t>
            </a:r>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51</a:t>
            </a:fld>
            <a:endParaRPr lang="en-US" dirty="0">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40284308"/>
              </p:ext>
            </p:extLst>
          </p:nvPr>
        </p:nvGraphicFramePr>
        <p:xfrm>
          <a:off x="1044520" y="1457760"/>
          <a:ext cx="8071289" cy="4701349"/>
        </p:xfrm>
        <a:graphic>
          <a:graphicData uri="http://schemas.openxmlformats.org/drawingml/2006/table">
            <a:tbl>
              <a:tblPr/>
              <a:tblGrid>
                <a:gridCol w="567934">
                  <a:extLst>
                    <a:ext uri="{9D8B030D-6E8A-4147-A177-3AD203B41FA5}">
                      <a16:colId xmlns:a16="http://schemas.microsoft.com/office/drawing/2014/main" val="20000"/>
                    </a:ext>
                  </a:extLst>
                </a:gridCol>
                <a:gridCol w="3057307">
                  <a:extLst>
                    <a:ext uri="{9D8B030D-6E8A-4147-A177-3AD203B41FA5}">
                      <a16:colId xmlns:a16="http://schemas.microsoft.com/office/drawing/2014/main" val="20001"/>
                    </a:ext>
                  </a:extLst>
                </a:gridCol>
                <a:gridCol w="953255">
                  <a:extLst>
                    <a:ext uri="{9D8B030D-6E8A-4147-A177-3AD203B41FA5}">
                      <a16:colId xmlns:a16="http://schemas.microsoft.com/office/drawing/2014/main" val="20002"/>
                    </a:ext>
                  </a:extLst>
                </a:gridCol>
                <a:gridCol w="937090">
                  <a:extLst>
                    <a:ext uri="{9D8B030D-6E8A-4147-A177-3AD203B41FA5}">
                      <a16:colId xmlns:a16="http://schemas.microsoft.com/office/drawing/2014/main" val="20003"/>
                    </a:ext>
                  </a:extLst>
                </a:gridCol>
                <a:gridCol w="851901">
                  <a:extLst>
                    <a:ext uri="{9D8B030D-6E8A-4147-A177-3AD203B41FA5}">
                      <a16:colId xmlns:a16="http://schemas.microsoft.com/office/drawing/2014/main" val="20004"/>
                    </a:ext>
                  </a:extLst>
                </a:gridCol>
                <a:gridCol w="851901">
                  <a:extLst>
                    <a:ext uri="{9D8B030D-6E8A-4147-A177-3AD203B41FA5}">
                      <a16:colId xmlns:a16="http://schemas.microsoft.com/office/drawing/2014/main" val="20005"/>
                    </a:ext>
                  </a:extLst>
                </a:gridCol>
                <a:gridCol w="851901">
                  <a:extLst>
                    <a:ext uri="{9D8B030D-6E8A-4147-A177-3AD203B41FA5}">
                      <a16:colId xmlns:a16="http://schemas.microsoft.com/office/drawing/2014/main" val="20006"/>
                    </a:ext>
                  </a:extLst>
                </a:gridCol>
              </a:tblGrid>
              <a:tr h="421035">
                <a:tc gridSpan="2">
                  <a:txBody>
                    <a:bodyPr/>
                    <a:lstStyle/>
                    <a:p>
                      <a:pPr marL="0" marR="0">
                        <a:spcBef>
                          <a:spcPts val="300"/>
                        </a:spcBef>
                        <a:spcAft>
                          <a:spcPts val="300"/>
                        </a:spcAft>
                      </a:pPr>
                      <a:r>
                        <a:rPr lang="en-US" sz="1800" b="1" dirty="0">
                          <a:solidFill>
                            <a:srgbClr val="FFFFFF"/>
                          </a:solidFill>
                          <a:latin typeface="+mj-lt"/>
                          <a:ea typeface="Calibri"/>
                          <a:cs typeface="Arial"/>
                        </a:rPr>
                        <a:t>Sample Dashboard Summary</a:t>
                      </a:r>
                      <a:endParaRPr lang="en-US" sz="1800" dirty="0">
                        <a:latin typeface="+mj-lt"/>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00467F"/>
                    </a:solidFill>
                  </a:tcPr>
                </a:tc>
                <a:tc hMerge="1">
                  <a:txBody>
                    <a:bodyPr/>
                    <a:lstStyle/>
                    <a:p>
                      <a:endParaRPr lang="en-US"/>
                    </a:p>
                  </a:txBody>
                  <a:tcPr/>
                </a:tc>
                <a:tc>
                  <a:txBody>
                    <a:bodyPr/>
                    <a:lstStyle/>
                    <a:p>
                      <a:pPr marL="0" marR="0" algn="ctr">
                        <a:spcBef>
                          <a:spcPts val="0"/>
                        </a:spcBef>
                        <a:spcAft>
                          <a:spcPts val="0"/>
                        </a:spcAft>
                      </a:pPr>
                      <a:r>
                        <a:rPr lang="en-US" sz="1800" b="1" dirty="0">
                          <a:solidFill>
                            <a:srgbClr val="FFFFFF"/>
                          </a:solidFill>
                          <a:latin typeface="+mj-lt"/>
                          <a:ea typeface="Calibri"/>
                          <a:cs typeface="Arial"/>
                        </a:rPr>
                        <a:t>77% C+</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0"/>
                  </a:ext>
                </a:extLst>
              </a:tr>
              <a:tr h="350862">
                <a:tc>
                  <a:txBody>
                    <a:bodyPr/>
                    <a:lstStyle/>
                    <a:p>
                      <a:pPr marL="0" marR="0">
                        <a:spcBef>
                          <a:spcPts val="0"/>
                        </a:spcBef>
                        <a:spcAft>
                          <a:spcPts val="0"/>
                        </a:spcAft>
                      </a:pPr>
                      <a:endParaRPr lang="en-US" sz="1800" dirty="0">
                        <a:latin typeface="+mj-lt"/>
                        <a:ea typeface="Calibri"/>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FFFF"/>
                          </a:solidFill>
                          <a:latin typeface="+mj-lt"/>
                          <a:ea typeface="Calibri"/>
                          <a:cs typeface="Arial"/>
                        </a:rPr>
                        <a:t>Jan</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Feb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Apr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May</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1"/>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Done   100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&gt;75%   75</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6</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latin typeface="+mj-lt"/>
                          <a:ea typeface="Calibri"/>
                          <a:cs typeface="Arial"/>
                        </a:rPr>
                        <a:t>&lt;75%   50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9502">
                <a:tc>
                  <a:txBody>
                    <a:bodyPr/>
                    <a:lstStyle/>
                    <a:p>
                      <a:pPr marL="0" marR="0" algn="ctr">
                        <a:spcBef>
                          <a:spcPts val="0"/>
                        </a:spcBef>
                        <a:spcAft>
                          <a:spcPts val="0"/>
                        </a:spcAft>
                      </a:pPr>
                      <a:r>
                        <a:rPr lang="en-US" sz="1800" b="1" dirty="0">
                          <a:latin typeface="+mj-lt"/>
                          <a:ea typeface="Calibri"/>
                          <a:cs typeface="Arial"/>
                        </a:rPr>
                        <a:t>C1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dirty="0"/>
                        <a:t>Use assessment surveys and industry referrals to select quality speakers and topics</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020427">
                <a:tc>
                  <a:txBody>
                    <a:bodyPr/>
                    <a:lstStyle/>
                    <a:p>
                      <a:pPr marL="0" marR="0" algn="ctr">
                        <a:spcBef>
                          <a:spcPts val="0"/>
                        </a:spcBef>
                        <a:spcAft>
                          <a:spcPts val="0"/>
                        </a:spcAft>
                      </a:pPr>
                      <a:r>
                        <a:rPr lang="en-US" sz="1800" b="1" dirty="0">
                          <a:latin typeface="+mj-lt"/>
                          <a:ea typeface="Calibri"/>
                          <a:cs typeface="Arial"/>
                        </a:rPr>
                        <a:t>C3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t>Revise new member registration process to ask desired committee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b="1"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729502">
                <a:tc>
                  <a:txBody>
                    <a:bodyPr/>
                    <a:lstStyle/>
                    <a:p>
                      <a:pPr marL="0" marR="0" algn="ctr">
                        <a:spcBef>
                          <a:spcPts val="0"/>
                        </a:spcBef>
                        <a:spcAft>
                          <a:spcPts val="0"/>
                        </a:spcAft>
                      </a:pPr>
                      <a:r>
                        <a:rPr lang="en-US" sz="1800" b="1" dirty="0">
                          <a:latin typeface="+mj-lt"/>
                          <a:ea typeface="Calibri"/>
                          <a:cs typeface="Arial"/>
                        </a:rPr>
                        <a:t>D2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baseline="0" dirty="0"/>
                        <a:t>Provide mandatory half-day budget training for all new officers</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0434402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Three-Step Monitoring Process</a:t>
            </a:r>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52</a:t>
            </a:fld>
            <a:endParaRPr lang="en-US" dirty="0">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270972950"/>
              </p:ext>
            </p:extLst>
          </p:nvPr>
        </p:nvGraphicFramePr>
        <p:xfrm>
          <a:off x="1044520" y="1457760"/>
          <a:ext cx="8071289" cy="4701349"/>
        </p:xfrm>
        <a:graphic>
          <a:graphicData uri="http://schemas.openxmlformats.org/drawingml/2006/table">
            <a:tbl>
              <a:tblPr/>
              <a:tblGrid>
                <a:gridCol w="567934">
                  <a:extLst>
                    <a:ext uri="{9D8B030D-6E8A-4147-A177-3AD203B41FA5}">
                      <a16:colId xmlns:a16="http://schemas.microsoft.com/office/drawing/2014/main" val="20000"/>
                    </a:ext>
                  </a:extLst>
                </a:gridCol>
                <a:gridCol w="3057307">
                  <a:extLst>
                    <a:ext uri="{9D8B030D-6E8A-4147-A177-3AD203B41FA5}">
                      <a16:colId xmlns:a16="http://schemas.microsoft.com/office/drawing/2014/main" val="20001"/>
                    </a:ext>
                  </a:extLst>
                </a:gridCol>
                <a:gridCol w="953255">
                  <a:extLst>
                    <a:ext uri="{9D8B030D-6E8A-4147-A177-3AD203B41FA5}">
                      <a16:colId xmlns:a16="http://schemas.microsoft.com/office/drawing/2014/main" val="20002"/>
                    </a:ext>
                  </a:extLst>
                </a:gridCol>
                <a:gridCol w="937090">
                  <a:extLst>
                    <a:ext uri="{9D8B030D-6E8A-4147-A177-3AD203B41FA5}">
                      <a16:colId xmlns:a16="http://schemas.microsoft.com/office/drawing/2014/main" val="20003"/>
                    </a:ext>
                  </a:extLst>
                </a:gridCol>
                <a:gridCol w="851901">
                  <a:extLst>
                    <a:ext uri="{9D8B030D-6E8A-4147-A177-3AD203B41FA5}">
                      <a16:colId xmlns:a16="http://schemas.microsoft.com/office/drawing/2014/main" val="20004"/>
                    </a:ext>
                  </a:extLst>
                </a:gridCol>
                <a:gridCol w="851901">
                  <a:extLst>
                    <a:ext uri="{9D8B030D-6E8A-4147-A177-3AD203B41FA5}">
                      <a16:colId xmlns:a16="http://schemas.microsoft.com/office/drawing/2014/main" val="20005"/>
                    </a:ext>
                  </a:extLst>
                </a:gridCol>
                <a:gridCol w="851901">
                  <a:extLst>
                    <a:ext uri="{9D8B030D-6E8A-4147-A177-3AD203B41FA5}">
                      <a16:colId xmlns:a16="http://schemas.microsoft.com/office/drawing/2014/main" val="20006"/>
                    </a:ext>
                  </a:extLst>
                </a:gridCol>
              </a:tblGrid>
              <a:tr h="421035">
                <a:tc gridSpan="2">
                  <a:txBody>
                    <a:bodyPr/>
                    <a:lstStyle/>
                    <a:p>
                      <a:pPr marL="0" marR="0">
                        <a:spcBef>
                          <a:spcPts val="300"/>
                        </a:spcBef>
                        <a:spcAft>
                          <a:spcPts val="300"/>
                        </a:spcAft>
                      </a:pPr>
                      <a:r>
                        <a:rPr lang="en-US" sz="1800" b="1" dirty="0">
                          <a:solidFill>
                            <a:srgbClr val="FFFFFF"/>
                          </a:solidFill>
                          <a:latin typeface="+mj-lt"/>
                          <a:ea typeface="Calibri"/>
                          <a:cs typeface="Arial"/>
                        </a:rPr>
                        <a:t>Sample Dashboard Summary</a:t>
                      </a:r>
                      <a:endParaRPr lang="en-US" sz="1800" dirty="0">
                        <a:latin typeface="+mj-lt"/>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00467F"/>
                    </a:solidFill>
                  </a:tcPr>
                </a:tc>
                <a:tc hMerge="1">
                  <a:txBody>
                    <a:bodyPr/>
                    <a:lstStyle/>
                    <a:p>
                      <a:endParaRPr lang="en-US"/>
                    </a:p>
                  </a:txBody>
                  <a:tcPr/>
                </a:tc>
                <a:tc>
                  <a:txBody>
                    <a:bodyPr/>
                    <a:lstStyle/>
                    <a:p>
                      <a:pPr marL="0" marR="0" algn="ctr">
                        <a:spcBef>
                          <a:spcPts val="0"/>
                        </a:spcBef>
                        <a:spcAft>
                          <a:spcPts val="0"/>
                        </a:spcAft>
                      </a:pPr>
                      <a:r>
                        <a:rPr lang="en-US" sz="1800" b="1" dirty="0">
                          <a:solidFill>
                            <a:srgbClr val="FFFFFF"/>
                          </a:solidFill>
                          <a:latin typeface="+mj-lt"/>
                          <a:ea typeface="Calibri"/>
                          <a:cs typeface="Arial"/>
                        </a:rPr>
                        <a:t>77% C+</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89% 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0"/>
                  </a:ext>
                </a:extLst>
              </a:tr>
              <a:tr h="350862">
                <a:tc>
                  <a:txBody>
                    <a:bodyPr/>
                    <a:lstStyle/>
                    <a:p>
                      <a:pPr marL="0" marR="0">
                        <a:spcBef>
                          <a:spcPts val="0"/>
                        </a:spcBef>
                        <a:spcAft>
                          <a:spcPts val="0"/>
                        </a:spcAft>
                      </a:pPr>
                      <a:endParaRPr lang="en-US" sz="1800" dirty="0">
                        <a:latin typeface="+mj-lt"/>
                        <a:ea typeface="Calibri"/>
                        <a:cs typeface="Times New Roman"/>
                      </a:endParaRPr>
                    </a:p>
                  </a:txBody>
                  <a:tcPr marL="68580" marR="68580" marT="0" marB="0" anchor="b">
                    <a:lnL>
                      <a:noFill/>
                    </a:lnL>
                    <a:lnR>
                      <a:noFill/>
                    </a:lnR>
                    <a:lnT>
                      <a:noFill/>
                    </a:lnT>
                    <a:lnB>
                      <a:noFill/>
                    </a:lnB>
                  </a:tcPr>
                </a:tc>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FFFF"/>
                          </a:solidFill>
                          <a:latin typeface="+mj-lt"/>
                          <a:ea typeface="Calibri"/>
                          <a:cs typeface="Arial"/>
                        </a:rPr>
                        <a:t>Jan</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Feb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Apr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May</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1"/>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Done   100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7</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&gt;75%   75</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6</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latin typeface="+mj-lt"/>
                          <a:ea typeface="Calibri"/>
                          <a:cs typeface="Arial"/>
                        </a:rPr>
                        <a:t>&lt;75%   50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9502">
                <a:tc>
                  <a:txBody>
                    <a:bodyPr/>
                    <a:lstStyle/>
                    <a:p>
                      <a:pPr marL="0" marR="0" algn="ctr">
                        <a:spcBef>
                          <a:spcPts val="0"/>
                        </a:spcBef>
                        <a:spcAft>
                          <a:spcPts val="0"/>
                        </a:spcAft>
                      </a:pPr>
                      <a:r>
                        <a:rPr lang="en-US" sz="1800" b="1" dirty="0">
                          <a:latin typeface="+mj-lt"/>
                          <a:ea typeface="Calibri"/>
                          <a:cs typeface="Arial"/>
                        </a:rPr>
                        <a:t>C1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dirty="0"/>
                        <a:t>Use assessment surveys and industry referrals to select quality speakers and topics</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020427">
                <a:tc>
                  <a:txBody>
                    <a:bodyPr/>
                    <a:lstStyle/>
                    <a:p>
                      <a:pPr marL="0" marR="0" algn="ctr">
                        <a:spcBef>
                          <a:spcPts val="0"/>
                        </a:spcBef>
                        <a:spcAft>
                          <a:spcPts val="0"/>
                        </a:spcAft>
                      </a:pPr>
                      <a:r>
                        <a:rPr lang="en-US" sz="1800" b="1" dirty="0">
                          <a:latin typeface="+mj-lt"/>
                          <a:ea typeface="Calibri"/>
                          <a:cs typeface="Arial"/>
                        </a:rPr>
                        <a:t>C3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t>Revise new member registration process to ask desired committee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b="1"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729502">
                <a:tc>
                  <a:txBody>
                    <a:bodyPr/>
                    <a:lstStyle/>
                    <a:p>
                      <a:pPr marL="0" marR="0" algn="ctr">
                        <a:spcBef>
                          <a:spcPts val="0"/>
                        </a:spcBef>
                        <a:spcAft>
                          <a:spcPts val="0"/>
                        </a:spcAft>
                      </a:pPr>
                      <a:r>
                        <a:rPr lang="en-US" sz="1800" b="1" dirty="0">
                          <a:latin typeface="+mj-lt"/>
                          <a:ea typeface="Calibri"/>
                          <a:cs typeface="Arial"/>
                        </a:rPr>
                        <a:t>D2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baseline="0" dirty="0"/>
                        <a:t>Provide mandatory half-day budget training for all new officers</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3497770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Three-Step Monitoring Process</a:t>
            </a:r>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53</a:t>
            </a:fld>
            <a:endParaRPr lang="en-US" dirty="0">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618583400"/>
              </p:ext>
            </p:extLst>
          </p:nvPr>
        </p:nvGraphicFramePr>
        <p:xfrm>
          <a:off x="1044520" y="1451156"/>
          <a:ext cx="8071289" cy="4701349"/>
        </p:xfrm>
        <a:graphic>
          <a:graphicData uri="http://schemas.openxmlformats.org/drawingml/2006/table">
            <a:tbl>
              <a:tblPr/>
              <a:tblGrid>
                <a:gridCol w="567934">
                  <a:extLst>
                    <a:ext uri="{9D8B030D-6E8A-4147-A177-3AD203B41FA5}">
                      <a16:colId xmlns:a16="http://schemas.microsoft.com/office/drawing/2014/main" val="20000"/>
                    </a:ext>
                  </a:extLst>
                </a:gridCol>
                <a:gridCol w="3057307">
                  <a:extLst>
                    <a:ext uri="{9D8B030D-6E8A-4147-A177-3AD203B41FA5}">
                      <a16:colId xmlns:a16="http://schemas.microsoft.com/office/drawing/2014/main" val="20001"/>
                    </a:ext>
                  </a:extLst>
                </a:gridCol>
                <a:gridCol w="953255">
                  <a:extLst>
                    <a:ext uri="{9D8B030D-6E8A-4147-A177-3AD203B41FA5}">
                      <a16:colId xmlns:a16="http://schemas.microsoft.com/office/drawing/2014/main" val="20002"/>
                    </a:ext>
                  </a:extLst>
                </a:gridCol>
                <a:gridCol w="937090">
                  <a:extLst>
                    <a:ext uri="{9D8B030D-6E8A-4147-A177-3AD203B41FA5}">
                      <a16:colId xmlns:a16="http://schemas.microsoft.com/office/drawing/2014/main" val="20003"/>
                    </a:ext>
                  </a:extLst>
                </a:gridCol>
                <a:gridCol w="851901">
                  <a:extLst>
                    <a:ext uri="{9D8B030D-6E8A-4147-A177-3AD203B41FA5}">
                      <a16:colId xmlns:a16="http://schemas.microsoft.com/office/drawing/2014/main" val="20004"/>
                    </a:ext>
                  </a:extLst>
                </a:gridCol>
                <a:gridCol w="851901">
                  <a:extLst>
                    <a:ext uri="{9D8B030D-6E8A-4147-A177-3AD203B41FA5}">
                      <a16:colId xmlns:a16="http://schemas.microsoft.com/office/drawing/2014/main" val="20005"/>
                    </a:ext>
                  </a:extLst>
                </a:gridCol>
                <a:gridCol w="851901">
                  <a:extLst>
                    <a:ext uri="{9D8B030D-6E8A-4147-A177-3AD203B41FA5}">
                      <a16:colId xmlns:a16="http://schemas.microsoft.com/office/drawing/2014/main" val="20006"/>
                    </a:ext>
                  </a:extLst>
                </a:gridCol>
              </a:tblGrid>
              <a:tr h="421035">
                <a:tc gridSpan="2">
                  <a:txBody>
                    <a:bodyPr/>
                    <a:lstStyle/>
                    <a:p>
                      <a:pPr marL="0" marR="0">
                        <a:spcBef>
                          <a:spcPts val="300"/>
                        </a:spcBef>
                        <a:spcAft>
                          <a:spcPts val="300"/>
                        </a:spcAft>
                      </a:pPr>
                      <a:r>
                        <a:rPr lang="en-US" sz="1800" b="1" dirty="0">
                          <a:solidFill>
                            <a:srgbClr val="FFFFFF"/>
                          </a:solidFill>
                          <a:latin typeface="+mj-lt"/>
                          <a:ea typeface="Calibri"/>
                          <a:cs typeface="Arial"/>
                        </a:rPr>
                        <a:t>Sample Dashboard Summary</a:t>
                      </a:r>
                      <a:endParaRPr lang="en-US" sz="1800" dirty="0">
                        <a:latin typeface="+mj-lt"/>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00467F"/>
                    </a:solidFill>
                  </a:tcPr>
                </a:tc>
                <a:tc hMerge="1">
                  <a:txBody>
                    <a:bodyPr/>
                    <a:lstStyle/>
                    <a:p>
                      <a:endParaRPr lang="en-US"/>
                    </a:p>
                  </a:txBody>
                  <a:tcPr/>
                </a:tc>
                <a:tc>
                  <a:txBody>
                    <a:bodyPr/>
                    <a:lstStyle/>
                    <a:p>
                      <a:pPr marL="0" marR="0" algn="ctr">
                        <a:spcBef>
                          <a:spcPts val="0"/>
                        </a:spcBef>
                        <a:spcAft>
                          <a:spcPts val="0"/>
                        </a:spcAft>
                      </a:pPr>
                      <a:r>
                        <a:rPr lang="en-US" sz="1800" b="1" dirty="0">
                          <a:solidFill>
                            <a:srgbClr val="FFFFFF"/>
                          </a:solidFill>
                          <a:latin typeface="+mj-lt"/>
                          <a:ea typeface="Calibri"/>
                          <a:cs typeface="Arial"/>
                        </a:rPr>
                        <a:t>77% C+</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89% 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91% A-</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0"/>
                  </a:ext>
                </a:extLst>
              </a:tr>
              <a:tr h="350862">
                <a:tc>
                  <a:txBody>
                    <a:bodyPr/>
                    <a:lstStyle/>
                    <a:p>
                      <a:pPr marL="0" marR="0">
                        <a:spcBef>
                          <a:spcPts val="0"/>
                        </a:spcBef>
                        <a:spcAft>
                          <a:spcPts val="0"/>
                        </a:spcAft>
                      </a:pPr>
                      <a:endParaRPr lang="en-US" sz="1800" dirty="0">
                        <a:latin typeface="+mj-lt"/>
                        <a:ea typeface="Calibri"/>
                        <a:cs typeface="Times New Roman"/>
                      </a:endParaRPr>
                    </a:p>
                  </a:txBody>
                  <a:tcPr marL="68580" marR="68580" marT="0" marB="0" anchor="ctr">
                    <a:lnL>
                      <a:noFill/>
                    </a:lnL>
                    <a:lnR>
                      <a:noFill/>
                    </a:lnR>
                    <a:lnT>
                      <a:noFill/>
                    </a:lnT>
                    <a:lnB>
                      <a:noFill/>
                    </a:lnB>
                  </a:tcPr>
                </a:tc>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FFFF"/>
                          </a:solidFill>
                          <a:latin typeface="+mj-lt"/>
                          <a:ea typeface="Calibri"/>
                          <a:cs typeface="Arial"/>
                        </a:rPr>
                        <a:t>Jan</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Feb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Apr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May</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1"/>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Done   100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7</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8</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&gt;75%   75</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6</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latin typeface="+mj-lt"/>
                          <a:ea typeface="Calibri"/>
                          <a:cs typeface="Arial"/>
                        </a:rPr>
                        <a:t>&lt;75%   50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9502">
                <a:tc>
                  <a:txBody>
                    <a:bodyPr/>
                    <a:lstStyle/>
                    <a:p>
                      <a:pPr marL="0" marR="0" algn="ctr">
                        <a:spcBef>
                          <a:spcPts val="0"/>
                        </a:spcBef>
                        <a:spcAft>
                          <a:spcPts val="0"/>
                        </a:spcAft>
                      </a:pPr>
                      <a:r>
                        <a:rPr lang="en-US" sz="1800" b="1" dirty="0">
                          <a:latin typeface="+mj-lt"/>
                          <a:ea typeface="Calibri"/>
                          <a:cs typeface="Arial"/>
                        </a:rPr>
                        <a:t>C1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dirty="0"/>
                        <a:t>Use assessment surveys and industry referrals to select quality speakers and topics</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020427">
                <a:tc>
                  <a:txBody>
                    <a:bodyPr/>
                    <a:lstStyle/>
                    <a:p>
                      <a:pPr marL="0" marR="0" algn="ctr">
                        <a:spcBef>
                          <a:spcPts val="0"/>
                        </a:spcBef>
                        <a:spcAft>
                          <a:spcPts val="0"/>
                        </a:spcAft>
                      </a:pPr>
                      <a:r>
                        <a:rPr lang="en-US" sz="1800" b="1" dirty="0">
                          <a:latin typeface="+mj-lt"/>
                          <a:ea typeface="Calibri"/>
                          <a:cs typeface="Arial"/>
                        </a:rPr>
                        <a:t>C3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t>Revise new member registration process to ask desired committee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b="1"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729502">
                <a:tc>
                  <a:txBody>
                    <a:bodyPr/>
                    <a:lstStyle/>
                    <a:p>
                      <a:pPr marL="0" marR="0" algn="ctr">
                        <a:spcBef>
                          <a:spcPts val="0"/>
                        </a:spcBef>
                        <a:spcAft>
                          <a:spcPts val="0"/>
                        </a:spcAft>
                      </a:pPr>
                      <a:r>
                        <a:rPr lang="en-US" sz="1800" b="1" dirty="0">
                          <a:latin typeface="+mj-lt"/>
                          <a:ea typeface="Calibri"/>
                          <a:cs typeface="Arial"/>
                        </a:rPr>
                        <a:t>D2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baseline="0" dirty="0"/>
                        <a:t>Provide mandatory half-day budget training for all new officers</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2159249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Three-Step Monitoring Process</a:t>
            </a:r>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54</a:t>
            </a:fld>
            <a:endParaRPr lang="en-US" dirty="0">
              <a:solidFill>
                <a:prstClr val="white"/>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023140183"/>
              </p:ext>
            </p:extLst>
          </p:nvPr>
        </p:nvGraphicFramePr>
        <p:xfrm>
          <a:off x="1044520" y="1455457"/>
          <a:ext cx="8071289" cy="4701349"/>
        </p:xfrm>
        <a:graphic>
          <a:graphicData uri="http://schemas.openxmlformats.org/drawingml/2006/table">
            <a:tbl>
              <a:tblPr/>
              <a:tblGrid>
                <a:gridCol w="567934">
                  <a:extLst>
                    <a:ext uri="{9D8B030D-6E8A-4147-A177-3AD203B41FA5}">
                      <a16:colId xmlns:a16="http://schemas.microsoft.com/office/drawing/2014/main" val="20000"/>
                    </a:ext>
                  </a:extLst>
                </a:gridCol>
                <a:gridCol w="3057307">
                  <a:extLst>
                    <a:ext uri="{9D8B030D-6E8A-4147-A177-3AD203B41FA5}">
                      <a16:colId xmlns:a16="http://schemas.microsoft.com/office/drawing/2014/main" val="20001"/>
                    </a:ext>
                  </a:extLst>
                </a:gridCol>
                <a:gridCol w="953255">
                  <a:extLst>
                    <a:ext uri="{9D8B030D-6E8A-4147-A177-3AD203B41FA5}">
                      <a16:colId xmlns:a16="http://schemas.microsoft.com/office/drawing/2014/main" val="20002"/>
                    </a:ext>
                  </a:extLst>
                </a:gridCol>
                <a:gridCol w="937090">
                  <a:extLst>
                    <a:ext uri="{9D8B030D-6E8A-4147-A177-3AD203B41FA5}">
                      <a16:colId xmlns:a16="http://schemas.microsoft.com/office/drawing/2014/main" val="20003"/>
                    </a:ext>
                  </a:extLst>
                </a:gridCol>
                <a:gridCol w="851901">
                  <a:extLst>
                    <a:ext uri="{9D8B030D-6E8A-4147-A177-3AD203B41FA5}">
                      <a16:colId xmlns:a16="http://schemas.microsoft.com/office/drawing/2014/main" val="20004"/>
                    </a:ext>
                  </a:extLst>
                </a:gridCol>
                <a:gridCol w="851901">
                  <a:extLst>
                    <a:ext uri="{9D8B030D-6E8A-4147-A177-3AD203B41FA5}">
                      <a16:colId xmlns:a16="http://schemas.microsoft.com/office/drawing/2014/main" val="20005"/>
                    </a:ext>
                  </a:extLst>
                </a:gridCol>
                <a:gridCol w="851901">
                  <a:extLst>
                    <a:ext uri="{9D8B030D-6E8A-4147-A177-3AD203B41FA5}">
                      <a16:colId xmlns:a16="http://schemas.microsoft.com/office/drawing/2014/main" val="20006"/>
                    </a:ext>
                  </a:extLst>
                </a:gridCol>
              </a:tblGrid>
              <a:tr h="421035">
                <a:tc gridSpan="2">
                  <a:txBody>
                    <a:bodyPr/>
                    <a:lstStyle/>
                    <a:p>
                      <a:pPr marL="0" marR="0">
                        <a:spcBef>
                          <a:spcPts val="300"/>
                        </a:spcBef>
                        <a:spcAft>
                          <a:spcPts val="300"/>
                        </a:spcAft>
                      </a:pPr>
                      <a:r>
                        <a:rPr lang="en-US" sz="1800" b="1" dirty="0">
                          <a:solidFill>
                            <a:srgbClr val="FFFFFF"/>
                          </a:solidFill>
                          <a:latin typeface="+mj-lt"/>
                          <a:ea typeface="Calibri"/>
                          <a:cs typeface="Arial"/>
                        </a:rPr>
                        <a:t>Sample Dashboard Summary</a:t>
                      </a:r>
                      <a:endParaRPr lang="en-US" sz="1800" dirty="0">
                        <a:latin typeface="+mj-lt"/>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00467F"/>
                    </a:solidFill>
                  </a:tcPr>
                </a:tc>
                <a:tc hMerge="1">
                  <a:txBody>
                    <a:bodyPr/>
                    <a:lstStyle/>
                    <a:p>
                      <a:endParaRPr lang="en-US"/>
                    </a:p>
                  </a:txBody>
                  <a:tcPr/>
                </a:tc>
                <a:tc>
                  <a:txBody>
                    <a:bodyPr/>
                    <a:lstStyle/>
                    <a:p>
                      <a:pPr marL="0" marR="0" algn="ctr">
                        <a:spcBef>
                          <a:spcPts val="0"/>
                        </a:spcBef>
                        <a:spcAft>
                          <a:spcPts val="0"/>
                        </a:spcAft>
                      </a:pPr>
                      <a:r>
                        <a:rPr lang="en-US" sz="1800" b="1" dirty="0">
                          <a:solidFill>
                            <a:srgbClr val="FFFFFF"/>
                          </a:solidFill>
                          <a:latin typeface="+mj-lt"/>
                          <a:ea typeface="Calibri"/>
                          <a:cs typeface="Arial"/>
                        </a:rPr>
                        <a:t>77% C+</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89% 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91% A-</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84% 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0"/>
                  </a:ext>
                </a:extLst>
              </a:tr>
              <a:tr h="350862">
                <a:tc>
                  <a:txBody>
                    <a:bodyPr/>
                    <a:lstStyle/>
                    <a:p>
                      <a:pPr marL="0" marR="0">
                        <a:spcBef>
                          <a:spcPts val="0"/>
                        </a:spcBef>
                        <a:spcAft>
                          <a:spcPts val="0"/>
                        </a:spcAft>
                      </a:pPr>
                      <a:endParaRPr lang="en-US" sz="1800" dirty="0">
                        <a:latin typeface="+mj-lt"/>
                        <a:ea typeface="Calibri"/>
                        <a:cs typeface="Times New Roman"/>
                      </a:endParaRPr>
                    </a:p>
                  </a:txBody>
                  <a:tcPr marL="68580" marR="68580" marT="0" marB="0" anchor="ctr">
                    <a:lnL>
                      <a:noFill/>
                    </a:lnL>
                    <a:lnR>
                      <a:noFill/>
                    </a:lnR>
                    <a:lnT>
                      <a:noFill/>
                    </a:lnT>
                    <a:lnB>
                      <a:noFill/>
                    </a:lnB>
                  </a:tcPr>
                </a:tc>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FFFF"/>
                          </a:solidFill>
                          <a:latin typeface="+mj-lt"/>
                          <a:ea typeface="Calibri"/>
                          <a:cs typeface="Arial"/>
                        </a:rPr>
                        <a:t>Jan</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Feb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Apr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May</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1"/>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Done   100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7</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8</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6</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&gt;75%   75</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6</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latin typeface="+mj-lt"/>
                          <a:ea typeface="Calibri"/>
                          <a:cs typeface="Arial"/>
                        </a:rPr>
                        <a:t>&lt;75%   50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9502">
                <a:tc>
                  <a:txBody>
                    <a:bodyPr/>
                    <a:lstStyle/>
                    <a:p>
                      <a:pPr marL="0" marR="0" algn="ctr">
                        <a:spcBef>
                          <a:spcPts val="0"/>
                        </a:spcBef>
                        <a:spcAft>
                          <a:spcPts val="0"/>
                        </a:spcAft>
                      </a:pPr>
                      <a:r>
                        <a:rPr lang="en-US" sz="1800" b="1" dirty="0">
                          <a:latin typeface="+mj-lt"/>
                          <a:ea typeface="Calibri"/>
                          <a:cs typeface="Arial"/>
                        </a:rPr>
                        <a:t>C1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dirty="0"/>
                        <a:t>Use assessment surveys and industry referrals to select quality speakers and topics</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020427">
                <a:tc>
                  <a:txBody>
                    <a:bodyPr/>
                    <a:lstStyle/>
                    <a:p>
                      <a:pPr marL="0" marR="0" algn="ctr">
                        <a:spcBef>
                          <a:spcPts val="0"/>
                        </a:spcBef>
                        <a:spcAft>
                          <a:spcPts val="0"/>
                        </a:spcAft>
                      </a:pPr>
                      <a:r>
                        <a:rPr lang="en-US" sz="1800" b="1" dirty="0">
                          <a:latin typeface="+mj-lt"/>
                          <a:ea typeface="Calibri"/>
                          <a:cs typeface="Arial"/>
                        </a:rPr>
                        <a:t>C3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t>Revise new member registration process to ask desired committee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b="1"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729502">
                <a:tc>
                  <a:txBody>
                    <a:bodyPr/>
                    <a:lstStyle/>
                    <a:p>
                      <a:pPr marL="0" marR="0" algn="ctr">
                        <a:spcBef>
                          <a:spcPts val="0"/>
                        </a:spcBef>
                        <a:spcAft>
                          <a:spcPts val="0"/>
                        </a:spcAft>
                      </a:pPr>
                      <a:r>
                        <a:rPr lang="en-US" sz="1800" b="1" dirty="0">
                          <a:latin typeface="+mj-lt"/>
                          <a:ea typeface="Calibri"/>
                          <a:cs typeface="Arial"/>
                        </a:rPr>
                        <a:t>D2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baseline="0" dirty="0"/>
                        <a:t>Provide mandatory half-day budget training for all new officers</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892716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Three-Step Monitoring Process</a:t>
            </a:r>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55</a:t>
            </a:fld>
            <a:endParaRPr lang="en-US" dirty="0">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879933648"/>
              </p:ext>
            </p:extLst>
          </p:nvPr>
        </p:nvGraphicFramePr>
        <p:xfrm>
          <a:off x="1044520" y="1453896"/>
          <a:ext cx="8071289" cy="4701349"/>
        </p:xfrm>
        <a:graphic>
          <a:graphicData uri="http://schemas.openxmlformats.org/drawingml/2006/table">
            <a:tbl>
              <a:tblPr/>
              <a:tblGrid>
                <a:gridCol w="567934">
                  <a:extLst>
                    <a:ext uri="{9D8B030D-6E8A-4147-A177-3AD203B41FA5}">
                      <a16:colId xmlns:a16="http://schemas.microsoft.com/office/drawing/2014/main" val="20000"/>
                    </a:ext>
                  </a:extLst>
                </a:gridCol>
                <a:gridCol w="3057307">
                  <a:extLst>
                    <a:ext uri="{9D8B030D-6E8A-4147-A177-3AD203B41FA5}">
                      <a16:colId xmlns:a16="http://schemas.microsoft.com/office/drawing/2014/main" val="20001"/>
                    </a:ext>
                  </a:extLst>
                </a:gridCol>
                <a:gridCol w="953255">
                  <a:extLst>
                    <a:ext uri="{9D8B030D-6E8A-4147-A177-3AD203B41FA5}">
                      <a16:colId xmlns:a16="http://schemas.microsoft.com/office/drawing/2014/main" val="20002"/>
                    </a:ext>
                  </a:extLst>
                </a:gridCol>
                <a:gridCol w="937090">
                  <a:extLst>
                    <a:ext uri="{9D8B030D-6E8A-4147-A177-3AD203B41FA5}">
                      <a16:colId xmlns:a16="http://schemas.microsoft.com/office/drawing/2014/main" val="20003"/>
                    </a:ext>
                  </a:extLst>
                </a:gridCol>
                <a:gridCol w="851901">
                  <a:extLst>
                    <a:ext uri="{9D8B030D-6E8A-4147-A177-3AD203B41FA5}">
                      <a16:colId xmlns:a16="http://schemas.microsoft.com/office/drawing/2014/main" val="20004"/>
                    </a:ext>
                  </a:extLst>
                </a:gridCol>
                <a:gridCol w="851901">
                  <a:extLst>
                    <a:ext uri="{9D8B030D-6E8A-4147-A177-3AD203B41FA5}">
                      <a16:colId xmlns:a16="http://schemas.microsoft.com/office/drawing/2014/main" val="20005"/>
                    </a:ext>
                  </a:extLst>
                </a:gridCol>
                <a:gridCol w="851901">
                  <a:extLst>
                    <a:ext uri="{9D8B030D-6E8A-4147-A177-3AD203B41FA5}">
                      <a16:colId xmlns:a16="http://schemas.microsoft.com/office/drawing/2014/main" val="20006"/>
                    </a:ext>
                  </a:extLst>
                </a:gridCol>
              </a:tblGrid>
              <a:tr h="421035">
                <a:tc gridSpan="2">
                  <a:txBody>
                    <a:bodyPr/>
                    <a:lstStyle/>
                    <a:p>
                      <a:pPr marL="0" marR="0">
                        <a:spcBef>
                          <a:spcPts val="300"/>
                        </a:spcBef>
                        <a:spcAft>
                          <a:spcPts val="300"/>
                        </a:spcAft>
                      </a:pPr>
                      <a:r>
                        <a:rPr lang="en-US" sz="1800" b="1" dirty="0">
                          <a:solidFill>
                            <a:srgbClr val="FFFFFF"/>
                          </a:solidFill>
                          <a:latin typeface="+mj-lt"/>
                          <a:ea typeface="Calibri"/>
                          <a:cs typeface="Arial"/>
                        </a:rPr>
                        <a:t>Sample Dashboard Summary</a:t>
                      </a:r>
                      <a:endParaRPr lang="en-US" sz="1800" dirty="0">
                        <a:latin typeface="+mj-lt"/>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00467F"/>
                    </a:solidFill>
                  </a:tcPr>
                </a:tc>
                <a:tc hMerge="1">
                  <a:txBody>
                    <a:bodyPr/>
                    <a:lstStyle/>
                    <a:p>
                      <a:endParaRPr lang="en-US"/>
                    </a:p>
                  </a:txBody>
                  <a:tcPr/>
                </a:tc>
                <a:tc>
                  <a:txBody>
                    <a:bodyPr/>
                    <a:lstStyle/>
                    <a:p>
                      <a:pPr marL="0" marR="0" algn="ctr">
                        <a:spcBef>
                          <a:spcPts val="0"/>
                        </a:spcBef>
                        <a:spcAft>
                          <a:spcPts val="0"/>
                        </a:spcAft>
                      </a:pPr>
                      <a:r>
                        <a:rPr lang="en-US" sz="1800" b="1" dirty="0">
                          <a:solidFill>
                            <a:srgbClr val="FFFFFF"/>
                          </a:solidFill>
                          <a:latin typeface="+mj-lt"/>
                          <a:ea typeface="Calibri"/>
                          <a:cs typeface="Arial"/>
                        </a:rPr>
                        <a:t>77% C+</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89% 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91% A-</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84% 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95% A</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0"/>
                  </a:ext>
                </a:extLst>
              </a:tr>
              <a:tr h="350862">
                <a:tc>
                  <a:txBody>
                    <a:bodyPr/>
                    <a:lstStyle/>
                    <a:p>
                      <a:pPr marL="0" marR="0">
                        <a:spcBef>
                          <a:spcPts val="0"/>
                        </a:spcBef>
                        <a:spcAft>
                          <a:spcPts val="0"/>
                        </a:spcAft>
                      </a:pPr>
                      <a:endParaRPr lang="en-US" sz="1800" dirty="0">
                        <a:latin typeface="+mj-lt"/>
                        <a:ea typeface="Calibri"/>
                        <a:cs typeface="Times New Roman"/>
                      </a:endParaRPr>
                    </a:p>
                  </a:txBody>
                  <a:tcPr marL="68580" marR="68580" marT="0" marB="0" anchor="ctr">
                    <a:lnL>
                      <a:noFill/>
                    </a:lnL>
                    <a:lnR>
                      <a:noFill/>
                    </a:lnR>
                    <a:lnT>
                      <a:noFill/>
                    </a:lnT>
                    <a:lnB>
                      <a:noFill/>
                    </a:lnB>
                  </a:tcPr>
                </a:tc>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FFFF"/>
                          </a:solidFill>
                          <a:latin typeface="+mj-lt"/>
                          <a:ea typeface="Calibri"/>
                          <a:cs typeface="Arial"/>
                        </a:rPr>
                        <a:t>Jan</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Feb</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Apr</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a:txBody>
                    <a:bodyPr/>
                    <a:lstStyle/>
                    <a:p>
                      <a:pPr marL="0" marR="0" algn="ctr">
                        <a:spcBef>
                          <a:spcPts val="0"/>
                        </a:spcBef>
                        <a:spcAft>
                          <a:spcPts val="0"/>
                        </a:spcAft>
                      </a:pPr>
                      <a:r>
                        <a:rPr lang="en-US" sz="1800" b="1" dirty="0">
                          <a:solidFill>
                            <a:srgbClr val="FFFFFF"/>
                          </a:solidFill>
                          <a:latin typeface="+mj-lt"/>
                          <a:ea typeface="Calibri"/>
                          <a:cs typeface="Arial"/>
                        </a:rPr>
                        <a:t>May</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extLst>
                  <a:ext uri="{0D108BD9-81ED-4DB2-BD59-A6C34878D82A}">
                    <a16:rowId xmlns:a16="http://schemas.microsoft.com/office/drawing/2014/main" val="10001"/>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Done   100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7</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8</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6</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800" b="1" dirty="0">
                          <a:solidFill>
                            <a:srgbClr val="000000"/>
                          </a:solidFill>
                          <a:latin typeface="+mj-lt"/>
                          <a:ea typeface="Calibri"/>
                          <a:cs typeface="Arial"/>
                        </a:rPr>
                        <a:t>&gt;75%   75</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6</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035">
                <a:tc>
                  <a:txBody>
                    <a:bodyPr/>
                    <a:lstStyle/>
                    <a:p>
                      <a:pPr marL="0" marR="0">
                        <a:spcBef>
                          <a:spcPts val="0"/>
                        </a:spcBef>
                        <a:spcAft>
                          <a:spcPts val="0"/>
                        </a:spcAft>
                      </a:pPr>
                      <a:endParaRPr lang="en-US" sz="1800" dirty="0">
                        <a:solidFill>
                          <a:srgbClr val="000000"/>
                        </a:solidFill>
                        <a:latin typeface="+mj-lt"/>
                        <a:ea typeface="Calibri"/>
                        <a:cs typeface="Ari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0000"/>
                          </a:solidFill>
                          <a:latin typeface="+mj-lt"/>
                          <a:ea typeface="Calibri"/>
                          <a:cs typeface="Arial"/>
                        </a:rPr>
                        <a:t>&lt;75%   50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0000"/>
                          </a:solidFill>
                          <a:latin typeface="+mj-lt"/>
                          <a:ea typeface="Calibri"/>
                          <a:cs typeface="Arial"/>
                        </a:rPr>
                        <a:t>0</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9502">
                <a:tc>
                  <a:txBody>
                    <a:bodyPr/>
                    <a:lstStyle/>
                    <a:p>
                      <a:pPr marL="0" marR="0" algn="ctr">
                        <a:spcBef>
                          <a:spcPts val="0"/>
                        </a:spcBef>
                        <a:spcAft>
                          <a:spcPts val="0"/>
                        </a:spcAft>
                      </a:pPr>
                      <a:r>
                        <a:rPr lang="en-US" sz="1800" b="1" dirty="0">
                          <a:latin typeface="+mj-lt"/>
                          <a:ea typeface="Calibri"/>
                          <a:cs typeface="Arial"/>
                        </a:rPr>
                        <a:t>C1</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dirty="0"/>
                        <a:t>Use assessment surveys and industry referrals to select quality speakers and topics</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1020427">
                <a:tc>
                  <a:txBody>
                    <a:bodyPr/>
                    <a:lstStyle/>
                    <a:p>
                      <a:pPr marL="0" marR="0" algn="ctr">
                        <a:spcBef>
                          <a:spcPts val="0"/>
                        </a:spcBef>
                        <a:spcAft>
                          <a:spcPts val="0"/>
                        </a:spcAft>
                      </a:pPr>
                      <a:r>
                        <a:rPr lang="en-US" sz="1800" b="1" dirty="0">
                          <a:latin typeface="+mj-lt"/>
                          <a:ea typeface="Calibri"/>
                          <a:cs typeface="Arial"/>
                        </a:rPr>
                        <a:t>C3</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t>Revise new member registration process to ask desired committee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b="1"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6"/>
                  </a:ext>
                </a:extLst>
              </a:tr>
              <a:tr h="729502">
                <a:tc>
                  <a:txBody>
                    <a:bodyPr/>
                    <a:lstStyle/>
                    <a:p>
                      <a:pPr marL="0" marR="0" algn="ctr">
                        <a:spcBef>
                          <a:spcPts val="0"/>
                        </a:spcBef>
                        <a:spcAft>
                          <a:spcPts val="0"/>
                        </a:spcAft>
                      </a:pPr>
                      <a:r>
                        <a:rPr lang="en-US" sz="1800" b="1" dirty="0">
                          <a:latin typeface="+mj-lt"/>
                          <a:ea typeface="Calibri"/>
                          <a:cs typeface="Arial"/>
                        </a:rPr>
                        <a:t>D2</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baseline="0" dirty="0"/>
                        <a:t>Provide mandatory half-day budget training for all new officers</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lumOff val="25000"/>
                      </a:schemeClr>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0" marR="0">
                        <a:spcBef>
                          <a:spcPts val="0"/>
                        </a:spcBef>
                        <a:spcAft>
                          <a:spcPts val="0"/>
                        </a:spcAft>
                      </a:pPr>
                      <a:r>
                        <a:rPr lang="en-US" sz="1800" dirty="0">
                          <a:solidFill>
                            <a:srgbClr val="000000"/>
                          </a:solidFill>
                          <a:latin typeface="+mj-lt"/>
                          <a:ea typeface="Calibri"/>
                          <a:cs typeface="Arial"/>
                        </a:rPr>
                        <a:t> </a:t>
                      </a:r>
                      <a:endParaRPr lang="en-US" sz="1800" dirty="0">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9468254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Three-Step Monitoring Process</a:t>
            </a:r>
          </a:p>
        </p:txBody>
      </p:sp>
      <p:sp>
        <p:nvSpPr>
          <p:cNvPr id="6" name="Content Placeholder 5"/>
          <p:cNvSpPr>
            <a:spLocks noGrp="1"/>
          </p:cNvSpPr>
          <p:nvPr>
            <p:ph idx="1"/>
          </p:nvPr>
        </p:nvSpPr>
        <p:spPr/>
        <p:txBody>
          <a:bodyPr>
            <a:normAutofit fontScale="92500" lnSpcReduction="20000"/>
          </a:bodyPr>
          <a:lstStyle/>
          <a:p>
            <a:pPr marL="0" lvl="0" indent="0" defTabSz="914400">
              <a:lnSpc>
                <a:spcPct val="90000"/>
              </a:lnSpc>
              <a:buClr>
                <a:srgbClr val="AEBD22"/>
              </a:buClr>
              <a:buSzPct val="70000"/>
              <a:buNone/>
              <a:defRPr/>
            </a:pPr>
            <a:r>
              <a:rPr lang="en-US" b="1" dirty="0">
                <a:solidFill>
                  <a:srgbClr val="004678"/>
                </a:solidFill>
                <a:cs typeface="Times New Roman" pitchFamily="18" charset="0"/>
              </a:rPr>
              <a:t>Monthly</a:t>
            </a:r>
          </a:p>
          <a:p>
            <a:pPr lvl="0" defTabSz="914400">
              <a:lnSpc>
                <a:spcPct val="90000"/>
              </a:lnSpc>
              <a:buClr>
                <a:srgbClr val="AEBD22"/>
              </a:buClr>
              <a:buSzPct val="70000"/>
              <a:defRPr/>
            </a:pPr>
            <a:r>
              <a:rPr lang="en-US" dirty="0">
                <a:solidFill>
                  <a:srgbClr val="004678"/>
                </a:solidFill>
                <a:cs typeface="Times New Roman" pitchFamily="18" charset="0"/>
              </a:rPr>
              <a:t>Did we do what we said we were going to do?</a:t>
            </a:r>
          </a:p>
          <a:p>
            <a:pPr lvl="0" defTabSz="914400">
              <a:lnSpc>
                <a:spcPct val="90000"/>
              </a:lnSpc>
              <a:buClr>
                <a:srgbClr val="AEBD22"/>
              </a:buClr>
              <a:buSzPct val="70000"/>
              <a:defRPr/>
            </a:pPr>
            <a:r>
              <a:rPr lang="en-US" dirty="0">
                <a:solidFill>
                  <a:srgbClr val="004678"/>
                </a:solidFill>
                <a:cs typeface="Times New Roman" pitchFamily="18" charset="0"/>
              </a:rPr>
              <a:t>Review status of priority </a:t>
            </a:r>
            <a:r>
              <a:rPr lang="en-US" u="sng" dirty="0">
                <a:solidFill>
                  <a:srgbClr val="004678"/>
                </a:solidFill>
                <a:cs typeface="Times New Roman" pitchFamily="18" charset="0"/>
              </a:rPr>
              <a:t>strategies</a:t>
            </a:r>
            <a:r>
              <a:rPr lang="en-US" dirty="0">
                <a:solidFill>
                  <a:srgbClr val="004678"/>
                </a:solidFill>
                <a:cs typeface="Times New Roman" pitchFamily="18" charset="0"/>
              </a:rPr>
              <a:t>.</a:t>
            </a:r>
          </a:p>
          <a:p>
            <a:pPr marL="0" lvl="0" indent="0" defTabSz="914400">
              <a:lnSpc>
                <a:spcPct val="90000"/>
              </a:lnSpc>
              <a:buClr>
                <a:srgbClr val="AEBD22"/>
              </a:buClr>
              <a:buSzPct val="70000"/>
              <a:buNone/>
              <a:defRPr/>
            </a:pPr>
            <a:endParaRPr lang="en-US" dirty="0">
              <a:solidFill>
                <a:srgbClr val="004678"/>
              </a:solidFill>
              <a:cs typeface="Times New Roman" pitchFamily="18" charset="0"/>
            </a:endParaRPr>
          </a:p>
          <a:p>
            <a:pPr marL="0" lvl="0" indent="0" defTabSz="914400">
              <a:lnSpc>
                <a:spcPct val="90000"/>
              </a:lnSpc>
              <a:buClr>
                <a:srgbClr val="AEBD22"/>
              </a:buClr>
              <a:buSzPct val="70000"/>
              <a:buNone/>
              <a:defRPr/>
            </a:pPr>
            <a:r>
              <a:rPr lang="en-US" b="1" dirty="0">
                <a:solidFill>
                  <a:srgbClr val="004678"/>
                </a:solidFill>
                <a:cs typeface="Times New Roman" pitchFamily="18" charset="0"/>
              </a:rPr>
              <a:t>Quarterly</a:t>
            </a:r>
          </a:p>
          <a:p>
            <a:pPr defTabSz="914400">
              <a:lnSpc>
                <a:spcPct val="90000"/>
              </a:lnSpc>
              <a:buClr>
                <a:srgbClr val="AEBD22"/>
              </a:buClr>
              <a:buSzPct val="70000"/>
              <a:defRPr/>
            </a:pPr>
            <a:r>
              <a:rPr lang="en-US" dirty="0">
                <a:solidFill>
                  <a:srgbClr val="004678"/>
                </a:solidFill>
                <a:cs typeface="Times New Roman" pitchFamily="18" charset="0"/>
              </a:rPr>
              <a:t>Are we making the progress we intended to make?</a:t>
            </a:r>
          </a:p>
          <a:p>
            <a:pPr defTabSz="914400">
              <a:lnSpc>
                <a:spcPct val="90000"/>
              </a:lnSpc>
              <a:buClr>
                <a:srgbClr val="AEBD22"/>
              </a:buClr>
              <a:buSzPct val="70000"/>
              <a:defRPr/>
            </a:pPr>
            <a:r>
              <a:rPr lang="en-US" dirty="0">
                <a:solidFill>
                  <a:srgbClr val="004678"/>
                </a:solidFill>
                <a:cs typeface="Times New Roman" pitchFamily="18" charset="0"/>
              </a:rPr>
              <a:t>Review performance against </a:t>
            </a:r>
            <a:r>
              <a:rPr lang="en-US" u="sng" dirty="0">
                <a:solidFill>
                  <a:srgbClr val="004678"/>
                </a:solidFill>
                <a:cs typeface="Times New Roman" pitchFamily="18" charset="0"/>
              </a:rPr>
              <a:t>objectives</a:t>
            </a:r>
            <a:r>
              <a:rPr lang="en-US" dirty="0">
                <a:solidFill>
                  <a:srgbClr val="004678"/>
                </a:solidFill>
                <a:cs typeface="Times New Roman" pitchFamily="18" charset="0"/>
              </a:rPr>
              <a:t>.</a:t>
            </a:r>
          </a:p>
          <a:p>
            <a:pPr marL="0" lvl="0" indent="0" defTabSz="914400">
              <a:lnSpc>
                <a:spcPct val="90000"/>
              </a:lnSpc>
              <a:buClr>
                <a:srgbClr val="AEBD22"/>
              </a:buClr>
              <a:buSzPct val="70000"/>
              <a:buNone/>
              <a:defRPr/>
            </a:pPr>
            <a:endParaRPr lang="en-US" dirty="0">
              <a:solidFill>
                <a:srgbClr val="004678"/>
              </a:solidFill>
              <a:cs typeface="Times New Roman" pitchFamily="18" charset="0"/>
            </a:endParaRPr>
          </a:p>
          <a:p>
            <a:pPr marL="0" lvl="0" indent="0" defTabSz="914400">
              <a:lnSpc>
                <a:spcPct val="90000"/>
              </a:lnSpc>
              <a:buClr>
                <a:srgbClr val="AEBD22"/>
              </a:buClr>
              <a:buSzPct val="70000"/>
              <a:buNone/>
              <a:defRPr/>
            </a:pPr>
            <a:r>
              <a:rPr lang="en-US" b="1" dirty="0">
                <a:solidFill>
                  <a:srgbClr val="004678"/>
                </a:solidFill>
                <a:cs typeface="Times New Roman" pitchFamily="18" charset="0"/>
              </a:rPr>
              <a:t>Annually</a:t>
            </a:r>
          </a:p>
          <a:p>
            <a:pPr defTabSz="914400">
              <a:lnSpc>
                <a:spcPct val="90000"/>
              </a:lnSpc>
              <a:buClr>
                <a:srgbClr val="AEBD22"/>
              </a:buClr>
              <a:buSzPct val="70000"/>
              <a:defRPr/>
            </a:pPr>
            <a:r>
              <a:rPr lang="en-US" dirty="0">
                <a:solidFill>
                  <a:srgbClr val="004678"/>
                </a:solidFill>
                <a:cs typeface="Times New Roman" pitchFamily="18" charset="0"/>
              </a:rPr>
              <a:t>Are we going in the right direction?</a:t>
            </a:r>
          </a:p>
          <a:p>
            <a:pPr defTabSz="914400">
              <a:lnSpc>
                <a:spcPct val="90000"/>
              </a:lnSpc>
              <a:buClr>
                <a:srgbClr val="AEBD22"/>
              </a:buClr>
              <a:buSzPct val="70000"/>
              <a:defRPr/>
            </a:pPr>
            <a:r>
              <a:rPr lang="en-US" dirty="0">
                <a:solidFill>
                  <a:srgbClr val="004678"/>
                </a:solidFill>
                <a:cs typeface="Times New Roman" pitchFamily="18" charset="0"/>
              </a:rPr>
              <a:t>Update the </a:t>
            </a:r>
            <a:r>
              <a:rPr lang="en-US" u="sng" dirty="0">
                <a:solidFill>
                  <a:srgbClr val="004678"/>
                </a:solidFill>
                <a:cs typeface="Times New Roman" pitchFamily="18" charset="0"/>
              </a:rPr>
              <a:t>strategic plan</a:t>
            </a:r>
            <a:r>
              <a:rPr lang="en-US" dirty="0">
                <a:solidFill>
                  <a:srgbClr val="004678"/>
                </a:solidFill>
                <a:cs typeface="Times New Roman" pitchFamily="18" charset="0"/>
              </a:rPr>
              <a:t>.</a:t>
            </a:r>
          </a:p>
          <a:p>
            <a:pPr marL="0" lvl="0" indent="0" defTabSz="914400">
              <a:lnSpc>
                <a:spcPct val="90000"/>
              </a:lnSpc>
              <a:buClr>
                <a:srgbClr val="AEBD22"/>
              </a:buClr>
              <a:buSzPct val="70000"/>
              <a:buNone/>
              <a:defRPr/>
            </a:pPr>
            <a:endParaRPr lang="en-US" dirty="0">
              <a:solidFill>
                <a:srgbClr val="004678"/>
              </a:solidFill>
              <a:cs typeface="Times New Roman" pitchFamily="18"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56</a:t>
            </a:fld>
            <a:endParaRPr lang="en-US" dirty="0">
              <a:solidFill>
                <a:prstClr val="white"/>
              </a:solidFill>
            </a:endParaRPr>
          </a:p>
        </p:txBody>
      </p:sp>
      <p:sp>
        <p:nvSpPr>
          <p:cNvPr id="7" name="TextBox 6"/>
          <p:cNvSpPr txBox="1"/>
          <p:nvPr/>
        </p:nvSpPr>
        <p:spPr>
          <a:xfrm>
            <a:off x="11802772" y="5140012"/>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110498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fade">
                                      <p:cBhvr>
                                        <p:cTn id="12" dur="500"/>
                                        <p:tgtEl>
                                          <p:spTgt spid="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animEffect transition="in" filter="fade">
                                      <p:cBhvr>
                                        <p:cTn id="17" dur="500"/>
                                        <p:tgtEl>
                                          <p:spTgt spid="6">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0" end="10"/>
                                            </p:txEl>
                                          </p:spTgt>
                                        </p:tgtEl>
                                        <p:attrNameLst>
                                          <p:attrName>style.visibility</p:attrName>
                                        </p:attrNameLst>
                                      </p:cBhvr>
                                      <p:to>
                                        <p:strVal val="visible"/>
                                      </p:to>
                                    </p:set>
                                    <p:animEffect transition="in" filter="fade">
                                      <p:cBhvr>
                                        <p:cTn id="2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57</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6096000" y="1989901"/>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08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I. What is a Strategy Briefing?</a:t>
            </a:r>
            <a:endParaRPr lang="en-US" sz="4200" dirty="0"/>
          </a:p>
        </p:txBody>
      </p:sp>
      <p:sp>
        <p:nvSpPr>
          <p:cNvPr id="6" name="Content Placeholder 5"/>
          <p:cNvSpPr>
            <a:spLocks noGrp="1"/>
          </p:cNvSpPr>
          <p:nvPr>
            <p:ph idx="1"/>
          </p:nvPr>
        </p:nvSpPr>
        <p:spPr>
          <a:xfrm>
            <a:off x="1111896" y="1294131"/>
            <a:ext cx="10761720" cy="5268042"/>
          </a:xfrm>
        </p:spPr>
        <p:txBody>
          <a:bodyPr>
            <a:normAutofit/>
          </a:bodyPr>
          <a:lstStyle/>
          <a:p>
            <a:pPr marL="0" indent="0">
              <a:lnSpc>
                <a:spcPct val="90000"/>
              </a:lnSpc>
              <a:buNone/>
            </a:pPr>
            <a:r>
              <a:rPr lang="en-US" dirty="0"/>
              <a:t>A 60- to 90-minute session where the team answers:</a:t>
            </a:r>
            <a:br>
              <a:rPr lang="en-US" dirty="0"/>
            </a:br>
            <a:r>
              <a:rPr lang="en-US" b="1" dirty="0">
                <a:solidFill>
                  <a:srgbClr val="F26522"/>
                </a:solidFill>
              </a:rPr>
              <a:t>(in-person or virtually)</a:t>
            </a:r>
          </a:p>
          <a:p>
            <a:pPr>
              <a:lnSpc>
                <a:spcPct val="90000"/>
              </a:lnSpc>
              <a:spcBef>
                <a:spcPts val="1200"/>
              </a:spcBef>
            </a:pPr>
            <a:r>
              <a:rPr lang="en-US" dirty="0"/>
              <a:t>What are the most important issues the plan must address?</a:t>
            </a:r>
          </a:p>
          <a:p>
            <a:pPr>
              <a:lnSpc>
                <a:spcPct val="90000"/>
              </a:lnSpc>
              <a:spcBef>
                <a:spcPts val="1200"/>
              </a:spcBef>
            </a:pPr>
            <a:r>
              <a:rPr lang="en-US" dirty="0"/>
              <a:t>How does the Drivers Model typically work?</a:t>
            </a:r>
          </a:p>
          <a:p>
            <a:pPr>
              <a:lnSpc>
                <a:spcPct val="90000"/>
              </a:lnSpc>
              <a:spcBef>
                <a:spcPts val="1200"/>
              </a:spcBef>
            </a:pPr>
            <a:r>
              <a:rPr lang="en-US" dirty="0"/>
              <a:t>What changes must we make to the Drivers Model to ensure all of our issues are addressed?</a:t>
            </a:r>
          </a:p>
          <a:p>
            <a:pPr>
              <a:lnSpc>
                <a:spcPct val="90000"/>
              </a:lnSpc>
              <a:spcBef>
                <a:spcPts val="1200"/>
              </a:spcBef>
            </a:pPr>
            <a:r>
              <a:rPr lang="en-US" dirty="0"/>
              <a:t>What information do we need to gather in advance?</a:t>
            </a:r>
          </a:p>
          <a:p>
            <a:pPr>
              <a:lnSpc>
                <a:spcPct val="90000"/>
              </a:lnSpc>
              <a:spcBef>
                <a:spcPts val="1200"/>
              </a:spcBef>
            </a:pPr>
            <a:r>
              <a:rPr lang="en-US" dirty="0"/>
              <a:t>How shall we move forward?</a:t>
            </a:r>
          </a:p>
          <a:p>
            <a:pPr marL="0" indent="0">
              <a:lnSpc>
                <a:spcPct val="90000"/>
              </a:lnSpc>
              <a:buNone/>
            </a:pPr>
            <a:endParaRPr lang="en-US" sz="1600" b="1" dirty="0">
              <a:solidFill>
                <a:schemeClr val="accent2"/>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58</a:t>
            </a:fld>
            <a:endParaRPr lang="en-US" dirty="0">
              <a:solidFill>
                <a:prstClr val="white"/>
              </a:solidFill>
            </a:endParaRPr>
          </a:p>
        </p:txBody>
      </p:sp>
      <p:sp>
        <p:nvSpPr>
          <p:cNvPr id="7" name="TextBox 6"/>
          <p:cNvSpPr txBox="1"/>
          <p:nvPr/>
        </p:nvSpPr>
        <p:spPr>
          <a:xfrm>
            <a:off x="11802772" y="5296670"/>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8" name="Rectangle: Rounded Corners 7">
            <a:extLst>
              <a:ext uri="{FF2B5EF4-FFF2-40B4-BE49-F238E27FC236}">
                <a16:creationId xmlns:a16="http://schemas.microsoft.com/office/drawing/2014/main" id="{DC1B0D34-4019-413A-969A-528ED83A5922}"/>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23</a:t>
            </a:r>
          </a:p>
        </p:txBody>
      </p:sp>
    </p:spTree>
    <p:extLst>
      <p:ext uri="{BB962C8B-B14F-4D97-AF65-F5344CB8AC3E}">
        <p14:creationId xmlns:p14="http://schemas.microsoft.com/office/powerpoint/2010/main" val="3544769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I. Benefits of an Executive Briefing</a:t>
            </a:r>
            <a:endParaRPr lang="en-US" sz="4200" dirty="0"/>
          </a:p>
        </p:txBody>
      </p:sp>
      <p:sp>
        <p:nvSpPr>
          <p:cNvPr id="6" name="Content Placeholder 5"/>
          <p:cNvSpPr>
            <a:spLocks noGrp="1"/>
          </p:cNvSpPr>
          <p:nvPr>
            <p:ph idx="1"/>
          </p:nvPr>
        </p:nvSpPr>
        <p:spPr>
          <a:xfrm>
            <a:off x="1044520" y="1585312"/>
            <a:ext cx="10761720" cy="4898590"/>
          </a:xfrm>
        </p:spPr>
        <p:txBody>
          <a:bodyPr>
            <a:normAutofit/>
          </a:bodyPr>
          <a:lstStyle/>
          <a:p>
            <a:pPr>
              <a:spcBef>
                <a:spcPts val="1200"/>
              </a:spcBef>
            </a:pPr>
            <a:r>
              <a:rPr lang="en-US" dirty="0"/>
              <a:t>Agreement on the issues to be addressed</a:t>
            </a:r>
          </a:p>
          <a:p>
            <a:pPr>
              <a:spcBef>
                <a:spcPts val="1200"/>
              </a:spcBef>
            </a:pPr>
            <a:r>
              <a:rPr lang="en-US" dirty="0"/>
              <a:t>Team buy-in on the process </a:t>
            </a:r>
          </a:p>
          <a:p>
            <a:r>
              <a:rPr lang="en-US" dirty="0"/>
              <a:t>A common strategy language </a:t>
            </a:r>
          </a:p>
          <a:p>
            <a:r>
              <a:rPr lang="en-US" dirty="0"/>
              <a:t>A customized approach to fit your team’s needs </a:t>
            </a:r>
          </a:p>
          <a:p>
            <a:r>
              <a:rPr lang="en-US" dirty="0"/>
              <a:t>The information to gather and assignments for gathering it </a:t>
            </a:r>
          </a:p>
          <a:p>
            <a:r>
              <a:rPr lang="en-US" dirty="0"/>
              <a:t>Increased commitment to participate and follow through</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59</a:t>
            </a:fld>
            <a:endParaRPr lang="en-US" dirty="0">
              <a:solidFill>
                <a:prstClr val="white"/>
              </a:solidFill>
            </a:endParaRPr>
          </a:p>
        </p:txBody>
      </p:sp>
      <p:sp>
        <p:nvSpPr>
          <p:cNvPr id="7" name="TextBox 6">
            <a:hlinkClick r:id="" action="ppaction://noaction"/>
          </p:cNvPr>
          <p:cNvSpPr txBox="1"/>
          <p:nvPr/>
        </p:nvSpPr>
        <p:spPr>
          <a:xfrm>
            <a:off x="3223075" y="5923507"/>
            <a:ext cx="6404610" cy="461665"/>
          </a:xfrm>
          <a:prstGeom prst="rect">
            <a:avLst/>
          </a:prstGeom>
          <a:solidFill>
            <a:schemeClr val="accent2"/>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400" fontAlgn="base">
              <a:spcBef>
                <a:spcPct val="0"/>
              </a:spcBef>
              <a:spcAft>
                <a:spcPct val="0"/>
              </a:spcAft>
            </a:pPr>
            <a:r>
              <a:rPr lang="en-US" sz="2400" b="1" dirty="0">
                <a:solidFill>
                  <a:prstClr val="white"/>
                </a:solidFill>
              </a:rPr>
              <a:t>Your Secret Weapon for Selling the Plan Inside!</a:t>
            </a:r>
            <a:endParaRPr lang="en-US" sz="2400" b="1" dirty="0">
              <a:solidFill>
                <a:srgbClr val="0070C0"/>
              </a:solidFill>
            </a:endParaRPr>
          </a:p>
        </p:txBody>
      </p:sp>
      <p:sp>
        <p:nvSpPr>
          <p:cNvPr id="8" name="TextBox 7"/>
          <p:cNvSpPr txBox="1"/>
          <p:nvPr/>
        </p:nvSpPr>
        <p:spPr>
          <a:xfrm>
            <a:off x="11802772" y="5727689"/>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3772661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A. Session Objectives</a:t>
            </a:r>
          </a:p>
        </p:txBody>
      </p:sp>
      <p:sp>
        <p:nvSpPr>
          <p:cNvPr id="3" name="Content Placeholder 2"/>
          <p:cNvSpPr>
            <a:spLocks noGrp="1"/>
          </p:cNvSpPr>
          <p:nvPr>
            <p:ph idx="1"/>
          </p:nvPr>
        </p:nvSpPr>
        <p:spPr>
          <a:xfrm>
            <a:off x="1433102" y="1275198"/>
            <a:ext cx="10761720" cy="4898590"/>
          </a:xfrm>
        </p:spPr>
        <p:txBody>
          <a:bodyPr/>
          <a:lstStyle/>
          <a:p>
            <a:pPr>
              <a:spcAft>
                <a:spcPts val="600"/>
              </a:spcAft>
              <a:defRPr/>
            </a:pPr>
            <a:r>
              <a:rPr lang="en-US" dirty="0"/>
              <a:t>Offer a meaningful definition of “Strategic Thinking” that gets beyond the nebulous business speak</a:t>
            </a:r>
          </a:p>
          <a:p>
            <a:pPr>
              <a:spcAft>
                <a:spcPts val="600"/>
              </a:spcAft>
              <a:defRPr/>
            </a:pPr>
            <a:r>
              <a:rPr lang="en-US" dirty="0"/>
              <a:t>Provide a “Strategic Roadmap” for guiding “Strategic Thinking”</a:t>
            </a:r>
          </a:p>
          <a:p>
            <a:pPr>
              <a:spcAft>
                <a:spcPts val="600"/>
              </a:spcAft>
              <a:defRPr/>
            </a:pPr>
            <a:r>
              <a:rPr lang="en-US" dirty="0"/>
              <a:t>Introduce the core competencies and tools for leveraging the power of “Strategic Thinking” and alignment</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a:t>
            </a:fld>
            <a:endParaRPr lang="en-US" dirty="0">
              <a:solidFill>
                <a:prstClr val="white"/>
              </a:solidFill>
            </a:endParaRPr>
          </a:p>
        </p:txBody>
      </p:sp>
      <p:sp>
        <p:nvSpPr>
          <p:cNvPr id="6" name="Content Placeholder 26"/>
          <p:cNvSpPr txBox="1">
            <a:spLocks/>
          </p:cNvSpPr>
          <p:nvPr/>
        </p:nvSpPr>
        <p:spPr>
          <a:xfrm>
            <a:off x="1044519" y="1458883"/>
            <a:ext cx="10371869" cy="4987826"/>
          </a:xfrm>
          <a:prstGeom prst="rect">
            <a:avLst/>
          </a:prstGeom>
        </p:spPr>
        <p:txBody>
          <a:bodyPr vert="horz" lIns="91440" tIns="45720" rIns="91440" bIns="45720" rtlCol="0">
            <a:normAutofit/>
          </a:bodyPr>
          <a:lstStyle/>
          <a:p>
            <a:pPr marL="573088" lvl="0" indent="-573088" algn="l" defTabSz="457200" fontAlgn="auto">
              <a:lnSpc>
                <a:spcPct val="150000"/>
              </a:lnSpc>
              <a:spcBef>
                <a:spcPts val="1200"/>
              </a:spcBef>
              <a:spcAft>
                <a:spcPts val="0"/>
              </a:spcAft>
              <a:buClr>
                <a:prstClr val="black"/>
              </a:buClr>
              <a:buSzPct val="100000"/>
            </a:pPr>
            <a:endParaRPr lang="en-US" sz="2700" b="0" dirty="0">
              <a:solidFill>
                <a:srgbClr val="00467F"/>
              </a:solidFill>
              <a:latin typeface="Franklin Gothic Book"/>
            </a:endParaRPr>
          </a:p>
        </p:txBody>
      </p:sp>
      <p:sp>
        <p:nvSpPr>
          <p:cNvPr id="7" name="TextBox 6">
            <a:extLst>
              <a:ext uri="{FF2B5EF4-FFF2-40B4-BE49-F238E27FC236}">
                <a16:creationId xmlns:a16="http://schemas.microsoft.com/office/drawing/2014/main" id="{33BCD52F-EB14-4BBA-91FE-BE547BA27065}"/>
              </a:ext>
            </a:extLst>
          </p:cNvPr>
          <p:cNvSpPr txBox="1"/>
          <p:nvPr/>
        </p:nvSpPr>
        <p:spPr>
          <a:xfrm>
            <a:off x="11802772" y="3404350"/>
            <a:ext cx="389851" cy="830997"/>
          </a:xfrm>
          <a:prstGeom prst="rect">
            <a:avLst/>
          </a:prstGeom>
          <a:noFill/>
        </p:spPr>
        <p:txBody>
          <a:bodyPr wrap="none" rtlCol="0">
            <a:spAutoFit/>
          </a:bodyPr>
          <a:lstStyle/>
          <a:p>
            <a:r>
              <a:rPr lang="en-US" sz="4800" dirty="0">
                <a:solidFill>
                  <a:schemeClr val="bg1">
                    <a:lumMod val="75000"/>
                  </a:schemeClr>
                </a:solidFill>
              </a:rPr>
              <a:t>-</a:t>
            </a:r>
          </a:p>
        </p:txBody>
      </p:sp>
    </p:spTree>
    <p:extLst>
      <p:ext uri="{BB962C8B-B14F-4D97-AF65-F5344CB8AC3E}">
        <p14:creationId xmlns:p14="http://schemas.microsoft.com/office/powerpoint/2010/main" val="265951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60</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6096000" y="2588990"/>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083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2083EC-40AA-4932-A443-016AAEF3CC8E}"/>
              </a:ext>
            </a:extLst>
          </p:cNvPr>
          <p:cNvSpPr/>
          <p:nvPr/>
        </p:nvSpPr>
        <p:spPr>
          <a:xfrm>
            <a:off x="1491005" y="1079940"/>
            <a:ext cx="8851177" cy="518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170" name="Rectangle 3">
            <a:extLst>
              <a:ext uri="{FF2B5EF4-FFF2-40B4-BE49-F238E27FC236}">
                <a16:creationId xmlns:a16="http://schemas.microsoft.com/office/drawing/2014/main" id="{45A7D9D3-7803-45ED-934B-2E575DE788E0}"/>
              </a:ext>
            </a:extLst>
          </p:cNvPr>
          <p:cNvSpPr>
            <a:spLocks noGrp="1" noChangeArrowheads="1"/>
          </p:cNvSpPr>
          <p:nvPr>
            <p:ph type="body" idx="1"/>
          </p:nvPr>
        </p:nvSpPr>
        <p:spPr>
          <a:xfrm>
            <a:off x="1579179" y="1143000"/>
            <a:ext cx="8686800" cy="5410200"/>
          </a:xfrm>
        </p:spPr>
        <p:txBody>
          <a:bodyPr/>
          <a:lstStyle/>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Not </a:t>
            </a:r>
            <a:r>
              <a:rPr lang="en-US" altLang="en-US" sz="2600" b="1" dirty="0">
                <a:solidFill>
                  <a:schemeClr val="bg1"/>
                </a:solidFill>
                <a:latin typeface="Arial" panose="020B0604020202020204" pitchFamily="34" charset="0"/>
                <a:cs typeface="Arial" panose="020B0604020202020204" pitchFamily="34" charset="0"/>
              </a:rPr>
              <a:t>planning</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Not including </a:t>
            </a:r>
            <a:r>
              <a:rPr lang="en-US" altLang="en-US" sz="2600" b="1" dirty="0">
                <a:solidFill>
                  <a:schemeClr val="bg1"/>
                </a:solidFill>
                <a:latin typeface="Arial" panose="020B0604020202020204" pitchFamily="34" charset="0"/>
                <a:cs typeface="Arial" panose="020B0604020202020204" pitchFamily="34" charset="0"/>
              </a:rPr>
              <a:t>key people </a:t>
            </a:r>
            <a:r>
              <a:rPr lang="en-US" altLang="en-US" sz="2600" dirty="0">
                <a:latin typeface="Arial" panose="020B0604020202020204" pitchFamily="34" charset="0"/>
                <a:cs typeface="Arial" panose="020B0604020202020204" pitchFamily="34" charset="0"/>
              </a:rPr>
              <a:t>in the planning effort</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Planning before undertaking a </a:t>
            </a:r>
            <a:r>
              <a:rPr lang="en-US" altLang="en-US" sz="2600" b="1" dirty="0">
                <a:solidFill>
                  <a:schemeClr val="bg1"/>
                </a:solidFill>
                <a:latin typeface="Arial" panose="020B0604020202020204" pitchFamily="34" charset="0"/>
                <a:cs typeface="Arial" panose="020B0604020202020204" pitchFamily="34" charset="0"/>
              </a:rPr>
              <a:t>situation assessment</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Develop a </a:t>
            </a:r>
            <a:r>
              <a:rPr lang="en-US" altLang="en-US" sz="2600" b="1" dirty="0">
                <a:solidFill>
                  <a:schemeClr val="bg1"/>
                </a:solidFill>
                <a:latin typeface="Arial" panose="020B0604020202020204" pitchFamily="34" charset="0"/>
                <a:cs typeface="Arial" panose="020B0604020202020204" pitchFamily="34" charset="0"/>
              </a:rPr>
              <a:t>mission statement </a:t>
            </a:r>
            <a:r>
              <a:rPr lang="en-US" altLang="en-US" sz="2600" dirty="0">
                <a:latin typeface="Arial" panose="020B0604020202020204" pitchFamily="34" charset="0"/>
                <a:cs typeface="Arial" panose="020B0604020202020204" pitchFamily="34" charset="0"/>
              </a:rPr>
              <a:t>first</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Confusing </a:t>
            </a:r>
            <a:r>
              <a:rPr lang="en-US" altLang="en-US" sz="2600" b="1" dirty="0">
                <a:solidFill>
                  <a:schemeClr val="bg1"/>
                </a:solidFill>
                <a:latin typeface="Arial" panose="020B0604020202020204" pitchFamily="34" charset="0"/>
                <a:cs typeface="Arial" panose="020B0604020202020204" pitchFamily="34" charset="0"/>
              </a:rPr>
              <a:t>goals </a:t>
            </a:r>
            <a:r>
              <a:rPr lang="en-US" altLang="en-US" sz="2600" dirty="0">
                <a:latin typeface="Arial" panose="020B0604020202020204" pitchFamily="34" charset="0"/>
                <a:cs typeface="Arial" panose="020B0604020202020204" pitchFamily="34" charset="0"/>
              </a:rPr>
              <a:t>and </a:t>
            </a:r>
            <a:r>
              <a:rPr lang="en-US" altLang="en-US" sz="2600" b="1" dirty="0">
                <a:solidFill>
                  <a:schemeClr val="bg1"/>
                </a:solidFill>
                <a:latin typeface="Arial" panose="020B0604020202020204" pitchFamily="34" charset="0"/>
                <a:cs typeface="Arial" panose="020B0604020202020204" pitchFamily="34" charset="0"/>
              </a:rPr>
              <a:t>objectives</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Measuring </a:t>
            </a:r>
            <a:r>
              <a:rPr lang="en-US" altLang="en-US" sz="2600" b="1" dirty="0">
                <a:solidFill>
                  <a:schemeClr val="bg1"/>
                </a:solidFill>
                <a:latin typeface="Arial" panose="020B0604020202020204" pitchFamily="34" charset="0"/>
                <a:cs typeface="Arial" panose="020B0604020202020204" pitchFamily="34" charset="0"/>
              </a:rPr>
              <a:t>activity </a:t>
            </a:r>
            <a:r>
              <a:rPr lang="en-US" altLang="en-US" sz="2600" dirty="0">
                <a:latin typeface="Arial" panose="020B0604020202020204" pitchFamily="34" charset="0"/>
                <a:cs typeface="Arial" panose="020B0604020202020204" pitchFamily="34" charset="0"/>
              </a:rPr>
              <a:t>instead of </a:t>
            </a:r>
            <a:r>
              <a:rPr lang="en-US" altLang="en-US" sz="2600" b="1" dirty="0">
                <a:solidFill>
                  <a:schemeClr val="bg1"/>
                </a:solidFill>
                <a:latin typeface="Arial" panose="020B0604020202020204" pitchFamily="34" charset="0"/>
                <a:cs typeface="Arial" panose="020B0604020202020204" pitchFamily="34" charset="0"/>
              </a:rPr>
              <a:t>results</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Jumping straight to </a:t>
            </a:r>
            <a:r>
              <a:rPr lang="en-US" altLang="en-US" sz="2600" b="1" dirty="0">
                <a:solidFill>
                  <a:schemeClr val="bg1"/>
                </a:solidFill>
                <a:latin typeface="Arial" panose="020B0604020202020204" pitchFamily="34" charset="0"/>
                <a:cs typeface="Arial" panose="020B0604020202020204" pitchFamily="34" charset="0"/>
              </a:rPr>
              <a:t>strategies </a:t>
            </a:r>
            <a:r>
              <a:rPr lang="en-US" altLang="en-US" sz="2600" dirty="0">
                <a:latin typeface="Arial" panose="020B0604020202020204" pitchFamily="34" charset="0"/>
                <a:cs typeface="Arial" panose="020B0604020202020204" pitchFamily="34" charset="0"/>
              </a:rPr>
              <a:t>after developing objectives</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Not developing detailed </a:t>
            </a:r>
            <a:r>
              <a:rPr lang="en-US" altLang="en-US" sz="2600" b="1" dirty="0">
                <a:solidFill>
                  <a:schemeClr val="bg1"/>
                </a:solidFill>
                <a:latin typeface="Arial" panose="020B0604020202020204" pitchFamily="34" charset="0"/>
                <a:cs typeface="Arial" panose="020B0604020202020204" pitchFamily="34" charset="0"/>
              </a:rPr>
              <a:t>action plans </a:t>
            </a:r>
            <a:r>
              <a:rPr lang="en-US" altLang="en-US" sz="2600" dirty="0">
                <a:latin typeface="Arial" panose="020B0604020202020204" pitchFamily="34" charset="0"/>
                <a:cs typeface="Arial" panose="020B0604020202020204" pitchFamily="34" charset="0"/>
              </a:rPr>
              <a:t>for strategies</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Not gaining </a:t>
            </a:r>
            <a:r>
              <a:rPr lang="en-US" altLang="en-US" sz="2600" b="1" dirty="0">
                <a:solidFill>
                  <a:schemeClr val="bg1"/>
                </a:solidFill>
                <a:latin typeface="Arial" panose="020B0604020202020204" pitchFamily="34" charset="0"/>
                <a:cs typeface="Arial" panose="020B0604020202020204" pitchFamily="34" charset="0"/>
              </a:rPr>
              <a:t>buy</a:t>
            </a:r>
            <a:r>
              <a:rPr lang="en-US" altLang="en-US" sz="2600" b="1" dirty="0">
                <a:latin typeface="Arial" panose="020B0604020202020204" pitchFamily="34" charset="0"/>
                <a:cs typeface="Arial" panose="020B0604020202020204" pitchFamily="34" charset="0"/>
              </a:rPr>
              <a:t>-</a:t>
            </a:r>
            <a:r>
              <a:rPr lang="en-US" altLang="en-US" sz="2600" b="1" dirty="0">
                <a:solidFill>
                  <a:schemeClr val="bg1"/>
                </a:solidFill>
                <a:latin typeface="Arial" panose="020B0604020202020204" pitchFamily="34" charset="0"/>
                <a:cs typeface="Arial" panose="020B0604020202020204" pitchFamily="34" charset="0"/>
              </a:rPr>
              <a:t>in </a:t>
            </a:r>
            <a:r>
              <a:rPr lang="en-US" altLang="en-US" sz="2600" dirty="0">
                <a:latin typeface="Arial" panose="020B0604020202020204" pitchFamily="34" charset="0"/>
                <a:cs typeface="Arial" panose="020B0604020202020204" pitchFamily="34" charset="0"/>
              </a:rPr>
              <a:t>before implementing the plan</a:t>
            </a:r>
          </a:p>
          <a:p>
            <a:pPr marL="533400" indent="-533400">
              <a:lnSpc>
                <a:spcPct val="80000"/>
              </a:lnSpc>
              <a:spcBef>
                <a:spcPct val="40000"/>
              </a:spcBef>
              <a:buClr>
                <a:srgbClr val="000066"/>
              </a:buClr>
              <a:buSzPct val="100000"/>
              <a:buFont typeface="Wingdings" panose="05000000000000000000" pitchFamily="2" charset="2"/>
              <a:buAutoNum type="arabicPeriod"/>
            </a:pPr>
            <a:r>
              <a:rPr lang="en-US" altLang="en-US" sz="2600" dirty="0">
                <a:latin typeface="Arial" panose="020B0604020202020204" pitchFamily="34" charset="0"/>
                <a:cs typeface="Arial" panose="020B0604020202020204" pitchFamily="34" charset="0"/>
              </a:rPr>
              <a:t>Not </a:t>
            </a:r>
            <a:r>
              <a:rPr lang="en-US" altLang="en-US" sz="2600" b="1" dirty="0">
                <a:solidFill>
                  <a:schemeClr val="bg1"/>
                </a:solidFill>
                <a:latin typeface="Arial" panose="020B0604020202020204" pitchFamily="34" charset="0"/>
                <a:cs typeface="Arial" panose="020B0604020202020204" pitchFamily="34" charset="0"/>
              </a:rPr>
              <a:t>monitoring </a:t>
            </a:r>
            <a:r>
              <a:rPr lang="en-US" altLang="en-US" sz="2600" dirty="0">
                <a:latin typeface="Arial" panose="020B0604020202020204" pitchFamily="34" charset="0"/>
                <a:cs typeface="Arial" panose="020B0604020202020204" pitchFamily="34" charset="0"/>
              </a:rPr>
              <a:t>the plan</a:t>
            </a:r>
          </a:p>
        </p:txBody>
      </p:sp>
      <p:sp>
        <p:nvSpPr>
          <p:cNvPr id="5" name="Rectangle 3">
            <a:extLst>
              <a:ext uri="{FF2B5EF4-FFF2-40B4-BE49-F238E27FC236}">
                <a16:creationId xmlns:a16="http://schemas.microsoft.com/office/drawing/2014/main" id="{E3D0ED24-A373-47DF-AECF-FCE55B9E8126}"/>
              </a:ext>
            </a:extLst>
          </p:cNvPr>
          <p:cNvSpPr txBox="1">
            <a:spLocks noChangeArrowheads="1"/>
          </p:cNvSpPr>
          <p:nvPr/>
        </p:nvSpPr>
        <p:spPr bwMode="auto">
          <a:xfrm>
            <a:off x="1575085" y="1143000"/>
            <a:ext cx="8686800" cy="5410200"/>
          </a:xfrm>
          <a:prstGeom prst="rect">
            <a:avLst/>
          </a:prstGeom>
          <a:noFill/>
          <a:ln w="9525">
            <a:noFill/>
            <a:miter lim="800000"/>
            <a:headEnd/>
            <a:tailEnd/>
          </a:ln>
        </p:spPr>
        <p:txBody>
          <a:bodyPr/>
          <a:lstStyle/>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Not </a:t>
            </a:r>
            <a:r>
              <a:rPr lang="en-US" sz="2600" kern="0" dirty="0">
                <a:solidFill>
                  <a:srgbClr val="FF0000"/>
                </a:solidFill>
                <a:latin typeface="Arial" panose="020B0604020202020204" pitchFamily="34" charset="0"/>
                <a:ea typeface="MS PGothic" pitchFamily="34" charset="-128"/>
                <a:cs typeface="Arial" panose="020B0604020202020204" pitchFamily="34" charset="0"/>
              </a:rPr>
              <a:t>planning</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Not including </a:t>
            </a:r>
            <a:r>
              <a:rPr lang="en-US" sz="2600" kern="0" dirty="0">
                <a:solidFill>
                  <a:srgbClr val="FF0000"/>
                </a:solidFill>
                <a:latin typeface="Arial" panose="020B0604020202020204" pitchFamily="34" charset="0"/>
                <a:ea typeface="MS PGothic" pitchFamily="34" charset="-128"/>
                <a:cs typeface="Arial" panose="020B0604020202020204" pitchFamily="34" charset="0"/>
              </a:rPr>
              <a:t>key people </a:t>
            </a:r>
            <a:r>
              <a:rPr lang="en-US" sz="2600" b="0" kern="0" dirty="0">
                <a:solidFill>
                  <a:srgbClr val="000066"/>
                </a:solidFill>
                <a:latin typeface="Arial" panose="020B0604020202020204" pitchFamily="34" charset="0"/>
                <a:ea typeface="MS PGothic" pitchFamily="34" charset="-128"/>
                <a:cs typeface="Arial" panose="020B0604020202020204" pitchFamily="34" charset="0"/>
              </a:rPr>
              <a:t>in the planning effort</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Planning before undertaking a </a:t>
            </a:r>
            <a:r>
              <a:rPr lang="en-US" sz="2600" kern="0" dirty="0">
                <a:solidFill>
                  <a:srgbClr val="FF0000"/>
                </a:solidFill>
                <a:latin typeface="Arial" panose="020B0604020202020204" pitchFamily="34" charset="0"/>
                <a:ea typeface="MS PGothic" pitchFamily="34" charset="-128"/>
                <a:cs typeface="Arial" panose="020B0604020202020204" pitchFamily="34" charset="0"/>
              </a:rPr>
              <a:t>situation assessment</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Develop a </a:t>
            </a:r>
            <a:r>
              <a:rPr lang="en-US" sz="2600" kern="0" dirty="0">
                <a:solidFill>
                  <a:srgbClr val="FF0000"/>
                </a:solidFill>
                <a:latin typeface="Arial" panose="020B0604020202020204" pitchFamily="34" charset="0"/>
                <a:ea typeface="MS PGothic" pitchFamily="34" charset="-128"/>
                <a:cs typeface="Arial" panose="020B0604020202020204" pitchFamily="34" charset="0"/>
              </a:rPr>
              <a:t>mission statement </a:t>
            </a:r>
            <a:r>
              <a:rPr lang="en-US" sz="2600" b="0" kern="0" dirty="0">
                <a:solidFill>
                  <a:srgbClr val="000066"/>
                </a:solidFill>
                <a:latin typeface="Arial" panose="020B0604020202020204" pitchFamily="34" charset="0"/>
                <a:ea typeface="MS PGothic" pitchFamily="34" charset="-128"/>
                <a:cs typeface="Arial" panose="020B0604020202020204" pitchFamily="34" charset="0"/>
              </a:rPr>
              <a:t>first</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Confusing </a:t>
            </a:r>
            <a:r>
              <a:rPr lang="en-US" sz="2600" kern="0" dirty="0">
                <a:solidFill>
                  <a:srgbClr val="FF0000"/>
                </a:solidFill>
                <a:latin typeface="Arial" panose="020B0604020202020204" pitchFamily="34" charset="0"/>
                <a:ea typeface="MS PGothic" pitchFamily="34" charset="-128"/>
                <a:cs typeface="Arial" panose="020B0604020202020204" pitchFamily="34" charset="0"/>
              </a:rPr>
              <a:t>goals </a:t>
            </a:r>
            <a:r>
              <a:rPr lang="en-US" sz="2600" b="0" kern="0" dirty="0">
                <a:solidFill>
                  <a:srgbClr val="000066"/>
                </a:solidFill>
                <a:latin typeface="Arial" panose="020B0604020202020204" pitchFamily="34" charset="0"/>
                <a:ea typeface="MS PGothic" pitchFamily="34" charset="-128"/>
                <a:cs typeface="Arial" panose="020B0604020202020204" pitchFamily="34" charset="0"/>
              </a:rPr>
              <a:t>and </a:t>
            </a:r>
            <a:r>
              <a:rPr lang="en-US" sz="2600" kern="0" dirty="0">
                <a:solidFill>
                  <a:srgbClr val="FF0000"/>
                </a:solidFill>
                <a:latin typeface="Arial" panose="020B0604020202020204" pitchFamily="34" charset="0"/>
                <a:ea typeface="MS PGothic" pitchFamily="34" charset="-128"/>
                <a:cs typeface="Arial" panose="020B0604020202020204" pitchFamily="34" charset="0"/>
              </a:rPr>
              <a:t>objectives</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Measuring </a:t>
            </a:r>
            <a:r>
              <a:rPr lang="en-US" sz="2600" kern="0" dirty="0">
                <a:solidFill>
                  <a:srgbClr val="FF0000"/>
                </a:solidFill>
                <a:latin typeface="Arial" panose="020B0604020202020204" pitchFamily="34" charset="0"/>
                <a:ea typeface="MS PGothic" pitchFamily="34" charset="-128"/>
                <a:cs typeface="Arial" panose="020B0604020202020204" pitchFamily="34" charset="0"/>
              </a:rPr>
              <a:t>activity </a:t>
            </a:r>
            <a:r>
              <a:rPr lang="en-US" sz="2600" b="0" kern="0" dirty="0">
                <a:solidFill>
                  <a:srgbClr val="000066"/>
                </a:solidFill>
                <a:latin typeface="Arial" panose="020B0604020202020204" pitchFamily="34" charset="0"/>
                <a:ea typeface="MS PGothic" pitchFamily="34" charset="-128"/>
                <a:cs typeface="Arial" panose="020B0604020202020204" pitchFamily="34" charset="0"/>
              </a:rPr>
              <a:t>instead of </a:t>
            </a:r>
            <a:r>
              <a:rPr lang="en-US" sz="2600" kern="0" dirty="0">
                <a:solidFill>
                  <a:srgbClr val="FF0000"/>
                </a:solidFill>
                <a:latin typeface="Arial" panose="020B0604020202020204" pitchFamily="34" charset="0"/>
                <a:ea typeface="MS PGothic" pitchFamily="34" charset="-128"/>
                <a:cs typeface="Arial" panose="020B0604020202020204" pitchFamily="34" charset="0"/>
              </a:rPr>
              <a:t>results</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Jumping straight to </a:t>
            </a:r>
            <a:r>
              <a:rPr lang="en-US" sz="2600" kern="0" dirty="0">
                <a:solidFill>
                  <a:srgbClr val="FF0000"/>
                </a:solidFill>
                <a:latin typeface="Arial" panose="020B0604020202020204" pitchFamily="34" charset="0"/>
                <a:ea typeface="MS PGothic" pitchFamily="34" charset="-128"/>
                <a:cs typeface="Arial" panose="020B0604020202020204" pitchFamily="34" charset="0"/>
              </a:rPr>
              <a:t>strategies </a:t>
            </a:r>
            <a:r>
              <a:rPr lang="en-US" sz="2600" b="0" kern="0" dirty="0">
                <a:solidFill>
                  <a:srgbClr val="000066"/>
                </a:solidFill>
                <a:latin typeface="Arial" panose="020B0604020202020204" pitchFamily="34" charset="0"/>
                <a:ea typeface="MS PGothic" pitchFamily="34" charset="-128"/>
                <a:cs typeface="Arial" panose="020B0604020202020204" pitchFamily="34" charset="0"/>
              </a:rPr>
              <a:t>after developing objectives</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Not developing detailed </a:t>
            </a:r>
            <a:r>
              <a:rPr lang="en-US" sz="2600" kern="0" dirty="0">
                <a:solidFill>
                  <a:srgbClr val="FF0000"/>
                </a:solidFill>
                <a:latin typeface="Arial" panose="020B0604020202020204" pitchFamily="34" charset="0"/>
                <a:ea typeface="MS PGothic" pitchFamily="34" charset="-128"/>
                <a:cs typeface="Arial" panose="020B0604020202020204" pitchFamily="34" charset="0"/>
              </a:rPr>
              <a:t>action plans </a:t>
            </a:r>
            <a:r>
              <a:rPr lang="en-US" sz="2600" b="0" kern="0" dirty="0">
                <a:solidFill>
                  <a:srgbClr val="000066"/>
                </a:solidFill>
                <a:latin typeface="Arial" panose="020B0604020202020204" pitchFamily="34" charset="0"/>
                <a:ea typeface="MS PGothic" pitchFamily="34" charset="-128"/>
                <a:cs typeface="Arial" panose="020B0604020202020204" pitchFamily="34" charset="0"/>
              </a:rPr>
              <a:t>for strategies</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Not gaining </a:t>
            </a:r>
            <a:r>
              <a:rPr lang="en-US" sz="2600" kern="0" dirty="0">
                <a:solidFill>
                  <a:srgbClr val="FF0000"/>
                </a:solidFill>
                <a:latin typeface="Arial" panose="020B0604020202020204" pitchFamily="34" charset="0"/>
                <a:ea typeface="MS PGothic" pitchFamily="34" charset="-128"/>
                <a:cs typeface="Arial" panose="020B0604020202020204" pitchFamily="34" charset="0"/>
              </a:rPr>
              <a:t>buy-in </a:t>
            </a:r>
            <a:r>
              <a:rPr lang="en-US" sz="2600" b="0" kern="0" dirty="0">
                <a:solidFill>
                  <a:srgbClr val="000066"/>
                </a:solidFill>
                <a:latin typeface="Arial" panose="020B0604020202020204" pitchFamily="34" charset="0"/>
                <a:ea typeface="MS PGothic" pitchFamily="34" charset="-128"/>
                <a:cs typeface="Arial" panose="020B0604020202020204" pitchFamily="34" charset="0"/>
              </a:rPr>
              <a:t>before implementing the plan</a:t>
            </a:r>
          </a:p>
          <a:p>
            <a:pPr marL="533400" indent="-533400" algn="l">
              <a:lnSpc>
                <a:spcPct val="80000"/>
              </a:lnSpc>
              <a:spcBef>
                <a:spcPct val="40000"/>
              </a:spcBef>
              <a:buFont typeface="Wingdings" pitchFamily="2" charset="2"/>
              <a:buAutoNum type="arabicPeriod"/>
              <a:defRPr/>
            </a:pPr>
            <a:r>
              <a:rPr lang="en-US" sz="2600" b="0" kern="0" dirty="0">
                <a:solidFill>
                  <a:srgbClr val="000066"/>
                </a:solidFill>
                <a:latin typeface="Arial" panose="020B0604020202020204" pitchFamily="34" charset="0"/>
                <a:ea typeface="MS PGothic" pitchFamily="34" charset="-128"/>
                <a:cs typeface="Arial" panose="020B0604020202020204" pitchFamily="34" charset="0"/>
              </a:rPr>
              <a:t>Not </a:t>
            </a:r>
            <a:r>
              <a:rPr lang="en-US" sz="2600" kern="0" dirty="0">
                <a:solidFill>
                  <a:srgbClr val="FF0000"/>
                </a:solidFill>
                <a:latin typeface="Arial" panose="020B0604020202020204" pitchFamily="34" charset="0"/>
                <a:ea typeface="MS PGothic" pitchFamily="34" charset="-128"/>
                <a:cs typeface="Arial" panose="020B0604020202020204" pitchFamily="34" charset="0"/>
              </a:rPr>
              <a:t>monitoring </a:t>
            </a:r>
            <a:r>
              <a:rPr lang="en-US" sz="2600" b="0" kern="0" dirty="0">
                <a:solidFill>
                  <a:srgbClr val="000066"/>
                </a:solidFill>
                <a:latin typeface="Arial" panose="020B0604020202020204" pitchFamily="34" charset="0"/>
                <a:ea typeface="MS PGothic" pitchFamily="34" charset="-128"/>
                <a:cs typeface="Arial" panose="020B0604020202020204" pitchFamily="34" charset="0"/>
              </a:rPr>
              <a:t>the plan</a:t>
            </a:r>
          </a:p>
        </p:txBody>
      </p:sp>
      <p:sp>
        <p:nvSpPr>
          <p:cNvPr id="135172" name="Rectangle 2">
            <a:extLst>
              <a:ext uri="{FF2B5EF4-FFF2-40B4-BE49-F238E27FC236}">
                <a16:creationId xmlns:a16="http://schemas.microsoft.com/office/drawing/2014/main" id="{09DA6277-0E01-406D-B94D-77370097042D}"/>
              </a:ext>
            </a:extLst>
          </p:cNvPr>
          <p:cNvSpPr>
            <a:spLocks noGrp="1" noChangeArrowheads="1"/>
          </p:cNvSpPr>
          <p:nvPr>
            <p:ph type="title"/>
          </p:nvPr>
        </p:nvSpPr>
        <p:spPr/>
        <p:txBody>
          <a:bodyPr/>
          <a:lstStyle/>
          <a:p>
            <a:pPr eaLnBrk="1" hangingPunct="1"/>
            <a:r>
              <a:rPr lang="en-US" altLang="en-US" dirty="0">
                <a:cs typeface="Times New Roman" panose="02020603050405020304" pitchFamily="18" charset="0"/>
              </a:rPr>
              <a:t>J. The Ten Pitfalls to Avoid</a:t>
            </a:r>
            <a:r>
              <a:rPr lang="en-US" altLang="en-US" dirty="0"/>
              <a:t> </a:t>
            </a:r>
          </a:p>
        </p:txBody>
      </p:sp>
      <p:sp>
        <p:nvSpPr>
          <p:cNvPr id="135173" name="Slide Number Placeholder 5">
            <a:extLst>
              <a:ext uri="{FF2B5EF4-FFF2-40B4-BE49-F238E27FC236}">
                <a16:creationId xmlns:a16="http://schemas.microsoft.com/office/drawing/2014/main" id="{34287F3F-1269-47D4-8F11-C1EF0FDF3057}"/>
              </a:ext>
            </a:extLst>
          </p:cNvPr>
          <p:cNvSpPr>
            <a:spLocks noGrp="1"/>
          </p:cNvSpPr>
          <p:nvPr>
            <p:ph type="sldNum" sz="quarter" idx="11"/>
          </p:nvPr>
        </p:nvSpPr>
        <p:spPr bwMode="auto">
          <a:xfrm>
            <a:off x="85344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38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38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38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3800" b="1" kern="1200">
                <a:solidFill>
                  <a:srgbClr val="104A73"/>
                </a:solidFill>
                <a:latin typeface="Arial" panose="020B0604020202020204" pitchFamily="34" charset="0"/>
                <a:ea typeface="+mn-ea"/>
                <a:cs typeface="+mn-cs"/>
              </a:defRPr>
            </a:lvl5pPr>
            <a:lvl6pPr marL="2286000" algn="l" defTabSz="914400" rtl="0" eaLnBrk="1" latinLnBrk="0" hangingPunct="1">
              <a:defRPr sz="3800" b="1" kern="1200">
                <a:solidFill>
                  <a:srgbClr val="104A73"/>
                </a:solidFill>
                <a:latin typeface="Arial" panose="020B0604020202020204" pitchFamily="34" charset="0"/>
                <a:ea typeface="+mn-ea"/>
                <a:cs typeface="+mn-cs"/>
              </a:defRPr>
            </a:lvl6pPr>
            <a:lvl7pPr marL="2743200" algn="l" defTabSz="914400" rtl="0" eaLnBrk="1" latinLnBrk="0" hangingPunct="1">
              <a:defRPr sz="3800" b="1" kern="1200">
                <a:solidFill>
                  <a:srgbClr val="104A73"/>
                </a:solidFill>
                <a:latin typeface="Arial" panose="020B0604020202020204" pitchFamily="34" charset="0"/>
                <a:ea typeface="+mn-ea"/>
                <a:cs typeface="+mn-cs"/>
              </a:defRPr>
            </a:lvl7pPr>
            <a:lvl8pPr marL="3200400" algn="l" defTabSz="914400" rtl="0" eaLnBrk="1" latinLnBrk="0" hangingPunct="1">
              <a:defRPr sz="3800" b="1" kern="1200">
                <a:solidFill>
                  <a:srgbClr val="104A73"/>
                </a:solidFill>
                <a:latin typeface="Arial" panose="020B0604020202020204" pitchFamily="34" charset="0"/>
                <a:ea typeface="+mn-ea"/>
                <a:cs typeface="+mn-cs"/>
              </a:defRPr>
            </a:lvl8pPr>
            <a:lvl9pPr marL="3657600" algn="l" defTabSz="914400" rtl="0" eaLnBrk="1" latinLnBrk="0" hangingPunct="1">
              <a:defRPr sz="38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F4EA4A26-9385-43A7-95D4-E73FDB070FFA}" type="slidenum">
              <a:rPr lang="en-US" altLang="en-US" smtClean="0"/>
              <a:pPr>
                <a:spcBef>
                  <a:spcPct val="0"/>
                </a:spcBef>
                <a:buClrTx/>
                <a:buSzTx/>
                <a:buFontTx/>
                <a:buNone/>
                <a:defRPr/>
              </a:pPr>
              <a:t>61</a:t>
            </a:fld>
            <a:endParaRPr lang="en-US" altLang="en-US" sz="800">
              <a:ea typeface="MS PGothic" panose="020B0600070205080204" pitchFamily="34" charset="-128"/>
            </a:endParaRPr>
          </a:p>
        </p:txBody>
      </p:sp>
      <p:sp>
        <p:nvSpPr>
          <p:cNvPr id="135174" name="TextBox 5">
            <a:extLst>
              <a:ext uri="{FF2B5EF4-FFF2-40B4-BE49-F238E27FC236}">
                <a16:creationId xmlns:a16="http://schemas.microsoft.com/office/drawing/2014/main" id="{DC56B53C-0BC2-4482-B154-911815280A4C}"/>
              </a:ext>
            </a:extLst>
          </p:cNvPr>
          <p:cNvSpPr txBox="1">
            <a:spLocks noChangeArrowheads="1"/>
          </p:cNvSpPr>
          <p:nvPr/>
        </p:nvSpPr>
        <p:spPr bwMode="auto">
          <a:xfrm>
            <a:off x="2804072" y="1241425"/>
            <a:ext cx="159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dirty="0"/>
              <a:t>___________</a:t>
            </a:r>
          </a:p>
        </p:txBody>
      </p:sp>
      <p:sp>
        <p:nvSpPr>
          <p:cNvPr id="135175" name="TextBox 7">
            <a:extLst>
              <a:ext uri="{FF2B5EF4-FFF2-40B4-BE49-F238E27FC236}">
                <a16:creationId xmlns:a16="http://schemas.microsoft.com/office/drawing/2014/main" id="{9F3BA8B2-9B06-4053-B04C-7C6D7FBB23B6}"/>
              </a:ext>
            </a:extLst>
          </p:cNvPr>
          <p:cNvSpPr txBox="1">
            <a:spLocks noChangeArrowheads="1"/>
          </p:cNvSpPr>
          <p:nvPr/>
        </p:nvSpPr>
        <p:spPr bwMode="auto">
          <a:xfrm>
            <a:off x="4188373" y="1701800"/>
            <a:ext cx="191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   ________</a:t>
            </a:r>
          </a:p>
        </p:txBody>
      </p:sp>
      <p:sp>
        <p:nvSpPr>
          <p:cNvPr id="135176" name="TextBox 8">
            <a:extLst>
              <a:ext uri="{FF2B5EF4-FFF2-40B4-BE49-F238E27FC236}">
                <a16:creationId xmlns:a16="http://schemas.microsoft.com/office/drawing/2014/main" id="{43E15BC3-ACA8-4E6A-96F4-696F6530E9ED}"/>
              </a:ext>
            </a:extLst>
          </p:cNvPr>
          <p:cNvSpPr txBox="1">
            <a:spLocks noChangeArrowheads="1"/>
          </p:cNvSpPr>
          <p:nvPr/>
        </p:nvSpPr>
        <p:spPr bwMode="auto">
          <a:xfrm>
            <a:off x="6666461" y="2144714"/>
            <a:ext cx="364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___________  _______________</a:t>
            </a:r>
          </a:p>
        </p:txBody>
      </p:sp>
      <p:sp>
        <p:nvSpPr>
          <p:cNvPr id="135177" name="TextBox 9">
            <a:extLst>
              <a:ext uri="{FF2B5EF4-FFF2-40B4-BE49-F238E27FC236}">
                <a16:creationId xmlns:a16="http://schemas.microsoft.com/office/drawing/2014/main" id="{7CD8C75E-6932-473B-A801-BBC4F16999A9}"/>
              </a:ext>
            </a:extLst>
          </p:cNvPr>
          <p:cNvSpPr txBox="1">
            <a:spLocks noChangeArrowheads="1"/>
          </p:cNvSpPr>
          <p:nvPr/>
        </p:nvSpPr>
        <p:spPr bwMode="auto">
          <a:xfrm>
            <a:off x="3742286" y="2640014"/>
            <a:ext cx="313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__________  ____________</a:t>
            </a:r>
          </a:p>
        </p:txBody>
      </p:sp>
      <p:sp>
        <p:nvSpPr>
          <p:cNvPr id="135178" name="TextBox 10">
            <a:extLst>
              <a:ext uri="{FF2B5EF4-FFF2-40B4-BE49-F238E27FC236}">
                <a16:creationId xmlns:a16="http://schemas.microsoft.com/office/drawing/2014/main" id="{5C8C4359-5439-4EAB-88FF-EF42CD938539}"/>
              </a:ext>
            </a:extLst>
          </p:cNvPr>
          <p:cNvSpPr txBox="1">
            <a:spLocks noChangeArrowheads="1"/>
          </p:cNvSpPr>
          <p:nvPr/>
        </p:nvSpPr>
        <p:spPr bwMode="auto">
          <a:xfrm>
            <a:off x="3756572" y="3148014"/>
            <a:ext cx="339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_______            ____________</a:t>
            </a:r>
          </a:p>
        </p:txBody>
      </p:sp>
      <p:sp>
        <p:nvSpPr>
          <p:cNvPr id="135179" name="TextBox 11">
            <a:extLst>
              <a:ext uri="{FF2B5EF4-FFF2-40B4-BE49-F238E27FC236}">
                <a16:creationId xmlns:a16="http://schemas.microsoft.com/office/drawing/2014/main" id="{CCA8B824-9B82-4106-ABBA-7FDEEBDD7A39}"/>
              </a:ext>
            </a:extLst>
          </p:cNvPr>
          <p:cNvSpPr txBox="1">
            <a:spLocks noChangeArrowheads="1"/>
          </p:cNvSpPr>
          <p:nvPr/>
        </p:nvSpPr>
        <p:spPr bwMode="auto">
          <a:xfrm>
            <a:off x="3794672" y="3592514"/>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_________                          ________</a:t>
            </a:r>
          </a:p>
        </p:txBody>
      </p:sp>
      <p:sp>
        <p:nvSpPr>
          <p:cNvPr id="135180" name="TextBox 12">
            <a:extLst>
              <a:ext uri="{FF2B5EF4-FFF2-40B4-BE49-F238E27FC236}">
                <a16:creationId xmlns:a16="http://schemas.microsoft.com/office/drawing/2014/main" id="{D3B9102C-E694-4291-BAAE-7D058F5AEF6B}"/>
              </a:ext>
            </a:extLst>
          </p:cNvPr>
          <p:cNvSpPr txBox="1">
            <a:spLocks noChangeArrowheads="1"/>
          </p:cNvSpPr>
          <p:nvPr/>
        </p:nvSpPr>
        <p:spPr bwMode="auto">
          <a:xfrm>
            <a:off x="5094836" y="4075114"/>
            <a:ext cx="172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____________</a:t>
            </a:r>
          </a:p>
        </p:txBody>
      </p:sp>
      <p:sp>
        <p:nvSpPr>
          <p:cNvPr id="135181" name="TextBox 13">
            <a:extLst>
              <a:ext uri="{FF2B5EF4-FFF2-40B4-BE49-F238E27FC236}">
                <a16:creationId xmlns:a16="http://schemas.microsoft.com/office/drawing/2014/main" id="{62EDE917-9B3A-47E2-9172-166A7E355B4C}"/>
              </a:ext>
            </a:extLst>
          </p:cNvPr>
          <p:cNvSpPr txBox="1">
            <a:spLocks noChangeArrowheads="1"/>
          </p:cNvSpPr>
          <p:nvPr/>
        </p:nvSpPr>
        <p:spPr bwMode="auto">
          <a:xfrm>
            <a:off x="5686972" y="4887914"/>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________  ______</a:t>
            </a:r>
          </a:p>
        </p:txBody>
      </p:sp>
      <p:sp>
        <p:nvSpPr>
          <p:cNvPr id="135182" name="TextBox 14">
            <a:extLst>
              <a:ext uri="{FF2B5EF4-FFF2-40B4-BE49-F238E27FC236}">
                <a16:creationId xmlns:a16="http://schemas.microsoft.com/office/drawing/2014/main" id="{30098525-5C4F-417B-B9B6-732652AB7A32}"/>
              </a:ext>
            </a:extLst>
          </p:cNvPr>
          <p:cNvSpPr txBox="1">
            <a:spLocks noChangeArrowheads="1"/>
          </p:cNvSpPr>
          <p:nvPr/>
        </p:nvSpPr>
        <p:spPr bwMode="auto">
          <a:xfrm>
            <a:off x="3959773" y="53340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   ___</a:t>
            </a:r>
          </a:p>
        </p:txBody>
      </p:sp>
      <p:sp>
        <p:nvSpPr>
          <p:cNvPr id="135183" name="TextBox 15">
            <a:extLst>
              <a:ext uri="{FF2B5EF4-FFF2-40B4-BE49-F238E27FC236}">
                <a16:creationId xmlns:a16="http://schemas.microsoft.com/office/drawing/2014/main" id="{DACDEE5E-551A-4B6A-96F9-87176580460A}"/>
              </a:ext>
            </a:extLst>
          </p:cNvPr>
          <p:cNvSpPr txBox="1">
            <a:spLocks noChangeArrowheads="1"/>
          </p:cNvSpPr>
          <p:nvPr/>
        </p:nvSpPr>
        <p:spPr bwMode="auto">
          <a:xfrm>
            <a:off x="2834235" y="5815014"/>
            <a:ext cx="185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1800"/>
              <a:t>_____________</a:t>
            </a:r>
          </a:p>
        </p:txBody>
      </p:sp>
      <p:sp>
        <p:nvSpPr>
          <p:cNvPr id="19" name="Rectangle: Rounded Corners 18">
            <a:extLst>
              <a:ext uri="{FF2B5EF4-FFF2-40B4-BE49-F238E27FC236}">
                <a16:creationId xmlns:a16="http://schemas.microsoft.com/office/drawing/2014/main" id="{476929AD-FC03-4951-857E-8B992C796F2D}"/>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dissolve">
                                      <p:cBhvr>
                                        <p:cTn id="32" dur="500"/>
                                        <p:tgtEl>
                                          <p:spTgt spid="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dissolve">
                                      <p:cBhvr>
                                        <p:cTn id="37" dur="500"/>
                                        <p:tgtEl>
                                          <p:spTgt spid="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dissolve">
                                      <p:cBhvr>
                                        <p:cTn id="42" dur="500"/>
                                        <p:tgtEl>
                                          <p:spTgt spid="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dissolve">
                                      <p:cBhvr>
                                        <p:cTn id="47" dur="500"/>
                                        <p:tgtEl>
                                          <p:spTgt spid="5">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dissolv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62</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6096000" y="3198589"/>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655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388F-D6B1-4050-8489-2BBD5B79519A}"/>
              </a:ext>
            </a:extLst>
          </p:cNvPr>
          <p:cNvSpPr>
            <a:spLocks noGrp="1"/>
          </p:cNvSpPr>
          <p:nvPr>
            <p:ph type="title"/>
          </p:nvPr>
        </p:nvSpPr>
        <p:spPr/>
        <p:txBody>
          <a:bodyPr/>
          <a:lstStyle/>
          <a:p>
            <a:r>
              <a:rPr lang="en-US" dirty="0"/>
              <a:t>K. Practice Strategic Thinking </a:t>
            </a:r>
          </a:p>
        </p:txBody>
      </p:sp>
      <p:sp>
        <p:nvSpPr>
          <p:cNvPr id="3" name="Content Placeholder 2">
            <a:extLst>
              <a:ext uri="{FF2B5EF4-FFF2-40B4-BE49-F238E27FC236}">
                <a16:creationId xmlns:a16="http://schemas.microsoft.com/office/drawing/2014/main" id="{B4462E21-7FF3-46DA-8E0D-497C7C6B76C0}"/>
              </a:ext>
            </a:extLst>
          </p:cNvPr>
          <p:cNvSpPr>
            <a:spLocks noGrp="1"/>
          </p:cNvSpPr>
          <p:nvPr>
            <p:ph idx="1"/>
          </p:nvPr>
        </p:nvSpPr>
        <p:spPr/>
        <p:txBody>
          <a:bodyPr>
            <a:normAutofit lnSpcReduction="10000"/>
          </a:bodyPr>
          <a:lstStyle/>
          <a:p>
            <a:r>
              <a:rPr lang="en-US" dirty="0"/>
              <a:t>During this workshop time, you will have the opportunity to practice putting the strategic thinking tools into application. </a:t>
            </a:r>
          </a:p>
          <a:p>
            <a:r>
              <a:rPr lang="en-US" b="1" dirty="0">
                <a:solidFill>
                  <a:srgbClr val="F26522"/>
                </a:solidFill>
              </a:rPr>
              <a:t>You will join with 2 or 3 other members </a:t>
            </a:r>
            <a:r>
              <a:rPr lang="en-US" dirty="0"/>
              <a:t>of the class and choose a topic area for applying the tools. </a:t>
            </a:r>
          </a:p>
          <a:p>
            <a:r>
              <a:rPr lang="en-US" b="1" dirty="0">
                <a:solidFill>
                  <a:srgbClr val="F26522"/>
                </a:solidFill>
              </a:rPr>
              <a:t>You may choose a program, a department, or an entire organization. </a:t>
            </a:r>
            <a:r>
              <a:rPr lang="en-US" dirty="0"/>
              <a:t>As well, you might choose an existing project, an anticipated project, or something the team makes up (e.g., starting a restaurant). </a:t>
            </a:r>
          </a:p>
          <a:p>
            <a:r>
              <a:rPr lang="en-US" dirty="0"/>
              <a:t>Once your team chooses the organization/project for strategic thinking, record it in your manual.</a:t>
            </a:r>
          </a:p>
        </p:txBody>
      </p:sp>
      <p:sp>
        <p:nvSpPr>
          <p:cNvPr id="4" name="Slide Number Placeholder 3">
            <a:extLst>
              <a:ext uri="{FF2B5EF4-FFF2-40B4-BE49-F238E27FC236}">
                <a16:creationId xmlns:a16="http://schemas.microsoft.com/office/drawing/2014/main" id="{65343C6D-38C2-4825-A6EF-ACE5E26EAA65}"/>
              </a:ext>
            </a:extLst>
          </p:cNvPr>
          <p:cNvSpPr>
            <a:spLocks noGrp="1"/>
          </p:cNvSpPr>
          <p:nvPr>
            <p:ph type="sldNum" sz="quarter" idx="12"/>
          </p:nvPr>
        </p:nvSpPr>
        <p:spPr/>
        <p:txBody>
          <a:bodyPr/>
          <a:lstStyle/>
          <a:p>
            <a:fld id="{F29FD61F-2294-5D42-A9D7-9928D42B3773}" type="slidenum">
              <a:rPr lang="en-US" smtClean="0">
                <a:solidFill>
                  <a:prstClr val="white"/>
                </a:solidFill>
              </a:rPr>
              <a:pPr/>
              <a:t>63</a:t>
            </a:fld>
            <a:endParaRPr lang="en-US" dirty="0">
              <a:solidFill>
                <a:prstClr val="white"/>
              </a:solidFill>
            </a:endParaRPr>
          </a:p>
        </p:txBody>
      </p:sp>
      <p:sp>
        <p:nvSpPr>
          <p:cNvPr id="5" name="Rectangle: Rounded Corners 4">
            <a:extLst>
              <a:ext uri="{FF2B5EF4-FFF2-40B4-BE49-F238E27FC236}">
                <a16:creationId xmlns:a16="http://schemas.microsoft.com/office/drawing/2014/main" id="{6CB4ED1A-FCBC-410D-A461-68F10432B715}"/>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25</a:t>
            </a:r>
          </a:p>
        </p:txBody>
      </p:sp>
      <p:sp>
        <p:nvSpPr>
          <p:cNvPr id="6" name="TextBox 5">
            <a:extLst>
              <a:ext uri="{FF2B5EF4-FFF2-40B4-BE49-F238E27FC236}">
                <a16:creationId xmlns:a16="http://schemas.microsoft.com/office/drawing/2014/main" id="{F255319D-0511-4B27-BBC2-EB2CA95F76CD}"/>
              </a:ext>
            </a:extLst>
          </p:cNvPr>
          <p:cNvSpPr txBox="1"/>
          <p:nvPr/>
        </p:nvSpPr>
        <p:spPr>
          <a:xfrm>
            <a:off x="11743010" y="5310350"/>
            <a:ext cx="333375" cy="630238"/>
          </a:xfrm>
          <a:prstGeom prst="rect">
            <a:avLst/>
          </a:prstGeom>
          <a:noFill/>
        </p:spPr>
        <p:txBody>
          <a:bodyPr wrap="none">
            <a:spAutoFit/>
          </a:bodyPr>
          <a:lstStyle/>
          <a:p>
            <a:pPr algn="ctr" eaLnBrk="1" hangingPunct="1">
              <a:defRPr/>
            </a:pPr>
            <a:r>
              <a:rPr lang="en-US" sz="3500" dirty="0">
                <a:solidFill>
                  <a:schemeClr val="bg1">
                    <a:lumMod val="75000"/>
                  </a:schemeClr>
                </a:solidFill>
              </a:rPr>
              <a:t>-</a:t>
            </a:r>
          </a:p>
        </p:txBody>
      </p:sp>
    </p:spTree>
    <p:extLst>
      <p:ext uri="{BB962C8B-B14F-4D97-AF65-F5344CB8AC3E}">
        <p14:creationId xmlns:p14="http://schemas.microsoft.com/office/powerpoint/2010/main" val="263448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
            <a:extLst>
              <a:ext uri="{FF2B5EF4-FFF2-40B4-BE49-F238E27FC236}">
                <a16:creationId xmlns:a16="http://schemas.microsoft.com/office/drawing/2014/main" id="{B0BA1CD7-C9D8-4EAD-981C-64281FEE034A}"/>
              </a:ext>
            </a:extLst>
          </p:cNvPr>
          <p:cNvSpPr>
            <a:spLocks noGrp="1" noChangeArrowheads="1"/>
          </p:cNvSpPr>
          <p:nvPr>
            <p:ph type="title"/>
          </p:nvPr>
        </p:nvSpPr>
        <p:spPr/>
        <p:txBody>
          <a:bodyPr/>
          <a:lstStyle/>
          <a:p>
            <a:pPr eaLnBrk="1" hangingPunct="1"/>
            <a:r>
              <a:rPr lang="en-US" altLang="en-US" dirty="0"/>
              <a:t>1. Mission</a:t>
            </a:r>
            <a:endParaRPr lang="en-US" altLang="en-US" sz="2400" dirty="0"/>
          </a:p>
        </p:txBody>
      </p:sp>
      <p:sp>
        <p:nvSpPr>
          <p:cNvPr id="89093" name="Rectangle 3">
            <a:extLst>
              <a:ext uri="{FF2B5EF4-FFF2-40B4-BE49-F238E27FC236}">
                <a16:creationId xmlns:a16="http://schemas.microsoft.com/office/drawing/2014/main" id="{768D9F05-63A0-4B99-A7B1-C092CB1C9EA7}"/>
              </a:ext>
            </a:extLst>
          </p:cNvPr>
          <p:cNvSpPr>
            <a:spLocks noGrp="1" noChangeArrowheads="1"/>
          </p:cNvSpPr>
          <p:nvPr>
            <p:ph idx="1"/>
          </p:nvPr>
        </p:nvSpPr>
        <p:spPr/>
        <p:txBody>
          <a:bodyPr>
            <a:normAutofit/>
          </a:bodyPr>
          <a:lstStyle/>
          <a:p>
            <a:pPr eaLnBrk="1" hangingPunct="1"/>
            <a:r>
              <a:rPr lang="en-US" altLang="en-US" dirty="0">
                <a:cs typeface="Times New Roman" panose="02020603050405020304" pitchFamily="18" charset="0"/>
              </a:rPr>
              <a:t>A mission statement is a statement of the </a:t>
            </a:r>
            <a:r>
              <a:rPr lang="en-US" altLang="en-US" b="1" dirty="0">
                <a:cs typeface="Times New Roman" panose="02020603050405020304" pitchFamily="18" charset="0"/>
              </a:rPr>
              <a:t>overall purpose </a:t>
            </a:r>
            <a:r>
              <a:rPr lang="en-US" altLang="en-US" dirty="0">
                <a:cs typeface="Times New Roman" panose="02020603050405020304" pitchFamily="18" charset="0"/>
              </a:rPr>
              <a:t>of an organization. The mission states: </a:t>
            </a:r>
            <a:br>
              <a:rPr lang="en-US" altLang="en-US" dirty="0">
                <a:cs typeface="Times New Roman" panose="02020603050405020304" pitchFamily="18" charset="0"/>
              </a:rPr>
            </a:br>
            <a:r>
              <a:rPr lang="en-US" altLang="en-US" dirty="0">
                <a:cs typeface="Times New Roman" panose="02020603050405020304" pitchFamily="18" charset="0"/>
              </a:rPr>
              <a:t>    -  What you do</a:t>
            </a:r>
            <a:br>
              <a:rPr lang="en-US" altLang="en-US" dirty="0">
                <a:cs typeface="Times New Roman" panose="02020603050405020304" pitchFamily="18" charset="0"/>
              </a:rPr>
            </a:br>
            <a:r>
              <a:rPr lang="en-US" altLang="en-US" dirty="0">
                <a:cs typeface="Times New Roman" panose="02020603050405020304" pitchFamily="18" charset="0"/>
              </a:rPr>
              <a:t>    -  For whom you do it</a:t>
            </a:r>
            <a:br>
              <a:rPr lang="en-US" altLang="en-US" dirty="0">
                <a:cs typeface="Times New Roman" panose="02020603050405020304" pitchFamily="18" charset="0"/>
              </a:rPr>
            </a:br>
            <a:r>
              <a:rPr lang="en-US" altLang="en-US" dirty="0">
                <a:cs typeface="Times New Roman" panose="02020603050405020304" pitchFamily="18" charset="0"/>
              </a:rPr>
              <a:t>    -  The benefit. </a:t>
            </a:r>
          </a:p>
        </p:txBody>
      </p:sp>
      <p:sp>
        <p:nvSpPr>
          <p:cNvPr id="89090" name="Footer Placeholder 3">
            <a:extLst>
              <a:ext uri="{FF2B5EF4-FFF2-40B4-BE49-F238E27FC236}">
                <a16:creationId xmlns:a16="http://schemas.microsoft.com/office/drawing/2014/main" id="{066388F5-F28C-4E9C-B417-62D2865AD66B}"/>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89091" name="Slide Number Placeholder 4">
            <a:extLst>
              <a:ext uri="{FF2B5EF4-FFF2-40B4-BE49-F238E27FC236}">
                <a16:creationId xmlns:a16="http://schemas.microsoft.com/office/drawing/2014/main" id="{FD9253AA-2BE2-4925-8611-2FE90EED8EAC}"/>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64</a:t>
            </a:fld>
            <a:endParaRPr lang="en-US" altLang="en-US" sz="900">
              <a:latin typeface="HelveticaNeue MediumExt" charset="0"/>
            </a:endParaRPr>
          </a:p>
        </p:txBody>
      </p:sp>
      <p:sp>
        <p:nvSpPr>
          <p:cNvPr id="25606" name="Text Box 4">
            <a:extLst>
              <a:ext uri="{FF2B5EF4-FFF2-40B4-BE49-F238E27FC236}">
                <a16:creationId xmlns:a16="http://schemas.microsoft.com/office/drawing/2014/main" id="{43FF0B19-25D3-479B-9782-F870B11C6999}"/>
              </a:ext>
            </a:extLst>
          </p:cNvPr>
          <p:cNvSpPr txBox="1">
            <a:spLocks noChangeArrowheads="1"/>
          </p:cNvSpPr>
          <p:nvPr/>
        </p:nvSpPr>
        <p:spPr bwMode="auto">
          <a:xfrm>
            <a:off x="1418896" y="4139107"/>
            <a:ext cx="9501352" cy="2124075"/>
          </a:xfrm>
          <a:prstGeom prst="rect">
            <a:avLst/>
          </a:prstGeom>
          <a:solidFill>
            <a:schemeClr val="accent1">
              <a:lumMod val="10000"/>
              <a:lumOff val="90000"/>
            </a:schemeClr>
          </a:solidFill>
          <a:ln w="9525">
            <a:solidFill>
              <a:schemeClr val="tx1"/>
            </a:solidFill>
            <a:miter lim="800000"/>
            <a:headEnd/>
            <a:tailEnd/>
          </a:ln>
        </p:spPr>
        <p:txBody>
          <a:bodyPr wrap="square">
            <a:spAutoFit/>
          </a:bodyPr>
          <a:lstStyle>
            <a:lvl1pPr eaLnBrk="0" hangingPunct="0">
              <a:defRPr sz="5400" b="1">
                <a:solidFill>
                  <a:srgbClr val="104A73"/>
                </a:solidFill>
                <a:latin typeface="Arial" charset="0"/>
              </a:defRPr>
            </a:lvl1pPr>
            <a:lvl2pPr marL="742950" indent="-285750" eaLnBrk="0" hangingPunct="0">
              <a:defRPr sz="5400" b="1">
                <a:solidFill>
                  <a:srgbClr val="104A73"/>
                </a:solidFill>
                <a:latin typeface="Arial" charset="0"/>
              </a:defRPr>
            </a:lvl2pPr>
            <a:lvl3pPr marL="1143000" indent="-228600" eaLnBrk="0" hangingPunct="0">
              <a:defRPr sz="5400" b="1">
                <a:solidFill>
                  <a:srgbClr val="104A73"/>
                </a:solidFill>
                <a:latin typeface="Arial" charset="0"/>
              </a:defRPr>
            </a:lvl3pPr>
            <a:lvl4pPr marL="1600200" indent="-228600" eaLnBrk="0" hangingPunct="0">
              <a:defRPr sz="5400" b="1">
                <a:solidFill>
                  <a:srgbClr val="104A73"/>
                </a:solidFill>
                <a:latin typeface="Arial" charset="0"/>
              </a:defRPr>
            </a:lvl4pPr>
            <a:lvl5pPr marL="2057400" indent="-228600" eaLnBrk="0" hangingPunct="0">
              <a:defRPr sz="5400" b="1">
                <a:solidFill>
                  <a:srgbClr val="104A73"/>
                </a:solidFill>
                <a:latin typeface="Arial" charset="0"/>
              </a:defRPr>
            </a:lvl5pPr>
            <a:lvl6pPr marL="2514600" indent="-228600" algn="ctr" eaLnBrk="0" fontAlgn="base" hangingPunct="0">
              <a:spcBef>
                <a:spcPct val="0"/>
              </a:spcBef>
              <a:spcAft>
                <a:spcPct val="0"/>
              </a:spcAft>
              <a:defRPr sz="5400" b="1">
                <a:solidFill>
                  <a:srgbClr val="104A73"/>
                </a:solidFill>
                <a:latin typeface="Arial" charset="0"/>
              </a:defRPr>
            </a:lvl6pPr>
            <a:lvl7pPr marL="2971800" indent="-228600" algn="ctr" eaLnBrk="0" fontAlgn="base" hangingPunct="0">
              <a:spcBef>
                <a:spcPct val="0"/>
              </a:spcBef>
              <a:spcAft>
                <a:spcPct val="0"/>
              </a:spcAft>
              <a:defRPr sz="5400" b="1">
                <a:solidFill>
                  <a:srgbClr val="104A73"/>
                </a:solidFill>
                <a:latin typeface="Arial" charset="0"/>
              </a:defRPr>
            </a:lvl7pPr>
            <a:lvl8pPr marL="3429000" indent="-228600" algn="ctr" eaLnBrk="0" fontAlgn="base" hangingPunct="0">
              <a:spcBef>
                <a:spcPct val="0"/>
              </a:spcBef>
              <a:spcAft>
                <a:spcPct val="0"/>
              </a:spcAft>
              <a:defRPr sz="5400" b="1">
                <a:solidFill>
                  <a:srgbClr val="104A73"/>
                </a:solidFill>
                <a:latin typeface="Arial" charset="0"/>
              </a:defRPr>
            </a:lvl8pPr>
            <a:lvl9pPr marL="3886200" indent="-228600" algn="ctr" eaLnBrk="0" fontAlgn="base" hangingPunct="0">
              <a:spcBef>
                <a:spcPct val="0"/>
              </a:spcBef>
              <a:spcAft>
                <a:spcPct val="0"/>
              </a:spcAft>
              <a:defRPr sz="5400" b="1">
                <a:solidFill>
                  <a:srgbClr val="104A73"/>
                </a:solidFill>
                <a:latin typeface="Arial" charset="0"/>
              </a:defRPr>
            </a:lvl9pPr>
          </a:lstStyle>
          <a:p>
            <a:pPr algn="l" eaLnBrk="1" hangingPunct="1">
              <a:spcBef>
                <a:spcPct val="50000"/>
              </a:spcBef>
              <a:defRPr/>
            </a:pPr>
            <a:r>
              <a:rPr lang="en-US" sz="2200" u="sng" dirty="0">
                <a:solidFill>
                  <a:srgbClr val="F26522"/>
                </a:solidFill>
                <a:latin typeface="Franklin Gothic Book" panose="020B0503020102020204" pitchFamily="34" charset="0"/>
                <a:cs typeface="Arial" panose="020B0604020202020204" pitchFamily="34" charset="0"/>
              </a:rPr>
              <a:t>Examples</a:t>
            </a:r>
          </a:p>
          <a:p>
            <a:pPr algn="l" eaLnBrk="1" hangingPunct="1">
              <a:spcBef>
                <a:spcPct val="50000"/>
              </a:spcBef>
              <a:defRPr/>
            </a:pPr>
            <a:r>
              <a:rPr lang="en-US" sz="2200" b="0" dirty="0">
                <a:solidFill>
                  <a:srgbClr val="000066"/>
                </a:solidFill>
                <a:latin typeface="Franklin Gothic Book" panose="020B0503020102020204" pitchFamily="34" charset="0"/>
                <a:cs typeface="Arial" panose="020B0604020202020204" pitchFamily="34" charset="0"/>
              </a:rPr>
              <a:t>Our mission is to provide consumers with high quality, price competitive automobiles to meet their transportation needs.</a:t>
            </a:r>
          </a:p>
          <a:p>
            <a:pPr algn="l" eaLnBrk="1" hangingPunct="1">
              <a:spcBef>
                <a:spcPct val="50000"/>
              </a:spcBef>
              <a:defRPr/>
            </a:pPr>
            <a:r>
              <a:rPr lang="en-US" sz="2200" b="0" dirty="0">
                <a:solidFill>
                  <a:srgbClr val="000066"/>
                </a:solidFill>
                <a:latin typeface="Franklin Gothic Book" panose="020B0503020102020204" pitchFamily="34" charset="0"/>
                <a:cs typeface="Arial" panose="020B0604020202020204" pitchFamily="34" charset="0"/>
              </a:rPr>
              <a:t>To promote health and quality of life by preventing and controlling disease, injury, and disability. </a:t>
            </a:r>
          </a:p>
        </p:txBody>
      </p:sp>
      <p:sp>
        <p:nvSpPr>
          <p:cNvPr id="8" name="TextBox 7">
            <a:extLst>
              <a:ext uri="{FF2B5EF4-FFF2-40B4-BE49-F238E27FC236}">
                <a16:creationId xmlns:a16="http://schemas.microsoft.com/office/drawing/2014/main" id="{FE16F66A-8074-4CEF-A512-2FCBB1A6C66B}"/>
              </a:ext>
            </a:extLst>
          </p:cNvPr>
          <p:cNvSpPr txBox="1"/>
          <p:nvPr/>
        </p:nvSpPr>
        <p:spPr>
          <a:xfrm>
            <a:off x="11743010" y="5310350"/>
            <a:ext cx="333375" cy="630238"/>
          </a:xfrm>
          <a:prstGeom prst="rect">
            <a:avLst/>
          </a:prstGeom>
          <a:noFill/>
        </p:spPr>
        <p:txBody>
          <a:bodyPr wrap="none">
            <a:spAutoFit/>
          </a:bodyPr>
          <a:lstStyle/>
          <a:p>
            <a:pPr algn="ctr" eaLnBrk="1" hangingPunct="1">
              <a:defRPr/>
            </a:pPr>
            <a:r>
              <a:rPr lang="en-US" sz="3500" dirty="0">
                <a:solidFill>
                  <a:schemeClr val="bg1">
                    <a:lumMod val="75000"/>
                  </a:schemeClr>
                </a:solidFill>
              </a:rPr>
              <a:t>-</a:t>
            </a:r>
          </a:p>
        </p:txBody>
      </p:sp>
      <p:sp>
        <p:nvSpPr>
          <p:cNvPr id="9" name="Rectangle: Rounded Corners 8">
            <a:extLst>
              <a:ext uri="{FF2B5EF4-FFF2-40B4-BE49-F238E27FC236}">
                <a16:creationId xmlns:a16="http://schemas.microsoft.com/office/drawing/2014/main" id="{D3FAB177-65B7-4BB3-AAEC-6FEB9048C87B}"/>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6">
                                            <p:txEl>
                                              <p:pRg st="1" end="1"/>
                                            </p:txEl>
                                          </p:spTgt>
                                        </p:tgtEl>
                                        <p:attrNameLst>
                                          <p:attrName>style.visibility</p:attrName>
                                        </p:attrNameLst>
                                      </p:cBhvr>
                                      <p:to>
                                        <p:strVal val="visible"/>
                                      </p:to>
                                    </p:set>
                                    <p:animEffect transition="in" filter="fade">
                                      <p:cBhvr>
                                        <p:cTn id="7" dur="500"/>
                                        <p:tgtEl>
                                          <p:spTgt spid="2560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6">
                                            <p:txEl>
                                              <p:pRg st="2" end="2"/>
                                            </p:txEl>
                                          </p:spTgt>
                                        </p:tgtEl>
                                        <p:attrNameLst>
                                          <p:attrName>style.visibility</p:attrName>
                                        </p:attrNameLst>
                                      </p:cBhvr>
                                      <p:to>
                                        <p:strVal val="visible"/>
                                      </p:to>
                                    </p:set>
                                    <p:animEffect transition="in" filter="fade">
                                      <p:cBhvr>
                                        <p:cTn id="12" dur="500"/>
                                        <p:tgtEl>
                                          <p:spTgt spid="25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
            <a:extLst>
              <a:ext uri="{FF2B5EF4-FFF2-40B4-BE49-F238E27FC236}">
                <a16:creationId xmlns:a16="http://schemas.microsoft.com/office/drawing/2014/main" id="{0B2392F1-A691-467D-80B7-F1A10D1B90C7}"/>
              </a:ext>
            </a:extLst>
          </p:cNvPr>
          <p:cNvSpPr>
            <a:spLocks noGrp="1" noChangeArrowheads="1"/>
          </p:cNvSpPr>
          <p:nvPr>
            <p:ph type="title"/>
          </p:nvPr>
        </p:nvSpPr>
        <p:spPr/>
        <p:txBody>
          <a:bodyPr/>
          <a:lstStyle/>
          <a:p>
            <a:pPr eaLnBrk="1" hangingPunct="1"/>
            <a:r>
              <a:rPr lang="en-US" altLang="en-US"/>
              <a:t>Mission - Quality Check</a:t>
            </a:r>
          </a:p>
        </p:txBody>
      </p:sp>
      <p:sp>
        <p:nvSpPr>
          <p:cNvPr id="337923" name="Rectangle 3">
            <a:extLst>
              <a:ext uri="{FF2B5EF4-FFF2-40B4-BE49-F238E27FC236}">
                <a16:creationId xmlns:a16="http://schemas.microsoft.com/office/drawing/2014/main" id="{582AAE9C-14F7-4B96-B780-05DC1ED599FF}"/>
              </a:ext>
            </a:extLst>
          </p:cNvPr>
          <p:cNvSpPr>
            <a:spLocks noGrp="1" noChangeArrowheads="1"/>
          </p:cNvSpPr>
          <p:nvPr>
            <p:ph idx="1"/>
          </p:nvPr>
        </p:nvSpPr>
        <p:spPr/>
        <p:txBody>
          <a:bodyPr>
            <a:normAutofit/>
          </a:bodyPr>
          <a:lstStyle/>
          <a:p>
            <a:pPr eaLnBrk="1" hangingPunct="1"/>
            <a:r>
              <a:rPr lang="en-US" altLang="en-US" dirty="0"/>
              <a:t>Does the mission statement broadly describe the overall purpose of the organization?</a:t>
            </a:r>
          </a:p>
          <a:p>
            <a:pPr eaLnBrk="1" hangingPunct="1"/>
            <a:r>
              <a:rPr lang="en-US" altLang="en-US" dirty="0"/>
              <a:t>Does the mission statement indicate the industry or market that the organization serves?</a:t>
            </a:r>
          </a:p>
          <a:p>
            <a:pPr eaLnBrk="1" hangingPunct="1"/>
            <a:r>
              <a:rPr lang="en-US" altLang="en-US" dirty="0"/>
              <a:t>Does the mission statement contain enough specificity to distinguish this organization's mission from that of other organizations in the same industry? </a:t>
            </a:r>
          </a:p>
        </p:txBody>
      </p:sp>
      <p:sp>
        <p:nvSpPr>
          <p:cNvPr id="90114" name="Footer Placeholder 3">
            <a:extLst>
              <a:ext uri="{FF2B5EF4-FFF2-40B4-BE49-F238E27FC236}">
                <a16:creationId xmlns:a16="http://schemas.microsoft.com/office/drawing/2014/main" id="{487FB833-D3B7-4BC2-8942-817E98AFB7DA}"/>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90115" name="Slide Number Placeholder 4">
            <a:extLst>
              <a:ext uri="{FF2B5EF4-FFF2-40B4-BE49-F238E27FC236}">
                <a16:creationId xmlns:a16="http://schemas.microsoft.com/office/drawing/2014/main" id="{08AF7411-A62C-4B43-AB1E-A5E014494750}"/>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65</a:t>
            </a:fld>
            <a:endParaRPr lang="en-US" altLang="en-US" sz="900">
              <a:latin typeface="HelveticaNeue MediumExt" charset="0"/>
            </a:endParaRPr>
          </a:p>
        </p:txBody>
      </p:sp>
      <p:sp>
        <p:nvSpPr>
          <p:cNvPr id="6" name="TextBox 5">
            <a:extLst>
              <a:ext uri="{FF2B5EF4-FFF2-40B4-BE49-F238E27FC236}">
                <a16:creationId xmlns:a16="http://schemas.microsoft.com/office/drawing/2014/main" id="{07736FF8-7161-4024-B747-DF57445FA99A}"/>
              </a:ext>
            </a:extLst>
          </p:cNvPr>
          <p:cNvSpPr txBox="1"/>
          <p:nvPr/>
        </p:nvSpPr>
        <p:spPr>
          <a:xfrm>
            <a:off x="11848114" y="4343400"/>
            <a:ext cx="333375" cy="630238"/>
          </a:xfrm>
          <a:prstGeom prst="rect">
            <a:avLst/>
          </a:prstGeom>
          <a:noFill/>
        </p:spPr>
        <p:txBody>
          <a:bodyPr wrap="none">
            <a:spAutoFit/>
          </a:bodyPr>
          <a:lstStyle/>
          <a:p>
            <a:pPr algn="ctr" eaLnBrk="1" hangingPunct="1">
              <a:defRPr/>
            </a:pPr>
            <a:r>
              <a:rPr lang="en-US" sz="3500" dirty="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animEffect transition="in" filter="dissolve">
                                      <p:cBhvr>
                                        <p:cTn id="7" dur="500"/>
                                        <p:tgtEl>
                                          <p:spTgt spid="337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23">
                                            <p:txEl>
                                              <p:pRg st="1" end="1"/>
                                            </p:txEl>
                                          </p:spTgt>
                                        </p:tgtEl>
                                        <p:attrNameLst>
                                          <p:attrName>style.visibility</p:attrName>
                                        </p:attrNameLst>
                                      </p:cBhvr>
                                      <p:to>
                                        <p:strVal val="visible"/>
                                      </p:to>
                                    </p:set>
                                    <p:animEffect transition="in" filter="dissolve">
                                      <p:cBhvr>
                                        <p:cTn id="12" dur="500"/>
                                        <p:tgtEl>
                                          <p:spTgt spid="337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23">
                                            <p:txEl>
                                              <p:pRg st="2" end="2"/>
                                            </p:txEl>
                                          </p:spTgt>
                                        </p:tgtEl>
                                        <p:attrNameLst>
                                          <p:attrName>style.visibility</p:attrName>
                                        </p:attrNameLst>
                                      </p:cBhvr>
                                      <p:to>
                                        <p:strVal val="visible"/>
                                      </p:to>
                                    </p:set>
                                    <p:animEffect transition="in" filter="dissolve">
                                      <p:cBhvr>
                                        <p:cTn id="17" dur="500"/>
                                        <p:tgtEl>
                                          <p:spTgt spid="337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8168DC0F-C03D-4875-9EEB-695276ABFFB7}"/>
              </a:ext>
            </a:extLst>
          </p:cNvPr>
          <p:cNvSpPr>
            <a:spLocks noGrp="1" noChangeArrowheads="1"/>
          </p:cNvSpPr>
          <p:nvPr>
            <p:ph type="title"/>
          </p:nvPr>
        </p:nvSpPr>
        <p:spPr/>
        <p:txBody>
          <a:bodyPr/>
          <a:lstStyle/>
          <a:p>
            <a:r>
              <a:rPr lang="en-US" altLang="en-US"/>
              <a:t>Sample Mission Statements</a:t>
            </a:r>
          </a:p>
        </p:txBody>
      </p:sp>
      <p:sp>
        <p:nvSpPr>
          <p:cNvPr id="3" name="Content Placeholder 2">
            <a:extLst>
              <a:ext uri="{FF2B5EF4-FFF2-40B4-BE49-F238E27FC236}">
                <a16:creationId xmlns:a16="http://schemas.microsoft.com/office/drawing/2014/main" id="{2868DB4C-D06E-4E73-AC23-26C2272E0AC8}"/>
              </a:ext>
            </a:extLst>
          </p:cNvPr>
          <p:cNvSpPr>
            <a:spLocks noGrp="1" noChangeArrowheads="1"/>
          </p:cNvSpPr>
          <p:nvPr>
            <p:ph idx="1"/>
          </p:nvPr>
        </p:nvSpPr>
        <p:spPr/>
        <p:txBody>
          <a:bodyPr/>
          <a:lstStyle/>
          <a:p>
            <a:r>
              <a:rPr lang="en-US" altLang="en-US" sz="2400" dirty="0"/>
              <a:t>To combine aggressive strategic marketing with quality products and services at competitive prices to provide the best insurance value for consumers. </a:t>
            </a:r>
          </a:p>
          <a:p>
            <a:pPr>
              <a:spcBef>
                <a:spcPts val="2400"/>
              </a:spcBef>
            </a:pPr>
            <a:r>
              <a:rPr lang="en-US" altLang="en-US" sz="2400" dirty="0"/>
              <a:t>To create superior value for our customers, employees, communities, and investors through the production, conversion, delivery, and sale of energy and energy services. </a:t>
            </a:r>
          </a:p>
          <a:p>
            <a:pPr>
              <a:spcBef>
                <a:spcPts val="2400"/>
              </a:spcBef>
            </a:pPr>
            <a:r>
              <a:rPr lang="en-US" altLang="en-US" sz="2400" dirty="0"/>
              <a:t>To help our clients achieve their financial objectives by serving as their tax and financial partner. </a:t>
            </a:r>
          </a:p>
          <a:p>
            <a:pPr>
              <a:spcBef>
                <a:spcPts val="2400"/>
              </a:spcBef>
            </a:pPr>
            <a:r>
              <a:rPr lang="en-US" altLang="en-US" sz="2400" dirty="0"/>
              <a:t>To organize the world's information and make it universally accessible and useful.</a:t>
            </a:r>
          </a:p>
        </p:txBody>
      </p:sp>
      <p:sp>
        <p:nvSpPr>
          <p:cNvPr id="91140" name="Footer Placeholder 3">
            <a:extLst>
              <a:ext uri="{FF2B5EF4-FFF2-40B4-BE49-F238E27FC236}">
                <a16:creationId xmlns:a16="http://schemas.microsoft.com/office/drawing/2014/main" id="{C22E668A-64D5-4089-B0B6-A2862B8AFEBF}"/>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91141" name="Slide Number Placeholder 4">
            <a:extLst>
              <a:ext uri="{FF2B5EF4-FFF2-40B4-BE49-F238E27FC236}">
                <a16:creationId xmlns:a16="http://schemas.microsoft.com/office/drawing/2014/main" id="{65C23469-8720-4A18-841B-1DC599E83427}"/>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66</a:t>
            </a:fld>
            <a:endParaRPr lang="en-US" altLang="en-US" sz="900">
              <a:latin typeface="HelveticaNeue MediumExt" charset="0"/>
            </a:endParaRPr>
          </a:p>
        </p:txBody>
      </p:sp>
      <p:sp>
        <p:nvSpPr>
          <p:cNvPr id="91142" name="Text Box 4">
            <a:extLst>
              <a:ext uri="{FF2B5EF4-FFF2-40B4-BE49-F238E27FC236}">
                <a16:creationId xmlns:a16="http://schemas.microsoft.com/office/drawing/2014/main" id="{B41E66C9-1898-496B-96F0-201C2953B4AD}"/>
              </a:ext>
            </a:extLst>
          </p:cNvPr>
          <p:cNvSpPr txBox="1">
            <a:spLocks noChangeArrowheads="1"/>
          </p:cNvSpPr>
          <p:nvPr/>
        </p:nvSpPr>
        <p:spPr bwMode="auto">
          <a:xfrm>
            <a:off x="10247314" y="5272088"/>
            <a:ext cx="34448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rgbClr val="EAEAEA"/>
                </a:solidFill>
              </a:rPr>
              <a:t>-</a:t>
            </a:r>
          </a:p>
        </p:txBody>
      </p:sp>
      <p:sp>
        <p:nvSpPr>
          <p:cNvPr id="91143" name="TextBox 6">
            <a:extLst>
              <a:ext uri="{FF2B5EF4-FFF2-40B4-BE49-F238E27FC236}">
                <a16:creationId xmlns:a16="http://schemas.microsoft.com/office/drawing/2014/main" id="{9F6DE468-707B-4E68-ACE3-BD9F9A7E0EA7}"/>
              </a:ext>
            </a:extLst>
          </p:cNvPr>
          <p:cNvSpPr txBox="1">
            <a:spLocks noChangeArrowheads="1"/>
          </p:cNvSpPr>
          <p:nvPr/>
        </p:nvSpPr>
        <p:spPr bwMode="auto">
          <a:xfrm>
            <a:off x="10651471" y="132198"/>
            <a:ext cx="1452563" cy="1323975"/>
          </a:xfrm>
          <a:prstGeom prst="rect">
            <a:avLst/>
          </a:prstGeom>
          <a:solidFill>
            <a:srgbClr val="F26522"/>
          </a:solidFill>
          <a:ln>
            <a:noFill/>
          </a:ln>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l" eaLnBrk="1" hangingPunct="1">
              <a:spcBef>
                <a:spcPct val="0"/>
              </a:spcBef>
              <a:buClrTx/>
              <a:buSzTx/>
              <a:buFontTx/>
              <a:buNone/>
            </a:pPr>
            <a:r>
              <a:rPr lang="en-US" altLang="en-US" sz="2000">
                <a:solidFill>
                  <a:schemeClr val="bg1"/>
                </a:solidFill>
              </a:rPr>
              <a:t>What</a:t>
            </a:r>
            <a:br>
              <a:rPr lang="en-US" altLang="en-US" sz="2000">
                <a:solidFill>
                  <a:schemeClr val="bg1"/>
                </a:solidFill>
              </a:rPr>
            </a:br>
            <a:r>
              <a:rPr lang="en-US" altLang="en-US" sz="2000">
                <a:solidFill>
                  <a:schemeClr val="bg1"/>
                </a:solidFill>
              </a:rPr>
              <a:t>For Whom</a:t>
            </a:r>
            <a:br>
              <a:rPr lang="en-US" altLang="en-US" sz="2000">
                <a:solidFill>
                  <a:schemeClr val="bg1"/>
                </a:solidFill>
              </a:rPr>
            </a:br>
            <a:r>
              <a:rPr lang="en-US" altLang="en-US" sz="2000">
                <a:solidFill>
                  <a:schemeClr val="bg1"/>
                </a:solidFill>
              </a:rPr>
              <a:t>Benefit</a:t>
            </a:r>
            <a:br>
              <a:rPr lang="en-US" altLang="en-US" sz="2000">
                <a:solidFill>
                  <a:schemeClr val="bg1"/>
                </a:solidFill>
              </a:rPr>
            </a:br>
            <a:r>
              <a:rPr lang="en-US" altLang="en-US" sz="2000">
                <a:solidFill>
                  <a:schemeClr val="bg1"/>
                </a:solidFill>
              </a:rPr>
              <a:t>Industry</a:t>
            </a:r>
          </a:p>
        </p:txBody>
      </p:sp>
      <p:sp>
        <p:nvSpPr>
          <p:cNvPr id="9" name="Rectangle 8">
            <a:extLst>
              <a:ext uri="{FF2B5EF4-FFF2-40B4-BE49-F238E27FC236}">
                <a16:creationId xmlns:a16="http://schemas.microsoft.com/office/drawing/2014/main" id="{2D37968B-7017-4C3D-AF43-DD81C1C36D0A}"/>
              </a:ext>
            </a:extLst>
          </p:cNvPr>
          <p:cNvSpPr>
            <a:spLocks noChangeArrowheads="1"/>
          </p:cNvSpPr>
          <p:nvPr/>
        </p:nvSpPr>
        <p:spPr bwMode="auto">
          <a:xfrm>
            <a:off x="10419557" y="1826419"/>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2400" dirty="0"/>
              <a:t>(Aflac)</a:t>
            </a:r>
          </a:p>
        </p:txBody>
      </p:sp>
      <p:sp>
        <p:nvSpPr>
          <p:cNvPr id="10" name="Rectangle 9">
            <a:extLst>
              <a:ext uri="{FF2B5EF4-FFF2-40B4-BE49-F238E27FC236}">
                <a16:creationId xmlns:a16="http://schemas.microsoft.com/office/drawing/2014/main" id="{FEB16EF0-FF06-4AFF-8BBB-A69197A86980}"/>
              </a:ext>
            </a:extLst>
          </p:cNvPr>
          <p:cNvSpPr>
            <a:spLocks noChangeArrowheads="1"/>
          </p:cNvSpPr>
          <p:nvPr/>
        </p:nvSpPr>
        <p:spPr bwMode="auto">
          <a:xfrm>
            <a:off x="3661267" y="3262530"/>
            <a:ext cx="4117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2400" dirty="0"/>
              <a:t>(Duke Energy Corporation)</a:t>
            </a:r>
          </a:p>
        </p:txBody>
      </p:sp>
      <p:sp>
        <p:nvSpPr>
          <p:cNvPr id="11" name="Rectangle 10">
            <a:extLst>
              <a:ext uri="{FF2B5EF4-FFF2-40B4-BE49-F238E27FC236}">
                <a16:creationId xmlns:a16="http://schemas.microsoft.com/office/drawing/2014/main" id="{581FD1E0-FA59-48B5-BF63-58EDB6760879}"/>
              </a:ext>
            </a:extLst>
          </p:cNvPr>
          <p:cNvSpPr>
            <a:spLocks noChangeArrowheads="1"/>
          </p:cNvSpPr>
          <p:nvPr/>
        </p:nvSpPr>
        <p:spPr bwMode="auto">
          <a:xfrm>
            <a:off x="2400300" y="5344896"/>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2400" dirty="0"/>
              <a:t>(Google)</a:t>
            </a:r>
          </a:p>
        </p:txBody>
      </p:sp>
      <p:sp>
        <p:nvSpPr>
          <p:cNvPr id="12" name="Rectangle 11">
            <a:extLst>
              <a:ext uri="{FF2B5EF4-FFF2-40B4-BE49-F238E27FC236}">
                <a16:creationId xmlns:a16="http://schemas.microsoft.com/office/drawing/2014/main" id="{FD53A300-0CAC-43C3-A6FE-12878A2CF060}"/>
              </a:ext>
            </a:extLst>
          </p:cNvPr>
          <p:cNvSpPr>
            <a:spLocks noChangeArrowheads="1"/>
          </p:cNvSpPr>
          <p:nvPr/>
        </p:nvSpPr>
        <p:spPr bwMode="auto">
          <a:xfrm>
            <a:off x="3661267" y="4303713"/>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2400" dirty="0"/>
              <a:t>(H&amp;R Block)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p:bldP spid="10" grpId="0" uiExpand="1"/>
      <p:bldP spid="11" grpId="0"/>
      <p:bldP spid="12" grpId="0" uiExpan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4E44B427-F662-4226-BA46-5E5622DA8924}"/>
              </a:ext>
            </a:extLst>
          </p:cNvPr>
          <p:cNvSpPr>
            <a:spLocks noGrp="1" noChangeArrowheads="1"/>
          </p:cNvSpPr>
          <p:nvPr>
            <p:ph type="title"/>
          </p:nvPr>
        </p:nvSpPr>
        <p:spPr/>
        <p:txBody>
          <a:bodyPr/>
          <a:lstStyle/>
          <a:p>
            <a:r>
              <a:rPr lang="en-US" altLang="en-US"/>
              <a:t>Sample Mission Statements</a:t>
            </a:r>
          </a:p>
        </p:txBody>
      </p:sp>
      <p:sp>
        <p:nvSpPr>
          <p:cNvPr id="3" name="Content Placeholder 2">
            <a:extLst>
              <a:ext uri="{FF2B5EF4-FFF2-40B4-BE49-F238E27FC236}">
                <a16:creationId xmlns:a16="http://schemas.microsoft.com/office/drawing/2014/main" id="{FAE892DA-C75D-4BB7-AFC4-E91362B6A415}"/>
              </a:ext>
            </a:extLst>
          </p:cNvPr>
          <p:cNvSpPr>
            <a:spLocks noGrp="1" noChangeArrowheads="1"/>
          </p:cNvSpPr>
          <p:nvPr>
            <p:ph idx="1"/>
          </p:nvPr>
        </p:nvSpPr>
        <p:spPr/>
        <p:txBody>
          <a:bodyPr/>
          <a:lstStyle/>
          <a:p>
            <a:r>
              <a:rPr lang="en-US" altLang="en-US" sz="2800"/>
              <a:t>We are a market-focused, process-centered organization that develops and delivers innovative solutions to our customers, consistently outperforms our peers, produces predictable earnings for our shareholders, and provides a dynamic and challenging environment for our employees.</a:t>
            </a:r>
          </a:p>
          <a:p>
            <a:r>
              <a:rPr lang="en-US" altLang="en-US" sz="2800"/>
              <a:t>We will provide branded products and services of superior quality and value that improve the lives of the world's consumers. </a:t>
            </a:r>
          </a:p>
        </p:txBody>
      </p:sp>
      <p:sp>
        <p:nvSpPr>
          <p:cNvPr id="92164" name="Footer Placeholder 3">
            <a:extLst>
              <a:ext uri="{FF2B5EF4-FFF2-40B4-BE49-F238E27FC236}">
                <a16:creationId xmlns:a16="http://schemas.microsoft.com/office/drawing/2014/main" id="{3B6A2FAD-F210-472C-A591-2E926DEEB684}"/>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92165" name="Slide Number Placeholder 4">
            <a:extLst>
              <a:ext uri="{FF2B5EF4-FFF2-40B4-BE49-F238E27FC236}">
                <a16:creationId xmlns:a16="http://schemas.microsoft.com/office/drawing/2014/main" id="{483E9D2E-CA72-4EDE-96DF-6D0ABEEE40A0}"/>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67</a:t>
            </a:fld>
            <a:endParaRPr lang="en-US" altLang="en-US" sz="900">
              <a:latin typeface="HelveticaNeue MediumExt" charset="0"/>
            </a:endParaRPr>
          </a:p>
        </p:txBody>
      </p:sp>
      <p:sp>
        <p:nvSpPr>
          <p:cNvPr id="92166" name="Text Box 4">
            <a:extLst>
              <a:ext uri="{FF2B5EF4-FFF2-40B4-BE49-F238E27FC236}">
                <a16:creationId xmlns:a16="http://schemas.microsoft.com/office/drawing/2014/main" id="{8421D120-563E-4D69-9155-F7493EE85508}"/>
              </a:ext>
            </a:extLst>
          </p:cNvPr>
          <p:cNvSpPr txBox="1">
            <a:spLocks noChangeArrowheads="1"/>
          </p:cNvSpPr>
          <p:nvPr/>
        </p:nvSpPr>
        <p:spPr bwMode="auto">
          <a:xfrm>
            <a:off x="10247314" y="5272088"/>
            <a:ext cx="34448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rgbClr val="EAEAEA"/>
                </a:solidFill>
              </a:rPr>
              <a:t>-</a:t>
            </a:r>
          </a:p>
        </p:txBody>
      </p:sp>
      <p:sp>
        <p:nvSpPr>
          <p:cNvPr id="8" name="Rectangle 7">
            <a:extLst>
              <a:ext uri="{FF2B5EF4-FFF2-40B4-BE49-F238E27FC236}">
                <a16:creationId xmlns:a16="http://schemas.microsoft.com/office/drawing/2014/main" id="{2D3912A9-65E8-4447-BD49-5F845EDBADBF}"/>
              </a:ext>
            </a:extLst>
          </p:cNvPr>
          <p:cNvSpPr>
            <a:spLocks noChangeArrowheads="1"/>
          </p:cNvSpPr>
          <p:nvPr/>
        </p:nvSpPr>
        <p:spPr bwMode="auto">
          <a:xfrm>
            <a:off x="7351714" y="3162248"/>
            <a:ext cx="2097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2400" dirty="0"/>
              <a:t>(Ashland Oil)</a:t>
            </a:r>
          </a:p>
        </p:txBody>
      </p:sp>
      <p:sp>
        <p:nvSpPr>
          <p:cNvPr id="9" name="Rectangle 8">
            <a:extLst>
              <a:ext uri="{FF2B5EF4-FFF2-40B4-BE49-F238E27FC236}">
                <a16:creationId xmlns:a16="http://schemas.microsoft.com/office/drawing/2014/main" id="{E8B0EE9D-986D-46B6-8A47-4637AC2D9260}"/>
              </a:ext>
            </a:extLst>
          </p:cNvPr>
          <p:cNvSpPr>
            <a:spLocks noChangeArrowheads="1"/>
          </p:cNvSpPr>
          <p:nvPr/>
        </p:nvSpPr>
        <p:spPr bwMode="auto">
          <a:xfrm>
            <a:off x="7453423" y="4577258"/>
            <a:ext cx="2471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2400" dirty="0"/>
              <a:t>(Global Gillette)</a:t>
            </a:r>
          </a:p>
        </p:txBody>
      </p:sp>
      <p:sp>
        <p:nvSpPr>
          <p:cNvPr id="11" name="TextBox 6">
            <a:extLst>
              <a:ext uri="{FF2B5EF4-FFF2-40B4-BE49-F238E27FC236}">
                <a16:creationId xmlns:a16="http://schemas.microsoft.com/office/drawing/2014/main" id="{46F95EA5-444D-417E-8195-9EC96EE4B7CF}"/>
              </a:ext>
            </a:extLst>
          </p:cNvPr>
          <p:cNvSpPr txBox="1">
            <a:spLocks noChangeArrowheads="1"/>
          </p:cNvSpPr>
          <p:nvPr/>
        </p:nvSpPr>
        <p:spPr bwMode="auto">
          <a:xfrm>
            <a:off x="10651471" y="132198"/>
            <a:ext cx="1452563" cy="1323975"/>
          </a:xfrm>
          <a:prstGeom prst="rect">
            <a:avLst/>
          </a:prstGeom>
          <a:solidFill>
            <a:srgbClr val="F26522"/>
          </a:solidFill>
          <a:ln>
            <a:noFill/>
          </a:ln>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l" eaLnBrk="1" hangingPunct="1">
              <a:spcBef>
                <a:spcPct val="0"/>
              </a:spcBef>
              <a:buClrTx/>
              <a:buSzTx/>
              <a:buFontTx/>
              <a:buNone/>
            </a:pPr>
            <a:r>
              <a:rPr lang="en-US" altLang="en-US" sz="2000">
                <a:solidFill>
                  <a:schemeClr val="bg1"/>
                </a:solidFill>
              </a:rPr>
              <a:t>What</a:t>
            </a:r>
            <a:br>
              <a:rPr lang="en-US" altLang="en-US" sz="2000">
                <a:solidFill>
                  <a:schemeClr val="bg1"/>
                </a:solidFill>
              </a:rPr>
            </a:br>
            <a:r>
              <a:rPr lang="en-US" altLang="en-US" sz="2000">
                <a:solidFill>
                  <a:schemeClr val="bg1"/>
                </a:solidFill>
              </a:rPr>
              <a:t>For Whom</a:t>
            </a:r>
            <a:br>
              <a:rPr lang="en-US" altLang="en-US" sz="2000">
                <a:solidFill>
                  <a:schemeClr val="bg1"/>
                </a:solidFill>
              </a:rPr>
            </a:br>
            <a:r>
              <a:rPr lang="en-US" altLang="en-US" sz="2000">
                <a:solidFill>
                  <a:schemeClr val="bg1"/>
                </a:solidFill>
              </a:rPr>
              <a:t>Benefit</a:t>
            </a:r>
            <a:br>
              <a:rPr lang="en-US" altLang="en-US" sz="2000">
                <a:solidFill>
                  <a:schemeClr val="bg1"/>
                </a:solidFill>
              </a:rPr>
            </a:br>
            <a:r>
              <a:rPr lang="en-US" altLang="en-US" sz="2000">
                <a:solidFill>
                  <a:schemeClr val="bg1"/>
                </a:solidFill>
              </a:rPr>
              <a:t>Industry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57FF485A-97FF-4E61-9D3E-AEE059BEAFF8}"/>
              </a:ext>
            </a:extLst>
          </p:cNvPr>
          <p:cNvSpPr>
            <a:spLocks noGrp="1" noChangeArrowheads="1"/>
          </p:cNvSpPr>
          <p:nvPr>
            <p:ph type="title"/>
          </p:nvPr>
        </p:nvSpPr>
        <p:spPr/>
        <p:txBody>
          <a:bodyPr/>
          <a:lstStyle/>
          <a:p>
            <a:r>
              <a:rPr lang="en-US" altLang="en-US"/>
              <a:t>Sample Mission Statements</a:t>
            </a:r>
          </a:p>
        </p:txBody>
      </p:sp>
      <p:sp>
        <p:nvSpPr>
          <p:cNvPr id="3" name="Content Placeholder 2">
            <a:extLst>
              <a:ext uri="{FF2B5EF4-FFF2-40B4-BE49-F238E27FC236}">
                <a16:creationId xmlns:a16="http://schemas.microsoft.com/office/drawing/2014/main" id="{462D77F6-A878-4D2C-A800-72A85478BA7C}"/>
              </a:ext>
            </a:extLst>
          </p:cNvPr>
          <p:cNvSpPr>
            <a:spLocks noGrp="1"/>
          </p:cNvSpPr>
          <p:nvPr>
            <p:ph idx="1"/>
          </p:nvPr>
        </p:nvSpPr>
        <p:spPr>
          <a:xfrm>
            <a:off x="1044520" y="1457760"/>
            <a:ext cx="10761720" cy="4898590"/>
          </a:xfrm>
        </p:spPr>
        <p:txBody>
          <a:bodyPr/>
          <a:lstStyle/>
          <a:p>
            <a:pPr>
              <a:defRPr/>
            </a:pPr>
            <a:r>
              <a:rPr lang="en-US" sz="2800" dirty="0"/>
              <a:t>The Company's primary objective is to maximize long-term stockholder value, while adhering to the laws of the jurisdictions in which it operates and at all times observing the highest ethical standards. </a:t>
            </a:r>
          </a:p>
          <a:p>
            <a:pPr marL="0" indent="0">
              <a:buNone/>
              <a:defRPr/>
            </a:pPr>
            <a:r>
              <a:rPr lang="en-US" sz="2800" b="1" dirty="0"/>
              <a:t>    (Dean Foods Corporation)</a:t>
            </a:r>
          </a:p>
        </p:txBody>
      </p:sp>
      <p:sp>
        <p:nvSpPr>
          <p:cNvPr id="93188" name="Footer Placeholder 3">
            <a:extLst>
              <a:ext uri="{FF2B5EF4-FFF2-40B4-BE49-F238E27FC236}">
                <a16:creationId xmlns:a16="http://schemas.microsoft.com/office/drawing/2014/main" id="{71691805-C33D-47D1-B214-98F6CE8AA0E7}"/>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93189" name="Slide Number Placeholder 4">
            <a:extLst>
              <a:ext uri="{FF2B5EF4-FFF2-40B4-BE49-F238E27FC236}">
                <a16:creationId xmlns:a16="http://schemas.microsoft.com/office/drawing/2014/main" id="{038CF901-6231-4F54-A88C-897445828D92}"/>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68</a:t>
            </a:fld>
            <a:endParaRPr lang="en-US" altLang="en-US" sz="900">
              <a:latin typeface="HelveticaNeue MediumExt" charset="0"/>
            </a:endParaRPr>
          </a:p>
        </p:txBody>
      </p:sp>
      <p:sp>
        <p:nvSpPr>
          <p:cNvPr id="93190" name="Text Box 4">
            <a:extLst>
              <a:ext uri="{FF2B5EF4-FFF2-40B4-BE49-F238E27FC236}">
                <a16:creationId xmlns:a16="http://schemas.microsoft.com/office/drawing/2014/main" id="{5F6E8AF7-D71F-438C-86C2-78B8D5F941E4}"/>
              </a:ext>
            </a:extLst>
          </p:cNvPr>
          <p:cNvSpPr txBox="1">
            <a:spLocks noChangeArrowheads="1"/>
          </p:cNvSpPr>
          <p:nvPr/>
        </p:nvSpPr>
        <p:spPr bwMode="auto">
          <a:xfrm>
            <a:off x="10247314" y="3138488"/>
            <a:ext cx="34448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rgbClr val="EAEAEA"/>
                </a:solidFill>
              </a:rPr>
              <a:t>-</a:t>
            </a:r>
          </a:p>
        </p:txBody>
      </p:sp>
      <p:sp>
        <p:nvSpPr>
          <p:cNvPr id="9" name="TextBox 6">
            <a:extLst>
              <a:ext uri="{FF2B5EF4-FFF2-40B4-BE49-F238E27FC236}">
                <a16:creationId xmlns:a16="http://schemas.microsoft.com/office/drawing/2014/main" id="{F9B5FCF9-6B9C-446B-A600-C3AD4C5BC0AA}"/>
              </a:ext>
            </a:extLst>
          </p:cNvPr>
          <p:cNvSpPr txBox="1">
            <a:spLocks noChangeArrowheads="1"/>
          </p:cNvSpPr>
          <p:nvPr/>
        </p:nvSpPr>
        <p:spPr bwMode="auto">
          <a:xfrm>
            <a:off x="10651471" y="132198"/>
            <a:ext cx="1452563" cy="1323975"/>
          </a:xfrm>
          <a:prstGeom prst="rect">
            <a:avLst/>
          </a:prstGeom>
          <a:solidFill>
            <a:srgbClr val="F26522"/>
          </a:solidFill>
          <a:ln>
            <a:noFill/>
          </a:ln>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l" eaLnBrk="1" hangingPunct="1">
              <a:spcBef>
                <a:spcPct val="0"/>
              </a:spcBef>
              <a:buClrTx/>
              <a:buSzTx/>
              <a:buFontTx/>
              <a:buNone/>
            </a:pPr>
            <a:r>
              <a:rPr lang="en-US" altLang="en-US" sz="2000">
                <a:solidFill>
                  <a:schemeClr val="bg1"/>
                </a:solidFill>
              </a:rPr>
              <a:t>What</a:t>
            </a:r>
            <a:br>
              <a:rPr lang="en-US" altLang="en-US" sz="2000">
                <a:solidFill>
                  <a:schemeClr val="bg1"/>
                </a:solidFill>
              </a:rPr>
            </a:br>
            <a:r>
              <a:rPr lang="en-US" altLang="en-US" sz="2000">
                <a:solidFill>
                  <a:schemeClr val="bg1"/>
                </a:solidFill>
              </a:rPr>
              <a:t>For Whom</a:t>
            </a:r>
            <a:br>
              <a:rPr lang="en-US" altLang="en-US" sz="2000">
                <a:solidFill>
                  <a:schemeClr val="bg1"/>
                </a:solidFill>
              </a:rPr>
            </a:br>
            <a:r>
              <a:rPr lang="en-US" altLang="en-US" sz="2000">
                <a:solidFill>
                  <a:schemeClr val="bg1"/>
                </a:solidFill>
              </a:rPr>
              <a:t>Benefit</a:t>
            </a:r>
            <a:br>
              <a:rPr lang="en-US" altLang="en-US" sz="2000">
                <a:solidFill>
                  <a:schemeClr val="bg1"/>
                </a:solidFill>
              </a:rPr>
            </a:br>
            <a:r>
              <a:rPr lang="en-US" altLang="en-US" sz="2000">
                <a:solidFill>
                  <a:schemeClr val="bg1"/>
                </a:solidFill>
              </a:rPr>
              <a:t>Industry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2">
            <a:extLst>
              <a:ext uri="{FF2B5EF4-FFF2-40B4-BE49-F238E27FC236}">
                <a16:creationId xmlns:a16="http://schemas.microsoft.com/office/drawing/2014/main" id="{12223824-8506-4936-99B4-FBE57BF8BE06}"/>
              </a:ext>
            </a:extLst>
          </p:cNvPr>
          <p:cNvSpPr>
            <a:spLocks noGrp="1" noChangeArrowheads="1"/>
          </p:cNvSpPr>
          <p:nvPr>
            <p:ph type="title"/>
          </p:nvPr>
        </p:nvSpPr>
        <p:spPr/>
        <p:txBody>
          <a:bodyPr/>
          <a:lstStyle/>
          <a:p>
            <a:pPr eaLnBrk="1" hangingPunct="1"/>
            <a:r>
              <a:rPr lang="en-US" altLang="en-US"/>
              <a:t>Mission – Success Strategies</a:t>
            </a:r>
          </a:p>
        </p:txBody>
      </p:sp>
      <p:sp>
        <p:nvSpPr>
          <p:cNvPr id="561155" name="Rectangle 3">
            <a:extLst>
              <a:ext uri="{FF2B5EF4-FFF2-40B4-BE49-F238E27FC236}">
                <a16:creationId xmlns:a16="http://schemas.microsoft.com/office/drawing/2014/main" id="{6E66A101-1D58-4680-B0FA-0C32B2A6A9D4}"/>
              </a:ext>
            </a:extLst>
          </p:cNvPr>
          <p:cNvSpPr>
            <a:spLocks noGrp="1" noChangeArrowheads="1"/>
          </p:cNvSpPr>
          <p:nvPr>
            <p:ph idx="1"/>
          </p:nvPr>
        </p:nvSpPr>
        <p:spPr/>
        <p:txBody>
          <a:bodyPr/>
          <a:lstStyle/>
          <a:p>
            <a:pPr eaLnBrk="1" hangingPunct="1"/>
            <a:r>
              <a:rPr lang="en-US" altLang="en-US"/>
              <a:t>Once the goals have been identified, review the mission statements of other organizations.</a:t>
            </a:r>
          </a:p>
          <a:p>
            <a:pPr eaLnBrk="1" hangingPunct="1"/>
            <a:r>
              <a:rPr lang="en-US" altLang="en-US"/>
              <a:t>Discuss the strengths and weaknesses of various mission statements.</a:t>
            </a:r>
          </a:p>
          <a:p>
            <a:pPr eaLnBrk="1" hangingPunct="1"/>
            <a:r>
              <a:rPr lang="en-US" altLang="en-US"/>
              <a:t>Review the goals of your organization.</a:t>
            </a:r>
          </a:p>
          <a:p>
            <a:pPr eaLnBrk="1" hangingPunct="1"/>
            <a:r>
              <a:rPr lang="en-US" altLang="en-US"/>
              <a:t>Break-up into teams to develop candidate mission statements that incorporate the ideas within the goals.</a:t>
            </a:r>
          </a:p>
        </p:txBody>
      </p:sp>
      <p:sp>
        <p:nvSpPr>
          <p:cNvPr id="95234" name="Footer Placeholder 3">
            <a:extLst>
              <a:ext uri="{FF2B5EF4-FFF2-40B4-BE49-F238E27FC236}">
                <a16:creationId xmlns:a16="http://schemas.microsoft.com/office/drawing/2014/main" id="{30462CED-5EF6-47E4-BDEC-FF64481A7ECE}"/>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95235" name="Slide Number Placeholder 4">
            <a:extLst>
              <a:ext uri="{FF2B5EF4-FFF2-40B4-BE49-F238E27FC236}">
                <a16:creationId xmlns:a16="http://schemas.microsoft.com/office/drawing/2014/main" id="{A96831EB-3459-484D-813B-19B3EEAC5DD6}"/>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69</a:t>
            </a:fld>
            <a:endParaRPr lang="en-US" altLang="en-US" sz="900">
              <a:latin typeface="HelveticaNeue MediumExt" charset="0"/>
            </a:endParaRPr>
          </a:p>
        </p:txBody>
      </p:sp>
      <p:sp>
        <p:nvSpPr>
          <p:cNvPr id="95238" name="Text Box 4">
            <a:extLst>
              <a:ext uri="{FF2B5EF4-FFF2-40B4-BE49-F238E27FC236}">
                <a16:creationId xmlns:a16="http://schemas.microsoft.com/office/drawing/2014/main" id="{8CBA67EA-2D59-4130-B888-EFB6FF1CBB34}"/>
              </a:ext>
            </a:extLst>
          </p:cNvPr>
          <p:cNvSpPr txBox="1">
            <a:spLocks noChangeArrowheads="1"/>
          </p:cNvSpPr>
          <p:nvPr/>
        </p:nvSpPr>
        <p:spPr bwMode="auto">
          <a:xfrm>
            <a:off x="11616532" y="4590394"/>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
        <p:nvSpPr>
          <p:cNvPr id="8" name="Right Arrow 6">
            <a:extLst>
              <a:ext uri="{FF2B5EF4-FFF2-40B4-BE49-F238E27FC236}">
                <a16:creationId xmlns:a16="http://schemas.microsoft.com/office/drawing/2014/main" id="{C6EB50BF-A3C1-4086-A5A4-E7AA35AF690A}"/>
              </a:ext>
            </a:extLst>
          </p:cNvPr>
          <p:cNvSpPr>
            <a:spLocks noChangeArrowheads="1"/>
          </p:cNvSpPr>
          <p:nvPr/>
        </p:nvSpPr>
        <p:spPr bwMode="auto">
          <a:xfrm>
            <a:off x="11672886" y="5867400"/>
            <a:ext cx="442912" cy="457200"/>
          </a:xfrm>
          <a:prstGeom prst="rightArrow">
            <a:avLst>
              <a:gd name="adj1" fmla="val 50000"/>
              <a:gd name="adj2" fmla="val 50000"/>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5400">
              <a:solidFill>
                <a:srgbClr val="104A73"/>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1155">
                                            <p:txEl>
                                              <p:pRg st="0" end="0"/>
                                            </p:txEl>
                                          </p:spTgt>
                                        </p:tgtEl>
                                        <p:attrNameLst>
                                          <p:attrName>style.visibility</p:attrName>
                                        </p:attrNameLst>
                                      </p:cBhvr>
                                      <p:to>
                                        <p:strVal val="visible"/>
                                      </p:to>
                                    </p:set>
                                    <p:animEffect transition="in" filter="dissolve">
                                      <p:cBhvr>
                                        <p:cTn id="7" dur="500"/>
                                        <p:tgtEl>
                                          <p:spTgt spid="561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1155">
                                            <p:txEl>
                                              <p:pRg st="1" end="1"/>
                                            </p:txEl>
                                          </p:spTgt>
                                        </p:tgtEl>
                                        <p:attrNameLst>
                                          <p:attrName>style.visibility</p:attrName>
                                        </p:attrNameLst>
                                      </p:cBhvr>
                                      <p:to>
                                        <p:strVal val="visible"/>
                                      </p:to>
                                    </p:set>
                                    <p:animEffect transition="in" filter="dissolve">
                                      <p:cBhvr>
                                        <p:cTn id="12" dur="500"/>
                                        <p:tgtEl>
                                          <p:spTgt spid="5611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1155">
                                            <p:txEl>
                                              <p:pRg st="2" end="2"/>
                                            </p:txEl>
                                          </p:spTgt>
                                        </p:tgtEl>
                                        <p:attrNameLst>
                                          <p:attrName>style.visibility</p:attrName>
                                        </p:attrNameLst>
                                      </p:cBhvr>
                                      <p:to>
                                        <p:strVal val="visible"/>
                                      </p:to>
                                    </p:set>
                                    <p:animEffect transition="in" filter="dissolve">
                                      <p:cBhvr>
                                        <p:cTn id="17" dur="500"/>
                                        <p:tgtEl>
                                          <p:spTgt spid="5611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61155">
                                            <p:txEl>
                                              <p:pRg st="3" end="3"/>
                                            </p:txEl>
                                          </p:spTgt>
                                        </p:tgtEl>
                                        <p:attrNameLst>
                                          <p:attrName>style.visibility</p:attrName>
                                        </p:attrNameLst>
                                      </p:cBhvr>
                                      <p:to>
                                        <p:strVal val="visible"/>
                                      </p:to>
                                    </p:set>
                                    <p:animEffect transition="in" filter="dissolve">
                                      <p:cBhvr>
                                        <p:cTn id="22" dur="500"/>
                                        <p:tgtEl>
                                          <p:spTgt spid="5611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4E6C-E0AD-4EA4-937A-964347691584}"/>
              </a:ext>
            </a:extLst>
          </p:cNvPr>
          <p:cNvSpPr>
            <a:spLocks noGrp="1"/>
          </p:cNvSpPr>
          <p:nvPr>
            <p:ph type="title"/>
          </p:nvPr>
        </p:nvSpPr>
        <p:spPr/>
        <p:txBody>
          <a:bodyPr/>
          <a:lstStyle/>
          <a:p>
            <a:r>
              <a:rPr lang="en-US" dirty="0"/>
              <a:t>Your Key Topics</a:t>
            </a:r>
          </a:p>
        </p:txBody>
      </p:sp>
      <p:sp>
        <p:nvSpPr>
          <p:cNvPr id="3" name="Content Placeholder 2">
            <a:extLst>
              <a:ext uri="{FF2B5EF4-FFF2-40B4-BE49-F238E27FC236}">
                <a16:creationId xmlns:a16="http://schemas.microsoft.com/office/drawing/2014/main" id="{72246E9D-465D-4364-BAC7-B7A8D5E815D6}"/>
              </a:ext>
            </a:extLst>
          </p:cNvPr>
          <p:cNvSpPr>
            <a:spLocks noGrp="1"/>
          </p:cNvSpPr>
          <p:nvPr>
            <p:ph idx="1"/>
          </p:nvPr>
        </p:nvSpPr>
        <p:spPr/>
        <p:txBody>
          <a:bodyPr/>
          <a:lstStyle/>
          <a:p>
            <a:r>
              <a:rPr lang="en-US" dirty="0"/>
              <a:t>What are the most important topics you want to ensure are discussed around strategic thinking or strategic planning?</a:t>
            </a:r>
          </a:p>
        </p:txBody>
      </p:sp>
      <p:sp>
        <p:nvSpPr>
          <p:cNvPr id="4" name="Slide Number Placeholder 3">
            <a:extLst>
              <a:ext uri="{FF2B5EF4-FFF2-40B4-BE49-F238E27FC236}">
                <a16:creationId xmlns:a16="http://schemas.microsoft.com/office/drawing/2014/main" id="{4E05C997-15A8-44ED-BAAB-D633887C6E86}"/>
              </a:ext>
            </a:extLst>
          </p:cNvPr>
          <p:cNvSpPr>
            <a:spLocks noGrp="1"/>
          </p:cNvSpPr>
          <p:nvPr>
            <p:ph type="sldNum" sz="quarter" idx="12"/>
          </p:nvPr>
        </p:nvSpPr>
        <p:spPr/>
        <p:txBody>
          <a:bodyPr/>
          <a:lstStyle/>
          <a:p>
            <a:fld id="{F29FD61F-2294-5D42-A9D7-9928D42B3773}" type="slidenum">
              <a:rPr lang="en-US" smtClean="0">
                <a:solidFill>
                  <a:prstClr val="white"/>
                </a:solidFill>
              </a:rPr>
              <a:pPr/>
              <a:t>7</a:t>
            </a:fld>
            <a:endParaRPr lang="en-US" dirty="0">
              <a:solidFill>
                <a:prstClr val="white"/>
              </a:solidFill>
            </a:endParaRPr>
          </a:p>
        </p:txBody>
      </p:sp>
    </p:spTree>
    <p:extLst>
      <p:ext uri="{BB962C8B-B14F-4D97-AF65-F5344CB8AC3E}">
        <p14:creationId xmlns:p14="http://schemas.microsoft.com/office/powerpoint/2010/main" val="370619462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53591E91-AFB4-421B-9C61-DF1DB8407980}"/>
              </a:ext>
            </a:extLst>
          </p:cNvPr>
          <p:cNvSpPr>
            <a:spLocks noGrp="1" noChangeArrowheads="1"/>
          </p:cNvSpPr>
          <p:nvPr>
            <p:ph type="title"/>
          </p:nvPr>
        </p:nvSpPr>
        <p:spPr/>
        <p:txBody>
          <a:bodyPr/>
          <a:lstStyle/>
          <a:p>
            <a:pPr eaLnBrk="1" hangingPunct="1"/>
            <a:r>
              <a:rPr lang="en-US" altLang="en-US"/>
              <a:t>Mission – Success Strategies</a:t>
            </a:r>
          </a:p>
        </p:txBody>
      </p:sp>
      <p:sp>
        <p:nvSpPr>
          <p:cNvPr id="561155" name="Rectangle 3">
            <a:extLst>
              <a:ext uri="{FF2B5EF4-FFF2-40B4-BE49-F238E27FC236}">
                <a16:creationId xmlns:a16="http://schemas.microsoft.com/office/drawing/2014/main" id="{C96AD155-00E2-4C66-8F22-28793B9DD87F}"/>
              </a:ext>
            </a:extLst>
          </p:cNvPr>
          <p:cNvSpPr>
            <a:spLocks noGrp="1" noChangeArrowheads="1"/>
          </p:cNvSpPr>
          <p:nvPr>
            <p:ph idx="1"/>
          </p:nvPr>
        </p:nvSpPr>
        <p:spPr/>
        <p:txBody>
          <a:bodyPr/>
          <a:lstStyle/>
          <a:p>
            <a:pPr eaLnBrk="1" hangingPunct="1"/>
            <a:r>
              <a:rPr lang="en-US" altLang="en-US"/>
              <a:t>Review the mission statements; identify strengths of each.</a:t>
            </a:r>
          </a:p>
          <a:p>
            <a:pPr eaLnBrk="1" hangingPunct="1"/>
            <a:r>
              <a:rPr lang="en-US" altLang="en-US"/>
              <a:t>Select as a starting point the mission statement receiving the most support; spend a few minutes editing with the group.</a:t>
            </a:r>
          </a:p>
          <a:p>
            <a:pPr eaLnBrk="1" hangingPunct="1"/>
            <a:r>
              <a:rPr lang="en-US" altLang="en-US"/>
              <a:t>Avoid wasting too much time having the entire planning team "word smith" the mission by assigning a writing committee to assemble a draft for later review.</a:t>
            </a:r>
          </a:p>
          <a:p>
            <a:pPr eaLnBrk="1" hangingPunct="1">
              <a:lnSpc>
                <a:spcPct val="90000"/>
              </a:lnSpc>
              <a:buFont typeface="Wingdings" panose="05000000000000000000" pitchFamily="2" charset="2"/>
              <a:buNone/>
            </a:pPr>
            <a:endParaRPr lang="en-US" altLang="en-US"/>
          </a:p>
        </p:txBody>
      </p:sp>
      <p:sp>
        <p:nvSpPr>
          <p:cNvPr id="96258" name="Footer Placeholder 3">
            <a:extLst>
              <a:ext uri="{FF2B5EF4-FFF2-40B4-BE49-F238E27FC236}">
                <a16:creationId xmlns:a16="http://schemas.microsoft.com/office/drawing/2014/main" id="{B0113AE8-8128-4E7D-8673-9E644F7B6792}"/>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96259" name="Slide Number Placeholder 4">
            <a:extLst>
              <a:ext uri="{FF2B5EF4-FFF2-40B4-BE49-F238E27FC236}">
                <a16:creationId xmlns:a16="http://schemas.microsoft.com/office/drawing/2014/main" id="{6195DD7D-8B7A-41E7-8BBE-8B523073E508}"/>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70</a:t>
            </a:fld>
            <a:endParaRPr lang="en-US" altLang="en-US" sz="900">
              <a:latin typeface="HelveticaNeue MediumExt" charset="0"/>
            </a:endParaRPr>
          </a:p>
        </p:txBody>
      </p:sp>
      <p:sp>
        <p:nvSpPr>
          <p:cNvPr id="96263" name="Right Arrow 6">
            <a:extLst>
              <a:ext uri="{FF2B5EF4-FFF2-40B4-BE49-F238E27FC236}">
                <a16:creationId xmlns:a16="http://schemas.microsoft.com/office/drawing/2014/main" id="{1CCCD673-7EF1-4CC6-A8E2-17797CC761D0}"/>
              </a:ext>
            </a:extLst>
          </p:cNvPr>
          <p:cNvSpPr>
            <a:spLocks noChangeArrowheads="1"/>
          </p:cNvSpPr>
          <p:nvPr/>
        </p:nvSpPr>
        <p:spPr bwMode="auto">
          <a:xfrm>
            <a:off x="11672886" y="5867400"/>
            <a:ext cx="442912" cy="457200"/>
          </a:xfrm>
          <a:prstGeom prst="rightArrow">
            <a:avLst>
              <a:gd name="adj1" fmla="val 50000"/>
              <a:gd name="adj2" fmla="val 50000"/>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5400">
              <a:solidFill>
                <a:srgbClr val="104A73"/>
              </a:solidFill>
            </a:endParaRPr>
          </a:p>
        </p:txBody>
      </p:sp>
      <p:sp>
        <p:nvSpPr>
          <p:cNvPr id="8" name="Text Box 4">
            <a:extLst>
              <a:ext uri="{FF2B5EF4-FFF2-40B4-BE49-F238E27FC236}">
                <a16:creationId xmlns:a16="http://schemas.microsoft.com/office/drawing/2014/main" id="{6609E83C-E8CB-4B98-A23A-90028C96C19F}"/>
              </a:ext>
            </a:extLst>
          </p:cNvPr>
          <p:cNvSpPr txBox="1">
            <a:spLocks noChangeArrowheads="1"/>
          </p:cNvSpPr>
          <p:nvPr/>
        </p:nvSpPr>
        <p:spPr bwMode="auto">
          <a:xfrm>
            <a:off x="11616532" y="3570895"/>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1155">
                                            <p:txEl>
                                              <p:pRg st="1" end="1"/>
                                            </p:txEl>
                                          </p:spTgt>
                                        </p:tgtEl>
                                        <p:attrNameLst>
                                          <p:attrName>style.visibility</p:attrName>
                                        </p:attrNameLst>
                                      </p:cBhvr>
                                      <p:to>
                                        <p:strVal val="visible"/>
                                      </p:to>
                                    </p:set>
                                    <p:animEffect transition="in" filter="dissolve">
                                      <p:cBhvr>
                                        <p:cTn id="7" dur="500"/>
                                        <p:tgtEl>
                                          <p:spTgt spid="5611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1155">
                                            <p:txEl>
                                              <p:pRg st="2" end="2"/>
                                            </p:txEl>
                                          </p:spTgt>
                                        </p:tgtEl>
                                        <p:attrNameLst>
                                          <p:attrName>style.visibility</p:attrName>
                                        </p:attrNameLst>
                                      </p:cBhvr>
                                      <p:to>
                                        <p:strVal val="visible"/>
                                      </p:to>
                                    </p:set>
                                    <p:animEffect transition="in" filter="dissolve">
                                      <p:cBhvr>
                                        <p:cTn id="12" dur="500"/>
                                        <p:tgtEl>
                                          <p:spTgt spid="561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32736CAE-FEF1-4754-91F7-23754C0F0EFE}"/>
              </a:ext>
            </a:extLst>
          </p:cNvPr>
          <p:cNvSpPr>
            <a:spLocks noGrp="1" noChangeArrowheads="1"/>
          </p:cNvSpPr>
          <p:nvPr>
            <p:ph type="title"/>
          </p:nvPr>
        </p:nvSpPr>
        <p:spPr>
          <a:xfrm>
            <a:off x="1044520" y="-67498"/>
            <a:ext cx="10761720" cy="1143000"/>
          </a:xfrm>
        </p:spPr>
        <p:txBody>
          <a:bodyPr/>
          <a:lstStyle/>
          <a:p>
            <a:r>
              <a:rPr lang="en-US" altLang="en-US" dirty="0"/>
              <a:t>Breakout: Mission Statement</a:t>
            </a:r>
          </a:p>
        </p:txBody>
      </p:sp>
      <p:graphicFrame>
        <p:nvGraphicFramePr>
          <p:cNvPr id="6" name="Content Placeholder 5">
            <a:extLst>
              <a:ext uri="{FF2B5EF4-FFF2-40B4-BE49-F238E27FC236}">
                <a16:creationId xmlns:a16="http://schemas.microsoft.com/office/drawing/2014/main" id="{7161209F-3A7A-45DB-8E78-7DA3285E613F}"/>
              </a:ext>
            </a:extLst>
          </p:cNvPr>
          <p:cNvGraphicFramePr>
            <a:graphicFrameLocks noGrp="1"/>
          </p:cNvGraphicFramePr>
          <p:nvPr>
            <p:ph idx="1"/>
            <p:extLst>
              <p:ext uri="{D42A27DB-BD31-4B8C-83A1-F6EECF244321}">
                <p14:modId xmlns:p14="http://schemas.microsoft.com/office/powerpoint/2010/main" val="1247130686"/>
              </p:ext>
            </p:extLst>
          </p:nvPr>
        </p:nvGraphicFramePr>
        <p:xfrm>
          <a:off x="1287517" y="1189568"/>
          <a:ext cx="10315903" cy="5127148"/>
        </p:xfrm>
        <a:graphic>
          <a:graphicData uri="http://schemas.openxmlformats.org/drawingml/2006/table">
            <a:tbl>
              <a:tblPr firstRow="1" bandRow="1">
                <a:tableStyleId>{5DA37D80-6434-44D0-A028-1B22A696006F}</a:tableStyleId>
              </a:tblPr>
              <a:tblGrid>
                <a:gridCol w="3563676">
                  <a:extLst>
                    <a:ext uri="{9D8B030D-6E8A-4147-A177-3AD203B41FA5}">
                      <a16:colId xmlns:a16="http://schemas.microsoft.com/office/drawing/2014/main" val="20000"/>
                    </a:ext>
                  </a:extLst>
                </a:gridCol>
                <a:gridCol w="6752227">
                  <a:extLst>
                    <a:ext uri="{9D8B030D-6E8A-4147-A177-3AD203B41FA5}">
                      <a16:colId xmlns:a16="http://schemas.microsoft.com/office/drawing/2014/main" val="20001"/>
                    </a:ext>
                  </a:extLst>
                </a:gridCol>
              </a:tblGrid>
              <a:tr h="1281787">
                <a:tc>
                  <a:txBody>
                    <a:bodyPr/>
                    <a:lstStyle/>
                    <a:p>
                      <a:r>
                        <a:rPr lang="en-US" sz="3200" b="1" dirty="0">
                          <a:solidFill>
                            <a:srgbClr val="000066"/>
                          </a:solidFill>
                        </a:rPr>
                        <a:t>What do we do?</a:t>
                      </a:r>
                    </a:p>
                  </a:txBody>
                  <a:tcPr marT="45713" marB="45713">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tx2">
                        <a:lumMod val="40000"/>
                        <a:lumOff val="60000"/>
                      </a:schemeClr>
                    </a:solidFill>
                  </a:tcPr>
                </a:tc>
                <a:tc>
                  <a:txBody>
                    <a:bodyPr/>
                    <a:lstStyle/>
                    <a:p>
                      <a:pPr marL="457200" indent="-457200">
                        <a:buFont typeface="Arial" pitchFamily="34" charset="0"/>
                        <a:buChar char="•"/>
                      </a:pPr>
                      <a:endParaRPr lang="en-US" sz="2800" baseline="0" dirty="0">
                        <a:solidFill>
                          <a:srgbClr val="000066"/>
                        </a:solidFill>
                      </a:endParaRPr>
                    </a:p>
                  </a:txBody>
                  <a:tcPr marT="45713" marB="45713">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1281787">
                <a:tc>
                  <a:txBody>
                    <a:bodyPr/>
                    <a:lstStyle/>
                    <a:p>
                      <a:r>
                        <a:rPr lang="en-US" sz="3200" b="1" dirty="0">
                          <a:solidFill>
                            <a:srgbClr val="000066"/>
                          </a:solidFill>
                        </a:rPr>
                        <a:t>For whom?</a:t>
                      </a:r>
                    </a:p>
                  </a:txBody>
                  <a:tcPr marT="45713" marB="45713">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tx2">
                        <a:lumMod val="40000"/>
                        <a:lumOff val="60000"/>
                      </a:schemeClr>
                    </a:solidFill>
                  </a:tcPr>
                </a:tc>
                <a:tc>
                  <a:txBody>
                    <a:bodyPr/>
                    <a:lstStyle/>
                    <a:p>
                      <a:pPr marL="457200" indent="-457200">
                        <a:buFont typeface="Arial" pitchFamily="34" charset="0"/>
                        <a:buChar char="•"/>
                      </a:pPr>
                      <a:endParaRPr lang="en-US" sz="2800" dirty="0">
                        <a:solidFill>
                          <a:srgbClr val="000066"/>
                        </a:solidFill>
                      </a:endParaRPr>
                    </a:p>
                  </a:txBody>
                  <a:tcPr marT="45713" marB="45713">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0001"/>
                  </a:ext>
                </a:extLst>
              </a:tr>
              <a:tr h="1281787">
                <a:tc>
                  <a:txBody>
                    <a:bodyPr/>
                    <a:lstStyle/>
                    <a:p>
                      <a:r>
                        <a:rPr lang="en-US" sz="3200" b="1" dirty="0">
                          <a:solidFill>
                            <a:srgbClr val="000066"/>
                          </a:solidFill>
                        </a:rPr>
                        <a:t>What’s the benefit?</a:t>
                      </a:r>
                    </a:p>
                  </a:txBody>
                  <a:tcPr marT="45713" marB="45713">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tx2">
                        <a:lumMod val="40000"/>
                        <a:lumOff val="60000"/>
                      </a:schemeClr>
                    </a:solidFill>
                  </a:tcPr>
                </a:tc>
                <a:tc>
                  <a:txBody>
                    <a:bodyPr/>
                    <a:lstStyle/>
                    <a:p>
                      <a:pPr marL="457200" indent="-457200">
                        <a:buFont typeface="Arial" pitchFamily="34" charset="0"/>
                        <a:buChar char="•"/>
                      </a:pPr>
                      <a:endParaRPr lang="en-US" sz="2800" dirty="0">
                        <a:solidFill>
                          <a:srgbClr val="000066"/>
                        </a:solidFill>
                      </a:endParaRPr>
                    </a:p>
                  </a:txBody>
                  <a:tcPr marT="45713" marB="45713">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r h="1281787">
                <a:tc>
                  <a:txBody>
                    <a:bodyPr/>
                    <a:lstStyle/>
                    <a:p>
                      <a:r>
                        <a:rPr lang="en-US" sz="3200" b="1" dirty="0">
                          <a:solidFill>
                            <a:srgbClr val="000066"/>
                          </a:solidFill>
                        </a:rPr>
                        <a:t>Mission/Purpose</a:t>
                      </a:r>
                    </a:p>
                  </a:txBody>
                  <a:tcPr marT="45713" marB="45713">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tx2">
                        <a:lumMod val="40000"/>
                        <a:lumOff val="60000"/>
                      </a:schemeClr>
                    </a:solidFill>
                  </a:tcPr>
                </a:tc>
                <a:tc>
                  <a:txBody>
                    <a:bodyPr/>
                    <a:lstStyle/>
                    <a:p>
                      <a:pPr marL="457200" indent="-457200">
                        <a:buFont typeface="Arial" pitchFamily="34" charset="0"/>
                        <a:buChar char="•"/>
                      </a:pPr>
                      <a:endParaRPr lang="en-US" sz="2800" dirty="0">
                        <a:solidFill>
                          <a:srgbClr val="000066"/>
                        </a:solidFill>
                      </a:endParaRPr>
                    </a:p>
                  </a:txBody>
                  <a:tcPr marT="45713" marB="45713">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734994637"/>
                  </a:ext>
                </a:extLst>
              </a:tr>
            </a:tbl>
          </a:graphicData>
        </a:graphic>
      </p:graphicFrame>
      <p:sp>
        <p:nvSpPr>
          <p:cNvPr id="94225" name="Footer Placeholder 3">
            <a:extLst>
              <a:ext uri="{FF2B5EF4-FFF2-40B4-BE49-F238E27FC236}">
                <a16:creationId xmlns:a16="http://schemas.microsoft.com/office/drawing/2014/main" id="{F07423DA-12A0-4CEA-ACA1-29E9E2721058}"/>
              </a:ext>
            </a:extLst>
          </p:cNvPr>
          <p:cNvSpPr>
            <a:spLocks noGrp="1"/>
          </p:cNvSpPr>
          <p:nvPr>
            <p:ph type="ftr" sz="quarter" idx="10"/>
          </p:nvPr>
        </p:nvSpPr>
        <p:spPr bwMode="auto">
          <a:xfrm>
            <a:off x="220980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94226" name="Slide Number Placeholder 4">
            <a:extLst>
              <a:ext uri="{FF2B5EF4-FFF2-40B4-BE49-F238E27FC236}">
                <a16:creationId xmlns:a16="http://schemas.microsoft.com/office/drawing/2014/main" id="{E2B6D048-44E6-49EA-9565-71A7B7E860E5}"/>
              </a:ext>
            </a:extLst>
          </p:cNvPr>
          <p:cNvSpPr>
            <a:spLocks noGrp="1"/>
          </p:cNvSpPr>
          <p:nvPr>
            <p:ph type="sldNum" sz="quarter" idx="11"/>
          </p:nvPr>
        </p:nvSpPr>
        <p:spPr bwMode="auto">
          <a:xfrm>
            <a:off x="85344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71</a:t>
            </a:fld>
            <a:endParaRPr lang="en-US" altLang="en-US" sz="900">
              <a:latin typeface="HelveticaNeue MediumExt" charset="0"/>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2">
            <a:extLst>
              <a:ext uri="{FF2B5EF4-FFF2-40B4-BE49-F238E27FC236}">
                <a16:creationId xmlns:a16="http://schemas.microsoft.com/office/drawing/2014/main" id="{CFFFAE6F-05CF-41E0-820C-4F066C3381B3}"/>
              </a:ext>
            </a:extLst>
          </p:cNvPr>
          <p:cNvSpPr>
            <a:spLocks noGrp="1" noChangeArrowheads="1"/>
          </p:cNvSpPr>
          <p:nvPr>
            <p:ph type="title"/>
          </p:nvPr>
        </p:nvSpPr>
        <p:spPr/>
        <p:txBody>
          <a:bodyPr/>
          <a:lstStyle/>
          <a:p>
            <a:pPr eaLnBrk="1" hangingPunct="1"/>
            <a:r>
              <a:rPr lang="en-US" altLang="en-US" dirty="0"/>
              <a:t>2. Goals </a:t>
            </a:r>
          </a:p>
        </p:txBody>
      </p:sp>
      <p:sp>
        <p:nvSpPr>
          <p:cNvPr id="79877" name="Rectangle 3">
            <a:extLst>
              <a:ext uri="{FF2B5EF4-FFF2-40B4-BE49-F238E27FC236}">
                <a16:creationId xmlns:a16="http://schemas.microsoft.com/office/drawing/2014/main" id="{B40586AA-4AD7-4A59-AD27-1ACFA9E33F46}"/>
              </a:ext>
            </a:extLst>
          </p:cNvPr>
          <p:cNvSpPr>
            <a:spLocks noGrp="1" noChangeArrowheads="1"/>
          </p:cNvSpPr>
          <p:nvPr>
            <p:ph idx="1"/>
          </p:nvPr>
        </p:nvSpPr>
        <p:spPr/>
        <p:txBody>
          <a:bodyPr/>
          <a:lstStyle/>
          <a:p>
            <a:pPr eaLnBrk="1" hangingPunct="1"/>
            <a:r>
              <a:rPr lang="en-US" altLang="en-US"/>
              <a:t>Goals are broad, long-term aims that define accomplishment of the mission.</a:t>
            </a:r>
          </a:p>
        </p:txBody>
      </p:sp>
      <p:sp>
        <p:nvSpPr>
          <p:cNvPr id="79874" name="Footer Placeholder 3">
            <a:extLst>
              <a:ext uri="{FF2B5EF4-FFF2-40B4-BE49-F238E27FC236}">
                <a16:creationId xmlns:a16="http://schemas.microsoft.com/office/drawing/2014/main" id="{5F1402A2-5427-42C8-AA44-88A9D2FF8438}"/>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79875" name="Slide Number Placeholder 4">
            <a:extLst>
              <a:ext uri="{FF2B5EF4-FFF2-40B4-BE49-F238E27FC236}">
                <a16:creationId xmlns:a16="http://schemas.microsoft.com/office/drawing/2014/main" id="{00C0475E-757B-4BA6-BB02-B1EAA90E7045}"/>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72</a:t>
            </a:fld>
            <a:endParaRPr lang="en-US" altLang="en-US" sz="900">
              <a:latin typeface="HelveticaNeue MediumExt" charset="0"/>
            </a:endParaRPr>
          </a:p>
        </p:txBody>
      </p:sp>
      <p:sp>
        <p:nvSpPr>
          <p:cNvPr id="21510" name="Text Box 4">
            <a:extLst>
              <a:ext uri="{FF2B5EF4-FFF2-40B4-BE49-F238E27FC236}">
                <a16:creationId xmlns:a16="http://schemas.microsoft.com/office/drawing/2014/main" id="{10C0E75C-9A8E-4738-8DD0-46D8116FE229}"/>
              </a:ext>
            </a:extLst>
          </p:cNvPr>
          <p:cNvSpPr txBox="1">
            <a:spLocks noChangeArrowheads="1"/>
          </p:cNvSpPr>
          <p:nvPr/>
        </p:nvSpPr>
        <p:spPr bwMode="auto">
          <a:xfrm>
            <a:off x="1501461" y="2916949"/>
            <a:ext cx="8977353" cy="1169551"/>
          </a:xfrm>
          <a:prstGeom prst="rect">
            <a:avLst/>
          </a:prstGeom>
          <a:solidFill>
            <a:schemeClr val="accent1">
              <a:lumMod val="10000"/>
              <a:lumOff val="90000"/>
            </a:schemeClr>
          </a:solidFill>
          <a:ln w="9525">
            <a:solidFill>
              <a:schemeClr val="tx1"/>
            </a:solidFill>
            <a:miter lim="800000"/>
            <a:headEnd/>
            <a:tailEnd/>
          </a:ln>
        </p:spPr>
        <p:txBody>
          <a:bodyPr wrap="square">
            <a:spAutoFit/>
          </a:bodyPr>
          <a:lstStyle>
            <a:lvl1pPr eaLnBrk="0" hangingPunct="0">
              <a:defRPr sz="5400" b="1">
                <a:solidFill>
                  <a:srgbClr val="104A73"/>
                </a:solidFill>
                <a:latin typeface="Arial" charset="0"/>
              </a:defRPr>
            </a:lvl1pPr>
            <a:lvl2pPr marL="742950" indent="-285750" eaLnBrk="0" hangingPunct="0">
              <a:defRPr sz="5400" b="1">
                <a:solidFill>
                  <a:srgbClr val="104A73"/>
                </a:solidFill>
                <a:latin typeface="Arial" charset="0"/>
              </a:defRPr>
            </a:lvl2pPr>
            <a:lvl3pPr marL="1143000" indent="-228600" eaLnBrk="0" hangingPunct="0">
              <a:defRPr sz="5400" b="1">
                <a:solidFill>
                  <a:srgbClr val="104A73"/>
                </a:solidFill>
                <a:latin typeface="Arial" charset="0"/>
              </a:defRPr>
            </a:lvl3pPr>
            <a:lvl4pPr marL="1600200" indent="-228600" eaLnBrk="0" hangingPunct="0">
              <a:defRPr sz="5400" b="1">
                <a:solidFill>
                  <a:srgbClr val="104A73"/>
                </a:solidFill>
                <a:latin typeface="Arial" charset="0"/>
              </a:defRPr>
            </a:lvl4pPr>
            <a:lvl5pPr marL="2057400" indent="-228600" eaLnBrk="0" hangingPunct="0">
              <a:defRPr sz="5400" b="1">
                <a:solidFill>
                  <a:srgbClr val="104A73"/>
                </a:solidFill>
                <a:latin typeface="Arial" charset="0"/>
              </a:defRPr>
            </a:lvl5pPr>
            <a:lvl6pPr marL="2514600" indent="-228600" algn="ctr" eaLnBrk="0" fontAlgn="base" hangingPunct="0">
              <a:spcBef>
                <a:spcPct val="0"/>
              </a:spcBef>
              <a:spcAft>
                <a:spcPct val="0"/>
              </a:spcAft>
              <a:defRPr sz="5400" b="1">
                <a:solidFill>
                  <a:srgbClr val="104A73"/>
                </a:solidFill>
                <a:latin typeface="Arial" charset="0"/>
              </a:defRPr>
            </a:lvl6pPr>
            <a:lvl7pPr marL="2971800" indent="-228600" algn="ctr" eaLnBrk="0" fontAlgn="base" hangingPunct="0">
              <a:spcBef>
                <a:spcPct val="0"/>
              </a:spcBef>
              <a:spcAft>
                <a:spcPct val="0"/>
              </a:spcAft>
              <a:defRPr sz="5400" b="1">
                <a:solidFill>
                  <a:srgbClr val="104A73"/>
                </a:solidFill>
                <a:latin typeface="Arial" charset="0"/>
              </a:defRPr>
            </a:lvl7pPr>
            <a:lvl8pPr marL="3429000" indent="-228600" algn="ctr" eaLnBrk="0" fontAlgn="base" hangingPunct="0">
              <a:spcBef>
                <a:spcPct val="0"/>
              </a:spcBef>
              <a:spcAft>
                <a:spcPct val="0"/>
              </a:spcAft>
              <a:defRPr sz="5400" b="1">
                <a:solidFill>
                  <a:srgbClr val="104A73"/>
                </a:solidFill>
                <a:latin typeface="Arial" charset="0"/>
              </a:defRPr>
            </a:lvl8pPr>
            <a:lvl9pPr marL="3886200" indent="-228600" algn="ctr" eaLnBrk="0" fontAlgn="base" hangingPunct="0">
              <a:spcBef>
                <a:spcPct val="0"/>
              </a:spcBef>
              <a:spcAft>
                <a:spcPct val="0"/>
              </a:spcAft>
              <a:defRPr sz="5400" b="1">
                <a:solidFill>
                  <a:srgbClr val="104A73"/>
                </a:solidFill>
                <a:latin typeface="Arial" charset="0"/>
              </a:defRPr>
            </a:lvl9pPr>
          </a:lstStyle>
          <a:p>
            <a:pPr algn="l" eaLnBrk="1" hangingPunct="1">
              <a:spcBef>
                <a:spcPct val="50000"/>
              </a:spcBef>
              <a:defRPr/>
            </a:pPr>
            <a:r>
              <a:rPr lang="en-US" sz="2800" u="sng" dirty="0">
                <a:solidFill>
                  <a:srgbClr val="F26522"/>
                </a:solidFill>
                <a:latin typeface="+mj-lt"/>
                <a:cs typeface="Times New Roman" pitchFamily="18" charset="0"/>
              </a:rPr>
              <a:t>Example</a:t>
            </a:r>
          </a:p>
          <a:p>
            <a:pPr eaLnBrk="1" hangingPunct="1">
              <a:spcBef>
                <a:spcPct val="50000"/>
              </a:spcBef>
              <a:defRPr/>
            </a:pPr>
            <a:r>
              <a:rPr lang="en-US" sz="2800" b="0" dirty="0">
                <a:solidFill>
                  <a:srgbClr val="000066"/>
                </a:solidFill>
                <a:latin typeface="+mj-lt"/>
                <a:cs typeface="Times New Roman" pitchFamily="18" charset="0"/>
              </a:rPr>
              <a:t>"Profitability - Maximize growth and profitability"</a:t>
            </a:r>
          </a:p>
        </p:txBody>
      </p:sp>
      <p:sp>
        <p:nvSpPr>
          <p:cNvPr id="8" name="Rectangle: Rounded Corners 7">
            <a:extLst>
              <a:ext uri="{FF2B5EF4-FFF2-40B4-BE49-F238E27FC236}">
                <a16:creationId xmlns:a16="http://schemas.microsoft.com/office/drawing/2014/main" id="{F854C553-1370-46C2-8663-470E4F974851}"/>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28</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2">
            <a:extLst>
              <a:ext uri="{FF2B5EF4-FFF2-40B4-BE49-F238E27FC236}">
                <a16:creationId xmlns:a16="http://schemas.microsoft.com/office/drawing/2014/main" id="{5726F053-2DDA-46CF-A9EC-4B17D2E66302}"/>
              </a:ext>
            </a:extLst>
          </p:cNvPr>
          <p:cNvSpPr>
            <a:spLocks noGrp="1" noChangeArrowheads="1"/>
          </p:cNvSpPr>
          <p:nvPr>
            <p:ph type="title"/>
          </p:nvPr>
        </p:nvSpPr>
        <p:spPr/>
        <p:txBody>
          <a:bodyPr/>
          <a:lstStyle/>
          <a:p>
            <a:pPr eaLnBrk="1" hangingPunct="1"/>
            <a:r>
              <a:rPr lang="en-US" altLang="en-US"/>
              <a:t>Goals - Quality Check</a:t>
            </a:r>
          </a:p>
        </p:txBody>
      </p:sp>
      <p:sp>
        <p:nvSpPr>
          <p:cNvPr id="337923" name="Rectangle 3">
            <a:extLst>
              <a:ext uri="{FF2B5EF4-FFF2-40B4-BE49-F238E27FC236}">
                <a16:creationId xmlns:a16="http://schemas.microsoft.com/office/drawing/2014/main" id="{49EB1D2D-B41A-467C-A62F-688F9A33578F}"/>
              </a:ext>
            </a:extLst>
          </p:cNvPr>
          <p:cNvSpPr>
            <a:spLocks noGrp="1" noChangeArrowheads="1"/>
          </p:cNvSpPr>
          <p:nvPr>
            <p:ph idx="1"/>
          </p:nvPr>
        </p:nvSpPr>
        <p:spPr/>
        <p:txBody>
          <a:bodyPr/>
          <a:lstStyle/>
          <a:p>
            <a:pPr eaLnBrk="1" hangingPunct="1"/>
            <a:r>
              <a:rPr lang="en-US" altLang="en-US">
                <a:cs typeface="Arial" panose="020B0604020202020204" pitchFamily="34" charset="0"/>
              </a:rPr>
              <a:t>As a group, do the goals represent all of the key areas of strategic focus for the organization?</a:t>
            </a:r>
            <a:r>
              <a:rPr lang="en-US" altLang="en-US"/>
              <a:t> </a:t>
            </a:r>
          </a:p>
          <a:p>
            <a:pPr eaLnBrk="1" hangingPunct="1"/>
            <a:r>
              <a:rPr lang="en-US" altLang="en-US">
                <a:cs typeface="Arial" panose="020B0604020202020204" pitchFamily="34" charset="0"/>
              </a:rPr>
              <a:t>Have brief descriptions been provided for each of the goals?</a:t>
            </a:r>
            <a:r>
              <a:rPr lang="en-US" altLang="en-US"/>
              <a:t> </a:t>
            </a:r>
          </a:p>
          <a:p>
            <a:pPr eaLnBrk="1" hangingPunct="1"/>
            <a:r>
              <a:rPr lang="en-US" altLang="en-US">
                <a:cs typeface="Arial" panose="020B0604020202020204" pitchFamily="34" charset="0"/>
              </a:rPr>
              <a:t>Do the descriptions adequately explain the overall aim of each goal?</a:t>
            </a:r>
            <a:r>
              <a:rPr lang="en-US" altLang="en-US"/>
              <a:t> </a:t>
            </a:r>
          </a:p>
        </p:txBody>
      </p:sp>
      <p:sp>
        <p:nvSpPr>
          <p:cNvPr id="80898" name="Footer Placeholder 3">
            <a:extLst>
              <a:ext uri="{FF2B5EF4-FFF2-40B4-BE49-F238E27FC236}">
                <a16:creationId xmlns:a16="http://schemas.microsoft.com/office/drawing/2014/main" id="{7229277A-8730-4A64-B1BC-AA3BEBC6AF98}"/>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80899" name="Slide Number Placeholder 4">
            <a:extLst>
              <a:ext uri="{FF2B5EF4-FFF2-40B4-BE49-F238E27FC236}">
                <a16:creationId xmlns:a16="http://schemas.microsoft.com/office/drawing/2014/main" id="{D806659D-866E-4B02-A9A5-0894DBF6F49C}"/>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73</a:t>
            </a:fld>
            <a:endParaRPr lang="en-US" altLang="en-US" sz="900">
              <a:latin typeface="HelveticaNeue MediumExt" charset="0"/>
            </a:endParaRPr>
          </a:p>
        </p:txBody>
      </p:sp>
      <p:sp>
        <p:nvSpPr>
          <p:cNvPr id="6" name="TextBox 5">
            <a:extLst>
              <a:ext uri="{FF2B5EF4-FFF2-40B4-BE49-F238E27FC236}">
                <a16:creationId xmlns:a16="http://schemas.microsoft.com/office/drawing/2014/main" id="{AB91A389-A167-4644-B8A1-BC55CEAE0A7C}"/>
              </a:ext>
            </a:extLst>
          </p:cNvPr>
          <p:cNvSpPr txBox="1"/>
          <p:nvPr/>
        </p:nvSpPr>
        <p:spPr>
          <a:xfrm>
            <a:off x="11739070" y="3591936"/>
            <a:ext cx="333375" cy="630238"/>
          </a:xfrm>
          <a:prstGeom prst="rect">
            <a:avLst/>
          </a:prstGeom>
          <a:noFill/>
        </p:spPr>
        <p:txBody>
          <a:bodyPr wrap="none">
            <a:spAutoFit/>
          </a:bodyPr>
          <a:lstStyle/>
          <a:p>
            <a:pPr algn="ctr" eaLnBrk="1" hangingPunct="1">
              <a:defRPr/>
            </a:pPr>
            <a:r>
              <a:rPr lang="en-US" sz="3500" dirty="0">
                <a:solidFill>
                  <a:schemeClr val="bg1">
                    <a:lumMod val="75000"/>
                  </a:schemeClr>
                </a:solidFill>
              </a:rPr>
              <a:t>-</a:t>
            </a:r>
          </a:p>
        </p:txBody>
      </p:sp>
      <p:sp>
        <p:nvSpPr>
          <p:cNvPr id="80903" name="Right Arrow 1">
            <a:extLst>
              <a:ext uri="{FF2B5EF4-FFF2-40B4-BE49-F238E27FC236}">
                <a16:creationId xmlns:a16="http://schemas.microsoft.com/office/drawing/2014/main" id="{1679D0E2-DB79-488E-A4B6-00531E7BCF7D}"/>
              </a:ext>
            </a:extLst>
          </p:cNvPr>
          <p:cNvSpPr>
            <a:spLocks noChangeArrowheads="1"/>
          </p:cNvSpPr>
          <p:nvPr/>
        </p:nvSpPr>
        <p:spPr bwMode="auto">
          <a:xfrm>
            <a:off x="11629533" y="5899150"/>
            <a:ext cx="442912" cy="457200"/>
          </a:xfrm>
          <a:prstGeom prst="rightArrow">
            <a:avLst>
              <a:gd name="adj1" fmla="val 50000"/>
              <a:gd name="adj2" fmla="val 50000"/>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5400">
              <a:solidFill>
                <a:srgbClr val="104A73"/>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animEffect transition="in" filter="dissolve">
                                      <p:cBhvr>
                                        <p:cTn id="7" dur="500"/>
                                        <p:tgtEl>
                                          <p:spTgt spid="337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23">
                                            <p:txEl>
                                              <p:pRg st="1" end="1"/>
                                            </p:txEl>
                                          </p:spTgt>
                                        </p:tgtEl>
                                        <p:attrNameLst>
                                          <p:attrName>style.visibility</p:attrName>
                                        </p:attrNameLst>
                                      </p:cBhvr>
                                      <p:to>
                                        <p:strVal val="visible"/>
                                      </p:to>
                                    </p:set>
                                    <p:animEffect transition="in" filter="dissolve">
                                      <p:cBhvr>
                                        <p:cTn id="12" dur="500"/>
                                        <p:tgtEl>
                                          <p:spTgt spid="337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23">
                                            <p:txEl>
                                              <p:pRg st="2" end="2"/>
                                            </p:txEl>
                                          </p:spTgt>
                                        </p:tgtEl>
                                        <p:attrNameLst>
                                          <p:attrName>style.visibility</p:attrName>
                                        </p:attrNameLst>
                                      </p:cBhvr>
                                      <p:to>
                                        <p:strVal val="visible"/>
                                      </p:to>
                                    </p:set>
                                    <p:animEffect transition="in" filter="dissolve">
                                      <p:cBhvr>
                                        <p:cTn id="17" dur="500"/>
                                        <p:tgtEl>
                                          <p:spTgt spid="337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a:extLst>
              <a:ext uri="{FF2B5EF4-FFF2-40B4-BE49-F238E27FC236}">
                <a16:creationId xmlns:a16="http://schemas.microsoft.com/office/drawing/2014/main" id="{08CE1FC5-D980-42E2-83AB-9DA5B596C4FE}"/>
              </a:ext>
            </a:extLst>
          </p:cNvPr>
          <p:cNvSpPr>
            <a:spLocks noGrp="1" noChangeArrowheads="1"/>
          </p:cNvSpPr>
          <p:nvPr>
            <p:ph type="title"/>
          </p:nvPr>
        </p:nvSpPr>
        <p:spPr/>
        <p:txBody>
          <a:bodyPr/>
          <a:lstStyle/>
          <a:p>
            <a:pPr eaLnBrk="1" hangingPunct="1"/>
            <a:r>
              <a:rPr lang="en-US" altLang="en-US"/>
              <a:t>Goals - Quality Check</a:t>
            </a:r>
          </a:p>
        </p:txBody>
      </p:sp>
      <p:sp>
        <p:nvSpPr>
          <p:cNvPr id="337923" name="Rectangle 3">
            <a:extLst>
              <a:ext uri="{FF2B5EF4-FFF2-40B4-BE49-F238E27FC236}">
                <a16:creationId xmlns:a16="http://schemas.microsoft.com/office/drawing/2014/main" id="{2CFF7CB4-9629-4F03-9C6E-0568D6130CF6}"/>
              </a:ext>
            </a:extLst>
          </p:cNvPr>
          <p:cNvSpPr>
            <a:spLocks noGrp="1" noChangeArrowheads="1"/>
          </p:cNvSpPr>
          <p:nvPr>
            <p:ph idx="1"/>
          </p:nvPr>
        </p:nvSpPr>
        <p:spPr/>
        <p:txBody>
          <a:bodyPr/>
          <a:lstStyle/>
          <a:p>
            <a:pPr eaLnBrk="1" hangingPunct="1"/>
            <a:r>
              <a:rPr lang="en-US" altLang="en-US">
                <a:cs typeface="Arial" panose="020B0604020202020204" pitchFamily="34" charset="0"/>
              </a:rPr>
              <a:t>Are the goals global in scope and exclude references to specific quantities or time frames?</a:t>
            </a:r>
            <a:r>
              <a:rPr lang="en-US" altLang="en-US"/>
              <a:t> </a:t>
            </a:r>
          </a:p>
          <a:p>
            <a:pPr eaLnBrk="1" hangingPunct="1"/>
            <a:r>
              <a:rPr lang="en-US" altLang="en-US">
                <a:cs typeface="Arial" panose="020B0604020202020204" pitchFamily="34" charset="0"/>
              </a:rPr>
              <a:t>If we achieve these goals, and only these goals, will we most likely have fulfilled its mission?</a:t>
            </a:r>
            <a:endParaRPr lang="en-US" altLang="en-US"/>
          </a:p>
        </p:txBody>
      </p:sp>
      <p:sp>
        <p:nvSpPr>
          <p:cNvPr id="81922" name="Footer Placeholder 3">
            <a:extLst>
              <a:ext uri="{FF2B5EF4-FFF2-40B4-BE49-F238E27FC236}">
                <a16:creationId xmlns:a16="http://schemas.microsoft.com/office/drawing/2014/main" id="{82CC942C-B21E-42D4-ABAC-5EF50C5550CD}"/>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81923" name="Slide Number Placeholder 4">
            <a:extLst>
              <a:ext uri="{FF2B5EF4-FFF2-40B4-BE49-F238E27FC236}">
                <a16:creationId xmlns:a16="http://schemas.microsoft.com/office/drawing/2014/main" id="{B591C872-06EF-4234-B704-B1F45944A9FD}"/>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74</a:t>
            </a:fld>
            <a:endParaRPr lang="en-US" altLang="en-US" sz="900">
              <a:latin typeface="HelveticaNeue MediumExt" charset="0"/>
            </a:endParaRPr>
          </a:p>
        </p:txBody>
      </p:sp>
      <p:sp>
        <p:nvSpPr>
          <p:cNvPr id="6" name="TextBox 5">
            <a:extLst>
              <a:ext uri="{FF2B5EF4-FFF2-40B4-BE49-F238E27FC236}">
                <a16:creationId xmlns:a16="http://schemas.microsoft.com/office/drawing/2014/main" id="{815FED6C-EAE1-4EDE-A094-868BAAB8BD3B}"/>
              </a:ext>
            </a:extLst>
          </p:cNvPr>
          <p:cNvSpPr txBox="1"/>
          <p:nvPr/>
        </p:nvSpPr>
        <p:spPr>
          <a:xfrm>
            <a:off x="11480251" y="4322764"/>
            <a:ext cx="333375" cy="630237"/>
          </a:xfrm>
          <a:prstGeom prst="rect">
            <a:avLst/>
          </a:prstGeom>
          <a:noFill/>
        </p:spPr>
        <p:txBody>
          <a:bodyPr wrap="none">
            <a:spAutoFit/>
          </a:bodyPr>
          <a:lstStyle/>
          <a:p>
            <a:pPr algn="ctr" eaLnBrk="1" hangingPunct="1">
              <a:defRPr/>
            </a:pPr>
            <a:r>
              <a:rPr lang="en-US" sz="3500" dirty="0">
                <a:solidFill>
                  <a:schemeClr val="bg1">
                    <a:lumMod val="85000"/>
                  </a:schemeClr>
                </a:solidFill>
              </a:rPr>
              <a:t>-</a:t>
            </a:r>
          </a:p>
        </p:txBody>
      </p:sp>
      <p:graphicFrame>
        <p:nvGraphicFramePr>
          <p:cNvPr id="2" name="Table 1">
            <a:extLst>
              <a:ext uri="{FF2B5EF4-FFF2-40B4-BE49-F238E27FC236}">
                <a16:creationId xmlns:a16="http://schemas.microsoft.com/office/drawing/2014/main" id="{06666549-F1E7-4578-B8AC-CB06DEE1EF5C}"/>
              </a:ext>
            </a:extLst>
          </p:cNvPr>
          <p:cNvGraphicFramePr>
            <a:graphicFrameLocks noGrp="1"/>
          </p:cNvGraphicFramePr>
          <p:nvPr>
            <p:extLst>
              <p:ext uri="{D42A27DB-BD31-4B8C-83A1-F6EECF244321}">
                <p14:modId xmlns:p14="http://schemas.microsoft.com/office/powerpoint/2010/main" val="3002894405"/>
              </p:ext>
            </p:extLst>
          </p:nvPr>
        </p:nvGraphicFramePr>
        <p:xfrm>
          <a:off x="2514600" y="3893917"/>
          <a:ext cx="7162800" cy="1943100"/>
        </p:xfrm>
        <a:graphic>
          <a:graphicData uri="http://schemas.openxmlformats.org/drawingml/2006/table">
            <a:tbl>
              <a:tblPr>
                <a:tableStyleId>{5C22544A-7EE6-4342-B048-85BDC9FD1C3A}</a:tableStyleId>
              </a:tblPr>
              <a:tblGrid>
                <a:gridCol w="3751944">
                  <a:extLst>
                    <a:ext uri="{9D8B030D-6E8A-4147-A177-3AD203B41FA5}">
                      <a16:colId xmlns:a16="http://schemas.microsoft.com/office/drawing/2014/main" val="20000"/>
                    </a:ext>
                  </a:extLst>
                </a:gridCol>
                <a:gridCol w="3410856">
                  <a:extLst>
                    <a:ext uri="{9D8B030D-6E8A-4147-A177-3AD203B41FA5}">
                      <a16:colId xmlns:a16="http://schemas.microsoft.com/office/drawing/2014/main" val="20001"/>
                    </a:ext>
                  </a:extLst>
                </a:gridCol>
              </a:tblGrid>
              <a:tr h="0">
                <a:tc>
                  <a:txBody>
                    <a:bodyPr/>
                    <a:lstStyle/>
                    <a:p>
                      <a:pPr marL="0" marR="0" algn="ctr">
                        <a:spcBef>
                          <a:spcPts val="300"/>
                        </a:spcBef>
                        <a:spcAft>
                          <a:spcPts val="300"/>
                        </a:spcAft>
                      </a:pPr>
                      <a:r>
                        <a:rPr lang="en-US" sz="2400" b="1" dirty="0">
                          <a:solidFill>
                            <a:srgbClr val="000066"/>
                          </a:solidFill>
                          <a:effectLst/>
                        </a:rPr>
                        <a:t>Sample Infinite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tc>
                  <a:txBody>
                    <a:bodyPr/>
                    <a:lstStyle/>
                    <a:p>
                      <a:pPr marL="0" marR="0" algn="ctr">
                        <a:spcBef>
                          <a:spcPts val="300"/>
                        </a:spcBef>
                        <a:spcAft>
                          <a:spcPts val="300"/>
                        </a:spcAft>
                      </a:pPr>
                      <a:r>
                        <a:rPr lang="en-US" sz="2400" b="1" dirty="0">
                          <a:solidFill>
                            <a:srgbClr val="000066"/>
                          </a:solidFill>
                          <a:effectLst/>
                        </a:rPr>
                        <a:t>Sample Finite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extLst>
                  <a:ext uri="{0D108BD9-81ED-4DB2-BD59-A6C34878D82A}">
                    <a16:rowId xmlns:a16="http://schemas.microsoft.com/office/drawing/2014/main" val="10000"/>
                  </a:ext>
                </a:extLst>
              </a:tr>
              <a:tr h="0">
                <a:tc>
                  <a:txBody>
                    <a:bodyPr/>
                    <a:lstStyle/>
                    <a:p>
                      <a:pPr marL="0" marR="0" algn="ctr">
                        <a:spcBef>
                          <a:spcPts val="300"/>
                        </a:spcBef>
                        <a:spcAft>
                          <a:spcPts val="0"/>
                        </a:spcAft>
                      </a:pPr>
                      <a:r>
                        <a:rPr lang="en-US" sz="2400" dirty="0">
                          <a:solidFill>
                            <a:srgbClr val="000066"/>
                          </a:solidFill>
                          <a:effectLst/>
                        </a:rPr>
                        <a:t>Provide</a:t>
                      </a:r>
                    </a:p>
                    <a:p>
                      <a:pPr marL="0" marR="0" algn="ctr">
                        <a:spcBef>
                          <a:spcPts val="300"/>
                        </a:spcBef>
                        <a:spcAft>
                          <a:spcPts val="0"/>
                        </a:spcAft>
                      </a:pPr>
                      <a:r>
                        <a:rPr lang="en-US" sz="2400" dirty="0">
                          <a:solidFill>
                            <a:srgbClr val="000066"/>
                          </a:solidFill>
                          <a:effectLst/>
                        </a:rPr>
                        <a:t>Maximize</a:t>
                      </a:r>
                    </a:p>
                    <a:p>
                      <a:pPr marL="0" marR="0" algn="ctr">
                        <a:spcBef>
                          <a:spcPts val="300"/>
                        </a:spcBef>
                        <a:spcAft>
                          <a:spcPts val="0"/>
                        </a:spcAft>
                      </a:pPr>
                      <a:r>
                        <a:rPr lang="en-US" sz="2400" dirty="0">
                          <a:solidFill>
                            <a:srgbClr val="000066"/>
                          </a:solidFill>
                          <a:effectLst/>
                        </a:rPr>
                        <a:t>Promote</a:t>
                      </a:r>
                    </a:p>
                    <a:p>
                      <a:pPr marL="0" marR="0" algn="ctr">
                        <a:spcBef>
                          <a:spcPts val="300"/>
                        </a:spcBef>
                        <a:spcAft>
                          <a:spcPts val="0"/>
                        </a:spcAft>
                      </a:pPr>
                      <a:r>
                        <a:rPr lang="en-US" sz="2400" dirty="0">
                          <a:solidFill>
                            <a:srgbClr val="000066"/>
                          </a:solidFill>
                          <a:effectLst/>
                        </a:rPr>
                        <a:t>Maintain</a:t>
                      </a:r>
                      <a:endParaRPr lang="en-US" sz="2400"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300"/>
                        </a:spcBef>
                        <a:spcAft>
                          <a:spcPts val="0"/>
                        </a:spcAft>
                      </a:pPr>
                      <a:r>
                        <a:rPr lang="en-US" sz="2400" dirty="0">
                          <a:solidFill>
                            <a:srgbClr val="000066"/>
                          </a:solidFill>
                          <a:effectLst/>
                        </a:rPr>
                        <a:t>Establish</a:t>
                      </a:r>
                    </a:p>
                    <a:p>
                      <a:pPr marL="0" marR="0" algn="ctr">
                        <a:spcBef>
                          <a:spcPts val="300"/>
                        </a:spcBef>
                        <a:spcAft>
                          <a:spcPts val="0"/>
                        </a:spcAft>
                      </a:pPr>
                      <a:r>
                        <a:rPr lang="en-US" sz="2400" dirty="0">
                          <a:solidFill>
                            <a:srgbClr val="000066"/>
                          </a:solidFill>
                          <a:effectLst/>
                        </a:rPr>
                        <a:t>Develop</a:t>
                      </a:r>
                    </a:p>
                    <a:p>
                      <a:pPr marL="0" marR="0" algn="ctr">
                        <a:spcBef>
                          <a:spcPts val="300"/>
                        </a:spcBef>
                        <a:spcAft>
                          <a:spcPts val="0"/>
                        </a:spcAft>
                      </a:pPr>
                      <a:r>
                        <a:rPr lang="en-US" sz="2400" dirty="0">
                          <a:solidFill>
                            <a:srgbClr val="000066"/>
                          </a:solidFill>
                          <a:effectLst/>
                        </a:rPr>
                        <a:t>Implement</a:t>
                      </a:r>
                    </a:p>
                    <a:p>
                      <a:pPr marL="0" marR="0" algn="ctr">
                        <a:spcBef>
                          <a:spcPts val="300"/>
                        </a:spcBef>
                        <a:spcAft>
                          <a:spcPts val="0"/>
                        </a:spcAft>
                      </a:pPr>
                      <a:r>
                        <a:rPr lang="en-US" sz="2400" dirty="0">
                          <a:solidFill>
                            <a:srgbClr val="000066"/>
                          </a:solidFill>
                          <a:effectLst/>
                        </a:rPr>
                        <a:t>Build</a:t>
                      </a:r>
                      <a:endParaRPr lang="en-US" sz="2400"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23">
                                            <p:txEl>
                                              <p:pRg st="1" end="1"/>
                                            </p:txEl>
                                          </p:spTgt>
                                        </p:tgtEl>
                                        <p:attrNameLst>
                                          <p:attrName>style.visibility</p:attrName>
                                        </p:attrNameLst>
                                      </p:cBhvr>
                                      <p:to>
                                        <p:strVal val="visible"/>
                                      </p:to>
                                    </p:set>
                                    <p:animEffect transition="in" filter="fade">
                                      <p:cBhvr>
                                        <p:cTn id="7" dur="500"/>
                                        <p:tgtEl>
                                          <p:spTgt spid="33792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2">
            <a:extLst>
              <a:ext uri="{FF2B5EF4-FFF2-40B4-BE49-F238E27FC236}">
                <a16:creationId xmlns:a16="http://schemas.microsoft.com/office/drawing/2014/main" id="{419F6FEF-4535-40F4-A576-0EA161689029}"/>
              </a:ext>
            </a:extLst>
          </p:cNvPr>
          <p:cNvSpPr>
            <a:spLocks noGrp="1" noChangeArrowheads="1"/>
          </p:cNvSpPr>
          <p:nvPr>
            <p:ph type="title"/>
          </p:nvPr>
        </p:nvSpPr>
        <p:spPr/>
        <p:txBody>
          <a:bodyPr/>
          <a:lstStyle/>
          <a:p>
            <a:pPr eaLnBrk="1" hangingPunct="1"/>
            <a:r>
              <a:rPr lang="en-US" altLang="en-US"/>
              <a:t>Goals – Success Strategies</a:t>
            </a:r>
          </a:p>
        </p:txBody>
      </p:sp>
      <p:sp>
        <p:nvSpPr>
          <p:cNvPr id="561155" name="Rectangle 3">
            <a:extLst>
              <a:ext uri="{FF2B5EF4-FFF2-40B4-BE49-F238E27FC236}">
                <a16:creationId xmlns:a16="http://schemas.microsoft.com/office/drawing/2014/main" id="{2BC5BA47-5C64-4233-A9C2-904498686990}"/>
              </a:ext>
            </a:extLst>
          </p:cNvPr>
          <p:cNvSpPr>
            <a:spLocks noGrp="1" noChangeArrowheads="1"/>
          </p:cNvSpPr>
          <p:nvPr>
            <p:ph idx="1"/>
          </p:nvPr>
        </p:nvSpPr>
        <p:spPr/>
        <p:txBody>
          <a:bodyPr/>
          <a:lstStyle/>
          <a:p>
            <a:pPr marL="625475" indent="-625475">
              <a:lnSpc>
                <a:spcPct val="90000"/>
              </a:lnSpc>
              <a:buNone/>
            </a:pPr>
            <a:r>
              <a:rPr lang="en-US" altLang="en-US">
                <a:cs typeface="Times New Roman" panose="02020603050405020304" pitchFamily="18" charset="0"/>
              </a:rPr>
              <a:t>1. 	After completing the visioning exercise, review each small group's visioning items. </a:t>
            </a:r>
          </a:p>
          <a:p>
            <a:pPr marL="625475" indent="-625475">
              <a:lnSpc>
                <a:spcPct val="90000"/>
              </a:lnSpc>
              <a:buNone/>
            </a:pPr>
            <a:r>
              <a:rPr lang="en-US" altLang="en-US">
                <a:cs typeface="Times New Roman" panose="02020603050405020304" pitchFamily="18" charset="0"/>
              </a:rPr>
              <a:t>2. 	Identify common or critical themes (not quantities or time frames) among the groups.</a:t>
            </a:r>
          </a:p>
          <a:p>
            <a:pPr marL="625475" indent="-625475">
              <a:lnSpc>
                <a:spcPct val="90000"/>
              </a:lnSpc>
              <a:buNone/>
            </a:pPr>
            <a:r>
              <a:rPr lang="en-US" altLang="en-US">
                <a:cs typeface="Times New Roman" panose="02020603050405020304" pitchFamily="18" charset="0"/>
              </a:rPr>
              <a:t>3. 	Word the common themes generically enough to ensure that the points within each group's visioning results are included in one or more of the common/critical themes.</a:t>
            </a:r>
          </a:p>
        </p:txBody>
      </p:sp>
      <p:sp>
        <p:nvSpPr>
          <p:cNvPr id="82946" name="Footer Placeholder 3">
            <a:extLst>
              <a:ext uri="{FF2B5EF4-FFF2-40B4-BE49-F238E27FC236}">
                <a16:creationId xmlns:a16="http://schemas.microsoft.com/office/drawing/2014/main" id="{FCDF3829-8B0C-4F64-83D3-11680BB8F9ED}"/>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82947" name="Slide Number Placeholder 4">
            <a:extLst>
              <a:ext uri="{FF2B5EF4-FFF2-40B4-BE49-F238E27FC236}">
                <a16:creationId xmlns:a16="http://schemas.microsoft.com/office/drawing/2014/main" id="{C71463E9-A4A8-40A5-AEA0-5C1DCDD7BC6E}"/>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75</a:t>
            </a:fld>
            <a:endParaRPr lang="en-US" altLang="en-US" sz="900">
              <a:latin typeface="HelveticaNeue MediumExt" charset="0"/>
            </a:endParaRPr>
          </a:p>
        </p:txBody>
      </p:sp>
      <p:sp>
        <p:nvSpPr>
          <p:cNvPr id="82950" name="Text Box 4">
            <a:extLst>
              <a:ext uri="{FF2B5EF4-FFF2-40B4-BE49-F238E27FC236}">
                <a16:creationId xmlns:a16="http://schemas.microsoft.com/office/drawing/2014/main" id="{1D15FC3C-F7CD-4068-8A57-CC082B18329F}"/>
              </a:ext>
            </a:extLst>
          </p:cNvPr>
          <p:cNvSpPr txBox="1">
            <a:spLocks noChangeArrowheads="1"/>
          </p:cNvSpPr>
          <p:nvPr/>
        </p:nvSpPr>
        <p:spPr bwMode="auto">
          <a:xfrm>
            <a:off x="10191750" y="5348288"/>
            <a:ext cx="34448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rgbClr val="EAEAEA"/>
                </a:solidFill>
              </a:rPr>
              <a:t>-</a:t>
            </a:r>
          </a:p>
        </p:txBody>
      </p:sp>
      <p:sp>
        <p:nvSpPr>
          <p:cNvPr id="82951" name="Right Arrow 6">
            <a:extLst>
              <a:ext uri="{FF2B5EF4-FFF2-40B4-BE49-F238E27FC236}">
                <a16:creationId xmlns:a16="http://schemas.microsoft.com/office/drawing/2014/main" id="{9E070744-42C9-41F7-BA57-E5FFE43D0A30}"/>
              </a:ext>
            </a:extLst>
          </p:cNvPr>
          <p:cNvSpPr>
            <a:spLocks noChangeArrowheads="1"/>
          </p:cNvSpPr>
          <p:nvPr/>
        </p:nvSpPr>
        <p:spPr bwMode="auto">
          <a:xfrm>
            <a:off x="11578292" y="5867400"/>
            <a:ext cx="442912" cy="457200"/>
          </a:xfrm>
          <a:prstGeom prst="rightArrow">
            <a:avLst>
              <a:gd name="adj1" fmla="val 50000"/>
              <a:gd name="adj2" fmla="val 50000"/>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5400">
              <a:solidFill>
                <a:srgbClr val="104A73"/>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1155">
                                            <p:txEl>
                                              <p:pRg st="0" end="0"/>
                                            </p:txEl>
                                          </p:spTgt>
                                        </p:tgtEl>
                                        <p:attrNameLst>
                                          <p:attrName>style.visibility</p:attrName>
                                        </p:attrNameLst>
                                      </p:cBhvr>
                                      <p:to>
                                        <p:strVal val="visible"/>
                                      </p:to>
                                    </p:set>
                                    <p:animEffect transition="in" filter="dissolve">
                                      <p:cBhvr>
                                        <p:cTn id="7" dur="500"/>
                                        <p:tgtEl>
                                          <p:spTgt spid="561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1155">
                                            <p:txEl>
                                              <p:pRg st="1" end="1"/>
                                            </p:txEl>
                                          </p:spTgt>
                                        </p:tgtEl>
                                        <p:attrNameLst>
                                          <p:attrName>style.visibility</p:attrName>
                                        </p:attrNameLst>
                                      </p:cBhvr>
                                      <p:to>
                                        <p:strVal val="visible"/>
                                      </p:to>
                                    </p:set>
                                    <p:animEffect transition="in" filter="dissolve">
                                      <p:cBhvr>
                                        <p:cTn id="12" dur="500"/>
                                        <p:tgtEl>
                                          <p:spTgt spid="5611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1155">
                                            <p:txEl>
                                              <p:pRg st="2" end="2"/>
                                            </p:txEl>
                                          </p:spTgt>
                                        </p:tgtEl>
                                        <p:attrNameLst>
                                          <p:attrName>style.visibility</p:attrName>
                                        </p:attrNameLst>
                                      </p:cBhvr>
                                      <p:to>
                                        <p:strVal val="visible"/>
                                      </p:to>
                                    </p:set>
                                    <p:animEffect transition="in" filter="dissolve">
                                      <p:cBhvr>
                                        <p:cTn id="17" dur="500"/>
                                        <p:tgtEl>
                                          <p:spTgt spid="561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2">
            <a:extLst>
              <a:ext uri="{FF2B5EF4-FFF2-40B4-BE49-F238E27FC236}">
                <a16:creationId xmlns:a16="http://schemas.microsoft.com/office/drawing/2014/main" id="{6AA18D80-5E89-40BE-8FD4-988AABA519A9}"/>
              </a:ext>
            </a:extLst>
          </p:cNvPr>
          <p:cNvSpPr>
            <a:spLocks noGrp="1" noChangeArrowheads="1"/>
          </p:cNvSpPr>
          <p:nvPr>
            <p:ph type="title"/>
          </p:nvPr>
        </p:nvSpPr>
        <p:spPr/>
        <p:txBody>
          <a:bodyPr/>
          <a:lstStyle/>
          <a:p>
            <a:pPr eaLnBrk="1" hangingPunct="1"/>
            <a:r>
              <a:rPr lang="en-US" altLang="en-US"/>
              <a:t>Goals – Success Strategies</a:t>
            </a:r>
          </a:p>
        </p:txBody>
      </p:sp>
      <p:sp>
        <p:nvSpPr>
          <p:cNvPr id="561155" name="Rectangle 3">
            <a:extLst>
              <a:ext uri="{FF2B5EF4-FFF2-40B4-BE49-F238E27FC236}">
                <a16:creationId xmlns:a16="http://schemas.microsoft.com/office/drawing/2014/main" id="{644E4CDF-63D7-45EB-ADD2-A2CB24BD55C6}"/>
              </a:ext>
            </a:extLst>
          </p:cNvPr>
          <p:cNvSpPr>
            <a:spLocks noGrp="1" noChangeArrowheads="1"/>
          </p:cNvSpPr>
          <p:nvPr>
            <p:ph idx="1"/>
          </p:nvPr>
        </p:nvSpPr>
        <p:spPr/>
        <p:txBody>
          <a:bodyPr/>
          <a:lstStyle/>
          <a:p>
            <a:pPr marL="625475" indent="-625475">
              <a:lnSpc>
                <a:spcPct val="90000"/>
              </a:lnSpc>
              <a:buNone/>
            </a:pPr>
            <a:r>
              <a:rPr lang="en-US" altLang="en-US">
                <a:cs typeface="Times New Roman" panose="02020603050405020304" pitchFamily="18" charset="0"/>
              </a:rPr>
              <a:t>4. 	Once the common themes are agreed upon, provide definitions to each one by asking, "What words describe our intention with this goal?"  Use the vision elements from the visioning exercise as a guide.</a:t>
            </a:r>
          </a:p>
          <a:p>
            <a:pPr marL="625475" indent="-625475">
              <a:lnSpc>
                <a:spcPct val="90000"/>
              </a:lnSpc>
              <a:buNone/>
            </a:pPr>
            <a:r>
              <a:rPr lang="en-US" altLang="en-US">
                <a:cs typeface="Times New Roman" panose="02020603050405020304" pitchFamily="18" charset="0"/>
              </a:rPr>
              <a:t>5. 	Ask, "If we achieve these broad goals, does this mean we are successful?  Is anything missing?"</a:t>
            </a:r>
          </a:p>
          <a:p>
            <a:pPr marL="625475" indent="-625475">
              <a:lnSpc>
                <a:spcPct val="90000"/>
              </a:lnSpc>
              <a:buNone/>
            </a:pPr>
            <a:endParaRPr lang="en-US" altLang="en-US"/>
          </a:p>
        </p:txBody>
      </p:sp>
      <p:sp>
        <p:nvSpPr>
          <p:cNvPr id="83970" name="Footer Placeholder 3">
            <a:extLst>
              <a:ext uri="{FF2B5EF4-FFF2-40B4-BE49-F238E27FC236}">
                <a16:creationId xmlns:a16="http://schemas.microsoft.com/office/drawing/2014/main" id="{B87E0061-DBF6-471B-AEEB-576A131BF262}"/>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83971" name="Slide Number Placeholder 4">
            <a:extLst>
              <a:ext uri="{FF2B5EF4-FFF2-40B4-BE49-F238E27FC236}">
                <a16:creationId xmlns:a16="http://schemas.microsoft.com/office/drawing/2014/main" id="{7D4C9237-28A0-462A-82B0-09BEE23CBAA2}"/>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76</a:t>
            </a:fld>
            <a:endParaRPr lang="en-US" altLang="en-US" sz="900">
              <a:latin typeface="HelveticaNeue MediumExt" charset="0"/>
            </a:endParaRPr>
          </a:p>
        </p:txBody>
      </p:sp>
      <p:sp>
        <p:nvSpPr>
          <p:cNvPr id="83974" name="Text Box 4">
            <a:extLst>
              <a:ext uri="{FF2B5EF4-FFF2-40B4-BE49-F238E27FC236}">
                <a16:creationId xmlns:a16="http://schemas.microsoft.com/office/drawing/2014/main" id="{30EF70AA-4E96-4ED6-86D1-38AED7810924}"/>
              </a:ext>
            </a:extLst>
          </p:cNvPr>
          <p:cNvSpPr txBox="1">
            <a:spLocks noChangeArrowheads="1"/>
          </p:cNvSpPr>
          <p:nvPr/>
        </p:nvSpPr>
        <p:spPr bwMode="auto">
          <a:xfrm>
            <a:off x="11726257" y="3210912"/>
            <a:ext cx="344488"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
        <p:nvSpPr>
          <p:cNvPr id="83975" name="Right Arrow 6">
            <a:extLst>
              <a:ext uri="{FF2B5EF4-FFF2-40B4-BE49-F238E27FC236}">
                <a16:creationId xmlns:a16="http://schemas.microsoft.com/office/drawing/2014/main" id="{F0F769CB-86B0-48FA-9194-7DD77EB16C7C}"/>
              </a:ext>
            </a:extLst>
          </p:cNvPr>
          <p:cNvSpPr>
            <a:spLocks noChangeArrowheads="1"/>
          </p:cNvSpPr>
          <p:nvPr/>
        </p:nvSpPr>
        <p:spPr bwMode="auto">
          <a:xfrm>
            <a:off x="11578293" y="5867400"/>
            <a:ext cx="442912" cy="457200"/>
          </a:xfrm>
          <a:prstGeom prst="rightArrow">
            <a:avLst>
              <a:gd name="adj1" fmla="val 50000"/>
              <a:gd name="adj2" fmla="val 50000"/>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5400">
              <a:solidFill>
                <a:srgbClr val="104A73"/>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1155">
                                            <p:txEl>
                                              <p:pRg st="1" end="1"/>
                                            </p:txEl>
                                          </p:spTgt>
                                        </p:tgtEl>
                                        <p:attrNameLst>
                                          <p:attrName>style.visibility</p:attrName>
                                        </p:attrNameLst>
                                      </p:cBhvr>
                                      <p:to>
                                        <p:strVal val="visible"/>
                                      </p:to>
                                    </p:set>
                                    <p:animEffect transition="in" filter="dissolve">
                                      <p:cBhvr>
                                        <p:cTn id="7" dur="500"/>
                                        <p:tgtEl>
                                          <p:spTgt spid="561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2">
            <a:extLst>
              <a:ext uri="{FF2B5EF4-FFF2-40B4-BE49-F238E27FC236}">
                <a16:creationId xmlns:a16="http://schemas.microsoft.com/office/drawing/2014/main" id="{82F45DD2-2EE7-4A15-B6B4-A084ED109A6B}"/>
              </a:ext>
            </a:extLst>
          </p:cNvPr>
          <p:cNvSpPr>
            <a:spLocks noGrp="1" noChangeArrowheads="1"/>
          </p:cNvSpPr>
          <p:nvPr>
            <p:ph type="title"/>
          </p:nvPr>
        </p:nvSpPr>
        <p:spPr/>
        <p:txBody>
          <a:bodyPr/>
          <a:lstStyle/>
          <a:p>
            <a:pPr eaLnBrk="1" hangingPunct="1"/>
            <a:r>
              <a:rPr lang="en-US" altLang="en-US" dirty="0"/>
              <a:t>Breakout: Goals</a:t>
            </a:r>
          </a:p>
        </p:txBody>
      </p:sp>
      <p:sp>
        <p:nvSpPr>
          <p:cNvPr id="84997" name="Rectangle 3">
            <a:extLst>
              <a:ext uri="{FF2B5EF4-FFF2-40B4-BE49-F238E27FC236}">
                <a16:creationId xmlns:a16="http://schemas.microsoft.com/office/drawing/2014/main" id="{56818335-5809-441E-AFFD-4B73C0DDA9B1}"/>
              </a:ext>
            </a:extLst>
          </p:cNvPr>
          <p:cNvSpPr>
            <a:spLocks noGrp="1" noChangeArrowheads="1"/>
          </p:cNvSpPr>
          <p:nvPr>
            <p:ph idx="1"/>
          </p:nvPr>
        </p:nvSpPr>
        <p:spPr>
          <a:xfrm>
            <a:off x="1044520" y="1110920"/>
            <a:ext cx="10761720" cy="4898590"/>
          </a:xfrm>
        </p:spPr>
        <p:txBody>
          <a:bodyPr>
            <a:normAutofit/>
          </a:bodyPr>
          <a:lstStyle/>
          <a:p>
            <a:pPr eaLnBrk="1" hangingPunct="1"/>
            <a:r>
              <a:rPr lang="en-US" altLang="en-US" dirty="0">
                <a:cs typeface="Times New Roman" panose="02020603050405020304" pitchFamily="18" charset="0"/>
              </a:rPr>
              <a:t>Brainstorm success elements for your area, by identify up to ten accomplishments for the future. Group the elements into categories to define your goal areas.</a:t>
            </a:r>
          </a:p>
          <a:p>
            <a:pPr eaLnBrk="1" hangingPunct="1"/>
            <a:r>
              <a:rPr lang="en-US" altLang="en-US" dirty="0">
                <a:cs typeface="Times New Roman" panose="02020603050405020304" pitchFamily="18" charset="0"/>
              </a:rPr>
              <a:t>Develop a goal statement for one of the goal areas,</a:t>
            </a:r>
          </a:p>
          <a:p>
            <a:pPr eaLnBrk="1" hangingPunct="1"/>
            <a:r>
              <a:rPr lang="en-US" altLang="en-US" dirty="0">
                <a:cs typeface="Times New Roman" panose="02020603050405020304" pitchFamily="18" charset="0"/>
              </a:rPr>
              <a:t>Make sure the goals start with an “infinite” verb and not a “finite” verb.</a:t>
            </a:r>
          </a:p>
        </p:txBody>
      </p:sp>
      <p:sp>
        <p:nvSpPr>
          <p:cNvPr id="84994" name="Footer Placeholder 3">
            <a:extLst>
              <a:ext uri="{FF2B5EF4-FFF2-40B4-BE49-F238E27FC236}">
                <a16:creationId xmlns:a16="http://schemas.microsoft.com/office/drawing/2014/main" id="{FF1E3922-30C5-4D99-88D9-935EE2B13BF6}"/>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84995" name="Slide Number Placeholder 4">
            <a:extLst>
              <a:ext uri="{FF2B5EF4-FFF2-40B4-BE49-F238E27FC236}">
                <a16:creationId xmlns:a16="http://schemas.microsoft.com/office/drawing/2014/main" id="{6C0A2559-198C-4018-AE6D-7CF9AB294B22}"/>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77</a:t>
            </a:fld>
            <a:endParaRPr lang="en-US" altLang="en-US" sz="900">
              <a:latin typeface="HelveticaNeue MediumExt" charset="0"/>
            </a:endParaRPr>
          </a:p>
        </p:txBody>
      </p:sp>
      <p:sp>
        <p:nvSpPr>
          <p:cNvPr id="84998" name="Text Box 4">
            <a:extLst>
              <a:ext uri="{FF2B5EF4-FFF2-40B4-BE49-F238E27FC236}">
                <a16:creationId xmlns:a16="http://schemas.microsoft.com/office/drawing/2014/main" id="{21F280C5-4C9B-4B34-AC7F-1A2BFABEC7D4}"/>
              </a:ext>
            </a:extLst>
          </p:cNvPr>
          <p:cNvSpPr txBox="1">
            <a:spLocks noChangeArrowheads="1"/>
          </p:cNvSpPr>
          <p:nvPr/>
        </p:nvSpPr>
        <p:spPr bwMode="auto">
          <a:xfrm>
            <a:off x="10191750" y="2300288"/>
            <a:ext cx="34448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rgbClr val="EAEAEA"/>
                </a:solidFill>
              </a:rPr>
              <a:t>-</a:t>
            </a:r>
          </a:p>
        </p:txBody>
      </p:sp>
      <p:graphicFrame>
        <p:nvGraphicFramePr>
          <p:cNvPr id="7" name="Table 6">
            <a:extLst>
              <a:ext uri="{FF2B5EF4-FFF2-40B4-BE49-F238E27FC236}">
                <a16:creationId xmlns:a16="http://schemas.microsoft.com/office/drawing/2014/main" id="{40D5E2FF-EF57-4371-8685-EF260D5C958A}"/>
              </a:ext>
            </a:extLst>
          </p:cNvPr>
          <p:cNvGraphicFramePr>
            <a:graphicFrameLocks noGrp="1"/>
          </p:cNvGraphicFramePr>
          <p:nvPr>
            <p:extLst>
              <p:ext uri="{D42A27DB-BD31-4B8C-83A1-F6EECF244321}">
                <p14:modId xmlns:p14="http://schemas.microsoft.com/office/powerpoint/2010/main" val="218245688"/>
              </p:ext>
            </p:extLst>
          </p:nvPr>
        </p:nvGraphicFramePr>
        <p:xfrm>
          <a:off x="2667000" y="4351281"/>
          <a:ext cx="7162800" cy="1943100"/>
        </p:xfrm>
        <a:graphic>
          <a:graphicData uri="http://schemas.openxmlformats.org/drawingml/2006/table">
            <a:tbl>
              <a:tblPr>
                <a:tableStyleId>{5C22544A-7EE6-4342-B048-85BDC9FD1C3A}</a:tableStyleId>
              </a:tblPr>
              <a:tblGrid>
                <a:gridCol w="3751944">
                  <a:extLst>
                    <a:ext uri="{9D8B030D-6E8A-4147-A177-3AD203B41FA5}">
                      <a16:colId xmlns:a16="http://schemas.microsoft.com/office/drawing/2014/main" val="20000"/>
                    </a:ext>
                  </a:extLst>
                </a:gridCol>
                <a:gridCol w="3410856">
                  <a:extLst>
                    <a:ext uri="{9D8B030D-6E8A-4147-A177-3AD203B41FA5}">
                      <a16:colId xmlns:a16="http://schemas.microsoft.com/office/drawing/2014/main" val="20001"/>
                    </a:ext>
                  </a:extLst>
                </a:gridCol>
              </a:tblGrid>
              <a:tr h="0">
                <a:tc>
                  <a:txBody>
                    <a:bodyPr/>
                    <a:lstStyle/>
                    <a:p>
                      <a:pPr marL="0" marR="0" algn="ctr">
                        <a:spcBef>
                          <a:spcPts val="300"/>
                        </a:spcBef>
                        <a:spcAft>
                          <a:spcPts val="300"/>
                        </a:spcAft>
                      </a:pPr>
                      <a:r>
                        <a:rPr lang="en-US" sz="2400" b="1" dirty="0">
                          <a:solidFill>
                            <a:srgbClr val="000066"/>
                          </a:solidFill>
                          <a:effectLst/>
                        </a:rPr>
                        <a:t>Sample Infinite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tc>
                  <a:txBody>
                    <a:bodyPr/>
                    <a:lstStyle/>
                    <a:p>
                      <a:pPr marL="0" marR="0" algn="ctr">
                        <a:spcBef>
                          <a:spcPts val="300"/>
                        </a:spcBef>
                        <a:spcAft>
                          <a:spcPts val="300"/>
                        </a:spcAft>
                      </a:pPr>
                      <a:r>
                        <a:rPr lang="en-US" sz="2400" b="1" dirty="0">
                          <a:solidFill>
                            <a:srgbClr val="000066"/>
                          </a:solidFill>
                          <a:effectLst/>
                        </a:rPr>
                        <a:t>Sample Finite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extLst>
                  <a:ext uri="{0D108BD9-81ED-4DB2-BD59-A6C34878D82A}">
                    <a16:rowId xmlns:a16="http://schemas.microsoft.com/office/drawing/2014/main" val="10000"/>
                  </a:ext>
                </a:extLst>
              </a:tr>
              <a:tr h="0">
                <a:tc>
                  <a:txBody>
                    <a:bodyPr/>
                    <a:lstStyle/>
                    <a:p>
                      <a:pPr marL="0" marR="0" algn="ctr">
                        <a:spcBef>
                          <a:spcPts val="300"/>
                        </a:spcBef>
                        <a:spcAft>
                          <a:spcPts val="0"/>
                        </a:spcAft>
                      </a:pPr>
                      <a:r>
                        <a:rPr lang="en-US" sz="2400" dirty="0">
                          <a:solidFill>
                            <a:srgbClr val="000066"/>
                          </a:solidFill>
                          <a:effectLst/>
                        </a:rPr>
                        <a:t>Provide</a:t>
                      </a:r>
                    </a:p>
                    <a:p>
                      <a:pPr marL="0" marR="0" algn="ctr">
                        <a:spcBef>
                          <a:spcPts val="300"/>
                        </a:spcBef>
                        <a:spcAft>
                          <a:spcPts val="0"/>
                        </a:spcAft>
                      </a:pPr>
                      <a:r>
                        <a:rPr lang="en-US" sz="2400" dirty="0">
                          <a:solidFill>
                            <a:srgbClr val="000066"/>
                          </a:solidFill>
                          <a:effectLst/>
                        </a:rPr>
                        <a:t>Maximize</a:t>
                      </a:r>
                    </a:p>
                    <a:p>
                      <a:pPr marL="0" marR="0" algn="ctr">
                        <a:spcBef>
                          <a:spcPts val="300"/>
                        </a:spcBef>
                        <a:spcAft>
                          <a:spcPts val="0"/>
                        </a:spcAft>
                      </a:pPr>
                      <a:r>
                        <a:rPr lang="en-US" sz="2400" dirty="0">
                          <a:solidFill>
                            <a:srgbClr val="000066"/>
                          </a:solidFill>
                          <a:effectLst/>
                        </a:rPr>
                        <a:t>Promote</a:t>
                      </a:r>
                    </a:p>
                    <a:p>
                      <a:pPr marL="0" marR="0" algn="ctr">
                        <a:spcBef>
                          <a:spcPts val="300"/>
                        </a:spcBef>
                        <a:spcAft>
                          <a:spcPts val="0"/>
                        </a:spcAft>
                      </a:pPr>
                      <a:r>
                        <a:rPr lang="en-US" sz="2400" dirty="0">
                          <a:solidFill>
                            <a:srgbClr val="000066"/>
                          </a:solidFill>
                          <a:effectLst/>
                        </a:rPr>
                        <a:t>Maintain</a:t>
                      </a:r>
                      <a:endParaRPr lang="en-US" sz="2400"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300"/>
                        </a:spcBef>
                        <a:spcAft>
                          <a:spcPts val="0"/>
                        </a:spcAft>
                      </a:pPr>
                      <a:r>
                        <a:rPr lang="en-US" sz="2400" dirty="0">
                          <a:solidFill>
                            <a:srgbClr val="000066"/>
                          </a:solidFill>
                          <a:effectLst/>
                        </a:rPr>
                        <a:t>Establish</a:t>
                      </a:r>
                    </a:p>
                    <a:p>
                      <a:pPr marL="0" marR="0" algn="ctr">
                        <a:spcBef>
                          <a:spcPts val="300"/>
                        </a:spcBef>
                        <a:spcAft>
                          <a:spcPts val="0"/>
                        </a:spcAft>
                      </a:pPr>
                      <a:r>
                        <a:rPr lang="en-US" sz="2400" dirty="0">
                          <a:solidFill>
                            <a:srgbClr val="000066"/>
                          </a:solidFill>
                          <a:effectLst/>
                        </a:rPr>
                        <a:t>Develop</a:t>
                      </a:r>
                    </a:p>
                    <a:p>
                      <a:pPr marL="0" marR="0" algn="ctr">
                        <a:spcBef>
                          <a:spcPts val="300"/>
                        </a:spcBef>
                        <a:spcAft>
                          <a:spcPts val="0"/>
                        </a:spcAft>
                      </a:pPr>
                      <a:r>
                        <a:rPr lang="en-US" sz="2400" dirty="0">
                          <a:solidFill>
                            <a:srgbClr val="000066"/>
                          </a:solidFill>
                          <a:effectLst/>
                        </a:rPr>
                        <a:t>Implement</a:t>
                      </a:r>
                    </a:p>
                    <a:p>
                      <a:pPr marL="0" marR="0" algn="ctr">
                        <a:spcBef>
                          <a:spcPts val="300"/>
                        </a:spcBef>
                        <a:spcAft>
                          <a:spcPts val="0"/>
                        </a:spcAft>
                      </a:pPr>
                      <a:r>
                        <a:rPr lang="en-US" sz="2400" dirty="0">
                          <a:solidFill>
                            <a:srgbClr val="000066"/>
                          </a:solidFill>
                          <a:effectLst/>
                        </a:rPr>
                        <a:t>Build</a:t>
                      </a:r>
                      <a:endParaRPr lang="en-US" sz="2400"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Text Box 4">
            <a:extLst>
              <a:ext uri="{FF2B5EF4-FFF2-40B4-BE49-F238E27FC236}">
                <a16:creationId xmlns:a16="http://schemas.microsoft.com/office/drawing/2014/main" id="{EC5872AC-AD28-46BB-A3D8-C44BA8E3973A}"/>
              </a:ext>
            </a:extLst>
          </p:cNvPr>
          <p:cNvSpPr txBox="1">
            <a:spLocks noChangeArrowheads="1"/>
          </p:cNvSpPr>
          <p:nvPr/>
        </p:nvSpPr>
        <p:spPr bwMode="auto">
          <a:xfrm>
            <a:off x="11726257" y="3210912"/>
            <a:ext cx="344488"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7">
                                            <p:txEl>
                                              <p:pRg st="0" end="0"/>
                                            </p:txEl>
                                          </p:spTgt>
                                        </p:tgtEl>
                                        <p:attrNameLst>
                                          <p:attrName>style.visibility</p:attrName>
                                        </p:attrNameLst>
                                      </p:cBhvr>
                                      <p:to>
                                        <p:strVal val="visible"/>
                                      </p:to>
                                    </p:set>
                                    <p:animEffect transition="in" filter="fade">
                                      <p:cBhvr>
                                        <p:cTn id="7" dur="500"/>
                                        <p:tgtEl>
                                          <p:spTgt spid="849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997">
                                            <p:txEl>
                                              <p:pRg st="1" end="1"/>
                                            </p:txEl>
                                          </p:spTgt>
                                        </p:tgtEl>
                                        <p:attrNameLst>
                                          <p:attrName>style.visibility</p:attrName>
                                        </p:attrNameLst>
                                      </p:cBhvr>
                                      <p:to>
                                        <p:strVal val="visible"/>
                                      </p:to>
                                    </p:set>
                                    <p:animEffect transition="in" filter="fade">
                                      <p:cBhvr>
                                        <p:cTn id="12" dur="500"/>
                                        <p:tgtEl>
                                          <p:spTgt spid="849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997">
                                            <p:txEl>
                                              <p:pRg st="2" end="2"/>
                                            </p:txEl>
                                          </p:spTgt>
                                        </p:tgtEl>
                                        <p:attrNameLst>
                                          <p:attrName>style.visibility</p:attrName>
                                        </p:attrNameLst>
                                      </p:cBhvr>
                                      <p:to>
                                        <p:strVal val="visible"/>
                                      </p:to>
                                    </p:set>
                                    <p:animEffect transition="in" filter="fade">
                                      <p:cBhvr>
                                        <p:cTn id="17" dur="500"/>
                                        <p:tgtEl>
                                          <p:spTgt spid="8499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1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2">
            <a:extLst>
              <a:ext uri="{FF2B5EF4-FFF2-40B4-BE49-F238E27FC236}">
                <a16:creationId xmlns:a16="http://schemas.microsoft.com/office/drawing/2014/main" id="{CDD06A95-331C-4E60-9526-A2A2F24A916A}"/>
              </a:ext>
            </a:extLst>
          </p:cNvPr>
          <p:cNvSpPr>
            <a:spLocks noGrp="1" noChangeArrowheads="1"/>
          </p:cNvSpPr>
          <p:nvPr>
            <p:ph type="title"/>
          </p:nvPr>
        </p:nvSpPr>
        <p:spPr/>
        <p:txBody>
          <a:bodyPr/>
          <a:lstStyle/>
          <a:p>
            <a:pPr eaLnBrk="1" hangingPunct="1"/>
            <a:r>
              <a:rPr lang="en-US" altLang="en-US" dirty="0"/>
              <a:t>3. Objectives</a:t>
            </a:r>
            <a:endParaRPr lang="en-US" altLang="en-US" sz="2400" dirty="0"/>
          </a:p>
        </p:txBody>
      </p:sp>
      <p:sp>
        <p:nvSpPr>
          <p:cNvPr id="103429" name="Rectangle 3">
            <a:extLst>
              <a:ext uri="{FF2B5EF4-FFF2-40B4-BE49-F238E27FC236}">
                <a16:creationId xmlns:a16="http://schemas.microsoft.com/office/drawing/2014/main" id="{417FB6D8-4119-41EC-B322-3D9DEA52F546}"/>
              </a:ext>
            </a:extLst>
          </p:cNvPr>
          <p:cNvSpPr>
            <a:spLocks noGrp="1" noChangeArrowheads="1"/>
          </p:cNvSpPr>
          <p:nvPr>
            <p:ph idx="1"/>
          </p:nvPr>
        </p:nvSpPr>
        <p:spPr/>
        <p:txBody>
          <a:bodyPr>
            <a:normAutofit/>
          </a:bodyPr>
          <a:lstStyle/>
          <a:p>
            <a:pPr eaLnBrk="1" hangingPunct="1"/>
            <a:r>
              <a:rPr lang="en-US" altLang="en-US">
                <a:cs typeface="Times New Roman" panose="02020603050405020304" pitchFamily="18" charset="0"/>
              </a:rPr>
              <a:t>Objectives are specific, quantifiable, realistic targets that measure the accomplishment of a goal over a specified period.</a:t>
            </a:r>
          </a:p>
        </p:txBody>
      </p:sp>
      <p:sp>
        <p:nvSpPr>
          <p:cNvPr id="103426" name="Footer Placeholder 3">
            <a:extLst>
              <a:ext uri="{FF2B5EF4-FFF2-40B4-BE49-F238E27FC236}">
                <a16:creationId xmlns:a16="http://schemas.microsoft.com/office/drawing/2014/main" id="{23587ADB-7278-4824-825F-5EACE92A70A2}"/>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03427" name="Slide Number Placeholder 4">
            <a:extLst>
              <a:ext uri="{FF2B5EF4-FFF2-40B4-BE49-F238E27FC236}">
                <a16:creationId xmlns:a16="http://schemas.microsoft.com/office/drawing/2014/main" id="{100D4338-9F9C-4FC6-BDEA-0D16B1B88E7F}"/>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78</a:t>
            </a:fld>
            <a:endParaRPr lang="en-US" altLang="en-US" sz="900">
              <a:latin typeface="HelveticaNeue MediumExt" charset="0"/>
            </a:endParaRPr>
          </a:p>
        </p:txBody>
      </p:sp>
      <p:sp>
        <p:nvSpPr>
          <p:cNvPr id="30726" name="Text Box 4">
            <a:extLst>
              <a:ext uri="{FF2B5EF4-FFF2-40B4-BE49-F238E27FC236}">
                <a16:creationId xmlns:a16="http://schemas.microsoft.com/office/drawing/2014/main" id="{8F8F33E8-CF3F-4B91-A94E-FCD28930DDAD}"/>
              </a:ext>
            </a:extLst>
          </p:cNvPr>
          <p:cNvSpPr txBox="1">
            <a:spLocks noChangeArrowheads="1"/>
          </p:cNvSpPr>
          <p:nvPr/>
        </p:nvSpPr>
        <p:spPr bwMode="auto">
          <a:xfrm>
            <a:off x="2133600" y="3309938"/>
            <a:ext cx="8153400" cy="2492990"/>
          </a:xfrm>
          <a:prstGeom prst="rect">
            <a:avLst/>
          </a:prstGeom>
          <a:solidFill>
            <a:schemeClr val="accent1">
              <a:lumMod val="10000"/>
              <a:lumOff val="90000"/>
            </a:schemeClr>
          </a:solidFill>
          <a:ln w="9525">
            <a:solidFill>
              <a:schemeClr val="tx1"/>
            </a:solidFill>
            <a:miter lim="800000"/>
            <a:headEnd/>
            <a:tailEnd/>
          </a:ln>
        </p:spPr>
        <p:txBody>
          <a:bodyPr>
            <a:spAutoFit/>
          </a:bodyPr>
          <a:lstStyle>
            <a:lvl1pPr marL="228600" indent="-228600" eaLnBrk="0" hangingPunct="0">
              <a:defRPr sz="5400" b="1">
                <a:solidFill>
                  <a:srgbClr val="104A73"/>
                </a:solidFill>
                <a:latin typeface="Arial" charset="0"/>
              </a:defRPr>
            </a:lvl1pPr>
            <a:lvl2pPr marL="742950" indent="-285750" eaLnBrk="0" hangingPunct="0">
              <a:defRPr sz="5400" b="1">
                <a:solidFill>
                  <a:srgbClr val="104A73"/>
                </a:solidFill>
                <a:latin typeface="Arial" charset="0"/>
              </a:defRPr>
            </a:lvl2pPr>
            <a:lvl3pPr marL="1143000" indent="-228600" eaLnBrk="0" hangingPunct="0">
              <a:defRPr sz="5400" b="1">
                <a:solidFill>
                  <a:srgbClr val="104A73"/>
                </a:solidFill>
                <a:latin typeface="Arial" charset="0"/>
              </a:defRPr>
            </a:lvl3pPr>
            <a:lvl4pPr marL="1600200" indent="-228600" eaLnBrk="0" hangingPunct="0">
              <a:defRPr sz="5400" b="1">
                <a:solidFill>
                  <a:srgbClr val="104A73"/>
                </a:solidFill>
                <a:latin typeface="Arial" charset="0"/>
              </a:defRPr>
            </a:lvl4pPr>
            <a:lvl5pPr marL="2057400" indent="-228600" eaLnBrk="0" hangingPunct="0">
              <a:defRPr sz="5400" b="1">
                <a:solidFill>
                  <a:srgbClr val="104A73"/>
                </a:solidFill>
                <a:latin typeface="Arial" charset="0"/>
              </a:defRPr>
            </a:lvl5pPr>
            <a:lvl6pPr marL="2514600" indent="-228600" algn="ctr" eaLnBrk="0" fontAlgn="base" hangingPunct="0">
              <a:spcBef>
                <a:spcPct val="0"/>
              </a:spcBef>
              <a:spcAft>
                <a:spcPct val="0"/>
              </a:spcAft>
              <a:defRPr sz="5400" b="1">
                <a:solidFill>
                  <a:srgbClr val="104A73"/>
                </a:solidFill>
                <a:latin typeface="Arial" charset="0"/>
              </a:defRPr>
            </a:lvl6pPr>
            <a:lvl7pPr marL="2971800" indent="-228600" algn="ctr" eaLnBrk="0" fontAlgn="base" hangingPunct="0">
              <a:spcBef>
                <a:spcPct val="0"/>
              </a:spcBef>
              <a:spcAft>
                <a:spcPct val="0"/>
              </a:spcAft>
              <a:defRPr sz="5400" b="1">
                <a:solidFill>
                  <a:srgbClr val="104A73"/>
                </a:solidFill>
                <a:latin typeface="Arial" charset="0"/>
              </a:defRPr>
            </a:lvl7pPr>
            <a:lvl8pPr marL="3429000" indent="-228600" algn="ctr" eaLnBrk="0" fontAlgn="base" hangingPunct="0">
              <a:spcBef>
                <a:spcPct val="0"/>
              </a:spcBef>
              <a:spcAft>
                <a:spcPct val="0"/>
              </a:spcAft>
              <a:defRPr sz="5400" b="1">
                <a:solidFill>
                  <a:srgbClr val="104A73"/>
                </a:solidFill>
                <a:latin typeface="Arial" charset="0"/>
              </a:defRPr>
            </a:lvl8pPr>
            <a:lvl9pPr marL="3886200" indent="-228600" algn="ctr" eaLnBrk="0" fontAlgn="base" hangingPunct="0">
              <a:spcBef>
                <a:spcPct val="0"/>
              </a:spcBef>
              <a:spcAft>
                <a:spcPct val="0"/>
              </a:spcAft>
              <a:defRPr sz="5400" b="1">
                <a:solidFill>
                  <a:srgbClr val="104A73"/>
                </a:solidFill>
                <a:latin typeface="Arial" charset="0"/>
              </a:defRPr>
            </a:lvl9pPr>
          </a:lstStyle>
          <a:p>
            <a:pPr algn="l" eaLnBrk="1" hangingPunct="1">
              <a:spcBef>
                <a:spcPct val="50000"/>
              </a:spcBef>
              <a:defRPr/>
            </a:pPr>
            <a:r>
              <a:rPr lang="en-US" sz="2400" u="sng" dirty="0">
                <a:solidFill>
                  <a:srgbClr val="F26522"/>
                </a:solidFill>
                <a:latin typeface="+mj-lt"/>
                <a:cs typeface="Times New Roman" pitchFamily="18" charset="0"/>
              </a:rPr>
              <a:t>Examples</a:t>
            </a:r>
          </a:p>
          <a:p>
            <a:pPr algn="l" eaLnBrk="1" hangingPunct="1">
              <a:spcBef>
                <a:spcPct val="50000"/>
              </a:spcBef>
              <a:buFontTx/>
              <a:buChar char="-"/>
              <a:defRPr/>
            </a:pPr>
            <a:r>
              <a:rPr lang="en-US" sz="2400" b="0" dirty="0">
                <a:solidFill>
                  <a:srgbClr val="000066"/>
                </a:solidFill>
                <a:latin typeface="+mj-lt"/>
                <a:cs typeface="Times New Roman" pitchFamily="18" charset="0"/>
              </a:rPr>
              <a:t>Increase revenues by 12% annually.</a:t>
            </a:r>
          </a:p>
          <a:p>
            <a:pPr algn="l" eaLnBrk="1" hangingPunct="1">
              <a:spcBef>
                <a:spcPct val="50000"/>
              </a:spcBef>
              <a:buFontTx/>
              <a:buChar char="-"/>
              <a:defRPr/>
            </a:pPr>
            <a:r>
              <a:rPr lang="en-US" sz="2400" b="0" dirty="0">
                <a:solidFill>
                  <a:srgbClr val="000066"/>
                </a:solidFill>
                <a:latin typeface="+mj-lt"/>
                <a:cs typeface="Times New Roman" pitchFamily="18" charset="0"/>
              </a:rPr>
              <a:t>Limit increases in overhead costs to 2% over the next year.</a:t>
            </a:r>
          </a:p>
          <a:p>
            <a:pPr algn="l" eaLnBrk="1" hangingPunct="1">
              <a:spcBef>
                <a:spcPct val="50000"/>
              </a:spcBef>
              <a:buFontTx/>
              <a:buChar char="-"/>
              <a:defRPr/>
            </a:pPr>
            <a:r>
              <a:rPr lang="en-US" sz="2400" b="0" dirty="0">
                <a:solidFill>
                  <a:srgbClr val="000066"/>
                </a:solidFill>
                <a:latin typeface="+mj-lt"/>
                <a:cs typeface="Times New Roman" pitchFamily="18" charset="0"/>
              </a:rPr>
              <a:t>Achieve a 5% annual reduction in management staff through increased automation. </a:t>
            </a:r>
          </a:p>
        </p:txBody>
      </p:sp>
      <p:sp>
        <p:nvSpPr>
          <p:cNvPr id="103431" name="Text Box 4">
            <a:extLst>
              <a:ext uri="{FF2B5EF4-FFF2-40B4-BE49-F238E27FC236}">
                <a16:creationId xmlns:a16="http://schemas.microsoft.com/office/drawing/2014/main" id="{05E83B6D-13D6-489F-B415-5A6699541499}"/>
              </a:ext>
            </a:extLst>
          </p:cNvPr>
          <p:cNvSpPr txBox="1">
            <a:spLocks noChangeArrowheads="1"/>
          </p:cNvSpPr>
          <p:nvPr/>
        </p:nvSpPr>
        <p:spPr bwMode="auto">
          <a:xfrm>
            <a:off x="11625138" y="3093244"/>
            <a:ext cx="34448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
        <p:nvSpPr>
          <p:cNvPr id="9" name="Rectangle: Rounded Corners 8">
            <a:extLst>
              <a:ext uri="{FF2B5EF4-FFF2-40B4-BE49-F238E27FC236}">
                <a16:creationId xmlns:a16="http://schemas.microsoft.com/office/drawing/2014/main" id="{67E829F5-32DE-46E3-9227-91DA8484EF33}"/>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31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fade">
                                      <p:cBhvr>
                                        <p:cTn id="7"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2">
            <a:extLst>
              <a:ext uri="{FF2B5EF4-FFF2-40B4-BE49-F238E27FC236}">
                <a16:creationId xmlns:a16="http://schemas.microsoft.com/office/drawing/2014/main" id="{1440043D-1472-4AEF-AD76-5940CD255D5E}"/>
              </a:ext>
            </a:extLst>
          </p:cNvPr>
          <p:cNvSpPr>
            <a:spLocks noGrp="1" noChangeArrowheads="1"/>
          </p:cNvSpPr>
          <p:nvPr>
            <p:ph type="title"/>
          </p:nvPr>
        </p:nvSpPr>
        <p:spPr/>
        <p:txBody>
          <a:bodyPr/>
          <a:lstStyle/>
          <a:p>
            <a:pPr eaLnBrk="1" hangingPunct="1"/>
            <a:r>
              <a:rPr lang="en-US" altLang="en-US" dirty="0"/>
              <a:t>Objectives</a:t>
            </a:r>
            <a:endParaRPr lang="en-US" altLang="en-US" sz="2400" dirty="0"/>
          </a:p>
        </p:txBody>
      </p:sp>
      <p:sp>
        <p:nvSpPr>
          <p:cNvPr id="104453" name="Rectangle 3">
            <a:extLst>
              <a:ext uri="{FF2B5EF4-FFF2-40B4-BE49-F238E27FC236}">
                <a16:creationId xmlns:a16="http://schemas.microsoft.com/office/drawing/2014/main" id="{E0A6478B-C79B-4846-AA6E-3CDB12B482BD}"/>
              </a:ext>
            </a:extLst>
          </p:cNvPr>
          <p:cNvSpPr>
            <a:spLocks noGrp="1" noChangeArrowheads="1"/>
          </p:cNvSpPr>
          <p:nvPr>
            <p:ph idx="1"/>
          </p:nvPr>
        </p:nvSpPr>
        <p:spPr/>
        <p:txBody>
          <a:bodyPr/>
          <a:lstStyle/>
          <a:p>
            <a:pPr eaLnBrk="1" hangingPunct="1"/>
            <a:r>
              <a:rPr lang="en-US" altLang="en-US">
                <a:cs typeface="Times New Roman" panose="02020603050405020304" pitchFamily="18" charset="0"/>
              </a:rPr>
              <a:t>Two ways to look at objectives</a:t>
            </a:r>
          </a:p>
        </p:txBody>
      </p:sp>
      <p:sp>
        <p:nvSpPr>
          <p:cNvPr id="104451" name="Slide Number Placeholder 4">
            <a:extLst>
              <a:ext uri="{FF2B5EF4-FFF2-40B4-BE49-F238E27FC236}">
                <a16:creationId xmlns:a16="http://schemas.microsoft.com/office/drawing/2014/main" id="{D83CED80-16FF-4FE5-BC9F-5E951A7C4606}"/>
              </a:ext>
            </a:extLst>
          </p:cNvPr>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79</a:t>
            </a:fld>
            <a:endParaRPr lang="en-US" altLang="en-US" sz="900">
              <a:latin typeface="HelveticaNeue MediumExt" charset="0"/>
            </a:endParaRPr>
          </a:p>
        </p:txBody>
      </p:sp>
      <p:sp>
        <p:nvSpPr>
          <p:cNvPr id="104450" name="Footer Placeholder 3">
            <a:extLst>
              <a:ext uri="{FF2B5EF4-FFF2-40B4-BE49-F238E27FC236}">
                <a16:creationId xmlns:a16="http://schemas.microsoft.com/office/drawing/2014/main" id="{07465773-9602-4A36-89ED-AB1DD426E4C6}"/>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graphicFrame>
        <p:nvGraphicFramePr>
          <p:cNvPr id="7" name="Table 6">
            <a:extLst>
              <a:ext uri="{FF2B5EF4-FFF2-40B4-BE49-F238E27FC236}">
                <a16:creationId xmlns:a16="http://schemas.microsoft.com/office/drawing/2014/main" id="{1E153EB1-003B-4E84-ABAD-3042FA56C38F}"/>
              </a:ext>
            </a:extLst>
          </p:cNvPr>
          <p:cNvGraphicFramePr>
            <a:graphicFrameLocks noGrp="1"/>
          </p:cNvGraphicFramePr>
          <p:nvPr>
            <p:extLst>
              <p:ext uri="{D42A27DB-BD31-4B8C-83A1-F6EECF244321}">
                <p14:modId xmlns:p14="http://schemas.microsoft.com/office/powerpoint/2010/main" val="3787261389"/>
              </p:ext>
            </p:extLst>
          </p:nvPr>
        </p:nvGraphicFramePr>
        <p:xfrm>
          <a:off x="2133600" y="2547390"/>
          <a:ext cx="8077200" cy="1943100"/>
        </p:xfrm>
        <a:graphic>
          <a:graphicData uri="http://schemas.openxmlformats.org/drawingml/2006/table">
            <a:tbl>
              <a:tblPr>
                <a:tableStyleId>{5C22544A-7EE6-4342-B048-85BDC9FD1C3A}</a:tableStyleId>
              </a:tblPr>
              <a:tblGrid>
                <a:gridCol w="4230916">
                  <a:extLst>
                    <a:ext uri="{9D8B030D-6E8A-4147-A177-3AD203B41FA5}">
                      <a16:colId xmlns:a16="http://schemas.microsoft.com/office/drawing/2014/main" val="20000"/>
                    </a:ext>
                  </a:extLst>
                </a:gridCol>
                <a:gridCol w="3846284">
                  <a:extLst>
                    <a:ext uri="{9D8B030D-6E8A-4147-A177-3AD203B41FA5}">
                      <a16:colId xmlns:a16="http://schemas.microsoft.com/office/drawing/2014/main" val="20001"/>
                    </a:ext>
                  </a:extLst>
                </a:gridCol>
              </a:tblGrid>
              <a:tr h="0">
                <a:tc>
                  <a:txBody>
                    <a:bodyPr/>
                    <a:lstStyle/>
                    <a:p>
                      <a:pPr marL="0" marR="0" algn="ctr">
                        <a:spcBef>
                          <a:spcPts val="300"/>
                        </a:spcBef>
                        <a:spcAft>
                          <a:spcPts val="300"/>
                        </a:spcAft>
                      </a:pPr>
                      <a:r>
                        <a:rPr lang="en-US" sz="2400" b="1" dirty="0">
                          <a:solidFill>
                            <a:srgbClr val="000066"/>
                          </a:solidFill>
                          <a:effectLst/>
                        </a:rPr>
                        <a:t>The Moon</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tc>
                  <a:txBody>
                    <a:bodyPr/>
                    <a:lstStyle/>
                    <a:p>
                      <a:pPr marL="0" marR="0" algn="ctr">
                        <a:spcBef>
                          <a:spcPts val="300"/>
                        </a:spcBef>
                        <a:spcAft>
                          <a:spcPts val="300"/>
                        </a:spcAft>
                      </a:pPr>
                      <a:r>
                        <a:rPr lang="en-US" sz="2400" b="1" dirty="0">
                          <a:solidFill>
                            <a:srgbClr val="000066"/>
                          </a:solidFill>
                          <a:effectLst/>
                        </a:rPr>
                        <a:t>The Mountains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10000"/>
                  </a:ext>
                </a:extLst>
              </a:tr>
              <a:tr h="0">
                <a:tc>
                  <a:txBody>
                    <a:bodyPr/>
                    <a:lstStyle/>
                    <a:p>
                      <a:pPr marL="0" marR="0" algn="l">
                        <a:spcBef>
                          <a:spcPts val="300"/>
                        </a:spcBef>
                        <a:spcAft>
                          <a:spcPts val="0"/>
                        </a:spcAft>
                      </a:pPr>
                      <a:endParaRPr lang="en-US" sz="2400" dirty="0">
                        <a:solidFill>
                          <a:srgbClr val="000066"/>
                        </a:solidFill>
                        <a:effectLst/>
                        <a:latin typeface="+mj-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300"/>
                        </a:spcBef>
                        <a:spcAft>
                          <a:spcPts val="0"/>
                        </a:spcAft>
                      </a:pPr>
                      <a:endParaRPr lang="en-US" sz="2400" dirty="0">
                        <a:solidFill>
                          <a:srgbClr val="000066"/>
                        </a:solidFill>
                        <a:effectLst/>
                      </a:endParaRPr>
                    </a:p>
                    <a:p>
                      <a:pPr marL="0" marR="0" algn="l">
                        <a:spcBef>
                          <a:spcPts val="300"/>
                        </a:spcBef>
                        <a:spcAft>
                          <a:spcPts val="0"/>
                        </a:spcAft>
                      </a:pPr>
                      <a:endParaRPr lang="en-US" sz="2400" dirty="0">
                        <a:solidFill>
                          <a:srgbClr val="000066"/>
                        </a:solidFill>
                        <a:effectLst/>
                      </a:endParaRPr>
                    </a:p>
                    <a:p>
                      <a:pPr marL="0" marR="0" algn="l">
                        <a:spcBef>
                          <a:spcPts val="300"/>
                        </a:spcBef>
                        <a:spcAft>
                          <a:spcPts val="0"/>
                        </a:spcAft>
                      </a:pPr>
                      <a:endParaRPr lang="en-US" sz="2400" dirty="0">
                        <a:solidFill>
                          <a:srgbClr val="000066"/>
                        </a:solidFill>
                        <a:effectLst/>
                      </a:endParaRPr>
                    </a:p>
                    <a:p>
                      <a:pPr marL="0" marR="0" algn="l">
                        <a:spcBef>
                          <a:spcPts val="300"/>
                        </a:spcBef>
                        <a:spcAft>
                          <a:spcPts val="0"/>
                        </a:spcAft>
                      </a:pPr>
                      <a:endParaRPr lang="en-US" sz="2400" dirty="0">
                        <a:solidFill>
                          <a:srgbClr val="000066"/>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9724C789-A733-4454-B718-02B90480CFD2}"/>
              </a:ext>
            </a:extLst>
          </p:cNvPr>
          <p:cNvSpPr>
            <a:spLocks noChangeArrowheads="1"/>
          </p:cNvSpPr>
          <p:nvPr/>
        </p:nvSpPr>
        <p:spPr bwMode="auto">
          <a:xfrm>
            <a:off x="2362200" y="2928391"/>
            <a:ext cx="3962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ts val="300"/>
              </a:spcBef>
              <a:buClrTx/>
              <a:buSzTx/>
              <a:buNone/>
            </a:pPr>
            <a:r>
              <a:rPr lang="en-US" altLang="en-US" sz="2400" b="0"/>
              <a:t>Set very high, potentially unrealistic expectations.  If you miss, at least you will have achieved something.</a:t>
            </a:r>
          </a:p>
        </p:txBody>
      </p:sp>
      <p:sp>
        <p:nvSpPr>
          <p:cNvPr id="9" name="Rectangle 8">
            <a:extLst>
              <a:ext uri="{FF2B5EF4-FFF2-40B4-BE49-F238E27FC236}">
                <a16:creationId xmlns:a16="http://schemas.microsoft.com/office/drawing/2014/main" id="{4249BD47-21A7-4C78-BC7C-09F8E2C49C55}"/>
              </a:ext>
            </a:extLst>
          </p:cNvPr>
          <p:cNvSpPr>
            <a:spLocks noChangeArrowheads="1"/>
          </p:cNvSpPr>
          <p:nvPr/>
        </p:nvSpPr>
        <p:spPr bwMode="auto">
          <a:xfrm>
            <a:off x="6537325" y="2917277"/>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ts val="300"/>
              </a:spcBef>
              <a:buClrTx/>
              <a:buSzTx/>
              <a:buNone/>
            </a:pPr>
            <a:r>
              <a:rPr lang="en-US" altLang="en-US" sz="2400" b="0"/>
              <a:t>Set high, but realistic, objectives.  If you don't achieve them, be upset.</a:t>
            </a:r>
          </a:p>
        </p:txBody>
      </p:sp>
      <p:sp>
        <p:nvSpPr>
          <p:cNvPr id="104467" name="Text Box 4">
            <a:extLst>
              <a:ext uri="{FF2B5EF4-FFF2-40B4-BE49-F238E27FC236}">
                <a16:creationId xmlns:a16="http://schemas.microsoft.com/office/drawing/2014/main" id="{794D0BD2-CA16-4414-BB27-42B4792BE89C}"/>
              </a:ext>
            </a:extLst>
          </p:cNvPr>
          <p:cNvSpPr txBox="1">
            <a:spLocks noChangeArrowheads="1"/>
          </p:cNvSpPr>
          <p:nvPr/>
        </p:nvSpPr>
        <p:spPr bwMode="auto">
          <a:xfrm>
            <a:off x="11668836" y="2101851"/>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dirty="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8</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998482" y="1996971"/>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70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500"/>
                                        <p:tgtEl>
                                          <p:spTgt spid="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fade">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fade">
                                      <p:cBhvr>
                                        <p:cTn id="57" dur="500"/>
                                        <p:tgtEl>
                                          <p:spTgt spid="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fade">
                                      <p:cBhvr>
                                        <p:cTn id="62" dur="500"/>
                                        <p:tgtEl>
                                          <p:spTgt spid="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Effect transition="in" filter="fade">
                                      <p:cBhvr>
                                        <p:cTn id="67" dur="500"/>
                                        <p:tgtEl>
                                          <p:spTgt spid="3">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Effect transition="in" filter="fade">
                                      <p:cBhvr>
                                        <p:cTn id="72" dur="500"/>
                                        <p:tgtEl>
                                          <p:spTgt spid="3">
                                            <p:txEl>
                                              <p:pRg st="6" end="6"/>
                                            </p:txEl>
                                          </p:spTgt>
                                        </p:tgtEl>
                                      </p:cBhvr>
                                    </p:animEffect>
                                  </p:childTnLst>
                                </p:cTn>
                              </p:par>
                            </p:childTnLst>
                          </p:cTn>
                        </p:par>
                        <p:par>
                          <p:cTn id="73" fill="hold">
                            <p:stCondLst>
                              <p:cond delay="500"/>
                            </p:stCondLst>
                            <p:childTnLst>
                              <p:par>
                                <p:cTn id="74" presetID="22" presetClass="entr" presetSubtype="8" fill="hold" grpId="0" nodeType="afterEffect">
                                  <p:stCondLst>
                                    <p:cond delay="100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2">
            <a:extLst>
              <a:ext uri="{FF2B5EF4-FFF2-40B4-BE49-F238E27FC236}">
                <a16:creationId xmlns:a16="http://schemas.microsoft.com/office/drawing/2014/main" id="{75E28E4C-4622-45F9-8943-7FE070E40958}"/>
              </a:ext>
            </a:extLst>
          </p:cNvPr>
          <p:cNvSpPr>
            <a:spLocks noGrp="1" noChangeArrowheads="1"/>
          </p:cNvSpPr>
          <p:nvPr>
            <p:ph type="title"/>
          </p:nvPr>
        </p:nvSpPr>
        <p:spPr/>
        <p:txBody>
          <a:bodyPr/>
          <a:lstStyle/>
          <a:p>
            <a:pPr eaLnBrk="1" hangingPunct="1"/>
            <a:r>
              <a:rPr lang="en-US" altLang="en-US"/>
              <a:t>Objectives  - Quality Check</a:t>
            </a:r>
          </a:p>
        </p:txBody>
      </p:sp>
      <p:sp>
        <p:nvSpPr>
          <p:cNvPr id="32773" name="Rectangle 3">
            <a:extLst>
              <a:ext uri="{FF2B5EF4-FFF2-40B4-BE49-F238E27FC236}">
                <a16:creationId xmlns:a16="http://schemas.microsoft.com/office/drawing/2014/main" id="{31B6282D-774D-45EB-B295-6F31893371AB}"/>
              </a:ext>
            </a:extLst>
          </p:cNvPr>
          <p:cNvSpPr>
            <a:spLocks noGrp="1" noChangeArrowheads="1"/>
          </p:cNvSpPr>
          <p:nvPr>
            <p:ph idx="1"/>
          </p:nvPr>
        </p:nvSpPr>
        <p:spPr>
          <a:xfrm>
            <a:off x="1044520" y="1247554"/>
            <a:ext cx="10761720" cy="4898590"/>
          </a:xfrm>
        </p:spPr>
        <p:txBody>
          <a:bodyPr/>
          <a:lstStyle/>
          <a:p>
            <a:pPr eaLnBrk="1" hangingPunct="1"/>
            <a:r>
              <a:rPr lang="en-US" altLang="en-US" dirty="0">
                <a:cs typeface="Times New Roman" panose="02020603050405020304" pitchFamily="18" charset="0"/>
              </a:rPr>
              <a:t>Are the objectives SMART?</a:t>
            </a:r>
          </a:p>
          <a:p>
            <a:pPr lvl="1" eaLnBrk="1" hangingPunct="1"/>
            <a:r>
              <a:rPr lang="en-US" altLang="en-US" sz="3200" b="1" dirty="0">
                <a:cs typeface="Times New Roman" panose="02020603050405020304" pitchFamily="18" charset="0"/>
              </a:rPr>
              <a:t>S</a:t>
            </a:r>
            <a:r>
              <a:rPr lang="en-US" altLang="en-US" sz="3200" dirty="0">
                <a:cs typeface="Times New Roman" panose="02020603050405020304" pitchFamily="18" charset="0"/>
              </a:rPr>
              <a:t>pecific, </a:t>
            </a:r>
            <a:r>
              <a:rPr lang="en-US" altLang="en-US" sz="3200" b="1" dirty="0">
                <a:cs typeface="Times New Roman" panose="02020603050405020304" pitchFamily="18" charset="0"/>
              </a:rPr>
              <a:t>M</a:t>
            </a:r>
            <a:r>
              <a:rPr lang="en-US" altLang="en-US" sz="3200" dirty="0">
                <a:cs typeface="Times New Roman" panose="02020603050405020304" pitchFamily="18" charset="0"/>
              </a:rPr>
              <a:t>easurable, </a:t>
            </a:r>
            <a:r>
              <a:rPr lang="en-US" altLang="en-US" sz="3200" b="1" dirty="0">
                <a:cs typeface="Times New Roman" panose="02020603050405020304" pitchFamily="18" charset="0"/>
              </a:rPr>
              <a:t>A</a:t>
            </a:r>
            <a:r>
              <a:rPr lang="en-US" altLang="en-US" sz="3200" dirty="0">
                <a:cs typeface="Times New Roman" panose="02020603050405020304" pitchFamily="18" charset="0"/>
              </a:rPr>
              <a:t>chievable, </a:t>
            </a:r>
            <a:r>
              <a:rPr lang="en-US" altLang="en-US" sz="3200" b="1" dirty="0">
                <a:cs typeface="Times New Roman" panose="02020603050405020304" pitchFamily="18" charset="0"/>
              </a:rPr>
              <a:t>R</a:t>
            </a:r>
            <a:r>
              <a:rPr lang="en-US" altLang="en-US" sz="3200" dirty="0">
                <a:cs typeface="Times New Roman" panose="02020603050405020304" pitchFamily="18" charset="0"/>
              </a:rPr>
              <a:t>elevant, </a:t>
            </a:r>
            <a:r>
              <a:rPr lang="en-US" altLang="en-US" sz="3200" b="1" dirty="0">
                <a:cs typeface="Times New Roman" panose="02020603050405020304" pitchFamily="18" charset="0"/>
              </a:rPr>
              <a:t>T</a:t>
            </a:r>
            <a:r>
              <a:rPr lang="en-US" altLang="en-US" sz="3200" dirty="0">
                <a:cs typeface="Times New Roman" panose="02020603050405020304" pitchFamily="18" charset="0"/>
              </a:rPr>
              <a:t>ime-bound</a:t>
            </a:r>
          </a:p>
          <a:p>
            <a:pPr eaLnBrk="1" hangingPunct="1"/>
            <a:r>
              <a:rPr lang="en-US" altLang="en-US" dirty="0">
                <a:cs typeface="Times New Roman" panose="02020603050405020304" pitchFamily="18" charset="0"/>
              </a:rPr>
              <a:t>Do the objectives </a:t>
            </a:r>
            <a:r>
              <a:rPr lang="en-US" altLang="en-US" b="1" dirty="0">
                <a:cs typeface="Times New Roman" panose="02020603050405020304" pitchFamily="18" charset="0"/>
              </a:rPr>
              <a:t>measure results </a:t>
            </a:r>
            <a:r>
              <a:rPr lang="en-US" altLang="en-US" dirty="0">
                <a:cs typeface="Times New Roman" panose="02020603050405020304" pitchFamily="18" charset="0"/>
              </a:rPr>
              <a:t>and not just activity?</a:t>
            </a:r>
          </a:p>
          <a:p>
            <a:r>
              <a:rPr lang="en-US" altLang="en-US" b="1" u="sng" dirty="0">
                <a:solidFill>
                  <a:schemeClr val="tx2"/>
                </a:solidFill>
                <a:cs typeface="Times New Roman" panose="02020603050405020304" pitchFamily="18" charset="0"/>
              </a:rPr>
              <a:t>Ask</a:t>
            </a:r>
            <a:r>
              <a:rPr lang="en-US" altLang="en-US" dirty="0">
                <a:cs typeface="Times New Roman" panose="02020603050405020304" pitchFamily="18" charset="0"/>
              </a:rPr>
              <a:t>: “If all the objectives are achieved, will the goal be accomplished?”</a:t>
            </a:r>
          </a:p>
        </p:txBody>
      </p:sp>
      <p:sp>
        <p:nvSpPr>
          <p:cNvPr id="105475" name="Slide Number Placeholder 4">
            <a:extLst>
              <a:ext uri="{FF2B5EF4-FFF2-40B4-BE49-F238E27FC236}">
                <a16:creationId xmlns:a16="http://schemas.microsoft.com/office/drawing/2014/main" id="{B0DC9876-9333-413A-BA90-A501F8E1025E}"/>
              </a:ext>
            </a:extLst>
          </p:cNvPr>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80</a:t>
            </a:fld>
            <a:endParaRPr lang="en-US" altLang="en-US" sz="900">
              <a:latin typeface="HelveticaNeue MediumExt" charset="0"/>
            </a:endParaRPr>
          </a:p>
        </p:txBody>
      </p:sp>
      <p:sp>
        <p:nvSpPr>
          <p:cNvPr id="105474" name="Footer Placeholder 3">
            <a:extLst>
              <a:ext uri="{FF2B5EF4-FFF2-40B4-BE49-F238E27FC236}">
                <a16:creationId xmlns:a16="http://schemas.microsoft.com/office/drawing/2014/main" id="{CE65356D-3D8F-44DB-ADDD-75209A658F67}"/>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graphicFrame>
        <p:nvGraphicFramePr>
          <p:cNvPr id="6" name="Table 5">
            <a:extLst>
              <a:ext uri="{FF2B5EF4-FFF2-40B4-BE49-F238E27FC236}">
                <a16:creationId xmlns:a16="http://schemas.microsoft.com/office/drawing/2014/main" id="{D999CFBA-4ED4-4C09-A1B7-78437791FD4D}"/>
              </a:ext>
            </a:extLst>
          </p:cNvPr>
          <p:cNvGraphicFramePr>
            <a:graphicFrameLocks noGrp="1"/>
          </p:cNvGraphicFramePr>
          <p:nvPr>
            <p:extLst>
              <p:ext uri="{D42A27DB-BD31-4B8C-83A1-F6EECF244321}">
                <p14:modId xmlns:p14="http://schemas.microsoft.com/office/powerpoint/2010/main" val="1017887203"/>
              </p:ext>
            </p:extLst>
          </p:nvPr>
        </p:nvGraphicFramePr>
        <p:xfrm>
          <a:off x="2774730" y="4093888"/>
          <a:ext cx="7162800" cy="2346960"/>
        </p:xfrm>
        <a:graphic>
          <a:graphicData uri="http://schemas.openxmlformats.org/drawingml/2006/table">
            <a:tbl>
              <a:tblPr>
                <a:tableStyleId>{5C22544A-7EE6-4342-B048-85BDC9FD1C3A}</a:tableStyleId>
              </a:tblPr>
              <a:tblGrid>
                <a:gridCol w="3751944">
                  <a:extLst>
                    <a:ext uri="{9D8B030D-6E8A-4147-A177-3AD203B41FA5}">
                      <a16:colId xmlns:a16="http://schemas.microsoft.com/office/drawing/2014/main" val="20000"/>
                    </a:ext>
                  </a:extLst>
                </a:gridCol>
                <a:gridCol w="3410856">
                  <a:extLst>
                    <a:ext uri="{9D8B030D-6E8A-4147-A177-3AD203B41FA5}">
                      <a16:colId xmlns:a16="http://schemas.microsoft.com/office/drawing/2014/main" val="20001"/>
                    </a:ext>
                  </a:extLst>
                </a:gridCol>
              </a:tblGrid>
              <a:tr h="365661">
                <a:tc>
                  <a:txBody>
                    <a:bodyPr/>
                    <a:lstStyle/>
                    <a:p>
                      <a:pPr marL="0" marR="0" algn="ctr">
                        <a:spcBef>
                          <a:spcPts val="300"/>
                        </a:spcBef>
                        <a:spcAft>
                          <a:spcPts val="300"/>
                        </a:spcAft>
                      </a:pPr>
                      <a:r>
                        <a:rPr lang="en-US" sz="2400" b="1" dirty="0">
                          <a:solidFill>
                            <a:srgbClr val="000066"/>
                          </a:solidFill>
                          <a:effectLst/>
                        </a:rPr>
                        <a:t>Objective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tc>
                  <a:txBody>
                    <a:bodyPr/>
                    <a:lstStyle/>
                    <a:p>
                      <a:pPr marL="0" marR="0" algn="ctr">
                        <a:spcBef>
                          <a:spcPts val="300"/>
                        </a:spcBef>
                        <a:spcAft>
                          <a:spcPts val="300"/>
                        </a:spcAft>
                      </a:pPr>
                      <a:r>
                        <a:rPr lang="en-US" sz="2400" b="1" dirty="0">
                          <a:solidFill>
                            <a:srgbClr val="000066"/>
                          </a:solidFill>
                          <a:effectLst/>
                        </a:rPr>
                        <a:t>Strategy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extLst>
                  <a:ext uri="{0D108BD9-81ED-4DB2-BD59-A6C34878D82A}">
                    <a16:rowId xmlns:a16="http://schemas.microsoft.com/office/drawing/2014/main" val="10000"/>
                  </a:ext>
                </a:extLst>
              </a:tr>
              <a:tr h="1980664">
                <a:tc>
                  <a:txBody>
                    <a:bodyPr/>
                    <a:lstStyle/>
                    <a:p>
                      <a:pPr marL="0" marR="0" algn="ctr">
                        <a:spcBef>
                          <a:spcPts val="300"/>
                        </a:spcBef>
                        <a:spcAft>
                          <a:spcPts val="0"/>
                        </a:spcAft>
                      </a:pPr>
                      <a:r>
                        <a:rPr lang="en-US" sz="2400" dirty="0">
                          <a:solidFill>
                            <a:srgbClr val="000066"/>
                          </a:solidFill>
                          <a:effectLst/>
                          <a:latin typeface="+mj-lt"/>
                        </a:rPr>
                        <a:t>Increase</a:t>
                      </a:r>
                    </a:p>
                    <a:p>
                      <a:pPr marL="0" marR="0" algn="ctr">
                        <a:spcBef>
                          <a:spcPts val="300"/>
                        </a:spcBef>
                        <a:spcAft>
                          <a:spcPts val="0"/>
                        </a:spcAft>
                      </a:pPr>
                      <a:r>
                        <a:rPr lang="en-US" sz="2400" dirty="0">
                          <a:solidFill>
                            <a:srgbClr val="000066"/>
                          </a:solidFill>
                          <a:effectLst/>
                          <a:latin typeface="+mj-lt"/>
                        </a:rPr>
                        <a:t>Reduce</a:t>
                      </a:r>
                    </a:p>
                    <a:p>
                      <a:pPr marL="0" marR="0" algn="ctr">
                        <a:spcBef>
                          <a:spcPts val="300"/>
                        </a:spcBef>
                        <a:spcAft>
                          <a:spcPts val="0"/>
                        </a:spcAft>
                      </a:pPr>
                      <a:r>
                        <a:rPr lang="en-US" sz="2400" dirty="0">
                          <a:solidFill>
                            <a:srgbClr val="000066"/>
                          </a:solidFill>
                          <a:effectLst/>
                          <a:latin typeface="+mj-lt"/>
                        </a:rPr>
                        <a:t>Achieve</a:t>
                      </a:r>
                    </a:p>
                    <a:p>
                      <a:pPr marL="0" marR="0" algn="ctr">
                        <a:spcBef>
                          <a:spcPts val="300"/>
                        </a:spcBef>
                        <a:spcAft>
                          <a:spcPts val="0"/>
                        </a:spcAft>
                      </a:pPr>
                      <a:r>
                        <a:rPr lang="en-US" sz="2400" dirty="0">
                          <a:solidFill>
                            <a:srgbClr val="000066"/>
                          </a:solidFill>
                          <a:effectLst/>
                          <a:latin typeface="+mj-lt"/>
                        </a:rPr>
                        <a:t>Maintain</a:t>
                      </a:r>
                    </a:p>
                    <a:p>
                      <a:pPr marL="0" marR="0" algn="ctr">
                        <a:spcBef>
                          <a:spcPts val="300"/>
                        </a:spcBef>
                        <a:spcAft>
                          <a:spcPts val="0"/>
                        </a:spcAft>
                      </a:pPr>
                      <a:r>
                        <a:rPr lang="en-US" sz="2400" dirty="0">
                          <a:solidFill>
                            <a:srgbClr val="000066"/>
                          </a:solidFill>
                          <a:effectLst/>
                          <a:latin typeface="+mj-lt"/>
                        </a:rPr>
                        <a:t>Have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300"/>
                        </a:spcBef>
                        <a:spcAft>
                          <a:spcPts val="0"/>
                        </a:spcAft>
                      </a:pPr>
                      <a:r>
                        <a:rPr lang="en-US" sz="2400" dirty="0">
                          <a:solidFill>
                            <a:srgbClr val="000066"/>
                          </a:solidFill>
                          <a:effectLst/>
                        </a:rPr>
                        <a:t>Establish</a:t>
                      </a:r>
                    </a:p>
                    <a:p>
                      <a:pPr marL="0" marR="0" algn="ctr">
                        <a:spcBef>
                          <a:spcPts val="300"/>
                        </a:spcBef>
                        <a:spcAft>
                          <a:spcPts val="0"/>
                        </a:spcAft>
                      </a:pPr>
                      <a:r>
                        <a:rPr lang="en-US" sz="2400" dirty="0">
                          <a:solidFill>
                            <a:srgbClr val="000066"/>
                          </a:solidFill>
                          <a:effectLst/>
                        </a:rPr>
                        <a:t>Develop</a:t>
                      </a:r>
                    </a:p>
                    <a:p>
                      <a:pPr marL="0" marR="0" algn="ctr">
                        <a:spcBef>
                          <a:spcPts val="300"/>
                        </a:spcBef>
                        <a:spcAft>
                          <a:spcPts val="0"/>
                        </a:spcAft>
                      </a:pPr>
                      <a:r>
                        <a:rPr lang="en-US" sz="2400" dirty="0">
                          <a:solidFill>
                            <a:srgbClr val="000066"/>
                          </a:solidFill>
                          <a:effectLst/>
                        </a:rPr>
                        <a:t>Implement</a:t>
                      </a:r>
                    </a:p>
                    <a:p>
                      <a:pPr marL="0" marR="0" algn="ctr">
                        <a:spcBef>
                          <a:spcPts val="300"/>
                        </a:spcBef>
                        <a:spcAft>
                          <a:spcPts val="0"/>
                        </a:spcAft>
                      </a:pPr>
                      <a:r>
                        <a:rPr lang="en-US" sz="2400" dirty="0">
                          <a:solidFill>
                            <a:srgbClr val="000066"/>
                          </a:solidFill>
                          <a:effectLst/>
                        </a:rPr>
                        <a:t>Revise</a:t>
                      </a:r>
                    </a:p>
                    <a:p>
                      <a:pPr marL="0" marR="0" algn="ctr">
                        <a:spcBef>
                          <a:spcPts val="300"/>
                        </a:spcBef>
                        <a:spcAft>
                          <a:spcPts val="0"/>
                        </a:spcAft>
                      </a:pPr>
                      <a:r>
                        <a:rPr lang="en-US" sz="2400" dirty="0">
                          <a:solidFill>
                            <a:srgbClr val="000066"/>
                          </a:solidFill>
                          <a:effectLst/>
                        </a:rPr>
                        <a:t>Utilize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Text Box 4">
            <a:extLst>
              <a:ext uri="{FF2B5EF4-FFF2-40B4-BE49-F238E27FC236}">
                <a16:creationId xmlns:a16="http://schemas.microsoft.com/office/drawing/2014/main" id="{ADEE6C2B-4B0C-4A38-BC0D-34B7355564CE}"/>
              </a:ext>
            </a:extLst>
          </p:cNvPr>
          <p:cNvSpPr txBox="1">
            <a:spLocks noChangeArrowheads="1"/>
          </p:cNvSpPr>
          <p:nvPr/>
        </p:nvSpPr>
        <p:spPr bwMode="auto">
          <a:xfrm>
            <a:off x="11668836" y="3093243"/>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fade">
                                      <p:cBhvr>
                                        <p:cTn id="7" dur="500"/>
                                        <p:tgtEl>
                                          <p:spTgt spid="327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3">
                                            <p:txEl>
                                              <p:pRg st="1" end="1"/>
                                            </p:txEl>
                                          </p:spTgt>
                                        </p:tgtEl>
                                        <p:attrNameLst>
                                          <p:attrName>style.visibility</p:attrName>
                                        </p:attrNameLst>
                                      </p:cBhvr>
                                      <p:to>
                                        <p:strVal val="visible"/>
                                      </p:to>
                                    </p:set>
                                    <p:animEffect transition="in" filter="fade">
                                      <p:cBhvr>
                                        <p:cTn id="12" dur="500"/>
                                        <p:tgtEl>
                                          <p:spTgt spid="327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3">
                                            <p:txEl>
                                              <p:pRg st="2" end="2"/>
                                            </p:txEl>
                                          </p:spTgt>
                                        </p:tgtEl>
                                        <p:attrNameLst>
                                          <p:attrName>style.visibility</p:attrName>
                                        </p:attrNameLst>
                                      </p:cBhvr>
                                      <p:to>
                                        <p:strVal val="visible"/>
                                      </p:to>
                                    </p:set>
                                    <p:animEffect transition="in" filter="fade">
                                      <p:cBhvr>
                                        <p:cTn id="17" dur="500"/>
                                        <p:tgtEl>
                                          <p:spTgt spid="3277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773">
                                            <p:txEl>
                                              <p:pRg st="3" end="3"/>
                                            </p:txEl>
                                          </p:spTgt>
                                        </p:tgtEl>
                                        <p:attrNameLst>
                                          <p:attrName>style.visibility</p:attrName>
                                        </p:attrNameLst>
                                      </p:cBhvr>
                                      <p:to>
                                        <p:strVal val="visible"/>
                                      </p:to>
                                    </p:set>
                                    <p:animEffect transition="in" filter="fade">
                                      <p:cBhvr>
                                        <p:cTn id="26" dur="500"/>
                                        <p:tgtEl>
                                          <p:spTgt spid="3277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2">
            <a:extLst>
              <a:ext uri="{FF2B5EF4-FFF2-40B4-BE49-F238E27FC236}">
                <a16:creationId xmlns:a16="http://schemas.microsoft.com/office/drawing/2014/main" id="{33486C60-95B0-46C2-B52C-B594F8E8A61C}"/>
              </a:ext>
            </a:extLst>
          </p:cNvPr>
          <p:cNvSpPr>
            <a:spLocks noGrp="1" noChangeArrowheads="1"/>
          </p:cNvSpPr>
          <p:nvPr>
            <p:ph type="title"/>
          </p:nvPr>
        </p:nvSpPr>
        <p:spPr/>
        <p:txBody>
          <a:bodyPr/>
          <a:lstStyle/>
          <a:p>
            <a:pPr eaLnBrk="1" hangingPunct="1"/>
            <a:r>
              <a:rPr lang="en-US" altLang="en-US" dirty="0"/>
              <a:t>Objectives – Success Strategies</a:t>
            </a:r>
          </a:p>
        </p:txBody>
      </p:sp>
      <p:sp>
        <p:nvSpPr>
          <p:cNvPr id="438275" name="Rectangle 3">
            <a:extLst>
              <a:ext uri="{FF2B5EF4-FFF2-40B4-BE49-F238E27FC236}">
                <a16:creationId xmlns:a16="http://schemas.microsoft.com/office/drawing/2014/main" id="{D3FDDA72-C575-4401-8755-C56C2DDA982B}"/>
              </a:ext>
            </a:extLst>
          </p:cNvPr>
          <p:cNvSpPr>
            <a:spLocks noGrp="1" noChangeArrowheads="1"/>
          </p:cNvSpPr>
          <p:nvPr>
            <p:ph idx="1"/>
          </p:nvPr>
        </p:nvSpPr>
        <p:spPr/>
        <p:txBody>
          <a:bodyPr>
            <a:normAutofit lnSpcReduction="10000"/>
          </a:bodyPr>
          <a:lstStyle/>
          <a:p>
            <a:pPr marL="457200" indent="-457200">
              <a:spcBef>
                <a:spcPts val="1800"/>
              </a:spcBef>
              <a:buFont typeface="Wingdings" panose="05000000000000000000" pitchFamily="2" charset="2"/>
              <a:buAutoNum type="arabicPeriod"/>
              <a:defRPr/>
            </a:pPr>
            <a:r>
              <a:rPr lang="en-US" dirty="0">
                <a:cs typeface="Times New Roman" pitchFamily="18" charset="0"/>
              </a:rPr>
              <a:t>Determine the “</a:t>
            </a:r>
            <a:r>
              <a:rPr lang="en-US" b="1" dirty="0">
                <a:cs typeface="Times New Roman" pitchFamily="18" charset="0"/>
              </a:rPr>
              <a:t>yard stick</a:t>
            </a:r>
            <a:r>
              <a:rPr lang="en-US" dirty="0">
                <a:cs typeface="Times New Roman" pitchFamily="18" charset="0"/>
              </a:rPr>
              <a:t>,” or</a:t>
            </a:r>
            <a:r>
              <a:rPr lang="en-US" b="1" dirty="0">
                <a:cs typeface="Times New Roman" pitchFamily="18" charset="0"/>
              </a:rPr>
              <a:t> </a:t>
            </a:r>
            <a:r>
              <a:rPr lang="en-US" dirty="0">
                <a:cs typeface="Times New Roman" pitchFamily="18" charset="0"/>
              </a:rPr>
              <a:t>“</a:t>
            </a:r>
            <a:r>
              <a:rPr lang="en-US" b="1" dirty="0">
                <a:cs typeface="Times New Roman" pitchFamily="18" charset="0"/>
              </a:rPr>
              <a:t>measures</a:t>
            </a:r>
            <a:r>
              <a:rPr lang="en-US" dirty="0">
                <a:cs typeface="Times New Roman" pitchFamily="18" charset="0"/>
              </a:rPr>
              <a:t>” by goal area.</a:t>
            </a:r>
          </a:p>
          <a:p>
            <a:pPr marL="457200" indent="-457200">
              <a:spcBef>
                <a:spcPts val="1800"/>
              </a:spcBef>
              <a:buFont typeface="Wingdings" panose="05000000000000000000" pitchFamily="2" charset="2"/>
              <a:buAutoNum type="arabicPeriod"/>
              <a:defRPr/>
            </a:pPr>
            <a:r>
              <a:rPr lang="en-US" dirty="0">
                <a:cs typeface="Times New Roman" pitchFamily="18" charset="0"/>
              </a:rPr>
              <a:t>Determine which measures are </a:t>
            </a:r>
            <a:r>
              <a:rPr lang="en-US" b="1" dirty="0">
                <a:cs typeface="Times New Roman" pitchFamily="18" charset="0"/>
              </a:rPr>
              <a:t>the best indicators</a:t>
            </a:r>
            <a:r>
              <a:rPr lang="en-US" dirty="0">
                <a:cs typeface="Times New Roman" pitchFamily="18" charset="0"/>
              </a:rPr>
              <a:t>.</a:t>
            </a:r>
            <a:r>
              <a:rPr lang="en-US" b="1" dirty="0">
                <a:cs typeface="Times New Roman" pitchFamily="18" charset="0"/>
              </a:rPr>
              <a:t> </a:t>
            </a:r>
          </a:p>
          <a:p>
            <a:pPr marL="457200" indent="-457200">
              <a:spcBef>
                <a:spcPts val="1800"/>
              </a:spcBef>
              <a:buFont typeface="Wingdings" panose="05000000000000000000" pitchFamily="2" charset="2"/>
              <a:buAutoNum type="arabicPeriod"/>
              <a:defRPr/>
            </a:pPr>
            <a:r>
              <a:rPr lang="en-US" dirty="0">
                <a:cs typeface="Times New Roman" pitchFamily="18" charset="0"/>
              </a:rPr>
              <a:t>Convert the </a:t>
            </a:r>
            <a:r>
              <a:rPr lang="en-US" b="1" dirty="0">
                <a:cs typeface="Times New Roman" pitchFamily="18" charset="0"/>
              </a:rPr>
              <a:t>measures into objectives </a:t>
            </a:r>
            <a:r>
              <a:rPr lang="en-US" dirty="0">
                <a:cs typeface="Times New Roman" pitchFamily="18" charset="0"/>
              </a:rPr>
              <a:t>by defining specific targets.</a:t>
            </a:r>
          </a:p>
          <a:p>
            <a:pPr marL="457200" indent="-457200">
              <a:spcBef>
                <a:spcPts val="1800"/>
              </a:spcBef>
              <a:buFont typeface="Wingdings" panose="05000000000000000000" pitchFamily="2" charset="2"/>
              <a:buAutoNum type="arabicPeriod"/>
              <a:defRPr/>
            </a:pPr>
            <a:r>
              <a:rPr lang="en-US" dirty="0">
                <a:cs typeface="Times New Roman" pitchFamily="18" charset="0"/>
              </a:rPr>
              <a:t>For each objective, </a:t>
            </a:r>
            <a:r>
              <a:rPr lang="en-US" b="1" dirty="0">
                <a:cs typeface="Times New Roman" pitchFamily="18" charset="0"/>
              </a:rPr>
              <a:t>set the baseline &amp; interim milestones</a:t>
            </a:r>
            <a:r>
              <a:rPr lang="en-US" dirty="0">
                <a:cs typeface="Times New Roman" pitchFamily="18" charset="0"/>
              </a:rPr>
              <a:t>.</a:t>
            </a:r>
          </a:p>
          <a:p>
            <a:pPr marL="0" indent="0">
              <a:spcBef>
                <a:spcPts val="1800"/>
              </a:spcBef>
              <a:buNone/>
              <a:defRPr/>
            </a:pPr>
            <a:r>
              <a:rPr lang="en-US" b="1" dirty="0">
                <a:cs typeface="Times New Roman" pitchFamily="18" charset="0"/>
              </a:rPr>
              <a:t>Note</a:t>
            </a:r>
            <a:r>
              <a:rPr lang="en-US" dirty="0">
                <a:cs typeface="Times New Roman" pitchFamily="18" charset="0"/>
              </a:rPr>
              <a:t>: It may be necessary to recommend changes to the wording of the goal in order to set reasonable, measurable objectives. </a:t>
            </a:r>
          </a:p>
        </p:txBody>
      </p:sp>
      <p:sp>
        <p:nvSpPr>
          <p:cNvPr id="107523" name="Slide Number Placeholder 4">
            <a:extLst>
              <a:ext uri="{FF2B5EF4-FFF2-40B4-BE49-F238E27FC236}">
                <a16:creationId xmlns:a16="http://schemas.microsoft.com/office/drawing/2014/main" id="{1545DBB6-E5F6-4B10-AA7D-AF6FBCD6D50E}"/>
              </a:ext>
            </a:extLst>
          </p:cNvPr>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81</a:t>
            </a:fld>
            <a:endParaRPr lang="en-US" altLang="en-US" sz="900">
              <a:latin typeface="HelveticaNeue MediumExt" charset="0"/>
            </a:endParaRPr>
          </a:p>
        </p:txBody>
      </p:sp>
      <p:sp>
        <p:nvSpPr>
          <p:cNvPr id="107522" name="Footer Placeholder 3">
            <a:extLst>
              <a:ext uri="{FF2B5EF4-FFF2-40B4-BE49-F238E27FC236}">
                <a16:creationId xmlns:a16="http://schemas.microsoft.com/office/drawing/2014/main" id="{E304C929-973C-4B22-BF59-BB2DFA0E1AFE}"/>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7" name="Text Box 4">
            <a:extLst>
              <a:ext uri="{FF2B5EF4-FFF2-40B4-BE49-F238E27FC236}">
                <a16:creationId xmlns:a16="http://schemas.microsoft.com/office/drawing/2014/main" id="{B8013A18-9D6D-4E62-AFF1-3003245ABD7B}"/>
              </a:ext>
            </a:extLst>
          </p:cNvPr>
          <p:cNvSpPr txBox="1">
            <a:spLocks noChangeArrowheads="1"/>
          </p:cNvSpPr>
          <p:nvPr/>
        </p:nvSpPr>
        <p:spPr bwMode="auto">
          <a:xfrm>
            <a:off x="11773939" y="4403610"/>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dirty="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animEffect transition="in" filter="dissolve">
                                      <p:cBhvr>
                                        <p:cTn id="7" dur="500"/>
                                        <p:tgtEl>
                                          <p:spTgt spid="438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8275">
                                            <p:txEl>
                                              <p:pRg st="1" end="1"/>
                                            </p:txEl>
                                          </p:spTgt>
                                        </p:tgtEl>
                                        <p:attrNameLst>
                                          <p:attrName>style.visibility</p:attrName>
                                        </p:attrNameLst>
                                      </p:cBhvr>
                                      <p:to>
                                        <p:strVal val="visible"/>
                                      </p:to>
                                    </p:set>
                                    <p:animEffect transition="in" filter="dissolve">
                                      <p:cBhvr>
                                        <p:cTn id="12" dur="500"/>
                                        <p:tgtEl>
                                          <p:spTgt spid="438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8275">
                                            <p:txEl>
                                              <p:pRg st="2" end="2"/>
                                            </p:txEl>
                                          </p:spTgt>
                                        </p:tgtEl>
                                        <p:attrNameLst>
                                          <p:attrName>style.visibility</p:attrName>
                                        </p:attrNameLst>
                                      </p:cBhvr>
                                      <p:to>
                                        <p:strVal val="visible"/>
                                      </p:to>
                                    </p:set>
                                    <p:animEffect transition="in" filter="dissolve">
                                      <p:cBhvr>
                                        <p:cTn id="17" dur="500"/>
                                        <p:tgtEl>
                                          <p:spTgt spid="4382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8275">
                                            <p:txEl>
                                              <p:pRg st="3" end="3"/>
                                            </p:txEl>
                                          </p:spTgt>
                                        </p:tgtEl>
                                        <p:attrNameLst>
                                          <p:attrName>style.visibility</p:attrName>
                                        </p:attrNameLst>
                                      </p:cBhvr>
                                      <p:to>
                                        <p:strVal val="visible"/>
                                      </p:to>
                                    </p:set>
                                    <p:animEffect transition="in" filter="dissolve">
                                      <p:cBhvr>
                                        <p:cTn id="22" dur="500"/>
                                        <p:tgtEl>
                                          <p:spTgt spid="4382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38275">
                                            <p:txEl>
                                              <p:pRg st="4" end="4"/>
                                            </p:txEl>
                                          </p:spTgt>
                                        </p:tgtEl>
                                        <p:attrNameLst>
                                          <p:attrName>style.visibility</p:attrName>
                                        </p:attrNameLst>
                                      </p:cBhvr>
                                      <p:to>
                                        <p:strVal val="visible"/>
                                      </p:to>
                                    </p:set>
                                    <p:animEffect transition="in" filter="dissolve">
                                      <p:cBhvr>
                                        <p:cTn id="27" dur="500"/>
                                        <p:tgtEl>
                                          <p:spTgt spid="4382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2">
            <a:extLst>
              <a:ext uri="{FF2B5EF4-FFF2-40B4-BE49-F238E27FC236}">
                <a16:creationId xmlns:a16="http://schemas.microsoft.com/office/drawing/2014/main" id="{6EBFE034-40DA-46FC-9133-584F2ECDB151}"/>
              </a:ext>
            </a:extLst>
          </p:cNvPr>
          <p:cNvSpPr>
            <a:spLocks noGrp="1" noChangeArrowheads="1"/>
          </p:cNvSpPr>
          <p:nvPr>
            <p:ph type="title"/>
          </p:nvPr>
        </p:nvSpPr>
        <p:spPr/>
        <p:txBody>
          <a:bodyPr/>
          <a:lstStyle/>
          <a:p>
            <a:pPr eaLnBrk="1" hangingPunct="1"/>
            <a:r>
              <a:rPr lang="en-US" altLang="en-US" dirty="0"/>
              <a:t>Breakout: Objectives</a:t>
            </a:r>
          </a:p>
        </p:txBody>
      </p:sp>
      <p:sp>
        <p:nvSpPr>
          <p:cNvPr id="110597" name="Rectangle 3">
            <a:extLst>
              <a:ext uri="{FF2B5EF4-FFF2-40B4-BE49-F238E27FC236}">
                <a16:creationId xmlns:a16="http://schemas.microsoft.com/office/drawing/2014/main" id="{051DE3E0-1DEF-44A4-8A13-6D35129ABC50}"/>
              </a:ext>
            </a:extLst>
          </p:cNvPr>
          <p:cNvSpPr>
            <a:spLocks noGrp="1" noChangeArrowheads="1"/>
          </p:cNvSpPr>
          <p:nvPr>
            <p:ph idx="1"/>
          </p:nvPr>
        </p:nvSpPr>
        <p:spPr/>
        <p:txBody>
          <a:bodyPr>
            <a:normAutofit/>
          </a:bodyPr>
          <a:lstStyle/>
          <a:p>
            <a:pPr eaLnBrk="1" hangingPunct="1"/>
            <a:r>
              <a:rPr lang="en-US" altLang="en-US" dirty="0">
                <a:cs typeface="Times New Roman" panose="02020603050405020304" pitchFamily="18" charset="0"/>
              </a:rPr>
              <a:t>Develop objectives for the goal statement you created.</a:t>
            </a:r>
          </a:p>
          <a:p>
            <a:pPr eaLnBrk="1" hangingPunct="1"/>
            <a:r>
              <a:rPr lang="en-US" altLang="en-US" dirty="0">
                <a:cs typeface="Times New Roman" panose="02020603050405020304" pitchFamily="18" charset="0"/>
              </a:rPr>
              <a:t>Make sure your objectives are SMART!</a:t>
            </a:r>
            <a:br>
              <a:rPr lang="en-US" altLang="en-US" dirty="0">
                <a:cs typeface="Times New Roman" panose="02020603050405020304" pitchFamily="18" charset="0"/>
              </a:rPr>
            </a:br>
            <a:r>
              <a:rPr lang="en-US" altLang="en-US" sz="2200" b="1" dirty="0">
                <a:cs typeface="Times New Roman" panose="02020603050405020304" pitchFamily="18" charset="0"/>
              </a:rPr>
              <a:t>Specific-Measurable-Achievable-</a:t>
            </a:r>
            <a:r>
              <a:rPr lang="en-US" altLang="en-US" sz="2200" b="1" dirty="0">
                <a:solidFill>
                  <a:srgbClr val="FF0000"/>
                </a:solidFill>
                <a:cs typeface="Times New Roman" panose="02020603050405020304" pitchFamily="18" charset="0"/>
              </a:rPr>
              <a:t>Relevant</a:t>
            </a:r>
            <a:r>
              <a:rPr lang="en-US" altLang="en-US" sz="2200" b="1" dirty="0">
                <a:cs typeface="Times New Roman" panose="02020603050405020304" pitchFamily="18" charset="0"/>
              </a:rPr>
              <a:t>-Time Bound</a:t>
            </a:r>
          </a:p>
          <a:p>
            <a:pPr eaLnBrk="1" hangingPunct="1"/>
            <a:endParaRPr lang="en-US" altLang="en-US" dirty="0">
              <a:cs typeface="Times New Roman" panose="02020603050405020304" pitchFamily="18" charset="0"/>
            </a:endParaRPr>
          </a:p>
        </p:txBody>
      </p:sp>
      <p:sp>
        <p:nvSpPr>
          <p:cNvPr id="110594" name="Footer Placeholder 3">
            <a:extLst>
              <a:ext uri="{FF2B5EF4-FFF2-40B4-BE49-F238E27FC236}">
                <a16:creationId xmlns:a16="http://schemas.microsoft.com/office/drawing/2014/main" id="{5275A936-69E6-4A02-A358-60A8FF33266A}"/>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10595" name="Slide Number Placeholder 4">
            <a:extLst>
              <a:ext uri="{FF2B5EF4-FFF2-40B4-BE49-F238E27FC236}">
                <a16:creationId xmlns:a16="http://schemas.microsoft.com/office/drawing/2014/main" id="{0C758405-EA05-401A-99CC-81CCD6EABD5C}"/>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82</a:t>
            </a:fld>
            <a:endParaRPr lang="en-US" altLang="en-US" sz="900">
              <a:latin typeface="HelveticaNeue MediumExt" charset="0"/>
            </a:endParaRPr>
          </a:p>
        </p:txBody>
      </p:sp>
      <p:graphicFrame>
        <p:nvGraphicFramePr>
          <p:cNvPr id="439331" name="Group 35">
            <a:extLst>
              <a:ext uri="{FF2B5EF4-FFF2-40B4-BE49-F238E27FC236}">
                <a16:creationId xmlns:a16="http://schemas.microsoft.com/office/drawing/2014/main" id="{B99C878B-F766-4580-B6C7-0F15DE47D451}"/>
              </a:ext>
            </a:extLst>
          </p:cNvPr>
          <p:cNvGraphicFramePr>
            <a:graphicFrameLocks noGrp="1"/>
          </p:cNvGraphicFramePr>
          <p:nvPr/>
        </p:nvGraphicFramePr>
        <p:xfrm>
          <a:off x="1905000" y="3352801"/>
          <a:ext cx="8382000" cy="2690814"/>
        </p:xfrm>
        <a:graphic>
          <a:graphicData uri="http://schemas.openxmlformats.org/drawingml/2006/table">
            <a:tbl>
              <a:tblPr/>
              <a:tblGrid>
                <a:gridCol w="3962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457182">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b="1" i="0" u="none" strike="noStrike" cap="none" normalizeH="0" baseline="0" dirty="0">
                          <a:ln>
                            <a:noFill/>
                          </a:ln>
                          <a:solidFill>
                            <a:srgbClr val="000066"/>
                          </a:solidFill>
                          <a:effectLst/>
                          <a:latin typeface="Arial" charset="0"/>
                        </a:rPr>
                        <a:t>Objective</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FF33"/>
                    </a:solid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b="1" i="0" u="none" strike="noStrike" cap="none" normalizeH="0" baseline="0" dirty="0">
                          <a:ln>
                            <a:noFill/>
                          </a:ln>
                          <a:solidFill>
                            <a:srgbClr val="000066"/>
                          </a:solidFill>
                          <a:effectLst/>
                          <a:latin typeface="Arial" charset="0"/>
                        </a:rPr>
                        <a:t>Baseline</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FF33"/>
                    </a:solid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b="1" i="0" u="none" strike="noStrike" cap="none" normalizeH="0" baseline="0" dirty="0">
                          <a:ln>
                            <a:noFill/>
                          </a:ln>
                          <a:solidFill>
                            <a:srgbClr val="000066"/>
                          </a:solidFill>
                          <a:effectLst/>
                          <a:latin typeface="Arial" charset="0"/>
                        </a:rPr>
                        <a:t>1</a:t>
                      </a:r>
                      <a:r>
                        <a:rPr kumimoji="0" lang="en-US" sz="2400" b="1" i="0" u="none" strike="noStrike" cap="none" normalizeH="0" baseline="30000" dirty="0">
                          <a:ln>
                            <a:noFill/>
                          </a:ln>
                          <a:solidFill>
                            <a:srgbClr val="000066"/>
                          </a:solidFill>
                          <a:effectLst/>
                          <a:latin typeface="Arial" charset="0"/>
                        </a:rPr>
                        <a:t>st</a:t>
                      </a:r>
                      <a:r>
                        <a:rPr kumimoji="0" lang="en-US" sz="2400" b="1" i="0" u="none" strike="noStrike" cap="none" normalizeH="0" baseline="0" dirty="0">
                          <a:ln>
                            <a:noFill/>
                          </a:ln>
                          <a:solidFill>
                            <a:srgbClr val="000066"/>
                          </a:solidFill>
                          <a:effectLst/>
                          <a:latin typeface="Arial" charset="0"/>
                        </a:rPr>
                        <a:t> Year</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FF33"/>
                    </a:solid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b="1" i="0" u="none" strike="noStrike" cap="none" normalizeH="0" baseline="0" dirty="0">
                          <a:ln>
                            <a:noFill/>
                          </a:ln>
                          <a:solidFill>
                            <a:srgbClr val="000066"/>
                          </a:solidFill>
                          <a:effectLst/>
                          <a:latin typeface="Arial" charset="0"/>
                        </a:rPr>
                        <a:t>3</a:t>
                      </a:r>
                      <a:r>
                        <a:rPr kumimoji="0" lang="en-US" sz="2400" b="1" i="0" u="none" strike="noStrike" cap="none" normalizeH="0" baseline="30000" dirty="0">
                          <a:ln>
                            <a:noFill/>
                          </a:ln>
                          <a:solidFill>
                            <a:srgbClr val="000066"/>
                          </a:solidFill>
                          <a:effectLst/>
                          <a:latin typeface="Arial" charset="0"/>
                        </a:rPr>
                        <a:t>rd</a:t>
                      </a:r>
                      <a:r>
                        <a:rPr kumimoji="0" lang="en-US" sz="2400" b="1" i="0" u="none" strike="noStrike" cap="none" normalizeH="0" baseline="0" dirty="0">
                          <a:ln>
                            <a:noFill/>
                          </a:ln>
                          <a:solidFill>
                            <a:srgbClr val="000066"/>
                          </a:solidFill>
                          <a:effectLst/>
                          <a:latin typeface="Arial" charset="0"/>
                        </a:rPr>
                        <a:t> Year</a:t>
                      </a: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10000"/>
                  </a:ext>
                </a:extLst>
              </a:tr>
              <a:tr h="713261">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2031">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8340">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2">
            <a:extLst>
              <a:ext uri="{FF2B5EF4-FFF2-40B4-BE49-F238E27FC236}">
                <a16:creationId xmlns:a16="http://schemas.microsoft.com/office/drawing/2014/main" id="{F1893D59-D077-4218-8AB7-EA52F51B1AF0}"/>
              </a:ext>
            </a:extLst>
          </p:cNvPr>
          <p:cNvSpPr>
            <a:spLocks noGrp="1" noChangeArrowheads="1"/>
          </p:cNvSpPr>
          <p:nvPr>
            <p:ph type="title"/>
          </p:nvPr>
        </p:nvSpPr>
        <p:spPr/>
        <p:txBody>
          <a:bodyPr/>
          <a:lstStyle/>
          <a:p>
            <a:pPr eaLnBrk="1" hangingPunct="1"/>
            <a:r>
              <a:rPr lang="en-US" altLang="en-US" sz="4200" dirty="0"/>
              <a:t>4. Critical Success Factors</a:t>
            </a:r>
          </a:p>
        </p:txBody>
      </p:sp>
      <p:sp>
        <p:nvSpPr>
          <p:cNvPr id="134149" name="Rectangle 3">
            <a:extLst>
              <a:ext uri="{FF2B5EF4-FFF2-40B4-BE49-F238E27FC236}">
                <a16:creationId xmlns:a16="http://schemas.microsoft.com/office/drawing/2014/main" id="{B8A3AA73-C409-4A83-8BE6-4B6BE5BA7592}"/>
              </a:ext>
            </a:extLst>
          </p:cNvPr>
          <p:cNvSpPr>
            <a:spLocks noGrp="1" noChangeArrowheads="1"/>
          </p:cNvSpPr>
          <p:nvPr>
            <p:ph idx="1"/>
          </p:nvPr>
        </p:nvSpPr>
        <p:spPr/>
        <p:txBody>
          <a:bodyPr/>
          <a:lstStyle/>
          <a:p>
            <a:pPr eaLnBrk="1" hangingPunct="1"/>
            <a:r>
              <a:rPr lang="en-US" altLang="en-US">
                <a:cs typeface="Times New Roman" panose="02020603050405020304" pitchFamily="18" charset="0"/>
              </a:rPr>
              <a:t>Critical Success Factors are key conditions that must be created to achieve one or more objectives. </a:t>
            </a:r>
          </a:p>
        </p:txBody>
      </p:sp>
      <p:sp>
        <p:nvSpPr>
          <p:cNvPr id="134146" name="Footer Placeholder 3">
            <a:extLst>
              <a:ext uri="{FF2B5EF4-FFF2-40B4-BE49-F238E27FC236}">
                <a16:creationId xmlns:a16="http://schemas.microsoft.com/office/drawing/2014/main" id="{FE257974-25F8-475B-A902-BED7D758F718}"/>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34147" name="Slide Number Placeholder 4">
            <a:extLst>
              <a:ext uri="{FF2B5EF4-FFF2-40B4-BE49-F238E27FC236}">
                <a16:creationId xmlns:a16="http://schemas.microsoft.com/office/drawing/2014/main" id="{E45D6185-E943-4990-9831-10FB1FB322D4}"/>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83</a:t>
            </a:fld>
            <a:endParaRPr lang="en-US" altLang="en-US" sz="900">
              <a:latin typeface="HelveticaNeue MediumExt" charset="0"/>
            </a:endParaRPr>
          </a:p>
        </p:txBody>
      </p:sp>
      <p:sp>
        <p:nvSpPr>
          <p:cNvPr id="36870" name="Text Box 4">
            <a:extLst>
              <a:ext uri="{FF2B5EF4-FFF2-40B4-BE49-F238E27FC236}">
                <a16:creationId xmlns:a16="http://schemas.microsoft.com/office/drawing/2014/main" id="{2DDA088A-A6C5-4875-8E46-FC0095256880}"/>
              </a:ext>
            </a:extLst>
          </p:cNvPr>
          <p:cNvSpPr txBox="1">
            <a:spLocks noChangeArrowheads="1"/>
          </p:cNvSpPr>
          <p:nvPr/>
        </p:nvSpPr>
        <p:spPr bwMode="auto">
          <a:xfrm>
            <a:off x="2133600" y="2895600"/>
            <a:ext cx="8153400" cy="1600438"/>
          </a:xfrm>
          <a:prstGeom prst="rect">
            <a:avLst/>
          </a:prstGeom>
          <a:solidFill>
            <a:schemeClr val="accent1">
              <a:lumMod val="10000"/>
              <a:lumOff val="90000"/>
            </a:schemeClr>
          </a:solidFill>
          <a:ln w="9525">
            <a:solidFill>
              <a:schemeClr val="tx1"/>
            </a:solidFill>
            <a:miter lim="800000"/>
            <a:headEnd/>
            <a:tailEnd/>
          </a:ln>
        </p:spPr>
        <p:txBody>
          <a:bodyPr>
            <a:spAutoFit/>
          </a:bodyPr>
          <a:lstStyle>
            <a:lvl1pPr marL="228600" indent="-228600" eaLnBrk="0" hangingPunct="0">
              <a:defRPr sz="5400" b="1">
                <a:solidFill>
                  <a:srgbClr val="104A73"/>
                </a:solidFill>
                <a:latin typeface="Arial" charset="0"/>
              </a:defRPr>
            </a:lvl1pPr>
            <a:lvl2pPr marL="742950" indent="-285750" eaLnBrk="0" hangingPunct="0">
              <a:defRPr sz="5400" b="1">
                <a:solidFill>
                  <a:srgbClr val="104A73"/>
                </a:solidFill>
                <a:latin typeface="Arial" charset="0"/>
              </a:defRPr>
            </a:lvl2pPr>
            <a:lvl3pPr marL="1143000" indent="-228600" eaLnBrk="0" hangingPunct="0">
              <a:defRPr sz="5400" b="1">
                <a:solidFill>
                  <a:srgbClr val="104A73"/>
                </a:solidFill>
                <a:latin typeface="Arial" charset="0"/>
              </a:defRPr>
            </a:lvl3pPr>
            <a:lvl4pPr marL="1600200" indent="-228600" eaLnBrk="0" hangingPunct="0">
              <a:defRPr sz="5400" b="1">
                <a:solidFill>
                  <a:srgbClr val="104A73"/>
                </a:solidFill>
                <a:latin typeface="Arial" charset="0"/>
              </a:defRPr>
            </a:lvl4pPr>
            <a:lvl5pPr marL="2057400" indent="-228600" eaLnBrk="0" hangingPunct="0">
              <a:defRPr sz="5400" b="1">
                <a:solidFill>
                  <a:srgbClr val="104A73"/>
                </a:solidFill>
                <a:latin typeface="Arial" charset="0"/>
              </a:defRPr>
            </a:lvl5pPr>
            <a:lvl6pPr marL="2514600" indent="-228600" algn="ctr" eaLnBrk="0" fontAlgn="base" hangingPunct="0">
              <a:spcBef>
                <a:spcPct val="0"/>
              </a:spcBef>
              <a:spcAft>
                <a:spcPct val="0"/>
              </a:spcAft>
              <a:defRPr sz="5400" b="1">
                <a:solidFill>
                  <a:srgbClr val="104A73"/>
                </a:solidFill>
                <a:latin typeface="Arial" charset="0"/>
              </a:defRPr>
            </a:lvl6pPr>
            <a:lvl7pPr marL="2971800" indent="-228600" algn="ctr" eaLnBrk="0" fontAlgn="base" hangingPunct="0">
              <a:spcBef>
                <a:spcPct val="0"/>
              </a:spcBef>
              <a:spcAft>
                <a:spcPct val="0"/>
              </a:spcAft>
              <a:defRPr sz="5400" b="1">
                <a:solidFill>
                  <a:srgbClr val="104A73"/>
                </a:solidFill>
                <a:latin typeface="Arial" charset="0"/>
              </a:defRPr>
            </a:lvl7pPr>
            <a:lvl8pPr marL="3429000" indent="-228600" algn="ctr" eaLnBrk="0" fontAlgn="base" hangingPunct="0">
              <a:spcBef>
                <a:spcPct val="0"/>
              </a:spcBef>
              <a:spcAft>
                <a:spcPct val="0"/>
              </a:spcAft>
              <a:defRPr sz="5400" b="1">
                <a:solidFill>
                  <a:srgbClr val="104A73"/>
                </a:solidFill>
                <a:latin typeface="Arial" charset="0"/>
              </a:defRPr>
            </a:lvl8pPr>
            <a:lvl9pPr marL="3886200" indent="-228600" algn="ctr" eaLnBrk="0" fontAlgn="base" hangingPunct="0">
              <a:spcBef>
                <a:spcPct val="0"/>
              </a:spcBef>
              <a:spcAft>
                <a:spcPct val="0"/>
              </a:spcAft>
              <a:defRPr sz="5400" b="1">
                <a:solidFill>
                  <a:srgbClr val="104A73"/>
                </a:solidFill>
                <a:latin typeface="Arial" charset="0"/>
              </a:defRPr>
            </a:lvl9pPr>
          </a:lstStyle>
          <a:p>
            <a:pPr algn="l" eaLnBrk="1" hangingPunct="1">
              <a:spcBef>
                <a:spcPct val="50000"/>
              </a:spcBef>
              <a:defRPr/>
            </a:pPr>
            <a:r>
              <a:rPr lang="en-US" sz="2800" u="sng" dirty="0">
                <a:solidFill>
                  <a:srgbClr val="F26522"/>
                </a:solidFill>
                <a:latin typeface="+mj-lt"/>
                <a:cs typeface="Times New Roman" pitchFamily="18" charset="0"/>
              </a:rPr>
              <a:t>Example – Ford Motor Company</a:t>
            </a:r>
          </a:p>
          <a:p>
            <a:pPr algn="l" eaLnBrk="1" hangingPunct="1">
              <a:spcBef>
                <a:spcPct val="50000"/>
              </a:spcBef>
              <a:buFontTx/>
              <a:buChar char="-"/>
              <a:defRPr/>
            </a:pPr>
            <a:r>
              <a:rPr lang="en-US" sz="2800" b="0" dirty="0">
                <a:solidFill>
                  <a:srgbClr val="000066"/>
                </a:solidFill>
                <a:latin typeface="+mj-lt"/>
                <a:cs typeface="Times New Roman" pitchFamily="18" charset="0"/>
              </a:rPr>
              <a:t>What are the key conditions, if they create them, will drive their success in beating Toyota and Honda? </a:t>
            </a:r>
          </a:p>
        </p:txBody>
      </p:sp>
      <p:sp>
        <p:nvSpPr>
          <p:cNvPr id="8" name="Text Box 4">
            <a:extLst>
              <a:ext uri="{FF2B5EF4-FFF2-40B4-BE49-F238E27FC236}">
                <a16:creationId xmlns:a16="http://schemas.microsoft.com/office/drawing/2014/main" id="{3CA25D5E-2267-490C-874F-5427C9ADAE6E}"/>
              </a:ext>
            </a:extLst>
          </p:cNvPr>
          <p:cNvSpPr txBox="1">
            <a:spLocks noChangeArrowheads="1"/>
          </p:cNvSpPr>
          <p:nvPr/>
        </p:nvSpPr>
        <p:spPr bwMode="auto">
          <a:xfrm>
            <a:off x="11805466" y="3499725"/>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
        <p:nvSpPr>
          <p:cNvPr id="9" name="Rectangle: Rounded Corners 8">
            <a:extLst>
              <a:ext uri="{FF2B5EF4-FFF2-40B4-BE49-F238E27FC236}">
                <a16:creationId xmlns:a16="http://schemas.microsoft.com/office/drawing/2014/main" id="{BC141F30-DEC1-476F-8612-E075DA106E22}"/>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34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70">
                                            <p:txEl>
                                              <p:pRg st="1" end="1"/>
                                            </p:txEl>
                                          </p:spTgt>
                                        </p:tgtEl>
                                        <p:attrNameLst>
                                          <p:attrName>style.visibility</p:attrName>
                                        </p:attrNameLst>
                                      </p:cBhvr>
                                      <p:to>
                                        <p:strVal val="visible"/>
                                      </p:to>
                                    </p:set>
                                    <p:animEffect transition="in" filter="fade">
                                      <p:cBhvr>
                                        <p:cTn id="7" dur="500"/>
                                        <p:tgtEl>
                                          <p:spTgt spid="368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a:extLst>
              <a:ext uri="{FF2B5EF4-FFF2-40B4-BE49-F238E27FC236}">
                <a16:creationId xmlns:a16="http://schemas.microsoft.com/office/drawing/2014/main" id="{2623B008-C9BC-4985-B48D-71A43F67925B}"/>
              </a:ext>
            </a:extLst>
          </p:cNvPr>
          <p:cNvSpPr>
            <a:spLocks noGrp="1" noChangeArrowheads="1"/>
          </p:cNvSpPr>
          <p:nvPr>
            <p:ph type="title"/>
          </p:nvPr>
        </p:nvSpPr>
        <p:spPr/>
        <p:txBody>
          <a:bodyPr/>
          <a:lstStyle/>
          <a:p>
            <a:pPr eaLnBrk="1" hangingPunct="1"/>
            <a:r>
              <a:rPr lang="en-US" altLang="en-US"/>
              <a:t>CSFs - Quality Check</a:t>
            </a:r>
          </a:p>
        </p:txBody>
      </p:sp>
      <p:sp>
        <p:nvSpPr>
          <p:cNvPr id="337923" name="Rectangle 3">
            <a:extLst>
              <a:ext uri="{FF2B5EF4-FFF2-40B4-BE49-F238E27FC236}">
                <a16:creationId xmlns:a16="http://schemas.microsoft.com/office/drawing/2014/main" id="{1EFF3BF8-22FD-434B-B3BE-3DD8FDF8517C}"/>
              </a:ext>
            </a:extLst>
          </p:cNvPr>
          <p:cNvSpPr>
            <a:spLocks noGrp="1" noChangeArrowheads="1"/>
          </p:cNvSpPr>
          <p:nvPr>
            <p:ph idx="1"/>
          </p:nvPr>
        </p:nvSpPr>
        <p:spPr/>
        <p:txBody>
          <a:bodyPr>
            <a:normAutofit/>
          </a:bodyPr>
          <a:lstStyle/>
          <a:p>
            <a:pPr eaLnBrk="1" hangingPunct="1"/>
            <a:r>
              <a:rPr lang="en-US" altLang="en-US"/>
              <a:t>Have the most critical conditions that must be created to achieve the objectives been identified?</a:t>
            </a:r>
          </a:p>
          <a:p>
            <a:pPr eaLnBrk="1" hangingPunct="1"/>
            <a:r>
              <a:rPr lang="en-US" altLang="en-US"/>
              <a:t>Are the CSFs stated as nouns with conditional adjectives (e.g., “effective dealer network”) and not as verbs (e.g., “develop”)?</a:t>
            </a:r>
          </a:p>
          <a:p>
            <a:pPr eaLnBrk="1" hangingPunct="1"/>
            <a:r>
              <a:rPr lang="en-US" altLang="en-US"/>
              <a:t>Do you have at least two and no more than seven CSFs per goal?</a:t>
            </a:r>
          </a:p>
          <a:p>
            <a:pPr eaLnBrk="1" hangingPunct="1"/>
            <a:endParaRPr lang="en-US" altLang="en-US"/>
          </a:p>
        </p:txBody>
      </p:sp>
      <p:sp>
        <p:nvSpPr>
          <p:cNvPr id="135170" name="Footer Placeholder 3">
            <a:extLst>
              <a:ext uri="{FF2B5EF4-FFF2-40B4-BE49-F238E27FC236}">
                <a16:creationId xmlns:a16="http://schemas.microsoft.com/office/drawing/2014/main" id="{CF7D3167-7611-4D9E-9652-ADFFC4D6995E}"/>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35171" name="Slide Number Placeholder 4">
            <a:extLst>
              <a:ext uri="{FF2B5EF4-FFF2-40B4-BE49-F238E27FC236}">
                <a16:creationId xmlns:a16="http://schemas.microsoft.com/office/drawing/2014/main" id="{4FAD67B8-910F-4B48-94A8-7A550FA39EE1}"/>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84</a:t>
            </a:fld>
            <a:endParaRPr lang="en-US" altLang="en-US" sz="900">
              <a:latin typeface="HelveticaNeue MediumExt" charset="0"/>
            </a:endParaRPr>
          </a:p>
        </p:txBody>
      </p:sp>
      <p:sp>
        <p:nvSpPr>
          <p:cNvPr id="7" name="Text Box 4">
            <a:extLst>
              <a:ext uri="{FF2B5EF4-FFF2-40B4-BE49-F238E27FC236}">
                <a16:creationId xmlns:a16="http://schemas.microsoft.com/office/drawing/2014/main" id="{4CB6C031-86C5-430B-BCDF-1DBE283AF1E8}"/>
              </a:ext>
            </a:extLst>
          </p:cNvPr>
          <p:cNvSpPr txBox="1">
            <a:spLocks noChangeArrowheads="1"/>
          </p:cNvSpPr>
          <p:nvPr/>
        </p:nvSpPr>
        <p:spPr bwMode="auto">
          <a:xfrm>
            <a:off x="11805466" y="4109324"/>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animEffect transition="in" filter="dissolve">
                                      <p:cBhvr>
                                        <p:cTn id="7" dur="500"/>
                                        <p:tgtEl>
                                          <p:spTgt spid="337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23">
                                            <p:txEl>
                                              <p:pRg st="1" end="1"/>
                                            </p:txEl>
                                          </p:spTgt>
                                        </p:tgtEl>
                                        <p:attrNameLst>
                                          <p:attrName>style.visibility</p:attrName>
                                        </p:attrNameLst>
                                      </p:cBhvr>
                                      <p:to>
                                        <p:strVal val="visible"/>
                                      </p:to>
                                    </p:set>
                                    <p:animEffect transition="in" filter="dissolve">
                                      <p:cBhvr>
                                        <p:cTn id="12" dur="500"/>
                                        <p:tgtEl>
                                          <p:spTgt spid="337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23">
                                            <p:txEl>
                                              <p:pRg st="2" end="2"/>
                                            </p:txEl>
                                          </p:spTgt>
                                        </p:tgtEl>
                                        <p:attrNameLst>
                                          <p:attrName>style.visibility</p:attrName>
                                        </p:attrNameLst>
                                      </p:cBhvr>
                                      <p:to>
                                        <p:strVal val="visible"/>
                                      </p:to>
                                    </p:set>
                                    <p:animEffect transition="in" filter="dissolve">
                                      <p:cBhvr>
                                        <p:cTn id="17" dur="500"/>
                                        <p:tgtEl>
                                          <p:spTgt spid="337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2">
            <a:extLst>
              <a:ext uri="{FF2B5EF4-FFF2-40B4-BE49-F238E27FC236}">
                <a16:creationId xmlns:a16="http://schemas.microsoft.com/office/drawing/2014/main" id="{E99DC1C1-0C47-488E-8C3A-8BB637ECD7B5}"/>
              </a:ext>
            </a:extLst>
          </p:cNvPr>
          <p:cNvSpPr>
            <a:spLocks noGrp="1" noChangeArrowheads="1"/>
          </p:cNvSpPr>
          <p:nvPr>
            <p:ph type="title"/>
          </p:nvPr>
        </p:nvSpPr>
        <p:spPr/>
        <p:txBody>
          <a:bodyPr/>
          <a:lstStyle/>
          <a:p>
            <a:pPr eaLnBrk="1" hangingPunct="1"/>
            <a:r>
              <a:rPr lang="en-US" altLang="en-US" dirty="0"/>
              <a:t>CSFs – Success Strategies</a:t>
            </a:r>
            <a:endParaRPr lang="en-US" altLang="en-US" sz="2400" dirty="0"/>
          </a:p>
        </p:txBody>
      </p:sp>
      <p:sp>
        <p:nvSpPr>
          <p:cNvPr id="84997" name="Rectangle 3">
            <a:extLst>
              <a:ext uri="{FF2B5EF4-FFF2-40B4-BE49-F238E27FC236}">
                <a16:creationId xmlns:a16="http://schemas.microsoft.com/office/drawing/2014/main" id="{1524901C-08C6-4BCA-B1A6-751CF7C60ABE}"/>
              </a:ext>
            </a:extLst>
          </p:cNvPr>
          <p:cNvSpPr>
            <a:spLocks noGrp="1" noChangeArrowheads="1"/>
          </p:cNvSpPr>
          <p:nvPr>
            <p:ph idx="1"/>
          </p:nvPr>
        </p:nvSpPr>
        <p:spPr>
          <a:noFill/>
        </p:spPr>
        <p:txBody>
          <a:bodyPr>
            <a:normAutofit/>
          </a:bodyPr>
          <a:lstStyle/>
          <a:p>
            <a:pPr marL="863600" indent="-863600">
              <a:lnSpc>
                <a:spcPct val="90000"/>
              </a:lnSpc>
              <a:buNone/>
            </a:pPr>
            <a:r>
              <a:rPr lang="en-US" altLang="en-US" b="1" u="sng">
                <a:cs typeface="Times New Roman" panose="02020603050405020304" pitchFamily="18" charset="0"/>
              </a:rPr>
              <a:t>Steps</a:t>
            </a:r>
          </a:p>
          <a:p>
            <a:pPr marL="863600" indent="-863600">
              <a:lnSpc>
                <a:spcPct val="90000"/>
              </a:lnSpc>
              <a:buFont typeface="Wingdings" panose="05000000000000000000" pitchFamily="2" charset="2"/>
              <a:buAutoNum type="arabicPeriod"/>
            </a:pPr>
            <a:r>
              <a:rPr lang="en-US" altLang="en-US">
                <a:cs typeface="Times New Roman" panose="02020603050405020304" pitchFamily="18" charset="0"/>
              </a:rPr>
              <a:t>Review the objectives for each goal and ask yourself, “What key conditions must be created for these objectives to be achieved?" </a:t>
            </a:r>
          </a:p>
          <a:p>
            <a:pPr marL="863600" indent="-863600">
              <a:lnSpc>
                <a:spcPct val="90000"/>
              </a:lnSpc>
              <a:buFont typeface="Wingdings" panose="05000000000000000000" pitchFamily="2" charset="2"/>
              <a:buAutoNum type="arabicPeriod"/>
            </a:pPr>
            <a:r>
              <a:rPr lang="en-US" altLang="en-US">
                <a:cs typeface="Times New Roman" panose="02020603050405020304" pitchFamily="18" charset="0"/>
              </a:rPr>
              <a:t>Limit your CSFs to those things that can be impacted by the organization. </a:t>
            </a:r>
          </a:p>
          <a:p>
            <a:pPr marL="863600" indent="-863600">
              <a:lnSpc>
                <a:spcPct val="90000"/>
              </a:lnSpc>
              <a:buFont typeface="Wingdings" panose="05000000000000000000" pitchFamily="2" charset="2"/>
              <a:buAutoNum type="arabicPeriod"/>
            </a:pPr>
            <a:r>
              <a:rPr lang="en-US" altLang="en-US">
                <a:cs typeface="Times New Roman" panose="02020603050405020304" pitchFamily="18" charset="0"/>
              </a:rPr>
              <a:t>A goal typically has no fewer than two, and no more than seven. </a:t>
            </a:r>
          </a:p>
          <a:p>
            <a:pPr marL="863600" indent="-863600">
              <a:lnSpc>
                <a:spcPct val="90000"/>
              </a:lnSpc>
              <a:buFont typeface="Wingdings" panose="05000000000000000000" pitchFamily="2" charset="2"/>
              <a:buAutoNum type="arabicPeriod"/>
            </a:pPr>
            <a:r>
              <a:rPr lang="en-US" altLang="en-US">
                <a:cs typeface="Times New Roman" panose="02020603050405020304" pitchFamily="18" charset="0"/>
              </a:rPr>
              <a:t>Don't just restate the objectives. </a:t>
            </a:r>
          </a:p>
          <a:p>
            <a:pPr marL="863600" indent="-863600">
              <a:lnSpc>
                <a:spcPct val="90000"/>
              </a:lnSpc>
              <a:buNone/>
            </a:pPr>
            <a:endParaRPr lang="en-US" altLang="en-US">
              <a:cs typeface="Times New Roman" panose="02020603050405020304" pitchFamily="18" charset="0"/>
            </a:endParaRPr>
          </a:p>
          <a:p>
            <a:pPr marL="863600" indent="-863600">
              <a:lnSpc>
                <a:spcPct val="90000"/>
              </a:lnSpc>
              <a:buFont typeface="Wingdings" panose="05000000000000000000" pitchFamily="2" charset="2"/>
              <a:buAutoNum type="arabicPeriod"/>
            </a:pPr>
            <a:endParaRPr lang="en-US" altLang="en-US">
              <a:cs typeface="Times New Roman" panose="02020603050405020304" pitchFamily="18" charset="0"/>
            </a:endParaRPr>
          </a:p>
        </p:txBody>
      </p:sp>
      <p:sp>
        <p:nvSpPr>
          <p:cNvPr id="136194" name="Footer Placeholder 3">
            <a:extLst>
              <a:ext uri="{FF2B5EF4-FFF2-40B4-BE49-F238E27FC236}">
                <a16:creationId xmlns:a16="http://schemas.microsoft.com/office/drawing/2014/main" id="{9BF19ACB-E180-46B3-BD5F-4EB48B406C20}"/>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36195" name="Slide Number Placeholder 4">
            <a:extLst>
              <a:ext uri="{FF2B5EF4-FFF2-40B4-BE49-F238E27FC236}">
                <a16:creationId xmlns:a16="http://schemas.microsoft.com/office/drawing/2014/main" id="{79B3D3AE-3239-490E-AB4D-F02825614996}"/>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85</a:t>
            </a:fld>
            <a:endParaRPr lang="en-US" altLang="en-US" sz="900">
              <a:latin typeface="HelveticaNeue MediumExt" charset="0"/>
            </a:endParaRPr>
          </a:p>
        </p:txBody>
      </p:sp>
      <p:sp>
        <p:nvSpPr>
          <p:cNvPr id="136198" name="Text Box 4">
            <a:extLst>
              <a:ext uri="{FF2B5EF4-FFF2-40B4-BE49-F238E27FC236}">
                <a16:creationId xmlns:a16="http://schemas.microsoft.com/office/drawing/2014/main" id="{18C36AE4-24CA-4CDD-A6FD-A7DACB89750A}"/>
              </a:ext>
            </a:extLst>
          </p:cNvPr>
          <p:cNvSpPr txBox="1">
            <a:spLocks noChangeArrowheads="1"/>
          </p:cNvSpPr>
          <p:nvPr/>
        </p:nvSpPr>
        <p:spPr bwMode="auto">
          <a:xfrm>
            <a:off x="10153650" y="5410200"/>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eaLnBrk="1" hangingPunct="1">
              <a:spcBef>
                <a:spcPct val="0"/>
              </a:spcBef>
              <a:buClrTx/>
              <a:buSzTx/>
              <a:buFontTx/>
              <a:buNone/>
            </a:pPr>
            <a:r>
              <a:rPr lang="en-US" altLang="en-US" sz="2400">
                <a:solidFill>
                  <a:srgbClr val="EAEAEA"/>
                </a:solidFill>
              </a:rPr>
              <a:t>-</a:t>
            </a:r>
          </a:p>
        </p:txBody>
      </p:sp>
      <p:sp>
        <p:nvSpPr>
          <p:cNvPr id="7" name="TextBox 6">
            <a:extLst>
              <a:ext uri="{FF2B5EF4-FFF2-40B4-BE49-F238E27FC236}">
                <a16:creationId xmlns:a16="http://schemas.microsoft.com/office/drawing/2014/main" id="{BB7595AC-DAEA-43F1-AF34-398167E96DDE}"/>
              </a:ext>
            </a:extLst>
          </p:cNvPr>
          <p:cNvSpPr txBox="1"/>
          <p:nvPr/>
        </p:nvSpPr>
        <p:spPr>
          <a:xfrm>
            <a:off x="10334626" y="5465764"/>
            <a:ext cx="333375" cy="630237"/>
          </a:xfrm>
          <a:prstGeom prst="rect">
            <a:avLst/>
          </a:prstGeom>
          <a:noFill/>
        </p:spPr>
        <p:txBody>
          <a:bodyPr wrap="none">
            <a:spAutoFit/>
          </a:bodyPr>
          <a:lstStyle/>
          <a:p>
            <a:pPr>
              <a:defRPr/>
            </a:pPr>
            <a:r>
              <a:rPr lang="en-US" sz="3500" dirty="0">
                <a:solidFill>
                  <a:schemeClr val="bg1">
                    <a:lumMod val="85000"/>
                  </a:schemeClr>
                </a:solidFill>
              </a:rPr>
              <a:t>-</a:t>
            </a:r>
          </a:p>
        </p:txBody>
      </p:sp>
      <p:sp>
        <p:nvSpPr>
          <p:cNvPr id="8" name="Text Box 4">
            <a:extLst>
              <a:ext uri="{FF2B5EF4-FFF2-40B4-BE49-F238E27FC236}">
                <a16:creationId xmlns:a16="http://schemas.microsoft.com/office/drawing/2014/main" id="{208E4705-2C2D-495F-834F-7BCFAD18160A}"/>
              </a:ext>
            </a:extLst>
          </p:cNvPr>
          <p:cNvSpPr txBox="1">
            <a:spLocks noChangeArrowheads="1"/>
          </p:cNvSpPr>
          <p:nvPr/>
        </p:nvSpPr>
        <p:spPr bwMode="auto">
          <a:xfrm>
            <a:off x="11805466" y="5170866"/>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4997">
                                            <p:txEl>
                                              <p:pRg st="1" end="1"/>
                                            </p:txEl>
                                          </p:spTgt>
                                        </p:tgtEl>
                                        <p:attrNameLst>
                                          <p:attrName>style.visibility</p:attrName>
                                        </p:attrNameLst>
                                      </p:cBhvr>
                                      <p:to>
                                        <p:strVal val="visible"/>
                                      </p:to>
                                    </p:set>
                                    <p:animEffect transition="in" filter="dissolve">
                                      <p:cBhvr>
                                        <p:cTn id="7" dur="500"/>
                                        <p:tgtEl>
                                          <p:spTgt spid="8499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4997">
                                            <p:txEl>
                                              <p:pRg st="2" end="2"/>
                                            </p:txEl>
                                          </p:spTgt>
                                        </p:tgtEl>
                                        <p:attrNameLst>
                                          <p:attrName>style.visibility</p:attrName>
                                        </p:attrNameLst>
                                      </p:cBhvr>
                                      <p:to>
                                        <p:strVal val="visible"/>
                                      </p:to>
                                    </p:set>
                                    <p:animEffect transition="in" filter="dissolve">
                                      <p:cBhvr>
                                        <p:cTn id="12" dur="500"/>
                                        <p:tgtEl>
                                          <p:spTgt spid="8499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4997">
                                            <p:txEl>
                                              <p:pRg st="3" end="3"/>
                                            </p:txEl>
                                          </p:spTgt>
                                        </p:tgtEl>
                                        <p:attrNameLst>
                                          <p:attrName>style.visibility</p:attrName>
                                        </p:attrNameLst>
                                      </p:cBhvr>
                                      <p:to>
                                        <p:strVal val="visible"/>
                                      </p:to>
                                    </p:set>
                                    <p:animEffect transition="in" filter="dissolve">
                                      <p:cBhvr>
                                        <p:cTn id="17" dur="500"/>
                                        <p:tgtEl>
                                          <p:spTgt spid="8499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4997">
                                            <p:txEl>
                                              <p:pRg st="4" end="4"/>
                                            </p:txEl>
                                          </p:spTgt>
                                        </p:tgtEl>
                                        <p:attrNameLst>
                                          <p:attrName>style.visibility</p:attrName>
                                        </p:attrNameLst>
                                      </p:cBhvr>
                                      <p:to>
                                        <p:strVal val="visible"/>
                                      </p:to>
                                    </p:set>
                                    <p:animEffect transition="in" filter="dissolve">
                                      <p:cBhvr>
                                        <p:cTn id="22" dur="500"/>
                                        <p:tgtEl>
                                          <p:spTgt spid="849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a:extLst>
              <a:ext uri="{FF2B5EF4-FFF2-40B4-BE49-F238E27FC236}">
                <a16:creationId xmlns:a16="http://schemas.microsoft.com/office/drawing/2014/main" id="{3518903A-0C8D-4C36-9BA2-FED22E744FE4}"/>
              </a:ext>
            </a:extLst>
          </p:cNvPr>
          <p:cNvSpPr>
            <a:spLocks noGrp="1" noChangeArrowheads="1"/>
          </p:cNvSpPr>
          <p:nvPr>
            <p:ph type="title"/>
          </p:nvPr>
        </p:nvSpPr>
        <p:spPr/>
        <p:txBody>
          <a:bodyPr/>
          <a:lstStyle/>
          <a:p>
            <a:pPr eaLnBrk="1" hangingPunct="1"/>
            <a:r>
              <a:rPr lang="en-US" altLang="en-US" dirty="0"/>
              <a:t>5. Barriers</a:t>
            </a:r>
            <a:endParaRPr lang="en-US" altLang="en-US" sz="2400" dirty="0"/>
          </a:p>
        </p:txBody>
      </p:sp>
      <p:sp>
        <p:nvSpPr>
          <p:cNvPr id="55301" name="Rectangle 3">
            <a:extLst>
              <a:ext uri="{FF2B5EF4-FFF2-40B4-BE49-F238E27FC236}">
                <a16:creationId xmlns:a16="http://schemas.microsoft.com/office/drawing/2014/main" id="{77D4E94F-CB05-40B2-9CEA-BAE61C650C26}"/>
              </a:ext>
            </a:extLst>
          </p:cNvPr>
          <p:cNvSpPr>
            <a:spLocks noGrp="1" noChangeArrowheads="1"/>
          </p:cNvSpPr>
          <p:nvPr>
            <p:ph idx="1"/>
          </p:nvPr>
        </p:nvSpPr>
        <p:spPr/>
        <p:txBody>
          <a:bodyPr/>
          <a:lstStyle/>
          <a:p>
            <a:pPr eaLnBrk="1" hangingPunct="1"/>
            <a:r>
              <a:rPr lang="en-US" altLang="en-US">
                <a:cs typeface="Times New Roman" panose="02020603050405020304" pitchFamily="18" charset="0"/>
              </a:rPr>
              <a:t>Barriers are existing or potential challenges that hinder the achievement of one or more objectives. </a:t>
            </a:r>
          </a:p>
        </p:txBody>
      </p:sp>
      <p:sp>
        <p:nvSpPr>
          <p:cNvPr id="55298" name="Footer Placeholder 3">
            <a:extLst>
              <a:ext uri="{FF2B5EF4-FFF2-40B4-BE49-F238E27FC236}">
                <a16:creationId xmlns:a16="http://schemas.microsoft.com/office/drawing/2014/main" id="{DD02FBAC-F68E-4D89-81FB-4AD8526C1032}"/>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ctr" rtl="0" fontAlgn="base">
              <a:spcBef>
                <a:spcPct val="0"/>
              </a:spcBef>
              <a:spcAft>
                <a:spcPct val="0"/>
              </a:spcAft>
              <a:defRPr sz="5400" b="1" kern="1200">
                <a:solidFill>
                  <a:srgbClr val="104A73"/>
                </a:solidFill>
                <a:latin typeface="Arial" panose="020B0604020202020204" pitchFamily="34" charset="0"/>
                <a:ea typeface="+mn-ea"/>
                <a:cs typeface="+mn-cs"/>
              </a:defRPr>
            </a:lvl2pPr>
            <a:lvl3pPr marL="914400" algn="ctr" rtl="0" fontAlgn="base">
              <a:spcBef>
                <a:spcPct val="0"/>
              </a:spcBef>
              <a:spcAft>
                <a:spcPct val="0"/>
              </a:spcAft>
              <a:defRPr sz="5400" b="1" kern="1200">
                <a:solidFill>
                  <a:srgbClr val="104A73"/>
                </a:solidFill>
                <a:latin typeface="Arial" panose="020B0604020202020204" pitchFamily="34" charset="0"/>
                <a:ea typeface="+mn-ea"/>
                <a:cs typeface="+mn-cs"/>
              </a:defRPr>
            </a:lvl3pPr>
            <a:lvl4pPr marL="1371600" algn="ctr" rtl="0" fontAlgn="base">
              <a:spcBef>
                <a:spcPct val="0"/>
              </a:spcBef>
              <a:spcAft>
                <a:spcPct val="0"/>
              </a:spcAft>
              <a:defRPr sz="5400" b="1" kern="1200">
                <a:solidFill>
                  <a:srgbClr val="104A73"/>
                </a:solidFill>
                <a:latin typeface="Arial" panose="020B0604020202020204" pitchFamily="34" charset="0"/>
                <a:ea typeface="+mn-ea"/>
                <a:cs typeface="+mn-cs"/>
              </a:defRPr>
            </a:lvl4pPr>
            <a:lvl5pPr marL="1828800" algn="ctr" rtl="0" fontAlgn="base">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r>
              <a:rPr lang="en-US" altLang="en-US"/>
              <a:t>Duplication prohibited without prior written consent of Leadership Strategies, Inc. Copyright 2001 Leadership Strategies, Inc.</a:t>
            </a:r>
            <a:endParaRPr lang="en-US" altLang="en-US" sz="800" b="0">
              <a:solidFill>
                <a:srgbClr val="000066"/>
              </a:solidFill>
            </a:endParaRPr>
          </a:p>
        </p:txBody>
      </p:sp>
      <p:sp>
        <p:nvSpPr>
          <p:cNvPr id="55299" name="Slide Number Placeholder 4">
            <a:extLst>
              <a:ext uri="{FF2B5EF4-FFF2-40B4-BE49-F238E27FC236}">
                <a16:creationId xmlns:a16="http://schemas.microsoft.com/office/drawing/2014/main" id="{3B4880B3-AF92-4333-A7E9-E35FDE865A94}"/>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ctr" rtl="0" fontAlgn="base">
              <a:spcBef>
                <a:spcPct val="0"/>
              </a:spcBef>
              <a:spcAft>
                <a:spcPct val="0"/>
              </a:spcAft>
              <a:defRPr sz="5400" b="1" kern="1200">
                <a:solidFill>
                  <a:srgbClr val="104A73"/>
                </a:solidFill>
                <a:latin typeface="Arial" panose="020B0604020202020204" pitchFamily="34" charset="0"/>
                <a:ea typeface="+mn-ea"/>
                <a:cs typeface="+mn-cs"/>
              </a:defRPr>
            </a:lvl2pPr>
            <a:lvl3pPr marL="914400" algn="ctr" rtl="0" fontAlgn="base">
              <a:spcBef>
                <a:spcPct val="0"/>
              </a:spcBef>
              <a:spcAft>
                <a:spcPct val="0"/>
              </a:spcAft>
              <a:defRPr sz="5400" b="1" kern="1200">
                <a:solidFill>
                  <a:srgbClr val="104A73"/>
                </a:solidFill>
                <a:latin typeface="Arial" panose="020B0604020202020204" pitchFamily="34" charset="0"/>
                <a:ea typeface="+mn-ea"/>
                <a:cs typeface="+mn-cs"/>
              </a:defRPr>
            </a:lvl3pPr>
            <a:lvl4pPr marL="1371600" algn="ctr" rtl="0" fontAlgn="base">
              <a:spcBef>
                <a:spcPct val="0"/>
              </a:spcBef>
              <a:spcAft>
                <a:spcPct val="0"/>
              </a:spcAft>
              <a:defRPr sz="5400" b="1" kern="1200">
                <a:solidFill>
                  <a:srgbClr val="104A73"/>
                </a:solidFill>
                <a:latin typeface="Arial" panose="020B0604020202020204" pitchFamily="34" charset="0"/>
                <a:ea typeface="+mn-ea"/>
                <a:cs typeface="+mn-cs"/>
              </a:defRPr>
            </a:lvl4pPr>
            <a:lvl5pPr marL="1828800" algn="ctr" rtl="0" fontAlgn="base">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fld id="{7DA7D1C9-4BD0-4915-8575-ECF0F7E6D1B0}" type="slidenum">
              <a:rPr lang="en-US" altLang="en-US" smtClean="0"/>
              <a:pPr/>
              <a:t>86</a:t>
            </a:fld>
            <a:endParaRPr lang="en-US" altLang="en-US" sz="900" b="0">
              <a:solidFill>
                <a:srgbClr val="000066"/>
              </a:solidFill>
              <a:latin typeface="HelveticaNeue MediumExt" charset="0"/>
            </a:endParaRPr>
          </a:p>
        </p:txBody>
      </p:sp>
      <p:sp>
        <p:nvSpPr>
          <p:cNvPr id="38918" name="Text Box 4">
            <a:extLst>
              <a:ext uri="{FF2B5EF4-FFF2-40B4-BE49-F238E27FC236}">
                <a16:creationId xmlns:a16="http://schemas.microsoft.com/office/drawing/2014/main" id="{3D2145BB-0C8B-4979-9A6F-797E792D8C99}"/>
              </a:ext>
            </a:extLst>
          </p:cNvPr>
          <p:cNvSpPr txBox="1">
            <a:spLocks noChangeArrowheads="1"/>
          </p:cNvSpPr>
          <p:nvPr/>
        </p:nvSpPr>
        <p:spPr bwMode="auto">
          <a:xfrm>
            <a:off x="2133600" y="3200400"/>
            <a:ext cx="8153400" cy="2123658"/>
          </a:xfrm>
          <a:prstGeom prst="rect">
            <a:avLst/>
          </a:prstGeom>
          <a:solidFill>
            <a:schemeClr val="accent1">
              <a:lumMod val="10000"/>
              <a:lumOff val="90000"/>
            </a:schemeClr>
          </a:solidFill>
          <a:ln w="9525">
            <a:solidFill>
              <a:schemeClr val="tx1"/>
            </a:solidFill>
            <a:miter lim="800000"/>
            <a:headEnd/>
            <a:tailEnd/>
          </a:ln>
        </p:spPr>
        <p:txBody>
          <a:bodyPr>
            <a:spAutoFit/>
          </a:bodyPr>
          <a:lstStyle>
            <a:lvl1pPr marL="228600" indent="-228600" eaLnBrk="0" hangingPunct="0">
              <a:defRPr sz="5400" b="1">
                <a:solidFill>
                  <a:srgbClr val="104A73"/>
                </a:solidFill>
                <a:latin typeface="Arial" charset="0"/>
              </a:defRPr>
            </a:lvl1pPr>
            <a:lvl2pPr marL="742950" indent="-285750" eaLnBrk="0" hangingPunct="0">
              <a:defRPr sz="5400" b="1">
                <a:solidFill>
                  <a:srgbClr val="104A73"/>
                </a:solidFill>
                <a:latin typeface="Arial" charset="0"/>
              </a:defRPr>
            </a:lvl2pPr>
            <a:lvl3pPr marL="1143000" indent="-228600" eaLnBrk="0" hangingPunct="0">
              <a:defRPr sz="5400" b="1">
                <a:solidFill>
                  <a:srgbClr val="104A73"/>
                </a:solidFill>
                <a:latin typeface="Arial" charset="0"/>
              </a:defRPr>
            </a:lvl3pPr>
            <a:lvl4pPr marL="1600200" indent="-228600" eaLnBrk="0" hangingPunct="0">
              <a:defRPr sz="5400" b="1">
                <a:solidFill>
                  <a:srgbClr val="104A73"/>
                </a:solidFill>
                <a:latin typeface="Arial" charset="0"/>
              </a:defRPr>
            </a:lvl4pPr>
            <a:lvl5pPr marL="2057400" indent="-228600" eaLnBrk="0" hangingPunct="0">
              <a:defRPr sz="5400" b="1">
                <a:solidFill>
                  <a:srgbClr val="104A73"/>
                </a:solidFill>
                <a:latin typeface="Arial" charset="0"/>
              </a:defRPr>
            </a:lvl5pPr>
            <a:lvl6pPr marL="2514600" indent="-228600" algn="ctr" eaLnBrk="0" fontAlgn="base" hangingPunct="0">
              <a:spcBef>
                <a:spcPct val="0"/>
              </a:spcBef>
              <a:spcAft>
                <a:spcPct val="0"/>
              </a:spcAft>
              <a:defRPr sz="5400" b="1">
                <a:solidFill>
                  <a:srgbClr val="104A73"/>
                </a:solidFill>
                <a:latin typeface="Arial" charset="0"/>
              </a:defRPr>
            </a:lvl6pPr>
            <a:lvl7pPr marL="2971800" indent="-228600" algn="ctr" eaLnBrk="0" fontAlgn="base" hangingPunct="0">
              <a:spcBef>
                <a:spcPct val="0"/>
              </a:spcBef>
              <a:spcAft>
                <a:spcPct val="0"/>
              </a:spcAft>
              <a:defRPr sz="5400" b="1">
                <a:solidFill>
                  <a:srgbClr val="104A73"/>
                </a:solidFill>
                <a:latin typeface="Arial" charset="0"/>
              </a:defRPr>
            </a:lvl7pPr>
            <a:lvl8pPr marL="3429000" indent="-228600" algn="ctr" eaLnBrk="0" fontAlgn="base" hangingPunct="0">
              <a:spcBef>
                <a:spcPct val="0"/>
              </a:spcBef>
              <a:spcAft>
                <a:spcPct val="0"/>
              </a:spcAft>
              <a:defRPr sz="5400" b="1">
                <a:solidFill>
                  <a:srgbClr val="104A73"/>
                </a:solidFill>
                <a:latin typeface="Arial" charset="0"/>
              </a:defRPr>
            </a:lvl8pPr>
            <a:lvl9pPr marL="3886200" indent="-228600" algn="ctr" eaLnBrk="0" fontAlgn="base" hangingPunct="0">
              <a:spcBef>
                <a:spcPct val="0"/>
              </a:spcBef>
              <a:spcAft>
                <a:spcPct val="0"/>
              </a:spcAft>
              <a:defRPr sz="5400" b="1">
                <a:solidFill>
                  <a:srgbClr val="104A73"/>
                </a:solidFill>
                <a:latin typeface="Arial" charset="0"/>
              </a:defRPr>
            </a:lvl9pPr>
          </a:lstStyle>
          <a:p>
            <a:pPr algn="l" eaLnBrk="1" hangingPunct="1">
              <a:spcBef>
                <a:spcPct val="50000"/>
              </a:spcBef>
              <a:defRPr/>
            </a:pPr>
            <a:r>
              <a:rPr lang="en-US" sz="2400" b="0" u="sng" dirty="0">
                <a:solidFill>
                  <a:srgbClr val="F26522"/>
                </a:solidFill>
                <a:latin typeface="+mj-lt"/>
                <a:cs typeface="Times New Roman" pitchFamily="18" charset="0"/>
              </a:rPr>
              <a:t>Examples</a:t>
            </a:r>
          </a:p>
          <a:p>
            <a:pPr algn="l" eaLnBrk="1" hangingPunct="1">
              <a:spcBef>
                <a:spcPct val="50000"/>
              </a:spcBef>
              <a:buFontTx/>
              <a:buChar char="-"/>
              <a:defRPr/>
            </a:pPr>
            <a:r>
              <a:rPr lang="en-US" sz="2400" b="0" dirty="0">
                <a:solidFill>
                  <a:srgbClr val="000066"/>
                </a:solidFill>
                <a:latin typeface="+mj-lt"/>
                <a:cs typeface="Times New Roman" pitchFamily="18" charset="0"/>
              </a:rPr>
              <a:t>Inefficient northeast plant.  </a:t>
            </a:r>
          </a:p>
          <a:p>
            <a:pPr algn="l" eaLnBrk="1" hangingPunct="1">
              <a:spcBef>
                <a:spcPct val="50000"/>
              </a:spcBef>
              <a:buFontTx/>
              <a:buChar char="-"/>
              <a:defRPr/>
            </a:pPr>
            <a:r>
              <a:rPr lang="en-US" sz="2400" b="0" dirty="0">
                <a:solidFill>
                  <a:srgbClr val="000066"/>
                </a:solidFill>
                <a:latin typeface="+mj-lt"/>
                <a:cs typeface="Times New Roman" pitchFamily="18" charset="0"/>
              </a:rPr>
              <a:t>Price competition from Japanese manufacturers.  </a:t>
            </a:r>
          </a:p>
          <a:p>
            <a:pPr algn="l" eaLnBrk="1" hangingPunct="1">
              <a:spcBef>
                <a:spcPct val="50000"/>
              </a:spcBef>
              <a:buFontTx/>
              <a:buChar char="-"/>
              <a:defRPr/>
            </a:pPr>
            <a:r>
              <a:rPr lang="en-US" sz="2400" b="0" dirty="0">
                <a:solidFill>
                  <a:srgbClr val="000066"/>
                </a:solidFill>
                <a:latin typeface="+mj-lt"/>
                <a:cs typeface="Times New Roman" pitchFamily="18" charset="0"/>
              </a:rPr>
              <a:t>Public perception of poor quality by domestic manufacturers. </a:t>
            </a:r>
          </a:p>
        </p:txBody>
      </p:sp>
      <p:sp>
        <p:nvSpPr>
          <p:cNvPr id="8" name="TextBox 7">
            <a:extLst>
              <a:ext uri="{FF2B5EF4-FFF2-40B4-BE49-F238E27FC236}">
                <a16:creationId xmlns:a16="http://schemas.microsoft.com/office/drawing/2014/main" id="{A57FB47E-D4FB-40AA-BC1E-F33D889A2BE7}"/>
              </a:ext>
            </a:extLst>
          </p:cNvPr>
          <p:cNvSpPr txBox="1"/>
          <p:nvPr/>
        </p:nvSpPr>
        <p:spPr>
          <a:xfrm>
            <a:off x="11834977" y="4699461"/>
            <a:ext cx="333375" cy="630237"/>
          </a:xfrm>
          <a:prstGeom prst="rect">
            <a:avLst/>
          </a:prstGeom>
          <a:noFill/>
        </p:spPr>
        <p:txBody>
          <a:bodyPr wrap="none">
            <a:spAutoFit/>
          </a:bodyPr>
          <a:lstStyle/>
          <a:p>
            <a:pPr>
              <a:defRPr/>
            </a:pPr>
            <a:r>
              <a:rPr lang="en-US" sz="3500" dirty="0">
                <a:solidFill>
                  <a:schemeClr val="bg1">
                    <a:lumMod val="75000"/>
                  </a:schemeClr>
                </a:solidFill>
              </a:rPr>
              <a:t>-</a:t>
            </a:r>
          </a:p>
        </p:txBody>
      </p:sp>
      <p:sp>
        <p:nvSpPr>
          <p:cNvPr id="9" name="Rectangle: Rounded Corners 8">
            <a:extLst>
              <a:ext uri="{FF2B5EF4-FFF2-40B4-BE49-F238E27FC236}">
                <a16:creationId xmlns:a16="http://schemas.microsoft.com/office/drawing/2014/main" id="{15A96707-14A0-4FEC-9B03-37E463AF00A4}"/>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35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8">
                                            <p:txEl>
                                              <p:pRg st="1" end="1"/>
                                            </p:txEl>
                                          </p:spTgt>
                                        </p:tgtEl>
                                        <p:attrNameLst>
                                          <p:attrName>style.visibility</p:attrName>
                                        </p:attrNameLst>
                                      </p:cBhvr>
                                      <p:to>
                                        <p:strVal val="visible"/>
                                      </p:to>
                                    </p:set>
                                    <p:animEffect transition="in" filter="fade">
                                      <p:cBhvr>
                                        <p:cTn id="7" dur="500"/>
                                        <p:tgtEl>
                                          <p:spTgt spid="3891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18">
                                            <p:txEl>
                                              <p:pRg st="2" end="2"/>
                                            </p:txEl>
                                          </p:spTgt>
                                        </p:tgtEl>
                                        <p:attrNameLst>
                                          <p:attrName>style.visibility</p:attrName>
                                        </p:attrNameLst>
                                      </p:cBhvr>
                                      <p:to>
                                        <p:strVal val="visible"/>
                                      </p:to>
                                    </p:set>
                                    <p:animEffect transition="in" filter="fade">
                                      <p:cBhvr>
                                        <p:cTn id="12" dur="500"/>
                                        <p:tgtEl>
                                          <p:spTgt spid="3891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918">
                                            <p:txEl>
                                              <p:pRg st="3" end="3"/>
                                            </p:txEl>
                                          </p:spTgt>
                                        </p:tgtEl>
                                        <p:attrNameLst>
                                          <p:attrName>style.visibility</p:attrName>
                                        </p:attrNameLst>
                                      </p:cBhvr>
                                      <p:to>
                                        <p:strVal val="visible"/>
                                      </p:to>
                                    </p:set>
                                    <p:animEffect transition="in" filter="fade">
                                      <p:cBhvr>
                                        <p:cTn id="17" dur="500"/>
                                        <p:tgtEl>
                                          <p:spTgt spid="389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2">
            <a:extLst>
              <a:ext uri="{FF2B5EF4-FFF2-40B4-BE49-F238E27FC236}">
                <a16:creationId xmlns:a16="http://schemas.microsoft.com/office/drawing/2014/main" id="{E2F7D0A1-6001-4149-B547-766291613058}"/>
              </a:ext>
            </a:extLst>
          </p:cNvPr>
          <p:cNvSpPr>
            <a:spLocks noGrp="1" noChangeArrowheads="1"/>
          </p:cNvSpPr>
          <p:nvPr>
            <p:ph type="title"/>
          </p:nvPr>
        </p:nvSpPr>
        <p:spPr/>
        <p:txBody>
          <a:bodyPr/>
          <a:lstStyle/>
          <a:p>
            <a:pPr eaLnBrk="1" hangingPunct="1"/>
            <a:r>
              <a:rPr lang="en-US" altLang="en-US"/>
              <a:t>Barriers - Quality Check</a:t>
            </a:r>
          </a:p>
        </p:txBody>
      </p:sp>
      <p:sp>
        <p:nvSpPr>
          <p:cNvPr id="337923" name="Rectangle 3">
            <a:extLst>
              <a:ext uri="{FF2B5EF4-FFF2-40B4-BE49-F238E27FC236}">
                <a16:creationId xmlns:a16="http://schemas.microsoft.com/office/drawing/2014/main" id="{593BE8E4-C6F7-4DF9-B455-81C882BF0E46}"/>
              </a:ext>
            </a:extLst>
          </p:cNvPr>
          <p:cNvSpPr>
            <a:spLocks noGrp="1" noChangeArrowheads="1"/>
          </p:cNvSpPr>
          <p:nvPr>
            <p:ph idx="1"/>
          </p:nvPr>
        </p:nvSpPr>
        <p:spPr/>
        <p:txBody>
          <a:bodyPr/>
          <a:lstStyle/>
          <a:p>
            <a:pPr eaLnBrk="1" hangingPunct="1"/>
            <a:r>
              <a:rPr lang="en-US" altLang="en-US"/>
              <a:t>Have the major barriers impacting success been identified?</a:t>
            </a:r>
          </a:p>
          <a:p>
            <a:pPr eaLnBrk="1" hangingPunct="1"/>
            <a:r>
              <a:rPr lang="en-US" altLang="en-US"/>
              <a:t>Are the barriers phrased in such a way as to encourage strategies for overcoming them?</a:t>
            </a:r>
          </a:p>
          <a:p>
            <a:pPr eaLnBrk="1" hangingPunct="1"/>
            <a:r>
              <a:rPr lang="en-US" altLang="en-US"/>
              <a:t>Do the barriers avoid duplication with the critical success factors?</a:t>
            </a:r>
          </a:p>
          <a:p>
            <a:pPr eaLnBrk="1" hangingPunct="1"/>
            <a:endParaRPr lang="en-US" altLang="en-US"/>
          </a:p>
        </p:txBody>
      </p:sp>
      <p:sp>
        <p:nvSpPr>
          <p:cNvPr id="138242" name="Footer Placeholder 3">
            <a:extLst>
              <a:ext uri="{FF2B5EF4-FFF2-40B4-BE49-F238E27FC236}">
                <a16:creationId xmlns:a16="http://schemas.microsoft.com/office/drawing/2014/main" id="{8B65A139-6D7F-4821-9761-9001C6C6E079}"/>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38243" name="Slide Number Placeholder 4">
            <a:extLst>
              <a:ext uri="{FF2B5EF4-FFF2-40B4-BE49-F238E27FC236}">
                <a16:creationId xmlns:a16="http://schemas.microsoft.com/office/drawing/2014/main" id="{B349D438-8A9E-402A-B5F9-9F4288594C5F}"/>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87</a:t>
            </a:fld>
            <a:endParaRPr lang="en-US" altLang="en-US" sz="900">
              <a:latin typeface="HelveticaNeue MediumExt" charset="0"/>
            </a:endParaRPr>
          </a:p>
        </p:txBody>
      </p:sp>
      <p:sp>
        <p:nvSpPr>
          <p:cNvPr id="7" name="Text Box 4">
            <a:extLst>
              <a:ext uri="{FF2B5EF4-FFF2-40B4-BE49-F238E27FC236}">
                <a16:creationId xmlns:a16="http://schemas.microsoft.com/office/drawing/2014/main" id="{3BBF54DD-0573-439D-AB17-E5E9BF14223D}"/>
              </a:ext>
            </a:extLst>
          </p:cNvPr>
          <p:cNvSpPr txBox="1">
            <a:spLocks noChangeArrowheads="1"/>
          </p:cNvSpPr>
          <p:nvPr/>
        </p:nvSpPr>
        <p:spPr bwMode="auto">
          <a:xfrm>
            <a:off x="11805466" y="3016250"/>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animEffect transition="in" filter="dissolve">
                                      <p:cBhvr>
                                        <p:cTn id="7" dur="500"/>
                                        <p:tgtEl>
                                          <p:spTgt spid="337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23">
                                            <p:txEl>
                                              <p:pRg st="1" end="1"/>
                                            </p:txEl>
                                          </p:spTgt>
                                        </p:tgtEl>
                                        <p:attrNameLst>
                                          <p:attrName>style.visibility</p:attrName>
                                        </p:attrNameLst>
                                      </p:cBhvr>
                                      <p:to>
                                        <p:strVal val="visible"/>
                                      </p:to>
                                    </p:set>
                                    <p:animEffect transition="in" filter="dissolve">
                                      <p:cBhvr>
                                        <p:cTn id="12" dur="500"/>
                                        <p:tgtEl>
                                          <p:spTgt spid="337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23">
                                            <p:txEl>
                                              <p:pRg st="2" end="2"/>
                                            </p:txEl>
                                          </p:spTgt>
                                        </p:tgtEl>
                                        <p:attrNameLst>
                                          <p:attrName>style.visibility</p:attrName>
                                        </p:attrNameLst>
                                      </p:cBhvr>
                                      <p:to>
                                        <p:strVal val="visible"/>
                                      </p:to>
                                    </p:set>
                                    <p:animEffect transition="in" filter="dissolve">
                                      <p:cBhvr>
                                        <p:cTn id="17" dur="500"/>
                                        <p:tgtEl>
                                          <p:spTgt spid="337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2">
            <a:extLst>
              <a:ext uri="{FF2B5EF4-FFF2-40B4-BE49-F238E27FC236}">
                <a16:creationId xmlns:a16="http://schemas.microsoft.com/office/drawing/2014/main" id="{0455EADE-0D8B-4DAE-AFAE-BF1E2A08261B}"/>
              </a:ext>
            </a:extLst>
          </p:cNvPr>
          <p:cNvSpPr>
            <a:spLocks noGrp="1" noChangeArrowheads="1"/>
          </p:cNvSpPr>
          <p:nvPr>
            <p:ph type="title"/>
          </p:nvPr>
        </p:nvSpPr>
        <p:spPr/>
        <p:txBody>
          <a:bodyPr/>
          <a:lstStyle/>
          <a:p>
            <a:pPr eaLnBrk="1" hangingPunct="1"/>
            <a:r>
              <a:rPr lang="en-US" altLang="en-US"/>
              <a:t>Barriers – Success Strategies</a:t>
            </a:r>
            <a:endParaRPr lang="en-US" altLang="en-US" sz="2400"/>
          </a:p>
        </p:txBody>
      </p:sp>
      <p:sp>
        <p:nvSpPr>
          <p:cNvPr id="3" name="Content Placeholder 2">
            <a:extLst>
              <a:ext uri="{FF2B5EF4-FFF2-40B4-BE49-F238E27FC236}">
                <a16:creationId xmlns:a16="http://schemas.microsoft.com/office/drawing/2014/main" id="{4A963A0D-8DFC-42BD-AE44-99B19834B36C}"/>
              </a:ext>
            </a:extLst>
          </p:cNvPr>
          <p:cNvSpPr>
            <a:spLocks noGrp="1"/>
          </p:cNvSpPr>
          <p:nvPr>
            <p:ph idx="1"/>
          </p:nvPr>
        </p:nvSpPr>
        <p:spPr>
          <a:xfrm>
            <a:off x="1044520" y="1457760"/>
            <a:ext cx="10075425" cy="4898590"/>
          </a:xfrm>
        </p:spPr>
        <p:txBody>
          <a:bodyPr/>
          <a:lstStyle/>
          <a:p>
            <a:pPr>
              <a:buNone/>
            </a:pPr>
            <a:r>
              <a:rPr lang="en-US" altLang="en-US" u="sng" dirty="0">
                <a:cs typeface="Times New Roman" panose="02020603050405020304" pitchFamily="18" charset="0"/>
              </a:rPr>
              <a:t>Steps</a:t>
            </a:r>
          </a:p>
          <a:p>
            <a:r>
              <a:rPr lang="en-US" altLang="en-US" dirty="0">
                <a:cs typeface="Times New Roman" panose="02020603050405020304" pitchFamily="18" charset="0"/>
              </a:rPr>
              <a:t>Review the objectives for each goal and ask, "Why aren't these objectives achieved already?  What is standing in our way?" </a:t>
            </a:r>
          </a:p>
          <a:p>
            <a:r>
              <a:rPr lang="en-US" altLang="en-US" dirty="0">
                <a:cs typeface="Times New Roman" panose="02020603050405020304" pitchFamily="18" charset="0"/>
              </a:rPr>
              <a:t>Consider starting the barrier with “Lack of”, “Insufficient” or “Inadequate.”  </a:t>
            </a:r>
          </a:p>
        </p:txBody>
      </p:sp>
      <p:sp>
        <p:nvSpPr>
          <p:cNvPr id="139267" name="Slide Number Placeholder 4">
            <a:extLst>
              <a:ext uri="{FF2B5EF4-FFF2-40B4-BE49-F238E27FC236}">
                <a16:creationId xmlns:a16="http://schemas.microsoft.com/office/drawing/2014/main" id="{911DF00A-37D3-4E8F-86B3-169B556E9DC4}"/>
              </a:ext>
            </a:extLst>
          </p:cNvPr>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88</a:t>
            </a:fld>
            <a:endParaRPr lang="en-US" altLang="en-US" sz="900">
              <a:latin typeface="HelveticaNeue MediumExt" charset="0"/>
            </a:endParaRPr>
          </a:p>
        </p:txBody>
      </p:sp>
      <p:sp>
        <p:nvSpPr>
          <p:cNvPr id="139266" name="Footer Placeholder 3">
            <a:extLst>
              <a:ext uri="{FF2B5EF4-FFF2-40B4-BE49-F238E27FC236}">
                <a16:creationId xmlns:a16="http://schemas.microsoft.com/office/drawing/2014/main" id="{54E1AD29-55BC-4646-B686-E8ED9E8A05E9}"/>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8" name="Text Box 4">
            <a:extLst>
              <a:ext uri="{FF2B5EF4-FFF2-40B4-BE49-F238E27FC236}">
                <a16:creationId xmlns:a16="http://schemas.microsoft.com/office/drawing/2014/main" id="{E583BB32-995D-4243-A429-B6B3C29D94EE}"/>
              </a:ext>
            </a:extLst>
          </p:cNvPr>
          <p:cNvSpPr txBox="1">
            <a:spLocks noChangeArrowheads="1"/>
          </p:cNvSpPr>
          <p:nvPr/>
        </p:nvSpPr>
        <p:spPr bwMode="auto">
          <a:xfrm>
            <a:off x="11805466" y="3499725"/>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2">
            <a:extLst>
              <a:ext uri="{FF2B5EF4-FFF2-40B4-BE49-F238E27FC236}">
                <a16:creationId xmlns:a16="http://schemas.microsoft.com/office/drawing/2014/main" id="{193DC894-2620-4064-957A-A540B9221A60}"/>
              </a:ext>
            </a:extLst>
          </p:cNvPr>
          <p:cNvSpPr>
            <a:spLocks noGrp="1" noChangeArrowheads="1"/>
          </p:cNvSpPr>
          <p:nvPr>
            <p:ph type="title"/>
          </p:nvPr>
        </p:nvSpPr>
        <p:spPr/>
        <p:txBody>
          <a:bodyPr/>
          <a:lstStyle/>
          <a:p>
            <a:pPr eaLnBrk="1" hangingPunct="1"/>
            <a:r>
              <a:rPr lang="en-US" altLang="en-US"/>
              <a:t>Barriers – Success Strategies</a:t>
            </a:r>
            <a:endParaRPr lang="en-US" altLang="en-US" sz="2400"/>
          </a:p>
        </p:txBody>
      </p:sp>
      <p:sp>
        <p:nvSpPr>
          <p:cNvPr id="2" name="Content Placeholder 1">
            <a:extLst>
              <a:ext uri="{FF2B5EF4-FFF2-40B4-BE49-F238E27FC236}">
                <a16:creationId xmlns:a16="http://schemas.microsoft.com/office/drawing/2014/main" id="{E14213D0-860B-4F80-82D2-FEB7BF6E9124}"/>
              </a:ext>
            </a:extLst>
          </p:cNvPr>
          <p:cNvSpPr>
            <a:spLocks noGrp="1"/>
          </p:cNvSpPr>
          <p:nvPr>
            <p:ph idx="1"/>
          </p:nvPr>
        </p:nvSpPr>
        <p:spPr/>
        <p:txBody>
          <a:bodyPr/>
          <a:lstStyle/>
          <a:p>
            <a:pPr>
              <a:buNone/>
            </a:pPr>
            <a:r>
              <a:rPr lang="en-US" altLang="en-US" u="sng" dirty="0">
                <a:cs typeface="Times New Roman" panose="02020603050405020304" pitchFamily="18" charset="0"/>
              </a:rPr>
              <a:t>Steps</a:t>
            </a:r>
          </a:p>
          <a:p>
            <a:r>
              <a:rPr lang="en-US" altLang="en-US" dirty="0">
                <a:cs typeface="Times New Roman" panose="02020603050405020304" pitchFamily="18" charset="0"/>
              </a:rPr>
              <a:t>Limit your barriers to those things that can be impacted by the organization. </a:t>
            </a:r>
          </a:p>
          <a:p>
            <a:r>
              <a:rPr lang="en-US" altLang="en-US" dirty="0">
                <a:cs typeface="Times New Roman" panose="02020603050405020304" pitchFamily="18" charset="0"/>
              </a:rPr>
              <a:t>It is NOT necessary to have a critical success factor and barrier in the same area. </a:t>
            </a:r>
          </a:p>
          <a:p>
            <a:r>
              <a:rPr lang="en-US" altLang="en-US" dirty="0">
                <a:cs typeface="Times New Roman" panose="02020603050405020304" pitchFamily="18" charset="0"/>
              </a:rPr>
              <a:t>A goal typically has no fewer than two, and no more than seven. </a:t>
            </a:r>
          </a:p>
        </p:txBody>
      </p:sp>
      <p:sp>
        <p:nvSpPr>
          <p:cNvPr id="140290" name="Footer Placeholder 3">
            <a:extLst>
              <a:ext uri="{FF2B5EF4-FFF2-40B4-BE49-F238E27FC236}">
                <a16:creationId xmlns:a16="http://schemas.microsoft.com/office/drawing/2014/main" id="{36ECF3F7-DAB7-4FD8-BCA0-D5E43DCDE31C}"/>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40291" name="Slide Number Placeholder 4">
            <a:extLst>
              <a:ext uri="{FF2B5EF4-FFF2-40B4-BE49-F238E27FC236}">
                <a16:creationId xmlns:a16="http://schemas.microsoft.com/office/drawing/2014/main" id="{7DBE0A20-C2D2-4BFB-8722-197C4789E5D7}"/>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89</a:t>
            </a:fld>
            <a:endParaRPr lang="en-US" altLang="en-US" sz="900">
              <a:latin typeface="HelveticaNeue MediumExt" charset="0"/>
            </a:endParaRPr>
          </a:p>
        </p:txBody>
      </p:sp>
      <p:sp>
        <p:nvSpPr>
          <p:cNvPr id="8" name="Text Box 4">
            <a:extLst>
              <a:ext uri="{FF2B5EF4-FFF2-40B4-BE49-F238E27FC236}">
                <a16:creationId xmlns:a16="http://schemas.microsoft.com/office/drawing/2014/main" id="{694D5947-D9B5-43DC-8CEE-8CCC8DC3E96B}"/>
              </a:ext>
            </a:extLst>
          </p:cNvPr>
          <p:cNvSpPr txBox="1">
            <a:spLocks noChangeArrowheads="1"/>
          </p:cNvSpPr>
          <p:nvPr/>
        </p:nvSpPr>
        <p:spPr bwMode="auto">
          <a:xfrm>
            <a:off x="11805466" y="4182896"/>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6242-8BF1-42FC-B1FB-D8F4A483266C}"/>
              </a:ext>
            </a:extLst>
          </p:cNvPr>
          <p:cNvSpPr>
            <a:spLocks noGrp="1"/>
          </p:cNvSpPr>
          <p:nvPr>
            <p:ph type="title"/>
          </p:nvPr>
        </p:nvSpPr>
        <p:spPr/>
        <p:txBody>
          <a:bodyPr/>
          <a:lstStyle/>
          <a:p>
            <a:r>
              <a:rPr lang="en-US" dirty="0"/>
              <a:t>B. What is Strategic Thinking</a:t>
            </a:r>
          </a:p>
        </p:txBody>
      </p:sp>
      <p:sp>
        <p:nvSpPr>
          <p:cNvPr id="3" name="Content Placeholder 2">
            <a:extLst>
              <a:ext uri="{FF2B5EF4-FFF2-40B4-BE49-F238E27FC236}">
                <a16:creationId xmlns:a16="http://schemas.microsoft.com/office/drawing/2014/main" id="{C37396BE-A539-4498-BCD3-FC8D955F2F2C}"/>
              </a:ext>
            </a:extLst>
          </p:cNvPr>
          <p:cNvSpPr>
            <a:spLocks noGrp="1"/>
          </p:cNvSpPr>
          <p:nvPr>
            <p:ph idx="1"/>
          </p:nvPr>
        </p:nvSpPr>
        <p:spPr/>
        <p:txBody>
          <a:bodyPr>
            <a:normAutofit/>
          </a:bodyPr>
          <a:lstStyle/>
          <a:p>
            <a:r>
              <a:rPr lang="en-US" sz="4000" i="1" dirty="0"/>
              <a:t>The </a:t>
            </a:r>
            <a:r>
              <a:rPr lang="en-US" sz="4000" b="1" i="1" dirty="0">
                <a:solidFill>
                  <a:srgbClr val="F26522"/>
                </a:solidFill>
              </a:rPr>
              <a:t>process </a:t>
            </a:r>
            <a:r>
              <a:rPr lang="en-US" sz="4000" i="1" dirty="0"/>
              <a:t>in which one or more people </a:t>
            </a:r>
            <a:r>
              <a:rPr lang="en-US" sz="4000" b="1" i="1" dirty="0">
                <a:solidFill>
                  <a:srgbClr val="F26522"/>
                </a:solidFill>
              </a:rPr>
              <a:t>assess </a:t>
            </a:r>
            <a:r>
              <a:rPr lang="en-US" sz="4000" i="1" dirty="0"/>
              <a:t>the current, </a:t>
            </a:r>
            <a:r>
              <a:rPr lang="en-US" sz="4000" b="1" i="1" dirty="0">
                <a:solidFill>
                  <a:srgbClr val="F26522"/>
                </a:solidFill>
              </a:rPr>
              <a:t>envision </a:t>
            </a:r>
            <a:r>
              <a:rPr lang="en-US" sz="4000" i="1" dirty="0"/>
              <a:t>a future, and </a:t>
            </a:r>
            <a:r>
              <a:rPr lang="en-US" sz="4000" b="1" i="1" dirty="0">
                <a:solidFill>
                  <a:srgbClr val="F26522"/>
                </a:solidFill>
              </a:rPr>
              <a:t>define </a:t>
            </a:r>
            <a:r>
              <a:rPr lang="en-US" sz="4000" i="1" dirty="0"/>
              <a:t>a path for creating that future.</a:t>
            </a:r>
          </a:p>
        </p:txBody>
      </p:sp>
      <p:sp>
        <p:nvSpPr>
          <p:cNvPr id="4" name="Slide Number Placeholder 3">
            <a:extLst>
              <a:ext uri="{FF2B5EF4-FFF2-40B4-BE49-F238E27FC236}">
                <a16:creationId xmlns:a16="http://schemas.microsoft.com/office/drawing/2014/main" id="{F8A2937B-E87C-431C-AFD6-BCFD51272186}"/>
              </a:ext>
            </a:extLst>
          </p:cNvPr>
          <p:cNvSpPr>
            <a:spLocks noGrp="1"/>
          </p:cNvSpPr>
          <p:nvPr>
            <p:ph type="sldNum" sz="quarter" idx="12"/>
          </p:nvPr>
        </p:nvSpPr>
        <p:spPr/>
        <p:txBody>
          <a:bodyPr/>
          <a:lstStyle/>
          <a:p>
            <a:fld id="{F29FD61F-2294-5D42-A9D7-9928D42B3773}" type="slidenum">
              <a:rPr lang="en-US" smtClean="0">
                <a:solidFill>
                  <a:prstClr val="white"/>
                </a:solidFill>
              </a:rPr>
              <a:pPr/>
              <a:t>9</a:t>
            </a:fld>
            <a:endParaRPr lang="en-US" dirty="0">
              <a:solidFill>
                <a:prstClr val="white"/>
              </a:solidFill>
            </a:endParaRPr>
          </a:p>
        </p:txBody>
      </p:sp>
      <p:sp>
        <p:nvSpPr>
          <p:cNvPr id="5" name="Rectangle: Rounded Corners 4">
            <a:extLst>
              <a:ext uri="{FF2B5EF4-FFF2-40B4-BE49-F238E27FC236}">
                <a16:creationId xmlns:a16="http://schemas.microsoft.com/office/drawing/2014/main" id="{F902CCF8-DDF6-40AA-8FAF-3FC9B62F16A6}"/>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3</a:t>
            </a:r>
          </a:p>
        </p:txBody>
      </p:sp>
    </p:spTree>
    <p:extLst>
      <p:ext uri="{BB962C8B-B14F-4D97-AF65-F5344CB8AC3E}">
        <p14:creationId xmlns:p14="http://schemas.microsoft.com/office/powerpoint/2010/main" val="2218680664"/>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2">
            <a:extLst>
              <a:ext uri="{FF2B5EF4-FFF2-40B4-BE49-F238E27FC236}">
                <a16:creationId xmlns:a16="http://schemas.microsoft.com/office/drawing/2014/main" id="{C038E477-8A8C-4FC7-8685-01C32DB94807}"/>
              </a:ext>
            </a:extLst>
          </p:cNvPr>
          <p:cNvSpPr>
            <a:spLocks noGrp="1" noChangeArrowheads="1"/>
          </p:cNvSpPr>
          <p:nvPr>
            <p:ph type="title"/>
          </p:nvPr>
        </p:nvSpPr>
        <p:spPr/>
        <p:txBody>
          <a:bodyPr/>
          <a:lstStyle/>
          <a:p>
            <a:pPr eaLnBrk="1" hangingPunct="1"/>
            <a:r>
              <a:rPr lang="en-US" altLang="en-US"/>
              <a:t>Exercise: CSF / Barriers</a:t>
            </a:r>
          </a:p>
        </p:txBody>
      </p:sp>
      <p:sp>
        <p:nvSpPr>
          <p:cNvPr id="141317" name="Rectangle 3">
            <a:extLst>
              <a:ext uri="{FF2B5EF4-FFF2-40B4-BE49-F238E27FC236}">
                <a16:creationId xmlns:a16="http://schemas.microsoft.com/office/drawing/2014/main" id="{E6992B36-813F-4F32-A2A8-0B3B5B332E27}"/>
              </a:ext>
            </a:extLst>
          </p:cNvPr>
          <p:cNvSpPr>
            <a:spLocks noGrp="1" noChangeArrowheads="1"/>
          </p:cNvSpPr>
          <p:nvPr>
            <p:ph idx="1"/>
          </p:nvPr>
        </p:nvSpPr>
        <p:spPr/>
        <p:txBody>
          <a:bodyPr/>
          <a:lstStyle/>
          <a:p>
            <a:pPr eaLnBrk="1" hangingPunct="1"/>
            <a:r>
              <a:rPr lang="en-US" altLang="en-US" dirty="0">
                <a:cs typeface="Times New Roman" panose="02020603050405020304" pitchFamily="18" charset="0"/>
              </a:rPr>
              <a:t>Develop CSFs and barriers for the goal area.</a:t>
            </a:r>
          </a:p>
        </p:txBody>
      </p:sp>
      <p:sp>
        <p:nvSpPr>
          <p:cNvPr id="141314" name="Footer Placeholder 3">
            <a:extLst>
              <a:ext uri="{FF2B5EF4-FFF2-40B4-BE49-F238E27FC236}">
                <a16:creationId xmlns:a16="http://schemas.microsoft.com/office/drawing/2014/main" id="{47DAC065-8076-4C34-902E-8A531FC2FD5D}"/>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41315" name="Slide Number Placeholder 4">
            <a:extLst>
              <a:ext uri="{FF2B5EF4-FFF2-40B4-BE49-F238E27FC236}">
                <a16:creationId xmlns:a16="http://schemas.microsoft.com/office/drawing/2014/main" id="{030D9BA6-9DC4-492C-A8F1-833F4A2C013D}"/>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90</a:t>
            </a:fld>
            <a:endParaRPr lang="en-US" altLang="en-US" sz="900">
              <a:latin typeface="HelveticaNeue MediumExt" charset="0"/>
            </a:endParaRPr>
          </a:p>
        </p:txBody>
      </p:sp>
      <p:graphicFrame>
        <p:nvGraphicFramePr>
          <p:cNvPr id="439331" name="Group 35">
            <a:extLst>
              <a:ext uri="{FF2B5EF4-FFF2-40B4-BE49-F238E27FC236}">
                <a16:creationId xmlns:a16="http://schemas.microsoft.com/office/drawing/2014/main" id="{B99C878B-F766-4580-B6C7-0F15DE47D451}"/>
              </a:ext>
            </a:extLst>
          </p:cNvPr>
          <p:cNvGraphicFramePr>
            <a:graphicFrameLocks noGrp="1"/>
          </p:cNvGraphicFramePr>
          <p:nvPr>
            <p:extLst>
              <p:ext uri="{D42A27DB-BD31-4B8C-83A1-F6EECF244321}">
                <p14:modId xmlns:p14="http://schemas.microsoft.com/office/powerpoint/2010/main" val="3570937328"/>
              </p:ext>
            </p:extLst>
          </p:nvPr>
        </p:nvGraphicFramePr>
        <p:xfrm>
          <a:off x="1914524" y="2491063"/>
          <a:ext cx="9499709" cy="3657600"/>
        </p:xfrm>
        <a:graphic>
          <a:graphicData uri="http://schemas.openxmlformats.org/drawingml/2006/table">
            <a:tbl>
              <a:tblPr/>
              <a:tblGrid>
                <a:gridCol w="4881795">
                  <a:extLst>
                    <a:ext uri="{9D8B030D-6E8A-4147-A177-3AD203B41FA5}">
                      <a16:colId xmlns:a16="http://schemas.microsoft.com/office/drawing/2014/main" val="20000"/>
                    </a:ext>
                  </a:extLst>
                </a:gridCol>
                <a:gridCol w="4617914">
                  <a:extLst>
                    <a:ext uri="{9D8B030D-6E8A-4147-A177-3AD203B41FA5}">
                      <a16:colId xmlns:a16="http://schemas.microsoft.com/office/drawing/2014/main" val="20001"/>
                    </a:ext>
                  </a:extLst>
                </a:gridCol>
              </a:tblGrid>
              <a:tr h="457186">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b="1" i="0" u="none" strike="noStrike" cap="none" normalizeH="0" baseline="0" dirty="0">
                          <a:ln>
                            <a:noFill/>
                          </a:ln>
                          <a:solidFill>
                            <a:srgbClr val="000066"/>
                          </a:solidFill>
                          <a:effectLst/>
                          <a:latin typeface="Arial" charset="0"/>
                        </a:rPr>
                        <a:t>CSFs</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lumMod val="10000"/>
                        <a:lumOff val="90000"/>
                      </a:schemeClr>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b="1" i="0" u="none" strike="noStrike" cap="none" normalizeH="0" baseline="0" dirty="0">
                          <a:ln>
                            <a:noFill/>
                          </a:ln>
                          <a:solidFill>
                            <a:srgbClr val="000066"/>
                          </a:solidFill>
                          <a:effectLst/>
                          <a:latin typeface="Arial" charset="0"/>
                        </a:rPr>
                        <a:t>Barriers</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lumMod val="10000"/>
                        <a:lumOff val="90000"/>
                      </a:schemeClr>
                    </a:solidFill>
                  </a:tcPr>
                </a:tc>
                <a:extLst>
                  <a:ext uri="{0D108BD9-81ED-4DB2-BD59-A6C34878D82A}">
                    <a16:rowId xmlns:a16="http://schemas.microsoft.com/office/drawing/2014/main" val="10000"/>
                  </a:ext>
                </a:extLst>
              </a:tr>
              <a:tr h="3200414">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2">
            <a:extLst>
              <a:ext uri="{FF2B5EF4-FFF2-40B4-BE49-F238E27FC236}">
                <a16:creationId xmlns:a16="http://schemas.microsoft.com/office/drawing/2014/main" id="{DAA0BDAD-9AAD-412F-8AC2-583D976938E3}"/>
              </a:ext>
            </a:extLst>
          </p:cNvPr>
          <p:cNvSpPr>
            <a:spLocks noGrp="1" noChangeArrowheads="1"/>
          </p:cNvSpPr>
          <p:nvPr>
            <p:ph type="title"/>
          </p:nvPr>
        </p:nvSpPr>
        <p:spPr/>
        <p:txBody>
          <a:bodyPr/>
          <a:lstStyle/>
          <a:p>
            <a:pPr eaLnBrk="1" hangingPunct="1"/>
            <a:r>
              <a:rPr lang="en-US" altLang="en-US" dirty="0"/>
              <a:t>6. Strategies</a:t>
            </a:r>
            <a:endParaRPr lang="en-US" altLang="en-US" sz="2400" dirty="0"/>
          </a:p>
        </p:txBody>
      </p:sp>
      <p:sp>
        <p:nvSpPr>
          <p:cNvPr id="143365" name="Rectangle 3">
            <a:extLst>
              <a:ext uri="{FF2B5EF4-FFF2-40B4-BE49-F238E27FC236}">
                <a16:creationId xmlns:a16="http://schemas.microsoft.com/office/drawing/2014/main" id="{DAA6478B-608C-4DBE-B401-B336B7E9E992}"/>
              </a:ext>
            </a:extLst>
          </p:cNvPr>
          <p:cNvSpPr>
            <a:spLocks noGrp="1" noChangeArrowheads="1"/>
          </p:cNvSpPr>
          <p:nvPr>
            <p:ph idx="1"/>
          </p:nvPr>
        </p:nvSpPr>
        <p:spPr/>
        <p:txBody>
          <a:bodyPr/>
          <a:lstStyle/>
          <a:p>
            <a:pPr eaLnBrk="1" hangingPunct="1"/>
            <a:r>
              <a:rPr lang="en-US" altLang="en-US" dirty="0">
                <a:cs typeface="Times New Roman" panose="02020603050405020304" pitchFamily="18" charset="0"/>
              </a:rPr>
              <a:t>Strategies are broad activities required to achieve an objective, control a critical success factor, or overcome a barrier. </a:t>
            </a:r>
          </a:p>
        </p:txBody>
      </p:sp>
      <p:sp>
        <p:nvSpPr>
          <p:cNvPr id="143362" name="Footer Placeholder 3">
            <a:extLst>
              <a:ext uri="{FF2B5EF4-FFF2-40B4-BE49-F238E27FC236}">
                <a16:creationId xmlns:a16="http://schemas.microsoft.com/office/drawing/2014/main" id="{DCC945D5-146F-49D8-A19B-F04352598C8D}"/>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43363" name="Slide Number Placeholder 4">
            <a:extLst>
              <a:ext uri="{FF2B5EF4-FFF2-40B4-BE49-F238E27FC236}">
                <a16:creationId xmlns:a16="http://schemas.microsoft.com/office/drawing/2014/main" id="{3872E701-6DA9-488F-8688-4A55F1793447}"/>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91</a:t>
            </a:fld>
            <a:endParaRPr lang="en-US" altLang="en-US" sz="900">
              <a:latin typeface="HelveticaNeue MediumExt" charset="0"/>
            </a:endParaRPr>
          </a:p>
        </p:txBody>
      </p:sp>
      <p:sp>
        <p:nvSpPr>
          <p:cNvPr id="40966" name="Text Box 4">
            <a:extLst>
              <a:ext uri="{FF2B5EF4-FFF2-40B4-BE49-F238E27FC236}">
                <a16:creationId xmlns:a16="http://schemas.microsoft.com/office/drawing/2014/main" id="{8DCAF867-B3C3-497F-82F9-A1EDE577BDB6}"/>
              </a:ext>
            </a:extLst>
          </p:cNvPr>
          <p:cNvSpPr txBox="1">
            <a:spLocks noChangeArrowheads="1"/>
          </p:cNvSpPr>
          <p:nvPr/>
        </p:nvSpPr>
        <p:spPr bwMode="auto">
          <a:xfrm>
            <a:off x="2133600" y="3346450"/>
            <a:ext cx="8153400" cy="2292350"/>
          </a:xfrm>
          <a:prstGeom prst="rect">
            <a:avLst/>
          </a:prstGeom>
          <a:solidFill>
            <a:schemeClr val="accent1">
              <a:lumMod val="10000"/>
              <a:lumOff val="90000"/>
            </a:schemeClr>
          </a:solidFill>
          <a:ln w="9525">
            <a:solidFill>
              <a:schemeClr val="tx1"/>
            </a:solidFill>
            <a:miter lim="800000"/>
            <a:headEnd/>
            <a:tailEnd/>
          </a:ln>
        </p:spPr>
        <p:txBody>
          <a:bodyPr>
            <a:spAutoFit/>
          </a:bodyPr>
          <a:lstStyle>
            <a:lvl1pPr marL="228600" indent="-228600" eaLnBrk="0" hangingPunct="0">
              <a:defRPr sz="5400" b="1">
                <a:solidFill>
                  <a:srgbClr val="104A73"/>
                </a:solidFill>
                <a:latin typeface="Arial" charset="0"/>
              </a:defRPr>
            </a:lvl1pPr>
            <a:lvl2pPr marL="742950" indent="-285750" eaLnBrk="0" hangingPunct="0">
              <a:defRPr sz="5400" b="1">
                <a:solidFill>
                  <a:srgbClr val="104A73"/>
                </a:solidFill>
                <a:latin typeface="Arial" charset="0"/>
              </a:defRPr>
            </a:lvl2pPr>
            <a:lvl3pPr marL="1143000" indent="-228600" eaLnBrk="0" hangingPunct="0">
              <a:defRPr sz="5400" b="1">
                <a:solidFill>
                  <a:srgbClr val="104A73"/>
                </a:solidFill>
                <a:latin typeface="Arial" charset="0"/>
              </a:defRPr>
            </a:lvl3pPr>
            <a:lvl4pPr marL="1600200" indent="-228600" eaLnBrk="0" hangingPunct="0">
              <a:defRPr sz="5400" b="1">
                <a:solidFill>
                  <a:srgbClr val="104A73"/>
                </a:solidFill>
                <a:latin typeface="Arial" charset="0"/>
              </a:defRPr>
            </a:lvl4pPr>
            <a:lvl5pPr marL="2057400" indent="-228600" eaLnBrk="0" hangingPunct="0">
              <a:defRPr sz="5400" b="1">
                <a:solidFill>
                  <a:srgbClr val="104A73"/>
                </a:solidFill>
                <a:latin typeface="Arial" charset="0"/>
              </a:defRPr>
            </a:lvl5pPr>
            <a:lvl6pPr marL="2514600" indent="-228600" algn="ctr" eaLnBrk="0" fontAlgn="base" hangingPunct="0">
              <a:spcBef>
                <a:spcPct val="0"/>
              </a:spcBef>
              <a:spcAft>
                <a:spcPct val="0"/>
              </a:spcAft>
              <a:defRPr sz="5400" b="1">
                <a:solidFill>
                  <a:srgbClr val="104A73"/>
                </a:solidFill>
                <a:latin typeface="Arial" charset="0"/>
              </a:defRPr>
            </a:lvl6pPr>
            <a:lvl7pPr marL="2971800" indent="-228600" algn="ctr" eaLnBrk="0" fontAlgn="base" hangingPunct="0">
              <a:spcBef>
                <a:spcPct val="0"/>
              </a:spcBef>
              <a:spcAft>
                <a:spcPct val="0"/>
              </a:spcAft>
              <a:defRPr sz="5400" b="1">
                <a:solidFill>
                  <a:srgbClr val="104A73"/>
                </a:solidFill>
                <a:latin typeface="Arial" charset="0"/>
              </a:defRPr>
            </a:lvl7pPr>
            <a:lvl8pPr marL="3429000" indent="-228600" algn="ctr" eaLnBrk="0" fontAlgn="base" hangingPunct="0">
              <a:spcBef>
                <a:spcPct val="0"/>
              </a:spcBef>
              <a:spcAft>
                <a:spcPct val="0"/>
              </a:spcAft>
              <a:defRPr sz="5400" b="1">
                <a:solidFill>
                  <a:srgbClr val="104A73"/>
                </a:solidFill>
                <a:latin typeface="Arial" charset="0"/>
              </a:defRPr>
            </a:lvl8pPr>
            <a:lvl9pPr marL="3886200" indent="-228600" algn="ctr" eaLnBrk="0" fontAlgn="base" hangingPunct="0">
              <a:spcBef>
                <a:spcPct val="0"/>
              </a:spcBef>
              <a:spcAft>
                <a:spcPct val="0"/>
              </a:spcAft>
              <a:defRPr sz="5400" b="1">
                <a:solidFill>
                  <a:srgbClr val="104A73"/>
                </a:solidFill>
                <a:latin typeface="Arial" charset="0"/>
              </a:defRPr>
            </a:lvl9pPr>
          </a:lstStyle>
          <a:p>
            <a:pPr algn="l" eaLnBrk="1" hangingPunct="1">
              <a:spcBef>
                <a:spcPct val="50000"/>
              </a:spcBef>
              <a:defRPr/>
            </a:pPr>
            <a:r>
              <a:rPr lang="en-US" sz="2400" u="sng" dirty="0">
                <a:solidFill>
                  <a:srgbClr val="F26522"/>
                </a:solidFill>
                <a:latin typeface="+mj-lt"/>
                <a:cs typeface="Times New Roman" pitchFamily="18" charset="0"/>
              </a:rPr>
              <a:t>Examples</a:t>
            </a:r>
          </a:p>
          <a:p>
            <a:pPr algn="l" eaLnBrk="1" hangingPunct="1">
              <a:spcBef>
                <a:spcPct val="50000"/>
              </a:spcBef>
              <a:buFontTx/>
              <a:buChar char="-"/>
              <a:defRPr/>
            </a:pPr>
            <a:r>
              <a:rPr lang="en-US" sz="2400" b="0" dirty="0">
                <a:solidFill>
                  <a:srgbClr val="000066"/>
                </a:solidFill>
                <a:latin typeface="+mj-lt"/>
                <a:cs typeface="Times New Roman" pitchFamily="18" charset="0"/>
              </a:rPr>
              <a:t>Establish partnership with Japanese manufacturer to revamp the northeast plant. </a:t>
            </a:r>
          </a:p>
          <a:p>
            <a:pPr algn="l" eaLnBrk="1" hangingPunct="1">
              <a:spcBef>
                <a:spcPct val="50000"/>
              </a:spcBef>
              <a:buFontTx/>
              <a:buChar char="-"/>
              <a:defRPr/>
            </a:pPr>
            <a:r>
              <a:rPr lang="en-US" sz="2400" b="0" dirty="0">
                <a:solidFill>
                  <a:srgbClr val="000066"/>
                </a:solidFill>
                <a:latin typeface="+mj-lt"/>
                <a:cs typeface="Times New Roman" pitchFamily="18" charset="0"/>
              </a:rPr>
              <a:t>Implement program to widely promote our success as a quality producer. </a:t>
            </a:r>
          </a:p>
        </p:txBody>
      </p:sp>
      <p:sp>
        <p:nvSpPr>
          <p:cNvPr id="10" name="Text Box 4">
            <a:extLst>
              <a:ext uri="{FF2B5EF4-FFF2-40B4-BE49-F238E27FC236}">
                <a16:creationId xmlns:a16="http://schemas.microsoft.com/office/drawing/2014/main" id="{D036E818-08A2-4727-845A-DAB46BEBB834}"/>
              </a:ext>
            </a:extLst>
          </p:cNvPr>
          <p:cNvSpPr txBox="1">
            <a:spLocks noChangeArrowheads="1"/>
          </p:cNvSpPr>
          <p:nvPr/>
        </p:nvSpPr>
        <p:spPr bwMode="auto">
          <a:xfrm>
            <a:off x="11805466" y="3499725"/>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
        <p:nvSpPr>
          <p:cNvPr id="11" name="Rectangle: Rounded Corners 10">
            <a:extLst>
              <a:ext uri="{FF2B5EF4-FFF2-40B4-BE49-F238E27FC236}">
                <a16:creationId xmlns:a16="http://schemas.microsoft.com/office/drawing/2014/main" id="{F8DF6561-8CF2-4F02-B1BD-8E2690815A88}"/>
              </a:ext>
            </a:extLst>
          </p:cNvPr>
          <p:cNvSpPr/>
          <p:nvPr/>
        </p:nvSpPr>
        <p:spPr>
          <a:xfrm>
            <a:off x="11200030" y="90158"/>
            <a:ext cx="850217" cy="420414"/>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Manual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Page 37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6">
                                            <p:txEl>
                                              <p:pRg st="1" end="1"/>
                                            </p:txEl>
                                          </p:spTgt>
                                        </p:tgtEl>
                                        <p:attrNameLst>
                                          <p:attrName>style.visibility</p:attrName>
                                        </p:attrNameLst>
                                      </p:cBhvr>
                                      <p:to>
                                        <p:strVal val="visible"/>
                                      </p:to>
                                    </p:set>
                                    <p:animEffect transition="in" filter="fade">
                                      <p:cBhvr>
                                        <p:cTn id="7" dur="500"/>
                                        <p:tgtEl>
                                          <p:spTgt spid="4096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6">
                                            <p:txEl>
                                              <p:pRg st="2" end="2"/>
                                            </p:txEl>
                                          </p:spTgt>
                                        </p:tgtEl>
                                        <p:attrNameLst>
                                          <p:attrName>style.visibility</p:attrName>
                                        </p:attrNameLst>
                                      </p:cBhvr>
                                      <p:to>
                                        <p:strVal val="visible"/>
                                      </p:to>
                                    </p:set>
                                    <p:animEffect transition="in" filter="fade">
                                      <p:cBhvr>
                                        <p:cTn id="12" dur="500"/>
                                        <p:tgtEl>
                                          <p:spTgt spid="409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2">
            <a:extLst>
              <a:ext uri="{FF2B5EF4-FFF2-40B4-BE49-F238E27FC236}">
                <a16:creationId xmlns:a16="http://schemas.microsoft.com/office/drawing/2014/main" id="{31CFB021-8E03-4A52-AE00-6203DCABF71B}"/>
              </a:ext>
            </a:extLst>
          </p:cNvPr>
          <p:cNvSpPr>
            <a:spLocks noGrp="1" noChangeArrowheads="1"/>
          </p:cNvSpPr>
          <p:nvPr>
            <p:ph type="title"/>
          </p:nvPr>
        </p:nvSpPr>
        <p:spPr/>
        <p:txBody>
          <a:bodyPr/>
          <a:lstStyle/>
          <a:p>
            <a:pPr eaLnBrk="1" hangingPunct="1"/>
            <a:r>
              <a:rPr lang="en-US" altLang="en-US"/>
              <a:t>Strategies – Quality Check</a:t>
            </a:r>
            <a:endParaRPr lang="en-US" altLang="en-US" sz="2400"/>
          </a:p>
        </p:txBody>
      </p:sp>
      <p:sp>
        <p:nvSpPr>
          <p:cNvPr id="144389" name="Rectangle 3">
            <a:extLst>
              <a:ext uri="{FF2B5EF4-FFF2-40B4-BE49-F238E27FC236}">
                <a16:creationId xmlns:a16="http://schemas.microsoft.com/office/drawing/2014/main" id="{A27B4BB4-E60C-4AB9-A42C-C057EEFD1E09}"/>
              </a:ext>
            </a:extLst>
          </p:cNvPr>
          <p:cNvSpPr>
            <a:spLocks noGrp="1" noChangeArrowheads="1"/>
          </p:cNvSpPr>
          <p:nvPr>
            <p:ph idx="1"/>
          </p:nvPr>
        </p:nvSpPr>
        <p:spPr>
          <a:xfrm>
            <a:off x="1044520" y="1258064"/>
            <a:ext cx="10761720" cy="4898590"/>
          </a:xfrm>
        </p:spPr>
        <p:txBody>
          <a:bodyPr>
            <a:normAutofit/>
          </a:bodyPr>
          <a:lstStyle/>
          <a:p>
            <a:pPr eaLnBrk="1" hangingPunct="1"/>
            <a:r>
              <a:rPr lang="en-US" altLang="en-US" dirty="0">
                <a:cs typeface="Times New Roman" panose="02020603050405020304" pitchFamily="18" charset="0"/>
              </a:rPr>
              <a:t>Are the strategies phrased as activities to be accomplished and NOT results to be achieved?</a:t>
            </a:r>
          </a:p>
          <a:p>
            <a:r>
              <a:rPr lang="en-US" altLang="en-US" dirty="0">
                <a:cs typeface="Times New Roman" panose="02020603050405020304" pitchFamily="18" charset="0"/>
              </a:rPr>
              <a:t>Do the strategies address the critical factors and barriers?</a:t>
            </a:r>
          </a:p>
          <a:p>
            <a:r>
              <a:rPr lang="en-US" altLang="en-US" dirty="0">
                <a:cs typeface="Times New Roman" panose="02020603050405020304" pitchFamily="18" charset="0"/>
              </a:rPr>
              <a:t>If the strategies are implemented is it highly likely that the objectives will be achieved?</a:t>
            </a:r>
          </a:p>
        </p:txBody>
      </p:sp>
      <p:sp>
        <p:nvSpPr>
          <p:cNvPr id="144386" name="Footer Placeholder 3">
            <a:extLst>
              <a:ext uri="{FF2B5EF4-FFF2-40B4-BE49-F238E27FC236}">
                <a16:creationId xmlns:a16="http://schemas.microsoft.com/office/drawing/2014/main" id="{1BFE8C2B-0F53-41E1-9032-6C89ADFAE27F}"/>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44387" name="Slide Number Placeholder 4">
            <a:extLst>
              <a:ext uri="{FF2B5EF4-FFF2-40B4-BE49-F238E27FC236}">
                <a16:creationId xmlns:a16="http://schemas.microsoft.com/office/drawing/2014/main" id="{E411A0ED-6134-454B-9DA2-17ACD12070B1}"/>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92</a:t>
            </a:fld>
            <a:endParaRPr lang="en-US" altLang="en-US" sz="900">
              <a:latin typeface="HelveticaNeue MediumExt" charset="0"/>
            </a:endParaRPr>
          </a:p>
        </p:txBody>
      </p:sp>
      <p:graphicFrame>
        <p:nvGraphicFramePr>
          <p:cNvPr id="7" name="Table 6">
            <a:extLst>
              <a:ext uri="{FF2B5EF4-FFF2-40B4-BE49-F238E27FC236}">
                <a16:creationId xmlns:a16="http://schemas.microsoft.com/office/drawing/2014/main" id="{9C070ED8-4846-428D-B408-A150900CF05F}"/>
              </a:ext>
            </a:extLst>
          </p:cNvPr>
          <p:cNvGraphicFramePr>
            <a:graphicFrameLocks noGrp="1"/>
          </p:cNvGraphicFramePr>
          <p:nvPr>
            <p:extLst>
              <p:ext uri="{D42A27DB-BD31-4B8C-83A1-F6EECF244321}">
                <p14:modId xmlns:p14="http://schemas.microsoft.com/office/powerpoint/2010/main" val="1434401801"/>
              </p:ext>
            </p:extLst>
          </p:nvPr>
        </p:nvGraphicFramePr>
        <p:xfrm>
          <a:off x="2743200" y="4290952"/>
          <a:ext cx="7162800" cy="2346960"/>
        </p:xfrm>
        <a:graphic>
          <a:graphicData uri="http://schemas.openxmlformats.org/drawingml/2006/table">
            <a:tbl>
              <a:tblPr>
                <a:tableStyleId>{5C22544A-7EE6-4342-B048-85BDC9FD1C3A}</a:tableStyleId>
              </a:tblPr>
              <a:tblGrid>
                <a:gridCol w="3751944">
                  <a:extLst>
                    <a:ext uri="{9D8B030D-6E8A-4147-A177-3AD203B41FA5}">
                      <a16:colId xmlns:a16="http://schemas.microsoft.com/office/drawing/2014/main" val="20000"/>
                    </a:ext>
                  </a:extLst>
                </a:gridCol>
                <a:gridCol w="3410856">
                  <a:extLst>
                    <a:ext uri="{9D8B030D-6E8A-4147-A177-3AD203B41FA5}">
                      <a16:colId xmlns:a16="http://schemas.microsoft.com/office/drawing/2014/main" val="20001"/>
                    </a:ext>
                  </a:extLst>
                </a:gridCol>
              </a:tblGrid>
              <a:tr h="365661">
                <a:tc>
                  <a:txBody>
                    <a:bodyPr/>
                    <a:lstStyle/>
                    <a:p>
                      <a:pPr marL="0" marR="0" algn="ctr">
                        <a:spcBef>
                          <a:spcPts val="300"/>
                        </a:spcBef>
                        <a:spcAft>
                          <a:spcPts val="300"/>
                        </a:spcAft>
                      </a:pPr>
                      <a:r>
                        <a:rPr lang="en-US" sz="2400" b="1" dirty="0">
                          <a:solidFill>
                            <a:srgbClr val="000066"/>
                          </a:solidFill>
                          <a:effectLst/>
                        </a:rPr>
                        <a:t>Objective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tc>
                  <a:txBody>
                    <a:bodyPr/>
                    <a:lstStyle/>
                    <a:p>
                      <a:pPr marL="0" marR="0" algn="ctr">
                        <a:spcBef>
                          <a:spcPts val="300"/>
                        </a:spcBef>
                        <a:spcAft>
                          <a:spcPts val="300"/>
                        </a:spcAft>
                      </a:pPr>
                      <a:r>
                        <a:rPr lang="en-US" sz="2400" b="1" dirty="0">
                          <a:solidFill>
                            <a:srgbClr val="000066"/>
                          </a:solidFill>
                          <a:effectLst/>
                        </a:rPr>
                        <a:t>Strategy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extLst>
                  <a:ext uri="{0D108BD9-81ED-4DB2-BD59-A6C34878D82A}">
                    <a16:rowId xmlns:a16="http://schemas.microsoft.com/office/drawing/2014/main" val="10000"/>
                  </a:ext>
                </a:extLst>
              </a:tr>
              <a:tr h="1980664">
                <a:tc>
                  <a:txBody>
                    <a:bodyPr/>
                    <a:lstStyle/>
                    <a:p>
                      <a:pPr marL="0" marR="0" algn="ctr">
                        <a:spcBef>
                          <a:spcPts val="300"/>
                        </a:spcBef>
                        <a:spcAft>
                          <a:spcPts val="0"/>
                        </a:spcAft>
                      </a:pPr>
                      <a:r>
                        <a:rPr lang="en-US" sz="2400" dirty="0">
                          <a:solidFill>
                            <a:srgbClr val="000066"/>
                          </a:solidFill>
                          <a:effectLst/>
                          <a:latin typeface="+mj-lt"/>
                        </a:rPr>
                        <a:t>Increase</a:t>
                      </a:r>
                    </a:p>
                    <a:p>
                      <a:pPr marL="0" marR="0" algn="ctr">
                        <a:spcBef>
                          <a:spcPts val="300"/>
                        </a:spcBef>
                        <a:spcAft>
                          <a:spcPts val="0"/>
                        </a:spcAft>
                      </a:pPr>
                      <a:r>
                        <a:rPr lang="en-US" sz="2400" dirty="0">
                          <a:solidFill>
                            <a:srgbClr val="000066"/>
                          </a:solidFill>
                          <a:effectLst/>
                          <a:latin typeface="+mj-lt"/>
                        </a:rPr>
                        <a:t>Reduce</a:t>
                      </a:r>
                    </a:p>
                    <a:p>
                      <a:pPr marL="0" marR="0" algn="ctr">
                        <a:spcBef>
                          <a:spcPts val="300"/>
                        </a:spcBef>
                        <a:spcAft>
                          <a:spcPts val="0"/>
                        </a:spcAft>
                      </a:pPr>
                      <a:r>
                        <a:rPr lang="en-US" sz="2400" dirty="0">
                          <a:solidFill>
                            <a:srgbClr val="000066"/>
                          </a:solidFill>
                          <a:effectLst/>
                          <a:latin typeface="+mj-lt"/>
                        </a:rPr>
                        <a:t>Achieve</a:t>
                      </a:r>
                    </a:p>
                    <a:p>
                      <a:pPr marL="0" marR="0" algn="ctr">
                        <a:spcBef>
                          <a:spcPts val="300"/>
                        </a:spcBef>
                        <a:spcAft>
                          <a:spcPts val="0"/>
                        </a:spcAft>
                      </a:pPr>
                      <a:r>
                        <a:rPr lang="en-US" sz="2400" dirty="0">
                          <a:solidFill>
                            <a:srgbClr val="000066"/>
                          </a:solidFill>
                          <a:effectLst/>
                          <a:latin typeface="+mj-lt"/>
                        </a:rPr>
                        <a:t>Maintain</a:t>
                      </a:r>
                    </a:p>
                    <a:p>
                      <a:pPr marL="0" marR="0" algn="ctr">
                        <a:spcBef>
                          <a:spcPts val="300"/>
                        </a:spcBef>
                        <a:spcAft>
                          <a:spcPts val="0"/>
                        </a:spcAft>
                      </a:pPr>
                      <a:r>
                        <a:rPr lang="en-US" sz="2400" dirty="0">
                          <a:solidFill>
                            <a:srgbClr val="000066"/>
                          </a:solidFill>
                          <a:effectLst/>
                          <a:latin typeface="+mj-lt"/>
                        </a:rPr>
                        <a:t>Have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300"/>
                        </a:spcBef>
                        <a:spcAft>
                          <a:spcPts val="0"/>
                        </a:spcAft>
                      </a:pPr>
                      <a:r>
                        <a:rPr lang="en-US" sz="2400" dirty="0">
                          <a:solidFill>
                            <a:srgbClr val="000066"/>
                          </a:solidFill>
                          <a:effectLst/>
                        </a:rPr>
                        <a:t>Establish</a:t>
                      </a:r>
                    </a:p>
                    <a:p>
                      <a:pPr marL="0" marR="0" algn="ctr">
                        <a:spcBef>
                          <a:spcPts val="300"/>
                        </a:spcBef>
                        <a:spcAft>
                          <a:spcPts val="0"/>
                        </a:spcAft>
                      </a:pPr>
                      <a:r>
                        <a:rPr lang="en-US" sz="2400" dirty="0">
                          <a:solidFill>
                            <a:srgbClr val="000066"/>
                          </a:solidFill>
                          <a:effectLst/>
                        </a:rPr>
                        <a:t>Develop</a:t>
                      </a:r>
                    </a:p>
                    <a:p>
                      <a:pPr marL="0" marR="0" algn="ctr">
                        <a:spcBef>
                          <a:spcPts val="300"/>
                        </a:spcBef>
                        <a:spcAft>
                          <a:spcPts val="0"/>
                        </a:spcAft>
                      </a:pPr>
                      <a:r>
                        <a:rPr lang="en-US" sz="2400" dirty="0">
                          <a:solidFill>
                            <a:srgbClr val="000066"/>
                          </a:solidFill>
                          <a:effectLst/>
                        </a:rPr>
                        <a:t>Implement</a:t>
                      </a:r>
                    </a:p>
                    <a:p>
                      <a:pPr marL="0" marR="0" algn="ctr">
                        <a:spcBef>
                          <a:spcPts val="300"/>
                        </a:spcBef>
                        <a:spcAft>
                          <a:spcPts val="0"/>
                        </a:spcAft>
                      </a:pPr>
                      <a:r>
                        <a:rPr lang="en-US" sz="2400" dirty="0">
                          <a:solidFill>
                            <a:srgbClr val="000066"/>
                          </a:solidFill>
                          <a:effectLst/>
                        </a:rPr>
                        <a:t>Revise</a:t>
                      </a:r>
                    </a:p>
                    <a:p>
                      <a:pPr marL="0" marR="0" algn="ctr">
                        <a:spcBef>
                          <a:spcPts val="300"/>
                        </a:spcBef>
                        <a:spcAft>
                          <a:spcPts val="0"/>
                        </a:spcAft>
                      </a:pPr>
                      <a:r>
                        <a:rPr lang="en-US" sz="2400" dirty="0">
                          <a:solidFill>
                            <a:srgbClr val="000066"/>
                          </a:solidFill>
                          <a:effectLst/>
                        </a:rPr>
                        <a:t>Utilize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Text Box 4">
            <a:extLst>
              <a:ext uri="{FF2B5EF4-FFF2-40B4-BE49-F238E27FC236}">
                <a16:creationId xmlns:a16="http://schemas.microsoft.com/office/drawing/2014/main" id="{14589C61-211C-4E6E-B372-8894EC0EC2AD}"/>
              </a:ext>
            </a:extLst>
          </p:cNvPr>
          <p:cNvSpPr txBox="1">
            <a:spLocks noChangeArrowheads="1"/>
          </p:cNvSpPr>
          <p:nvPr/>
        </p:nvSpPr>
        <p:spPr bwMode="auto">
          <a:xfrm>
            <a:off x="11805466" y="2837573"/>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dirty="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389">
                                            <p:txEl>
                                              <p:pRg st="0" end="0"/>
                                            </p:txEl>
                                          </p:spTgt>
                                        </p:tgtEl>
                                        <p:attrNameLst>
                                          <p:attrName>style.visibility</p:attrName>
                                        </p:attrNameLst>
                                      </p:cBhvr>
                                      <p:to>
                                        <p:strVal val="visible"/>
                                      </p:to>
                                    </p:set>
                                    <p:animEffect transition="in" filter="fade">
                                      <p:cBhvr>
                                        <p:cTn id="7" dur="500"/>
                                        <p:tgtEl>
                                          <p:spTgt spid="14438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4389">
                                            <p:txEl>
                                              <p:pRg st="1" end="1"/>
                                            </p:txEl>
                                          </p:spTgt>
                                        </p:tgtEl>
                                        <p:attrNameLst>
                                          <p:attrName>style.visibility</p:attrName>
                                        </p:attrNameLst>
                                      </p:cBhvr>
                                      <p:to>
                                        <p:strVal val="visible"/>
                                      </p:to>
                                    </p:set>
                                    <p:animEffect transition="in" filter="fade">
                                      <p:cBhvr>
                                        <p:cTn id="16" dur="500"/>
                                        <p:tgtEl>
                                          <p:spTgt spid="14438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4389">
                                            <p:txEl>
                                              <p:pRg st="2" end="2"/>
                                            </p:txEl>
                                          </p:spTgt>
                                        </p:tgtEl>
                                        <p:attrNameLst>
                                          <p:attrName>style.visibility</p:attrName>
                                        </p:attrNameLst>
                                      </p:cBhvr>
                                      <p:to>
                                        <p:strVal val="visible"/>
                                      </p:to>
                                    </p:set>
                                    <p:animEffect transition="in" filter="fade">
                                      <p:cBhvr>
                                        <p:cTn id="21" dur="500"/>
                                        <p:tgtEl>
                                          <p:spTgt spid="1443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2">
            <a:extLst>
              <a:ext uri="{FF2B5EF4-FFF2-40B4-BE49-F238E27FC236}">
                <a16:creationId xmlns:a16="http://schemas.microsoft.com/office/drawing/2014/main" id="{F9F702AE-7E1D-4724-BEE2-EB10F12B995F}"/>
              </a:ext>
            </a:extLst>
          </p:cNvPr>
          <p:cNvSpPr>
            <a:spLocks noGrp="1" noChangeArrowheads="1"/>
          </p:cNvSpPr>
          <p:nvPr>
            <p:ph type="title"/>
          </p:nvPr>
        </p:nvSpPr>
        <p:spPr/>
        <p:txBody>
          <a:bodyPr/>
          <a:lstStyle/>
          <a:p>
            <a:pPr eaLnBrk="1" hangingPunct="1"/>
            <a:r>
              <a:rPr lang="en-US" altLang="en-US" dirty="0"/>
              <a:t>Strategies – Success Strategies</a:t>
            </a:r>
            <a:endParaRPr lang="en-US" altLang="en-US" sz="2400" dirty="0"/>
          </a:p>
        </p:txBody>
      </p:sp>
      <p:sp>
        <p:nvSpPr>
          <p:cNvPr id="2" name="Content Placeholder 1">
            <a:extLst>
              <a:ext uri="{FF2B5EF4-FFF2-40B4-BE49-F238E27FC236}">
                <a16:creationId xmlns:a16="http://schemas.microsoft.com/office/drawing/2014/main" id="{43975496-FC35-45AA-AE06-894ED5A6F309}"/>
              </a:ext>
            </a:extLst>
          </p:cNvPr>
          <p:cNvSpPr>
            <a:spLocks noGrp="1"/>
          </p:cNvSpPr>
          <p:nvPr>
            <p:ph idx="1"/>
          </p:nvPr>
        </p:nvSpPr>
        <p:spPr/>
        <p:txBody>
          <a:bodyPr/>
          <a:lstStyle/>
          <a:p>
            <a:pPr marL="0" indent="0">
              <a:lnSpc>
                <a:spcPct val="90000"/>
              </a:lnSpc>
              <a:spcBef>
                <a:spcPct val="50000"/>
              </a:spcBef>
              <a:buClr>
                <a:schemeClr val="folHlink"/>
              </a:buClr>
              <a:buSzPct val="60000"/>
              <a:buNone/>
              <a:defRPr/>
            </a:pPr>
            <a:r>
              <a:rPr lang="en-US" u="sng" dirty="0">
                <a:solidFill>
                  <a:srgbClr val="000066"/>
                </a:solidFill>
                <a:cs typeface="Times New Roman" pitchFamily="18" charset="0"/>
              </a:rPr>
              <a:t>Steps</a:t>
            </a:r>
          </a:p>
          <a:p>
            <a:pPr marL="625475" indent="-625475">
              <a:lnSpc>
                <a:spcPct val="90000"/>
              </a:lnSpc>
              <a:spcBef>
                <a:spcPct val="50000"/>
              </a:spcBef>
              <a:buClr>
                <a:srgbClr val="99CC00"/>
              </a:buClr>
              <a:buFont typeface="Wingdings" pitchFamily="2" charset="2"/>
              <a:buAutoNum type="arabicPeriod"/>
              <a:defRPr/>
            </a:pPr>
            <a:r>
              <a:rPr lang="en-US" dirty="0">
                <a:solidFill>
                  <a:srgbClr val="000066"/>
                </a:solidFill>
                <a:cs typeface="Times New Roman" pitchFamily="18" charset="0"/>
              </a:rPr>
              <a:t>Review the objectives to identify one or more key strategies to address the objective. </a:t>
            </a:r>
          </a:p>
          <a:p>
            <a:pPr marL="625475" indent="-625475">
              <a:lnSpc>
                <a:spcPct val="90000"/>
              </a:lnSpc>
              <a:spcBef>
                <a:spcPct val="50000"/>
              </a:spcBef>
              <a:buClr>
                <a:srgbClr val="99CC00"/>
              </a:buClr>
              <a:buFont typeface="Wingdings" pitchFamily="2" charset="2"/>
              <a:buAutoNum type="arabicPeriod"/>
              <a:defRPr/>
            </a:pPr>
            <a:r>
              <a:rPr lang="en-US" dirty="0">
                <a:solidFill>
                  <a:srgbClr val="000066"/>
                </a:solidFill>
                <a:cs typeface="Times New Roman" pitchFamily="18" charset="0"/>
              </a:rPr>
              <a:t>Review the critical success factors. </a:t>
            </a:r>
          </a:p>
          <a:p>
            <a:pPr marL="625475" indent="-625475">
              <a:lnSpc>
                <a:spcPct val="90000"/>
              </a:lnSpc>
              <a:spcBef>
                <a:spcPct val="50000"/>
              </a:spcBef>
              <a:buClr>
                <a:srgbClr val="99CC00"/>
              </a:buClr>
              <a:buFont typeface="Wingdings" pitchFamily="2" charset="2"/>
              <a:buAutoNum type="arabicPeriod"/>
              <a:defRPr/>
            </a:pPr>
            <a:r>
              <a:rPr lang="en-US" dirty="0">
                <a:solidFill>
                  <a:srgbClr val="000066"/>
                </a:solidFill>
                <a:cs typeface="Times New Roman" pitchFamily="18" charset="0"/>
              </a:rPr>
              <a:t>Review the barriers. </a:t>
            </a:r>
          </a:p>
          <a:p>
            <a:pPr marL="625475" indent="-625475">
              <a:lnSpc>
                <a:spcPct val="90000"/>
              </a:lnSpc>
              <a:spcBef>
                <a:spcPct val="50000"/>
              </a:spcBef>
              <a:buClr>
                <a:srgbClr val="99CC00"/>
              </a:buClr>
              <a:buFont typeface="Wingdings" pitchFamily="2" charset="2"/>
              <a:buAutoNum type="arabicPeriod"/>
              <a:defRPr/>
            </a:pPr>
            <a:r>
              <a:rPr lang="en-US" dirty="0">
                <a:solidFill>
                  <a:srgbClr val="000066"/>
                </a:solidFill>
                <a:cs typeface="Times New Roman" pitchFamily="18" charset="0"/>
              </a:rPr>
              <a:t>Review potential strategies identified earlier. </a:t>
            </a:r>
          </a:p>
          <a:p>
            <a:pPr marL="625475" indent="-625475">
              <a:lnSpc>
                <a:spcPct val="90000"/>
              </a:lnSpc>
              <a:spcBef>
                <a:spcPct val="50000"/>
              </a:spcBef>
              <a:buClr>
                <a:srgbClr val="99CC00"/>
              </a:buClr>
              <a:buFont typeface="Wingdings" pitchFamily="2" charset="2"/>
              <a:buAutoNum type="arabicPeriod"/>
              <a:defRPr/>
            </a:pPr>
            <a:r>
              <a:rPr lang="en-US" dirty="0">
                <a:solidFill>
                  <a:srgbClr val="000066"/>
                </a:solidFill>
                <a:cs typeface="Times New Roman" pitchFamily="18" charset="0"/>
              </a:rPr>
              <a:t>Combine strategies where appropriate.</a:t>
            </a:r>
          </a:p>
          <a:p>
            <a:pPr marL="863600" indent="-863600">
              <a:lnSpc>
                <a:spcPct val="90000"/>
              </a:lnSpc>
              <a:spcBef>
                <a:spcPct val="50000"/>
              </a:spcBef>
              <a:buClr>
                <a:srgbClr val="99CC00"/>
              </a:buClr>
              <a:buFont typeface="Wingdings" pitchFamily="2" charset="2"/>
              <a:buAutoNum type="arabicPeriod"/>
              <a:defRPr/>
            </a:pPr>
            <a:endParaRPr lang="en-US" dirty="0">
              <a:solidFill>
                <a:srgbClr val="000066"/>
              </a:solidFill>
              <a:cs typeface="Times New Roman" pitchFamily="18" charset="0"/>
            </a:endParaRPr>
          </a:p>
          <a:p>
            <a:endParaRPr lang="en-US" dirty="0"/>
          </a:p>
        </p:txBody>
      </p:sp>
      <p:sp>
        <p:nvSpPr>
          <p:cNvPr id="146434" name="Footer Placeholder 3">
            <a:extLst>
              <a:ext uri="{FF2B5EF4-FFF2-40B4-BE49-F238E27FC236}">
                <a16:creationId xmlns:a16="http://schemas.microsoft.com/office/drawing/2014/main" id="{5A68F6FC-F52E-4894-A5C0-176FB927F2CE}"/>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sp>
        <p:nvSpPr>
          <p:cNvPr id="146435" name="Slide Number Placeholder 4">
            <a:extLst>
              <a:ext uri="{FF2B5EF4-FFF2-40B4-BE49-F238E27FC236}">
                <a16:creationId xmlns:a16="http://schemas.microsoft.com/office/drawing/2014/main" id="{4B53E4C6-A18C-4F23-8FBC-7EDB29645458}"/>
              </a:ext>
            </a:extLst>
          </p:cNvPr>
          <p:cNvSpPr>
            <a:spLocks noGrp="1"/>
          </p:cNvSpPr>
          <p:nvPr>
            <p:ph type="sldNum" sz="quarter" idx="4294967295"/>
          </p:nvPr>
        </p:nvSpPr>
        <p:spPr bwMode="auto">
          <a:xfrm>
            <a:off x="11811000" y="6477000"/>
            <a:ext cx="381000" cy="228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93</a:t>
            </a:fld>
            <a:endParaRPr lang="en-US" altLang="en-US" sz="900">
              <a:latin typeface="HelveticaNeue MediumExt" charset="0"/>
            </a:endParaRPr>
          </a:p>
        </p:txBody>
      </p:sp>
      <p:sp>
        <p:nvSpPr>
          <p:cNvPr id="8" name="Text Box 4">
            <a:extLst>
              <a:ext uri="{FF2B5EF4-FFF2-40B4-BE49-F238E27FC236}">
                <a16:creationId xmlns:a16="http://schemas.microsoft.com/office/drawing/2014/main" id="{6ABAC6A0-0430-4AD8-A9CC-8BA27A5640FC}"/>
              </a:ext>
            </a:extLst>
          </p:cNvPr>
          <p:cNvSpPr txBox="1">
            <a:spLocks noChangeArrowheads="1"/>
          </p:cNvSpPr>
          <p:nvPr/>
        </p:nvSpPr>
        <p:spPr bwMode="auto">
          <a:xfrm>
            <a:off x="11805466" y="5244439"/>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a:extLst>
              <a:ext uri="{FF2B5EF4-FFF2-40B4-BE49-F238E27FC236}">
                <a16:creationId xmlns:a16="http://schemas.microsoft.com/office/drawing/2014/main" id="{785A95C8-C86E-4242-95D8-83E1816D2830}"/>
              </a:ext>
            </a:extLst>
          </p:cNvPr>
          <p:cNvSpPr>
            <a:spLocks noGrp="1" noChangeArrowheads="1"/>
          </p:cNvSpPr>
          <p:nvPr>
            <p:ph type="title"/>
          </p:nvPr>
        </p:nvSpPr>
        <p:spPr/>
        <p:txBody>
          <a:bodyPr/>
          <a:lstStyle/>
          <a:p>
            <a:pPr eaLnBrk="1" hangingPunct="1"/>
            <a:r>
              <a:rPr lang="en-US" altLang="en-US"/>
              <a:t>Exercise: Strategies</a:t>
            </a:r>
          </a:p>
        </p:txBody>
      </p:sp>
      <p:sp>
        <p:nvSpPr>
          <p:cNvPr id="148485" name="Rectangle 3">
            <a:extLst>
              <a:ext uri="{FF2B5EF4-FFF2-40B4-BE49-F238E27FC236}">
                <a16:creationId xmlns:a16="http://schemas.microsoft.com/office/drawing/2014/main" id="{22782B0F-081F-488C-81B9-CAC407752DDA}"/>
              </a:ext>
            </a:extLst>
          </p:cNvPr>
          <p:cNvSpPr>
            <a:spLocks noGrp="1" noChangeArrowheads="1"/>
          </p:cNvSpPr>
          <p:nvPr>
            <p:ph idx="1"/>
          </p:nvPr>
        </p:nvSpPr>
        <p:spPr/>
        <p:txBody>
          <a:bodyPr>
            <a:normAutofit/>
          </a:bodyPr>
          <a:lstStyle/>
          <a:p>
            <a:pPr eaLnBrk="1" hangingPunct="1"/>
            <a:r>
              <a:rPr lang="en-US" altLang="en-US" dirty="0">
                <a:cs typeface="Times New Roman" panose="02020603050405020304" pitchFamily="18" charset="0"/>
              </a:rPr>
              <a:t>Develop strategies for the goal area, being sure to address the CSFs and barriers.</a:t>
            </a:r>
          </a:p>
          <a:p>
            <a:pPr eaLnBrk="1" hangingPunct="1"/>
            <a:r>
              <a:rPr lang="en-US" altLang="en-US" dirty="0">
                <a:cs typeface="Times New Roman" panose="02020603050405020304" pitchFamily="18" charset="0"/>
              </a:rPr>
              <a:t>Make sure the strategies start with a strategy verb.</a:t>
            </a:r>
          </a:p>
        </p:txBody>
      </p:sp>
      <p:sp>
        <p:nvSpPr>
          <p:cNvPr id="148483" name="Slide Number Placeholder 4">
            <a:extLst>
              <a:ext uri="{FF2B5EF4-FFF2-40B4-BE49-F238E27FC236}">
                <a16:creationId xmlns:a16="http://schemas.microsoft.com/office/drawing/2014/main" id="{683BC950-F0BB-4BFD-99A1-A3CEB5D759A5}"/>
              </a:ext>
            </a:extLst>
          </p:cNvPr>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900" b="0" kern="1200">
                <a:solidFill>
                  <a:srgbClr val="000066"/>
                </a:solidFill>
                <a:latin typeface="Trebuchet MS" panose="020B0603020202020204" pitchFamily="34"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defRPr/>
            </a:pPr>
            <a:fld id="{96A10B07-57DC-4894-B319-038DCA867ED2}" type="slidenum">
              <a:rPr lang="en-US" altLang="en-US" smtClean="0"/>
              <a:pPr>
                <a:spcBef>
                  <a:spcPct val="0"/>
                </a:spcBef>
                <a:buClrTx/>
                <a:buSzTx/>
                <a:buFontTx/>
                <a:buNone/>
                <a:defRPr/>
              </a:pPr>
              <a:t>94</a:t>
            </a:fld>
            <a:endParaRPr lang="en-US" altLang="en-US" sz="900">
              <a:latin typeface="HelveticaNeue MediumExt" charset="0"/>
            </a:endParaRPr>
          </a:p>
        </p:txBody>
      </p:sp>
      <p:sp>
        <p:nvSpPr>
          <p:cNvPr id="148482" name="Footer Placeholder 3">
            <a:extLst>
              <a:ext uri="{FF2B5EF4-FFF2-40B4-BE49-F238E27FC236}">
                <a16:creationId xmlns:a16="http://schemas.microsoft.com/office/drawing/2014/main" id="{183B104F-5180-4FD6-9799-AC96F7EA9057}"/>
              </a:ext>
            </a:extLst>
          </p:cNvPr>
          <p:cNvSpPr>
            <a:spLocks noGrp="1"/>
          </p:cNvSpPr>
          <p:nvPr>
            <p:ph type="ftr" sz="quarter" idx="4294967295"/>
          </p:nvPr>
        </p:nvSpPr>
        <p:spPr bwMode="auto">
          <a:xfrm>
            <a:off x="0" y="6477000"/>
            <a:ext cx="6248400" cy="228600"/>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800" b="0" kern="1200">
                <a:solidFill>
                  <a:srgbClr val="000066"/>
                </a:solidFill>
                <a:latin typeface="Arial" charset="0"/>
                <a:ea typeface="+mn-ea"/>
                <a:cs typeface="+mn-cs"/>
              </a:defRPr>
            </a:lvl1pPr>
            <a:lvl2pPr marL="4572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2pPr>
            <a:lvl3pPr marL="9144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3pPr>
            <a:lvl4pPr marL="13716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4pPr>
            <a:lvl5pPr marL="1828800" algn="l" rtl="0" eaLnBrk="0" fontAlgn="base" hangingPunct="0">
              <a:spcBef>
                <a:spcPct val="0"/>
              </a:spcBef>
              <a:spcAft>
                <a:spcPct val="0"/>
              </a:spcAft>
              <a:defRPr sz="5400" b="1" kern="1200">
                <a:solidFill>
                  <a:srgbClr val="104A73"/>
                </a:solidFill>
                <a:latin typeface="Arial" panose="020B0604020202020204" pitchFamily="34" charset="0"/>
                <a:ea typeface="+mn-ea"/>
                <a:cs typeface="+mn-cs"/>
              </a:defRPr>
            </a:lvl5pPr>
            <a:lvl6pPr marL="2286000" algn="l" defTabSz="914400" rtl="0" eaLnBrk="1" latinLnBrk="0" hangingPunct="1">
              <a:defRPr sz="5400" b="1" kern="1200">
                <a:solidFill>
                  <a:srgbClr val="104A73"/>
                </a:solidFill>
                <a:latin typeface="Arial" panose="020B0604020202020204" pitchFamily="34" charset="0"/>
                <a:ea typeface="+mn-ea"/>
                <a:cs typeface="+mn-cs"/>
              </a:defRPr>
            </a:lvl6pPr>
            <a:lvl7pPr marL="2743200" algn="l" defTabSz="914400" rtl="0" eaLnBrk="1" latinLnBrk="0" hangingPunct="1">
              <a:defRPr sz="5400" b="1" kern="1200">
                <a:solidFill>
                  <a:srgbClr val="104A73"/>
                </a:solidFill>
                <a:latin typeface="Arial" panose="020B0604020202020204" pitchFamily="34" charset="0"/>
                <a:ea typeface="+mn-ea"/>
                <a:cs typeface="+mn-cs"/>
              </a:defRPr>
            </a:lvl7pPr>
            <a:lvl8pPr marL="3200400" algn="l" defTabSz="914400" rtl="0" eaLnBrk="1" latinLnBrk="0" hangingPunct="1">
              <a:defRPr sz="5400" b="1" kern="1200">
                <a:solidFill>
                  <a:srgbClr val="104A73"/>
                </a:solidFill>
                <a:latin typeface="Arial" panose="020B0604020202020204" pitchFamily="34" charset="0"/>
                <a:ea typeface="+mn-ea"/>
                <a:cs typeface="+mn-cs"/>
              </a:defRPr>
            </a:lvl8pPr>
            <a:lvl9pPr marL="3657600" algn="l" defTabSz="914400" rtl="0" eaLnBrk="1" latinLnBrk="0" hangingPunct="1">
              <a:defRPr sz="5400" b="1" kern="1200">
                <a:solidFill>
                  <a:srgbClr val="104A73"/>
                </a:solidFill>
                <a:latin typeface="Arial" panose="020B0604020202020204" pitchFamily="34" charset="0"/>
                <a:ea typeface="+mn-ea"/>
                <a:cs typeface="+mn-cs"/>
              </a:defRPr>
            </a:lvl9pPr>
          </a:lstStyle>
          <a:p>
            <a:pPr>
              <a:spcBef>
                <a:spcPct val="0"/>
              </a:spcBef>
              <a:buClrTx/>
              <a:buSzTx/>
              <a:buFontTx/>
              <a:buNone/>
            </a:pPr>
            <a:endParaRPr lang="en-US" altLang="en-US" sz="800" dirty="0"/>
          </a:p>
        </p:txBody>
      </p:sp>
      <p:graphicFrame>
        <p:nvGraphicFramePr>
          <p:cNvPr id="6" name="Table 5">
            <a:extLst>
              <a:ext uri="{FF2B5EF4-FFF2-40B4-BE49-F238E27FC236}">
                <a16:creationId xmlns:a16="http://schemas.microsoft.com/office/drawing/2014/main" id="{6BA0868F-B3F7-463B-9F59-8E12347B0C81}"/>
              </a:ext>
            </a:extLst>
          </p:cNvPr>
          <p:cNvGraphicFramePr>
            <a:graphicFrameLocks noGrp="1"/>
          </p:cNvGraphicFramePr>
          <p:nvPr/>
        </p:nvGraphicFramePr>
        <p:xfrm>
          <a:off x="2590800" y="3673476"/>
          <a:ext cx="7162800" cy="2346960"/>
        </p:xfrm>
        <a:graphic>
          <a:graphicData uri="http://schemas.openxmlformats.org/drawingml/2006/table">
            <a:tbl>
              <a:tblPr>
                <a:tableStyleId>{5C22544A-7EE6-4342-B048-85BDC9FD1C3A}</a:tableStyleId>
              </a:tblPr>
              <a:tblGrid>
                <a:gridCol w="3751944">
                  <a:extLst>
                    <a:ext uri="{9D8B030D-6E8A-4147-A177-3AD203B41FA5}">
                      <a16:colId xmlns:a16="http://schemas.microsoft.com/office/drawing/2014/main" val="20000"/>
                    </a:ext>
                  </a:extLst>
                </a:gridCol>
                <a:gridCol w="3410856">
                  <a:extLst>
                    <a:ext uri="{9D8B030D-6E8A-4147-A177-3AD203B41FA5}">
                      <a16:colId xmlns:a16="http://schemas.microsoft.com/office/drawing/2014/main" val="20001"/>
                    </a:ext>
                  </a:extLst>
                </a:gridCol>
              </a:tblGrid>
              <a:tr h="365661">
                <a:tc>
                  <a:txBody>
                    <a:bodyPr/>
                    <a:lstStyle/>
                    <a:p>
                      <a:pPr marL="0" marR="0" algn="ctr">
                        <a:spcBef>
                          <a:spcPts val="300"/>
                        </a:spcBef>
                        <a:spcAft>
                          <a:spcPts val="300"/>
                        </a:spcAft>
                      </a:pPr>
                      <a:r>
                        <a:rPr lang="en-US" sz="2400" b="1" dirty="0">
                          <a:solidFill>
                            <a:srgbClr val="000066"/>
                          </a:solidFill>
                          <a:effectLst/>
                        </a:rPr>
                        <a:t>Objective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tc>
                  <a:txBody>
                    <a:bodyPr/>
                    <a:lstStyle/>
                    <a:p>
                      <a:pPr marL="0" marR="0" algn="ctr">
                        <a:spcBef>
                          <a:spcPts val="300"/>
                        </a:spcBef>
                        <a:spcAft>
                          <a:spcPts val="300"/>
                        </a:spcAft>
                      </a:pPr>
                      <a:r>
                        <a:rPr lang="en-US" sz="2400" b="1" dirty="0">
                          <a:solidFill>
                            <a:srgbClr val="000066"/>
                          </a:solidFill>
                          <a:effectLst/>
                        </a:rPr>
                        <a:t>Strategy Verbs</a:t>
                      </a:r>
                      <a:endParaRPr lang="en-US" sz="2400" b="1" dirty="0">
                        <a:solidFill>
                          <a:srgbClr val="000066"/>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extLst>
                  <a:ext uri="{0D108BD9-81ED-4DB2-BD59-A6C34878D82A}">
                    <a16:rowId xmlns:a16="http://schemas.microsoft.com/office/drawing/2014/main" val="10000"/>
                  </a:ext>
                </a:extLst>
              </a:tr>
              <a:tr h="1980664">
                <a:tc>
                  <a:txBody>
                    <a:bodyPr/>
                    <a:lstStyle/>
                    <a:p>
                      <a:pPr marL="0" marR="0" algn="ctr">
                        <a:spcBef>
                          <a:spcPts val="300"/>
                        </a:spcBef>
                        <a:spcAft>
                          <a:spcPts val="0"/>
                        </a:spcAft>
                      </a:pPr>
                      <a:r>
                        <a:rPr lang="en-US" sz="2400" dirty="0">
                          <a:solidFill>
                            <a:srgbClr val="000066"/>
                          </a:solidFill>
                          <a:effectLst/>
                          <a:latin typeface="+mj-lt"/>
                        </a:rPr>
                        <a:t>Increase</a:t>
                      </a:r>
                    </a:p>
                    <a:p>
                      <a:pPr marL="0" marR="0" algn="ctr">
                        <a:spcBef>
                          <a:spcPts val="300"/>
                        </a:spcBef>
                        <a:spcAft>
                          <a:spcPts val="0"/>
                        </a:spcAft>
                      </a:pPr>
                      <a:r>
                        <a:rPr lang="en-US" sz="2400" dirty="0">
                          <a:solidFill>
                            <a:srgbClr val="000066"/>
                          </a:solidFill>
                          <a:effectLst/>
                          <a:latin typeface="+mj-lt"/>
                        </a:rPr>
                        <a:t>Reduce</a:t>
                      </a:r>
                    </a:p>
                    <a:p>
                      <a:pPr marL="0" marR="0" algn="ctr">
                        <a:spcBef>
                          <a:spcPts val="300"/>
                        </a:spcBef>
                        <a:spcAft>
                          <a:spcPts val="0"/>
                        </a:spcAft>
                      </a:pPr>
                      <a:r>
                        <a:rPr lang="en-US" sz="2400" dirty="0">
                          <a:solidFill>
                            <a:srgbClr val="000066"/>
                          </a:solidFill>
                          <a:effectLst/>
                          <a:latin typeface="+mj-lt"/>
                        </a:rPr>
                        <a:t>Achieve</a:t>
                      </a:r>
                    </a:p>
                    <a:p>
                      <a:pPr marL="0" marR="0" algn="ctr">
                        <a:spcBef>
                          <a:spcPts val="300"/>
                        </a:spcBef>
                        <a:spcAft>
                          <a:spcPts val="0"/>
                        </a:spcAft>
                      </a:pPr>
                      <a:r>
                        <a:rPr lang="en-US" sz="2400" dirty="0">
                          <a:solidFill>
                            <a:srgbClr val="000066"/>
                          </a:solidFill>
                          <a:effectLst/>
                          <a:latin typeface="+mj-lt"/>
                        </a:rPr>
                        <a:t>Maintain</a:t>
                      </a:r>
                    </a:p>
                    <a:p>
                      <a:pPr marL="0" marR="0" algn="ctr">
                        <a:spcBef>
                          <a:spcPts val="300"/>
                        </a:spcBef>
                        <a:spcAft>
                          <a:spcPts val="0"/>
                        </a:spcAft>
                      </a:pPr>
                      <a:r>
                        <a:rPr lang="en-US" sz="2400" dirty="0">
                          <a:solidFill>
                            <a:srgbClr val="000066"/>
                          </a:solidFill>
                          <a:effectLst/>
                          <a:latin typeface="+mj-lt"/>
                        </a:rPr>
                        <a:t>Have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300"/>
                        </a:spcBef>
                        <a:spcAft>
                          <a:spcPts val="0"/>
                        </a:spcAft>
                      </a:pPr>
                      <a:r>
                        <a:rPr lang="en-US" sz="2400" dirty="0">
                          <a:solidFill>
                            <a:srgbClr val="000066"/>
                          </a:solidFill>
                          <a:effectLst/>
                        </a:rPr>
                        <a:t>Establish</a:t>
                      </a:r>
                    </a:p>
                    <a:p>
                      <a:pPr marL="0" marR="0" algn="ctr">
                        <a:spcBef>
                          <a:spcPts val="300"/>
                        </a:spcBef>
                        <a:spcAft>
                          <a:spcPts val="0"/>
                        </a:spcAft>
                      </a:pPr>
                      <a:r>
                        <a:rPr lang="en-US" sz="2400" dirty="0">
                          <a:solidFill>
                            <a:srgbClr val="000066"/>
                          </a:solidFill>
                          <a:effectLst/>
                        </a:rPr>
                        <a:t>Develop</a:t>
                      </a:r>
                    </a:p>
                    <a:p>
                      <a:pPr marL="0" marR="0" algn="ctr">
                        <a:spcBef>
                          <a:spcPts val="300"/>
                        </a:spcBef>
                        <a:spcAft>
                          <a:spcPts val="0"/>
                        </a:spcAft>
                      </a:pPr>
                      <a:r>
                        <a:rPr lang="en-US" sz="2400" dirty="0">
                          <a:solidFill>
                            <a:srgbClr val="000066"/>
                          </a:solidFill>
                          <a:effectLst/>
                        </a:rPr>
                        <a:t>Implement</a:t>
                      </a:r>
                    </a:p>
                    <a:p>
                      <a:pPr marL="0" marR="0" algn="ctr">
                        <a:spcBef>
                          <a:spcPts val="300"/>
                        </a:spcBef>
                        <a:spcAft>
                          <a:spcPts val="0"/>
                        </a:spcAft>
                      </a:pPr>
                      <a:r>
                        <a:rPr lang="en-US" sz="2400" dirty="0">
                          <a:solidFill>
                            <a:srgbClr val="000066"/>
                          </a:solidFill>
                          <a:effectLst/>
                        </a:rPr>
                        <a:t>Revise</a:t>
                      </a:r>
                    </a:p>
                    <a:p>
                      <a:pPr marL="0" marR="0" algn="ctr">
                        <a:spcBef>
                          <a:spcPts val="300"/>
                        </a:spcBef>
                        <a:spcAft>
                          <a:spcPts val="0"/>
                        </a:spcAft>
                      </a:pPr>
                      <a:r>
                        <a:rPr lang="en-US" sz="2400" dirty="0">
                          <a:solidFill>
                            <a:srgbClr val="000066"/>
                          </a:solidFill>
                          <a:effectLst/>
                        </a:rPr>
                        <a:t>Utilize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Text Box 4">
            <a:extLst>
              <a:ext uri="{FF2B5EF4-FFF2-40B4-BE49-F238E27FC236}">
                <a16:creationId xmlns:a16="http://schemas.microsoft.com/office/drawing/2014/main" id="{A9006803-29A2-44D7-97E5-3701255149DC}"/>
              </a:ext>
            </a:extLst>
          </p:cNvPr>
          <p:cNvSpPr txBox="1">
            <a:spLocks noChangeArrowheads="1"/>
          </p:cNvSpPr>
          <p:nvPr/>
        </p:nvSpPr>
        <p:spPr bwMode="auto">
          <a:xfrm>
            <a:off x="11805466" y="3972690"/>
            <a:ext cx="34448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3800">
                <a:solidFill>
                  <a:schemeClr val="bg1">
                    <a:lumMod val="75000"/>
                  </a:schemeClr>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485">
                                            <p:txEl>
                                              <p:pRg st="0" end="0"/>
                                            </p:txEl>
                                          </p:spTgt>
                                        </p:tgtEl>
                                        <p:attrNameLst>
                                          <p:attrName>style.visibility</p:attrName>
                                        </p:attrNameLst>
                                      </p:cBhvr>
                                      <p:to>
                                        <p:strVal val="visible"/>
                                      </p:to>
                                    </p:set>
                                    <p:animEffect transition="in" filter="fade">
                                      <p:cBhvr>
                                        <p:cTn id="7" dur="500"/>
                                        <p:tgtEl>
                                          <p:spTgt spid="1484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8485">
                                            <p:txEl>
                                              <p:pRg st="1" end="1"/>
                                            </p:txEl>
                                          </p:spTgt>
                                        </p:tgtEl>
                                        <p:attrNameLst>
                                          <p:attrName>style.visibility</p:attrName>
                                        </p:attrNameLst>
                                      </p:cBhvr>
                                      <p:to>
                                        <p:strVal val="visible"/>
                                      </p:to>
                                    </p:set>
                                    <p:animEffect transition="in" filter="fade">
                                      <p:cBhvr>
                                        <p:cTn id="12" dur="500"/>
                                        <p:tgtEl>
                                          <p:spTgt spid="148485">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dirty="0"/>
              <a:t>Session Agenda</a:t>
            </a:r>
          </a:p>
        </p:txBody>
      </p:sp>
      <p:sp>
        <p:nvSpPr>
          <p:cNvPr id="2" name="Content Placeholder 1">
            <a:extLst>
              <a:ext uri="{FF2B5EF4-FFF2-40B4-BE49-F238E27FC236}">
                <a16:creationId xmlns:a16="http://schemas.microsoft.com/office/drawing/2014/main" id="{C4CAAC03-058E-4294-8CF2-3F7E846C057A}"/>
              </a:ext>
            </a:extLst>
          </p:cNvPr>
          <p:cNvSpPr>
            <a:spLocks noGrp="1"/>
          </p:cNvSpPr>
          <p:nvPr>
            <p:ph idx="1"/>
          </p:nvPr>
        </p:nvSpPr>
        <p:spPr>
          <a:xfrm>
            <a:off x="1401869" y="1478780"/>
            <a:ext cx="5254680" cy="4898590"/>
          </a:xfrm>
        </p:spPr>
        <p:txBody>
          <a:bodyPr>
            <a:normAutofit/>
          </a:bodyPr>
          <a:lstStyle/>
          <a:p>
            <a:pPr marL="346075" indent="-346075">
              <a:spcBef>
                <a:spcPts val="1800"/>
              </a:spcBef>
              <a:buNone/>
            </a:pPr>
            <a:r>
              <a:rPr lang="en-US" sz="2400" dirty="0"/>
              <a:t>A. Session Objectives</a:t>
            </a:r>
          </a:p>
          <a:p>
            <a:pPr marL="346075" indent="-346075">
              <a:spcBef>
                <a:spcPts val="1800"/>
              </a:spcBef>
              <a:buNone/>
            </a:pPr>
            <a:r>
              <a:rPr lang="en-US" sz="2400" dirty="0"/>
              <a:t>B. What is Strategic Thinking?</a:t>
            </a:r>
          </a:p>
          <a:p>
            <a:pPr marL="346075" indent="-346075">
              <a:spcBef>
                <a:spcPts val="1800"/>
              </a:spcBef>
              <a:buNone/>
            </a:pPr>
            <a:r>
              <a:rPr lang="en-US" sz="2400" dirty="0"/>
              <a:t>C. The Drivers Model</a:t>
            </a:r>
          </a:p>
          <a:p>
            <a:pPr marL="346075" indent="-346075">
              <a:spcBef>
                <a:spcPts val="1800"/>
              </a:spcBef>
              <a:buNone/>
            </a:pPr>
            <a:r>
              <a:rPr lang="en-US" sz="2400" dirty="0"/>
              <a:t>D. From Strategic Thinking to </a:t>
            </a:r>
            <a:br>
              <a:rPr lang="en-US" sz="2400" dirty="0"/>
            </a:br>
            <a:r>
              <a:rPr lang="en-US" sz="2400" dirty="0"/>
              <a:t>Strategic Planning</a:t>
            </a:r>
          </a:p>
          <a:p>
            <a:pPr marL="346075" indent="-346075">
              <a:spcBef>
                <a:spcPts val="1800"/>
              </a:spcBef>
              <a:buNone/>
            </a:pPr>
            <a:r>
              <a:rPr lang="en-US" sz="2400" dirty="0"/>
              <a:t>E. A Sample Strategic Plan</a:t>
            </a:r>
          </a:p>
          <a:p>
            <a:pPr marL="346075" indent="-346075">
              <a:spcBef>
                <a:spcPts val="1800"/>
              </a:spcBef>
              <a:buNone/>
            </a:pPr>
            <a:r>
              <a:rPr lang="en-US" sz="2400" dirty="0"/>
              <a:t>F. The Strategy Process</a:t>
            </a:r>
          </a:p>
          <a:p>
            <a:pPr marL="346075" indent="-346075">
              <a:spcBef>
                <a:spcPts val="1800"/>
              </a:spcBef>
              <a:buNone/>
            </a:pPr>
            <a:r>
              <a:rPr lang="en-US" sz="2400" dirty="0"/>
              <a:t>G. Why Most Plan Fail</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95</a:t>
            </a:fld>
            <a:endParaRPr lang="en-US" dirty="0">
              <a:solidFill>
                <a:prstClr val="white"/>
              </a:solidFill>
            </a:endParaRPr>
          </a:p>
        </p:txBody>
      </p:sp>
      <p:sp>
        <p:nvSpPr>
          <p:cNvPr id="3" name="Content Placeholder 2">
            <a:extLst>
              <a:ext uri="{FF2B5EF4-FFF2-40B4-BE49-F238E27FC236}">
                <a16:creationId xmlns:a16="http://schemas.microsoft.com/office/drawing/2014/main" id="{F61516F7-3091-4A8E-A2A2-9F62D966EA75}"/>
              </a:ext>
            </a:extLst>
          </p:cNvPr>
          <p:cNvSpPr>
            <a:spLocks noGrp="1"/>
          </p:cNvSpPr>
          <p:nvPr>
            <p:ph idx="13"/>
          </p:nvPr>
        </p:nvSpPr>
        <p:spPr/>
        <p:txBody>
          <a:bodyPr>
            <a:normAutofit/>
          </a:bodyPr>
          <a:lstStyle/>
          <a:p>
            <a:pPr marL="346075" indent="-346075">
              <a:spcBef>
                <a:spcPts val="1800"/>
              </a:spcBef>
              <a:buNone/>
            </a:pPr>
            <a:r>
              <a:rPr lang="en-US" sz="2400" dirty="0"/>
              <a:t>H. Three-Step Monitoring Process</a:t>
            </a:r>
          </a:p>
          <a:p>
            <a:pPr marL="346075" indent="-346075">
              <a:spcBef>
                <a:spcPts val="1800"/>
              </a:spcBef>
              <a:buNone/>
            </a:pPr>
            <a:r>
              <a:rPr lang="en-US" sz="2400" dirty="0"/>
              <a:t>I. The Leadership Briefing</a:t>
            </a:r>
          </a:p>
          <a:p>
            <a:pPr marL="346075" indent="-346075">
              <a:spcBef>
                <a:spcPts val="1800"/>
              </a:spcBef>
              <a:buNone/>
            </a:pPr>
            <a:r>
              <a:rPr lang="en-US" sz="2400" dirty="0"/>
              <a:t>J. The 10 Pitfalls to Avoid</a:t>
            </a:r>
          </a:p>
          <a:p>
            <a:pPr marL="346075" indent="-346075">
              <a:spcBef>
                <a:spcPts val="1800"/>
              </a:spcBef>
              <a:buNone/>
            </a:pPr>
            <a:r>
              <a:rPr lang="en-US" sz="2400" dirty="0"/>
              <a:t>K. Practice in Strategic Thinking</a:t>
            </a:r>
          </a:p>
          <a:p>
            <a:pPr marL="346075" indent="-346075">
              <a:spcBef>
                <a:spcPts val="1800"/>
              </a:spcBef>
              <a:buNone/>
            </a:pPr>
            <a:r>
              <a:rPr lang="en-US" sz="2400" dirty="0"/>
              <a:t>L. Special Applications of </a:t>
            </a:r>
            <a:br>
              <a:rPr lang="en-US" sz="2400" dirty="0"/>
            </a:br>
            <a:r>
              <a:rPr lang="en-US" sz="2400" dirty="0"/>
              <a:t>the Drivers Model</a:t>
            </a:r>
          </a:p>
          <a:p>
            <a:pPr marL="346075" indent="-346075">
              <a:spcBef>
                <a:spcPts val="1800"/>
              </a:spcBef>
              <a:buNone/>
            </a:pPr>
            <a:r>
              <a:rPr lang="en-US" sz="2400" dirty="0"/>
              <a:t>M. Your Key Points</a:t>
            </a:r>
          </a:p>
          <a:p>
            <a:pPr marL="346075" indent="-346075">
              <a:spcBef>
                <a:spcPts val="1800"/>
              </a:spcBef>
              <a:buNone/>
            </a:pPr>
            <a:r>
              <a:rPr lang="en-US" sz="2400" dirty="0"/>
              <a:t>N. For Those Wanting to Learn More</a:t>
            </a:r>
          </a:p>
        </p:txBody>
      </p:sp>
      <p:sp>
        <p:nvSpPr>
          <p:cNvPr id="5" name="TextBox 4">
            <a:extLst>
              <a:ext uri="{FF2B5EF4-FFF2-40B4-BE49-F238E27FC236}">
                <a16:creationId xmlns:a16="http://schemas.microsoft.com/office/drawing/2014/main" id="{4479B6F1-0290-4101-B175-9C9CB9301775}"/>
              </a:ext>
            </a:extLst>
          </p:cNvPr>
          <p:cNvSpPr txBox="1"/>
          <p:nvPr/>
        </p:nvSpPr>
        <p:spPr>
          <a:xfrm>
            <a:off x="11802772" y="5133262"/>
            <a:ext cx="389851" cy="830997"/>
          </a:xfrm>
          <a:prstGeom prst="rect">
            <a:avLst/>
          </a:prstGeom>
          <a:noFill/>
        </p:spPr>
        <p:txBody>
          <a:bodyPr wrap="none" rtlCol="0">
            <a:spAutoFit/>
          </a:bodyPr>
          <a:lstStyle/>
          <a:p>
            <a:r>
              <a:rPr lang="en-US" sz="4800" dirty="0">
                <a:solidFill>
                  <a:schemeClr val="bg1">
                    <a:lumMod val="75000"/>
                  </a:schemeClr>
                </a:solidFill>
              </a:rPr>
              <a:t>-</a:t>
            </a:r>
          </a:p>
        </p:txBody>
      </p:sp>
      <p:sp>
        <p:nvSpPr>
          <p:cNvPr id="7" name="Arrow: Right 6">
            <a:extLst>
              <a:ext uri="{FF2B5EF4-FFF2-40B4-BE49-F238E27FC236}">
                <a16:creationId xmlns:a16="http://schemas.microsoft.com/office/drawing/2014/main" id="{12CF5A0E-D40F-40E2-AB8B-E004098C70A5}"/>
              </a:ext>
            </a:extLst>
          </p:cNvPr>
          <p:cNvSpPr/>
          <p:nvPr/>
        </p:nvSpPr>
        <p:spPr>
          <a:xfrm>
            <a:off x="6096000" y="3755637"/>
            <a:ext cx="437414" cy="609598"/>
          </a:xfrm>
          <a:prstGeom prst="rightArrow">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218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22"/>
          <p:cNvSpPr>
            <a:spLocks noGrp="1"/>
          </p:cNvSpPr>
          <p:nvPr>
            <p:ph type="sldNum" sz="quarter" idx="12"/>
          </p:nvPr>
        </p:nvSpPr>
        <p:spPr>
          <a:xfrm>
            <a:off x="5686425" y="5624514"/>
            <a:ext cx="819150" cy="273844"/>
          </a:xfrm>
        </p:spPr>
        <p:txBody>
          <a:bodyPr/>
          <a:lstStyle/>
          <a:p>
            <a:pPr>
              <a:defRPr/>
            </a:pPr>
            <a:fld id="{57F09362-3ECF-43FF-9131-C2EB0D040696}" type="slidenum">
              <a:rPr lang="en-US" altLang="en-US" smtClean="0"/>
              <a:pPr>
                <a:defRPr/>
              </a:pPr>
              <a:t>96</a:t>
            </a:fld>
            <a:endParaRPr lang="en-US" altLang="en-US" dirty="0"/>
          </a:p>
        </p:txBody>
      </p:sp>
      <p:pic>
        <p:nvPicPr>
          <p:cNvPr id="21" name="Picture 20" descr="vision-clouds-text.png"/>
          <p:cNvPicPr>
            <a:picLocks noChangeAspect="1"/>
          </p:cNvPicPr>
          <p:nvPr/>
        </p:nvPicPr>
        <p:blipFill>
          <a:blip r:embed="rId2" cstate="print"/>
          <a:stretch>
            <a:fillRect/>
          </a:stretch>
        </p:blipFill>
        <p:spPr>
          <a:xfrm>
            <a:off x="6591849" y="1185943"/>
            <a:ext cx="2208224" cy="1444684"/>
          </a:xfrm>
          <a:prstGeom prst="rect">
            <a:avLst/>
          </a:prstGeom>
        </p:spPr>
      </p:pic>
      <p:pic>
        <p:nvPicPr>
          <p:cNvPr id="25" name="Picture 24" descr="berriers-dotted-lines.png"/>
          <p:cNvPicPr>
            <a:picLocks noChangeAspect="1"/>
          </p:cNvPicPr>
          <p:nvPr/>
        </p:nvPicPr>
        <p:blipFill>
          <a:blip r:embed="rId3" cstate="print"/>
          <a:stretch>
            <a:fillRect/>
          </a:stretch>
        </p:blipFill>
        <p:spPr>
          <a:xfrm>
            <a:off x="2782883" y="2661449"/>
            <a:ext cx="2812256" cy="2812256"/>
          </a:xfrm>
          <a:prstGeom prst="rect">
            <a:avLst/>
          </a:prstGeom>
        </p:spPr>
      </p:pic>
      <p:pic>
        <p:nvPicPr>
          <p:cNvPr id="27" name="Picture 26" descr="current-pie-text.png"/>
          <p:cNvPicPr>
            <a:picLocks noChangeAspect="1"/>
          </p:cNvPicPr>
          <p:nvPr/>
        </p:nvPicPr>
        <p:blipFill>
          <a:blip r:embed="rId4" cstate="print"/>
          <a:stretch>
            <a:fillRect/>
          </a:stretch>
        </p:blipFill>
        <p:spPr>
          <a:xfrm>
            <a:off x="2472056" y="3912017"/>
            <a:ext cx="1581018" cy="1474525"/>
          </a:xfrm>
          <a:prstGeom prst="rect">
            <a:avLst/>
          </a:prstGeom>
        </p:spPr>
      </p:pic>
      <p:pic>
        <p:nvPicPr>
          <p:cNvPr id="28" name="Picture 27" descr="drivers-arrow-text.png"/>
          <p:cNvPicPr>
            <a:picLocks noChangeAspect="1"/>
          </p:cNvPicPr>
          <p:nvPr/>
        </p:nvPicPr>
        <p:blipFill>
          <a:blip r:embed="rId5" cstate="print"/>
          <a:stretch>
            <a:fillRect/>
          </a:stretch>
        </p:blipFill>
        <p:spPr>
          <a:xfrm>
            <a:off x="3566662" y="1758390"/>
            <a:ext cx="3534235" cy="3534235"/>
          </a:xfrm>
          <a:prstGeom prst="rect">
            <a:avLst/>
          </a:prstGeom>
        </p:spPr>
      </p:pic>
      <p:sp>
        <p:nvSpPr>
          <p:cNvPr id="33" name="TextBox 32"/>
          <p:cNvSpPr txBox="1"/>
          <p:nvPr/>
        </p:nvSpPr>
        <p:spPr>
          <a:xfrm>
            <a:off x="3473019" y="3503288"/>
            <a:ext cx="971741" cy="461665"/>
          </a:xfrm>
          <a:prstGeom prst="rect">
            <a:avLst/>
          </a:prstGeom>
          <a:noFill/>
        </p:spPr>
        <p:txBody>
          <a:bodyPr wrap="none" rtlCol="0">
            <a:spAutoFit/>
          </a:bodyPr>
          <a:lstStyle/>
          <a:p>
            <a:r>
              <a:rPr lang="en-US" dirty="0">
                <a:solidFill>
                  <a:schemeClr val="accent4"/>
                </a:solidFill>
              </a:rPr>
              <a:t>CSFs</a:t>
            </a:r>
          </a:p>
        </p:txBody>
      </p:sp>
      <p:sp>
        <p:nvSpPr>
          <p:cNvPr id="34" name="TextBox 33"/>
          <p:cNvSpPr txBox="1"/>
          <p:nvPr/>
        </p:nvSpPr>
        <p:spPr>
          <a:xfrm>
            <a:off x="4197911" y="4402670"/>
            <a:ext cx="971741" cy="461665"/>
          </a:xfrm>
          <a:prstGeom prst="rect">
            <a:avLst/>
          </a:prstGeom>
          <a:noFill/>
        </p:spPr>
        <p:txBody>
          <a:bodyPr wrap="none" rtlCol="0">
            <a:spAutoFit/>
          </a:bodyPr>
          <a:lstStyle/>
          <a:p>
            <a:r>
              <a:rPr lang="en-US" dirty="0">
                <a:solidFill>
                  <a:schemeClr val="accent4"/>
                </a:solidFill>
              </a:rPr>
              <a:t>CSFs</a:t>
            </a:r>
          </a:p>
        </p:txBody>
      </p:sp>
      <p:sp>
        <p:nvSpPr>
          <p:cNvPr id="2" name="TextBox 1"/>
          <p:cNvSpPr txBox="1"/>
          <p:nvPr/>
        </p:nvSpPr>
        <p:spPr>
          <a:xfrm>
            <a:off x="2555966" y="2468343"/>
            <a:ext cx="1367683" cy="461665"/>
          </a:xfrm>
          <a:prstGeom prst="rect">
            <a:avLst/>
          </a:prstGeom>
          <a:noFill/>
        </p:spPr>
        <p:txBody>
          <a:bodyPr wrap="none" rtlCol="0">
            <a:spAutoFit/>
          </a:bodyPr>
          <a:lstStyle/>
          <a:p>
            <a:r>
              <a:rPr lang="en-US" dirty="0">
                <a:solidFill>
                  <a:srgbClr val="C00000"/>
                </a:solidFill>
              </a:rPr>
              <a:t>Barriers</a:t>
            </a:r>
          </a:p>
        </p:txBody>
      </p:sp>
      <p:sp>
        <p:nvSpPr>
          <p:cNvPr id="10" name="TextBox 9"/>
          <p:cNvSpPr txBox="1"/>
          <p:nvPr/>
        </p:nvSpPr>
        <p:spPr>
          <a:xfrm>
            <a:off x="8924982" y="2784904"/>
            <a:ext cx="1414170" cy="461665"/>
          </a:xfrm>
          <a:prstGeom prst="rect">
            <a:avLst/>
          </a:prstGeom>
          <a:noFill/>
        </p:spPr>
        <p:txBody>
          <a:bodyPr wrap="none" rtlCol="0">
            <a:spAutoFit/>
          </a:bodyPr>
          <a:lstStyle/>
          <a:p>
            <a:r>
              <a:rPr lang="en-US" dirty="0">
                <a:solidFill>
                  <a:schemeClr val="accent6">
                    <a:lumMod val="75000"/>
                  </a:schemeClr>
                </a:solidFill>
              </a:rPr>
              <a:t>Monitor!</a:t>
            </a:r>
          </a:p>
        </p:txBody>
      </p:sp>
      <p:sp>
        <p:nvSpPr>
          <p:cNvPr id="32" name="Title 15"/>
          <p:cNvSpPr>
            <a:spLocks noGrp="1"/>
          </p:cNvSpPr>
          <p:nvPr>
            <p:ph type="title"/>
          </p:nvPr>
        </p:nvSpPr>
        <p:spPr>
          <a:xfrm>
            <a:off x="842570" y="0"/>
            <a:ext cx="10371970" cy="973498"/>
          </a:xfrm>
        </p:spPr>
        <p:txBody>
          <a:bodyPr>
            <a:normAutofit fontScale="90000"/>
          </a:bodyPr>
          <a:lstStyle/>
          <a:p>
            <a:r>
              <a:rPr lang="en-US" dirty="0"/>
              <a:t>L. Special Applications of the Drivers Model</a:t>
            </a:r>
          </a:p>
        </p:txBody>
      </p:sp>
      <p:sp>
        <p:nvSpPr>
          <p:cNvPr id="13" name="Sun 12"/>
          <p:cNvSpPr/>
          <p:nvPr/>
        </p:nvSpPr>
        <p:spPr>
          <a:xfrm>
            <a:off x="3262566" y="3873751"/>
            <a:ext cx="466605" cy="273258"/>
          </a:xfrm>
          <a:prstGeom prst="su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un 37"/>
          <p:cNvSpPr/>
          <p:nvPr/>
        </p:nvSpPr>
        <p:spPr>
          <a:xfrm>
            <a:off x="3880857" y="4512649"/>
            <a:ext cx="466605" cy="273258"/>
          </a:xfrm>
          <a:prstGeom prst="su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Curved Up 13"/>
          <p:cNvSpPr/>
          <p:nvPr/>
        </p:nvSpPr>
        <p:spPr>
          <a:xfrm flipH="1">
            <a:off x="6188467" y="4417888"/>
            <a:ext cx="1828800" cy="533888"/>
          </a:xfrm>
          <a:prstGeom prst="curvedUp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Arrow: Curved Up 38"/>
          <p:cNvSpPr/>
          <p:nvPr/>
        </p:nvSpPr>
        <p:spPr>
          <a:xfrm flipV="1">
            <a:off x="6956323" y="2650139"/>
            <a:ext cx="1828800" cy="560867"/>
          </a:xfrm>
          <a:prstGeom prst="curvedUp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4" name="Picture 23" descr="lines.png"/>
          <p:cNvPicPr>
            <a:picLocks noChangeAspect="1"/>
          </p:cNvPicPr>
          <p:nvPr/>
        </p:nvPicPr>
        <p:blipFill>
          <a:blip r:embed="rId6" cstate="print"/>
          <a:stretch>
            <a:fillRect/>
          </a:stretch>
        </p:blipFill>
        <p:spPr>
          <a:xfrm>
            <a:off x="5109989" y="2885006"/>
            <a:ext cx="3088232" cy="1850852"/>
          </a:xfrm>
          <a:prstGeom prst="rect">
            <a:avLst/>
          </a:prstGeom>
        </p:spPr>
      </p:pic>
      <p:sp>
        <p:nvSpPr>
          <p:cNvPr id="20" name="TextBox 19"/>
          <p:cNvSpPr txBox="1"/>
          <p:nvPr/>
        </p:nvSpPr>
        <p:spPr>
          <a:xfrm>
            <a:off x="1872343" y="1377979"/>
            <a:ext cx="3698257" cy="584775"/>
          </a:xfrm>
          <a:prstGeom prst="rect">
            <a:avLst/>
          </a:prstGeom>
          <a:solidFill>
            <a:srgbClr val="F26522"/>
          </a:solidFill>
        </p:spPr>
        <p:txBody>
          <a:bodyPr wrap="none" rtlCol="0">
            <a:spAutoFit/>
          </a:bodyPr>
          <a:lstStyle/>
          <a:p>
            <a:r>
              <a:rPr lang="en-US" sz="3200" dirty="0">
                <a:solidFill>
                  <a:schemeClr val="bg1"/>
                </a:solidFill>
                <a:latin typeface="Franklin Gothic Book" panose="020B0503020102020204" pitchFamily="34" charset="0"/>
              </a:rPr>
              <a:t>Managing Your Boss</a:t>
            </a:r>
          </a:p>
        </p:txBody>
      </p:sp>
      <p:sp>
        <p:nvSpPr>
          <p:cNvPr id="23" name="TextBox 22"/>
          <p:cNvSpPr txBox="1"/>
          <p:nvPr/>
        </p:nvSpPr>
        <p:spPr>
          <a:xfrm>
            <a:off x="6781958" y="1859720"/>
            <a:ext cx="3153427" cy="584775"/>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What does your boss believe are</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her most important objectives?</a:t>
            </a:r>
          </a:p>
        </p:txBody>
      </p:sp>
      <p:sp>
        <p:nvSpPr>
          <p:cNvPr id="31" name="TextBox 30"/>
          <p:cNvSpPr txBox="1"/>
          <p:nvPr/>
        </p:nvSpPr>
        <p:spPr>
          <a:xfrm>
            <a:off x="1613189" y="2887054"/>
            <a:ext cx="3382657" cy="584775"/>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What does your boss believe is</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standing in the way of her success?</a:t>
            </a:r>
          </a:p>
        </p:txBody>
      </p:sp>
      <p:sp>
        <p:nvSpPr>
          <p:cNvPr id="35" name="TextBox 34"/>
          <p:cNvSpPr txBox="1"/>
          <p:nvPr/>
        </p:nvSpPr>
        <p:spPr>
          <a:xfrm>
            <a:off x="4166735" y="5215673"/>
            <a:ext cx="3076483" cy="584775"/>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What does your boss believe are</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key conditions for her success?</a:t>
            </a:r>
          </a:p>
        </p:txBody>
      </p:sp>
      <p:sp>
        <p:nvSpPr>
          <p:cNvPr id="36" name="TextBox 35"/>
          <p:cNvSpPr txBox="1"/>
          <p:nvPr/>
        </p:nvSpPr>
        <p:spPr>
          <a:xfrm rot="19769785">
            <a:off x="3893926" y="3532794"/>
            <a:ext cx="4331712" cy="584775"/>
          </a:xfrm>
          <a:prstGeom prst="rect">
            <a:avLst/>
          </a:prstGeom>
          <a:solidFill>
            <a:srgbClr val="FFFFFF"/>
          </a:solidFill>
          <a:ln>
            <a:solidFill>
              <a:srgbClr val="00467F"/>
            </a:solidFill>
          </a:ln>
        </p:spPr>
        <p:txBody>
          <a:bodyPr wrap="square" rtlCol="0">
            <a:spAutoFit/>
          </a:bodyPr>
          <a:lstStyle/>
          <a:p>
            <a:pPr defTabSz="685800">
              <a:defRPr/>
            </a:pPr>
            <a:r>
              <a:rPr lang="en-US" sz="1600" kern="0" dirty="0">
                <a:solidFill>
                  <a:srgbClr val="004678"/>
                </a:solidFill>
                <a:latin typeface="Franklin Gothic Demi" panose="020B0703020102020204" pitchFamily="34" charset="0"/>
              </a:rPr>
              <a:t>What are you doing, or not doing, to overcome </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the barriers or achieve the key conditions?</a:t>
            </a:r>
          </a:p>
        </p:txBody>
      </p:sp>
      <p:sp>
        <p:nvSpPr>
          <p:cNvPr id="40" name="TextBox 39"/>
          <p:cNvSpPr txBox="1"/>
          <p:nvPr/>
        </p:nvSpPr>
        <p:spPr>
          <a:xfrm>
            <a:off x="8074293" y="3249792"/>
            <a:ext cx="2403383" cy="1077218"/>
          </a:xfrm>
          <a:prstGeom prst="rect">
            <a:avLst/>
          </a:prstGeom>
          <a:solidFill>
            <a:srgbClr val="FFFFFF"/>
          </a:solidFill>
          <a:ln>
            <a:solidFill>
              <a:srgbClr val="00467F"/>
            </a:solidFill>
          </a:ln>
        </p:spPr>
        <p:txBody>
          <a:bodyPr wrap="square" rtlCol="0">
            <a:spAutoFit/>
          </a:bodyPr>
          <a:lstStyle/>
          <a:p>
            <a:pPr defTabSz="685800">
              <a:defRPr/>
            </a:pPr>
            <a:r>
              <a:rPr lang="en-US" sz="1600" kern="0" dirty="0">
                <a:solidFill>
                  <a:srgbClr val="004678"/>
                </a:solidFill>
                <a:latin typeface="Franklin Gothic Demi" panose="020B0703020102020204" pitchFamily="34" charset="0"/>
              </a:rPr>
              <a:t>How will you ensure that</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what you are doing is recognized and valued by your boss?</a:t>
            </a:r>
          </a:p>
        </p:txBody>
      </p:sp>
      <p:sp>
        <p:nvSpPr>
          <p:cNvPr id="26" name="TextBox 25"/>
          <p:cNvSpPr txBox="1"/>
          <p:nvPr/>
        </p:nvSpPr>
        <p:spPr>
          <a:xfrm>
            <a:off x="11857225" y="3134364"/>
            <a:ext cx="338555" cy="646331"/>
          </a:xfrm>
          <a:prstGeom prst="rect">
            <a:avLst/>
          </a:prstGeom>
          <a:noFill/>
        </p:spPr>
        <p:txBody>
          <a:bodyPr wrap="none" rtlCol="0">
            <a:spAutoFit/>
          </a:bodyPr>
          <a:lstStyle/>
          <a:p>
            <a:r>
              <a:rPr lang="en-US" sz="3600" dirty="0">
                <a:solidFill>
                  <a:schemeClr val="bg1">
                    <a:lumMod val="75000"/>
                  </a:schemeClr>
                </a:solidFill>
              </a:rPr>
              <a:t>-</a:t>
            </a:r>
          </a:p>
        </p:txBody>
      </p:sp>
      <p:sp>
        <p:nvSpPr>
          <p:cNvPr id="29" name="Slide Number Placeholder 3"/>
          <p:cNvSpPr txBox="1">
            <a:spLocks/>
          </p:cNvSpPr>
          <p:nvPr/>
        </p:nvSpPr>
        <p:spPr>
          <a:xfrm>
            <a:off x="9710057" y="6371278"/>
            <a:ext cx="957944"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96</a:t>
            </a:fld>
            <a:r>
              <a:rPr lang="en-US" dirty="0"/>
              <a:t> </a:t>
            </a:r>
            <a:r>
              <a:rPr lang="en-US" sz="1400" dirty="0">
                <a:solidFill>
                  <a:srgbClr val="04346C"/>
                </a:solidFill>
                <a:latin typeface="Franklin Gothic Book"/>
              </a:rPr>
              <a:t>|</a:t>
            </a:r>
            <a:r>
              <a:rPr lang="en-US" dirty="0"/>
              <a:t> </a:t>
            </a:r>
            <a:r>
              <a:rPr lang="en-US" sz="1400" dirty="0">
                <a:solidFill>
                  <a:srgbClr val="04346C"/>
                </a:solidFill>
                <a:latin typeface="Franklin Gothic Book"/>
              </a:rPr>
              <a:t>6-25</a:t>
            </a:r>
            <a:endParaRPr lang="en-US" dirty="0"/>
          </a:p>
        </p:txBody>
      </p:sp>
    </p:spTree>
    <p:extLst>
      <p:ext uri="{BB962C8B-B14F-4D97-AF65-F5344CB8AC3E}">
        <p14:creationId xmlns:p14="http://schemas.microsoft.com/office/powerpoint/2010/main" val="2458862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31" grpId="0" animBg="1"/>
      <p:bldP spid="35" grpId="0" animBg="1"/>
      <p:bldP spid="36" grpId="0" animBg="1"/>
      <p:bldP spid="4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vision-clouds-text.png"/>
          <p:cNvPicPr>
            <a:picLocks noChangeAspect="1"/>
          </p:cNvPicPr>
          <p:nvPr/>
        </p:nvPicPr>
        <p:blipFill>
          <a:blip r:embed="rId2" cstate="print"/>
          <a:stretch>
            <a:fillRect/>
          </a:stretch>
        </p:blipFill>
        <p:spPr>
          <a:xfrm>
            <a:off x="6591849" y="1185943"/>
            <a:ext cx="2208224" cy="1444684"/>
          </a:xfrm>
          <a:prstGeom prst="rect">
            <a:avLst/>
          </a:prstGeom>
        </p:spPr>
      </p:pic>
      <p:pic>
        <p:nvPicPr>
          <p:cNvPr id="25" name="Picture 24" descr="berriers-dotted-lines.png"/>
          <p:cNvPicPr>
            <a:picLocks noChangeAspect="1"/>
          </p:cNvPicPr>
          <p:nvPr/>
        </p:nvPicPr>
        <p:blipFill>
          <a:blip r:embed="rId3" cstate="print"/>
          <a:stretch>
            <a:fillRect/>
          </a:stretch>
        </p:blipFill>
        <p:spPr>
          <a:xfrm>
            <a:off x="2782883" y="2661449"/>
            <a:ext cx="2812256" cy="2812256"/>
          </a:xfrm>
          <a:prstGeom prst="rect">
            <a:avLst/>
          </a:prstGeom>
        </p:spPr>
      </p:pic>
      <p:pic>
        <p:nvPicPr>
          <p:cNvPr id="27" name="Picture 26" descr="current-pie-text.png"/>
          <p:cNvPicPr>
            <a:picLocks noChangeAspect="1"/>
          </p:cNvPicPr>
          <p:nvPr/>
        </p:nvPicPr>
        <p:blipFill>
          <a:blip r:embed="rId4" cstate="print"/>
          <a:stretch>
            <a:fillRect/>
          </a:stretch>
        </p:blipFill>
        <p:spPr>
          <a:xfrm>
            <a:off x="2472056" y="3912017"/>
            <a:ext cx="1581018" cy="1474525"/>
          </a:xfrm>
          <a:prstGeom prst="rect">
            <a:avLst/>
          </a:prstGeom>
        </p:spPr>
      </p:pic>
      <p:pic>
        <p:nvPicPr>
          <p:cNvPr id="28" name="Picture 27" descr="drivers-arrow-text.png"/>
          <p:cNvPicPr>
            <a:picLocks noChangeAspect="1"/>
          </p:cNvPicPr>
          <p:nvPr/>
        </p:nvPicPr>
        <p:blipFill>
          <a:blip r:embed="rId5" cstate="print"/>
          <a:stretch>
            <a:fillRect/>
          </a:stretch>
        </p:blipFill>
        <p:spPr>
          <a:xfrm>
            <a:off x="3566662" y="1758390"/>
            <a:ext cx="3534235" cy="3534235"/>
          </a:xfrm>
          <a:prstGeom prst="rect">
            <a:avLst/>
          </a:prstGeom>
        </p:spPr>
      </p:pic>
      <p:sp>
        <p:nvSpPr>
          <p:cNvPr id="33" name="TextBox 32"/>
          <p:cNvSpPr txBox="1"/>
          <p:nvPr/>
        </p:nvSpPr>
        <p:spPr>
          <a:xfrm>
            <a:off x="3473019" y="3503288"/>
            <a:ext cx="971741" cy="461665"/>
          </a:xfrm>
          <a:prstGeom prst="rect">
            <a:avLst/>
          </a:prstGeom>
          <a:noFill/>
        </p:spPr>
        <p:txBody>
          <a:bodyPr wrap="none" rtlCol="0">
            <a:spAutoFit/>
          </a:bodyPr>
          <a:lstStyle/>
          <a:p>
            <a:r>
              <a:rPr lang="en-US" dirty="0">
                <a:solidFill>
                  <a:schemeClr val="accent4"/>
                </a:solidFill>
              </a:rPr>
              <a:t>CSFs</a:t>
            </a:r>
          </a:p>
        </p:txBody>
      </p:sp>
      <p:sp>
        <p:nvSpPr>
          <p:cNvPr id="34" name="TextBox 33"/>
          <p:cNvSpPr txBox="1"/>
          <p:nvPr/>
        </p:nvSpPr>
        <p:spPr>
          <a:xfrm>
            <a:off x="4197911" y="4402670"/>
            <a:ext cx="971741" cy="461665"/>
          </a:xfrm>
          <a:prstGeom prst="rect">
            <a:avLst/>
          </a:prstGeom>
          <a:noFill/>
        </p:spPr>
        <p:txBody>
          <a:bodyPr wrap="none" rtlCol="0">
            <a:spAutoFit/>
          </a:bodyPr>
          <a:lstStyle/>
          <a:p>
            <a:r>
              <a:rPr lang="en-US" dirty="0">
                <a:solidFill>
                  <a:schemeClr val="accent4"/>
                </a:solidFill>
              </a:rPr>
              <a:t>CSFs</a:t>
            </a:r>
          </a:p>
        </p:txBody>
      </p:sp>
      <p:sp>
        <p:nvSpPr>
          <p:cNvPr id="2" name="TextBox 1"/>
          <p:cNvSpPr txBox="1"/>
          <p:nvPr/>
        </p:nvSpPr>
        <p:spPr>
          <a:xfrm>
            <a:off x="2555966" y="2468343"/>
            <a:ext cx="1367683" cy="461665"/>
          </a:xfrm>
          <a:prstGeom prst="rect">
            <a:avLst/>
          </a:prstGeom>
          <a:noFill/>
        </p:spPr>
        <p:txBody>
          <a:bodyPr wrap="none" rtlCol="0">
            <a:spAutoFit/>
          </a:bodyPr>
          <a:lstStyle/>
          <a:p>
            <a:r>
              <a:rPr lang="en-US" dirty="0">
                <a:solidFill>
                  <a:srgbClr val="C00000"/>
                </a:solidFill>
              </a:rPr>
              <a:t>Barriers</a:t>
            </a:r>
          </a:p>
        </p:txBody>
      </p:sp>
      <p:sp>
        <p:nvSpPr>
          <p:cNvPr id="10" name="TextBox 9"/>
          <p:cNvSpPr txBox="1"/>
          <p:nvPr/>
        </p:nvSpPr>
        <p:spPr>
          <a:xfrm>
            <a:off x="8924982" y="2784904"/>
            <a:ext cx="1414170" cy="461665"/>
          </a:xfrm>
          <a:prstGeom prst="rect">
            <a:avLst/>
          </a:prstGeom>
          <a:noFill/>
        </p:spPr>
        <p:txBody>
          <a:bodyPr wrap="none" rtlCol="0">
            <a:spAutoFit/>
          </a:bodyPr>
          <a:lstStyle/>
          <a:p>
            <a:r>
              <a:rPr lang="en-US" dirty="0">
                <a:solidFill>
                  <a:schemeClr val="accent6">
                    <a:lumMod val="75000"/>
                  </a:schemeClr>
                </a:solidFill>
              </a:rPr>
              <a:t>Monitor!</a:t>
            </a:r>
          </a:p>
        </p:txBody>
      </p:sp>
      <p:sp>
        <p:nvSpPr>
          <p:cNvPr id="13" name="Sun 12"/>
          <p:cNvSpPr/>
          <p:nvPr/>
        </p:nvSpPr>
        <p:spPr>
          <a:xfrm>
            <a:off x="3262566" y="3873751"/>
            <a:ext cx="466605" cy="273258"/>
          </a:xfrm>
          <a:prstGeom prst="su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un 37"/>
          <p:cNvSpPr/>
          <p:nvPr/>
        </p:nvSpPr>
        <p:spPr>
          <a:xfrm>
            <a:off x="3880857" y="4512649"/>
            <a:ext cx="466605" cy="273258"/>
          </a:xfrm>
          <a:prstGeom prst="su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Curved Up 13"/>
          <p:cNvSpPr/>
          <p:nvPr/>
        </p:nvSpPr>
        <p:spPr>
          <a:xfrm flipH="1">
            <a:off x="6188467" y="4417888"/>
            <a:ext cx="1828800" cy="533888"/>
          </a:xfrm>
          <a:prstGeom prst="curvedUp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Arrow: Curved Up 38"/>
          <p:cNvSpPr/>
          <p:nvPr/>
        </p:nvSpPr>
        <p:spPr>
          <a:xfrm flipV="1">
            <a:off x="6956323" y="2650139"/>
            <a:ext cx="1828800" cy="560867"/>
          </a:xfrm>
          <a:prstGeom prst="curvedUp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4" name="Picture 23" descr="lines.png"/>
          <p:cNvPicPr>
            <a:picLocks noChangeAspect="1"/>
          </p:cNvPicPr>
          <p:nvPr/>
        </p:nvPicPr>
        <p:blipFill>
          <a:blip r:embed="rId6" cstate="print"/>
          <a:stretch>
            <a:fillRect/>
          </a:stretch>
        </p:blipFill>
        <p:spPr>
          <a:xfrm>
            <a:off x="5109989" y="2885006"/>
            <a:ext cx="3088232" cy="1850852"/>
          </a:xfrm>
          <a:prstGeom prst="rect">
            <a:avLst/>
          </a:prstGeom>
        </p:spPr>
      </p:pic>
      <p:sp>
        <p:nvSpPr>
          <p:cNvPr id="20" name="TextBox 19"/>
          <p:cNvSpPr txBox="1"/>
          <p:nvPr/>
        </p:nvSpPr>
        <p:spPr>
          <a:xfrm>
            <a:off x="1872342" y="1430531"/>
            <a:ext cx="3898824" cy="584775"/>
          </a:xfrm>
          <a:prstGeom prst="rect">
            <a:avLst/>
          </a:prstGeom>
          <a:solidFill>
            <a:srgbClr val="F26522"/>
          </a:solidFill>
        </p:spPr>
        <p:txBody>
          <a:bodyPr wrap="none" rtlCol="0">
            <a:spAutoFit/>
          </a:bodyPr>
          <a:lstStyle/>
          <a:p>
            <a:r>
              <a:rPr lang="en-US" sz="3200" dirty="0">
                <a:solidFill>
                  <a:schemeClr val="bg1"/>
                </a:solidFill>
                <a:latin typeface="Franklin Gothic Book" panose="020B0503020102020204" pitchFamily="34" charset="0"/>
              </a:rPr>
              <a:t>Change Management</a:t>
            </a:r>
          </a:p>
        </p:txBody>
      </p:sp>
      <p:sp>
        <p:nvSpPr>
          <p:cNvPr id="22" name="TextBox 21"/>
          <p:cNvSpPr txBox="1"/>
          <p:nvPr/>
        </p:nvSpPr>
        <p:spPr>
          <a:xfrm>
            <a:off x="2578714" y="4790094"/>
            <a:ext cx="1168910" cy="584775"/>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The Case</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for Change</a:t>
            </a:r>
          </a:p>
        </p:txBody>
      </p:sp>
      <p:sp>
        <p:nvSpPr>
          <p:cNvPr id="23" name="TextBox 22"/>
          <p:cNvSpPr txBox="1"/>
          <p:nvPr/>
        </p:nvSpPr>
        <p:spPr>
          <a:xfrm>
            <a:off x="6845272" y="1859719"/>
            <a:ext cx="2066591" cy="338554"/>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The Vision of Change</a:t>
            </a:r>
          </a:p>
        </p:txBody>
      </p:sp>
      <p:sp>
        <p:nvSpPr>
          <p:cNvPr id="31" name="TextBox 30"/>
          <p:cNvSpPr txBox="1"/>
          <p:nvPr/>
        </p:nvSpPr>
        <p:spPr>
          <a:xfrm>
            <a:off x="2382795" y="2845957"/>
            <a:ext cx="1872629" cy="338554"/>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Barriers to Change</a:t>
            </a:r>
          </a:p>
        </p:txBody>
      </p:sp>
      <p:sp>
        <p:nvSpPr>
          <p:cNvPr id="35" name="TextBox 34"/>
          <p:cNvSpPr txBox="1"/>
          <p:nvPr/>
        </p:nvSpPr>
        <p:spPr>
          <a:xfrm>
            <a:off x="4296295" y="4856083"/>
            <a:ext cx="1903085" cy="584775"/>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The Key Conditions</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for Change</a:t>
            </a:r>
          </a:p>
        </p:txBody>
      </p:sp>
      <p:sp>
        <p:nvSpPr>
          <p:cNvPr id="36" name="TextBox 35"/>
          <p:cNvSpPr txBox="1"/>
          <p:nvPr/>
        </p:nvSpPr>
        <p:spPr>
          <a:xfrm rot="19769785">
            <a:off x="4662021" y="3687416"/>
            <a:ext cx="2151551" cy="338554"/>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The Drivers of Change</a:t>
            </a:r>
          </a:p>
        </p:txBody>
      </p:sp>
      <p:sp>
        <p:nvSpPr>
          <p:cNvPr id="40" name="TextBox 39"/>
          <p:cNvSpPr txBox="1"/>
          <p:nvPr/>
        </p:nvSpPr>
        <p:spPr>
          <a:xfrm>
            <a:off x="8617336" y="3296386"/>
            <a:ext cx="1909497" cy="338554"/>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Monitoring Change</a:t>
            </a:r>
          </a:p>
        </p:txBody>
      </p:sp>
      <p:sp>
        <p:nvSpPr>
          <p:cNvPr id="41" name="TextBox 40"/>
          <p:cNvSpPr txBox="1"/>
          <p:nvPr/>
        </p:nvSpPr>
        <p:spPr>
          <a:xfrm>
            <a:off x="11678548" y="3134364"/>
            <a:ext cx="338555" cy="646331"/>
          </a:xfrm>
          <a:prstGeom prst="rect">
            <a:avLst/>
          </a:prstGeom>
          <a:noFill/>
        </p:spPr>
        <p:txBody>
          <a:bodyPr wrap="none" rtlCol="0">
            <a:spAutoFit/>
          </a:bodyPr>
          <a:lstStyle/>
          <a:p>
            <a:r>
              <a:rPr lang="en-US" sz="3600" dirty="0">
                <a:solidFill>
                  <a:schemeClr val="bg1">
                    <a:lumMod val="75000"/>
                  </a:schemeClr>
                </a:solidFill>
              </a:rPr>
              <a:t>-</a:t>
            </a:r>
          </a:p>
        </p:txBody>
      </p:sp>
      <p:sp>
        <p:nvSpPr>
          <p:cNvPr id="26" name="Slide Number Placeholder 3"/>
          <p:cNvSpPr txBox="1">
            <a:spLocks/>
          </p:cNvSpPr>
          <p:nvPr/>
        </p:nvSpPr>
        <p:spPr>
          <a:xfrm>
            <a:off x="9710057" y="6371278"/>
            <a:ext cx="957944"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97</a:t>
            </a:fld>
            <a:r>
              <a:rPr lang="en-US" dirty="0"/>
              <a:t> </a:t>
            </a:r>
            <a:r>
              <a:rPr lang="en-US" sz="1400" dirty="0">
                <a:solidFill>
                  <a:srgbClr val="04346C"/>
                </a:solidFill>
                <a:latin typeface="Franklin Gothic Book"/>
              </a:rPr>
              <a:t>|</a:t>
            </a:r>
            <a:r>
              <a:rPr lang="en-US" dirty="0"/>
              <a:t> </a:t>
            </a:r>
            <a:r>
              <a:rPr lang="en-US" sz="1400" dirty="0">
                <a:solidFill>
                  <a:srgbClr val="04346C"/>
                </a:solidFill>
                <a:latin typeface="Franklin Gothic Book"/>
              </a:rPr>
              <a:t>6-23</a:t>
            </a:r>
            <a:endParaRPr lang="en-US" dirty="0"/>
          </a:p>
        </p:txBody>
      </p:sp>
      <p:sp>
        <p:nvSpPr>
          <p:cNvPr id="4" name="Title 3">
            <a:extLst>
              <a:ext uri="{FF2B5EF4-FFF2-40B4-BE49-F238E27FC236}">
                <a16:creationId xmlns:a16="http://schemas.microsoft.com/office/drawing/2014/main" id="{B3DDFDB4-B961-43C6-B7F7-7DE337734689}"/>
              </a:ext>
            </a:extLst>
          </p:cNvPr>
          <p:cNvSpPr>
            <a:spLocks noGrp="1"/>
          </p:cNvSpPr>
          <p:nvPr>
            <p:ph type="title"/>
          </p:nvPr>
        </p:nvSpPr>
        <p:spPr/>
        <p:txBody>
          <a:bodyPr>
            <a:normAutofit fontScale="90000"/>
          </a:bodyPr>
          <a:lstStyle/>
          <a:p>
            <a:r>
              <a:rPr lang="en-US" dirty="0"/>
              <a:t>L. Special Applications of the Drivers Model</a:t>
            </a:r>
          </a:p>
        </p:txBody>
      </p:sp>
    </p:spTree>
    <p:extLst>
      <p:ext uri="{BB962C8B-B14F-4D97-AF65-F5344CB8AC3E}">
        <p14:creationId xmlns:p14="http://schemas.microsoft.com/office/powerpoint/2010/main" val="3845576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31" grpId="0" animBg="1"/>
      <p:bldP spid="35" grpId="0" animBg="1"/>
      <p:bldP spid="36" grpId="0" animBg="1"/>
      <p:bldP spid="4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vision-clouds-text.png"/>
          <p:cNvPicPr>
            <a:picLocks noChangeAspect="1"/>
          </p:cNvPicPr>
          <p:nvPr/>
        </p:nvPicPr>
        <p:blipFill>
          <a:blip r:embed="rId2" cstate="print"/>
          <a:stretch>
            <a:fillRect/>
          </a:stretch>
        </p:blipFill>
        <p:spPr>
          <a:xfrm>
            <a:off x="6591849" y="1185943"/>
            <a:ext cx="2208224" cy="1444684"/>
          </a:xfrm>
          <a:prstGeom prst="rect">
            <a:avLst/>
          </a:prstGeom>
        </p:spPr>
      </p:pic>
      <p:pic>
        <p:nvPicPr>
          <p:cNvPr id="25" name="Picture 24" descr="berriers-dotted-lines.png"/>
          <p:cNvPicPr>
            <a:picLocks noChangeAspect="1"/>
          </p:cNvPicPr>
          <p:nvPr/>
        </p:nvPicPr>
        <p:blipFill>
          <a:blip r:embed="rId3" cstate="print"/>
          <a:stretch>
            <a:fillRect/>
          </a:stretch>
        </p:blipFill>
        <p:spPr>
          <a:xfrm>
            <a:off x="2782883" y="2661449"/>
            <a:ext cx="2812256" cy="2812256"/>
          </a:xfrm>
          <a:prstGeom prst="rect">
            <a:avLst/>
          </a:prstGeom>
        </p:spPr>
      </p:pic>
      <p:pic>
        <p:nvPicPr>
          <p:cNvPr id="27" name="Picture 26" descr="current-pie-text.png"/>
          <p:cNvPicPr>
            <a:picLocks noChangeAspect="1"/>
          </p:cNvPicPr>
          <p:nvPr/>
        </p:nvPicPr>
        <p:blipFill>
          <a:blip r:embed="rId4" cstate="print"/>
          <a:stretch>
            <a:fillRect/>
          </a:stretch>
        </p:blipFill>
        <p:spPr>
          <a:xfrm>
            <a:off x="2472056" y="3912017"/>
            <a:ext cx="1581018" cy="1474525"/>
          </a:xfrm>
          <a:prstGeom prst="rect">
            <a:avLst/>
          </a:prstGeom>
        </p:spPr>
      </p:pic>
      <p:pic>
        <p:nvPicPr>
          <p:cNvPr id="28" name="Picture 27" descr="drivers-arrow-text.png"/>
          <p:cNvPicPr>
            <a:picLocks noChangeAspect="1"/>
          </p:cNvPicPr>
          <p:nvPr/>
        </p:nvPicPr>
        <p:blipFill>
          <a:blip r:embed="rId5" cstate="print"/>
          <a:stretch>
            <a:fillRect/>
          </a:stretch>
        </p:blipFill>
        <p:spPr>
          <a:xfrm>
            <a:off x="3566662" y="1758390"/>
            <a:ext cx="3534235" cy="3534235"/>
          </a:xfrm>
          <a:prstGeom prst="rect">
            <a:avLst/>
          </a:prstGeom>
        </p:spPr>
      </p:pic>
      <p:sp>
        <p:nvSpPr>
          <p:cNvPr id="33" name="TextBox 32"/>
          <p:cNvSpPr txBox="1"/>
          <p:nvPr/>
        </p:nvSpPr>
        <p:spPr>
          <a:xfrm>
            <a:off x="3473019" y="3503288"/>
            <a:ext cx="971741" cy="461665"/>
          </a:xfrm>
          <a:prstGeom prst="rect">
            <a:avLst/>
          </a:prstGeom>
          <a:noFill/>
        </p:spPr>
        <p:txBody>
          <a:bodyPr wrap="none" rtlCol="0">
            <a:spAutoFit/>
          </a:bodyPr>
          <a:lstStyle/>
          <a:p>
            <a:r>
              <a:rPr lang="en-US" dirty="0">
                <a:solidFill>
                  <a:schemeClr val="accent4"/>
                </a:solidFill>
              </a:rPr>
              <a:t>CSFs</a:t>
            </a:r>
          </a:p>
        </p:txBody>
      </p:sp>
      <p:sp>
        <p:nvSpPr>
          <p:cNvPr id="34" name="TextBox 33"/>
          <p:cNvSpPr txBox="1"/>
          <p:nvPr/>
        </p:nvSpPr>
        <p:spPr>
          <a:xfrm>
            <a:off x="4197911" y="4402670"/>
            <a:ext cx="971741" cy="461665"/>
          </a:xfrm>
          <a:prstGeom prst="rect">
            <a:avLst/>
          </a:prstGeom>
          <a:noFill/>
        </p:spPr>
        <p:txBody>
          <a:bodyPr wrap="none" rtlCol="0">
            <a:spAutoFit/>
          </a:bodyPr>
          <a:lstStyle/>
          <a:p>
            <a:r>
              <a:rPr lang="en-US" dirty="0">
                <a:solidFill>
                  <a:schemeClr val="accent4"/>
                </a:solidFill>
              </a:rPr>
              <a:t>CSFs</a:t>
            </a:r>
          </a:p>
        </p:txBody>
      </p:sp>
      <p:sp>
        <p:nvSpPr>
          <p:cNvPr id="2" name="TextBox 1"/>
          <p:cNvSpPr txBox="1"/>
          <p:nvPr/>
        </p:nvSpPr>
        <p:spPr>
          <a:xfrm>
            <a:off x="2555966" y="2468343"/>
            <a:ext cx="1367683" cy="461665"/>
          </a:xfrm>
          <a:prstGeom prst="rect">
            <a:avLst/>
          </a:prstGeom>
          <a:noFill/>
        </p:spPr>
        <p:txBody>
          <a:bodyPr wrap="none" rtlCol="0">
            <a:spAutoFit/>
          </a:bodyPr>
          <a:lstStyle/>
          <a:p>
            <a:r>
              <a:rPr lang="en-US" dirty="0">
                <a:solidFill>
                  <a:srgbClr val="C00000"/>
                </a:solidFill>
              </a:rPr>
              <a:t>Barriers</a:t>
            </a:r>
          </a:p>
        </p:txBody>
      </p:sp>
      <p:sp>
        <p:nvSpPr>
          <p:cNvPr id="10" name="TextBox 9"/>
          <p:cNvSpPr txBox="1"/>
          <p:nvPr/>
        </p:nvSpPr>
        <p:spPr>
          <a:xfrm>
            <a:off x="8924982" y="2784904"/>
            <a:ext cx="1414170" cy="461665"/>
          </a:xfrm>
          <a:prstGeom prst="rect">
            <a:avLst/>
          </a:prstGeom>
          <a:noFill/>
        </p:spPr>
        <p:txBody>
          <a:bodyPr wrap="none" rtlCol="0">
            <a:spAutoFit/>
          </a:bodyPr>
          <a:lstStyle/>
          <a:p>
            <a:r>
              <a:rPr lang="en-US" dirty="0">
                <a:solidFill>
                  <a:schemeClr val="accent6">
                    <a:lumMod val="75000"/>
                  </a:schemeClr>
                </a:solidFill>
              </a:rPr>
              <a:t>Monitor!</a:t>
            </a:r>
          </a:p>
        </p:txBody>
      </p:sp>
      <p:sp>
        <p:nvSpPr>
          <p:cNvPr id="13" name="Sun 12"/>
          <p:cNvSpPr/>
          <p:nvPr/>
        </p:nvSpPr>
        <p:spPr>
          <a:xfrm>
            <a:off x="3262566" y="3873751"/>
            <a:ext cx="466605" cy="273258"/>
          </a:xfrm>
          <a:prstGeom prst="su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un 37"/>
          <p:cNvSpPr/>
          <p:nvPr/>
        </p:nvSpPr>
        <p:spPr>
          <a:xfrm>
            <a:off x="3880857" y="4512649"/>
            <a:ext cx="466605" cy="273258"/>
          </a:xfrm>
          <a:prstGeom prst="su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Curved Up 13"/>
          <p:cNvSpPr/>
          <p:nvPr/>
        </p:nvSpPr>
        <p:spPr>
          <a:xfrm flipH="1">
            <a:off x="6188467" y="4417888"/>
            <a:ext cx="1828800" cy="533888"/>
          </a:xfrm>
          <a:prstGeom prst="curvedUp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Arrow: Curved Up 38"/>
          <p:cNvSpPr/>
          <p:nvPr/>
        </p:nvSpPr>
        <p:spPr>
          <a:xfrm flipV="1">
            <a:off x="6956323" y="2650139"/>
            <a:ext cx="1828800" cy="560867"/>
          </a:xfrm>
          <a:prstGeom prst="curvedUpArrow">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4" name="Picture 23" descr="lines.png"/>
          <p:cNvPicPr>
            <a:picLocks noChangeAspect="1"/>
          </p:cNvPicPr>
          <p:nvPr/>
        </p:nvPicPr>
        <p:blipFill>
          <a:blip r:embed="rId6" cstate="print"/>
          <a:stretch>
            <a:fillRect/>
          </a:stretch>
        </p:blipFill>
        <p:spPr>
          <a:xfrm>
            <a:off x="5109989" y="2885006"/>
            <a:ext cx="3088232" cy="1850852"/>
          </a:xfrm>
          <a:prstGeom prst="rect">
            <a:avLst/>
          </a:prstGeom>
        </p:spPr>
      </p:pic>
      <p:sp>
        <p:nvSpPr>
          <p:cNvPr id="20" name="TextBox 19"/>
          <p:cNvSpPr txBox="1"/>
          <p:nvPr/>
        </p:nvSpPr>
        <p:spPr>
          <a:xfrm>
            <a:off x="1872342" y="1346447"/>
            <a:ext cx="1782860" cy="584775"/>
          </a:xfrm>
          <a:prstGeom prst="rect">
            <a:avLst/>
          </a:prstGeom>
          <a:solidFill>
            <a:srgbClr val="F26522"/>
          </a:solidFill>
        </p:spPr>
        <p:txBody>
          <a:bodyPr wrap="none" rtlCol="0">
            <a:spAutoFit/>
          </a:bodyPr>
          <a:lstStyle/>
          <a:p>
            <a:r>
              <a:rPr lang="en-US" sz="3200" dirty="0">
                <a:solidFill>
                  <a:schemeClr val="bg1"/>
                </a:solidFill>
                <a:latin typeface="Franklin Gothic Book" panose="020B0503020102020204" pitchFamily="34" charset="0"/>
              </a:rPr>
              <a:t>Coaching</a:t>
            </a:r>
          </a:p>
        </p:txBody>
      </p:sp>
      <p:sp>
        <p:nvSpPr>
          <p:cNvPr id="22" name="TextBox 21"/>
          <p:cNvSpPr txBox="1"/>
          <p:nvPr/>
        </p:nvSpPr>
        <p:spPr>
          <a:xfrm>
            <a:off x="2046521" y="4790094"/>
            <a:ext cx="2337499" cy="584775"/>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 Strengths</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 Areas for Improvement</a:t>
            </a:r>
          </a:p>
        </p:txBody>
      </p:sp>
      <p:sp>
        <p:nvSpPr>
          <p:cNvPr id="23" name="TextBox 22"/>
          <p:cNvSpPr txBox="1"/>
          <p:nvPr/>
        </p:nvSpPr>
        <p:spPr>
          <a:xfrm>
            <a:off x="6781958" y="1859720"/>
            <a:ext cx="2193229" cy="830997"/>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Vision of Success</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 Behaviors</a:t>
            </a:r>
          </a:p>
          <a:p>
            <a:pPr defTabSz="685800">
              <a:defRPr/>
            </a:pPr>
            <a:r>
              <a:rPr lang="en-US" sz="1600" kern="0" dirty="0">
                <a:solidFill>
                  <a:srgbClr val="004678"/>
                </a:solidFill>
                <a:latin typeface="Franklin Gothic Demi" panose="020B0703020102020204" pitchFamily="34" charset="0"/>
              </a:rPr>
              <a:t>- Measures of success</a:t>
            </a:r>
          </a:p>
        </p:txBody>
      </p:sp>
      <p:sp>
        <p:nvSpPr>
          <p:cNvPr id="31" name="TextBox 30"/>
          <p:cNvSpPr txBox="1"/>
          <p:nvPr/>
        </p:nvSpPr>
        <p:spPr>
          <a:xfrm>
            <a:off x="2353141" y="2845957"/>
            <a:ext cx="1931940" cy="338554"/>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Barriers to Success</a:t>
            </a:r>
          </a:p>
        </p:txBody>
      </p:sp>
      <p:sp>
        <p:nvSpPr>
          <p:cNvPr id="35" name="TextBox 34"/>
          <p:cNvSpPr txBox="1"/>
          <p:nvPr/>
        </p:nvSpPr>
        <p:spPr>
          <a:xfrm>
            <a:off x="4750168" y="4804713"/>
            <a:ext cx="1529586" cy="584775"/>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Key Conditions</a:t>
            </a:r>
            <a:br>
              <a:rPr lang="en-US" sz="1600" kern="0" dirty="0">
                <a:solidFill>
                  <a:srgbClr val="004678"/>
                </a:solidFill>
                <a:latin typeface="Franklin Gothic Demi" panose="020B0703020102020204" pitchFamily="34" charset="0"/>
              </a:rPr>
            </a:br>
            <a:r>
              <a:rPr lang="en-US" sz="1600" kern="0" dirty="0">
                <a:solidFill>
                  <a:srgbClr val="004678"/>
                </a:solidFill>
                <a:latin typeface="Franklin Gothic Demi" panose="020B0703020102020204" pitchFamily="34" charset="0"/>
              </a:rPr>
              <a:t>for Success</a:t>
            </a:r>
          </a:p>
        </p:txBody>
      </p:sp>
      <p:sp>
        <p:nvSpPr>
          <p:cNvPr id="36" name="TextBox 35"/>
          <p:cNvSpPr txBox="1"/>
          <p:nvPr/>
        </p:nvSpPr>
        <p:spPr>
          <a:xfrm rot="19769785">
            <a:off x="4633972" y="3687416"/>
            <a:ext cx="2207656" cy="338554"/>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Strategies for Success</a:t>
            </a:r>
          </a:p>
        </p:txBody>
      </p:sp>
      <p:sp>
        <p:nvSpPr>
          <p:cNvPr id="40" name="TextBox 39"/>
          <p:cNvSpPr txBox="1"/>
          <p:nvPr/>
        </p:nvSpPr>
        <p:spPr>
          <a:xfrm>
            <a:off x="8703899" y="3296386"/>
            <a:ext cx="1736373" cy="338554"/>
          </a:xfrm>
          <a:prstGeom prst="rect">
            <a:avLst/>
          </a:prstGeom>
          <a:solidFill>
            <a:srgbClr val="FFFFFF"/>
          </a:solidFill>
          <a:ln>
            <a:solidFill>
              <a:srgbClr val="00467F"/>
            </a:solidFill>
          </a:ln>
        </p:spPr>
        <p:txBody>
          <a:bodyPr wrap="none" rtlCol="0">
            <a:spAutoFit/>
          </a:bodyPr>
          <a:lstStyle/>
          <a:p>
            <a:pPr defTabSz="685800">
              <a:defRPr/>
            </a:pPr>
            <a:r>
              <a:rPr lang="en-US" sz="1600" kern="0" dirty="0">
                <a:solidFill>
                  <a:srgbClr val="004678"/>
                </a:solidFill>
                <a:latin typeface="Franklin Gothic Demi" panose="020B0703020102020204" pitchFamily="34" charset="0"/>
              </a:rPr>
              <a:t>Monitor Progress</a:t>
            </a:r>
          </a:p>
        </p:txBody>
      </p:sp>
      <p:sp>
        <p:nvSpPr>
          <p:cNvPr id="26" name="TextBox 25"/>
          <p:cNvSpPr txBox="1"/>
          <p:nvPr/>
        </p:nvSpPr>
        <p:spPr>
          <a:xfrm>
            <a:off x="11615486" y="3134364"/>
            <a:ext cx="338555" cy="646331"/>
          </a:xfrm>
          <a:prstGeom prst="rect">
            <a:avLst/>
          </a:prstGeom>
          <a:noFill/>
        </p:spPr>
        <p:txBody>
          <a:bodyPr wrap="none" rtlCol="0">
            <a:spAutoFit/>
          </a:bodyPr>
          <a:lstStyle/>
          <a:p>
            <a:r>
              <a:rPr lang="en-US" sz="3600" dirty="0">
                <a:solidFill>
                  <a:schemeClr val="bg1">
                    <a:lumMod val="75000"/>
                  </a:schemeClr>
                </a:solidFill>
              </a:rPr>
              <a:t>-</a:t>
            </a:r>
          </a:p>
        </p:txBody>
      </p:sp>
      <p:sp>
        <p:nvSpPr>
          <p:cNvPr id="29" name="Slide Number Placeholder 3"/>
          <p:cNvSpPr txBox="1">
            <a:spLocks/>
          </p:cNvSpPr>
          <p:nvPr/>
        </p:nvSpPr>
        <p:spPr>
          <a:xfrm>
            <a:off x="9710057" y="6371278"/>
            <a:ext cx="957944"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98</a:t>
            </a:fld>
            <a:r>
              <a:rPr lang="en-US" dirty="0"/>
              <a:t> </a:t>
            </a:r>
            <a:r>
              <a:rPr lang="en-US" sz="1400" dirty="0">
                <a:solidFill>
                  <a:srgbClr val="04346C"/>
                </a:solidFill>
                <a:latin typeface="Franklin Gothic Book"/>
              </a:rPr>
              <a:t>|</a:t>
            </a:r>
            <a:r>
              <a:rPr lang="en-US" dirty="0"/>
              <a:t> </a:t>
            </a:r>
            <a:r>
              <a:rPr lang="en-US" sz="1400" dirty="0">
                <a:solidFill>
                  <a:srgbClr val="04346C"/>
                </a:solidFill>
                <a:latin typeface="Franklin Gothic Book"/>
              </a:rPr>
              <a:t>6-24</a:t>
            </a:r>
            <a:endParaRPr lang="en-US" dirty="0"/>
          </a:p>
        </p:txBody>
      </p:sp>
      <p:sp>
        <p:nvSpPr>
          <p:cNvPr id="4" name="Title 3">
            <a:extLst>
              <a:ext uri="{FF2B5EF4-FFF2-40B4-BE49-F238E27FC236}">
                <a16:creationId xmlns:a16="http://schemas.microsoft.com/office/drawing/2014/main" id="{5A79D0E8-780A-427F-A656-74511D2F5911}"/>
              </a:ext>
            </a:extLst>
          </p:cNvPr>
          <p:cNvSpPr>
            <a:spLocks noGrp="1"/>
          </p:cNvSpPr>
          <p:nvPr>
            <p:ph type="title"/>
          </p:nvPr>
        </p:nvSpPr>
        <p:spPr/>
        <p:txBody>
          <a:bodyPr>
            <a:normAutofit fontScale="90000"/>
          </a:bodyPr>
          <a:lstStyle/>
          <a:p>
            <a:r>
              <a:rPr lang="en-US" dirty="0"/>
              <a:t>L. Special Applications of the Drivers Model</a:t>
            </a:r>
          </a:p>
        </p:txBody>
      </p:sp>
      <p:sp>
        <p:nvSpPr>
          <p:cNvPr id="30" name="Right Arrow 6">
            <a:extLst>
              <a:ext uri="{FF2B5EF4-FFF2-40B4-BE49-F238E27FC236}">
                <a16:creationId xmlns:a16="http://schemas.microsoft.com/office/drawing/2014/main" id="{48B99A5C-12C5-46A2-812D-B18431B2CF9A}"/>
              </a:ext>
            </a:extLst>
          </p:cNvPr>
          <p:cNvSpPr>
            <a:spLocks noChangeArrowheads="1"/>
          </p:cNvSpPr>
          <p:nvPr/>
        </p:nvSpPr>
        <p:spPr bwMode="auto">
          <a:xfrm>
            <a:off x="11578293" y="5867400"/>
            <a:ext cx="442912" cy="457200"/>
          </a:xfrm>
          <a:prstGeom prst="rightArrow">
            <a:avLst>
              <a:gd name="adj1" fmla="val 50000"/>
              <a:gd name="adj2" fmla="val 50000"/>
            </a:avLst>
          </a:prstGeom>
          <a:solidFill>
            <a:srgbClr val="99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5400">
              <a:solidFill>
                <a:srgbClr val="104A73"/>
              </a:solidFill>
            </a:endParaRPr>
          </a:p>
        </p:txBody>
      </p:sp>
    </p:spTree>
    <p:extLst>
      <p:ext uri="{BB962C8B-B14F-4D97-AF65-F5344CB8AC3E}">
        <p14:creationId xmlns:p14="http://schemas.microsoft.com/office/powerpoint/2010/main" val="301407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31" grpId="0" animBg="1"/>
      <p:bldP spid="35" grpId="0" animBg="1"/>
      <p:bldP spid="36" grpId="0" animBg="1"/>
      <p:bldP spid="4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 Special Applications of the Drivers Model</a:t>
            </a:r>
          </a:p>
        </p:txBody>
      </p:sp>
      <p:sp>
        <p:nvSpPr>
          <p:cNvPr id="3" name="Content Placeholder 2"/>
          <p:cNvSpPr>
            <a:spLocks noGrp="1"/>
          </p:cNvSpPr>
          <p:nvPr>
            <p:ph idx="1"/>
          </p:nvPr>
        </p:nvSpPr>
        <p:spPr/>
        <p:txBody>
          <a:bodyPr>
            <a:normAutofit/>
          </a:bodyPr>
          <a:lstStyle/>
          <a:p>
            <a:pPr marL="0" indent="0">
              <a:spcBef>
                <a:spcPts val="300"/>
              </a:spcBef>
              <a:buNone/>
            </a:pPr>
            <a:r>
              <a:rPr lang="en-US" b="1" dirty="0">
                <a:solidFill>
                  <a:srgbClr val="E46C0A"/>
                </a:solidFill>
              </a:rPr>
              <a:t>Having a Coaching Conversation</a:t>
            </a:r>
          </a:p>
          <a:p>
            <a:pPr marL="966788" indent="-514350">
              <a:spcBef>
                <a:spcPts val="300"/>
              </a:spcBef>
              <a:buFont typeface="+mj-lt"/>
              <a:buAutoNum type="arabicPeriod"/>
            </a:pPr>
            <a:r>
              <a:rPr lang="en-US" sz="2300" dirty="0">
                <a:solidFill>
                  <a:schemeClr val="tx2"/>
                </a:solidFill>
              </a:rPr>
              <a:t>Where are you today? (Your strengths, areas for improvement)</a:t>
            </a:r>
          </a:p>
          <a:p>
            <a:pPr marL="966788" indent="-514350">
              <a:spcBef>
                <a:spcPts val="300"/>
              </a:spcBef>
              <a:buFont typeface="+mj-lt"/>
              <a:buAutoNum type="arabicPeriod"/>
            </a:pPr>
            <a:r>
              <a:rPr lang="en-US" sz="2300" dirty="0">
                <a:solidFill>
                  <a:schemeClr val="tx2"/>
                </a:solidFill>
              </a:rPr>
              <a:t>Where would you like to be? What’s your vision of success?</a:t>
            </a:r>
          </a:p>
          <a:p>
            <a:pPr marL="966788" indent="-514350">
              <a:spcBef>
                <a:spcPts val="300"/>
              </a:spcBef>
              <a:buFont typeface="+mj-lt"/>
              <a:buAutoNum type="arabicPeriod"/>
            </a:pPr>
            <a:r>
              <a:rPr lang="en-US" sz="2300" dirty="0">
                <a:solidFill>
                  <a:schemeClr val="tx2"/>
                </a:solidFill>
              </a:rPr>
              <a:t>What do you see as the barriers to getting there? Why aren’t you there already?</a:t>
            </a:r>
          </a:p>
          <a:p>
            <a:pPr marL="966788" indent="-514350">
              <a:spcBef>
                <a:spcPts val="300"/>
              </a:spcBef>
              <a:buFont typeface="+mj-lt"/>
              <a:buAutoNum type="arabicPeriod"/>
            </a:pPr>
            <a:r>
              <a:rPr lang="en-US" sz="2300" dirty="0">
                <a:solidFill>
                  <a:schemeClr val="tx2"/>
                </a:solidFill>
              </a:rPr>
              <a:t>What are your critical success factors? What are the conditions, that if they are created, well propel you to your vision?</a:t>
            </a:r>
          </a:p>
          <a:p>
            <a:pPr marL="966788" indent="-514350">
              <a:spcBef>
                <a:spcPts val="300"/>
              </a:spcBef>
              <a:buFont typeface="+mj-lt"/>
              <a:buAutoNum type="arabicPeriod"/>
            </a:pPr>
            <a:r>
              <a:rPr lang="en-US" sz="2300" dirty="0">
                <a:solidFill>
                  <a:schemeClr val="tx2"/>
                </a:solidFill>
              </a:rPr>
              <a:t>What are key strategies for getting there? What help do you need from the organization?</a:t>
            </a:r>
          </a:p>
          <a:p>
            <a:pPr marL="966788" indent="-514350">
              <a:spcBef>
                <a:spcPts val="300"/>
              </a:spcBef>
              <a:buFont typeface="+mj-lt"/>
              <a:buAutoNum type="arabicPeriod"/>
            </a:pPr>
            <a:r>
              <a:rPr lang="en-US" sz="2300" dirty="0">
                <a:solidFill>
                  <a:schemeClr val="tx2"/>
                </a:solidFill>
              </a:rPr>
              <a:t>What do you start on first?</a:t>
            </a:r>
          </a:p>
          <a:p>
            <a:pPr marL="966788" indent="-514350">
              <a:spcBef>
                <a:spcPts val="300"/>
              </a:spcBef>
              <a:buFont typeface="+mj-lt"/>
              <a:buAutoNum type="arabicPeriod"/>
            </a:pPr>
            <a:r>
              <a:rPr lang="en-US" sz="2300" dirty="0">
                <a:solidFill>
                  <a:schemeClr val="tx2"/>
                </a:solidFill>
              </a:rPr>
              <a:t>How will we monitor progress?</a:t>
            </a:r>
          </a:p>
          <a:p>
            <a:pPr marL="966788" indent="-514350">
              <a:spcBef>
                <a:spcPts val="300"/>
              </a:spcBef>
              <a:buFont typeface="+mj-lt"/>
              <a:buAutoNum type="arabicPeriod"/>
            </a:pPr>
            <a:endParaRPr lang="en-US" sz="2400" dirty="0"/>
          </a:p>
        </p:txBody>
      </p:sp>
      <p:sp>
        <p:nvSpPr>
          <p:cNvPr id="7" name="TextBox 6"/>
          <p:cNvSpPr txBox="1"/>
          <p:nvPr/>
        </p:nvSpPr>
        <p:spPr>
          <a:xfrm>
            <a:off x="11429648" y="5091640"/>
            <a:ext cx="668862" cy="707886"/>
          </a:xfrm>
          <a:prstGeom prst="rect">
            <a:avLst/>
          </a:prstGeom>
          <a:noFill/>
        </p:spPr>
        <p:txBody>
          <a:bodyPr wrap="square" rtlCol="0">
            <a:spAutoFit/>
          </a:bodyPr>
          <a:lstStyle/>
          <a:p>
            <a:r>
              <a:rPr lang="en-US" sz="4000" dirty="0">
                <a:solidFill>
                  <a:schemeClr val="bg1">
                    <a:lumMod val="75000"/>
                  </a:schemeClr>
                </a:solidFill>
              </a:rPr>
              <a:t>-</a:t>
            </a:r>
          </a:p>
        </p:txBody>
      </p:sp>
      <p:sp>
        <p:nvSpPr>
          <p:cNvPr id="6" name="Slide Number Placeholder 3"/>
          <p:cNvSpPr txBox="1">
            <a:spLocks/>
          </p:cNvSpPr>
          <p:nvPr/>
        </p:nvSpPr>
        <p:spPr>
          <a:xfrm>
            <a:off x="9710057" y="6371278"/>
            <a:ext cx="957944"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99</a:t>
            </a:fld>
            <a:r>
              <a:rPr lang="en-US" dirty="0"/>
              <a:t> </a:t>
            </a:r>
            <a:r>
              <a:rPr lang="en-US" sz="1400" dirty="0">
                <a:solidFill>
                  <a:srgbClr val="04346C"/>
                </a:solidFill>
                <a:latin typeface="Franklin Gothic Book"/>
              </a:rPr>
              <a:t>|</a:t>
            </a:r>
            <a:r>
              <a:rPr lang="en-US" dirty="0"/>
              <a:t> </a:t>
            </a:r>
            <a:r>
              <a:rPr lang="en-US" sz="1400" dirty="0">
                <a:solidFill>
                  <a:srgbClr val="04346C"/>
                </a:solidFill>
                <a:latin typeface="Franklin Gothic Book"/>
              </a:rPr>
              <a:t>6-24</a:t>
            </a:r>
            <a:endParaRPr lang="en-US" dirty="0"/>
          </a:p>
        </p:txBody>
      </p:sp>
    </p:spTree>
    <p:extLst>
      <p:ext uri="{BB962C8B-B14F-4D97-AF65-F5344CB8AC3E}">
        <p14:creationId xmlns:p14="http://schemas.microsoft.com/office/powerpoint/2010/main" val="1122378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2286</TotalTime>
  <Words>6268</Words>
  <Application>Microsoft Office PowerPoint</Application>
  <PresentationFormat>Widescreen</PresentationFormat>
  <Paragraphs>1494</Paragraphs>
  <Slides>104</Slides>
  <Notes>21</Notes>
  <HiddenSlides>0</HiddenSlides>
  <MMClips>0</MMClips>
  <ScaleCrop>false</ScaleCrop>
  <HeadingPairs>
    <vt:vector size="10"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104</vt:i4>
      </vt:variant>
      <vt:variant>
        <vt:lpstr>Custom Shows</vt:lpstr>
      </vt:variant>
      <vt:variant>
        <vt:i4>2</vt:i4>
      </vt:variant>
    </vt:vector>
  </HeadingPairs>
  <TitlesOfParts>
    <vt:vector size="118" baseType="lpstr">
      <vt:lpstr>Arial</vt:lpstr>
      <vt:lpstr>Calibri</vt:lpstr>
      <vt:lpstr>Franklin Gothic Book</vt:lpstr>
      <vt:lpstr>Franklin Gothic Demi</vt:lpstr>
      <vt:lpstr>Franklin Gothic Medium</vt:lpstr>
      <vt:lpstr>HelveticaNeue MediumExt</vt:lpstr>
      <vt:lpstr>Tahoma</vt:lpstr>
      <vt:lpstr>Times New Roman</vt:lpstr>
      <vt:lpstr>Trebuchet MS</vt:lpstr>
      <vt:lpstr>Wingdings</vt:lpstr>
      <vt:lpstr>1_Office Theme</vt:lpstr>
      <vt:lpstr>Chart</vt:lpstr>
      <vt:lpstr>PowerPoint Presentation</vt:lpstr>
      <vt:lpstr>Getting Started</vt:lpstr>
      <vt:lpstr>Who is Leadership Strategies?</vt:lpstr>
      <vt:lpstr>Who is Leadership Strategies?</vt:lpstr>
      <vt:lpstr>Our Presenter</vt:lpstr>
      <vt:lpstr>A. Session Objectives</vt:lpstr>
      <vt:lpstr>Your Key Topics</vt:lpstr>
      <vt:lpstr>Session Agenda</vt:lpstr>
      <vt:lpstr>B. What is Strategic Thinking</vt:lpstr>
      <vt:lpstr>Strategic Thinking Example #1</vt:lpstr>
      <vt:lpstr>Strategic Thinking Example #1</vt:lpstr>
      <vt:lpstr>Strategic Thinking Example #2</vt:lpstr>
      <vt:lpstr>Strategic Thinking Example #3</vt:lpstr>
      <vt:lpstr>Session Agenda</vt:lpstr>
      <vt:lpstr>C. The Drivers Model</vt:lpstr>
      <vt:lpstr>The Drivers Model – Buying a Home</vt:lpstr>
      <vt:lpstr>The Drivers Model The 5 Key Points</vt:lpstr>
      <vt:lpstr>The Drivers Model</vt:lpstr>
      <vt:lpstr>The Drivers Model</vt:lpstr>
      <vt:lpstr>The Drivers Model</vt:lpstr>
      <vt:lpstr>The Drivers Model</vt:lpstr>
      <vt:lpstr>The Drivers Model</vt:lpstr>
      <vt:lpstr>Session Agenda</vt:lpstr>
      <vt:lpstr>Poll #1: Group’s Experience Level</vt:lpstr>
      <vt:lpstr>D. From Strategic Thinking to Strategic Planning</vt:lpstr>
      <vt:lpstr>Terms and Definitions</vt:lpstr>
      <vt:lpstr>Session Agenda</vt:lpstr>
      <vt:lpstr>E. A Sample Strategic Plan</vt:lpstr>
      <vt:lpstr>E. A Sample Strategic Plan</vt:lpstr>
      <vt:lpstr>E. A Sample Strategic Plan</vt:lpstr>
      <vt:lpstr>Action Plans</vt:lpstr>
      <vt:lpstr>Poll #2: Mission – True or False?</vt:lpstr>
      <vt:lpstr>Sample Vision, Mission</vt:lpstr>
      <vt:lpstr>Sample Goals, Objectives</vt:lpstr>
      <vt:lpstr>PowerPoint Presentation</vt:lpstr>
      <vt:lpstr>Poll #3: Goal or Objective</vt:lpstr>
      <vt:lpstr>Sample Critical Success Factors, Barriers, Strategies</vt:lpstr>
      <vt:lpstr>Action Plan</vt:lpstr>
      <vt:lpstr>PowerPoint Presentation</vt:lpstr>
      <vt:lpstr>Session Agenda</vt:lpstr>
      <vt:lpstr>F. The Strategy Phases</vt:lpstr>
      <vt:lpstr>Session Agenda</vt:lpstr>
      <vt:lpstr>PowerPoint Presentation</vt:lpstr>
      <vt:lpstr>The Strategy Phases</vt:lpstr>
      <vt:lpstr>The Stephen Covey Urgent/Important Matrix</vt:lpstr>
      <vt:lpstr>The Stephen Covey Urgent/Important Matrix</vt:lpstr>
      <vt:lpstr>5 Keys to Accountability</vt:lpstr>
      <vt:lpstr>Session Agenda</vt:lpstr>
      <vt:lpstr>H. Three-Step Monitoring Process</vt:lpstr>
      <vt:lpstr>Three-Step Monitoring Process</vt:lpstr>
      <vt:lpstr>Three-Step Monitoring Process</vt:lpstr>
      <vt:lpstr>Three-Step Monitoring Process</vt:lpstr>
      <vt:lpstr>Three-Step Monitoring Process</vt:lpstr>
      <vt:lpstr>Three-Step Monitoring Process</vt:lpstr>
      <vt:lpstr>Three-Step Monitoring Process</vt:lpstr>
      <vt:lpstr>Three-Step Monitoring Process</vt:lpstr>
      <vt:lpstr>Session Agenda</vt:lpstr>
      <vt:lpstr>I. What is a Strategy Briefing?</vt:lpstr>
      <vt:lpstr>I. Benefits of an Executive Briefing</vt:lpstr>
      <vt:lpstr>Session Agenda</vt:lpstr>
      <vt:lpstr>J. The Ten Pitfalls to Avoid </vt:lpstr>
      <vt:lpstr>Session Agenda</vt:lpstr>
      <vt:lpstr>K. Practice Strategic Thinking </vt:lpstr>
      <vt:lpstr>1. Mission</vt:lpstr>
      <vt:lpstr>Mission - Quality Check</vt:lpstr>
      <vt:lpstr>Sample Mission Statements</vt:lpstr>
      <vt:lpstr>Sample Mission Statements</vt:lpstr>
      <vt:lpstr>Sample Mission Statements</vt:lpstr>
      <vt:lpstr>Mission – Success Strategies</vt:lpstr>
      <vt:lpstr>Mission – Success Strategies</vt:lpstr>
      <vt:lpstr>Breakout: Mission Statement</vt:lpstr>
      <vt:lpstr>2. Goals </vt:lpstr>
      <vt:lpstr>Goals - Quality Check</vt:lpstr>
      <vt:lpstr>Goals - Quality Check</vt:lpstr>
      <vt:lpstr>Goals – Success Strategies</vt:lpstr>
      <vt:lpstr>Goals – Success Strategies</vt:lpstr>
      <vt:lpstr>Breakout: Goals</vt:lpstr>
      <vt:lpstr>3. Objectives</vt:lpstr>
      <vt:lpstr>Objectives</vt:lpstr>
      <vt:lpstr>Objectives  - Quality Check</vt:lpstr>
      <vt:lpstr>Objectives – Success Strategies</vt:lpstr>
      <vt:lpstr>Breakout: Objectives</vt:lpstr>
      <vt:lpstr>4. Critical Success Factors</vt:lpstr>
      <vt:lpstr>CSFs - Quality Check</vt:lpstr>
      <vt:lpstr>CSFs – Success Strategies</vt:lpstr>
      <vt:lpstr>5. Barriers</vt:lpstr>
      <vt:lpstr>Barriers - Quality Check</vt:lpstr>
      <vt:lpstr>Barriers – Success Strategies</vt:lpstr>
      <vt:lpstr>Barriers – Success Strategies</vt:lpstr>
      <vt:lpstr>Exercise: CSF / Barriers</vt:lpstr>
      <vt:lpstr>6. Strategies</vt:lpstr>
      <vt:lpstr>Strategies – Quality Check</vt:lpstr>
      <vt:lpstr>Strategies – Success Strategies</vt:lpstr>
      <vt:lpstr>Exercise: Strategies</vt:lpstr>
      <vt:lpstr>Session Agenda</vt:lpstr>
      <vt:lpstr>L. Special Applications of the Drivers Model</vt:lpstr>
      <vt:lpstr>L. Special Applications of the Drivers Model</vt:lpstr>
      <vt:lpstr>L. Special Applications of the Drivers Model</vt:lpstr>
      <vt:lpstr>L. Special Applications of the Drivers Model</vt:lpstr>
      <vt:lpstr>Session Agenda</vt:lpstr>
      <vt:lpstr>M. Your Key Points</vt:lpstr>
      <vt:lpstr>Your Action Strategies</vt:lpstr>
      <vt:lpstr>N. For Those Wanting to Know More…</vt:lpstr>
      <vt:lpstr>Strategic Thinking Training</vt:lpstr>
      <vt:lpstr>Intro Loop</vt:lpstr>
      <vt:lpstr>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Wilkinson</dc:creator>
  <cp:lastModifiedBy>Michael Wilkinson</cp:lastModifiedBy>
  <cp:revision>27</cp:revision>
  <cp:lastPrinted>2019-02-14T02:18:06Z</cp:lastPrinted>
  <dcterms:created xsi:type="dcterms:W3CDTF">2019-01-29T22:41:29Z</dcterms:created>
  <dcterms:modified xsi:type="dcterms:W3CDTF">2019-02-14T12:45:28Z</dcterms:modified>
</cp:coreProperties>
</file>