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4.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7.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3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31.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0" r:id="rId3"/>
    <p:sldMasterId id="2147483679" r:id="rId4"/>
    <p:sldMasterId id="2147483688" r:id="rId5"/>
    <p:sldMasterId id="2147483697" r:id="rId6"/>
    <p:sldMasterId id="2147483706" r:id="rId7"/>
    <p:sldMasterId id="2147483716" r:id="rId8"/>
    <p:sldMasterId id="2147483726" r:id="rId9"/>
    <p:sldMasterId id="2147483735" r:id="rId10"/>
    <p:sldMasterId id="2147483744" r:id="rId11"/>
    <p:sldMasterId id="2147483753" r:id="rId12"/>
    <p:sldMasterId id="2147483763" r:id="rId13"/>
    <p:sldMasterId id="2147483772" r:id="rId14"/>
    <p:sldMasterId id="2147483781" r:id="rId15"/>
    <p:sldMasterId id="2147483790" r:id="rId16"/>
    <p:sldMasterId id="2147483799" r:id="rId17"/>
    <p:sldMasterId id="2147483808" r:id="rId18"/>
    <p:sldMasterId id="2147483817" r:id="rId19"/>
    <p:sldMasterId id="2147483826" r:id="rId20"/>
    <p:sldMasterId id="2147483835" r:id="rId21"/>
    <p:sldMasterId id="2147483844" r:id="rId22"/>
    <p:sldMasterId id="2147483853" r:id="rId23"/>
    <p:sldMasterId id="2147483862" r:id="rId24"/>
    <p:sldMasterId id="2147483871" r:id="rId25"/>
    <p:sldMasterId id="2147483880" r:id="rId26"/>
    <p:sldMasterId id="2147483889" r:id="rId27"/>
    <p:sldMasterId id="2147483898" r:id="rId28"/>
    <p:sldMasterId id="2147483907" r:id="rId29"/>
    <p:sldMasterId id="2147483916" r:id="rId30"/>
    <p:sldMasterId id="2147483925" r:id="rId31"/>
    <p:sldMasterId id="2147483939" r:id="rId32"/>
  </p:sldMasterIdLst>
  <p:notesMasterIdLst>
    <p:notesMasterId r:id="rId131"/>
  </p:notesMasterIdLst>
  <p:sldIdLst>
    <p:sldId id="257" r:id="rId33"/>
    <p:sldId id="258" r:id="rId34"/>
    <p:sldId id="259" r:id="rId35"/>
    <p:sldId id="261" r:id="rId36"/>
    <p:sldId id="262" r:id="rId37"/>
    <p:sldId id="263" r:id="rId38"/>
    <p:sldId id="264" r:id="rId39"/>
    <p:sldId id="265" r:id="rId40"/>
    <p:sldId id="266" r:id="rId41"/>
    <p:sldId id="267" r:id="rId42"/>
    <p:sldId id="268" r:id="rId43"/>
    <p:sldId id="269" r:id="rId44"/>
    <p:sldId id="270" r:id="rId45"/>
    <p:sldId id="271" r:id="rId46"/>
    <p:sldId id="272" r:id="rId47"/>
    <p:sldId id="356" r:id="rId48"/>
    <p:sldId id="359" r:id="rId49"/>
    <p:sldId id="360" r:id="rId50"/>
    <p:sldId id="273" r:id="rId51"/>
    <p:sldId id="274" r:id="rId52"/>
    <p:sldId id="275" r:id="rId53"/>
    <p:sldId id="276" r:id="rId54"/>
    <p:sldId id="277" r:id="rId55"/>
    <p:sldId id="278" r:id="rId56"/>
    <p:sldId id="279" r:id="rId57"/>
    <p:sldId id="280" r:id="rId58"/>
    <p:sldId id="281" r:id="rId59"/>
    <p:sldId id="282" r:id="rId60"/>
    <p:sldId id="283" r:id="rId61"/>
    <p:sldId id="284" r:id="rId62"/>
    <p:sldId id="285" r:id="rId63"/>
    <p:sldId id="286" r:id="rId64"/>
    <p:sldId id="287" r:id="rId65"/>
    <p:sldId id="288" r:id="rId66"/>
    <p:sldId id="289" r:id="rId67"/>
    <p:sldId id="290" r:id="rId68"/>
    <p:sldId id="291" r:id="rId69"/>
    <p:sldId id="292" r:id="rId70"/>
    <p:sldId id="295" r:id="rId71"/>
    <p:sldId id="294" r:id="rId72"/>
    <p:sldId id="296" r:id="rId73"/>
    <p:sldId id="297" r:id="rId74"/>
    <p:sldId id="298" r:id="rId75"/>
    <p:sldId id="299" r:id="rId76"/>
    <p:sldId id="300" r:id="rId77"/>
    <p:sldId id="301" r:id="rId78"/>
    <p:sldId id="302" r:id="rId79"/>
    <p:sldId id="303" r:id="rId80"/>
    <p:sldId id="304" r:id="rId81"/>
    <p:sldId id="305" r:id="rId82"/>
    <p:sldId id="306" r:id="rId83"/>
    <p:sldId id="307" r:id="rId84"/>
    <p:sldId id="309" r:id="rId85"/>
    <p:sldId id="310" r:id="rId86"/>
    <p:sldId id="311" r:id="rId87"/>
    <p:sldId id="312" r:id="rId88"/>
    <p:sldId id="313" r:id="rId89"/>
    <p:sldId id="314" r:id="rId90"/>
    <p:sldId id="315" r:id="rId91"/>
    <p:sldId id="316" r:id="rId92"/>
    <p:sldId id="317" r:id="rId93"/>
    <p:sldId id="318" r:id="rId94"/>
    <p:sldId id="319" r:id="rId95"/>
    <p:sldId id="320" r:id="rId96"/>
    <p:sldId id="321" r:id="rId97"/>
    <p:sldId id="322" r:id="rId98"/>
    <p:sldId id="324" r:id="rId99"/>
    <p:sldId id="325" r:id="rId100"/>
    <p:sldId id="326" r:id="rId101"/>
    <p:sldId id="327" r:id="rId102"/>
    <p:sldId id="328" r:id="rId103"/>
    <p:sldId id="329" r:id="rId104"/>
    <p:sldId id="330" r:id="rId105"/>
    <p:sldId id="331" r:id="rId106"/>
    <p:sldId id="332" r:id="rId107"/>
    <p:sldId id="333" r:id="rId108"/>
    <p:sldId id="334" r:id="rId109"/>
    <p:sldId id="335" r:id="rId110"/>
    <p:sldId id="336" r:id="rId111"/>
    <p:sldId id="337" r:id="rId112"/>
    <p:sldId id="338" r:id="rId113"/>
    <p:sldId id="339" r:id="rId114"/>
    <p:sldId id="341" r:id="rId115"/>
    <p:sldId id="342" r:id="rId116"/>
    <p:sldId id="343" r:id="rId117"/>
    <p:sldId id="344" r:id="rId118"/>
    <p:sldId id="345" r:id="rId119"/>
    <p:sldId id="346" r:id="rId120"/>
    <p:sldId id="347" r:id="rId121"/>
    <p:sldId id="348" r:id="rId122"/>
    <p:sldId id="349" r:id="rId123"/>
    <p:sldId id="350" r:id="rId124"/>
    <p:sldId id="351" r:id="rId125"/>
    <p:sldId id="352" r:id="rId126"/>
    <p:sldId id="353" r:id="rId127"/>
    <p:sldId id="354" r:id="rId128"/>
    <p:sldId id="358" r:id="rId129"/>
    <p:sldId id="355"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29" autoAdjust="0"/>
  </p:normalViewPr>
  <p:slideViewPr>
    <p:cSldViewPr>
      <p:cViewPr varScale="1">
        <p:scale>
          <a:sx n="63" d="100"/>
          <a:sy n="63" d="100"/>
        </p:scale>
        <p:origin x="-1512" y="-102"/>
      </p:cViewPr>
      <p:guideLst>
        <p:guide orient="horz" pos="2160"/>
        <p:guide pos="2880"/>
      </p:guideLst>
    </p:cSldViewPr>
  </p:slideViewPr>
  <p:notesTextViewPr>
    <p:cViewPr>
      <p:scale>
        <a:sx n="1" d="1"/>
        <a:sy n="1" d="1"/>
      </p:scale>
      <p:origin x="0" y="0"/>
    </p:cViewPr>
  </p:notesTextViewPr>
  <p:sorterViewPr>
    <p:cViewPr>
      <p:scale>
        <a:sx n="100" d="100"/>
        <a:sy n="100" d="100"/>
      </p:scale>
      <p:origin x="0" y="83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28"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13" Type="http://schemas.openxmlformats.org/officeDocument/2006/relationships/slide" Target="slides/slide81.xml"/><Relationship Id="rId118" Type="http://schemas.openxmlformats.org/officeDocument/2006/relationships/slide" Target="slides/slide86.xml"/><Relationship Id="rId126" Type="http://schemas.openxmlformats.org/officeDocument/2006/relationships/slide" Target="slides/slide94.xml"/><Relationship Id="rId13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slide" Target="slides/slide48.xml"/><Relationship Id="rId85" Type="http://schemas.openxmlformats.org/officeDocument/2006/relationships/slide" Target="slides/slide53.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103" Type="http://schemas.openxmlformats.org/officeDocument/2006/relationships/slide" Target="slides/slide71.xml"/><Relationship Id="rId108" Type="http://schemas.openxmlformats.org/officeDocument/2006/relationships/slide" Target="slides/slide76.xml"/><Relationship Id="rId116" Type="http://schemas.openxmlformats.org/officeDocument/2006/relationships/slide" Target="slides/slide84.xml"/><Relationship Id="rId124" Type="http://schemas.openxmlformats.org/officeDocument/2006/relationships/slide" Target="slides/slide92.xml"/><Relationship Id="rId129" Type="http://schemas.openxmlformats.org/officeDocument/2006/relationships/slide" Target="slides/slide97.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slide" Target="slides/slide59.xml"/><Relationship Id="rId96" Type="http://schemas.openxmlformats.org/officeDocument/2006/relationships/slide" Target="slides/slide64.xml"/><Relationship Id="rId111" Type="http://schemas.openxmlformats.org/officeDocument/2006/relationships/slide" Target="slides/slide79.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slide" Target="slides/slide74.xml"/><Relationship Id="rId114" Type="http://schemas.openxmlformats.org/officeDocument/2006/relationships/slide" Target="slides/slide82.xml"/><Relationship Id="rId119" Type="http://schemas.openxmlformats.org/officeDocument/2006/relationships/slide" Target="slides/slide87.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30" Type="http://schemas.openxmlformats.org/officeDocument/2006/relationships/slide" Target="slides/slide98.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notesMaster" Target="notesMasters/notesMaster1.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CB126B-CCF7-437E-9393-1CD40BA39D11}" type="datetimeFigureOut">
              <a:rPr lang="en-US" smtClean="0"/>
              <a:t>11/19/2014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63550A-9579-4606-9C3E-20F9DCDAB02B}" type="slidenum">
              <a:rPr lang="en-US" smtClean="0"/>
              <a:t>‹#›</a:t>
            </a:fld>
            <a:endParaRPr lang="en-US"/>
          </a:p>
        </p:txBody>
      </p:sp>
    </p:spTree>
    <p:extLst>
      <p:ext uri="{BB962C8B-B14F-4D97-AF65-F5344CB8AC3E}">
        <p14:creationId xmlns:p14="http://schemas.microsoft.com/office/powerpoint/2010/main" val="429079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lnSpc>
                <a:spcPct val="80000"/>
              </a:lnSpc>
            </a:pPr>
            <a:r>
              <a:rPr lang="en-US" sz="1600" i="1" u="sng" dirty="0" smtClean="0">
                <a:latin typeface="Times New Roman" charset="0"/>
              </a:rPr>
              <a:t>Engagement Strategies:</a:t>
            </a:r>
            <a:r>
              <a:rPr lang="en-US" sz="1600" dirty="0" smtClean="0">
                <a:latin typeface="Times New Roman" charset="0"/>
              </a:rPr>
              <a:t>		75 minutes</a:t>
            </a:r>
            <a:endParaRPr lang="en-US" sz="1600" i="1" u="sng" dirty="0" smtClean="0">
              <a:latin typeface="Times New Roman" charset="0"/>
            </a:endParaRPr>
          </a:p>
          <a:p>
            <a:pPr>
              <a:lnSpc>
                <a:spcPct val="80000"/>
              </a:lnSpc>
              <a:buFontTx/>
              <a:buChar char="•"/>
            </a:pPr>
            <a:r>
              <a:rPr lang="en-US" sz="1600" dirty="0" smtClean="0">
                <a:latin typeface="Times New Roman" charset="0"/>
              </a:rPr>
              <a:t>Introduce the teams; get volunteer, award first dot</a:t>
            </a:r>
          </a:p>
          <a:p>
            <a:pPr lvl="1">
              <a:lnSpc>
                <a:spcPct val="80000"/>
              </a:lnSpc>
              <a:buFontTx/>
              <a:buChar char="•"/>
            </a:pPr>
            <a:r>
              <a:rPr lang="en-US" sz="1600" dirty="0" smtClean="0">
                <a:latin typeface="Times New Roman" charset="0"/>
              </a:rPr>
              <a:t>Ask if anyone has ever used dots…..explain, etc.</a:t>
            </a:r>
          </a:p>
          <a:p>
            <a:pPr lvl="1">
              <a:lnSpc>
                <a:spcPct val="80000"/>
              </a:lnSpc>
              <a:buFontTx/>
              <a:buChar char="•"/>
            </a:pPr>
            <a:r>
              <a:rPr lang="en-US" sz="1600" dirty="0" smtClean="0">
                <a:latin typeface="Times New Roman" charset="0"/>
              </a:rPr>
              <a:t>Have volunteer select a team lead for first exercise</a:t>
            </a:r>
          </a:p>
          <a:p>
            <a:pPr lvl="1">
              <a:lnSpc>
                <a:spcPct val="80000"/>
              </a:lnSpc>
              <a:buFontTx/>
              <a:buChar char="•"/>
            </a:pPr>
            <a:r>
              <a:rPr lang="en-US" sz="1600" dirty="0" smtClean="0">
                <a:latin typeface="Times New Roman" charset="0"/>
              </a:rPr>
              <a:t>3 rules: 1) large marker/small pad so write legibly but small; 2) one objective per post-it ---- so “red team” if you have 4 objectives, how many post-its will you have?; and 3) pen should be capped and in the air when the time is up</a:t>
            </a:r>
          </a:p>
          <a:p>
            <a:pPr>
              <a:lnSpc>
                <a:spcPct val="80000"/>
              </a:lnSpc>
              <a:buFontTx/>
              <a:buChar char="•"/>
            </a:pPr>
            <a:r>
              <a:rPr lang="en-US" sz="1600" dirty="0" smtClean="0">
                <a:latin typeface="Times New Roman" charset="0"/>
              </a:rPr>
              <a:t>Ask for personal objectives with great Starting Question</a:t>
            </a:r>
          </a:p>
          <a:p>
            <a:pPr>
              <a:lnSpc>
                <a:spcPct val="80000"/>
              </a:lnSpc>
              <a:buFontTx/>
              <a:buChar char="•"/>
            </a:pPr>
            <a:r>
              <a:rPr lang="en-US" sz="1600" dirty="0" smtClean="0">
                <a:latin typeface="Times New Roman" charset="0"/>
              </a:rPr>
              <a:t>When each team proposes their Choo-Choo…..have them demo it for the group</a:t>
            </a:r>
          </a:p>
          <a:p>
            <a:pPr>
              <a:lnSpc>
                <a:spcPct val="80000"/>
              </a:lnSpc>
            </a:pPr>
            <a:r>
              <a:rPr lang="en-US" sz="1600" i="1" u="sng" dirty="0" smtClean="0">
                <a:latin typeface="Times New Roman" charset="0"/>
              </a:rPr>
              <a:t>Flip Charts:</a:t>
            </a:r>
            <a:endParaRPr lang="en-US" sz="1600" dirty="0" smtClean="0">
              <a:latin typeface="Times New Roman" charset="0"/>
            </a:endParaRPr>
          </a:p>
          <a:p>
            <a:pPr>
              <a:lnSpc>
                <a:spcPct val="80000"/>
              </a:lnSpc>
              <a:buFontTx/>
              <a:buChar char="•"/>
            </a:pPr>
            <a:r>
              <a:rPr lang="en-US" sz="1600" dirty="0" smtClean="0">
                <a:latin typeface="Times New Roman" charset="0"/>
              </a:rPr>
              <a:t>Welcome to the Class – posted outside door to classroom</a:t>
            </a:r>
          </a:p>
          <a:p>
            <a:pPr>
              <a:lnSpc>
                <a:spcPct val="80000"/>
              </a:lnSpc>
              <a:buFontTx/>
              <a:buChar char="•"/>
            </a:pPr>
            <a:r>
              <a:rPr lang="en-US" sz="1600" dirty="0" smtClean="0">
                <a:latin typeface="Times New Roman" charset="0"/>
              </a:rPr>
              <a:t>Course Objectives and Deliverable</a:t>
            </a:r>
          </a:p>
          <a:p>
            <a:pPr>
              <a:lnSpc>
                <a:spcPct val="80000"/>
              </a:lnSpc>
              <a:buFontTx/>
              <a:buChar char="•"/>
            </a:pPr>
            <a:r>
              <a:rPr lang="en-US" sz="1600" dirty="0" smtClean="0">
                <a:latin typeface="Times New Roman" charset="0"/>
              </a:rPr>
              <a:t>Personal Objectives Grid – to post and group their first team engagement (model the technique from P5)</a:t>
            </a:r>
          </a:p>
          <a:p>
            <a:pPr>
              <a:lnSpc>
                <a:spcPct val="80000"/>
              </a:lnSpc>
              <a:buFontTx/>
              <a:buChar char="•"/>
            </a:pPr>
            <a:r>
              <a:rPr lang="en-US" sz="1600" dirty="0" smtClean="0">
                <a:latin typeface="Times New Roman" charset="0"/>
              </a:rPr>
              <a:t>Agenda: Day One</a:t>
            </a:r>
          </a:p>
          <a:p>
            <a:pPr>
              <a:lnSpc>
                <a:spcPct val="80000"/>
              </a:lnSpc>
              <a:buFontTx/>
              <a:buChar char="•"/>
            </a:pPr>
            <a:r>
              <a:rPr lang="en-US" sz="1600" dirty="0" smtClean="0">
                <a:latin typeface="Times New Roman" charset="0"/>
              </a:rPr>
              <a:t>Map their objectives to the Principles (use the diagram)</a:t>
            </a:r>
          </a:p>
          <a:p>
            <a:pPr>
              <a:lnSpc>
                <a:spcPct val="80000"/>
              </a:lnSpc>
              <a:buFontTx/>
              <a:buChar char="•"/>
            </a:pPr>
            <a:r>
              <a:rPr lang="en-US" sz="1600" dirty="0" smtClean="0">
                <a:latin typeface="Times New Roman" charset="0"/>
              </a:rPr>
              <a:t>Ground Rules</a:t>
            </a:r>
          </a:p>
          <a:p>
            <a:pPr>
              <a:lnSpc>
                <a:spcPct val="80000"/>
              </a:lnSpc>
              <a:buFontTx/>
              <a:buChar char="•"/>
            </a:pPr>
            <a:r>
              <a:rPr lang="en-US" sz="1600" dirty="0" smtClean="0">
                <a:latin typeface="Times New Roman" charset="0"/>
              </a:rPr>
              <a:t>Sample Agenda (Hiring Process)</a:t>
            </a:r>
          </a:p>
          <a:p>
            <a:pPr>
              <a:lnSpc>
                <a:spcPct val="80000"/>
              </a:lnSpc>
              <a:buFontTx/>
              <a:buChar char="•"/>
            </a:pPr>
            <a:r>
              <a:rPr lang="en-US" sz="1600" dirty="0" smtClean="0">
                <a:latin typeface="Times New Roman" charset="0"/>
              </a:rPr>
              <a:t>IDA Parking Boards</a:t>
            </a:r>
          </a:p>
          <a:p>
            <a:pPr>
              <a:lnSpc>
                <a:spcPct val="80000"/>
              </a:lnSpc>
            </a:pPr>
            <a:r>
              <a:rPr lang="en-US" sz="1600" i="1" u="sng" dirty="0" smtClean="0">
                <a:latin typeface="Times New Roman" charset="0"/>
              </a:rPr>
              <a:t>Do’s:</a:t>
            </a:r>
            <a:r>
              <a:rPr lang="en-US" sz="1600" dirty="0" smtClean="0">
                <a:latin typeface="Times New Roman" charset="0"/>
              </a:rPr>
              <a:t> </a:t>
            </a:r>
          </a:p>
          <a:p>
            <a:pPr>
              <a:lnSpc>
                <a:spcPct val="80000"/>
              </a:lnSpc>
              <a:buFontTx/>
              <a:buChar char="•"/>
            </a:pPr>
            <a:r>
              <a:rPr lang="en-US" sz="1600" dirty="0" smtClean="0">
                <a:latin typeface="Times New Roman" charset="0"/>
              </a:rPr>
              <a:t>IEEI</a:t>
            </a:r>
          </a:p>
          <a:p>
            <a:pPr>
              <a:lnSpc>
                <a:spcPct val="80000"/>
              </a:lnSpc>
              <a:buFontTx/>
              <a:buChar char="•"/>
            </a:pPr>
            <a:r>
              <a:rPr lang="en-US" sz="1600" dirty="0" smtClean="0">
                <a:latin typeface="Times New Roman" charset="0"/>
              </a:rPr>
              <a:t>Consider using personal example of how you got into facilitation</a:t>
            </a:r>
          </a:p>
          <a:p>
            <a:pPr>
              <a:lnSpc>
                <a:spcPct val="80000"/>
              </a:lnSpc>
            </a:pPr>
            <a:endParaRPr lang="en-US" sz="1600" dirty="0" smtClean="0">
              <a:latin typeface="Times New Roman" charset="0"/>
            </a:endParaRPr>
          </a:p>
          <a:p>
            <a:pPr>
              <a:lnSpc>
                <a:spcPct val="80000"/>
              </a:lnSpc>
            </a:pPr>
            <a:r>
              <a:rPr lang="en-US" sz="1600" i="1" u="sng" dirty="0" smtClean="0">
                <a:latin typeface="Times New Roman" charset="0"/>
              </a:rPr>
              <a:t>Suggested Approach/Words:</a:t>
            </a:r>
          </a:p>
          <a:p>
            <a:pPr>
              <a:lnSpc>
                <a:spcPct val="80000"/>
              </a:lnSpc>
            </a:pPr>
            <a:r>
              <a:rPr lang="en-US" sz="1600" dirty="0" smtClean="0">
                <a:latin typeface="Times New Roman" charset="0"/>
              </a:rPr>
              <a:t>Opening: Solid, level 3 energy, “Good morning….it is certainly a pleasure to have the opportunity to work with all of you.</a:t>
            </a:r>
          </a:p>
          <a:p>
            <a:pPr>
              <a:lnSpc>
                <a:spcPct val="80000"/>
              </a:lnSpc>
            </a:pPr>
            <a:r>
              <a:rPr lang="en-US" sz="1600" dirty="0" smtClean="0">
                <a:latin typeface="Times New Roman" charset="0"/>
              </a:rPr>
              <a:t>Suggested Outline for the Intro:</a:t>
            </a:r>
          </a:p>
          <a:p>
            <a:pPr>
              <a:lnSpc>
                <a:spcPct val="80000"/>
              </a:lnSpc>
              <a:buFontTx/>
              <a:buAutoNum type="arabicPeriod"/>
            </a:pPr>
            <a:r>
              <a:rPr lang="en-US" sz="1600" dirty="0" smtClean="0">
                <a:latin typeface="Times New Roman" charset="0"/>
              </a:rPr>
              <a:t>Welcome</a:t>
            </a:r>
          </a:p>
          <a:p>
            <a:pPr>
              <a:lnSpc>
                <a:spcPct val="80000"/>
              </a:lnSpc>
              <a:buFontTx/>
              <a:buAutoNum type="arabicPeriod"/>
            </a:pPr>
            <a:r>
              <a:rPr lang="en-US" sz="1600" dirty="0" smtClean="0">
                <a:latin typeface="Times New Roman" charset="0"/>
              </a:rPr>
              <a:t>Session objective</a:t>
            </a:r>
          </a:p>
          <a:p>
            <a:pPr>
              <a:lnSpc>
                <a:spcPct val="80000"/>
              </a:lnSpc>
              <a:buFontTx/>
              <a:buAutoNum type="arabicPeriod"/>
            </a:pPr>
            <a:r>
              <a:rPr lang="en-US" sz="1600" dirty="0" smtClean="0">
                <a:latin typeface="Times New Roman" charset="0"/>
              </a:rPr>
              <a:t>Personal objectives</a:t>
            </a:r>
          </a:p>
          <a:p>
            <a:pPr>
              <a:lnSpc>
                <a:spcPct val="80000"/>
              </a:lnSpc>
              <a:buFontTx/>
              <a:buAutoNum type="arabicPeriod"/>
            </a:pPr>
            <a:r>
              <a:rPr lang="en-US" sz="1600" dirty="0" smtClean="0">
                <a:latin typeface="Times New Roman" charset="0"/>
              </a:rPr>
              <a:t>Overview of Participant Guide and the 3 sections</a:t>
            </a:r>
          </a:p>
          <a:p>
            <a:pPr>
              <a:lnSpc>
                <a:spcPct val="80000"/>
              </a:lnSpc>
              <a:buFontTx/>
              <a:buAutoNum type="arabicPeriod"/>
            </a:pPr>
            <a:r>
              <a:rPr lang="en-US" sz="1600" dirty="0" smtClean="0">
                <a:latin typeface="Times New Roman" charset="0"/>
              </a:rPr>
              <a:t>Brief overview of 10 Principles</a:t>
            </a:r>
          </a:p>
          <a:p>
            <a:pPr>
              <a:lnSpc>
                <a:spcPct val="80000"/>
              </a:lnSpc>
              <a:buFontTx/>
              <a:buAutoNum type="arabicPeriod"/>
            </a:pPr>
            <a:r>
              <a:rPr lang="en-US" sz="1600" dirty="0" smtClean="0">
                <a:latin typeface="Times New Roman" charset="0"/>
              </a:rPr>
              <a:t>Overview of Facilitator Methodology</a:t>
            </a:r>
          </a:p>
          <a:p>
            <a:pPr>
              <a:lnSpc>
                <a:spcPct val="80000"/>
              </a:lnSpc>
              <a:buFontTx/>
              <a:buAutoNum type="arabicPeriod"/>
            </a:pPr>
            <a:r>
              <a:rPr lang="en-US" sz="1600" dirty="0" smtClean="0">
                <a:latin typeface="Times New Roman" charset="0"/>
              </a:rPr>
              <a:t>Link Personal Objectives w/ the Principles</a:t>
            </a:r>
          </a:p>
          <a:p>
            <a:pPr>
              <a:lnSpc>
                <a:spcPct val="80000"/>
              </a:lnSpc>
              <a:buFontTx/>
              <a:buAutoNum type="arabicPeriod"/>
            </a:pPr>
            <a:r>
              <a:rPr lang="en-US" sz="1600" dirty="0" smtClean="0">
                <a:latin typeface="Times New Roman" charset="0"/>
              </a:rPr>
              <a:t>Review and any modifications to the Agenda</a:t>
            </a:r>
          </a:p>
          <a:p>
            <a:pPr>
              <a:lnSpc>
                <a:spcPct val="80000"/>
              </a:lnSpc>
              <a:buFontTx/>
              <a:buAutoNum type="arabicPeriod"/>
            </a:pPr>
            <a:r>
              <a:rPr lang="en-US" sz="1600" dirty="0" smtClean="0">
                <a:latin typeface="Times New Roman" charset="0"/>
              </a:rPr>
              <a:t>Ground rules</a:t>
            </a:r>
          </a:p>
          <a:p>
            <a:pPr>
              <a:lnSpc>
                <a:spcPct val="80000"/>
              </a:lnSpc>
              <a:buFontTx/>
              <a:buAutoNum type="arabicPeriod"/>
            </a:pPr>
            <a:r>
              <a:rPr lang="en-US" sz="1600" dirty="0" smtClean="0">
                <a:latin typeface="Times New Roman" charset="0"/>
              </a:rPr>
              <a:t>Parking boards</a:t>
            </a:r>
          </a:p>
          <a:p>
            <a:pPr>
              <a:lnSpc>
                <a:spcPct val="80000"/>
              </a:lnSpc>
              <a:buFontTx/>
              <a:buAutoNum type="arabicPeriod"/>
            </a:pPr>
            <a:r>
              <a:rPr lang="en-US" sz="1600" dirty="0" smtClean="0">
                <a:latin typeface="Times New Roman" charset="0"/>
              </a:rPr>
              <a:t>Course Overview</a:t>
            </a:r>
          </a:p>
          <a:p>
            <a:pPr>
              <a:lnSpc>
                <a:spcPct val="80000"/>
              </a:lnSpc>
              <a:buFontTx/>
              <a:buAutoNum type="arabicPeriod"/>
            </a:pPr>
            <a:r>
              <a:rPr lang="en-US" sz="1600" dirty="0" smtClean="0">
                <a:latin typeface="Times New Roman" charset="0"/>
              </a:rPr>
              <a:t>Introductions</a:t>
            </a:r>
          </a:p>
          <a:p>
            <a:pPr>
              <a:lnSpc>
                <a:spcPct val="80000"/>
              </a:lnSpc>
              <a:buFontTx/>
              <a:buAutoNum type="arabicPeriod"/>
            </a:pPr>
            <a:r>
              <a:rPr lang="en-US" sz="1600" dirty="0" smtClean="0">
                <a:latin typeface="Times New Roman" charset="0"/>
              </a:rPr>
              <a:t>Section B – The Facilitated Session through the Roles of a Facilitator</a:t>
            </a:r>
          </a:p>
          <a:p>
            <a:pPr>
              <a:lnSpc>
                <a:spcPct val="80000"/>
              </a:lnSpc>
            </a:pPr>
            <a:r>
              <a:rPr lang="en-US" sz="1600" dirty="0" smtClean="0">
                <a:latin typeface="Times New Roman" charset="0"/>
              </a:rPr>
              <a:t>Of all the courses we train people in at LSI, facilitation is personally my favorite. As we go along, I think you will see the reason --- why? Because I love facilitating. Although it is what we do for a living at LSI, most of us just cannot stop ourselves, whether it be a biz meeting, a client session, or a church board meeting; if things begin to stall out or get unfocused, we’ll say, “If it’s OK, I’d like to try something that may help us focus a little better….may I?”</a:t>
            </a:r>
          </a:p>
          <a:p>
            <a:pPr>
              <a:lnSpc>
                <a:spcPct val="80000"/>
              </a:lnSpc>
            </a:pPr>
            <a:endParaRPr lang="en-US" sz="1600" dirty="0" smtClean="0">
              <a:latin typeface="Times New Roman" charset="0"/>
            </a:endParaRPr>
          </a:p>
          <a:p>
            <a:pPr>
              <a:lnSpc>
                <a:spcPct val="80000"/>
              </a:lnSpc>
            </a:pPr>
            <a:r>
              <a:rPr lang="en-US" sz="1600" dirty="0" smtClean="0">
                <a:latin typeface="Times New Roman" charset="0"/>
              </a:rPr>
              <a:t>What is really great about facilitation is that the questioning techniques, the methods for focusing or building consensus go far beyond the biz environment. These skills and techniques can be used in your social life as well. It works with family and friends. Whether you are trying to decide where to take the family for vacation or planning a surprise party for grandma’s 70</a:t>
            </a:r>
            <a:r>
              <a:rPr lang="en-US" sz="1600" baseline="30000" dirty="0" smtClean="0">
                <a:latin typeface="Times New Roman" charset="0"/>
              </a:rPr>
              <a:t>th</a:t>
            </a:r>
            <a:r>
              <a:rPr lang="en-US" sz="1600" dirty="0" smtClean="0">
                <a:latin typeface="Times New Roman" charset="0"/>
              </a:rPr>
              <a:t> birthday; facilitation will serve the purpose.</a:t>
            </a:r>
          </a:p>
          <a:p>
            <a:pPr>
              <a:lnSpc>
                <a:spcPct val="80000"/>
              </a:lnSpc>
            </a:pPr>
            <a:endParaRPr lang="en-US" sz="1600" dirty="0" smtClean="0">
              <a:latin typeface="Times New Roman" charset="0"/>
            </a:endParaRPr>
          </a:p>
          <a:p>
            <a:pPr>
              <a:lnSpc>
                <a:spcPct val="80000"/>
              </a:lnSpc>
            </a:pPr>
            <a:r>
              <a:rPr lang="en-US" sz="1600" dirty="0" smtClean="0">
                <a:latin typeface="Times New Roman" charset="0"/>
              </a:rPr>
              <a:t>Facilitation is an art, not a science. No one can tell you that if you do A, B and C you will end up with X, Y and Z; but, there are a set of broad fundamental principles that, if you use them and understand them, they will serve you well.</a:t>
            </a:r>
          </a:p>
          <a:p>
            <a:pPr>
              <a:lnSpc>
                <a:spcPct val="80000"/>
              </a:lnSpc>
            </a:pPr>
            <a:endParaRPr lang="en-US" sz="1600" dirty="0" smtClean="0">
              <a:latin typeface="Times New Roman" charset="0"/>
            </a:endParaRPr>
          </a:p>
          <a:p>
            <a:pPr>
              <a:lnSpc>
                <a:spcPct val="80000"/>
              </a:lnSpc>
            </a:pPr>
            <a:r>
              <a:rPr lang="en-US" sz="1600" dirty="0" smtClean="0">
                <a:latin typeface="Times New Roman" charset="0"/>
              </a:rPr>
              <a:t>Over the next 3 days, we are going to build a framework for you to use in facilitating sessions. The foundations of the framework are the 10 fundamental principles. What makes the framework so applicable are the 100+ techniques for applying the principles. In our time together, you will hear about the techniques, use them, and get feedback on them. We want to teach you how to be an extremely effective facilitator; and, in those rare moments when you are not, we want to provide a framework to help you understand why. It’s a fast-paced course and we are not going to waste any time. When it’s over, our goal is to have you walk away saying this was one of the most productive three days you have spent in your life. If you think about it, that’s what facilitation is all about; making us all more productive!</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all" spc="0" normalizeH="0" baseline="0" noProof="0" dirty="0" smtClean="0">
                <a:ln>
                  <a:noFill/>
                </a:ln>
                <a:solidFill>
                  <a:srgbClr val="AFBD22"/>
                </a:solidFill>
                <a:effectLst/>
                <a:uLnTx/>
                <a:uFillTx/>
                <a:latin typeface="Franklin Gothic Book"/>
                <a:ea typeface="+mn-ea"/>
                <a:cs typeface="Franklin Gothic Book"/>
              </a:rPr>
              <a:t>Managing dysfunction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0" normalizeH="0" baseline="0" noProof="0" dirty="0" smtClean="0">
                <a:ln>
                  <a:noFill/>
                </a:ln>
                <a:solidFill>
                  <a:schemeClr val="bg1"/>
                </a:solidFill>
                <a:effectLst/>
                <a:uLnTx/>
                <a:uFillTx/>
                <a:latin typeface="Franklin Gothic Medium"/>
                <a:ea typeface="+mn-ea"/>
                <a:cs typeface="Franklin Gothic Medium"/>
              </a:rPr>
              <a:t>Conscious prevention, early detection, </a:t>
            </a:r>
            <a:br>
              <a:rPr kumimoji="0" lang="en-US" sz="1200" b="0" i="0" u="none" strike="noStrike" kern="1200" cap="all" spc="0" normalizeH="0" baseline="0" noProof="0" dirty="0" smtClean="0">
                <a:ln>
                  <a:noFill/>
                </a:ln>
                <a:solidFill>
                  <a:schemeClr val="bg1"/>
                </a:solidFill>
                <a:effectLst/>
                <a:uLnTx/>
                <a:uFillTx/>
                <a:latin typeface="Franklin Gothic Medium"/>
                <a:ea typeface="+mn-ea"/>
                <a:cs typeface="Franklin Gothic Medium"/>
              </a:rPr>
            </a:br>
            <a:r>
              <a:rPr kumimoji="0" lang="en-US" sz="1200" b="0" i="0" u="none" strike="noStrike" kern="1200" cap="all" spc="0" normalizeH="0" baseline="0" noProof="0" dirty="0" smtClean="0">
                <a:ln>
                  <a:noFill/>
                </a:ln>
                <a:solidFill>
                  <a:schemeClr val="bg1"/>
                </a:solidFill>
                <a:effectLst/>
                <a:uLnTx/>
                <a:uFillTx/>
                <a:latin typeface="Franklin Gothic Medium"/>
                <a:ea typeface="+mn-ea"/>
                <a:cs typeface="Franklin Gothic Medium"/>
              </a:rPr>
              <a:t>clean</a:t>
            </a:r>
            <a:r>
              <a:rPr kumimoji="0" lang="en-US" sz="1200" b="0" i="0" u="none" strike="noStrike" kern="1200" cap="all" spc="0" normalizeH="0" noProof="0" dirty="0" smtClean="0">
                <a:ln>
                  <a:noFill/>
                </a:ln>
                <a:solidFill>
                  <a:schemeClr val="bg1"/>
                </a:solidFill>
                <a:effectLst/>
                <a:uLnTx/>
                <a:uFillTx/>
                <a:latin typeface="Franklin Gothic Medium"/>
                <a:ea typeface="+mn-ea"/>
                <a:cs typeface="Franklin Gothic Medium"/>
              </a:rPr>
              <a:t> resolution</a:t>
            </a:r>
            <a:endParaRPr kumimoji="0" lang="en-US" sz="1200" b="0" i="0" u="none" strike="noStrike" kern="1200" cap="all" spc="0" normalizeH="0" baseline="0" noProof="0" dirty="0" smtClean="0">
              <a:ln>
                <a:noFill/>
              </a:ln>
              <a:solidFill>
                <a:schemeClr val="bg1"/>
              </a:solidFill>
              <a:effectLst/>
              <a:uLnTx/>
              <a:uFillTx/>
              <a:latin typeface="Franklin Gothic Medium"/>
              <a:ea typeface="+mn-ea"/>
              <a:cs typeface="Franklin Gothic Medium"/>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rgbClr val="F26522"/>
                </a:solidFill>
                <a:latin typeface="Franklin Gothic Book"/>
                <a:cs typeface="Franklin Gothic Book"/>
              </a:rPr>
              <a:t>Generate a Consensus-Focused Process</a:t>
            </a:r>
          </a:p>
          <a:p>
            <a:r>
              <a:rPr lang="en-US" dirty="0" smtClean="0"/>
              <a:t>22123478</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rgbClr val="F26522"/>
                </a:solidFill>
                <a:latin typeface="Franklin Gothic Book"/>
                <a:cs typeface="Franklin Gothic Book"/>
              </a:rPr>
              <a:t>Set the Pace, Anticipate the Lulls, React Accordingly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rgbClr val="F26522"/>
                </a:solidFill>
                <a:latin typeface="Franklin Gothic Book"/>
                <a:cs typeface="Franklin Gothic Book"/>
              </a:rPr>
              <a:t>Review, Evaluate, Close, Debrief</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r>
              <a:rPr lang="en-US" sz="1200" dirty="0" smtClean="0">
                <a:latin typeface="Times New Roman" charset="0"/>
              </a:rPr>
              <a:t>MW: One slide. All words need to show up. (I made slight edit on the words). </a:t>
            </a:r>
          </a:p>
          <a:p>
            <a:pPr marL="228600" indent="-228600">
              <a:lnSpc>
                <a:spcPct val="80000"/>
              </a:lnSpc>
            </a:pPr>
            <a:endParaRPr lang="en-US" sz="1200" i="1" u="sng" dirty="0" smtClean="0">
              <a:latin typeface="Times New Roman" charset="0"/>
            </a:endParaRPr>
          </a:p>
          <a:p>
            <a:pPr marL="228600" indent="-228600">
              <a:lnSpc>
                <a:spcPct val="80000"/>
              </a:lnSpc>
            </a:pPr>
            <a:r>
              <a:rPr lang="en-US" sz="1200" i="1" u="sng" dirty="0" smtClean="0">
                <a:latin typeface="Times New Roman" charset="0"/>
              </a:rPr>
              <a:t>Do’s: </a:t>
            </a:r>
          </a:p>
          <a:p>
            <a:pPr marL="228600" indent="-228600">
              <a:lnSpc>
                <a:spcPct val="80000"/>
              </a:lnSpc>
            </a:pPr>
            <a:r>
              <a:rPr lang="en-US" sz="1200" dirty="0" smtClean="0">
                <a:latin typeface="Times New Roman" charset="0"/>
              </a:rPr>
              <a:t>Hand out dots to volunteers</a:t>
            </a:r>
          </a:p>
          <a:p>
            <a:pPr marL="228600" indent="-228600">
              <a:lnSpc>
                <a:spcPct val="80000"/>
              </a:lnSpc>
            </a:pPr>
            <a:r>
              <a:rPr lang="en-US" sz="1200" dirty="0" smtClean="0">
                <a:latin typeface="Times New Roman" charset="0"/>
              </a:rPr>
              <a:t>Give 90 seconds</a:t>
            </a:r>
          </a:p>
          <a:p>
            <a:pPr marL="228600" indent="-228600">
              <a:lnSpc>
                <a:spcPct val="80000"/>
              </a:lnSpc>
            </a:pPr>
            <a:r>
              <a:rPr lang="en-US" sz="1200" dirty="0" smtClean="0">
                <a:latin typeface="Times New Roman" charset="0"/>
              </a:rPr>
              <a:t>Award dot for each personal objective to team</a:t>
            </a:r>
          </a:p>
          <a:p>
            <a:pPr marL="228600" indent="-228600">
              <a:lnSpc>
                <a:spcPct val="80000"/>
              </a:lnSpc>
            </a:pPr>
            <a:r>
              <a:rPr lang="en-US" sz="1200" dirty="0" smtClean="0">
                <a:latin typeface="Times New Roman" charset="0"/>
              </a:rPr>
              <a:t>Inform group you will be grouping objectives inot “like” categories (eg If first objective was “how to deal with bad personalities” ask the group to name a broad category that would describe it. For the next objective, ask if it is similar to the previous category or if it should be a different category. Continue until all objectives are complete – see Principle 5 for further instructions on grouping.</a:t>
            </a:r>
          </a:p>
          <a:p>
            <a:pPr marL="228600" indent="-228600">
              <a:lnSpc>
                <a:spcPct val="80000"/>
              </a:lnSpc>
            </a:pPr>
            <a:r>
              <a:rPr lang="en-US" sz="1200" dirty="0" smtClean="0">
                <a:latin typeface="Times New Roman" charset="0"/>
              </a:rPr>
              <a:t>When complete award dots for quality – total number of categories covered by team.</a:t>
            </a:r>
          </a:p>
          <a:p>
            <a:pPr marL="228600" indent="-228600">
              <a:lnSpc>
                <a:spcPct val="80000"/>
              </a:lnSpc>
            </a:pPr>
            <a:r>
              <a:rPr lang="en-US" sz="1200" i="1" u="sng" dirty="0" smtClean="0">
                <a:latin typeface="Times New Roman" charset="0"/>
              </a:rPr>
              <a:t>Suggested Approach/Words:</a:t>
            </a:r>
          </a:p>
          <a:p>
            <a:pPr marL="228600" indent="-228600">
              <a:lnSpc>
                <a:spcPct val="80000"/>
              </a:lnSpc>
            </a:pPr>
            <a:r>
              <a:rPr lang="en-US" sz="1200" dirty="0" smtClean="0">
                <a:latin typeface="Times New Roman" charset="0"/>
              </a:rPr>
              <a:t>Now that we have just reviewed Our objectives, what is more important is what you want to get out of this class. Let’s make a deal; this is your class. As I stated earlier, I want this to be the most productive 3 days that you have ever spent. I value your time so I want to make sure I cover what is important to you. However, to do that, you have to tell me. Here is how I would like to accomplish that.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You have probably noticed. We are sitting in teams. Over here we have the (RED) team….YEAH RED! The (BLUE) team over here, etc.</a:t>
            </a:r>
          </a:p>
          <a:p>
            <a:pPr marL="228600" indent="-228600">
              <a:lnSpc>
                <a:spcPct val="80000"/>
              </a:lnSpc>
            </a:pPr>
            <a:r>
              <a:rPr lang="en-US" sz="1200" dirty="0" smtClean="0">
                <a:latin typeface="Times New Roman" charset="0"/>
              </a:rPr>
              <a:t>To help in the team process, I need a volunteer from each team to stand. Now, I want to tell you that w/ risk, comes reward --- and that at LSI, we protect our volunteers. Now volunteers, I need each of you to grab the pad and color marker in one hand and w/ your other hand, touch the shoulder of one of your teammates. The person you are touching is not the Team Leader for this exercise. Volunteers, you may now sit down. (Award first dots to each Volunteer --- introduce rewarding of dots concept).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3 rules:</a:t>
            </a:r>
          </a:p>
          <a:p>
            <a:pPr marL="228600" indent="-228600">
              <a:lnSpc>
                <a:spcPct val="80000"/>
              </a:lnSpc>
              <a:buFontTx/>
              <a:buAutoNum type="arabicPeriod"/>
            </a:pPr>
            <a:r>
              <a:rPr lang="en-US" sz="1200" dirty="0" smtClean="0">
                <a:latin typeface="Times New Roman" charset="0"/>
              </a:rPr>
              <a:t>You must use the pad and marker you have been given. Comment about small pad, large marker, so write accordingly</a:t>
            </a:r>
          </a:p>
          <a:p>
            <a:pPr marL="228600" indent="-228600">
              <a:lnSpc>
                <a:spcPct val="80000"/>
              </a:lnSpc>
              <a:buFontTx/>
              <a:buAutoNum type="arabicPeriod"/>
            </a:pPr>
            <a:r>
              <a:rPr lang="en-US" sz="1200" dirty="0" smtClean="0">
                <a:latin typeface="Times New Roman" charset="0"/>
              </a:rPr>
              <a:t>Only one item per post-it and you can have as many items as you please. (So, BLUE team, if you have 5 items, how many post –its will you have?)</a:t>
            </a:r>
          </a:p>
          <a:p>
            <a:pPr marL="228600" indent="-228600">
              <a:lnSpc>
                <a:spcPct val="80000"/>
              </a:lnSpc>
              <a:buFontTx/>
              <a:buAutoNum type="arabicPeriod"/>
            </a:pPr>
            <a:r>
              <a:rPr lang="en-US" sz="1200" dirty="0" smtClean="0">
                <a:latin typeface="Times New Roman" charset="0"/>
              </a:rPr>
              <a:t>When the 90 seconds is up, you must have your pen capped and in the air; otherwise, you will lose 2 post-its.(When you lose 2 post-its, guess how many dots you lose?)</a:t>
            </a:r>
          </a:p>
          <a:p>
            <a:pPr marL="228600" indent="-228600">
              <a:lnSpc>
                <a:spcPct val="80000"/>
              </a:lnSpc>
            </a:pPr>
            <a:r>
              <a:rPr lang="en-US" sz="1200" dirty="0" smtClean="0">
                <a:latin typeface="Times New Roman" charset="0"/>
              </a:rPr>
              <a:t>Team Members: your job is to contribute</a:t>
            </a:r>
          </a:p>
          <a:p>
            <a:pPr marL="228600" indent="-228600">
              <a:lnSpc>
                <a:spcPct val="80000"/>
              </a:lnSpc>
            </a:pPr>
            <a:r>
              <a:rPr lang="en-US" sz="1200" dirty="0" smtClean="0">
                <a:latin typeface="Times New Roman" charset="0"/>
              </a:rPr>
              <a:t>SQ: Pretend that the class was about to end and everyone was filing out the door and you said, “Wait a minute. Come back. We never got to the one thing I really wanted to hear about. We did not talk about……? What is that you would want us to make sure that we cover? </a:t>
            </a:r>
          </a:p>
          <a:p>
            <a:pPr marL="228600" indent="-228600">
              <a:lnSpc>
                <a:spcPct val="80000"/>
              </a:lnSpc>
            </a:pPr>
            <a:r>
              <a:rPr lang="en-US" sz="1200" dirty="0" smtClean="0">
                <a:latin typeface="Times New Roman" charset="0"/>
              </a:rPr>
              <a:t>Any questions? Remember, quantity and quality count. Team Leaders, the clock is running.</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Collect post-its and post to Flip Chart and group by categories. Will come back later to this chart. (Note you are modeling grouping.)</a:t>
            </a:r>
          </a:p>
          <a:p>
            <a:pPr marL="228600" indent="-228600">
              <a:lnSpc>
                <a:spcPct val="80000"/>
              </a:lnSpc>
            </a:pPr>
            <a:r>
              <a:rPr lang="en-US" sz="1200" dirty="0" smtClean="0">
                <a:latin typeface="Times New Roman" charset="0"/>
              </a:rPr>
              <a:t>So remember, this is your session. What you are saying is that if we cover these topics, your time will have been well spent. OK, we will be coming back to these in a few minutes. For now, let’s get into the Participant Manual.</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If you look at the book you will notice that there are three sections: the white pages, the blue pages and the yellow pages. The white sections represents the principles themselves. Each tab represents a principle. For example, if I said let’s turn to principle 6, you will see that the first page summarizes the principle, Managing Dysfunction, the second page shows the dysfunction graph and so on. In a minute, we will review all ten principles.</a:t>
            </a:r>
          </a:p>
          <a:p>
            <a:pPr marL="228600" indent="-228600">
              <a:lnSpc>
                <a:spcPct val="80000"/>
              </a:lnSpc>
            </a:pPr>
            <a:r>
              <a:rPr lang="en-US" sz="1200" dirty="0" smtClean="0">
                <a:latin typeface="Times New Roman" charset="0"/>
              </a:rPr>
              <a:t>Let’s see what else is included in the book. Turn past tab 10 to the first blue tab. These are the Agenda Models. They are a gift to you from LSI. Notice, there are ten tabs for such things as Strategic Planning, Project Planning, and so on. These come from the consulting side of our organization and represent ten of the topics we frequently facilitate. People tell us that this is the section they use most often after the class is over. Let me show you why.</a:t>
            </a:r>
          </a:p>
          <a:p>
            <a:pPr marL="228600" indent="-228600">
              <a:lnSpc>
                <a:spcPct val="80000"/>
              </a:lnSpc>
              <a:buFontTx/>
              <a:buChar char="•"/>
            </a:pPr>
            <a:r>
              <a:rPr lang="en-US" sz="1200" dirty="0" smtClean="0">
                <a:latin typeface="Times New Roman" charset="0"/>
              </a:rPr>
              <a:t>Let’s look at blue tab 1, the second page, Strategic Planning. It first starts with an agenda with a purpose statement and a list of the agenda items….Introduction, Review Situation Assessment, etc.</a:t>
            </a:r>
          </a:p>
          <a:p>
            <a:pPr marL="228600" indent="-228600">
              <a:lnSpc>
                <a:spcPct val="80000"/>
              </a:lnSpc>
              <a:buFontTx/>
              <a:buChar char="•"/>
            </a:pPr>
            <a:r>
              <a:rPr lang="en-US" sz="1200" dirty="0" smtClean="0">
                <a:latin typeface="Times New Roman" charset="0"/>
              </a:rPr>
              <a:t>Next page is a list of definitions for strategic planning; next page is a sample deliverable that shows you what you will have when you are done. You might say, “Oh, that’s nice, thank you. However, we haven’t gotten to the good stuff yet. Turn the page.</a:t>
            </a:r>
          </a:p>
          <a:p>
            <a:pPr marL="228600" indent="-228600">
              <a:lnSpc>
                <a:spcPct val="80000"/>
              </a:lnSpc>
              <a:buFontTx/>
              <a:buChar char="•"/>
            </a:pPr>
            <a:r>
              <a:rPr lang="en-US" sz="1200" dirty="0" smtClean="0">
                <a:latin typeface="Times New Roman" charset="0"/>
              </a:rPr>
              <a:t>The next page tells you what to bring with you to the session, what to have in the room and what you do when you arrive.</a:t>
            </a:r>
          </a:p>
          <a:p>
            <a:pPr marL="228600" indent="-228600">
              <a:lnSpc>
                <a:spcPct val="80000"/>
              </a:lnSpc>
              <a:buFontTx/>
              <a:buChar char="•"/>
            </a:pPr>
            <a:r>
              <a:rPr lang="en-US" sz="1200" dirty="0" smtClean="0">
                <a:latin typeface="Times New Roman" charset="0"/>
              </a:rPr>
              <a:t>Remember the first agenda item was the introduction? Well, this page tells you how to do the introduction for strategic planning. Notice the left side tells what to do and the right side explains what to do with what you hear.</a:t>
            </a:r>
          </a:p>
          <a:p>
            <a:pPr marL="228600" indent="-228600">
              <a:lnSpc>
                <a:spcPct val="80000"/>
              </a:lnSpc>
              <a:buFontTx/>
              <a:buChar char="•"/>
            </a:pPr>
            <a:r>
              <a:rPr lang="en-US" sz="1200" dirty="0" smtClean="0">
                <a:latin typeface="Times New Roman" charset="0"/>
              </a:rPr>
              <a:t>The next page explains the second agenda item; how to review the situation analysis.</a:t>
            </a:r>
          </a:p>
          <a:p>
            <a:pPr marL="228600" indent="-228600">
              <a:lnSpc>
                <a:spcPct val="80000"/>
              </a:lnSpc>
              <a:buFontTx/>
              <a:buChar char="•"/>
            </a:pPr>
            <a:r>
              <a:rPr lang="en-US" sz="1200" dirty="0" smtClean="0">
                <a:latin typeface="Times New Roman" charset="0"/>
              </a:rPr>
              <a:t>The next page explains how to do visioning and gives you words to say and explains what to do with what you hear.</a:t>
            </a:r>
          </a:p>
          <a:p>
            <a:pPr marL="228600" indent="-228600">
              <a:lnSpc>
                <a:spcPct val="80000"/>
              </a:lnSpc>
              <a:buFontTx/>
              <a:buChar char="•"/>
            </a:pPr>
            <a:r>
              <a:rPr lang="en-US" sz="1200" dirty="0" smtClean="0">
                <a:latin typeface="Times New Roman" charset="0"/>
              </a:rPr>
              <a:t>In addition, it goes on for each agenda item until you get to the page with the review and close.</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Please take out the yellow pages, which is the exercise packet. It contains instructions for the exercises that we will be facilitating in the class. It also contains feedback forms that you will be using to review your teammates.</a:t>
            </a:r>
          </a:p>
          <a:p>
            <a:pPr marL="228600" indent="-228600">
              <a:lnSpc>
                <a:spcPct val="80000"/>
              </a:lnSpc>
              <a:buFontTx/>
              <a:buChar char="•"/>
            </a:pPr>
            <a:r>
              <a:rPr lang="en-US" sz="1200" dirty="0" smtClean="0">
                <a:latin typeface="Times New Roman" charset="0"/>
              </a:rPr>
              <a:t>Let’s look at the first exercise on page 6. Questioning. First there are the introductions for the exercise.</a:t>
            </a:r>
          </a:p>
          <a:p>
            <a:pPr marL="228600" indent="-228600">
              <a:lnSpc>
                <a:spcPct val="80000"/>
              </a:lnSpc>
              <a:buFontTx/>
              <a:buChar char="•"/>
            </a:pPr>
            <a:r>
              <a:rPr lang="en-US" sz="1200" dirty="0" smtClean="0">
                <a:latin typeface="Times New Roman" charset="0"/>
              </a:rPr>
              <a:t>The next page provides you a template (like the agenda model) to record what you will say and what you will do.</a:t>
            </a:r>
          </a:p>
          <a:p>
            <a:pPr marL="228600" indent="-228600">
              <a:lnSpc>
                <a:spcPct val="80000"/>
              </a:lnSpc>
              <a:buFontTx/>
              <a:buChar char="•"/>
            </a:pPr>
            <a:r>
              <a:rPr lang="en-US" sz="1200" dirty="0" smtClean="0">
                <a:latin typeface="Times New Roman" charset="0"/>
              </a:rPr>
              <a:t>The next page is a feedback form which your team will use to give you feedback on your performance. Notice, this form just contains eight questioning techniques.</a:t>
            </a:r>
          </a:p>
          <a:p>
            <a:pPr marL="228600" indent="-228600">
              <a:lnSpc>
                <a:spcPct val="80000"/>
              </a:lnSpc>
              <a:buFontTx/>
              <a:buChar char="•"/>
            </a:pPr>
            <a:r>
              <a:rPr lang="en-US" sz="1200" dirty="0" smtClean="0">
                <a:latin typeface="Times New Roman" charset="0"/>
              </a:rPr>
              <a:t>Turn to page E-12. This is the feedback for exercise 2. Notice, there is still questioning but also the other techniques like getting started, voice and body.</a:t>
            </a:r>
          </a:p>
          <a:p>
            <a:pPr marL="228600" indent="-228600">
              <a:lnSpc>
                <a:spcPct val="80000"/>
              </a:lnSpc>
              <a:buFontTx/>
              <a:buChar char="•"/>
            </a:pPr>
            <a:r>
              <a:rPr lang="en-US" sz="1200" dirty="0" smtClean="0">
                <a:latin typeface="Times New Roman" charset="0"/>
              </a:rPr>
              <a:t>Turn to page E-17. What do you notice? Yes, we aded more techniques that you will be more proficient in.</a:t>
            </a:r>
          </a:p>
          <a:p>
            <a:pPr marL="228600" indent="-228600">
              <a:lnSpc>
                <a:spcPct val="80000"/>
              </a:lnSpc>
              <a:buFontTx/>
              <a:buChar char="•"/>
            </a:pPr>
            <a:r>
              <a:rPr lang="en-US" sz="1200" dirty="0" smtClean="0">
                <a:latin typeface="Times New Roman" charset="0"/>
              </a:rPr>
              <a:t>Let’s look at the last exercise feedback form on page E-30. Notice all the techniques you will be demonstrating…</a:t>
            </a:r>
          </a:p>
          <a:p>
            <a:pPr marL="228600" indent="-228600">
              <a:lnSpc>
                <a:spcPct val="80000"/>
              </a:lnSpc>
              <a:buFontTx/>
              <a:buChar char="•"/>
            </a:pPr>
            <a:r>
              <a:rPr lang="en-US" sz="1200" dirty="0" smtClean="0">
                <a:latin typeface="Times New Roman" charset="0"/>
              </a:rPr>
              <a:t>The point is that each exercise builds on what you have learned before. So, by the end of class, each one of you will have had the</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solidFill>
                  <a:schemeClr val="tx1"/>
                </a:solidFill>
                <a:latin typeface="Times New Roman" charset="0"/>
              </a:rPr>
              <a:t>Your opening words establish the energy level</a:t>
            </a:r>
          </a:p>
          <a:p>
            <a:r>
              <a:rPr lang="en-US" sz="1200" dirty="0" smtClean="0">
                <a:solidFill>
                  <a:schemeClr val="tx1"/>
                </a:solidFill>
                <a:latin typeface="Times New Roman" charset="0"/>
              </a:rPr>
              <a:t>SET IT HIGH!</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One slide; keep words; animate</a:t>
            </a:r>
          </a:p>
          <a:p>
            <a:endParaRPr lang="en-US" dirty="0" smtClean="0">
              <a:latin typeface="Times New Roman" charset="0"/>
            </a:endParaRPr>
          </a:p>
          <a:p>
            <a:pPr>
              <a:buFontTx/>
              <a:buChar char="•"/>
            </a:pPr>
            <a:r>
              <a:rPr lang="en-US" dirty="0" smtClean="0">
                <a:latin typeface="Times New Roman" charset="0"/>
              </a:rPr>
              <a:t>Level 2 is better…….it’s more for the group and has increased volume…..but it still fall below the thresh hold over time….</a:t>
            </a:r>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09600" indent="-609600" eaLnBrk="1" hangingPunct="1">
              <a:buClr>
                <a:schemeClr val="tx1"/>
              </a:buClr>
              <a:buSzTx/>
              <a:buFont typeface="Wingdings" charset="2"/>
              <a:buAutoNum type="arabicPeriod"/>
            </a:pPr>
            <a:r>
              <a:rPr lang="en-US" dirty="0" smtClean="0"/>
              <a:t>Define the </a:t>
            </a:r>
            <a:r>
              <a:rPr lang="en-US" u="sng" dirty="0" smtClean="0"/>
              <a:t>role</a:t>
            </a:r>
            <a:r>
              <a:rPr lang="en-US" dirty="0" smtClean="0"/>
              <a:t> of a facilitator</a:t>
            </a:r>
          </a:p>
          <a:p>
            <a:pPr marL="609600" indent="-609600" eaLnBrk="1" hangingPunct="1">
              <a:buClr>
                <a:schemeClr val="tx1"/>
              </a:buClr>
              <a:buSzTx/>
              <a:buFont typeface="Wingdings" charset="2"/>
              <a:buAutoNum type="arabicPeriod"/>
            </a:pPr>
            <a:r>
              <a:rPr lang="en-US" dirty="0" smtClean="0"/>
              <a:t>Identify key </a:t>
            </a:r>
            <a:r>
              <a:rPr lang="en-US" u="sng" dirty="0" smtClean="0"/>
              <a:t>facilitation principles</a:t>
            </a:r>
          </a:p>
          <a:p>
            <a:pPr marL="609600" indent="-609600" eaLnBrk="1" hangingPunct="1">
              <a:buClr>
                <a:schemeClr val="tx1"/>
              </a:buClr>
              <a:buSzTx/>
              <a:buFont typeface="Wingdings" charset="2"/>
              <a:buAutoNum type="arabicPeriod"/>
            </a:pPr>
            <a:r>
              <a:rPr lang="en-US" dirty="0" smtClean="0"/>
              <a:t>Describe the </a:t>
            </a:r>
            <a:r>
              <a:rPr lang="en-US" u="sng" dirty="0" smtClean="0"/>
              <a:t>best practices</a:t>
            </a:r>
            <a:r>
              <a:rPr lang="en-US" dirty="0" smtClean="0"/>
              <a:t> related to each principle</a:t>
            </a:r>
          </a:p>
          <a:p>
            <a:pPr marL="609600" indent="-609600" eaLnBrk="1" hangingPunct="1">
              <a:buClr>
                <a:schemeClr val="tx1"/>
              </a:buClr>
              <a:buSzTx/>
              <a:buFont typeface="Wingdings" charset="2"/>
              <a:buAutoNum type="arabicPeriod"/>
            </a:pPr>
            <a:r>
              <a:rPr lang="en-US" dirty="0" smtClean="0"/>
              <a:t>Provide participants with facilitation </a:t>
            </a:r>
            <a:r>
              <a:rPr lang="en-US" u="sng" dirty="0" smtClean="0"/>
              <a:t>practice and feedback</a:t>
            </a:r>
          </a:p>
          <a:p>
            <a:pPr marL="609600" indent="-609600" eaLnBrk="1" hangingPunct="1">
              <a:buClr>
                <a:schemeClr val="tx1"/>
              </a:buClr>
              <a:buSzTx/>
              <a:buFont typeface="Wingdings" charset="2"/>
              <a:buNone/>
            </a:pPr>
            <a:r>
              <a:rPr lang="en-US" dirty="0" smtClean="0"/>
              <a:t>Deliverable: Conscious Competence</a:t>
            </a:r>
          </a:p>
          <a:p>
            <a:endParaRPr lang="en-US" sz="1200" dirty="0" smtClean="0">
              <a:latin typeface="Times New Roman" charset="0"/>
            </a:endParaRPr>
          </a:p>
          <a:p>
            <a:endParaRPr lang="en-US" sz="1200" dirty="0" smtClean="0">
              <a:latin typeface="Times New Roman" charset="0"/>
            </a:endParaRPr>
          </a:p>
          <a:p>
            <a:r>
              <a:rPr lang="en-US" sz="1200" dirty="0" smtClean="0">
                <a:latin typeface="Times New Roman" charset="0"/>
              </a:rPr>
              <a:t>MW: One slide with image. Reduce words if practical.</a:t>
            </a:r>
          </a:p>
          <a:p>
            <a:endParaRPr lang="en-US" sz="1200" i="1" u="sng" dirty="0" smtClean="0">
              <a:latin typeface="Times New Roman" charset="0"/>
            </a:endParaRPr>
          </a:p>
          <a:p>
            <a:r>
              <a:rPr lang="en-US" sz="1200" i="1" u="sng" dirty="0" smtClean="0">
                <a:latin typeface="Times New Roman" charset="0"/>
              </a:rPr>
              <a:t>Do’s:</a:t>
            </a:r>
          </a:p>
          <a:p>
            <a:r>
              <a:rPr lang="en-US" sz="1200" dirty="0" smtClean="0">
                <a:latin typeface="Times New Roman" charset="0"/>
              </a:rPr>
              <a:t>Review Course Objectives</a:t>
            </a:r>
          </a:p>
          <a:p>
            <a:r>
              <a:rPr lang="en-US" sz="1200" i="1" u="sng" dirty="0" smtClean="0">
                <a:latin typeface="Times New Roman" charset="0"/>
              </a:rPr>
              <a:t>Suggested Approach/Words:</a:t>
            </a:r>
          </a:p>
          <a:p>
            <a:r>
              <a:rPr lang="en-US" sz="1200" dirty="0" smtClean="0">
                <a:latin typeface="Times New Roman" charset="0"/>
              </a:rPr>
              <a:t>With that as a starting point, let’s talk about Course Objectives….cover Course Objectives</a:t>
            </a:r>
          </a:p>
          <a:p>
            <a:endParaRPr lang="en-US" dirty="0" smtClean="0">
              <a:latin typeface="Times New Roman" charset="0"/>
            </a:endParaRP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One slide; keep words; animate</a:t>
            </a:r>
          </a:p>
          <a:p>
            <a:endParaRPr lang="en-US" dirty="0" smtClean="0">
              <a:latin typeface="Times New Roman" charset="0"/>
            </a:endParaRPr>
          </a:p>
          <a:p>
            <a:pPr>
              <a:buFontTx/>
              <a:buChar char="•"/>
            </a:pPr>
            <a:r>
              <a:rPr lang="en-US" dirty="0" smtClean="0">
                <a:latin typeface="Times New Roman" charset="0"/>
              </a:rPr>
              <a:t>So get that to a nice Level 3…..remember how they saw you kick off when this session began…..all the things you did to figuratively “GRAB their attention get them energized, get you energized, get the topic energized, get them to know this session would be different than a typical session</a:t>
            </a:r>
          </a:p>
          <a:p>
            <a:pPr>
              <a:buFontTx/>
              <a:buChar char="•"/>
            </a:pPr>
            <a:r>
              <a:rPr lang="en-US" dirty="0" smtClean="0">
                <a:latin typeface="Times New Roman" charset="0"/>
              </a:rPr>
              <a:t>Sessions should be fun ---- if you want to be entertained, go see a movie; but sessions/meetings should be fun</a:t>
            </a:r>
          </a:p>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One slide; keep words</a:t>
            </a:r>
          </a:p>
          <a:p>
            <a:endParaRPr lang="en-US" dirty="0" smtClean="0">
              <a:latin typeface="Times New Roman" charset="0"/>
            </a:endParaRPr>
          </a:p>
          <a:p>
            <a:pPr>
              <a:buFontTx/>
              <a:buChar char="•"/>
            </a:pPr>
            <a:r>
              <a:rPr lang="en-US" dirty="0" smtClean="0">
                <a:latin typeface="Times New Roman" charset="0"/>
              </a:rPr>
              <a:t>Ask for 1 or 2 volunteers to work with. Have them demonstrate both their Level 1 and Level 3 voice using this slide. Then work with them to get better</a:t>
            </a:r>
          </a:p>
          <a:p>
            <a:pPr>
              <a:buFontTx/>
              <a:buChar char="•"/>
            </a:pPr>
            <a:r>
              <a:rPr lang="en-US" dirty="0" smtClean="0">
                <a:latin typeface="Times New Roman" charset="0"/>
              </a:rPr>
              <a:t>Next prepare a Flip Chart about what was different. Ask the group….should include:</a:t>
            </a:r>
          </a:p>
          <a:p>
            <a:pPr lvl="1">
              <a:buFontTx/>
              <a:buChar char="•"/>
            </a:pPr>
            <a:r>
              <a:rPr lang="en-US" dirty="0" smtClean="0">
                <a:latin typeface="Times New Roman" charset="0"/>
              </a:rPr>
              <a:t>Volume</a:t>
            </a:r>
          </a:p>
          <a:p>
            <a:pPr lvl="1">
              <a:buFontTx/>
              <a:buChar char="•"/>
            </a:pPr>
            <a:r>
              <a:rPr lang="en-US" dirty="0" smtClean="0">
                <a:latin typeface="Times New Roman" charset="0"/>
              </a:rPr>
              <a:t>Pace</a:t>
            </a:r>
          </a:p>
          <a:p>
            <a:pPr lvl="1">
              <a:buFontTx/>
              <a:buChar char="•"/>
            </a:pPr>
            <a:r>
              <a:rPr lang="en-US" dirty="0" smtClean="0">
                <a:latin typeface="Times New Roman" charset="0"/>
              </a:rPr>
              <a:t>Pause (the movie example of waiting for the bomb to explode)</a:t>
            </a:r>
          </a:p>
          <a:p>
            <a:pPr lvl="1">
              <a:buFontTx/>
              <a:buChar char="•"/>
            </a:pPr>
            <a:r>
              <a:rPr lang="en-US" dirty="0" smtClean="0">
                <a:latin typeface="Times New Roman" charset="0"/>
              </a:rPr>
              <a:t>Movement – especially into the U to break that invisible barrier between the facilitator and the participants</a:t>
            </a:r>
          </a:p>
          <a:p>
            <a:pPr lvl="1">
              <a:buFontTx/>
              <a:buChar char="•"/>
            </a:pPr>
            <a:r>
              <a:rPr lang="en-US" dirty="0" smtClean="0">
                <a:latin typeface="Times New Roman" charset="0"/>
              </a:rPr>
              <a:t>Gesturing</a:t>
            </a:r>
          </a:p>
          <a:p>
            <a:pPr lvl="1">
              <a:buFontTx/>
              <a:buChar char="•"/>
            </a:pPr>
            <a:r>
              <a:rPr lang="en-US" dirty="0" smtClean="0">
                <a:latin typeface="Times New Roman" charset="0"/>
              </a:rPr>
              <a:t>Eye contact</a:t>
            </a:r>
          </a:p>
          <a:p>
            <a:pPr lvl="1">
              <a:buFontTx/>
              <a:buChar char="•"/>
            </a:pPr>
            <a:r>
              <a:rPr lang="en-US" dirty="0" smtClean="0">
                <a:latin typeface="Times New Roman" charset="0"/>
              </a:rPr>
              <a:t>Etc</a:t>
            </a:r>
          </a:p>
          <a:p>
            <a:pPr>
              <a:buFontTx/>
              <a:buChar char="•"/>
            </a:pPr>
            <a:r>
              <a:rPr lang="en-US" dirty="0" smtClean="0">
                <a:latin typeface="Times New Roman" charset="0"/>
              </a:rPr>
              <a:t>Then pair off and have each person practice their Level 1 then their Level 3 with the first 2 sentences to each other</a:t>
            </a:r>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One slide; keep words; animate</a:t>
            </a:r>
          </a:p>
          <a:p>
            <a:endParaRPr lang="en-US" dirty="0" smtClean="0">
              <a:latin typeface="Times New Roman" charset="0"/>
            </a:endParaRPr>
          </a:p>
          <a:p>
            <a:pPr>
              <a:buFontTx/>
              <a:buChar char="•"/>
            </a:pPr>
            <a:r>
              <a:rPr lang="en-US" dirty="0" smtClean="0">
                <a:latin typeface="Times New Roman" charset="0"/>
              </a:rPr>
              <a:t>Level 3 still trails off; it never goes below the Awake/Asleep and if you are always resetting….it will look like the red line to the participants – steady High Energy!!</a:t>
            </a:r>
          </a:p>
          <a:p>
            <a:pPr>
              <a:buFontTx/>
              <a:buChar char="•"/>
            </a:pPr>
            <a:r>
              <a:rPr lang="en-US" dirty="0" smtClean="0">
                <a:latin typeface="Times New Roman" charset="0"/>
              </a:rPr>
              <a:t>It projects Confidence….even if you get lost for a few minutes; use that Level 3 energy and your questions. You will get back on track</a:t>
            </a:r>
          </a:p>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2000" dirty="0" smtClean="0"/>
              <a:t>Consider drafting a "Session Objective" statement  </a:t>
            </a:r>
          </a:p>
          <a:p>
            <a:pPr eaLnBrk="1" hangingPunct="1"/>
            <a:r>
              <a:rPr lang="en-US" sz="2000" dirty="0" smtClean="0"/>
              <a:t>Document the session objective, proposed agenda, location and times </a:t>
            </a:r>
          </a:p>
          <a:p>
            <a:pPr eaLnBrk="1" hangingPunct="1"/>
            <a:r>
              <a:rPr lang="en-US" sz="2000" dirty="0" smtClean="0"/>
              <a:t>Distribute the session information (objective, agenda, location and times)</a:t>
            </a:r>
          </a:p>
          <a:p>
            <a:endParaRPr lang="en-US" dirty="0" smtClean="0"/>
          </a:p>
          <a:p>
            <a:r>
              <a:rPr lang="en-US" dirty="0" smtClean="0"/>
              <a:t>18105152</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charset="2"/>
              <a:buNone/>
            </a:pPr>
            <a:r>
              <a:rPr lang="en-US" sz="3600" dirty="0" smtClean="0"/>
              <a:t>Through your opening words, you must …</a:t>
            </a:r>
            <a:r>
              <a:rPr lang="en-US" sz="3600" b="1" dirty="0" smtClean="0"/>
              <a:t> </a:t>
            </a:r>
          </a:p>
          <a:p>
            <a:pPr lvl="1" eaLnBrk="1" hangingPunct="1"/>
            <a:r>
              <a:rPr lang="en-US" sz="3600" b="1" dirty="0" smtClean="0">
                <a:solidFill>
                  <a:srgbClr val="FF0000"/>
                </a:solidFill>
              </a:rPr>
              <a:t>Inform</a:t>
            </a:r>
            <a:r>
              <a:rPr lang="en-US" sz="3600" b="1" dirty="0" smtClean="0"/>
              <a:t> participants about  the session objective.	</a:t>
            </a:r>
          </a:p>
          <a:p>
            <a:pPr lvl="1" eaLnBrk="1" hangingPunct="1"/>
            <a:r>
              <a:rPr lang="en-US" sz="3600" dirty="0" smtClean="0"/>
              <a:t>What is going to happen? (Include the deliverable)</a:t>
            </a:r>
            <a:endParaRPr lang="en-US" sz="3200" dirty="0" smtClean="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30</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charset="2"/>
              <a:buNone/>
            </a:pPr>
            <a:r>
              <a:rPr lang="en-US" sz="3600" dirty="0" smtClean="0"/>
              <a:t>Through your opening words, you must …</a:t>
            </a:r>
            <a:r>
              <a:rPr lang="en-US" sz="3600" b="1" dirty="0" smtClean="0"/>
              <a:t> </a:t>
            </a:r>
          </a:p>
          <a:p>
            <a:pPr lvl="1" eaLnBrk="1" hangingPunct="1"/>
            <a:r>
              <a:rPr lang="en-US" sz="3600" b="1" dirty="0" smtClean="0">
                <a:solidFill>
                  <a:srgbClr val="FF0000"/>
                </a:solidFill>
              </a:rPr>
              <a:t>Excite</a:t>
            </a:r>
            <a:r>
              <a:rPr lang="en-US" sz="3600" b="1" dirty="0" smtClean="0"/>
              <a:t> participants about benefits. </a:t>
            </a:r>
            <a:r>
              <a:rPr lang="en-US" sz="3600" dirty="0" smtClean="0"/>
              <a:t> </a:t>
            </a:r>
          </a:p>
          <a:p>
            <a:pPr lvl="1" eaLnBrk="1" hangingPunct="1"/>
            <a:r>
              <a:rPr lang="en-US" sz="3600" dirty="0" smtClean="0"/>
              <a:t>What is the overall result to be achieved?  WII-FM?</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charset="2"/>
              <a:buNone/>
            </a:pPr>
            <a:r>
              <a:rPr lang="en-US" sz="3600" dirty="0" smtClean="0"/>
              <a:t>Through your opening words, you must …</a:t>
            </a:r>
            <a:r>
              <a:rPr lang="en-US" sz="3600" b="1" dirty="0" smtClean="0"/>
              <a:t> </a:t>
            </a:r>
          </a:p>
          <a:p>
            <a:pPr lvl="1" eaLnBrk="1" hangingPunct="1"/>
            <a:r>
              <a:rPr lang="en-US" sz="3600" b="1" dirty="0" smtClean="0">
                <a:solidFill>
                  <a:srgbClr val="FF0000"/>
                </a:solidFill>
              </a:rPr>
              <a:t>Empower</a:t>
            </a:r>
            <a:r>
              <a:rPr lang="en-US" sz="3600" b="1" dirty="0" smtClean="0"/>
              <a:t> participants</a:t>
            </a:r>
            <a:r>
              <a:rPr lang="en-US" sz="3600" dirty="0" smtClean="0"/>
              <a:t> </a:t>
            </a:r>
            <a:r>
              <a:rPr lang="en-US" sz="3600" b="1" dirty="0" smtClean="0"/>
              <a:t>by discussing the important role they play in the process</a:t>
            </a:r>
            <a:r>
              <a:rPr lang="en-US" sz="3600" dirty="0" smtClean="0"/>
              <a:t>. </a:t>
            </a:r>
            <a:r>
              <a:rPr lang="en-US" sz="3600" b="1" dirty="0" smtClean="0"/>
              <a:t> </a:t>
            </a:r>
          </a:p>
          <a:p>
            <a:pPr lvl="1" eaLnBrk="1" hangingPunct="1"/>
            <a:r>
              <a:rPr lang="en-US" sz="3600" dirty="0" smtClean="0"/>
              <a:t>Why were they selected?  What authority have they been given?</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charset="2"/>
              <a:buNone/>
            </a:pPr>
            <a:r>
              <a:rPr lang="en-US" sz="3600" dirty="0" smtClean="0"/>
              <a:t>Through your opening words, you must …</a:t>
            </a:r>
            <a:r>
              <a:rPr lang="en-US" sz="3600" b="1" dirty="0" smtClean="0"/>
              <a:t> </a:t>
            </a:r>
          </a:p>
          <a:p>
            <a:pPr lvl="1" eaLnBrk="1" hangingPunct="1"/>
            <a:r>
              <a:rPr lang="en-US" sz="3600" b="1" dirty="0" smtClean="0">
                <a:solidFill>
                  <a:srgbClr val="FF0000"/>
                </a:solidFill>
              </a:rPr>
              <a:t>Involve</a:t>
            </a:r>
            <a:r>
              <a:rPr lang="en-US" sz="3600" b="1" dirty="0" smtClean="0"/>
              <a:t> participants through personal objectives and participation.</a:t>
            </a:r>
          </a:p>
          <a:p>
            <a:r>
              <a:rPr lang="en-US" sz="1200" kern="1200" dirty="0" smtClean="0">
                <a:solidFill>
                  <a:schemeClr val="tx1"/>
                </a:solidFill>
                <a:latin typeface="+mn-lt"/>
                <a:ea typeface="+mn-ea"/>
                <a:cs typeface="+mn-cs"/>
              </a:rPr>
              <a:t>P2 S11</a:t>
            </a:r>
            <a:endParaRPr lang="en-US" sz="10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Change the words “through personal objectives” to “by requesting their key issues or key topics related to the session purpose.”-agreed</a:t>
            </a:r>
            <a:endParaRPr lang="en-US" sz="1000" kern="1200" dirty="0" smtClean="0">
              <a:solidFill>
                <a:schemeClr val="tx1"/>
              </a:solidFill>
              <a:latin typeface="+mn-lt"/>
              <a:ea typeface="+mn-ea"/>
              <a:cs typeface="+mn-cs"/>
            </a:endParaRPr>
          </a:p>
          <a:p>
            <a:pPr lvl="1" eaLnBrk="1" hangingPunct="1"/>
            <a:endParaRPr lang="en-US" sz="3600" b="1" dirty="0" smtClean="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ea typeface="ＭＳ Ｐゴシック" charset="-128"/>
                <a:cs typeface="ＭＳ Ｐゴシック" charset="-128"/>
              </a:rPr>
              <a:t>MW: One slide, keep all words with the icon</a:t>
            </a:r>
          </a:p>
          <a:p>
            <a:endParaRPr lang="en-US" dirty="0" smtClean="0">
              <a:latin typeface="Times New Roman" charset="0"/>
            </a:endParaRPr>
          </a:p>
          <a:p>
            <a:pPr>
              <a:buFontTx/>
              <a:buChar char="•"/>
            </a:pPr>
            <a:r>
              <a:rPr lang="en-US" dirty="0" smtClean="0">
                <a:latin typeface="Times New Roman" charset="0"/>
              </a:rPr>
              <a:t>This can be used either before the teams develop their IEEI’s or after.</a:t>
            </a:r>
          </a:p>
          <a:p>
            <a:pPr>
              <a:buFontTx/>
              <a:buChar char="•"/>
            </a:pPr>
            <a:r>
              <a:rPr lang="en-US" dirty="0" smtClean="0">
                <a:latin typeface="Times New Roman" charset="0"/>
              </a:rPr>
              <a:t>Conduct a discussion about which the group/individuals are best at and which they need to work the most at…..have them note that on their Personal Action Forms</a:t>
            </a:r>
          </a:p>
          <a:p>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r>
              <a:rPr lang="en-US" sz="1200" dirty="0" smtClean="0">
                <a:latin typeface="Times New Roman" charset="0"/>
              </a:rPr>
              <a:t>MW: One slide. All words need to show up. (I made slight edit on the words). </a:t>
            </a:r>
          </a:p>
          <a:p>
            <a:pPr marL="228600" indent="-228600">
              <a:lnSpc>
                <a:spcPct val="80000"/>
              </a:lnSpc>
            </a:pPr>
            <a:endParaRPr lang="en-US" sz="1200" i="1" u="sng" dirty="0" smtClean="0">
              <a:latin typeface="Times New Roman" charset="0"/>
            </a:endParaRPr>
          </a:p>
          <a:p>
            <a:pPr marL="228600" indent="-228600">
              <a:lnSpc>
                <a:spcPct val="80000"/>
              </a:lnSpc>
            </a:pPr>
            <a:r>
              <a:rPr lang="en-US" sz="1200" i="1" u="sng" dirty="0" smtClean="0">
                <a:latin typeface="Times New Roman" charset="0"/>
              </a:rPr>
              <a:t>Do’s: </a:t>
            </a:r>
          </a:p>
          <a:p>
            <a:pPr marL="228600" indent="-228600">
              <a:lnSpc>
                <a:spcPct val="80000"/>
              </a:lnSpc>
            </a:pPr>
            <a:r>
              <a:rPr lang="en-US" sz="1200" dirty="0" smtClean="0">
                <a:latin typeface="Times New Roman" charset="0"/>
              </a:rPr>
              <a:t>Hand out dots to volunteers</a:t>
            </a:r>
          </a:p>
          <a:p>
            <a:pPr marL="228600" indent="-228600">
              <a:lnSpc>
                <a:spcPct val="80000"/>
              </a:lnSpc>
            </a:pPr>
            <a:r>
              <a:rPr lang="en-US" sz="1200" dirty="0" smtClean="0">
                <a:latin typeface="Times New Roman" charset="0"/>
              </a:rPr>
              <a:t>Give 90 seconds</a:t>
            </a:r>
          </a:p>
          <a:p>
            <a:pPr marL="228600" indent="-228600">
              <a:lnSpc>
                <a:spcPct val="80000"/>
              </a:lnSpc>
            </a:pPr>
            <a:r>
              <a:rPr lang="en-US" sz="1200" dirty="0" smtClean="0">
                <a:latin typeface="Times New Roman" charset="0"/>
              </a:rPr>
              <a:t>Award dot for each personal objective to team</a:t>
            </a:r>
          </a:p>
          <a:p>
            <a:pPr marL="228600" indent="-228600">
              <a:lnSpc>
                <a:spcPct val="80000"/>
              </a:lnSpc>
            </a:pPr>
            <a:r>
              <a:rPr lang="en-US" sz="1200" dirty="0" smtClean="0">
                <a:latin typeface="Times New Roman" charset="0"/>
              </a:rPr>
              <a:t>Inform group you will be grouping objectives inot “like” categories (eg If first objective was “how to deal with bad personalities” ask the group to name a broad category that would describe it. For the next objective, ask if it is similar to the previous category or if it should be a different category. Continue until all objectives are complete – see Principle 5 for further instructions on grouping.</a:t>
            </a:r>
          </a:p>
          <a:p>
            <a:pPr marL="228600" indent="-228600">
              <a:lnSpc>
                <a:spcPct val="80000"/>
              </a:lnSpc>
            </a:pPr>
            <a:r>
              <a:rPr lang="en-US" sz="1200" dirty="0" smtClean="0">
                <a:latin typeface="Times New Roman" charset="0"/>
              </a:rPr>
              <a:t>When complete award dots for quality – total number of categories covered by team.</a:t>
            </a:r>
          </a:p>
          <a:p>
            <a:pPr marL="228600" indent="-228600">
              <a:lnSpc>
                <a:spcPct val="80000"/>
              </a:lnSpc>
            </a:pPr>
            <a:r>
              <a:rPr lang="en-US" sz="1200" i="1" u="sng" dirty="0" smtClean="0">
                <a:latin typeface="Times New Roman" charset="0"/>
              </a:rPr>
              <a:t>Suggested Approach/Words:</a:t>
            </a:r>
          </a:p>
          <a:p>
            <a:pPr marL="228600" indent="-228600">
              <a:lnSpc>
                <a:spcPct val="80000"/>
              </a:lnSpc>
            </a:pPr>
            <a:r>
              <a:rPr lang="en-US" sz="1200" dirty="0" smtClean="0">
                <a:latin typeface="Times New Roman" charset="0"/>
              </a:rPr>
              <a:t>Now that we have just reviewed Our objectives, what is more important is what you want to get out of this class. Let’s make a deal; this is your class. As I stated earlier, I want this to be the most productive 3 days that you have ever spent. I value your time so I want to make sure I cover what is important to you. However, to do that, you have to tell me. Here is how I would like to accomplish that.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You have probably noticed. We are sitting in teams. Over here we have the (RED) team….YEAH RED! The (BLUE) team over here, etc.</a:t>
            </a:r>
          </a:p>
          <a:p>
            <a:pPr marL="228600" indent="-228600">
              <a:lnSpc>
                <a:spcPct val="80000"/>
              </a:lnSpc>
            </a:pPr>
            <a:r>
              <a:rPr lang="en-US" sz="1200" dirty="0" smtClean="0">
                <a:latin typeface="Times New Roman" charset="0"/>
              </a:rPr>
              <a:t>To help in the team process, I need a volunteer from each team to stand. Now, I want to tell you that w/ risk, comes reward --- and that at LSI, we protect our volunteers. Now volunteers, I need each of you to grab the pad and color marker in one hand and w/ your other hand, touch the shoulder of one of your teammates. The person you are touching is not the Team Leader for this exercise. Volunteers, you may now sit down. (Award first dots to each Volunteer --- introduce rewarding of dots concept).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3 rules:</a:t>
            </a:r>
          </a:p>
          <a:p>
            <a:pPr marL="228600" indent="-228600">
              <a:lnSpc>
                <a:spcPct val="80000"/>
              </a:lnSpc>
              <a:buFontTx/>
              <a:buAutoNum type="arabicPeriod"/>
            </a:pPr>
            <a:r>
              <a:rPr lang="en-US" sz="1200" dirty="0" smtClean="0">
                <a:latin typeface="Times New Roman" charset="0"/>
              </a:rPr>
              <a:t>You must use the pad and marker you have been given. Comment about small pad, large marker, so write accordingly</a:t>
            </a:r>
          </a:p>
          <a:p>
            <a:pPr marL="228600" indent="-228600">
              <a:lnSpc>
                <a:spcPct val="80000"/>
              </a:lnSpc>
              <a:buFontTx/>
              <a:buAutoNum type="arabicPeriod"/>
            </a:pPr>
            <a:r>
              <a:rPr lang="en-US" sz="1200" dirty="0" smtClean="0">
                <a:latin typeface="Times New Roman" charset="0"/>
              </a:rPr>
              <a:t>Only one item per post-it and you can have as many items as you please. (So, BLUE team, if you have 5 items, how many post –its will you have?)</a:t>
            </a:r>
          </a:p>
          <a:p>
            <a:pPr marL="228600" indent="-228600">
              <a:lnSpc>
                <a:spcPct val="80000"/>
              </a:lnSpc>
              <a:buFontTx/>
              <a:buAutoNum type="arabicPeriod"/>
            </a:pPr>
            <a:r>
              <a:rPr lang="en-US" sz="1200" dirty="0" smtClean="0">
                <a:latin typeface="Times New Roman" charset="0"/>
              </a:rPr>
              <a:t>When the 90 seconds is up, you must have your pen capped and in the air; otherwise, you will lose 2 post-its.(When you lose 2 post-its, guess how many dots you lose?)</a:t>
            </a:r>
          </a:p>
          <a:p>
            <a:pPr marL="228600" indent="-228600">
              <a:lnSpc>
                <a:spcPct val="80000"/>
              </a:lnSpc>
            </a:pPr>
            <a:r>
              <a:rPr lang="en-US" sz="1200" dirty="0" smtClean="0">
                <a:latin typeface="Times New Roman" charset="0"/>
              </a:rPr>
              <a:t>Team Members: your job is to contribute</a:t>
            </a:r>
          </a:p>
          <a:p>
            <a:pPr marL="228600" indent="-228600">
              <a:lnSpc>
                <a:spcPct val="80000"/>
              </a:lnSpc>
            </a:pPr>
            <a:r>
              <a:rPr lang="en-US" sz="1200" dirty="0" smtClean="0">
                <a:latin typeface="Times New Roman" charset="0"/>
              </a:rPr>
              <a:t>SQ: Pretend that the class was about to end and everyone was filing out the door and you said, “Wait a minute. Come back. We never got to the one thing I really wanted to hear about. We did not talk about……? What is that you would want us to make sure that we cover? </a:t>
            </a:r>
          </a:p>
          <a:p>
            <a:pPr marL="228600" indent="-228600">
              <a:lnSpc>
                <a:spcPct val="80000"/>
              </a:lnSpc>
            </a:pPr>
            <a:r>
              <a:rPr lang="en-US" sz="1200" dirty="0" smtClean="0">
                <a:latin typeface="Times New Roman" charset="0"/>
              </a:rPr>
              <a:t>Any questions? Remember, quantity and quality count. Team Leaders, the clock is running.</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Collect post-its and post to Flip Chart and group by categories. Will come back later to this chart. (Note you are modeling grouping.)</a:t>
            </a:r>
          </a:p>
          <a:p>
            <a:pPr marL="228600" indent="-228600">
              <a:lnSpc>
                <a:spcPct val="80000"/>
              </a:lnSpc>
            </a:pPr>
            <a:r>
              <a:rPr lang="en-US" sz="1200" dirty="0" smtClean="0">
                <a:latin typeface="Times New Roman" charset="0"/>
              </a:rPr>
              <a:t>So remember, this is your session. What you are saying is that if we cover these topics, your time will have been well spent. OK, we will be coming back to these in a few minutes. For now, let’s get into the Participant Manual.</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If you look at the book you will notice that there are three sections: the white pages, the blue pages and the yellow pages. The white sections represents the principles themselves. Each tab represents a principle. For example, if I said let’s turn to principle 6, you will see that the first page summarizes the principle, Managing Dysfunction, the second page shows the dysfunction graph and so on. In a minute, we will review all ten principles.</a:t>
            </a:r>
          </a:p>
          <a:p>
            <a:pPr marL="228600" indent="-228600">
              <a:lnSpc>
                <a:spcPct val="80000"/>
              </a:lnSpc>
            </a:pPr>
            <a:r>
              <a:rPr lang="en-US" sz="1200" dirty="0" smtClean="0">
                <a:latin typeface="Times New Roman" charset="0"/>
              </a:rPr>
              <a:t>Let’s see what else is included in the book. Turn past tab 10 to the first blue tab. These are the Agenda Models. They are a gift to you from LSI. Notice, there are ten tabs for such things as Strategic Planning, Project Planning, and so on. These come from the consulting side of our organization and represent ten of the topics we frequently facilitate. People tell us that this is the section they use most often after the class is over. Let me show you why.</a:t>
            </a:r>
          </a:p>
          <a:p>
            <a:pPr marL="228600" indent="-228600">
              <a:lnSpc>
                <a:spcPct val="80000"/>
              </a:lnSpc>
              <a:buFontTx/>
              <a:buChar char="•"/>
            </a:pPr>
            <a:r>
              <a:rPr lang="en-US" sz="1200" dirty="0" smtClean="0">
                <a:latin typeface="Times New Roman" charset="0"/>
              </a:rPr>
              <a:t>Let’s look at blue tab 1, the second page, Strategic Planning. It first starts with an agenda with a purpose statement and a list of the agenda items….Introduction, Review Situation Assessment, etc.</a:t>
            </a:r>
          </a:p>
          <a:p>
            <a:pPr marL="228600" indent="-228600">
              <a:lnSpc>
                <a:spcPct val="80000"/>
              </a:lnSpc>
              <a:buFontTx/>
              <a:buChar char="•"/>
            </a:pPr>
            <a:r>
              <a:rPr lang="en-US" sz="1200" dirty="0" smtClean="0">
                <a:latin typeface="Times New Roman" charset="0"/>
              </a:rPr>
              <a:t>Next page is a list of definitions for strategic planning; next page is a sample deliverable that shows you what you will have when you are done. You might say, “Oh, that’s nice, thank you. However, we haven’t gotten to the good stuff yet. Turn the page.</a:t>
            </a:r>
          </a:p>
          <a:p>
            <a:pPr marL="228600" indent="-228600">
              <a:lnSpc>
                <a:spcPct val="80000"/>
              </a:lnSpc>
              <a:buFontTx/>
              <a:buChar char="•"/>
            </a:pPr>
            <a:r>
              <a:rPr lang="en-US" sz="1200" dirty="0" smtClean="0">
                <a:latin typeface="Times New Roman" charset="0"/>
              </a:rPr>
              <a:t>The next page tells you what to bring with you to the session, what to have in the room and what you do when you arrive.</a:t>
            </a:r>
          </a:p>
          <a:p>
            <a:pPr marL="228600" indent="-228600">
              <a:lnSpc>
                <a:spcPct val="80000"/>
              </a:lnSpc>
              <a:buFontTx/>
              <a:buChar char="•"/>
            </a:pPr>
            <a:r>
              <a:rPr lang="en-US" sz="1200" dirty="0" smtClean="0">
                <a:latin typeface="Times New Roman" charset="0"/>
              </a:rPr>
              <a:t>Remember the first agenda item was the introduction? Well, this page tells you how to do the introduction for strategic planning. Notice the left side tells what to do and the right side explains what to do with what you hear.</a:t>
            </a:r>
          </a:p>
          <a:p>
            <a:pPr marL="228600" indent="-228600">
              <a:lnSpc>
                <a:spcPct val="80000"/>
              </a:lnSpc>
              <a:buFontTx/>
              <a:buChar char="•"/>
            </a:pPr>
            <a:r>
              <a:rPr lang="en-US" sz="1200" dirty="0" smtClean="0">
                <a:latin typeface="Times New Roman" charset="0"/>
              </a:rPr>
              <a:t>The next page explains the second agenda item; how to review the situation analysis.</a:t>
            </a:r>
          </a:p>
          <a:p>
            <a:pPr marL="228600" indent="-228600">
              <a:lnSpc>
                <a:spcPct val="80000"/>
              </a:lnSpc>
              <a:buFontTx/>
              <a:buChar char="•"/>
            </a:pPr>
            <a:r>
              <a:rPr lang="en-US" sz="1200" dirty="0" smtClean="0">
                <a:latin typeface="Times New Roman" charset="0"/>
              </a:rPr>
              <a:t>The next page explains how to do visioning and gives you words to say and explains what to do with what you hear.</a:t>
            </a:r>
          </a:p>
          <a:p>
            <a:pPr marL="228600" indent="-228600">
              <a:lnSpc>
                <a:spcPct val="80000"/>
              </a:lnSpc>
              <a:buFontTx/>
              <a:buChar char="•"/>
            </a:pPr>
            <a:r>
              <a:rPr lang="en-US" sz="1200" dirty="0" smtClean="0">
                <a:latin typeface="Times New Roman" charset="0"/>
              </a:rPr>
              <a:t>In addition, it goes on for each agenda item until you get to the page with the review and close.</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Please take out the yellow pages, which is the exercise packet. It contains instructions for the exercises that we will be facilitating in the class. It also contains feedback forms that you will be using to review your teammates.</a:t>
            </a:r>
          </a:p>
          <a:p>
            <a:pPr marL="228600" indent="-228600">
              <a:lnSpc>
                <a:spcPct val="80000"/>
              </a:lnSpc>
              <a:buFontTx/>
              <a:buChar char="•"/>
            </a:pPr>
            <a:r>
              <a:rPr lang="en-US" sz="1200" dirty="0" smtClean="0">
                <a:latin typeface="Times New Roman" charset="0"/>
              </a:rPr>
              <a:t>Let’s look at the first exercise on page 6. Questioning. First there are the introductions for the exercise.</a:t>
            </a:r>
          </a:p>
          <a:p>
            <a:pPr marL="228600" indent="-228600">
              <a:lnSpc>
                <a:spcPct val="80000"/>
              </a:lnSpc>
              <a:buFontTx/>
              <a:buChar char="•"/>
            </a:pPr>
            <a:r>
              <a:rPr lang="en-US" sz="1200" dirty="0" smtClean="0">
                <a:latin typeface="Times New Roman" charset="0"/>
              </a:rPr>
              <a:t>The next page provides you a template (like the agenda model) to record what you will say and what you will do.</a:t>
            </a:r>
          </a:p>
          <a:p>
            <a:pPr marL="228600" indent="-228600">
              <a:lnSpc>
                <a:spcPct val="80000"/>
              </a:lnSpc>
              <a:buFontTx/>
              <a:buChar char="•"/>
            </a:pPr>
            <a:r>
              <a:rPr lang="en-US" sz="1200" dirty="0" smtClean="0">
                <a:latin typeface="Times New Roman" charset="0"/>
              </a:rPr>
              <a:t>The next page is a feedback form which your team will use to give you feedback on your performance. Notice, this form just contains eight questioning techniques.</a:t>
            </a:r>
          </a:p>
          <a:p>
            <a:pPr marL="228600" indent="-228600">
              <a:lnSpc>
                <a:spcPct val="80000"/>
              </a:lnSpc>
              <a:buFontTx/>
              <a:buChar char="•"/>
            </a:pPr>
            <a:r>
              <a:rPr lang="en-US" sz="1200" dirty="0" smtClean="0">
                <a:latin typeface="Times New Roman" charset="0"/>
              </a:rPr>
              <a:t>Turn to page E-12. This is the feedback for exercise 2. Notice, there is still questioning but also the other techniques like getting started, voice and body.</a:t>
            </a:r>
          </a:p>
          <a:p>
            <a:pPr marL="228600" indent="-228600">
              <a:lnSpc>
                <a:spcPct val="80000"/>
              </a:lnSpc>
              <a:buFontTx/>
              <a:buChar char="•"/>
            </a:pPr>
            <a:r>
              <a:rPr lang="en-US" sz="1200" dirty="0" smtClean="0">
                <a:latin typeface="Times New Roman" charset="0"/>
              </a:rPr>
              <a:t>Turn to page E-17. What do you notice? Yes, we aded more techniques that you will be more proficient in.</a:t>
            </a:r>
          </a:p>
          <a:p>
            <a:pPr marL="228600" indent="-228600">
              <a:lnSpc>
                <a:spcPct val="80000"/>
              </a:lnSpc>
              <a:buFontTx/>
              <a:buChar char="•"/>
            </a:pPr>
            <a:r>
              <a:rPr lang="en-US" sz="1200" dirty="0" smtClean="0">
                <a:latin typeface="Times New Roman" charset="0"/>
              </a:rPr>
              <a:t>Let’s look at the last exercise feedback form on page E-30. Notice all the techniques you will be demonstrating…</a:t>
            </a:r>
          </a:p>
          <a:p>
            <a:pPr marL="228600" indent="-228600">
              <a:lnSpc>
                <a:spcPct val="80000"/>
              </a:lnSpc>
              <a:buFontTx/>
              <a:buChar char="•"/>
            </a:pPr>
            <a:r>
              <a:rPr lang="en-US" sz="1200" dirty="0" smtClean="0">
                <a:latin typeface="Times New Roman" charset="0"/>
              </a:rPr>
              <a:t>The point is that each exercise builds on what you have learned before. So, by the end of class, each one of you will have had the</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morning, it’s a pleasure to be here this morning.  </a:t>
            </a:r>
          </a:p>
          <a:p>
            <a:pPr>
              <a:lnSpc>
                <a:spcPct val="110000"/>
              </a:lnSpc>
            </a:pPr>
            <a:r>
              <a:rPr lang="en-US" dirty="0" smtClean="0"/>
              <a:t>Our objective for the next two days is to walk away with a plan for improving the hiring process (inform).</a:t>
            </a:r>
          </a:p>
          <a:p>
            <a:pPr>
              <a:lnSpc>
                <a:spcPct val="110000"/>
              </a:lnSpc>
            </a:pPr>
            <a:r>
              <a:rPr lang="en-US" dirty="0" smtClean="0"/>
              <a:t>What is exciting about this? </a:t>
            </a:r>
          </a:p>
          <a:p>
            <a:pPr>
              <a:lnSpc>
                <a:spcPct val="110000"/>
              </a:lnSpc>
            </a:pPr>
            <a:r>
              <a:rPr lang="en-US" dirty="0" smtClean="0"/>
              <a:t>If we are successful, we will walk away with a new hiring process that will help our organization get the right people hired and get them hired quickly.</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110000"/>
              </a:lnSpc>
            </a:pPr>
            <a:r>
              <a:rPr lang="en-US" sz="1200" dirty="0" smtClean="0"/>
              <a:t>Good morning, it’s a pleasure to be here this morning.  </a:t>
            </a:r>
          </a:p>
          <a:p>
            <a:pPr eaLnBrk="1" hangingPunct="1">
              <a:lnSpc>
                <a:spcPct val="110000"/>
              </a:lnSpc>
            </a:pPr>
            <a:r>
              <a:rPr lang="en-US" sz="1200" dirty="0" smtClean="0"/>
              <a:t>Our objective for the next two days is to walk away with a plan for improving the hiring process (inform).</a:t>
            </a:r>
          </a:p>
          <a:p>
            <a:pPr eaLnBrk="1" hangingPunct="1">
              <a:lnSpc>
                <a:spcPct val="110000"/>
              </a:lnSpc>
            </a:pPr>
            <a:r>
              <a:rPr lang="en-US" sz="1200" dirty="0" smtClean="0"/>
              <a:t>What is exciting about this? </a:t>
            </a:r>
          </a:p>
          <a:p>
            <a:pPr eaLnBrk="1" hangingPunct="1">
              <a:lnSpc>
                <a:spcPct val="110000"/>
              </a:lnSpc>
            </a:pPr>
            <a:r>
              <a:rPr lang="en-US" sz="1200" dirty="0" smtClean="0"/>
              <a:t>Today you may have people on your staff who don’t have the skills or the attitude you need.  As a result, you are having to work much harder to make up for what they aren’t doing. This is your opportunity to put strategies in place to ensure that you get the people you need to get the work done.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r>
              <a:rPr lang="en-US" sz="1200" dirty="0" smtClean="0">
                <a:latin typeface="Times New Roman" charset="0"/>
              </a:rPr>
              <a:t>MW: One slide. All words need to show up. (I made slight edit on the words). </a:t>
            </a:r>
          </a:p>
          <a:p>
            <a:pPr marL="228600" indent="-228600">
              <a:lnSpc>
                <a:spcPct val="80000"/>
              </a:lnSpc>
            </a:pPr>
            <a:endParaRPr lang="en-US" sz="1200" i="1" u="sng" dirty="0" smtClean="0">
              <a:latin typeface="Times New Roman" charset="0"/>
            </a:endParaRPr>
          </a:p>
          <a:p>
            <a:pPr marL="228600" indent="-228600">
              <a:lnSpc>
                <a:spcPct val="80000"/>
              </a:lnSpc>
            </a:pPr>
            <a:r>
              <a:rPr lang="en-US" sz="1200" i="1" u="sng" dirty="0" smtClean="0">
                <a:latin typeface="Times New Roman" charset="0"/>
              </a:rPr>
              <a:t>Do’s: </a:t>
            </a:r>
          </a:p>
          <a:p>
            <a:pPr marL="228600" indent="-228600">
              <a:lnSpc>
                <a:spcPct val="80000"/>
              </a:lnSpc>
            </a:pPr>
            <a:r>
              <a:rPr lang="en-US" sz="1200" dirty="0" smtClean="0">
                <a:latin typeface="Times New Roman" charset="0"/>
              </a:rPr>
              <a:t>Hand out dots to volunteers</a:t>
            </a:r>
          </a:p>
          <a:p>
            <a:pPr marL="228600" indent="-228600">
              <a:lnSpc>
                <a:spcPct val="80000"/>
              </a:lnSpc>
            </a:pPr>
            <a:r>
              <a:rPr lang="en-US" sz="1200" dirty="0" smtClean="0">
                <a:latin typeface="Times New Roman" charset="0"/>
              </a:rPr>
              <a:t>Give 90 seconds</a:t>
            </a:r>
          </a:p>
          <a:p>
            <a:pPr marL="228600" indent="-228600">
              <a:lnSpc>
                <a:spcPct val="80000"/>
              </a:lnSpc>
            </a:pPr>
            <a:r>
              <a:rPr lang="en-US" sz="1200" dirty="0" smtClean="0">
                <a:latin typeface="Times New Roman" charset="0"/>
              </a:rPr>
              <a:t>Award dot for each personal objective to team</a:t>
            </a:r>
          </a:p>
          <a:p>
            <a:pPr marL="228600" indent="-228600">
              <a:lnSpc>
                <a:spcPct val="80000"/>
              </a:lnSpc>
            </a:pPr>
            <a:r>
              <a:rPr lang="en-US" sz="1200" dirty="0" smtClean="0">
                <a:latin typeface="Times New Roman" charset="0"/>
              </a:rPr>
              <a:t>Inform group you will be grouping objectives inot “like” categories (eg If first objective was “how to deal with bad personalities” ask the group to name a broad category that would describe it. For the next objective, ask if it is similar to the previous category or if it should be a different category. Continue until all objectives are complete – see Principle 5 for further instructions on grouping.</a:t>
            </a:r>
          </a:p>
          <a:p>
            <a:pPr marL="228600" indent="-228600">
              <a:lnSpc>
                <a:spcPct val="80000"/>
              </a:lnSpc>
            </a:pPr>
            <a:r>
              <a:rPr lang="en-US" sz="1200" dirty="0" smtClean="0">
                <a:latin typeface="Times New Roman" charset="0"/>
              </a:rPr>
              <a:t>When complete award dots for quality – total number of categories covered by team.</a:t>
            </a:r>
          </a:p>
          <a:p>
            <a:pPr marL="228600" indent="-228600">
              <a:lnSpc>
                <a:spcPct val="80000"/>
              </a:lnSpc>
            </a:pPr>
            <a:r>
              <a:rPr lang="en-US" sz="1200" i="1" u="sng" dirty="0" smtClean="0">
                <a:latin typeface="Times New Roman" charset="0"/>
              </a:rPr>
              <a:t>Suggested Approach/Words:</a:t>
            </a:r>
          </a:p>
          <a:p>
            <a:pPr marL="228600" indent="-228600">
              <a:lnSpc>
                <a:spcPct val="80000"/>
              </a:lnSpc>
            </a:pPr>
            <a:r>
              <a:rPr lang="en-US" sz="1200" dirty="0" smtClean="0">
                <a:latin typeface="Times New Roman" charset="0"/>
              </a:rPr>
              <a:t>Now that we have just reviewed Our objectives, what is more important is what you want to get out of this class. Let’s make a deal; this is your class. As I stated earlier, I want this to be the most productive 3 days that you have ever spent. I value your time so I want to make sure I cover what is important to you. However, to do that, you have to tell me. Here is how I would like to accomplish that.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You have probably noticed. We are sitting in teams. Over here we have the (RED) team….YEAH RED! The (BLUE) team over here, etc.</a:t>
            </a:r>
          </a:p>
          <a:p>
            <a:pPr marL="228600" indent="-228600">
              <a:lnSpc>
                <a:spcPct val="80000"/>
              </a:lnSpc>
            </a:pPr>
            <a:r>
              <a:rPr lang="en-US" sz="1200" dirty="0" smtClean="0">
                <a:latin typeface="Times New Roman" charset="0"/>
              </a:rPr>
              <a:t>To help in the team process, I need a volunteer from each team to stand. Now, I want to tell you that w/ risk, comes reward --- and that at LSI, we protect our volunteers. Now volunteers, I need each of you to grab the pad and color marker in one hand and w/ your other hand, touch the shoulder of one of your teammates. The person you are touching is not the Team Leader for this exercise. Volunteers, you may now sit down. (Award first dots to each Volunteer --- introduce rewarding of dots concept).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3 rules:</a:t>
            </a:r>
          </a:p>
          <a:p>
            <a:pPr marL="228600" indent="-228600">
              <a:lnSpc>
                <a:spcPct val="80000"/>
              </a:lnSpc>
              <a:buFontTx/>
              <a:buAutoNum type="arabicPeriod"/>
            </a:pPr>
            <a:r>
              <a:rPr lang="en-US" sz="1200" dirty="0" smtClean="0">
                <a:latin typeface="Times New Roman" charset="0"/>
              </a:rPr>
              <a:t>You must use the pad and marker you have been given. Comment about small pad, large marker, so write accordingly</a:t>
            </a:r>
          </a:p>
          <a:p>
            <a:pPr marL="228600" indent="-228600">
              <a:lnSpc>
                <a:spcPct val="80000"/>
              </a:lnSpc>
              <a:buFontTx/>
              <a:buAutoNum type="arabicPeriod"/>
            </a:pPr>
            <a:r>
              <a:rPr lang="en-US" sz="1200" dirty="0" smtClean="0">
                <a:latin typeface="Times New Roman" charset="0"/>
              </a:rPr>
              <a:t>Only one item per post-it and you can have as many items as you please. (So, BLUE team, if you have 5 items, how many post –its will you have?)</a:t>
            </a:r>
          </a:p>
          <a:p>
            <a:pPr marL="228600" indent="-228600">
              <a:lnSpc>
                <a:spcPct val="80000"/>
              </a:lnSpc>
              <a:buFontTx/>
              <a:buAutoNum type="arabicPeriod"/>
            </a:pPr>
            <a:r>
              <a:rPr lang="en-US" sz="1200" dirty="0" smtClean="0">
                <a:latin typeface="Times New Roman" charset="0"/>
              </a:rPr>
              <a:t>When the 90 seconds is up, you must have your pen capped and in the air; otherwise, you will lose 2 post-its.(When you lose 2 post-its, guess how many dots you lose?)</a:t>
            </a:r>
          </a:p>
          <a:p>
            <a:pPr marL="228600" indent="-228600">
              <a:lnSpc>
                <a:spcPct val="80000"/>
              </a:lnSpc>
            </a:pPr>
            <a:r>
              <a:rPr lang="en-US" sz="1200" dirty="0" smtClean="0">
                <a:latin typeface="Times New Roman" charset="0"/>
              </a:rPr>
              <a:t>Team Members: your job is to contribute</a:t>
            </a:r>
          </a:p>
          <a:p>
            <a:pPr marL="228600" indent="-228600">
              <a:lnSpc>
                <a:spcPct val="80000"/>
              </a:lnSpc>
            </a:pPr>
            <a:r>
              <a:rPr lang="en-US" sz="1200" dirty="0" smtClean="0">
                <a:latin typeface="Times New Roman" charset="0"/>
              </a:rPr>
              <a:t>SQ: Pretend that the class was about to end and everyone was filing out the door and you said, “Wait a minute. Come back. We never got to the one thing I really wanted to hear about. We did not talk about……? What is that you would want us to make sure that we cover? </a:t>
            </a:r>
          </a:p>
          <a:p>
            <a:pPr marL="228600" indent="-228600">
              <a:lnSpc>
                <a:spcPct val="80000"/>
              </a:lnSpc>
            </a:pPr>
            <a:r>
              <a:rPr lang="en-US" sz="1200" dirty="0" smtClean="0">
                <a:latin typeface="Times New Roman" charset="0"/>
              </a:rPr>
              <a:t>Any questions? Remember, quantity and quality count. Team Leaders, the clock is running.</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Collect post-its and post to Flip Chart and group by categories. Will come back later to this chart. (Note you are modeling grouping.)</a:t>
            </a:r>
          </a:p>
          <a:p>
            <a:pPr marL="228600" indent="-228600">
              <a:lnSpc>
                <a:spcPct val="80000"/>
              </a:lnSpc>
            </a:pPr>
            <a:r>
              <a:rPr lang="en-US" sz="1200" dirty="0" smtClean="0">
                <a:latin typeface="Times New Roman" charset="0"/>
              </a:rPr>
              <a:t>So remember, this is your session. What you are saying is that if we cover these topics, your time will have been well spent. OK, we will be coming back to these in a few minutes. For now, let’s get into the Participant Manual.</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If you look at the book you will notice that there are three sections: the white pages, the blue pages and the yellow pages. The white sections represents the principles themselves. Each tab represents a principle. For example, if I said let’s turn to principle 6, you will see that the first page summarizes the principle, Managing Dysfunction, the second page shows the dysfunction graph and so on. In a minute, we will review all ten principles.</a:t>
            </a:r>
          </a:p>
          <a:p>
            <a:pPr marL="228600" indent="-228600">
              <a:lnSpc>
                <a:spcPct val="80000"/>
              </a:lnSpc>
            </a:pPr>
            <a:r>
              <a:rPr lang="en-US" sz="1200" dirty="0" smtClean="0">
                <a:latin typeface="Times New Roman" charset="0"/>
              </a:rPr>
              <a:t>Let’s see what else is included in the book. Turn past tab 10 to the first blue tab. These are the Agenda Models. They are a gift to you from LSI. Notice, there are ten tabs for such things as Strategic Planning, Project Planning, and so on. These come from the consulting side of our organization and represent ten of the topics we frequently facilitate. People tell us that this is the section they use most often after the class is over. Let me show you why.</a:t>
            </a:r>
          </a:p>
          <a:p>
            <a:pPr marL="228600" indent="-228600">
              <a:lnSpc>
                <a:spcPct val="80000"/>
              </a:lnSpc>
              <a:buFontTx/>
              <a:buChar char="•"/>
            </a:pPr>
            <a:r>
              <a:rPr lang="en-US" sz="1200" dirty="0" smtClean="0">
                <a:latin typeface="Times New Roman" charset="0"/>
              </a:rPr>
              <a:t>Let’s look at blue tab 1, the second page, Strategic Planning. It first starts with an agenda with a purpose statement and a list of the agenda items….Introduction, Review Situation Assessment, etc.</a:t>
            </a:r>
          </a:p>
          <a:p>
            <a:pPr marL="228600" indent="-228600">
              <a:lnSpc>
                <a:spcPct val="80000"/>
              </a:lnSpc>
              <a:buFontTx/>
              <a:buChar char="•"/>
            </a:pPr>
            <a:r>
              <a:rPr lang="en-US" sz="1200" dirty="0" smtClean="0">
                <a:latin typeface="Times New Roman" charset="0"/>
              </a:rPr>
              <a:t>Next page is a list of definitions for strategic planning; next page is a sample deliverable that shows you what you will have when you are done. You might say, “Oh, that’s nice, thank you. However, we haven’t gotten to the good stuff yet. Turn the page.</a:t>
            </a:r>
          </a:p>
          <a:p>
            <a:pPr marL="228600" indent="-228600">
              <a:lnSpc>
                <a:spcPct val="80000"/>
              </a:lnSpc>
              <a:buFontTx/>
              <a:buChar char="•"/>
            </a:pPr>
            <a:r>
              <a:rPr lang="en-US" sz="1200" dirty="0" smtClean="0">
                <a:latin typeface="Times New Roman" charset="0"/>
              </a:rPr>
              <a:t>The next page tells you what to bring with you to the session, what to have in the room and what you do when you arrive.</a:t>
            </a:r>
          </a:p>
          <a:p>
            <a:pPr marL="228600" indent="-228600">
              <a:lnSpc>
                <a:spcPct val="80000"/>
              </a:lnSpc>
              <a:buFontTx/>
              <a:buChar char="•"/>
            </a:pPr>
            <a:r>
              <a:rPr lang="en-US" sz="1200" dirty="0" smtClean="0">
                <a:latin typeface="Times New Roman" charset="0"/>
              </a:rPr>
              <a:t>Remember the first agenda item was the introduction? Well, this page tells you how to do the introduction for strategic planning. Notice the left side tells what to do and the right side explains what to do with what you hear.</a:t>
            </a:r>
          </a:p>
          <a:p>
            <a:pPr marL="228600" indent="-228600">
              <a:lnSpc>
                <a:spcPct val="80000"/>
              </a:lnSpc>
              <a:buFontTx/>
              <a:buChar char="•"/>
            </a:pPr>
            <a:r>
              <a:rPr lang="en-US" sz="1200" dirty="0" smtClean="0">
                <a:latin typeface="Times New Roman" charset="0"/>
              </a:rPr>
              <a:t>The next page explains the second agenda item; how to review the situation analysis.</a:t>
            </a:r>
          </a:p>
          <a:p>
            <a:pPr marL="228600" indent="-228600">
              <a:lnSpc>
                <a:spcPct val="80000"/>
              </a:lnSpc>
              <a:buFontTx/>
              <a:buChar char="•"/>
            </a:pPr>
            <a:r>
              <a:rPr lang="en-US" sz="1200" dirty="0" smtClean="0">
                <a:latin typeface="Times New Roman" charset="0"/>
              </a:rPr>
              <a:t>The next page explains how to do visioning and gives you words to say and explains what to do with what you hear.</a:t>
            </a:r>
          </a:p>
          <a:p>
            <a:pPr marL="228600" indent="-228600">
              <a:lnSpc>
                <a:spcPct val="80000"/>
              </a:lnSpc>
              <a:buFontTx/>
              <a:buChar char="•"/>
            </a:pPr>
            <a:r>
              <a:rPr lang="en-US" sz="1200" dirty="0" smtClean="0">
                <a:latin typeface="Times New Roman" charset="0"/>
              </a:rPr>
              <a:t>In addition, it goes on for each agenda item until you get to the page with the review and close.</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Please take out the yellow pages, which is the exercise packet. It contains instructions for the exercises that we will be facilitating in the class. It also contains feedback forms that you will be using to review your teammates.</a:t>
            </a:r>
          </a:p>
          <a:p>
            <a:pPr marL="228600" indent="-228600">
              <a:lnSpc>
                <a:spcPct val="80000"/>
              </a:lnSpc>
              <a:buFontTx/>
              <a:buChar char="•"/>
            </a:pPr>
            <a:r>
              <a:rPr lang="en-US" sz="1200" dirty="0" smtClean="0">
                <a:latin typeface="Times New Roman" charset="0"/>
              </a:rPr>
              <a:t>Let’s look at the first exercise on page 6. Questioning. First there are the introductions for the exercise.</a:t>
            </a:r>
          </a:p>
          <a:p>
            <a:pPr marL="228600" indent="-228600">
              <a:lnSpc>
                <a:spcPct val="80000"/>
              </a:lnSpc>
              <a:buFontTx/>
              <a:buChar char="•"/>
            </a:pPr>
            <a:r>
              <a:rPr lang="en-US" sz="1200" dirty="0" smtClean="0">
                <a:latin typeface="Times New Roman" charset="0"/>
              </a:rPr>
              <a:t>The next page provides you a template (like the agenda model) to record what you will say and what you will do.</a:t>
            </a:r>
          </a:p>
          <a:p>
            <a:pPr marL="228600" indent="-228600">
              <a:lnSpc>
                <a:spcPct val="80000"/>
              </a:lnSpc>
              <a:buFontTx/>
              <a:buChar char="•"/>
            </a:pPr>
            <a:r>
              <a:rPr lang="en-US" sz="1200" dirty="0" smtClean="0">
                <a:latin typeface="Times New Roman" charset="0"/>
              </a:rPr>
              <a:t>The next page is a feedback form which your team will use to give you feedback on your performance. Notice, this form just contains eight questioning techniques.</a:t>
            </a:r>
          </a:p>
          <a:p>
            <a:pPr marL="228600" indent="-228600">
              <a:lnSpc>
                <a:spcPct val="80000"/>
              </a:lnSpc>
              <a:buFontTx/>
              <a:buChar char="•"/>
            </a:pPr>
            <a:r>
              <a:rPr lang="en-US" sz="1200" dirty="0" smtClean="0">
                <a:latin typeface="Times New Roman" charset="0"/>
              </a:rPr>
              <a:t>Turn to page E-12. This is the feedback for exercise 2. Notice, there is still questioning but also the other techniques like getting started, voice and body.</a:t>
            </a:r>
          </a:p>
          <a:p>
            <a:pPr marL="228600" indent="-228600">
              <a:lnSpc>
                <a:spcPct val="80000"/>
              </a:lnSpc>
              <a:buFontTx/>
              <a:buChar char="•"/>
            </a:pPr>
            <a:r>
              <a:rPr lang="en-US" sz="1200" dirty="0" smtClean="0">
                <a:latin typeface="Times New Roman" charset="0"/>
              </a:rPr>
              <a:t>Turn to page E-17. What do you notice? Yes, we aded more techniques that you will be more proficient in.</a:t>
            </a:r>
          </a:p>
          <a:p>
            <a:pPr marL="228600" indent="-228600">
              <a:lnSpc>
                <a:spcPct val="80000"/>
              </a:lnSpc>
              <a:buFontTx/>
              <a:buChar char="•"/>
            </a:pPr>
            <a:r>
              <a:rPr lang="en-US" sz="1200" dirty="0" smtClean="0">
                <a:latin typeface="Times New Roman" charset="0"/>
              </a:rPr>
              <a:t>Let’s look at the last exercise feedback form on page E-30. Notice all the techniques you will be demonstrating…</a:t>
            </a:r>
          </a:p>
          <a:p>
            <a:pPr marL="228600" indent="-228600">
              <a:lnSpc>
                <a:spcPct val="80000"/>
              </a:lnSpc>
              <a:buFontTx/>
              <a:buChar char="•"/>
            </a:pPr>
            <a:r>
              <a:rPr lang="en-US" sz="1200" dirty="0" smtClean="0">
                <a:latin typeface="Times New Roman" charset="0"/>
              </a:rPr>
              <a:t>The point is that each exercise builds on what you have learned before. So, by the end of class, each one of you will have had the</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One slide, image, reduce words</a:t>
            </a:r>
          </a:p>
          <a:p>
            <a:pPr>
              <a:buFontTx/>
              <a:buChar char="•"/>
            </a:pPr>
            <a:r>
              <a:rPr lang="en-US" dirty="0" smtClean="0">
                <a:latin typeface="Times New Roman" charset="0"/>
              </a:rPr>
              <a:t>Record as many of the speaker’s words as is necessary</a:t>
            </a:r>
          </a:p>
          <a:p>
            <a:pPr>
              <a:buFontTx/>
              <a:buChar char="•"/>
            </a:pPr>
            <a:r>
              <a:rPr lang="en-US" dirty="0" smtClean="0">
                <a:latin typeface="Times New Roman" charset="0"/>
              </a:rPr>
              <a:t>Not necessary to record all the words</a:t>
            </a:r>
          </a:p>
          <a:p>
            <a:pPr>
              <a:buFontTx/>
              <a:buChar char="•"/>
            </a:pPr>
            <a:r>
              <a:rPr lang="en-US" dirty="0" smtClean="0">
                <a:latin typeface="Times New Roman" charset="0"/>
              </a:rPr>
              <a:t>If uncertain, ask for confirmation</a:t>
            </a:r>
          </a:p>
          <a:p>
            <a:pPr>
              <a:buFontTx/>
              <a:buChar char="•"/>
            </a:pPr>
            <a:r>
              <a:rPr lang="en-US" dirty="0" smtClean="0">
                <a:latin typeface="Times New Roman" charset="0"/>
              </a:rPr>
              <a:t>If too long, ask for the headline</a:t>
            </a:r>
          </a:p>
          <a:p>
            <a:pPr>
              <a:buFontTx/>
              <a:buChar char="•"/>
            </a:pPr>
            <a:r>
              <a:rPr lang="en-US" dirty="0" smtClean="0">
                <a:latin typeface="Times New Roman" charset="0"/>
              </a:rPr>
              <a:t>Use abbreviations cautiously</a:t>
            </a:r>
          </a:p>
          <a:p>
            <a:pPr>
              <a:buFontTx/>
              <a:buChar char="•"/>
            </a:pPr>
            <a:r>
              <a:rPr lang="en-US" dirty="0" smtClean="0">
                <a:latin typeface="Times New Roman" charset="0"/>
              </a:rPr>
              <a:t>Do NOT clean up the speaker’s words</a:t>
            </a:r>
          </a:p>
          <a:p>
            <a:endParaRPr lang="en-US" dirty="0" smtClean="0">
              <a:latin typeface="Times New Roman" charset="0"/>
            </a:endParaRPr>
          </a:p>
          <a:p>
            <a:pPr>
              <a:buFontTx/>
              <a:buChar char="•"/>
            </a:pPr>
            <a:r>
              <a:rPr lang="en-US" dirty="0" smtClean="0">
                <a:latin typeface="Times New Roman" charset="0"/>
              </a:rPr>
              <a:t>How many of you have faced the challenge of having a participant tell you how to build the wrist watch when all you asked for is what time was it?</a:t>
            </a:r>
          </a:p>
          <a:p>
            <a:pPr lvl="1">
              <a:buFontTx/>
              <a:buChar char="•"/>
            </a:pPr>
            <a:r>
              <a:rPr lang="en-US" dirty="0" smtClean="0">
                <a:latin typeface="Times New Roman" charset="0"/>
              </a:rPr>
              <a:t>This headline or bullet point request can be very helpful for these “long winded” participants</a:t>
            </a:r>
          </a:p>
          <a:p>
            <a:endParaRPr lang="en-US" dirty="0" smtClean="0">
              <a:latin typeface="Times New Roman" pitchFamily="-84" charset="0"/>
            </a:endParaRPr>
          </a:p>
          <a:p>
            <a:endParaRPr lang="en-US" dirty="0" smtClean="0">
              <a:latin typeface="Times New Roman" pitchFamily="-84" charset="0"/>
            </a:endParaRPr>
          </a:p>
          <a:p>
            <a:r>
              <a:rPr lang="en-US" dirty="0" smtClean="0">
                <a:latin typeface="Times New Roman" pitchFamily="-84" charset="0"/>
              </a:rPr>
              <a:t>3215241</a:t>
            </a:r>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MW: 2 slides: </a:t>
            </a:r>
          </a:p>
          <a:p>
            <a:r>
              <a:rPr lang="en-US" dirty="0" smtClean="0"/>
              <a:t>Slide 1: the intro (ending</a:t>
            </a:r>
            <a:r>
              <a:rPr lang="en-US" baseline="0" dirty="0" smtClean="0"/>
              <a:t> with why), with image, keep all words</a:t>
            </a:r>
            <a:endParaRPr lang="en-US" dirty="0" smtClean="0"/>
          </a:p>
          <a:p>
            <a:r>
              <a:rPr lang="en-US" dirty="0" smtClean="0"/>
              <a:t>Slide 2: The two questions; keep all</a:t>
            </a:r>
            <a:r>
              <a:rPr lang="en-US" baseline="0" dirty="0" smtClean="0"/>
              <a:t> words</a:t>
            </a:r>
            <a:endParaRPr lang="en-US" dirty="0" smtClean="0"/>
          </a:p>
          <a:p>
            <a:endParaRPr lang="en-US" dirty="0" smtClean="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rgbClr val="000066"/>
                </a:solidFill>
                <a:latin typeface="+mn-lt"/>
                <a:ea typeface="+mn-ea"/>
                <a:cs typeface="+mn-cs"/>
              </a:rPr>
              <a:t>You are interviewing a group of school registrars to talk with them about the scheduling process.  Which is the better starting question?  Why?</a:t>
            </a:r>
          </a:p>
          <a:p>
            <a:pPr eaLnBrk="0" hangingPunct="0">
              <a:defRPr/>
            </a:pPr>
            <a:endParaRPr lang="en-US" sz="1200" kern="1200" dirty="0" smtClean="0">
              <a:solidFill>
                <a:srgbClr val="FF0000"/>
              </a:solidFill>
              <a:latin typeface="+mn-lt"/>
              <a:ea typeface="+mn-ea"/>
              <a:cs typeface="+mn-cs"/>
            </a:endParaRPr>
          </a:p>
          <a:p>
            <a:pPr eaLnBrk="0" hangingPunct="0">
              <a:defRPr/>
            </a:pPr>
            <a:r>
              <a:rPr lang="en-US" sz="1200" kern="1200" dirty="0" smtClean="0">
                <a:solidFill>
                  <a:srgbClr val="FF0000"/>
                </a:solidFill>
                <a:latin typeface="+mn-lt"/>
                <a:ea typeface="+mn-ea"/>
                <a:cs typeface="+mn-cs"/>
              </a:rPr>
              <a:t>Question Type A</a:t>
            </a:r>
          </a:p>
          <a:p>
            <a:pPr algn="l" eaLnBrk="0" hangingPunct="0">
              <a:defRPr/>
            </a:pPr>
            <a:r>
              <a:rPr lang="en-US" sz="1200" b="0" kern="1200" dirty="0" smtClean="0">
                <a:solidFill>
                  <a:srgbClr val="000066"/>
                </a:solidFill>
                <a:latin typeface="+mn-lt"/>
                <a:ea typeface="+mn-ea"/>
                <a:cs typeface="+mn-cs"/>
              </a:rPr>
              <a:t>The first thing we want to talk about are inputs.  What are the inputs to the scheduling process?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rgbClr val="000066"/>
              </a:solidFill>
              <a:latin typeface="+mn-lt"/>
              <a:ea typeface="+mn-ea"/>
              <a:cs typeface="+mn-cs"/>
            </a:endParaRPr>
          </a:p>
          <a:p>
            <a:pPr eaLnBrk="0" hangingPunct="0">
              <a:defRPr/>
            </a:pPr>
            <a:r>
              <a:rPr lang="en-US" sz="1200" kern="1200" dirty="0" smtClean="0">
                <a:solidFill>
                  <a:srgbClr val="FF0000"/>
                </a:solidFill>
                <a:latin typeface="+mn-lt"/>
                <a:ea typeface="+mn-ea"/>
                <a:cs typeface="+mn-cs"/>
              </a:rPr>
              <a:t>Question Type B</a:t>
            </a:r>
            <a:r>
              <a:rPr lang="en-US" sz="1200" kern="1200" dirty="0" smtClean="0">
                <a:solidFill>
                  <a:schemeClr val="tx1"/>
                </a:solidFill>
                <a:latin typeface="+mn-lt"/>
                <a:ea typeface="+mn-ea"/>
                <a:cs typeface="+mn-cs"/>
              </a:rPr>
              <a:t>	</a:t>
            </a:r>
          </a:p>
          <a:p>
            <a:pPr algn="l" eaLnBrk="0" hangingPunct="0">
              <a:defRPr/>
            </a:pPr>
            <a:r>
              <a:rPr lang="en-US" sz="1200" b="0" kern="1200" dirty="0" smtClean="0">
                <a:solidFill>
                  <a:srgbClr val="000066"/>
                </a:solidFill>
                <a:latin typeface="+mn-lt"/>
                <a:ea typeface="+mn-ea"/>
                <a:cs typeface="+mn-cs"/>
              </a:rPr>
              <a:t>If you were about to develop the school schedule, what is the information you would need to have close by?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rgbClr val="000066"/>
              </a:solidFill>
              <a:latin typeface="+mn-lt"/>
              <a:ea typeface="+mn-ea"/>
              <a:cs typeface="+mn-cs"/>
            </a:endParaRPr>
          </a:p>
          <a:p>
            <a:endParaRPr lang="en-US" dirty="0" smtClean="0">
              <a:latin typeface="Times New Roman" pitchFamily="-84" charset="0"/>
            </a:endParaRP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MW: 2 slides: </a:t>
            </a:r>
          </a:p>
          <a:p>
            <a:r>
              <a:rPr lang="en-US" dirty="0" smtClean="0"/>
              <a:t>Slide 1: the intro (ending</a:t>
            </a:r>
            <a:r>
              <a:rPr lang="en-US" baseline="0" dirty="0" smtClean="0"/>
              <a:t> with why), with image, keep all words</a:t>
            </a:r>
            <a:endParaRPr lang="en-US" dirty="0" smtClean="0"/>
          </a:p>
          <a:p>
            <a:r>
              <a:rPr lang="en-US" dirty="0" smtClean="0"/>
              <a:t>Slide 2: The two questions; keep all</a:t>
            </a:r>
            <a:r>
              <a:rPr lang="en-US" baseline="0" dirty="0" smtClean="0"/>
              <a:t> words</a:t>
            </a:r>
            <a:endParaRPr lang="en-US" dirty="0" smtClean="0"/>
          </a:p>
          <a:p>
            <a:endParaRPr lang="en-US" dirty="0" smtClean="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rgbClr val="000066"/>
                </a:solidFill>
                <a:latin typeface="+mn-lt"/>
                <a:ea typeface="+mn-ea"/>
                <a:cs typeface="+mn-cs"/>
              </a:rPr>
              <a:t>You are interviewing a group of school registrars to talk with them about the scheduling process.  Which is the better starting question?  Why?</a:t>
            </a:r>
          </a:p>
          <a:p>
            <a:pPr eaLnBrk="0" hangingPunct="0">
              <a:defRPr/>
            </a:pPr>
            <a:endParaRPr lang="en-US" sz="1200" kern="1200" dirty="0" smtClean="0">
              <a:solidFill>
                <a:srgbClr val="FF0000"/>
              </a:solidFill>
              <a:latin typeface="+mn-lt"/>
              <a:ea typeface="+mn-ea"/>
              <a:cs typeface="+mn-cs"/>
            </a:endParaRPr>
          </a:p>
          <a:p>
            <a:pPr eaLnBrk="0" hangingPunct="0">
              <a:defRPr/>
            </a:pPr>
            <a:r>
              <a:rPr lang="en-US" sz="1200" kern="1200" dirty="0" smtClean="0">
                <a:solidFill>
                  <a:srgbClr val="FF0000"/>
                </a:solidFill>
                <a:latin typeface="+mn-lt"/>
                <a:ea typeface="+mn-ea"/>
                <a:cs typeface="+mn-cs"/>
              </a:rPr>
              <a:t>Question Type A</a:t>
            </a:r>
          </a:p>
          <a:p>
            <a:pPr algn="l" eaLnBrk="0" hangingPunct="0">
              <a:defRPr/>
            </a:pPr>
            <a:r>
              <a:rPr lang="en-US" sz="1200" b="0" kern="1200" dirty="0" smtClean="0">
                <a:solidFill>
                  <a:srgbClr val="000066"/>
                </a:solidFill>
                <a:latin typeface="+mn-lt"/>
                <a:ea typeface="+mn-ea"/>
                <a:cs typeface="+mn-cs"/>
              </a:rPr>
              <a:t>The first thing we want to talk about are inputs.  What are the inputs to the scheduling process?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rgbClr val="000066"/>
              </a:solidFill>
              <a:latin typeface="+mn-lt"/>
              <a:ea typeface="+mn-ea"/>
              <a:cs typeface="+mn-cs"/>
            </a:endParaRPr>
          </a:p>
          <a:p>
            <a:pPr eaLnBrk="0" hangingPunct="0">
              <a:defRPr/>
            </a:pPr>
            <a:r>
              <a:rPr lang="en-US" sz="1200" kern="1200" dirty="0" smtClean="0">
                <a:solidFill>
                  <a:srgbClr val="FF0000"/>
                </a:solidFill>
                <a:latin typeface="+mn-lt"/>
                <a:ea typeface="+mn-ea"/>
                <a:cs typeface="+mn-cs"/>
              </a:rPr>
              <a:t>Question Type B</a:t>
            </a:r>
            <a:r>
              <a:rPr lang="en-US" sz="1200" kern="1200" dirty="0" smtClean="0">
                <a:solidFill>
                  <a:schemeClr val="tx1"/>
                </a:solidFill>
                <a:latin typeface="+mn-lt"/>
                <a:ea typeface="+mn-ea"/>
                <a:cs typeface="+mn-cs"/>
              </a:rPr>
              <a:t>	</a:t>
            </a:r>
          </a:p>
          <a:p>
            <a:pPr algn="l" eaLnBrk="0" hangingPunct="0">
              <a:defRPr/>
            </a:pPr>
            <a:r>
              <a:rPr lang="en-US" sz="1200" b="0" kern="1200" dirty="0" smtClean="0">
                <a:solidFill>
                  <a:srgbClr val="000066"/>
                </a:solidFill>
                <a:latin typeface="+mn-lt"/>
                <a:ea typeface="+mn-ea"/>
                <a:cs typeface="+mn-cs"/>
              </a:rPr>
              <a:t>If you were about to develop the school schedule, what is the information you would need to have close by?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rgbClr val="000066"/>
              </a:solidFill>
              <a:latin typeface="+mn-lt"/>
              <a:ea typeface="+mn-ea"/>
              <a:cs typeface="+mn-cs"/>
            </a:endParaRP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MW: 2 slides one per bullet; keep all words</a:t>
            </a:r>
          </a:p>
          <a:p>
            <a:pPr eaLnBrk="1" hangingPunct="1"/>
            <a:endParaRPr lang="en-US" dirty="0" smtClean="0"/>
          </a:p>
          <a:p>
            <a:pPr eaLnBrk="1" hangingPunct="1"/>
            <a:r>
              <a:rPr lang="en-US" dirty="0" smtClean="0"/>
              <a:t>The Starting Question is the question the facilitator asks prior to the participants responding</a:t>
            </a:r>
          </a:p>
          <a:p>
            <a:pPr eaLnBrk="1" hangingPunct="1"/>
            <a:r>
              <a:rPr lang="en-US" dirty="0" smtClean="0"/>
              <a:t>Three parts to a great starting question</a:t>
            </a:r>
          </a:p>
          <a:p>
            <a:pPr lvl="1" eaLnBrk="1" hangingPunct="1"/>
            <a:r>
              <a:rPr lang="en-US" b="1" dirty="0" smtClean="0"/>
              <a:t>Begin with an image building phrase </a:t>
            </a:r>
            <a:r>
              <a:rPr lang="en-US" dirty="0" smtClean="0"/>
              <a:t>(“think about”, “imagine”, “consider”, “if”)</a:t>
            </a:r>
          </a:p>
          <a:p>
            <a:pPr lvl="1" eaLnBrk="1" hangingPunct="1"/>
            <a:r>
              <a:rPr lang="en-US" b="1" dirty="0" smtClean="0"/>
              <a:t>Extend the image to the answers (2 phrases)</a:t>
            </a:r>
          </a:p>
          <a:p>
            <a:pPr lvl="1" eaLnBrk="1" hangingPunct="1"/>
            <a:r>
              <a:rPr lang="en-US" b="1" dirty="0" smtClean="0"/>
              <a:t>Ask the direct question </a:t>
            </a:r>
            <a:r>
              <a:rPr lang="en-US" dirty="0" smtClean="0"/>
              <a:t>(Type A) to get the information you want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Wingdings" pitchFamily="2" charset="2"/>
              <a:buNone/>
              <a:defRPr/>
            </a:pPr>
            <a:r>
              <a:rPr lang="en-US" sz="1200" dirty="0" smtClean="0"/>
              <a:t>I want to know your objectives for this class. What is the Type A Question?</a:t>
            </a:r>
          </a:p>
          <a:p>
            <a:pPr>
              <a:buFont typeface="Wingdings" pitchFamily="2" charset="2"/>
              <a:buNone/>
              <a:defRPr/>
            </a:pPr>
            <a:r>
              <a:rPr lang="en-US" sz="1200" b="1" dirty="0" smtClean="0"/>
              <a:t>The Type B Question</a:t>
            </a:r>
          </a:p>
          <a:p>
            <a:pPr>
              <a:defRPr/>
            </a:pPr>
            <a:r>
              <a:rPr lang="en-US" sz="1200" dirty="0" smtClean="0"/>
              <a:t>Think about the last few sessions you facilitated.  </a:t>
            </a:r>
          </a:p>
          <a:p>
            <a:pPr>
              <a:defRPr/>
            </a:pPr>
            <a:r>
              <a:rPr lang="en-US" sz="1200" dirty="0" smtClean="0"/>
              <a:t>Think about the things that didn’t go well, the things you would like to have done better or had better techniques for.</a:t>
            </a:r>
          </a:p>
          <a:p>
            <a:pPr>
              <a:defRPr/>
            </a:pPr>
            <a:r>
              <a:rPr lang="en-US" sz="1200" dirty="0" smtClean="0"/>
              <a:t>What are your objectives for this class?</a:t>
            </a:r>
            <a:endParaRPr lang="en-US" sz="1200"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Wingdings" pitchFamily="2" charset="2"/>
              <a:buNone/>
              <a:defRPr/>
            </a:pPr>
            <a:r>
              <a:rPr lang="en-US" sz="1200" dirty="0" smtClean="0"/>
              <a:t>I want to know your objectives for this class. What is the Type A Question?</a:t>
            </a:r>
          </a:p>
          <a:p>
            <a:pPr>
              <a:buFont typeface="Wingdings" pitchFamily="2" charset="2"/>
              <a:buNone/>
              <a:defRPr/>
            </a:pPr>
            <a:r>
              <a:rPr lang="en-US" sz="1200" b="1" dirty="0" smtClean="0"/>
              <a:t>The Type B Question</a:t>
            </a:r>
          </a:p>
          <a:p>
            <a:pPr>
              <a:defRPr/>
            </a:pPr>
            <a:r>
              <a:rPr lang="en-US" sz="1200" dirty="0" smtClean="0"/>
              <a:t>Think about the last few sessions you facilitated.  </a:t>
            </a:r>
          </a:p>
          <a:p>
            <a:pPr>
              <a:defRPr/>
            </a:pPr>
            <a:r>
              <a:rPr lang="en-US" sz="1200" dirty="0" smtClean="0"/>
              <a:t>Think about the things that didn’t go well, the things you would like to have done better or had better techniques for.</a:t>
            </a:r>
          </a:p>
          <a:p>
            <a:pPr>
              <a:defRPr/>
            </a:pPr>
            <a:r>
              <a:rPr lang="en-US" sz="1200" dirty="0" smtClean="0"/>
              <a:t>What are your objectives for this class?</a:t>
            </a:r>
          </a:p>
          <a:p>
            <a:pPr>
              <a:defRPr/>
            </a:pPr>
            <a:endParaRPr lang="en-US" sz="1200" dirty="0" smtClean="0"/>
          </a:p>
          <a:p>
            <a:pPr marL="228600" indent="-228600">
              <a:buAutoNum type="arabicPeriod"/>
              <a:defRPr/>
            </a:pPr>
            <a:r>
              <a:rPr lang="en-US" sz="1200" dirty="0" smtClean="0"/>
              <a:t>Image building phrase</a:t>
            </a:r>
          </a:p>
          <a:p>
            <a:pPr marL="228600" indent="-228600">
              <a:buAutoNum type="arabicPeriod"/>
              <a:defRPr/>
            </a:pPr>
            <a:r>
              <a:rPr lang="en-US" sz="1200" dirty="0" smtClean="0"/>
              <a:t>Expand image to answers</a:t>
            </a:r>
          </a:p>
          <a:p>
            <a:pPr marL="228600" indent="-228600">
              <a:buAutoNum type="arabicPeriod"/>
              <a:defRPr/>
            </a:pPr>
            <a:r>
              <a:rPr lang="en-US" sz="1200" dirty="0" smtClean="0"/>
              <a:t>Ask the Type A</a:t>
            </a:r>
            <a:endParaRPr lang="en-US" sz="1200"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47</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Aft>
                <a:spcPts val="2100"/>
              </a:spcAft>
              <a:tabLst>
                <a:tab pos="2462213" algn="l"/>
              </a:tabLst>
            </a:pPr>
            <a:r>
              <a:rPr lang="en-US" sz="1200" b="1" dirty="0" smtClean="0"/>
              <a:t>(Before</a:t>
            </a:r>
            <a:r>
              <a:rPr lang="en-US" sz="1200" b="1" baseline="0" dirty="0" smtClean="0"/>
              <a:t> introducing a section of 10 photos, it seemed strange to use another photo, so I used the solid color to avoid confusion. It delineates a clear break between this slide and the ones before/after)</a:t>
            </a:r>
            <a:endParaRPr lang="en-US" sz="1200" b="1" dirty="0" smtClean="0"/>
          </a:p>
          <a:p>
            <a:pPr eaLnBrk="1" hangingPunct="1">
              <a:spcAft>
                <a:spcPts val="2100"/>
              </a:spcAft>
              <a:tabLst>
                <a:tab pos="2462213" algn="l"/>
              </a:tabLst>
            </a:pPr>
            <a:endParaRPr lang="en-US" sz="1200" dirty="0" smtClean="0"/>
          </a:p>
          <a:p>
            <a:pPr eaLnBrk="1" hangingPunct="1">
              <a:spcAft>
                <a:spcPts val="2100"/>
              </a:spcAft>
              <a:tabLst>
                <a:tab pos="2462213" algn="l"/>
              </a:tabLst>
            </a:pPr>
            <a:r>
              <a:rPr lang="en-US" sz="1200" dirty="0" smtClean="0"/>
              <a:t>Principle 1. PREPARING FOR SUCCESS</a:t>
            </a:r>
            <a:br>
              <a:rPr lang="en-US" sz="1200" dirty="0" smtClean="0"/>
            </a:br>
            <a:r>
              <a:rPr lang="en-US" sz="1200" b="1" dirty="0" smtClean="0">
                <a:solidFill>
                  <a:schemeClr val="tx2"/>
                </a:solidFill>
              </a:rPr>
              <a:t>Cover All the Bases</a:t>
            </a:r>
            <a:r>
              <a:rPr lang="en-US" sz="1200" b="1" dirty="0" smtClean="0"/>
              <a:t> </a:t>
            </a:r>
          </a:p>
          <a:p>
            <a:pPr eaLnBrk="1" hangingPunct="1">
              <a:spcAft>
                <a:spcPts val="2100"/>
              </a:spcAft>
              <a:tabLst>
                <a:tab pos="2462213" algn="l"/>
              </a:tabLst>
            </a:pPr>
            <a:r>
              <a:rPr lang="en-US" sz="1200" dirty="0" smtClean="0"/>
              <a:t>Principle 2. GETTING THE SESSION 	STARTED</a:t>
            </a:r>
            <a:br>
              <a:rPr lang="en-US" sz="1200" dirty="0" smtClean="0"/>
            </a:br>
            <a:r>
              <a:rPr lang="en-US" sz="1200" b="1" dirty="0" smtClean="0">
                <a:solidFill>
                  <a:schemeClr val="tx2"/>
                </a:solidFill>
              </a:rPr>
              <a:t>Inform, Excite, Empower, Involve</a:t>
            </a:r>
          </a:p>
          <a:p>
            <a:pPr eaLnBrk="1" hangingPunct="1">
              <a:spcAft>
                <a:spcPts val="2100"/>
              </a:spcAft>
              <a:tabLst>
                <a:tab pos="2462213" algn="l"/>
              </a:tabLst>
            </a:pPr>
            <a:r>
              <a:rPr lang="en-US" sz="1200" dirty="0" smtClean="0"/>
              <a:t>Principle 3. FOCUSING THE GROUP</a:t>
            </a:r>
            <a:br>
              <a:rPr lang="en-US" sz="1200" dirty="0" smtClean="0"/>
            </a:br>
            <a:r>
              <a:rPr lang="en-US" sz="1200" b="1" dirty="0" smtClean="0">
                <a:solidFill>
                  <a:schemeClr val="tx2"/>
                </a:solidFill>
              </a:rPr>
              <a:t>Establish the Course Avoid Detours</a:t>
            </a:r>
          </a:p>
          <a:p>
            <a:pPr defTabSz="214313" eaLnBrk="1" hangingPunct="1">
              <a:spcAft>
                <a:spcPts val="2100"/>
              </a:spcAft>
              <a:tabLst>
                <a:tab pos="2511425" algn="l"/>
              </a:tabLst>
            </a:pPr>
            <a:r>
              <a:rPr lang="en-US" sz="1200" dirty="0" smtClean="0"/>
              <a:t>Principle 4. RESPECTING THE POWER OF THE PEN</a:t>
            </a:r>
            <a:br>
              <a:rPr lang="en-US" sz="1200" dirty="0" smtClean="0"/>
            </a:br>
            <a:r>
              <a:rPr lang="en-US" sz="1200" b="1" dirty="0" smtClean="0">
                <a:solidFill>
                  <a:schemeClr val="tx2"/>
                </a:solidFill>
              </a:rPr>
              <a:t>Use It, Don't Abuse It, Make It Theirs</a:t>
            </a:r>
            <a:r>
              <a:rPr lang="en-US" sz="1200" b="1" dirty="0" smtClean="0">
                <a:solidFill>
                  <a:schemeClr val="folHlink"/>
                </a:solidFill>
              </a:rPr>
              <a:t> 	</a:t>
            </a:r>
          </a:p>
          <a:p>
            <a:pPr defTabSz="214313" eaLnBrk="1" hangingPunct="1">
              <a:spcAft>
                <a:spcPts val="2100"/>
              </a:spcAft>
              <a:tabLst>
                <a:tab pos="2511425" algn="l"/>
              </a:tabLst>
            </a:pPr>
            <a:r>
              <a:rPr lang="en-US" sz="1200" dirty="0" smtClean="0"/>
              <a:t>Principle 5. INFORMATION GATHERING</a:t>
            </a:r>
            <a:br>
              <a:rPr lang="en-US" sz="1200" dirty="0" smtClean="0"/>
            </a:br>
            <a:r>
              <a:rPr lang="en-US" sz="1200" b="1" dirty="0" smtClean="0">
                <a:solidFill>
                  <a:schemeClr val="tx2"/>
                </a:solidFill>
              </a:rPr>
              <a:t>Know Your Tools and How to Use Them</a:t>
            </a:r>
          </a:p>
          <a:p>
            <a:pPr defTabSz="214313" eaLnBrk="1" hangingPunct="1">
              <a:spcAft>
                <a:spcPts val="2100"/>
              </a:spcAft>
              <a:tabLst>
                <a:tab pos="2511425" algn="l"/>
              </a:tabLst>
            </a:pPr>
            <a:r>
              <a:rPr lang="en-US" sz="1200" dirty="0" smtClean="0"/>
              <a:t>Principle 6. MANAGING DYSFUNCTION</a:t>
            </a:r>
            <a:br>
              <a:rPr lang="en-US" sz="1200" dirty="0" smtClean="0"/>
            </a:br>
            <a:r>
              <a:rPr lang="en-US" sz="1200" b="1" dirty="0" smtClean="0">
                <a:solidFill>
                  <a:schemeClr val="tx2"/>
                </a:solidFill>
              </a:rPr>
              <a:t>Conscious Prevention, Early Detection, Clean Resolution</a:t>
            </a:r>
            <a:endParaRPr lang="en-US" sz="1200" dirty="0" smtClean="0"/>
          </a:p>
          <a:p>
            <a:pPr eaLnBrk="1" hangingPunct="1">
              <a:lnSpc>
                <a:spcPct val="90000"/>
              </a:lnSpc>
              <a:spcAft>
                <a:spcPts val="2100"/>
              </a:spcAft>
            </a:pPr>
            <a:r>
              <a:rPr lang="en-US" sz="1200" dirty="0" smtClean="0"/>
              <a:t>Principle 7. CONSENSUS BUILDING</a:t>
            </a:r>
            <a:br>
              <a:rPr lang="en-US" sz="1200" dirty="0" smtClean="0"/>
            </a:br>
            <a:r>
              <a:rPr lang="en-US" sz="1200" b="1" dirty="0" smtClean="0">
                <a:solidFill>
                  <a:schemeClr val="tx2"/>
                </a:solidFill>
              </a:rPr>
              <a:t>Generate a Consensus-Focused Process</a:t>
            </a:r>
          </a:p>
          <a:p>
            <a:pPr eaLnBrk="1" hangingPunct="1">
              <a:lnSpc>
                <a:spcPct val="90000"/>
              </a:lnSpc>
              <a:spcAft>
                <a:spcPts val="2100"/>
              </a:spcAft>
            </a:pPr>
            <a:r>
              <a:rPr lang="en-US" sz="1200" dirty="0" smtClean="0"/>
              <a:t>Principle 8. KEEPING THE ENERGY HIGH</a:t>
            </a:r>
            <a:br>
              <a:rPr lang="en-US" sz="1200" dirty="0" smtClean="0"/>
            </a:br>
            <a:r>
              <a:rPr lang="en-US" sz="1200" b="1" dirty="0" smtClean="0">
                <a:solidFill>
                  <a:schemeClr val="tx2"/>
                </a:solidFill>
              </a:rPr>
              <a:t>Set the Pace, Anticipate Lulls, React Accordingly</a:t>
            </a:r>
          </a:p>
          <a:p>
            <a:pPr eaLnBrk="1" hangingPunct="1">
              <a:lnSpc>
                <a:spcPct val="90000"/>
              </a:lnSpc>
              <a:spcAft>
                <a:spcPts val="2100"/>
              </a:spcAft>
            </a:pPr>
            <a:r>
              <a:rPr lang="en-US" sz="1200" dirty="0" smtClean="0"/>
              <a:t>Principle 9. CLOSING THE SESSION</a:t>
            </a:r>
            <a:br>
              <a:rPr lang="en-US" sz="1200" dirty="0" smtClean="0"/>
            </a:br>
            <a:r>
              <a:rPr lang="en-US" sz="1200" b="1" dirty="0" smtClean="0">
                <a:solidFill>
                  <a:schemeClr val="tx2"/>
                </a:solidFill>
              </a:rPr>
              <a:t>Review, Evaluate, Close, Debrief</a:t>
            </a:r>
          </a:p>
          <a:p>
            <a:pPr eaLnBrk="1" hangingPunct="1">
              <a:lnSpc>
                <a:spcPct val="90000"/>
              </a:lnSpc>
              <a:spcAft>
                <a:spcPts val="2100"/>
              </a:spcAft>
            </a:pPr>
            <a:r>
              <a:rPr lang="en-US" sz="1200" dirty="0" smtClean="0"/>
              <a:t>Principle 10. AGENDA SETTING</a:t>
            </a:r>
            <a:br>
              <a:rPr lang="en-US" sz="1200" dirty="0" smtClean="0"/>
            </a:br>
            <a:r>
              <a:rPr lang="en-US" sz="1200" b="1" dirty="0" smtClean="0">
                <a:solidFill>
                  <a:schemeClr val="tx2"/>
                </a:solidFill>
              </a:rPr>
              <a:t>Adapt Your Agenda to Address the Need</a:t>
            </a:r>
            <a:endParaRPr lang="en-US" sz="1200" dirty="0" smtClean="0"/>
          </a:p>
          <a:p>
            <a:endParaRPr lang="en-US" sz="1200" dirty="0" smtClean="0">
              <a:latin typeface="Times New Roman" charset="0"/>
            </a:endParaRPr>
          </a:p>
          <a:p>
            <a:endParaRPr lang="en-US" sz="1200" dirty="0" smtClean="0">
              <a:latin typeface="Times New Roman" charset="0"/>
            </a:endParaRPr>
          </a:p>
          <a:p>
            <a:r>
              <a:rPr lang="en-US" sz="1200" dirty="0" smtClean="0">
                <a:latin typeface="Times New Roman" charset="0"/>
              </a:rPr>
              <a:t>MW: Each principle needs its own slide with image</a:t>
            </a:r>
          </a:p>
          <a:p>
            <a:endParaRPr lang="en-US" sz="1200" i="1" u="sng" dirty="0" smtClean="0">
              <a:latin typeface="Times New Roman" charset="0"/>
            </a:endParaRPr>
          </a:p>
          <a:p>
            <a:r>
              <a:rPr lang="en-US" sz="1200" i="1" u="sng" dirty="0" smtClean="0">
                <a:latin typeface="Times New Roman" charset="0"/>
              </a:rPr>
              <a:t>Do’s:</a:t>
            </a:r>
          </a:p>
          <a:p>
            <a:r>
              <a:rPr lang="en-US" sz="1200" dirty="0" smtClean="0">
                <a:latin typeface="Times New Roman" charset="0"/>
              </a:rPr>
              <a:t>Read through the 10 Principles and their tag line. Give a brief summary of what is going to be covered in each.</a:t>
            </a:r>
          </a:p>
          <a:p>
            <a:endParaRPr lang="en-US" sz="1200" dirty="0" smtClean="0">
              <a:latin typeface="Times New Roman" charset="0"/>
            </a:endParaRPr>
          </a:p>
          <a:p>
            <a:r>
              <a:rPr lang="en-US" sz="1200" i="1" u="sng" dirty="0" smtClean="0">
                <a:latin typeface="Times New Roman" charset="0"/>
              </a:rPr>
              <a:t>Suggested Approach/Words:</a:t>
            </a:r>
          </a:p>
          <a:p>
            <a:r>
              <a:rPr lang="en-US" sz="1200" dirty="0" smtClean="0">
                <a:latin typeface="Times New Roman" charset="0"/>
              </a:rPr>
              <a:t>Let’s now walk through the 10 principles that make up our methodology. We are saying that it does not matter what the session is, these 10 principles make up a full session. Let’s talk through the methodology. You start with principle 1 – Preparing for Success. You do this once. Then you move into principle 2 – Getting the Session Started……….etc.</a:t>
            </a:r>
          </a:p>
          <a:p>
            <a:r>
              <a:rPr lang="en-US" sz="1200" i="1" u="sng" dirty="0" smtClean="0">
                <a:latin typeface="Times New Roman" charset="0"/>
              </a:rPr>
              <a:t>Suggested Approach/Words:</a:t>
            </a:r>
          </a:p>
          <a:p>
            <a:r>
              <a:rPr lang="en-US" sz="1200" dirty="0" smtClean="0">
                <a:latin typeface="Times New Roman" charset="0"/>
              </a:rPr>
              <a:t>Principle 3 – Focusing the Group…in this principle, we will be addressing techniques for keeping the minds of the participants on the topic at hand. You know that even the best of us occasionally allow our minds to “go to the beach.” In this principle we will address ways to keep the participants mind share and, when they do “go to the beach,” how we can bring them right back up to speed.</a:t>
            </a:r>
          </a:p>
          <a:p>
            <a:endParaRPr lang="en-US" sz="1200" dirty="0" smtClean="0">
              <a:latin typeface="Times New Roman" charset="0"/>
            </a:endParaRPr>
          </a:p>
          <a:p>
            <a:r>
              <a:rPr lang="en-US" sz="1200" dirty="0" smtClean="0">
                <a:latin typeface="Times New Roman" charset="0"/>
              </a:rPr>
              <a:t>Principle 4 – Respecting the Power of the Pen….includes approaches to ensure we accurately capture information, let the participants know we appreciate their input, how to avoid lulls while capturing information and other techniques to avoid unnecessary lulls or challenges in your sessions.</a:t>
            </a:r>
          </a:p>
          <a:p>
            <a:endParaRPr lang="en-US" sz="1200" dirty="0" smtClean="0">
              <a:latin typeface="Times New Roman" charset="0"/>
            </a:endParaRPr>
          </a:p>
          <a:p>
            <a:endParaRPr lang="en-US" dirty="0" smtClean="0">
              <a:latin typeface="Times New Roman" charset="0"/>
            </a:endParaRP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r>
              <a:rPr lang="en-US" sz="1200" dirty="0" smtClean="0">
                <a:latin typeface="Times New Roman" charset="0"/>
              </a:rPr>
              <a:t>MW: One slide. All words need to show up. (I made slight edit on the words). </a:t>
            </a:r>
          </a:p>
          <a:p>
            <a:pPr marL="228600" indent="-228600">
              <a:lnSpc>
                <a:spcPct val="80000"/>
              </a:lnSpc>
            </a:pPr>
            <a:endParaRPr lang="en-US" sz="1200" i="1" u="sng" dirty="0" smtClean="0">
              <a:latin typeface="Times New Roman" charset="0"/>
            </a:endParaRPr>
          </a:p>
          <a:p>
            <a:pPr marL="228600" indent="-228600">
              <a:lnSpc>
                <a:spcPct val="80000"/>
              </a:lnSpc>
            </a:pPr>
            <a:r>
              <a:rPr lang="en-US" sz="1200" i="1" u="sng" dirty="0" smtClean="0">
                <a:latin typeface="Times New Roman" charset="0"/>
              </a:rPr>
              <a:t>Do’s: </a:t>
            </a:r>
          </a:p>
          <a:p>
            <a:pPr marL="228600" indent="-228600">
              <a:lnSpc>
                <a:spcPct val="80000"/>
              </a:lnSpc>
            </a:pPr>
            <a:r>
              <a:rPr lang="en-US" sz="1200" dirty="0" smtClean="0">
                <a:latin typeface="Times New Roman" charset="0"/>
              </a:rPr>
              <a:t>Hand out dots to volunteers</a:t>
            </a:r>
          </a:p>
          <a:p>
            <a:pPr marL="228600" indent="-228600">
              <a:lnSpc>
                <a:spcPct val="80000"/>
              </a:lnSpc>
            </a:pPr>
            <a:r>
              <a:rPr lang="en-US" sz="1200" dirty="0" smtClean="0">
                <a:latin typeface="Times New Roman" charset="0"/>
              </a:rPr>
              <a:t>Give 90 seconds</a:t>
            </a:r>
          </a:p>
          <a:p>
            <a:pPr marL="228600" indent="-228600">
              <a:lnSpc>
                <a:spcPct val="80000"/>
              </a:lnSpc>
            </a:pPr>
            <a:r>
              <a:rPr lang="en-US" sz="1200" dirty="0" smtClean="0">
                <a:latin typeface="Times New Roman" charset="0"/>
              </a:rPr>
              <a:t>Award dot for each personal objective to team</a:t>
            </a:r>
          </a:p>
          <a:p>
            <a:pPr marL="228600" indent="-228600">
              <a:lnSpc>
                <a:spcPct val="80000"/>
              </a:lnSpc>
            </a:pPr>
            <a:r>
              <a:rPr lang="en-US" sz="1200" dirty="0" smtClean="0">
                <a:latin typeface="Times New Roman" charset="0"/>
              </a:rPr>
              <a:t>Inform group you will be grouping objectives inot “like” categories (eg If first objective was “how to deal with bad personalities” ask the group to name a broad category that would describe it. For the next objective, ask if it is similar to the previous category or if it should be a different category. Continue until all objectives are complete – see Principle 5 for further instructions on grouping.</a:t>
            </a:r>
          </a:p>
          <a:p>
            <a:pPr marL="228600" indent="-228600">
              <a:lnSpc>
                <a:spcPct val="80000"/>
              </a:lnSpc>
            </a:pPr>
            <a:r>
              <a:rPr lang="en-US" sz="1200" dirty="0" smtClean="0">
                <a:latin typeface="Times New Roman" charset="0"/>
              </a:rPr>
              <a:t>When complete award dots for quality – total number of categories covered by team.</a:t>
            </a:r>
          </a:p>
          <a:p>
            <a:pPr marL="228600" indent="-228600">
              <a:lnSpc>
                <a:spcPct val="80000"/>
              </a:lnSpc>
            </a:pPr>
            <a:r>
              <a:rPr lang="en-US" sz="1200" i="1" u="sng" dirty="0" smtClean="0">
                <a:latin typeface="Times New Roman" charset="0"/>
              </a:rPr>
              <a:t>Suggested Approach/Words:</a:t>
            </a:r>
          </a:p>
          <a:p>
            <a:pPr marL="228600" indent="-228600">
              <a:lnSpc>
                <a:spcPct val="80000"/>
              </a:lnSpc>
            </a:pPr>
            <a:r>
              <a:rPr lang="en-US" sz="1200" dirty="0" smtClean="0">
                <a:latin typeface="Times New Roman" charset="0"/>
              </a:rPr>
              <a:t>Now that we have just reviewed Our objectives, what is more important is what you want to get out of this class. Let’s make a deal; this is your class. As I stated earlier, I want this to be the most productive 3 days that you have ever spent. I value your time so I want to make sure I cover what is important to you. However, to do that, you have to tell me. Here is how I would like to accomplish that.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You have probably noticed. We are sitting in teams. Over here we have the (RED) team….YEAH RED! The (BLUE) team over here, etc.</a:t>
            </a:r>
          </a:p>
          <a:p>
            <a:pPr marL="228600" indent="-228600">
              <a:lnSpc>
                <a:spcPct val="80000"/>
              </a:lnSpc>
            </a:pPr>
            <a:r>
              <a:rPr lang="en-US" sz="1200" dirty="0" smtClean="0">
                <a:latin typeface="Times New Roman" charset="0"/>
              </a:rPr>
              <a:t>To help in the team process, I need a volunteer from each team to stand. Now, I want to tell you that w/ risk, comes reward --- and that at LSI, we protect our volunteers. Now volunteers, I need each of you to grab the pad and color marker in one hand and w/ your other hand, touch the shoulder of one of your teammates. The person you are touching is not the Team Leader for this exercise. Volunteers, you may now sit down. (Award first dots to each Volunteer --- introduce rewarding of dots concept).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3 rules:</a:t>
            </a:r>
          </a:p>
          <a:p>
            <a:pPr marL="228600" indent="-228600">
              <a:lnSpc>
                <a:spcPct val="80000"/>
              </a:lnSpc>
              <a:buFontTx/>
              <a:buAutoNum type="arabicPeriod"/>
            </a:pPr>
            <a:r>
              <a:rPr lang="en-US" sz="1200" dirty="0" smtClean="0">
                <a:latin typeface="Times New Roman" charset="0"/>
              </a:rPr>
              <a:t>You must use the pad and marker you have been given. Comment about small pad, large marker, so write accordingly</a:t>
            </a:r>
          </a:p>
          <a:p>
            <a:pPr marL="228600" indent="-228600">
              <a:lnSpc>
                <a:spcPct val="80000"/>
              </a:lnSpc>
              <a:buFontTx/>
              <a:buAutoNum type="arabicPeriod"/>
            </a:pPr>
            <a:r>
              <a:rPr lang="en-US" sz="1200" dirty="0" smtClean="0">
                <a:latin typeface="Times New Roman" charset="0"/>
              </a:rPr>
              <a:t>Only one item per post-it and you can have as many items as you please. (So, BLUE team, if you have 5 items, how many post –its will you have?)</a:t>
            </a:r>
          </a:p>
          <a:p>
            <a:pPr marL="228600" indent="-228600">
              <a:lnSpc>
                <a:spcPct val="80000"/>
              </a:lnSpc>
              <a:buFontTx/>
              <a:buAutoNum type="arabicPeriod"/>
            </a:pPr>
            <a:r>
              <a:rPr lang="en-US" sz="1200" dirty="0" smtClean="0">
                <a:latin typeface="Times New Roman" charset="0"/>
              </a:rPr>
              <a:t>When the 90 seconds is up, you must have your pen capped and in the air; otherwise, you will lose 2 post-its.(When you lose 2 post-its, guess how many dots you lose?)</a:t>
            </a:r>
          </a:p>
          <a:p>
            <a:pPr marL="228600" indent="-228600">
              <a:lnSpc>
                <a:spcPct val="80000"/>
              </a:lnSpc>
            </a:pPr>
            <a:r>
              <a:rPr lang="en-US" sz="1200" dirty="0" smtClean="0">
                <a:latin typeface="Times New Roman" charset="0"/>
              </a:rPr>
              <a:t>Team Members: your job is to contribute</a:t>
            </a:r>
          </a:p>
          <a:p>
            <a:pPr marL="228600" indent="-228600">
              <a:lnSpc>
                <a:spcPct val="80000"/>
              </a:lnSpc>
            </a:pPr>
            <a:r>
              <a:rPr lang="en-US" sz="1200" dirty="0" smtClean="0">
                <a:latin typeface="Times New Roman" charset="0"/>
              </a:rPr>
              <a:t>SQ: Pretend that the class was about to end and everyone was filing out the door and you said, “Wait a minute. Come back. We never got to the one thing I really wanted to hear about. We did not talk about……? What is that you would want us to make sure that we cover? </a:t>
            </a:r>
          </a:p>
          <a:p>
            <a:pPr marL="228600" indent="-228600">
              <a:lnSpc>
                <a:spcPct val="80000"/>
              </a:lnSpc>
            </a:pPr>
            <a:r>
              <a:rPr lang="en-US" sz="1200" dirty="0" smtClean="0">
                <a:latin typeface="Times New Roman" charset="0"/>
              </a:rPr>
              <a:t>Any questions? Remember, quantity and quality count. Team Leaders, the clock is running.</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Collect post-its and post to Flip Chart and group by categories. Will come back later to this chart. (Note you are modeling grouping.)</a:t>
            </a:r>
          </a:p>
          <a:p>
            <a:pPr marL="228600" indent="-228600">
              <a:lnSpc>
                <a:spcPct val="80000"/>
              </a:lnSpc>
            </a:pPr>
            <a:r>
              <a:rPr lang="en-US" sz="1200" dirty="0" smtClean="0">
                <a:latin typeface="Times New Roman" charset="0"/>
              </a:rPr>
              <a:t>So remember, this is your session. What you are saying is that if we cover these topics, your time will have been well spent. OK, we will be coming back to these in a few minutes. For now, let’s get into the Participant Manual.</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If you look at the book you will notice that there are three sections: the white pages, the blue pages and the yellow pages. The white sections represents the principles themselves. Each tab represents a principle. For example, if I said let’s turn to principle 6, you will see that the first page summarizes the principle, Managing Dysfunction, the second page shows the dysfunction graph and so on. In a minute, we will review all ten principles.</a:t>
            </a:r>
          </a:p>
          <a:p>
            <a:pPr marL="228600" indent="-228600">
              <a:lnSpc>
                <a:spcPct val="80000"/>
              </a:lnSpc>
            </a:pPr>
            <a:r>
              <a:rPr lang="en-US" sz="1200" dirty="0" smtClean="0">
                <a:latin typeface="Times New Roman" charset="0"/>
              </a:rPr>
              <a:t>Let’s see what else is included in the book. Turn past tab 10 to the first blue tab. These are the Agenda Models. They are a gift to you from LSI. Notice, there are ten tabs for such things as Strategic Planning, Project Planning, and so on. These come from the consulting side of our organization and represent ten of the topics we frequently facilitate. People tell us that this is the section they use most often after the class is over. Let me show you why.</a:t>
            </a:r>
          </a:p>
          <a:p>
            <a:pPr marL="228600" indent="-228600">
              <a:lnSpc>
                <a:spcPct val="80000"/>
              </a:lnSpc>
              <a:buFontTx/>
              <a:buChar char="•"/>
            </a:pPr>
            <a:r>
              <a:rPr lang="en-US" sz="1200" dirty="0" smtClean="0">
                <a:latin typeface="Times New Roman" charset="0"/>
              </a:rPr>
              <a:t>Let’s look at blue tab 1, the second page, Strategic Planning. It first starts with an agenda with a purpose statement and a list of the agenda items….Introduction, Review Situation Assessment, etc.</a:t>
            </a:r>
          </a:p>
          <a:p>
            <a:pPr marL="228600" indent="-228600">
              <a:lnSpc>
                <a:spcPct val="80000"/>
              </a:lnSpc>
              <a:buFontTx/>
              <a:buChar char="•"/>
            </a:pPr>
            <a:r>
              <a:rPr lang="en-US" sz="1200" dirty="0" smtClean="0">
                <a:latin typeface="Times New Roman" charset="0"/>
              </a:rPr>
              <a:t>Next page is a list of definitions for strategic planning; next page is a sample deliverable that shows you what you will have when you are done. You might say, “Oh, that’s nice, thank you. However, we haven’t gotten to the good stuff yet. Turn the page.</a:t>
            </a:r>
          </a:p>
          <a:p>
            <a:pPr marL="228600" indent="-228600">
              <a:lnSpc>
                <a:spcPct val="80000"/>
              </a:lnSpc>
              <a:buFontTx/>
              <a:buChar char="•"/>
            </a:pPr>
            <a:r>
              <a:rPr lang="en-US" sz="1200" dirty="0" smtClean="0">
                <a:latin typeface="Times New Roman" charset="0"/>
              </a:rPr>
              <a:t>The next page tells you what to bring with you to the session, what to have in the room and what you do when you arrive.</a:t>
            </a:r>
          </a:p>
          <a:p>
            <a:pPr marL="228600" indent="-228600">
              <a:lnSpc>
                <a:spcPct val="80000"/>
              </a:lnSpc>
              <a:buFontTx/>
              <a:buChar char="•"/>
            </a:pPr>
            <a:r>
              <a:rPr lang="en-US" sz="1200" dirty="0" smtClean="0">
                <a:latin typeface="Times New Roman" charset="0"/>
              </a:rPr>
              <a:t>Remember the first agenda item was the introduction? Well, this page tells you how to do the introduction for strategic planning. Notice the left side tells what to do and the right side explains what to do with what you hear.</a:t>
            </a:r>
          </a:p>
          <a:p>
            <a:pPr marL="228600" indent="-228600">
              <a:lnSpc>
                <a:spcPct val="80000"/>
              </a:lnSpc>
              <a:buFontTx/>
              <a:buChar char="•"/>
            </a:pPr>
            <a:r>
              <a:rPr lang="en-US" sz="1200" dirty="0" smtClean="0">
                <a:latin typeface="Times New Roman" charset="0"/>
              </a:rPr>
              <a:t>The next page explains the second agenda item; how to review the situation analysis.</a:t>
            </a:r>
          </a:p>
          <a:p>
            <a:pPr marL="228600" indent="-228600">
              <a:lnSpc>
                <a:spcPct val="80000"/>
              </a:lnSpc>
              <a:buFontTx/>
              <a:buChar char="•"/>
            </a:pPr>
            <a:r>
              <a:rPr lang="en-US" sz="1200" dirty="0" smtClean="0">
                <a:latin typeface="Times New Roman" charset="0"/>
              </a:rPr>
              <a:t>The next page explains how to do visioning and gives you words to say and explains what to do with what you hear.</a:t>
            </a:r>
          </a:p>
          <a:p>
            <a:pPr marL="228600" indent="-228600">
              <a:lnSpc>
                <a:spcPct val="80000"/>
              </a:lnSpc>
              <a:buFontTx/>
              <a:buChar char="•"/>
            </a:pPr>
            <a:r>
              <a:rPr lang="en-US" sz="1200" dirty="0" smtClean="0">
                <a:latin typeface="Times New Roman" charset="0"/>
              </a:rPr>
              <a:t>In addition, it goes on for each agenda item until you get to the page with the review and close.</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Please take out the yellow pages, which is the exercise packet. It contains instructions for the exercises that we will be facilitating in the class. It also contains feedback forms that you will be using to review your teammates.</a:t>
            </a:r>
          </a:p>
          <a:p>
            <a:pPr marL="228600" indent="-228600">
              <a:lnSpc>
                <a:spcPct val="80000"/>
              </a:lnSpc>
              <a:buFontTx/>
              <a:buChar char="•"/>
            </a:pPr>
            <a:r>
              <a:rPr lang="en-US" sz="1200" dirty="0" smtClean="0">
                <a:latin typeface="Times New Roman" charset="0"/>
              </a:rPr>
              <a:t>Let’s look at the first exercise on page 6. Questioning. First there are the introductions for the exercise.</a:t>
            </a:r>
          </a:p>
          <a:p>
            <a:pPr marL="228600" indent="-228600">
              <a:lnSpc>
                <a:spcPct val="80000"/>
              </a:lnSpc>
              <a:buFontTx/>
              <a:buChar char="•"/>
            </a:pPr>
            <a:r>
              <a:rPr lang="en-US" sz="1200" dirty="0" smtClean="0">
                <a:latin typeface="Times New Roman" charset="0"/>
              </a:rPr>
              <a:t>The next page provides you a template (like the agenda model) to record what you will say and what you will do.</a:t>
            </a:r>
          </a:p>
          <a:p>
            <a:pPr marL="228600" indent="-228600">
              <a:lnSpc>
                <a:spcPct val="80000"/>
              </a:lnSpc>
              <a:buFontTx/>
              <a:buChar char="•"/>
            </a:pPr>
            <a:r>
              <a:rPr lang="en-US" sz="1200" dirty="0" smtClean="0">
                <a:latin typeface="Times New Roman" charset="0"/>
              </a:rPr>
              <a:t>The next page is a feedback form which your team will use to give you feedback on your performance. Notice, this form just contains eight questioning techniques.</a:t>
            </a:r>
          </a:p>
          <a:p>
            <a:pPr marL="228600" indent="-228600">
              <a:lnSpc>
                <a:spcPct val="80000"/>
              </a:lnSpc>
              <a:buFontTx/>
              <a:buChar char="•"/>
            </a:pPr>
            <a:r>
              <a:rPr lang="en-US" sz="1200" dirty="0" smtClean="0">
                <a:latin typeface="Times New Roman" charset="0"/>
              </a:rPr>
              <a:t>Turn to page E-12. This is the feedback for exercise 2. Notice, there is still questioning but also the other techniques like getting started, voice and body.</a:t>
            </a:r>
          </a:p>
          <a:p>
            <a:pPr marL="228600" indent="-228600">
              <a:lnSpc>
                <a:spcPct val="80000"/>
              </a:lnSpc>
              <a:buFontTx/>
              <a:buChar char="•"/>
            </a:pPr>
            <a:r>
              <a:rPr lang="en-US" sz="1200" dirty="0" smtClean="0">
                <a:latin typeface="Times New Roman" charset="0"/>
              </a:rPr>
              <a:t>Turn to page E-17. What do you notice? Yes, we aded more techniques that you will be more proficient in.</a:t>
            </a:r>
          </a:p>
          <a:p>
            <a:pPr marL="228600" indent="-228600">
              <a:lnSpc>
                <a:spcPct val="80000"/>
              </a:lnSpc>
              <a:buFontTx/>
              <a:buChar char="•"/>
            </a:pPr>
            <a:r>
              <a:rPr lang="en-US" sz="1200" dirty="0" smtClean="0">
                <a:latin typeface="Times New Roman" charset="0"/>
              </a:rPr>
              <a:t>Let’s look at the last exercise feedback form on page E-30. Notice all the techniques you will be demonstrating…</a:t>
            </a:r>
          </a:p>
          <a:p>
            <a:pPr marL="228600" indent="-228600">
              <a:lnSpc>
                <a:spcPct val="80000"/>
              </a:lnSpc>
              <a:buFontTx/>
              <a:buChar char="•"/>
            </a:pPr>
            <a:r>
              <a:rPr lang="en-US" sz="1200" dirty="0" smtClean="0">
                <a:latin typeface="Times New Roman" charset="0"/>
              </a:rPr>
              <a:t>The point is that each exercise builds on what you have learned before. So, by the end of class, each one of you will have had the</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a:solidFill>
                  <a:prstClr val="black"/>
                </a:solidFill>
              </a:rPr>
              <a:pPr/>
              <a:t>51</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11463563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Or 17595463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MW: 2</a:t>
            </a:r>
            <a:r>
              <a:rPr lang="en-US" baseline="0" dirty="0" smtClean="0"/>
              <a:t> slides, Reduce </a:t>
            </a:r>
            <a:r>
              <a:rPr lang="en-US" dirty="0" smtClean="0"/>
              <a:t>words;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Slide 1: with image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Questioning: your most versatile tool</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Become well-versed in each type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Practice them frequently</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8 reacting</a:t>
            </a:r>
            <a:r>
              <a:rPr lang="en-US" baseline="0" dirty="0" smtClean="0"/>
              <a:t> questions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Slide 2: (the eight questions; keep the asterisks)</a:t>
            </a:r>
          </a:p>
          <a:p>
            <a:endParaRPr lang="en-US" dirty="0" smtClean="0"/>
          </a:p>
          <a:p>
            <a:pPr>
              <a:buFontTx/>
              <a:buNone/>
            </a:pPr>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MW: 2</a:t>
            </a:r>
            <a:r>
              <a:rPr lang="en-US" baseline="0" dirty="0" smtClean="0"/>
              <a:t> slides, Reduce </a:t>
            </a:r>
            <a:r>
              <a:rPr lang="en-US" dirty="0" smtClean="0"/>
              <a:t>words;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Slide 1: with image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Questioning: your most versatile tool</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Become well-versed in each type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Practice them frequently</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8 reacting</a:t>
            </a:r>
            <a:r>
              <a:rPr lang="en-US" baseline="0" dirty="0" smtClean="0"/>
              <a:t> questions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Slide 2: (the eight questions; keep the asterisks)</a:t>
            </a:r>
          </a:p>
          <a:p>
            <a:pPr eaLnBrk="1" hangingPunct="1">
              <a:buClr>
                <a:schemeClr val="hlink"/>
              </a:buClr>
            </a:pPr>
            <a:r>
              <a:rPr lang="en-US" b="1" dirty="0" smtClean="0"/>
              <a:t>Direct Probe</a:t>
            </a:r>
          </a:p>
          <a:p>
            <a:pPr eaLnBrk="1" hangingPunct="1">
              <a:buClr>
                <a:schemeClr val="hlink"/>
              </a:buClr>
            </a:pPr>
            <a:r>
              <a:rPr lang="en-US" b="1" dirty="0" smtClean="0"/>
              <a:t>Indirect Probe</a:t>
            </a:r>
          </a:p>
          <a:p>
            <a:pPr eaLnBrk="1" hangingPunct="1">
              <a:buClr>
                <a:schemeClr val="hlink"/>
              </a:buClr>
            </a:pPr>
            <a:r>
              <a:rPr lang="en-US" b="1" dirty="0" smtClean="0"/>
              <a:t>Redirect</a:t>
            </a:r>
          </a:p>
          <a:p>
            <a:pPr eaLnBrk="1" hangingPunct="1">
              <a:buClr>
                <a:schemeClr val="hlink"/>
              </a:buClr>
            </a:pPr>
            <a:r>
              <a:rPr lang="en-US" b="1" dirty="0" smtClean="0"/>
              <a:t>Playback</a:t>
            </a:r>
          </a:p>
          <a:p>
            <a:pPr eaLnBrk="1" hangingPunct="1">
              <a:buClr>
                <a:schemeClr val="hlink"/>
              </a:buClr>
            </a:pPr>
            <a:r>
              <a:rPr lang="en-US" b="1" dirty="0" smtClean="0"/>
              <a:t>Leading *</a:t>
            </a:r>
          </a:p>
          <a:p>
            <a:pPr eaLnBrk="1" hangingPunct="1">
              <a:buClr>
                <a:schemeClr val="hlink"/>
              </a:buClr>
            </a:pPr>
            <a:r>
              <a:rPr lang="en-US" b="1" dirty="0" smtClean="0"/>
              <a:t>Prompt</a:t>
            </a:r>
          </a:p>
          <a:p>
            <a:pPr eaLnBrk="1" hangingPunct="1">
              <a:buClr>
                <a:schemeClr val="hlink"/>
              </a:buClr>
            </a:pPr>
            <a:r>
              <a:rPr lang="en-US" b="1" dirty="0" smtClean="0"/>
              <a:t>Tag Question</a:t>
            </a:r>
          </a:p>
          <a:p>
            <a:pPr eaLnBrk="1" hangingPunct="1">
              <a:buClr>
                <a:schemeClr val="hlink"/>
              </a:buClr>
            </a:pPr>
            <a:r>
              <a:rPr lang="en-US" b="1" dirty="0" smtClean="0"/>
              <a:t>Float an Idea *</a:t>
            </a:r>
          </a:p>
          <a:p>
            <a:endParaRPr lang="en-US" dirty="0" smtClean="0"/>
          </a:p>
          <a:p>
            <a:pPr>
              <a:buFontTx/>
              <a:buNone/>
            </a:pPr>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53</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r>
              <a:rPr lang="en-US" sz="1200" dirty="0" smtClean="0">
                <a:latin typeface="Times New Roman" charset="0"/>
              </a:rPr>
              <a:t>MW: One slide. All words need to show up. (I made slight edit on the words). </a:t>
            </a:r>
          </a:p>
          <a:p>
            <a:pPr marL="228600" indent="-228600">
              <a:lnSpc>
                <a:spcPct val="80000"/>
              </a:lnSpc>
            </a:pPr>
            <a:endParaRPr lang="en-US" sz="1200" i="1" u="sng" dirty="0" smtClean="0">
              <a:latin typeface="Times New Roman" charset="0"/>
            </a:endParaRPr>
          </a:p>
          <a:p>
            <a:pPr marL="228600" indent="-228600">
              <a:lnSpc>
                <a:spcPct val="80000"/>
              </a:lnSpc>
            </a:pPr>
            <a:r>
              <a:rPr lang="en-US" sz="1200" i="1" u="sng" dirty="0" smtClean="0">
                <a:latin typeface="Times New Roman" charset="0"/>
              </a:rPr>
              <a:t>Do’s: </a:t>
            </a:r>
          </a:p>
          <a:p>
            <a:pPr marL="228600" indent="-228600">
              <a:lnSpc>
                <a:spcPct val="80000"/>
              </a:lnSpc>
            </a:pPr>
            <a:r>
              <a:rPr lang="en-US" sz="1200" dirty="0" smtClean="0">
                <a:latin typeface="Times New Roman" charset="0"/>
              </a:rPr>
              <a:t>Hand out dots to volunteers</a:t>
            </a:r>
          </a:p>
          <a:p>
            <a:pPr marL="228600" indent="-228600">
              <a:lnSpc>
                <a:spcPct val="80000"/>
              </a:lnSpc>
            </a:pPr>
            <a:r>
              <a:rPr lang="en-US" sz="1200" dirty="0" smtClean="0">
                <a:latin typeface="Times New Roman" charset="0"/>
              </a:rPr>
              <a:t>Give 90 seconds</a:t>
            </a:r>
          </a:p>
          <a:p>
            <a:pPr marL="228600" indent="-228600">
              <a:lnSpc>
                <a:spcPct val="80000"/>
              </a:lnSpc>
            </a:pPr>
            <a:r>
              <a:rPr lang="en-US" sz="1200" dirty="0" smtClean="0">
                <a:latin typeface="Times New Roman" charset="0"/>
              </a:rPr>
              <a:t>Award dot for each personal objective to team</a:t>
            </a:r>
          </a:p>
          <a:p>
            <a:pPr marL="228600" indent="-228600">
              <a:lnSpc>
                <a:spcPct val="80000"/>
              </a:lnSpc>
            </a:pPr>
            <a:r>
              <a:rPr lang="en-US" sz="1200" dirty="0" smtClean="0">
                <a:latin typeface="Times New Roman" charset="0"/>
              </a:rPr>
              <a:t>Inform group you will be grouping objectives inot “like” categories (eg If first objective was “how to deal with bad personalities” ask the group to name a broad category that would describe it. For the next objective, ask if it is similar to the previous category or if it should be a different category. Continue until all objectives are complete – see Principle 5 for further instructions on grouping.</a:t>
            </a:r>
          </a:p>
          <a:p>
            <a:pPr marL="228600" indent="-228600">
              <a:lnSpc>
                <a:spcPct val="80000"/>
              </a:lnSpc>
            </a:pPr>
            <a:r>
              <a:rPr lang="en-US" sz="1200" dirty="0" smtClean="0">
                <a:latin typeface="Times New Roman" charset="0"/>
              </a:rPr>
              <a:t>When complete award dots for quality – total number of categories covered by team.</a:t>
            </a:r>
          </a:p>
          <a:p>
            <a:pPr marL="228600" indent="-228600">
              <a:lnSpc>
                <a:spcPct val="80000"/>
              </a:lnSpc>
            </a:pPr>
            <a:r>
              <a:rPr lang="en-US" sz="1200" i="1" u="sng" dirty="0" smtClean="0">
                <a:latin typeface="Times New Roman" charset="0"/>
              </a:rPr>
              <a:t>Suggested Approach/Words:</a:t>
            </a:r>
          </a:p>
          <a:p>
            <a:pPr marL="228600" indent="-228600">
              <a:lnSpc>
                <a:spcPct val="80000"/>
              </a:lnSpc>
            </a:pPr>
            <a:r>
              <a:rPr lang="en-US" sz="1200" dirty="0" smtClean="0">
                <a:latin typeface="Times New Roman" charset="0"/>
              </a:rPr>
              <a:t>Now that we have just reviewed Our objectives, what is more important is what you want to get out of this class. Let’s make a deal; this is your class. As I stated earlier, I want this to be the most productive 3 days that you have ever spent. I value your time so I want to make sure I cover what is important to you. However, to do that, you have to tell me. Here is how I would like to accomplish that.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You have probably noticed. We are sitting in teams. Over here we have the (RED) team….YEAH RED! The (BLUE) team over here, etc.</a:t>
            </a:r>
          </a:p>
          <a:p>
            <a:pPr marL="228600" indent="-228600">
              <a:lnSpc>
                <a:spcPct val="80000"/>
              </a:lnSpc>
            </a:pPr>
            <a:r>
              <a:rPr lang="en-US" sz="1200" dirty="0" smtClean="0">
                <a:latin typeface="Times New Roman" charset="0"/>
              </a:rPr>
              <a:t>To help in the team process, I need a volunteer from each team to stand. Now, I want to tell you that w/ risk, comes reward --- and that at LSI, we protect our volunteers. Now volunteers, I need each of you to grab the pad and color marker in one hand and w/ your other hand, touch the shoulder of one of your teammates. The person you are touching is not the Team Leader for this exercise. Volunteers, you may now sit down. (Award first dots to each Volunteer --- introduce rewarding of dots concept).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3 rules:</a:t>
            </a:r>
          </a:p>
          <a:p>
            <a:pPr marL="228600" indent="-228600">
              <a:lnSpc>
                <a:spcPct val="80000"/>
              </a:lnSpc>
              <a:buFontTx/>
              <a:buAutoNum type="arabicPeriod"/>
            </a:pPr>
            <a:r>
              <a:rPr lang="en-US" sz="1200" dirty="0" smtClean="0">
                <a:latin typeface="Times New Roman" charset="0"/>
              </a:rPr>
              <a:t>You must use the pad and marker you have been given. Comment about small pad, large marker, so write accordingly</a:t>
            </a:r>
          </a:p>
          <a:p>
            <a:pPr marL="228600" indent="-228600">
              <a:lnSpc>
                <a:spcPct val="80000"/>
              </a:lnSpc>
              <a:buFontTx/>
              <a:buAutoNum type="arabicPeriod"/>
            </a:pPr>
            <a:r>
              <a:rPr lang="en-US" sz="1200" dirty="0" smtClean="0">
                <a:latin typeface="Times New Roman" charset="0"/>
              </a:rPr>
              <a:t>Only one item per post-it and you can have as many items as you please. (So, BLUE team, if you have 5 items, how many post –its will you have?)</a:t>
            </a:r>
          </a:p>
          <a:p>
            <a:pPr marL="228600" indent="-228600">
              <a:lnSpc>
                <a:spcPct val="80000"/>
              </a:lnSpc>
              <a:buFontTx/>
              <a:buAutoNum type="arabicPeriod"/>
            </a:pPr>
            <a:r>
              <a:rPr lang="en-US" sz="1200" dirty="0" smtClean="0">
                <a:latin typeface="Times New Roman" charset="0"/>
              </a:rPr>
              <a:t>When the 90 seconds is up, you must have your pen capped and in the air; otherwise, you will lose 2 post-its.(When you lose 2 post-its, guess how many dots you lose?)</a:t>
            </a:r>
          </a:p>
          <a:p>
            <a:pPr marL="228600" indent="-228600">
              <a:lnSpc>
                <a:spcPct val="80000"/>
              </a:lnSpc>
            </a:pPr>
            <a:r>
              <a:rPr lang="en-US" sz="1200" dirty="0" smtClean="0">
                <a:latin typeface="Times New Roman" charset="0"/>
              </a:rPr>
              <a:t>Team Members: your job is to contribute</a:t>
            </a:r>
          </a:p>
          <a:p>
            <a:pPr marL="228600" indent="-228600">
              <a:lnSpc>
                <a:spcPct val="80000"/>
              </a:lnSpc>
            </a:pPr>
            <a:r>
              <a:rPr lang="en-US" sz="1200" dirty="0" smtClean="0">
                <a:latin typeface="Times New Roman" charset="0"/>
              </a:rPr>
              <a:t>SQ: Pretend that the class was about to end and everyone was filing out the door and you said, “Wait a minute. Come back. We never got to the one thing I really wanted to hear about. We did not talk about……? What is that you would want us to make sure that we cover? </a:t>
            </a:r>
          </a:p>
          <a:p>
            <a:pPr marL="228600" indent="-228600">
              <a:lnSpc>
                <a:spcPct val="80000"/>
              </a:lnSpc>
            </a:pPr>
            <a:r>
              <a:rPr lang="en-US" sz="1200" dirty="0" smtClean="0">
                <a:latin typeface="Times New Roman" charset="0"/>
              </a:rPr>
              <a:t>Any questions? Remember, quantity and quality count. Team Leaders, the clock is running.</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Collect post-its and post to Flip Chart and group by categories. Will come back later to this chart. (Note you are modeling grouping.)</a:t>
            </a:r>
          </a:p>
          <a:p>
            <a:pPr marL="228600" indent="-228600">
              <a:lnSpc>
                <a:spcPct val="80000"/>
              </a:lnSpc>
            </a:pPr>
            <a:r>
              <a:rPr lang="en-US" sz="1200" dirty="0" smtClean="0">
                <a:latin typeface="Times New Roman" charset="0"/>
              </a:rPr>
              <a:t>So remember, this is your session. What you are saying is that if we cover these topics, your time will have been well spent. OK, we will be coming back to these in a few minutes. For now, let’s get into the Participant Manual.</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If you look at the book you will notice that there are three sections: the white pages, the blue pages and the yellow pages. The white sections represents the principles themselves. Each tab represents a principle. For example, if I said let’s turn to principle 6, you will see that the first page summarizes the principle, Managing Dysfunction, the second page shows the dysfunction graph and so on. In a minute, we will review all ten principles.</a:t>
            </a:r>
          </a:p>
          <a:p>
            <a:pPr marL="228600" indent="-228600">
              <a:lnSpc>
                <a:spcPct val="80000"/>
              </a:lnSpc>
            </a:pPr>
            <a:r>
              <a:rPr lang="en-US" sz="1200" dirty="0" smtClean="0">
                <a:latin typeface="Times New Roman" charset="0"/>
              </a:rPr>
              <a:t>Let’s see what else is included in the book. Turn past tab 10 to the first blue tab. These are the Agenda Models. They are a gift to you from LSI. Notice, there are ten tabs for such things as Strategic Planning, Project Planning, and so on. These come from the consulting side of our organization and represent ten of the topics we frequently facilitate. People tell us that this is the section they use most often after the class is over. Let me show you why.</a:t>
            </a:r>
          </a:p>
          <a:p>
            <a:pPr marL="228600" indent="-228600">
              <a:lnSpc>
                <a:spcPct val="80000"/>
              </a:lnSpc>
              <a:buFontTx/>
              <a:buChar char="•"/>
            </a:pPr>
            <a:r>
              <a:rPr lang="en-US" sz="1200" dirty="0" smtClean="0">
                <a:latin typeface="Times New Roman" charset="0"/>
              </a:rPr>
              <a:t>Let’s look at blue tab 1, the second page, Strategic Planning. It first starts with an agenda with a purpose statement and a list of the agenda items….Introduction, Review Situation Assessment, etc.</a:t>
            </a:r>
          </a:p>
          <a:p>
            <a:pPr marL="228600" indent="-228600">
              <a:lnSpc>
                <a:spcPct val="80000"/>
              </a:lnSpc>
              <a:buFontTx/>
              <a:buChar char="•"/>
            </a:pPr>
            <a:r>
              <a:rPr lang="en-US" sz="1200" dirty="0" smtClean="0">
                <a:latin typeface="Times New Roman" charset="0"/>
              </a:rPr>
              <a:t>Next page is a list of definitions for strategic planning; next page is a sample deliverable that shows you what you will have when you are done. You might say, “Oh, that’s nice, thank you. However, we haven’t gotten to the good stuff yet. Turn the page.</a:t>
            </a:r>
          </a:p>
          <a:p>
            <a:pPr marL="228600" indent="-228600">
              <a:lnSpc>
                <a:spcPct val="80000"/>
              </a:lnSpc>
              <a:buFontTx/>
              <a:buChar char="•"/>
            </a:pPr>
            <a:r>
              <a:rPr lang="en-US" sz="1200" dirty="0" smtClean="0">
                <a:latin typeface="Times New Roman" charset="0"/>
              </a:rPr>
              <a:t>The next page tells you what to bring with you to the session, what to have in the room and what you do when you arrive.</a:t>
            </a:r>
          </a:p>
          <a:p>
            <a:pPr marL="228600" indent="-228600">
              <a:lnSpc>
                <a:spcPct val="80000"/>
              </a:lnSpc>
              <a:buFontTx/>
              <a:buChar char="•"/>
            </a:pPr>
            <a:r>
              <a:rPr lang="en-US" sz="1200" dirty="0" smtClean="0">
                <a:latin typeface="Times New Roman" charset="0"/>
              </a:rPr>
              <a:t>Remember the first agenda item was the introduction? Well, this page tells you how to do the introduction for strategic planning. Notice the left side tells what to do and the right side explains what to do with what you hear.</a:t>
            </a:r>
          </a:p>
          <a:p>
            <a:pPr marL="228600" indent="-228600">
              <a:lnSpc>
                <a:spcPct val="80000"/>
              </a:lnSpc>
              <a:buFontTx/>
              <a:buChar char="•"/>
            </a:pPr>
            <a:r>
              <a:rPr lang="en-US" sz="1200" dirty="0" smtClean="0">
                <a:latin typeface="Times New Roman" charset="0"/>
              </a:rPr>
              <a:t>The next page explains the second agenda item; how to review the situation analysis.</a:t>
            </a:r>
          </a:p>
          <a:p>
            <a:pPr marL="228600" indent="-228600">
              <a:lnSpc>
                <a:spcPct val="80000"/>
              </a:lnSpc>
              <a:buFontTx/>
              <a:buChar char="•"/>
            </a:pPr>
            <a:r>
              <a:rPr lang="en-US" sz="1200" dirty="0" smtClean="0">
                <a:latin typeface="Times New Roman" charset="0"/>
              </a:rPr>
              <a:t>The next page explains how to do visioning and gives you words to say and explains what to do with what you hear.</a:t>
            </a:r>
          </a:p>
          <a:p>
            <a:pPr marL="228600" indent="-228600">
              <a:lnSpc>
                <a:spcPct val="80000"/>
              </a:lnSpc>
              <a:buFontTx/>
              <a:buChar char="•"/>
            </a:pPr>
            <a:r>
              <a:rPr lang="en-US" sz="1200" dirty="0" smtClean="0">
                <a:latin typeface="Times New Roman" charset="0"/>
              </a:rPr>
              <a:t>In addition, it goes on for each agenda item until you get to the page with the review and close.</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Please take out the yellow pages, which is the exercise packet. It contains instructions for the exercises that we will be facilitating in the class. It also contains feedback forms that you will be using to review your teammates.</a:t>
            </a:r>
          </a:p>
          <a:p>
            <a:pPr marL="228600" indent="-228600">
              <a:lnSpc>
                <a:spcPct val="80000"/>
              </a:lnSpc>
              <a:buFontTx/>
              <a:buChar char="•"/>
            </a:pPr>
            <a:r>
              <a:rPr lang="en-US" sz="1200" dirty="0" smtClean="0">
                <a:latin typeface="Times New Roman" charset="0"/>
              </a:rPr>
              <a:t>Let’s look at the first exercise on page 6. Questioning. First there are the introductions for the exercise.</a:t>
            </a:r>
          </a:p>
          <a:p>
            <a:pPr marL="228600" indent="-228600">
              <a:lnSpc>
                <a:spcPct val="80000"/>
              </a:lnSpc>
              <a:buFontTx/>
              <a:buChar char="•"/>
            </a:pPr>
            <a:r>
              <a:rPr lang="en-US" sz="1200" dirty="0" smtClean="0">
                <a:latin typeface="Times New Roman" charset="0"/>
              </a:rPr>
              <a:t>The next page provides you a template (like the agenda model) to record what you will say and what you will do.</a:t>
            </a:r>
          </a:p>
          <a:p>
            <a:pPr marL="228600" indent="-228600">
              <a:lnSpc>
                <a:spcPct val="80000"/>
              </a:lnSpc>
              <a:buFontTx/>
              <a:buChar char="•"/>
            </a:pPr>
            <a:r>
              <a:rPr lang="en-US" sz="1200" dirty="0" smtClean="0">
                <a:latin typeface="Times New Roman" charset="0"/>
              </a:rPr>
              <a:t>The next page is a feedback form which your team will use to give you feedback on your performance. Notice, this form just contains eight questioning techniques.</a:t>
            </a:r>
          </a:p>
          <a:p>
            <a:pPr marL="228600" indent="-228600">
              <a:lnSpc>
                <a:spcPct val="80000"/>
              </a:lnSpc>
              <a:buFontTx/>
              <a:buChar char="•"/>
            </a:pPr>
            <a:r>
              <a:rPr lang="en-US" sz="1200" dirty="0" smtClean="0">
                <a:latin typeface="Times New Roman" charset="0"/>
              </a:rPr>
              <a:t>Turn to page E-12. This is the feedback for exercise 2. Notice, there is still questioning but also the other techniques like getting started, voice and body.</a:t>
            </a:r>
          </a:p>
          <a:p>
            <a:pPr marL="228600" indent="-228600">
              <a:lnSpc>
                <a:spcPct val="80000"/>
              </a:lnSpc>
              <a:buFontTx/>
              <a:buChar char="•"/>
            </a:pPr>
            <a:r>
              <a:rPr lang="en-US" sz="1200" dirty="0" smtClean="0">
                <a:latin typeface="Times New Roman" charset="0"/>
              </a:rPr>
              <a:t>Turn to page E-17. What do you notice? Yes, we aded more techniques that you will be more proficient in.</a:t>
            </a:r>
          </a:p>
          <a:p>
            <a:pPr marL="228600" indent="-228600">
              <a:lnSpc>
                <a:spcPct val="80000"/>
              </a:lnSpc>
              <a:buFontTx/>
              <a:buChar char="•"/>
            </a:pPr>
            <a:r>
              <a:rPr lang="en-US" sz="1200" dirty="0" smtClean="0">
                <a:latin typeface="Times New Roman" charset="0"/>
              </a:rPr>
              <a:t>Let’s look at the last exercise feedback form on page E-30. Notice all the techniques you will be demonstrating…</a:t>
            </a:r>
          </a:p>
          <a:p>
            <a:pPr marL="228600" indent="-228600">
              <a:lnSpc>
                <a:spcPct val="80000"/>
              </a:lnSpc>
              <a:buFontTx/>
              <a:buChar char="•"/>
            </a:pPr>
            <a:r>
              <a:rPr lang="en-US" sz="1200" dirty="0" smtClean="0">
                <a:latin typeface="Times New Roman" charset="0"/>
              </a:rPr>
              <a:t>The point is that each exercise builds on what you have learned before. So, by the end of class, each one of you will have had the</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a:solidFill>
                  <a:prstClr val="black"/>
                </a:solidFill>
              </a:rPr>
              <a:pPr/>
              <a:t>63</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latin typeface="Times New Roman" charset="0"/>
              </a:rPr>
              <a:t>13026727</a:t>
            </a:r>
          </a:p>
          <a:p>
            <a:pPr>
              <a:buFontTx/>
              <a:buChar char="•"/>
            </a:pPr>
            <a:endParaRPr lang="en-US" dirty="0" smtClean="0">
              <a:latin typeface="Times New Roman" charset="0"/>
            </a:endParaRPr>
          </a:p>
          <a:p>
            <a:pPr>
              <a:buFontTx/>
              <a:buChar char="•"/>
            </a:pPr>
            <a:r>
              <a:rPr lang="en-US" dirty="0" smtClean="0">
                <a:latin typeface="Times New Roman" charset="0"/>
              </a:rPr>
              <a:t>17948386</a:t>
            </a:r>
          </a:p>
          <a:p>
            <a:pPr>
              <a:buFontTx/>
              <a:buChar char="•"/>
            </a:pPr>
            <a:endParaRPr lang="en-US" dirty="0" smtClean="0">
              <a:latin typeface="Times New Roman" charset="0"/>
            </a:endParaRPr>
          </a:p>
          <a:p>
            <a:pPr>
              <a:buFontTx/>
              <a:buChar char="•"/>
            </a:pPr>
            <a:r>
              <a:rPr lang="en-US" dirty="0" smtClean="0">
                <a:latin typeface="Times New Roman" charset="0"/>
              </a:rPr>
              <a:t>Key point --- if you get in this habit, you will tend to</a:t>
            </a:r>
          </a:p>
          <a:p>
            <a:pPr lvl="1">
              <a:buFontTx/>
              <a:buChar char="•"/>
            </a:pPr>
            <a:r>
              <a:rPr lang="en-US" dirty="0" smtClean="0">
                <a:latin typeface="Times New Roman" charset="0"/>
              </a:rPr>
              <a:t>Use their words and not yours</a:t>
            </a:r>
          </a:p>
          <a:p>
            <a:pPr lvl="1">
              <a:buFontTx/>
              <a:buChar char="•"/>
            </a:pPr>
            <a:r>
              <a:rPr lang="en-US" dirty="0" smtClean="0">
                <a:latin typeface="Times New Roman" charset="0"/>
              </a:rPr>
              <a:t>“still write it”</a:t>
            </a:r>
          </a:p>
          <a:p>
            <a:pPr>
              <a:buFontTx/>
              <a:buChar char="•"/>
            </a:pPr>
            <a:r>
              <a:rPr lang="en-US" dirty="0" smtClean="0">
                <a:latin typeface="Times New Roman" charset="0"/>
              </a:rPr>
              <a:t>Would we really still write it when the response is wrong?</a:t>
            </a:r>
          </a:p>
          <a:p>
            <a:pPr lvl="1">
              <a:buFontTx/>
              <a:buChar char="•"/>
            </a:pPr>
            <a:r>
              <a:rPr lang="en-US" dirty="0" smtClean="0">
                <a:latin typeface="Times New Roman" charset="0"/>
              </a:rPr>
              <a:t>Why? &lt;that’s right, the group will identify it….or you will lead them there by questioning and now they have identified it and own it….back to our CD (commitment to the decision)&gt;</a:t>
            </a: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Two slides, (left versus right); keep all words</a:t>
            </a:r>
          </a:p>
          <a:p>
            <a:endParaRPr lang="en-US" dirty="0" smtClean="0">
              <a:latin typeface="Times New Roman" charset="0"/>
            </a:endParaRPr>
          </a:p>
          <a:p>
            <a:pPr>
              <a:buFontTx/>
              <a:buChar char="•"/>
            </a:pPr>
            <a:r>
              <a:rPr lang="en-US" dirty="0" smtClean="0">
                <a:latin typeface="Times New Roman" charset="0"/>
              </a:rPr>
              <a:t>Key point --- if you get in this habit, you will tend to</a:t>
            </a:r>
          </a:p>
          <a:p>
            <a:pPr lvl="1">
              <a:buFontTx/>
              <a:buChar char="•"/>
            </a:pPr>
            <a:r>
              <a:rPr lang="en-US" dirty="0" smtClean="0">
                <a:latin typeface="Times New Roman" charset="0"/>
              </a:rPr>
              <a:t>Use their words and not yours</a:t>
            </a:r>
          </a:p>
          <a:p>
            <a:pPr lvl="1">
              <a:buFontTx/>
              <a:buChar char="•"/>
            </a:pPr>
            <a:r>
              <a:rPr lang="en-US" dirty="0" smtClean="0">
                <a:latin typeface="Times New Roman" charset="0"/>
              </a:rPr>
              <a:t>“still write it”</a:t>
            </a:r>
          </a:p>
          <a:p>
            <a:pPr>
              <a:buFontTx/>
              <a:buChar char="•"/>
            </a:pPr>
            <a:r>
              <a:rPr lang="en-US" dirty="0" smtClean="0">
                <a:latin typeface="Times New Roman" charset="0"/>
              </a:rPr>
              <a:t>Would we really still write it when the response is wrong?</a:t>
            </a:r>
          </a:p>
          <a:p>
            <a:pPr lvl="1">
              <a:buFontTx/>
              <a:buChar char="•"/>
            </a:pPr>
            <a:r>
              <a:rPr lang="en-US" dirty="0" smtClean="0">
                <a:latin typeface="Times New Roman" charset="0"/>
              </a:rPr>
              <a:t>Why? &lt;that’s right, the group will identify it….or you will lead them there by questioning and now they have identified it and own it….back to our CD (commitment to the decision)&gt;</a:t>
            </a:r>
          </a:p>
          <a:p>
            <a:pPr lvl="1">
              <a:buFontTx/>
              <a:buChar char="•"/>
            </a:pPr>
            <a:endParaRPr lang="en-US" dirty="0" smtClean="0">
              <a:latin typeface="Times New Roman" charset="0"/>
            </a:endParaRPr>
          </a:p>
          <a:p>
            <a:pPr lvl="1">
              <a:buFontTx/>
              <a:buChar char="•"/>
            </a:pPr>
            <a:endParaRPr lang="en-US" dirty="0" smtClean="0">
              <a:latin typeface="Times New Roman" charset="0"/>
            </a:endParaRPr>
          </a:p>
          <a:p>
            <a:pPr eaLnBrk="1" hangingPunct="1">
              <a:lnSpc>
                <a:spcPct val="90000"/>
              </a:lnSpc>
            </a:pPr>
            <a:r>
              <a:rPr lang="en-US" dirty="0" smtClean="0"/>
              <a:t>Record what is said without regard to value</a:t>
            </a:r>
            <a:br>
              <a:rPr lang="en-US" dirty="0" smtClean="0"/>
            </a:br>
            <a:r>
              <a:rPr lang="en-US" dirty="0" smtClean="0"/>
              <a:t>of completeness</a:t>
            </a:r>
          </a:p>
          <a:p>
            <a:pPr lvl="1" eaLnBrk="1" hangingPunct="1">
              <a:lnSpc>
                <a:spcPct val="90000"/>
              </a:lnSpc>
            </a:pPr>
            <a:r>
              <a:rPr lang="en-US" dirty="0" smtClean="0"/>
              <a:t>If what is said is incomplete…</a:t>
            </a:r>
          </a:p>
          <a:p>
            <a:pPr lvl="1" eaLnBrk="1" hangingPunct="1">
              <a:lnSpc>
                <a:spcPct val="90000"/>
              </a:lnSpc>
            </a:pPr>
            <a:r>
              <a:rPr lang="en-US" dirty="0" smtClean="0"/>
              <a:t>If what is said can be improved upon…</a:t>
            </a:r>
          </a:p>
          <a:p>
            <a:pPr lvl="1" eaLnBrk="1" hangingPunct="1">
              <a:lnSpc>
                <a:spcPct val="90000"/>
              </a:lnSpc>
            </a:pPr>
            <a:r>
              <a:rPr lang="en-US" dirty="0" smtClean="0"/>
              <a:t>If what is said is not what you were looking for…</a:t>
            </a:r>
          </a:p>
          <a:p>
            <a:pPr lvl="1" eaLnBrk="1" hangingPunct="1">
              <a:lnSpc>
                <a:spcPct val="90000"/>
              </a:lnSpc>
            </a:pPr>
            <a:r>
              <a:rPr lang="en-US" dirty="0" smtClean="0"/>
              <a:t>If what is said is wrong…</a:t>
            </a:r>
          </a:p>
          <a:p>
            <a:pPr algn="ctr" eaLnBrk="1" hangingPunct="1">
              <a:lnSpc>
                <a:spcPct val="90000"/>
              </a:lnSpc>
              <a:buFont typeface="Wingdings" charset="2"/>
              <a:buNone/>
            </a:pPr>
            <a:r>
              <a:rPr lang="en-US" sz="3600" b="1" dirty="0" smtClean="0">
                <a:solidFill>
                  <a:schemeClr val="hlink"/>
                </a:solidFill>
              </a:rPr>
              <a:t>Still Record It!</a:t>
            </a:r>
          </a:p>
          <a:p>
            <a:pPr lvl="1">
              <a:buFontTx/>
              <a:buChar char="•"/>
            </a:pPr>
            <a:endParaRPr lang="en-US" dirty="0" smtClean="0">
              <a:latin typeface="Times New Roman" charset="0"/>
            </a:endParaRP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One slide, image, reduce words</a:t>
            </a:r>
          </a:p>
          <a:p>
            <a:pPr>
              <a:buFontTx/>
              <a:buChar char="•"/>
            </a:pPr>
            <a:r>
              <a:rPr lang="en-US" dirty="0" smtClean="0">
                <a:latin typeface="Times New Roman" charset="0"/>
              </a:rPr>
              <a:t>Record as many of the speaker’s words as is necessary</a:t>
            </a:r>
          </a:p>
          <a:p>
            <a:pPr>
              <a:buFontTx/>
              <a:buChar char="•"/>
            </a:pPr>
            <a:r>
              <a:rPr lang="en-US" dirty="0" smtClean="0">
                <a:latin typeface="Times New Roman" charset="0"/>
              </a:rPr>
              <a:t>Not necessary to record all the words</a:t>
            </a:r>
          </a:p>
          <a:p>
            <a:pPr>
              <a:buFontTx/>
              <a:buChar char="•"/>
            </a:pPr>
            <a:r>
              <a:rPr lang="en-US" dirty="0" smtClean="0">
                <a:latin typeface="Times New Roman" charset="0"/>
              </a:rPr>
              <a:t>If uncertain, ask for confirmation</a:t>
            </a:r>
          </a:p>
          <a:p>
            <a:pPr>
              <a:buFontTx/>
              <a:buChar char="•"/>
            </a:pPr>
            <a:r>
              <a:rPr lang="en-US" dirty="0" smtClean="0">
                <a:latin typeface="Times New Roman" charset="0"/>
              </a:rPr>
              <a:t>If too long, ask for the headline</a:t>
            </a:r>
          </a:p>
          <a:p>
            <a:pPr>
              <a:buFontTx/>
              <a:buChar char="•"/>
            </a:pPr>
            <a:r>
              <a:rPr lang="en-US" dirty="0" smtClean="0">
                <a:latin typeface="Times New Roman" charset="0"/>
              </a:rPr>
              <a:t>Use abbreviations cautiously</a:t>
            </a:r>
          </a:p>
          <a:p>
            <a:pPr>
              <a:buFontTx/>
              <a:buChar char="•"/>
            </a:pPr>
            <a:r>
              <a:rPr lang="en-US" dirty="0" smtClean="0">
                <a:latin typeface="Times New Roman" charset="0"/>
              </a:rPr>
              <a:t>Do NOT clean up the speaker’s words</a:t>
            </a:r>
          </a:p>
          <a:p>
            <a:endParaRPr lang="en-US" dirty="0" smtClean="0">
              <a:latin typeface="Times New Roman" charset="0"/>
            </a:endParaRPr>
          </a:p>
          <a:p>
            <a:pPr>
              <a:buFontTx/>
              <a:buChar char="•"/>
            </a:pPr>
            <a:r>
              <a:rPr lang="en-US" dirty="0" smtClean="0">
                <a:latin typeface="Times New Roman" charset="0"/>
              </a:rPr>
              <a:t>How many of you have faced the challenge of having a participant tell you how to build the wrist watch when all you asked for is what time was it?</a:t>
            </a:r>
          </a:p>
          <a:p>
            <a:pPr lvl="1">
              <a:buFontTx/>
              <a:buChar char="•"/>
            </a:pPr>
            <a:r>
              <a:rPr lang="en-US" dirty="0" smtClean="0">
                <a:latin typeface="Times New Roman" charset="0"/>
              </a:rPr>
              <a:t>This headline or bullet point request can be very helpful for these “long winded” participants</a:t>
            </a:r>
          </a:p>
          <a:p>
            <a:endParaRPr lang="en-US" dirty="0" smtClean="0">
              <a:latin typeface="Times New Roman" pitchFamily="-84" charset="0"/>
            </a:endParaRPr>
          </a:p>
          <a:p>
            <a:endParaRPr lang="en-US" dirty="0" smtClean="0">
              <a:latin typeface="Times New Roman" pitchFamily="-84" charset="0"/>
            </a:endParaRPr>
          </a:p>
          <a:p>
            <a:r>
              <a:rPr lang="en-US" dirty="0" smtClean="0">
                <a:latin typeface="Times New Roman" pitchFamily="-84" charset="0"/>
              </a:rPr>
              <a:t>3215241</a:t>
            </a:r>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One slide, image, reduce words</a:t>
            </a:r>
          </a:p>
          <a:p>
            <a:pPr>
              <a:buFontTx/>
              <a:buChar char="•"/>
            </a:pPr>
            <a:r>
              <a:rPr lang="en-US" dirty="0" smtClean="0">
                <a:latin typeface="Times New Roman" charset="0"/>
              </a:rPr>
              <a:t>Record as many of the speaker’s words as is necessary</a:t>
            </a:r>
          </a:p>
          <a:p>
            <a:pPr>
              <a:buFontTx/>
              <a:buChar char="•"/>
            </a:pPr>
            <a:r>
              <a:rPr lang="en-US" dirty="0" smtClean="0">
                <a:latin typeface="Times New Roman" charset="0"/>
              </a:rPr>
              <a:t>Not necessary to record all the words</a:t>
            </a:r>
          </a:p>
          <a:p>
            <a:pPr>
              <a:buFontTx/>
              <a:buChar char="•"/>
            </a:pPr>
            <a:r>
              <a:rPr lang="en-US" dirty="0" smtClean="0">
                <a:latin typeface="Times New Roman" charset="0"/>
              </a:rPr>
              <a:t>If uncertain, ask for confirmation</a:t>
            </a:r>
          </a:p>
          <a:p>
            <a:pPr>
              <a:buFontTx/>
              <a:buChar char="•"/>
            </a:pPr>
            <a:r>
              <a:rPr lang="en-US" dirty="0" smtClean="0">
                <a:latin typeface="Times New Roman" charset="0"/>
              </a:rPr>
              <a:t>If too long, ask for the headline</a:t>
            </a:r>
          </a:p>
          <a:p>
            <a:pPr>
              <a:buFontTx/>
              <a:buChar char="•"/>
            </a:pPr>
            <a:r>
              <a:rPr lang="en-US" dirty="0" smtClean="0">
                <a:latin typeface="Times New Roman" charset="0"/>
              </a:rPr>
              <a:t>Use abbreviations cautiously</a:t>
            </a:r>
          </a:p>
          <a:p>
            <a:pPr>
              <a:buFontTx/>
              <a:buChar char="•"/>
            </a:pPr>
            <a:r>
              <a:rPr lang="en-US" dirty="0" smtClean="0">
                <a:latin typeface="Times New Roman" charset="0"/>
              </a:rPr>
              <a:t>Do NOT clean up the speaker’s words</a:t>
            </a:r>
          </a:p>
          <a:p>
            <a:endParaRPr lang="en-US" dirty="0" smtClean="0">
              <a:latin typeface="Times New Roman" charset="0"/>
            </a:endParaRPr>
          </a:p>
          <a:p>
            <a:pPr>
              <a:buFontTx/>
              <a:buChar char="•"/>
            </a:pPr>
            <a:r>
              <a:rPr lang="en-US" dirty="0" smtClean="0">
                <a:latin typeface="Times New Roman" charset="0"/>
              </a:rPr>
              <a:t>How many of you have faced the challenge of having a participant tell you how to build the wrist watch when all you asked for is what time was it?</a:t>
            </a:r>
          </a:p>
          <a:p>
            <a:pPr lvl="1">
              <a:buFontTx/>
              <a:buChar char="•"/>
            </a:pPr>
            <a:r>
              <a:rPr lang="en-US" dirty="0" smtClean="0">
                <a:latin typeface="Times New Roman" charset="0"/>
              </a:rPr>
              <a:t>This headline or bullet point request can be very helpful for these “long winded” participants</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r>
              <a:rPr lang="en-US" sz="1200" dirty="0" smtClean="0">
                <a:latin typeface="Times New Roman" charset="0"/>
              </a:rPr>
              <a:t>MW: One slide. All words need to show up. (I made slight edit on the words). </a:t>
            </a:r>
          </a:p>
          <a:p>
            <a:pPr marL="228600" indent="-228600">
              <a:lnSpc>
                <a:spcPct val="80000"/>
              </a:lnSpc>
            </a:pPr>
            <a:endParaRPr lang="en-US" sz="1200" i="1" u="sng" dirty="0" smtClean="0">
              <a:latin typeface="Times New Roman" charset="0"/>
            </a:endParaRPr>
          </a:p>
          <a:p>
            <a:pPr marL="228600" indent="-228600">
              <a:lnSpc>
                <a:spcPct val="80000"/>
              </a:lnSpc>
            </a:pPr>
            <a:r>
              <a:rPr lang="en-US" sz="1200" i="1" u="sng" dirty="0" smtClean="0">
                <a:latin typeface="Times New Roman" charset="0"/>
              </a:rPr>
              <a:t>Do’s: </a:t>
            </a:r>
          </a:p>
          <a:p>
            <a:pPr marL="228600" indent="-228600">
              <a:lnSpc>
                <a:spcPct val="80000"/>
              </a:lnSpc>
            </a:pPr>
            <a:r>
              <a:rPr lang="en-US" sz="1200" dirty="0" smtClean="0">
                <a:latin typeface="Times New Roman" charset="0"/>
              </a:rPr>
              <a:t>Hand out dots to volunteers</a:t>
            </a:r>
          </a:p>
          <a:p>
            <a:pPr marL="228600" indent="-228600">
              <a:lnSpc>
                <a:spcPct val="80000"/>
              </a:lnSpc>
            </a:pPr>
            <a:r>
              <a:rPr lang="en-US" sz="1200" dirty="0" smtClean="0">
                <a:latin typeface="Times New Roman" charset="0"/>
              </a:rPr>
              <a:t>Give 90 seconds</a:t>
            </a:r>
          </a:p>
          <a:p>
            <a:pPr marL="228600" indent="-228600">
              <a:lnSpc>
                <a:spcPct val="80000"/>
              </a:lnSpc>
            </a:pPr>
            <a:r>
              <a:rPr lang="en-US" sz="1200" dirty="0" smtClean="0">
                <a:latin typeface="Times New Roman" charset="0"/>
              </a:rPr>
              <a:t>Award dot for each personal objective to team</a:t>
            </a:r>
          </a:p>
          <a:p>
            <a:pPr marL="228600" indent="-228600">
              <a:lnSpc>
                <a:spcPct val="80000"/>
              </a:lnSpc>
            </a:pPr>
            <a:r>
              <a:rPr lang="en-US" sz="1200" dirty="0" smtClean="0">
                <a:latin typeface="Times New Roman" charset="0"/>
              </a:rPr>
              <a:t>Inform group you will be grouping objectives inot “like” categories (eg If first objective was “how to deal with bad personalities” ask the group to name a broad category that would describe it. For the next objective, ask if it is similar to the previous category or if it should be a different category. Continue until all objectives are complete – see Principle 5 for further instructions on grouping.</a:t>
            </a:r>
          </a:p>
          <a:p>
            <a:pPr marL="228600" indent="-228600">
              <a:lnSpc>
                <a:spcPct val="80000"/>
              </a:lnSpc>
            </a:pPr>
            <a:r>
              <a:rPr lang="en-US" sz="1200" dirty="0" smtClean="0">
                <a:latin typeface="Times New Roman" charset="0"/>
              </a:rPr>
              <a:t>When complete award dots for quality – total number of categories covered by team.</a:t>
            </a:r>
          </a:p>
          <a:p>
            <a:pPr marL="228600" indent="-228600">
              <a:lnSpc>
                <a:spcPct val="80000"/>
              </a:lnSpc>
            </a:pPr>
            <a:r>
              <a:rPr lang="en-US" sz="1200" i="1" u="sng" dirty="0" smtClean="0">
                <a:latin typeface="Times New Roman" charset="0"/>
              </a:rPr>
              <a:t>Suggested Approach/Words:</a:t>
            </a:r>
          </a:p>
          <a:p>
            <a:pPr marL="228600" indent="-228600">
              <a:lnSpc>
                <a:spcPct val="80000"/>
              </a:lnSpc>
            </a:pPr>
            <a:r>
              <a:rPr lang="en-US" sz="1200" dirty="0" smtClean="0">
                <a:latin typeface="Times New Roman" charset="0"/>
              </a:rPr>
              <a:t>Now that we have just reviewed Our objectives, what is more important is what you want to get out of this class. Let’s make a deal; this is your class. As I stated earlier, I want this to be the most productive 3 days that you have ever spent. I value your time so I want to make sure I cover what is important to you. However, to do that, you have to tell me. Here is how I would like to accomplish that.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You have probably noticed. We are sitting in teams. Over here we have the (RED) team….YEAH RED! The (BLUE) team over here, etc.</a:t>
            </a:r>
          </a:p>
          <a:p>
            <a:pPr marL="228600" indent="-228600">
              <a:lnSpc>
                <a:spcPct val="80000"/>
              </a:lnSpc>
            </a:pPr>
            <a:r>
              <a:rPr lang="en-US" sz="1200" dirty="0" smtClean="0">
                <a:latin typeface="Times New Roman" charset="0"/>
              </a:rPr>
              <a:t>To help in the team process, I need a volunteer from each team to stand. Now, I want to tell you that w/ risk, comes reward --- and that at LSI, we protect our volunteers. Now volunteers, I need each of you to grab the pad and color marker in one hand and w/ your other hand, touch the shoulder of one of your teammates. The person you are touching is not the Team Leader for this exercise. Volunteers, you may now sit down. (Award first dots to each Volunteer --- introduce rewarding of dots concept).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3 rules:</a:t>
            </a:r>
          </a:p>
          <a:p>
            <a:pPr marL="228600" indent="-228600">
              <a:lnSpc>
                <a:spcPct val="80000"/>
              </a:lnSpc>
              <a:buFontTx/>
              <a:buAutoNum type="arabicPeriod"/>
            </a:pPr>
            <a:r>
              <a:rPr lang="en-US" sz="1200" dirty="0" smtClean="0">
                <a:latin typeface="Times New Roman" charset="0"/>
              </a:rPr>
              <a:t>You must use the pad and marker you have been given. Comment about small pad, large marker, so write accordingly</a:t>
            </a:r>
          </a:p>
          <a:p>
            <a:pPr marL="228600" indent="-228600">
              <a:lnSpc>
                <a:spcPct val="80000"/>
              </a:lnSpc>
              <a:buFontTx/>
              <a:buAutoNum type="arabicPeriod"/>
            </a:pPr>
            <a:r>
              <a:rPr lang="en-US" sz="1200" dirty="0" smtClean="0">
                <a:latin typeface="Times New Roman" charset="0"/>
              </a:rPr>
              <a:t>Only one item per post-it and you can have as many items as you please. (So, BLUE team, if you have 5 items, how many post –its will you have?)</a:t>
            </a:r>
          </a:p>
          <a:p>
            <a:pPr marL="228600" indent="-228600">
              <a:lnSpc>
                <a:spcPct val="80000"/>
              </a:lnSpc>
              <a:buFontTx/>
              <a:buAutoNum type="arabicPeriod"/>
            </a:pPr>
            <a:r>
              <a:rPr lang="en-US" sz="1200" dirty="0" smtClean="0">
                <a:latin typeface="Times New Roman" charset="0"/>
              </a:rPr>
              <a:t>When the 90 seconds is up, you must have your pen capped and in the air; otherwise, you will lose 2 post-its.(When you lose 2 post-its, guess how many dots you lose?)</a:t>
            </a:r>
          </a:p>
          <a:p>
            <a:pPr marL="228600" indent="-228600">
              <a:lnSpc>
                <a:spcPct val="80000"/>
              </a:lnSpc>
            </a:pPr>
            <a:r>
              <a:rPr lang="en-US" sz="1200" dirty="0" smtClean="0">
                <a:latin typeface="Times New Roman" charset="0"/>
              </a:rPr>
              <a:t>Team Members: your job is to contribute</a:t>
            </a:r>
          </a:p>
          <a:p>
            <a:pPr marL="228600" indent="-228600">
              <a:lnSpc>
                <a:spcPct val="80000"/>
              </a:lnSpc>
            </a:pPr>
            <a:r>
              <a:rPr lang="en-US" sz="1200" dirty="0" smtClean="0">
                <a:latin typeface="Times New Roman" charset="0"/>
              </a:rPr>
              <a:t>SQ: Pretend that the class was about to end and everyone was filing out the door and you said, “Wait a minute. Come back. We never got to the one thing I really wanted to hear about. We did not talk about……? What is that you would want us to make sure that we cover? </a:t>
            </a:r>
          </a:p>
          <a:p>
            <a:pPr marL="228600" indent="-228600">
              <a:lnSpc>
                <a:spcPct val="80000"/>
              </a:lnSpc>
            </a:pPr>
            <a:r>
              <a:rPr lang="en-US" sz="1200" dirty="0" smtClean="0">
                <a:latin typeface="Times New Roman" charset="0"/>
              </a:rPr>
              <a:t>Any questions? Remember, quantity and quality count. Team Leaders, the clock is running.</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Collect post-its and post to Flip Chart and group by categories. Will come back later to this chart. (Note you are modeling grouping.)</a:t>
            </a:r>
          </a:p>
          <a:p>
            <a:pPr marL="228600" indent="-228600">
              <a:lnSpc>
                <a:spcPct val="80000"/>
              </a:lnSpc>
            </a:pPr>
            <a:r>
              <a:rPr lang="en-US" sz="1200" dirty="0" smtClean="0">
                <a:latin typeface="Times New Roman" charset="0"/>
              </a:rPr>
              <a:t>So remember, this is your session. What you are saying is that if we cover these topics, your time will have been well spent. OK, we will be coming back to these in a few minutes. For now, let’s get into the Participant Manual.</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If you look at the book you will notice that there are three sections: the white pages, the blue pages and the yellow pages. The white sections represents the principles themselves. Each tab represents a principle. For example, if I said let’s turn to principle 6, you will see that the first page summarizes the principle, Managing Dysfunction, the second page shows the dysfunction graph and so on. In a minute, we will review all ten principles.</a:t>
            </a:r>
          </a:p>
          <a:p>
            <a:pPr marL="228600" indent="-228600">
              <a:lnSpc>
                <a:spcPct val="80000"/>
              </a:lnSpc>
            </a:pPr>
            <a:r>
              <a:rPr lang="en-US" sz="1200" dirty="0" smtClean="0">
                <a:latin typeface="Times New Roman" charset="0"/>
              </a:rPr>
              <a:t>Let’s see what else is included in the book. Turn past tab 10 to the first blue tab. These are the Agenda Models. They are a gift to you from LSI. Notice, there are ten tabs for such things as Strategic Planning, Project Planning, and so on. These come from the consulting side of our organization and represent ten of the topics we frequently facilitate. People tell us that this is the section they use most often after the class is over. Let me show you why.</a:t>
            </a:r>
          </a:p>
          <a:p>
            <a:pPr marL="228600" indent="-228600">
              <a:lnSpc>
                <a:spcPct val="80000"/>
              </a:lnSpc>
              <a:buFontTx/>
              <a:buChar char="•"/>
            </a:pPr>
            <a:r>
              <a:rPr lang="en-US" sz="1200" dirty="0" smtClean="0">
                <a:latin typeface="Times New Roman" charset="0"/>
              </a:rPr>
              <a:t>Let’s look at blue tab 1, the second page, Strategic Planning. It first starts with an agenda with a purpose statement and a list of the agenda items….Introduction, Review Situation Assessment, etc.</a:t>
            </a:r>
          </a:p>
          <a:p>
            <a:pPr marL="228600" indent="-228600">
              <a:lnSpc>
                <a:spcPct val="80000"/>
              </a:lnSpc>
              <a:buFontTx/>
              <a:buChar char="•"/>
            </a:pPr>
            <a:r>
              <a:rPr lang="en-US" sz="1200" dirty="0" smtClean="0">
                <a:latin typeface="Times New Roman" charset="0"/>
              </a:rPr>
              <a:t>Next page is a list of definitions for strategic planning; next page is a sample deliverable that shows you what you will have when you are done. You might say, “Oh, that’s nice, thank you. However, we haven’t gotten to the good stuff yet. Turn the page.</a:t>
            </a:r>
          </a:p>
          <a:p>
            <a:pPr marL="228600" indent="-228600">
              <a:lnSpc>
                <a:spcPct val="80000"/>
              </a:lnSpc>
              <a:buFontTx/>
              <a:buChar char="•"/>
            </a:pPr>
            <a:r>
              <a:rPr lang="en-US" sz="1200" dirty="0" smtClean="0">
                <a:latin typeface="Times New Roman" charset="0"/>
              </a:rPr>
              <a:t>The next page tells you what to bring with you to the session, what to have in the room and what you do when you arrive.</a:t>
            </a:r>
          </a:p>
          <a:p>
            <a:pPr marL="228600" indent="-228600">
              <a:lnSpc>
                <a:spcPct val="80000"/>
              </a:lnSpc>
              <a:buFontTx/>
              <a:buChar char="•"/>
            </a:pPr>
            <a:r>
              <a:rPr lang="en-US" sz="1200" dirty="0" smtClean="0">
                <a:latin typeface="Times New Roman" charset="0"/>
              </a:rPr>
              <a:t>Remember the first agenda item was the introduction? Well, this page tells you how to do the introduction for strategic planning. Notice the left side tells what to do and the right side explains what to do with what you hear.</a:t>
            </a:r>
          </a:p>
          <a:p>
            <a:pPr marL="228600" indent="-228600">
              <a:lnSpc>
                <a:spcPct val="80000"/>
              </a:lnSpc>
              <a:buFontTx/>
              <a:buChar char="•"/>
            </a:pPr>
            <a:r>
              <a:rPr lang="en-US" sz="1200" dirty="0" smtClean="0">
                <a:latin typeface="Times New Roman" charset="0"/>
              </a:rPr>
              <a:t>The next page explains the second agenda item; how to review the situation analysis.</a:t>
            </a:r>
          </a:p>
          <a:p>
            <a:pPr marL="228600" indent="-228600">
              <a:lnSpc>
                <a:spcPct val="80000"/>
              </a:lnSpc>
              <a:buFontTx/>
              <a:buChar char="•"/>
            </a:pPr>
            <a:r>
              <a:rPr lang="en-US" sz="1200" dirty="0" smtClean="0">
                <a:latin typeface="Times New Roman" charset="0"/>
              </a:rPr>
              <a:t>The next page explains how to do visioning and gives you words to say and explains what to do with what you hear.</a:t>
            </a:r>
          </a:p>
          <a:p>
            <a:pPr marL="228600" indent="-228600">
              <a:lnSpc>
                <a:spcPct val="80000"/>
              </a:lnSpc>
              <a:buFontTx/>
              <a:buChar char="•"/>
            </a:pPr>
            <a:r>
              <a:rPr lang="en-US" sz="1200" dirty="0" smtClean="0">
                <a:latin typeface="Times New Roman" charset="0"/>
              </a:rPr>
              <a:t>In addition, it goes on for each agenda item until you get to the page with the review and close.</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Please take out the yellow pages, which is the exercise packet. It contains instructions for the exercises that we will be facilitating in the class. It also contains feedback forms that you will be using to review your teammates.</a:t>
            </a:r>
          </a:p>
          <a:p>
            <a:pPr marL="228600" indent="-228600">
              <a:lnSpc>
                <a:spcPct val="80000"/>
              </a:lnSpc>
              <a:buFontTx/>
              <a:buChar char="•"/>
            </a:pPr>
            <a:r>
              <a:rPr lang="en-US" sz="1200" dirty="0" smtClean="0">
                <a:latin typeface="Times New Roman" charset="0"/>
              </a:rPr>
              <a:t>Let’s look at the first exercise on page 6. Questioning. First there are the introductions for the exercise.</a:t>
            </a:r>
          </a:p>
          <a:p>
            <a:pPr marL="228600" indent="-228600">
              <a:lnSpc>
                <a:spcPct val="80000"/>
              </a:lnSpc>
              <a:buFontTx/>
              <a:buChar char="•"/>
            </a:pPr>
            <a:r>
              <a:rPr lang="en-US" sz="1200" dirty="0" smtClean="0">
                <a:latin typeface="Times New Roman" charset="0"/>
              </a:rPr>
              <a:t>The next page provides you a template (like the agenda model) to record what you will say and what you will do.</a:t>
            </a:r>
          </a:p>
          <a:p>
            <a:pPr marL="228600" indent="-228600">
              <a:lnSpc>
                <a:spcPct val="80000"/>
              </a:lnSpc>
              <a:buFontTx/>
              <a:buChar char="•"/>
            </a:pPr>
            <a:r>
              <a:rPr lang="en-US" sz="1200" dirty="0" smtClean="0">
                <a:latin typeface="Times New Roman" charset="0"/>
              </a:rPr>
              <a:t>The next page is a feedback form which your team will use to give you feedback on your performance. Notice, this form just contains eight questioning techniques.</a:t>
            </a:r>
          </a:p>
          <a:p>
            <a:pPr marL="228600" indent="-228600">
              <a:lnSpc>
                <a:spcPct val="80000"/>
              </a:lnSpc>
              <a:buFontTx/>
              <a:buChar char="•"/>
            </a:pPr>
            <a:r>
              <a:rPr lang="en-US" sz="1200" dirty="0" smtClean="0">
                <a:latin typeface="Times New Roman" charset="0"/>
              </a:rPr>
              <a:t>Turn to page E-12. This is the feedback for exercise 2. Notice, there is still questioning but also the other techniques like getting started, voice and body.</a:t>
            </a:r>
          </a:p>
          <a:p>
            <a:pPr marL="228600" indent="-228600">
              <a:lnSpc>
                <a:spcPct val="80000"/>
              </a:lnSpc>
              <a:buFontTx/>
              <a:buChar char="•"/>
            </a:pPr>
            <a:r>
              <a:rPr lang="en-US" sz="1200" dirty="0" smtClean="0">
                <a:latin typeface="Times New Roman" charset="0"/>
              </a:rPr>
              <a:t>Turn to page E-17. What do you notice? Yes, we aded more techniques that you will be more proficient in.</a:t>
            </a:r>
          </a:p>
          <a:p>
            <a:pPr marL="228600" indent="-228600">
              <a:lnSpc>
                <a:spcPct val="80000"/>
              </a:lnSpc>
              <a:buFontTx/>
              <a:buChar char="•"/>
            </a:pPr>
            <a:r>
              <a:rPr lang="en-US" sz="1200" dirty="0" smtClean="0">
                <a:latin typeface="Times New Roman" charset="0"/>
              </a:rPr>
              <a:t>Let’s look at the last exercise feedback form on page E-30. Notice all the techniques you will be demonstrating…</a:t>
            </a:r>
          </a:p>
          <a:p>
            <a:pPr marL="228600" indent="-228600">
              <a:lnSpc>
                <a:spcPct val="80000"/>
              </a:lnSpc>
              <a:buFontTx/>
              <a:buChar char="•"/>
            </a:pPr>
            <a:r>
              <a:rPr lang="en-US" sz="1200" dirty="0" smtClean="0">
                <a:latin typeface="Times New Roman" charset="0"/>
              </a:rPr>
              <a:t>The point is that each exercise builds on what you have learned before. So, by the end of class, each one of you will have had the</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a:solidFill>
                  <a:prstClr val="black"/>
                </a:solidFill>
              </a:rPr>
              <a:pPr/>
              <a:t>69</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84" charset="0"/>
              </a:rPr>
              <a:t>3055969</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84" charset="0"/>
              </a:rPr>
              <a:t>2082895</a:t>
            </a:r>
          </a:p>
          <a:p>
            <a:r>
              <a:rPr lang="en-US" dirty="0" smtClean="0"/>
              <a:t>3403354</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Principle 1. PREPARING FOR SUCCESS</a:t>
            </a:r>
            <a:br>
              <a:rPr lang="en-US" sz="1200" dirty="0" smtClean="0"/>
            </a:br>
            <a:r>
              <a:rPr lang="en-US" sz="1200" b="1" dirty="0" smtClean="0">
                <a:solidFill>
                  <a:schemeClr val="tx2"/>
                </a:solidFill>
              </a:rPr>
              <a:t>Cover All the Bases</a:t>
            </a:r>
            <a:r>
              <a:rPr lang="en-US" sz="1200" b="1" dirty="0" smtClean="0"/>
              <a:t> </a:t>
            </a:r>
          </a:p>
          <a:p>
            <a:endParaRPr lang="en-US" dirty="0" smtClean="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u="sng" dirty="0" smtClean="0">
                <a:latin typeface="Times New Roman" pitchFamily="-84" charset="0"/>
              </a:rPr>
              <a:t>Do’s:</a:t>
            </a:r>
          </a:p>
          <a:p>
            <a:pPr>
              <a:buFontTx/>
              <a:buChar char="•"/>
            </a:pPr>
            <a:r>
              <a:rPr lang="en-US" dirty="0" smtClean="0">
                <a:latin typeface="Times New Roman" pitchFamily="-84" charset="0"/>
              </a:rPr>
              <a:t>Remind participants of the checkpoints that you have been using throughout the class.</a:t>
            </a:r>
          </a:p>
          <a:p>
            <a:pPr>
              <a:buFontTx/>
              <a:buChar char="•"/>
            </a:pPr>
            <a:r>
              <a:rPr lang="en-US" dirty="0" smtClean="0">
                <a:latin typeface="Times New Roman" pitchFamily="-84" charset="0"/>
              </a:rPr>
              <a:t>Review Table 14 and have volunteers demonstrate</a:t>
            </a:r>
          </a:p>
          <a:p>
            <a:pPr>
              <a:buFontTx/>
              <a:buChar char="•"/>
            </a:pPr>
            <a:r>
              <a:rPr lang="en-US" dirty="0" smtClean="0">
                <a:latin typeface="Times New Roman" pitchFamily="-84" charset="0"/>
              </a:rPr>
              <a:t>Have 1 volunteer demonstrate a checkpoint from agenda item A to B; another from B to C; etc.</a:t>
            </a:r>
          </a:p>
          <a:p>
            <a:r>
              <a:rPr lang="en-US" i="1" u="sng" dirty="0" smtClean="0">
                <a:latin typeface="Times New Roman" pitchFamily="-84" charset="0"/>
              </a:rPr>
              <a:t>Suggested Approach/Words:</a:t>
            </a:r>
          </a:p>
          <a:p>
            <a:pPr>
              <a:buFontTx/>
              <a:buChar char="•"/>
            </a:pPr>
            <a:r>
              <a:rPr lang="en-US" dirty="0" smtClean="0">
                <a:latin typeface="Times New Roman" pitchFamily="-84" charset="0"/>
              </a:rPr>
              <a:t>How many of you have been in sessions that lost its focus? Why did they lose their focus? </a:t>
            </a:r>
          </a:p>
          <a:p>
            <a:pPr>
              <a:buFontTx/>
              <a:buChar char="•"/>
            </a:pPr>
            <a:r>
              <a:rPr lang="en-US" dirty="0" smtClean="0">
                <a:latin typeface="Times New Roman" pitchFamily="-84" charset="0"/>
              </a:rPr>
              <a:t>What was done to get them back on track?</a:t>
            </a:r>
          </a:p>
          <a:p>
            <a:pPr>
              <a:buFontTx/>
              <a:buChar char="•"/>
            </a:pPr>
            <a:r>
              <a:rPr lang="en-US" dirty="0" smtClean="0">
                <a:latin typeface="Times New Roman" pitchFamily="-84" charset="0"/>
              </a:rPr>
              <a:t>One technique we at LSI use to keep a session focused is through the use of “Checkpoints.”</a:t>
            </a:r>
          </a:p>
          <a:p>
            <a:pPr>
              <a:buFontTx/>
              <a:buChar char="•"/>
            </a:pPr>
            <a:r>
              <a:rPr lang="en-US" dirty="0" smtClean="0">
                <a:latin typeface="Times New Roman" pitchFamily="-84" charset="0"/>
              </a:rPr>
              <a:t>We also use checkpoints for those individuals who took a “mental break or trip to the beach (day dreaming)” during the discussions. Checkpoints will allow them to fall right back into place with the session.</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70</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61963" lvl="1" indent="-4763" eaLnBrk="1" hangingPunct="1">
              <a:buFont typeface="Wingdings" pitchFamily="-84" charset="2"/>
              <a:buNone/>
            </a:pPr>
            <a:r>
              <a:rPr lang="en-US" sz="2600" b="1" u="sng" dirty="0" smtClean="0">
                <a:solidFill>
                  <a:schemeClr val="tx2"/>
                </a:solidFill>
              </a:rPr>
              <a:t>Purpose</a:t>
            </a:r>
            <a:r>
              <a:rPr lang="en-US" sz="2600" dirty="0" smtClean="0">
                <a:solidFill>
                  <a:schemeClr val="tx2"/>
                </a:solidFill>
              </a:rPr>
              <a:t>:</a:t>
            </a:r>
            <a:r>
              <a:rPr lang="en-US" sz="2600" dirty="0" smtClean="0"/>
              <a:t> 	</a:t>
            </a:r>
          </a:p>
          <a:p>
            <a:pPr marL="461963" lvl="1" indent="-4763" eaLnBrk="1" hangingPunct="1">
              <a:buFont typeface="Wingdings" pitchFamily="-84" charset="2"/>
              <a:buNone/>
            </a:pPr>
            <a:r>
              <a:rPr lang="en-US" sz="2600" dirty="0" smtClean="0"/>
              <a:t>Define the changes necessary to increase the efficiency and effectiveness of the hiring process</a:t>
            </a:r>
          </a:p>
          <a:p>
            <a:pPr marL="461963" lvl="1" indent="-4763" eaLnBrk="1" hangingPunct="1">
              <a:buFont typeface="Wingdings" pitchFamily="-84" charset="2"/>
              <a:buNone/>
            </a:pPr>
            <a:r>
              <a:rPr lang="en-US" sz="2600" b="1" u="sng" dirty="0" smtClean="0">
                <a:solidFill>
                  <a:schemeClr val="tx2"/>
                </a:solidFill>
              </a:rPr>
              <a:t>Agenda</a:t>
            </a:r>
            <a:r>
              <a:rPr lang="en-US" sz="2600" dirty="0" smtClean="0">
                <a:solidFill>
                  <a:schemeClr val="tx2"/>
                </a:solidFill>
              </a:rPr>
              <a:t>:	</a:t>
            </a:r>
          </a:p>
          <a:p>
            <a:pPr marL="461963" lvl="1" indent="-4763" eaLnBrk="1" hangingPunct="1">
              <a:buFont typeface="Wingdings" pitchFamily="-84" charset="2"/>
              <a:buNone/>
            </a:pPr>
            <a:r>
              <a:rPr lang="en-US" sz="2600" dirty="0" smtClean="0">
                <a:solidFill>
                  <a:schemeClr val="hlink"/>
                </a:solidFill>
              </a:rPr>
              <a:t>A. </a:t>
            </a:r>
            <a:r>
              <a:rPr lang="en-US" sz="2600" dirty="0" smtClean="0"/>
              <a:t>	Introduction</a:t>
            </a:r>
          </a:p>
          <a:p>
            <a:pPr marL="461963" lvl="1" indent="-4763" eaLnBrk="1" hangingPunct="1">
              <a:buFont typeface="Wingdings" pitchFamily="-84" charset="2"/>
              <a:buNone/>
            </a:pPr>
            <a:r>
              <a:rPr lang="en-US" sz="2600" dirty="0" smtClean="0">
                <a:solidFill>
                  <a:schemeClr val="hlink"/>
                </a:solidFill>
              </a:rPr>
              <a:t>B.</a:t>
            </a:r>
            <a:r>
              <a:rPr lang="en-US" sz="2600" dirty="0" smtClean="0"/>
              <a:t> 	How does it work today?</a:t>
            </a:r>
          </a:p>
          <a:p>
            <a:pPr marL="461963" lvl="1" indent="-4763" eaLnBrk="1" hangingPunct="1">
              <a:buFont typeface="Wingdings" pitchFamily="-84" charset="2"/>
              <a:buNone/>
            </a:pPr>
            <a:r>
              <a:rPr lang="en-US" sz="2600" dirty="0" smtClean="0">
                <a:solidFill>
                  <a:schemeClr val="hlink"/>
                </a:solidFill>
              </a:rPr>
              <a:t>C.</a:t>
            </a:r>
            <a:r>
              <a:rPr lang="en-US" sz="2600" dirty="0" smtClean="0"/>
              <a:t> 	What are the problems and root causes</a:t>
            </a:r>
          </a:p>
          <a:p>
            <a:pPr marL="461963" lvl="1" indent="-4763" eaLnBrk="1" hangingPunct="1">
              <a:buFont typeface="Wingdings" pitchFamily="-84" charset="2"/>
              <a:buNone/>
            </a:pPr>
            <a:r>
              <a:rPr lang="en-US" sz="2600" dirty="0" smtClean="0">
                <a:solidFill>
                  <a:schemeClr val="hlink"/>
                </a:solidFill>
              </a:rPr>
              <a:t>D.</a:t>
            </a:r>
            <a:r>
              <a:rPr lang="en-US" sz="2600" dirty="0" smtClean="0"/>
              <a:t> 	What are the potential improvements</a:t>
            </a:r>
          </a:p>
          <a:p>
            <a:pPr marL="461963" lvl="1" indent="-4763" eaLnBrk="1" hangingPunct="1">
              <a:buFont typeface="Wingdings" pitchFamily="-84" charset="2"/>
              <a:buNone/>
            </a:pPr>
            <a:r>
              <a:rPr lang="en-US" sz="2600" dirty="0" smtClean="0">
                <a:solidFill>
                  <a:schemeClr val="hlink"/>
                </a:solidFill>
              </a:rPr>
              <a:t>E.</a:t>
            </a:r>
            <a:r>
              <a:rPr lang="en-US" sz="2600" dirty="0" smtClean="0"/>
              <a:t> 	Prioritize improvements</a:t>
            </a:r>
          </a:p>
          <a:p>
            <a:pPr marL="461963" lvl="1" indent="-4763" eaLnBrk="1" hangingPunct="1">
              <a:buFont typeface="Wingdings" pitchFamily="-84" charset="2"/>
              <a:buNone/>
            </a:pPr>
            <a:r>
              <a:rPr lang="en-US" sz="2600" dirty="0" smtClean="0">
                <a:solidFill>
                  <a:schemeClr val="hlink"/>
                </a:solidFill>
              </a:rPr>
              <a:t>F.</a:t>
            </a:r>
            <a:r>
              <a:rPr lang="en-US" sz="2600" dirty="0" smtClean="0"/>
              <a:t>	Develop an implementation plan</a:t>
            </a:r>
          </a:p>
          <a:p>
            <a:pPr marL="461963" lvl="1" indent="-4763" eaLnBrk="1" hangingPunct="1">
              <a:buFont typeface="Wingdings" pitchFamily="-84" charset="2"/>
              <a:buNone/>
            </a:pPr>
            <a:r>
              <a:rPr lang="en-US" sz="2600" dirty="0" smtClean="0">
                <a:solidFill>
                  <a:schemeClr val="hlink"/>
                </a:solidFill>
              </a:rPr>
              <a:t>G.</a:t>
            </a:r>
            <a:r>
              <a:rPr lang="en-US" sz="2600" dirty="0" smtClean="0"/>
              <a:t>	Review and close	</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71</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u="sng" dirty="0" smtClean="0">
                <a:latin typeface="Times New Roman" pitchFamily="-84" charset="0"/>
              </a:rPr>
              <a:t>Do’s:</a:t>
            </a:r>
          </a:p>
          <a:p>
            <a:pPr>
              <a:buFontTx/>
              <a:buChar char="•"/>
            </a:pPr>
            <a:r>
              <a:rPr lang="en-US" dirty="0" smtClean="0">
                <a:latin typeface="Times New Roman" pitchFamily="-84" charset="0"/>
              </a:rPr>
              <a:t>Review Table 16</a:t>
            </a:r>
          </a:p>
          <a:p>
            <a:pPr>
              <a:buFontTx/>
              <a:buChar char="•"/>
            </a:pPr>
            <a:r>
              <a:rPr lang="en-US" dirty="0" smtClean="0">
                <a:latin typeface="Times New Roman" pitchFamily="-84" charset="0"/>
              </a:rPr>
              <a:t>Refer to a great PeDeQs for demonstrating – if need by use page 93 in SoF</a:t>
            </a:r>
          </a:p>
          <a:p>
            <a:pPr>
              <a:buFontTx/>
              <a:buChar char="•"/>
            </a:pPr>
            <a:r>
              <a:rPr lang="en-US" dirty="0" smtClean="0">
                <a:latin typeface="Times New Roman" pitchFamily="-84" charset="0"/>
              </a:rPr>
              <a:t>Review remaining bullets</a:t>
            </a:r>
          </a:p>
          <a:p>
            <a:r>
              <a:rPr lang="en-US" i="1" u="sng" dirty="0" smtClean="0">
                <a:latin typeface="Times New Roman" pitchFamily="-84" charset="0"/>
              </a:rPr>
              <a:t>Suggested Approach/Words:</a:t>
            </a:r>
          </a:p>
          <a:p>
            <a:pPr>
              <a:buFontTx/>
              <a:buChar char="•"/>
            </a:pPr>
            <a:r>
              <a:rPr lang="en-US" dirty="0" smtClean="0">
                <a:latin typeface="Times New Roman" pitchFamily="-84" charset="0"/>
              </a:rPr>
              <a:t>We talked about knowing your OPQRSTs in P1. What does that acronmym refer to? &lt;Knowing the process cold&gt; </a:t>
            </a:r>
          </a:p>
          <a:p>
            <a:pPr>
              <a:buFontTx/>
              <a:buChar char="•"/>
            </a:pPr>
            <a:r>
              <a:rPr lang="en-US" dirty="0" smtClean="0">
                <a:latin typeface="Times New Roman" pitchFamily="-84" charset="0"/>
              </a:rPr>
              <a:t>Now, we are going to use our PEDEQS. Whenever you have your participants do some type of activity, we say to use your PEDEQS to give directions. It is a structured, and detailed approach, to letting them know the why, what and how of the activity they are about to do.</a:t>
            </a:r>
          </a:p>
          <a:p>
            <a:endParaRPr lang="en-US" dirty="0" smtClean="0">
              <a:latin typeface="Times New Roman" pitchFamily="-84" charset="0"/>
            </a:endParaRPr>
          </a:p>
          <a:p>
            <a:pPr>
              <a:buFontTx/>
              <a:buChar char="•"/>
            </a:pPr>
            <a:r>
              <a:rPr lang="en-US" dirty="0" smtClean="0">
                <a:latin typeface="Times New Roman" pitchFamily="-84" charset="0"/>
              </a:rPr>
              <a:t>Why might an example outside of the biz area be better? &lt;It does not confuse or taint the information they will generate in the activity. And it is something everyone will understand&gt;</a:t>
            </a:r>
          </a:p>
          <a:p>
            <a:pPr>
              <a:buFontTx/>
              <a:buChar char="•"/>
            </a:pPr>
            <a:endParaRPr lang="en-US" dirty="0" smtClean="0">
              <a:latin typeface="Times New Roman" pitchFamily="-84" charset="0"/>
            </a:endParaRPr>
          </a:p>
          <a:p>
            <a:pPr>
              <a:buFontTx/>
              <a:buChar char="•"/>
            </a:pPr>
            <a:r>
              <a:rPr lang="en-US" dirty="0" smtClean="0">
                <a:latin typeface="Times New Roman" pitchFamily="-84" charset="0"/>
              </a:rPr>
              <a:t>19746849</a:t>
            </a:r>
          </a:p>
          <a:p>
            <a:endParaRPr lang="en-US" dirty="0" smtClean="0">
              <a:latin typeface="Times New Roman" pitchFamily="-84" charset="0"/>
            </a:endParaRP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72</a:t>
            </a:fld>
            <a:endParaRPr 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ea typeface="ＭＳ Ｐゴシック" charset="-128"/>
              </a:rPr>
              <a:t>Slide 1</a:t>
            </a:r>
          </a:p>
          <a:p>
            <a:r>
              <a:rPr lang="en-US" dirty="0" smtClean="0">
                <a:latin typeface="Times New Roman" charset="0"/>
                <a:ea typeface="ＭＳ Ｐゴシック" charset="-128"/>
              </a:rPr>
              <a:t>Purpose:</a:t>
            </a:r>
          </a:p>
          <a:p>
            <a:pPr>
              <a:buFontTx/>
              <a:buChar char="-"/>
            </a:pPr>
            <a:r>
              <a:rPr lang="en-US" dirty="0" smtClean="0">
                <a:latin typeface="Times New Roman" charset="0"/>
                <a:ea typeface="ＭＳ Ｐゴシック" charset="-128"/>
              </a:rPr>
              <a:t>To give directions that accurate, clear and concise</a:t>
            </a:r>
          </a:p>
          <a:p>
            <a:r>
              <a:rPr lang="en-US" dirty="0" smtClean="0">
                <a:latin typeface="Times New Roman" charset="0"/>
                <a:ea typeface="ＭＳ Ｐゴシック" charset="-128"/>
              </a:rPr>
              <a:t>How:</a:t>
            </a:r>
          </a:p>
          <a:p>
            <a:pPr>
              <a:buFontTx/>
              <a:buChar char="-"/>
            </a:pPr>
            <a:r>
              <a:rPr lang="en-US" dirty="0" smtClean="0">
                <a:latin typeface="Times New Roman" charset="0"/>
                <a:ea typeface="ＭＳ Ｐゴシック" charset="-128"/>
              </a:rPr>
              <a:t>Purpose</a:t>
            </a:r>
          </a:p>
          <a:p>
            <a:pPr>
              <a:buFontTx/>
              <a:buChar char="-"/>
            </a:pPr>
            <a:r>
              <a:rPr lang="en-US" dirty="0" smtClean="0">
                <a:latin typeface="Times New Roman" charset="0"/>
                <a:ea typeface="ＭＳ Ｐゴシック" charset="-128"/>
              </a:rPr>
              <a:t>Example</a:t>
            </a:r>
          </a:p>
          <a:p>
            <a:pPr>
              <a:buFontTx/>
              <a:buChar char="-"/>
            </a:pPr>
            <a:r>
              <a:rPr lang="en-US" dirty="0" smtClean="0">
                <a:latin typeface="Times New Roman" charset="0"/>
                <a:ea typeface="ＭＳ Ｐゴシック" charset="-128"/>
              </a:rPr>
              <a:t>Directions</a:t>
            </a:r>
          </a:p>
          <a:p>
            <a:pPr>
              <a:buFontTx/>
              <a:buChar char="-"/>
            </a:pPr>
            <a:r>
              <a:rPr lang="en-US" dirty="0" smtClean="0">
                <a:latin typeface="Times New Roman" charset="0"/>
                <a:ea typeface="ＭＳ Ｐゴシック" charset="-128"/>
              </a:rPr>
              <a:t>Excepts</a:t>
            </a:r>
          </a:p>
          <a:p>
            <a:pPr>
              <a:buFontTx/>
              <a:buChar char="-"/>
            </a:pPr>
            <a:r>
              <a:rPr lang="en-US" dirty="0" smtClean="0">
                <a:latin typeface="Times New Roman" charset="0"/>
                <a:ea typeface="ＭＳ Ｐゴシック" charset="-128"/>
              </a:rPr>
              <a:t>Questions</a:t>
            </a:r>
          </a:p>
          <a:p>
            <a:pPr>
              <a:buFontTx/>
              <a:buChar char="-"/>
            </a:pPr>
            <a:r>
              <a:rPr lang="en-US" dirty="0" smtClean="0">
                <a:latin typeface="Times New Roman" charset="0"/>
                <a:ea typeface="ＭＳ Ｐゴシック" charset="-128"/>
              </a:rPr>
              <a:t>Starting Question</a:t>
            </a:r>
          </a:p>
          <a:p>
            <a:pPr>
              <a:buFontTx/>
              <a:buChar char="-"/>
            </a:pPr>
            <a:endParaRPr lang="en-US" dirty="0" smtClean="0">
              <a:latin typeface="Times New Roman" charset="0"/>
              <a:ea typeface="ＭＳ Ｐゴシック" charset="-128"/>
            </a:endParaRPr>
          </a:p>
          <a:p>
            <a:r>
              <a:rPr lang="en-US" dirty="0" smtClean="0"/>
              <a:t>Give the overall </a:t>
            </a:r>
            <a:r>
              <a:rPr lang="en-US" b="1" dirty="0" smtClean="0"/>
              <a:t>Purpose</a:t>
            </a:r>
            <a:r>
              <a:rPr lang="en-US" dirty="0" smtClean="0"/>
              <a:t> of the activity.</a:t>
            </a:r>
          </a:p>
          <a:p>
            <a:r>
              <a:rPr lang="en-US" dirty="0" smtClean="0"/>
              <a:t>Use an </a:t>
            </a:r>
            <a:r>
              <a:rPr lang="en-US" b="1" dirty="0" smtClean="0"/>
              <a:t>Example </a:t>
            </a:r>
            <a:r>
              <a:rPr lang="en-US" dirty="0" smtClean="0"/>
              <a:t>if appropriate.</a:t>
            </a:r>
          </a:p>
          <a:p>
            <a:r>
              <a:rPr lang="en-US" dirty="0" smtClean="0"/>
              <a:t>Give general </a:t>
            </a:r>
            <a:r>
              <a:rPr lang="en-US" b="1" dirty="0" smtClean="0"/>
              <a:t>Directions</a:t>
            </a:r>
            <a:r>
              <a:rPr lang="en-US" dirty="0" smtClean="0"/>
              <a:t>; use verbal pictures and gestures.</a:t>
            </a:r>
          </a:p>
          <a:p>
            <a:r>
              <a:rPr lang="en-US" dirty="0" smtClean="0"/>
              <a:t>Give specific </a:t>
            </a:r>
            <a:r>
              <a:rPr lang="en-US" b="1" dirty="0" smtClean="0"/>
              <a:t>Exceptions </a:t>
            </a:r>
            <a:r>
              <a:rPr lang="en-US" dirty="0" smtClean="0"/>
              <a:t>and special cases </a:t>
            </a:r>
          </a:p>
          <a:p>
            <a:r>
              <a:rPr lang="en-US" dirty="0" smtClean="0"/>
              <a:t>Ask for </a:t>
            </a:r>
            <a:r>
              <a:rPr lang="en-US" b="1" dirty="0" smtClean="0"/>
              <a:t>Questions</a:t>
            </a:r>
            <a:r>
              <a:rPr lang="en-US" dirty="0" smtClean="0"/>
              <a:t>.</a:t>
            </a:r>
          </a:p>
          <a:p>
            <a:r>
              <a:rPr lang="en-US" dirty="0" smtClean="0"/>
              <a:t>Ask your </a:t>
            </a:r>
            <a:r>
              <a:rPr lang="en-US" b="1" dirty="0" smtClean="0"/>
              <a:t>Starting Question</a:t>
            </a:r>
            <a:r>
              <a:rPr lang="en-US" dirty="0" smtClean="0"/>
              <a:t>.</a:t>
            </a:r>
            <a:endParaRPr lang="en-US" dirty="0" smtClean="0">
              <a:latin typeface="Times New Roman" charset="0"/>
              <a:ea typeface="ＭＳ Ｐゴシック" charset="-128"/>
            </a:endParaRPr>
          </a:p>
          <a:p>
            <a:endParaRPr lang="en-US" i="1" u="sng" dirty="0" smtClean="0">
              <a:latin typeface="Times New Roman" pitchFamily="-84" charset="0"/>
            </a:endParaRPr>
          </a:p>
          <a:p>
            <a:endParaRPr lang="en-US" i="1" u="sng" dirty="0" smtClean="0">
              <a:latin typeface="Times New Roman" pitchFamily="-84" charset="0"/>
            </a:endParaRPr>
          </a:p>
          <a:p>
            <a:r>
              <a:rPr lang="en-US" i="1" u="sng" dirty="0" smtClean="0">
                <a:latin typeface="Times New Roman" pitchFamily="-84" charset="0"/>
              </a:rPr>
              <a:t>Do’s:</a:t>
            </a:r>
          </a:p>
          <a:p>
            <a:pPr>
              <a:buFontTx/>
              <a:buChar char="•"/>
            </a:pPr>
            <a:r>
              <a:rPr lang="en-US" dirty="0" smtClean="0">
                <a:latin typeface="Times New Roman" pitchFamily="-84" charset="0"/>
              </a:rPr>
              <a:t>Review Table 16</a:t>
            </a:r>
          </a:p>
          <a:p>
            <a:pPr>
              <a:buFontTx/>
              <a:buChar char="•"/>
            </a:pPr>
            <a:r>
              <a:rPr lang="en-US" dirty="0" smtClean="0">
                <a:latin typeface="Times New Roman" pitchFamily="-84" charset="0"/>
              </a:rPr>
              <a:t>Refer to a great PeDeQs for demonstrating – if need by use page 93 in SoF</a:t>
            </a:r>
          </a:p>
          <a:p>
            <a:pPr>
              <a:buFontTx/>
              <a:buChar char="•"/>
            </a:pPr>
            <a:r>
              <a:rPr lang="en-US" dirty="0" smtClean="0">
                <a:latin typeface="Times New Roman" pitchFamily="-84" charset="0"/>
              </a:rPr>
              <a:t>Review remaining bullets</a:t>
            </a:r>
          </a:p>
          <a:p>
            <a:r>
              <a:rPr lang="en-US" i="1" u="sng" dirty="0" smtClean="0">
                <a:latin typeface="Times New Roman" pitchFamily="-84" charset="0"/>
              </a:rPr>
              <a:t>Suggested Approach/Words:</a:t>
            </a:r>
          </a:p>
          <a:p>
            <a:pPr>
              <a:buFontTx/>
              <a:buChar char="•"/>
            </a:pPr>
            <a:r>
              <a:rPr lang="en-US" dirty="0" smtClean="0">
                <a:latin typeface="Times New Roman" pitchFamily="-84" charset="0"/>
              </a:rPr>
              <a:t>We talked about knowing your OPQRSTs in P1. What does that acronmym refer to? &lt;Knowing the process cold&gt; </a:t>
            </a:r>
          </a:p>
          <a:p>
            <a:pPr>
              <a:buFontTx/>
              <a:buChar char="•"/>
            </a:pPr>
            <a:r>
              <a:rPr lang="en-US" dirty="0" smtClean="0">
                <a:latin typeface="Times New Roman" pitchFamily="-84" charset="0"/>
              </a:rPr>
              <a:t>Now, we are going to use our PEDEQS. Whenever you have your participants do some type of activity, we say to use your PEDEQS to give directions. It is a structured, and detailed approach, to letting them know the why, what and how of the activity they are about to do.</a:t>
            </a:r>
          </a:p>
          <a:p>
            <a:endParaRPr lang="en-US" dirty="0" smtClean="0">
              <a:latin typeface="Times New Roman" pitchFamily="-84" charset="0"/>
            </a:endParaRPr>
          </a:p>
          <a:p>
            <a:pPr>
              <a:buFontTx/>
              <a:buChar char="•"/>
            </a:pPr>
            <a:r>
              <a:rPr lang="en-US" dirty="0" smtClean="0">
                <a:latin typeface="Times New Roman" pitchFamily="-84" charset="0"/>
              </a:rPr>
              <a:t>Why might an example outside of the biz area be better? &lt;It does not confuse or taint the information they will generate in the activity. And it is something everyone will understand&gt;</a:t>
            </a:r>
          </a:p>
          <a:p>
            <a:pPr>
              <a:buFontTx/>
              <a:buChar char="•"/>
            </a:pPr>
            <a:endParaRPr lang="en-US" dirty="0" smtClean="0">
              <a:latin typeface="Times New Roman" pitchFamily="-84" charset="0"/>
            </a:endParaRPr>
          </a:p>
          <a:p>
            <a:pPr>
              <a:buFontTx/>
              <a:buChar char="•"/>
            </a:pPr>
            <a:r>
              <a:rPr lang="en-US" dirty="0" smtClean="0">
                <a:latin typeface="Times New Roman" pitchFamily="-84" charset="0"/>
              </a:rPr>
              <a:t>19746849</a:t>
            </a:r>
          </a:p>
          <a:p>
            <a:endParaRPr lang="en-US" dirty="0" smtClean="0">
              <a:latin typeface="Times New Roman" pitchFamily="-84" charset="0"/>
            </a:endParaRPr>
          </a:p>
          <a:p>
            <a:endParaRPr lang="en-US" dirty="0" smtClean="0">
              <a:latin typeface="Times New Roman" pitchFamily="-84" charset="0"/>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73</a:t>
            </a:fld>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r>
              <a:rPr lang="en-US" sz="1200" dirty="0" smtClean="0">
                <a:latin typeface="Times New Roman" charset="0"/>
              </a:rPr>
              <a:t>MW: One slide. All words need to show up. (I made slight edit on the words). </a:t>
            </a:r>
          </a:p>
          <a:p>
            <a:pPr marL="228600" indent="-228600">
              <a:lnSpc>
                <a:spcPct val="80000"/>
              </a:lnSpc>
            </a:pPr>
            <a:endParaRPr lang="en-US" sz="1200" i="1" u="sng" dirty="0" smtClean="0">
              <a:latin typeface="Times New Roman" charset="0"/>
            </a:endParaRPr>
          </a:p>
          <a:p>
            <a:pPr marL="228600" indent="-228600">
              <a:lnSpc>
                <a:spcPct val="80000"/>
              </a:lnSpc>
            </a:pPr>
            <a:r>
              <a:rPr lang="en-US" sz="1200" i="1" u="sng" dirty="0" smtClean="0">
                <a:latin typeface="Times New Roman" charset="0"/>
              </a:rPr>
              <a:t>Do’s: </a:t>
            </a:r>
          </a:p>
          <a:p>
            <a:pPr marL="228600" indent="-228600">
              <a:lnSpc>
                <a:spcPct val="80000"/>
              </a:lnSpc>
            </a:pPr>
            <a:r>
              <a:rPr lang="en-US" sz="1200" dirty="0" smtClean="0">
                <a:latin typeface="Times New Roman" charset="0"/>
              </a:rPr>
              <a:t>Hand out dots to volunteers</a:t>
            </a:r>
          </a:p>
          <a:p>
            <a:pPr marL="228600" indent="-228600">
              <a:lnSpc>
                <a:spcPct val="80000"/>
              </a:lnSpc>
            </a:pPr>
            <a:r>
              <a:rPr lang="en-US" sz="1200" dirty="0" smtClean="0">
                <a:latin typeface="Times New Roman" charset="0"/>
              </a:rPr>
              <a:t>Give 90 seconds</a:t>
            </a:r>
          </a:p>
          <a:p>
            <a:pPr marL="228600" indent="-228600">
              <a:lnSpc>
                <a:spcPct val="80000"/>
              </a:lnSpc>
            </a:pPr>
            <a:r>
              <a:rPr lang="en-US" sz="1200" dirty="0" smtClean="0">
                <a:latin typeface="Times New Roman" charset="0"/>
              </a:rPr>
              <a:t>Award dot for each personal objective to team</a:t>
            </a:r>
          </a:p>
          <a:p>
            <a:pPr marL="228600" indent="-228600">
              <a:lnSpc>
                <a:spcPct val="80000"/>
              </a:lnSpc>
            </a:pPr>
            <a:r>
              <a:rPr lang="en-US" sz="1200" dirty="0" smtClean="0">
                <a:latin typeface="Times New Roman" charset="0"/>
              </a:rPr>
              <a:t>Inform group you will be grouping objectives inot “like” categories (eg If first objective was “how to deal with bad personalities” ask the group to name a broad category that would describe it. For the next objective, ask if it is similar to the previous category or if it should be a different category. Continue until all objectives are complete – see Principle 5 for further instructions on grouping.</a:t>
            </a:r>
          </a:p>
          <a:p>
            <a:pPr marL="228600" indent="-228600">
              <a:lnSpc>
                <a:spcPct val="80000"/>
              </a:lnSpc>
            </a:pPr>
            <a:r>
              <a:rPr lang="en-US" sz="1200" dirty="0" smtClean="0">
                <a:latin typeface="Times New Roman" charset="0"/>
              </a:rPr>
              <a:t>When complete award dots for quality – total number of categories covered by team.</a:t>
            </a:r>
          </a:p>
          <a:p>
            <a:pPr marL="228600" indent="-228600">
              <a:lnSpc>
                <a:spcPct val="80000"/>
              </a:lnSpc>
            </a:pPr>
            <a:r>
              <a:rPr lang="en-US" sz="1200" i="1" u="sng" dirty="0" smtClean="0">
                <a:latin typeface="Times New Roman" charset="0"/>
              </a:rPr>
              <a:t>Suggested Approach/Words:</a:t>
            </a:r>
          </a:p>
          <a:p>
            <a:pPr marL="228600" indent="-228600">
              <a:lnSpc>
                <a:spcPct val="80000"/>
              </a:lnSpc>
            </a:pPr>
            <a:r>
              <a:rPr lang="en-US" sz="1200" dirty="0" smtClean="0">
                <a:latin typeface="Times New Roman" charset="0"/>
              </a:rPr>
              <a:t>Now that we have just reviewed Our objectives, what is more important is what you want to get out of this class. Let’s make a deal; this is your class. As I stated earlier, I want this to be the most productive 3 days that you have ever spent. I value your time so I want to make sure I cover what is important to you. However, to do that, you have to tell me. Here is how I would like to accomplish that.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You have probably noticed. We are sitting in teams. Over here we have the (RED) team….YEAH RED! The (BLUE) team over here, etc.</a:t>
            </a:r>
          </a:p>
          <a:p>
            <a:pPr marL="228600" indent="-228600">
              <a:lnSpc>
                <a:spcPct val="80000"/>
              </a:lnSpc>
            </a:pPr>
            <a:r>
              <a:rPr lang="en-US" sz="1200" dirty="0" smtClean="0">
                <a:latin typeface="Times New Roman" charset="0"/>
              </a:rPr>
              <a:t>To help in the team process, I need a volunteer from each team to stand. Now, I want to tell you that w/ risk, comes reward --- and that at LSI, we protect our volunteers. Now volunteers, I need each of you to grab the pad and color marker in one hand and w/ your other hand, touch the shoulder of one of your teammates. The person you are touching is not the Team Leader for this exercise. Volunteers, you may now sit down. (Award first dots to each Volunteer --- introduce rewarding of dots concept).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3 rules:</a:t>
            </a:r>
          </a:p>
          <a:p>
            <a:pPr marL="228600" indent="-228600">
              <a:lnSpc>
                <a:spcPct val="80000"/>
              </a:lnSpc>
              <a:buFontTx/>
              <a:buAutoNum type="arabicPeriod"/>
            </a:pPr>
            <a:r>
              <a:rPr lang="en-US" sz="1200" dirty="0" smtClean="0">
                <a:latin typeface="Times New Roman" charset="0"/>
              </a:rPr>
              <a:t>You must use the pad and marker you have been given. Comment about small pad, large marker, so write accordingly</a:t>
            </a:r>
          </a:p>
          <a:p>
            <a:pPr marL="228600" indent="-228600">
              <a:lnSpc>
                <a:spcPct val="80000"/>
              </a:lnSpc>
              <a:buFontTx/>
              <a:buAutoNum type="arabicPeriod"/>
            </a:pPr>
            <a:r>
              <a:rPr lang="en-US" sz="1200" dirty="0" smtClean="0">
                <a:latin typeface="Times New Roman" charset="0"/>
              </a:rPr>
              <a:t>Only one item per post-it and you can have as many items as you please. (So, BLUE team, if you have 5 items, how many post –its will you have?)</a:t>
            </a:r>
          </a:p>
          <a:p>
            <a:pPr marL="228600" indent="-228600">
              <a:lnSpc>
                <a:spcPct val="80000"/>
              </a:lnSpc>
              <a:buFontTx/>
              <a:buAutoNum type="arabicPeriod"/>
            </a:pPr>
            <a:r>
              <a:rPr lang="en-US" sz="1200" dirty="0" smtClean="0">
                <a:latin typeface="Times New Roman" charset="0"/>
              </a:rPr>
              <a:t>When the 90 seconds is up, you must have your pen capped and in the air; otherwise, you will lose 2 post-its.(When you lose 2 post-its, guess how many dots you lose?)</a:t>
            </a:r>
          </a:p>
          <a:p>
            <a:pPr marL="228600" indent="-228600">
              <a:lnSpc>
                <a:spcPct val="80000"/>
              </a:lnSpc>
            </a:pPr>
            <a:r>
              <a:rPr lang="en-US" sz="1200" dirty="0" smtClean="0">
                <a:latin typeface="Times New Roman" charset="0"/>
              </a:rPr>
              <a:t>Team Members: your job is to contribute</a:t>
            </a:r>
          </a:p>
          <a:p>
            <a:pPr marL="228600" indent="-228600">
              <a:lnSpc>
                <a:spcPct val="80000"/>
              </a:lnSpc>
            </a:pPr>
            <a:r>
              <a:rPr lang="en-US" sz="1200" dirty="0" smtClean="0">
                <a:latin typeface="Times New Roman" charset="0"/>
              </a:rPr>
              <a:t>SQ: Pretend that the class was about to end and everyone was filing out the door and you said, “Wait a minute. Come back. We never got to the one thing I really wanted to hear about. We did not talk about……? What is that you would want us to make sure that we cover? </a:t>
            </a:r>
          </a:p>
          <a:p>
            <a:pPr marL="228600" indent="-228600">
              <a:lnSpc>
                <a:spcPct val="80000"/>
              </a:lnSpc>
            </a:pPr>
            <a:r>
              <a:rPr lang="en-US" sz="1200" dirty="0" smtClean="0">
                <a:latin typeface="Times New Roman" charset="0"/>
              </a:rPr>
              <a:t>Any questions? Remember, quantity and quality count. Team Leaders, the clock is running.</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Collect post-its and post to Flip Chart and group by categories. Will come back later to this chart. (Note you are modeling grouping.)</a:t>
            </a:r>
          </a:p>
          <a:p>
            <a:pPr marL="228600" indent="-228600">
              <a:lnSpc>
                <a:spcPct val="80000"/>
              </a:lnSpc>
            </a:pPr>
            <a:r>
              <a:rPr lang="en-US" sz="1200" dirty="0" smtClean="0">
                <a:latin typeface="Times New Roman" charset="0"/>
              </a:rPr>
              <a:t>So remember, this is your session. What you are saying is that if we cover these topics, your time will have been well spent. OK, we will be coming back to these in a few minutes. For now, let’s get into the Participant Manual.</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If you look at the book you will notice that there are three sections: the white pages, the blue pages and the yellow pages. The white sections represents the principles themselves. Each tab represents a principle. For example, if I said let’s turn to principle 6, you will see that the first page summarizes the principle, Managing Dysfunction, the second page shows the dysfunction graph and so on. In a minute, we will review all ten principles.</a:t>
            </a:r>
          </a:p>
          <a:p>
            <a:pPr marL="228600" indent="-228600">
              <a:lnSpc>
                <a:spcPct val="80000"/>
              </a:lnSpc>
            </a:pPr>
            <a:r>
              <a:rPr lang="en-US" sz="1200" dirty="0" smtClean="0">
                <a:latin typeface="Times New Roman" charset="0"/>
              </a:rPr>
              <a:t>Let’s see what else is included in the book. Turn past tab 10 to the first blue tab. These are the Agenda Models. They are a gift to you from LSI. Notice, there are ten tabs for such things as Strategic Planning, Project Planning, and so on. These come from the consulting side of our organization and represent ten of the topics we frequently facilitate. People tell us that this is the section they use most often after the class is over. Let me show you why.</a:t>
            </a:r>
          </a:p>
          <a:p>
            <a:pPr marL="228600" indent="-228600">
              <a:lnSpc>
                <a:spcPct val="80000"/>
              </a:lnSpc>
              <a:buFontTx/>
              <a:buChar char="•"/>
            </a:pPr>
            <a:r>
              <a:rPr lang="en-US" sz="1200" dirty="0" smtClean="0">
                <a:latin typeface="Times New Roman" charset="0"/>
              </a:rPr>
              <a:t>Let’s look at blue tab 1, the second page, Strategic Planning. It first starts with an agenda with a purpose statement and a list of the agenda items….Introduction, Review Situation Assessment, etc.</a:t>
            </a:r>
          </a:p>
          <a:p>
            <a:pPr marL="228600" indent="-228600">
              <a:lnSpc>
                <a:spcPct val="80000"/>
              </a:lnSpc>
              <a:buFontTx/>
              <a:buChar char="•"/>
            </a:pPr>
            <a:r>
              <a:rPr lang="en-US" sz="1200" dirty="0" smtClean="0">
                <a:latin typeface="Times New Roman" charset="0"/>
              </a:rPr>
              <a:t>Next page is a list of definitions for strategic planning; next page is a sample deliverable that shows you what you will have when you are done. You might say, “Oh, that’s nice, thank you. However, we haven’t gotten to the good stuff yet. Turn the page.</a:t>
            </a:r>
          </a:p>
          <a:p>
            <a:pPr marL="228600" indent="-228600">
              <a:lnSpc>
                <a:spcPct val="80000"/>
              </a:lnSpc>
              <a:buFontTx/>
              <a:buChar char="•"/>
            </a:pPr>
            <a:r>
              <a:rPr lang="en-US" sz="1200" dirty="0" smtClean="0">
                <a:latin typeface="Times New Roman" charset="0"/>
              </a:rPr>
              <a:t>The next page tells you what to bring with you to the session, what to have in the room and what you do when you arrive.</a:t>
            </a:r>
          </a:p>
          <a:p>
            <a:pPr marL="228600" indent="-228600">
              <a:lnSpc>
                <a:spcPct val="80000"/>
              </a:lnSpc>
              <a:buFontTx/>
              <a:buChar char="•"/>
            </a:pPr>
            <a:r>
              <a:rPr lang="en-US" sz="1200" dirty="0" smtClean="0">
                <a:latin typeface="Times New Roman" charset="0"/>
              </a:rPr>
              <a:t>Remember the first agenda item was the introduction? Well, this page tells you how to do the introduction for strategic planning. Notice the left side tells what to do and the right side explains what to do with what you hear.</a:t>
            </a:r>
          </a:p>
          <a:p>
            <a:pPr marL="228600" indent="-228600">
              <a:lnSpc>
                <a:spcPct val="80000"/>
              </a:lnSpc>
              <a:buFontTx/>
              <a:buChar char="•"/>
            </a:pPr>
            <a:r>
              <a:rPr lang="en-US" sz="1200" dirty="0" smtClean="0">
                <a:latin typeface="Times New Roman" charset="0"/>
              </a:rPr>
              <a:t>The next page explains the second agenda item; how to review the situation analysis.</a:t>
            </a:r>
          </a:p>
          <a:p>
            <a:pPr marL="228600" indent="-228600">
              <a:lnSpc>
                <a:spcPct val="80000"/>
              </a:lnSpc>
              <a:buFontTx/>
              <a:buChar char="•"/>
            </a:pPr>
            <a:r>
              <a:rPr lang="en-US" sz="1200" dirty="0" smtClean="0">
                <a:latin typeface="Times New Roman" charset="0"/>
              </a:rPr>
              <a:t>The next page explains how to do visioning and gives you words to say and explains what to do with what you hear.</a:t>
            </a:r>
          </a:p>
          <a:p>
            <a:pPr marL="228600" indent="-228600">
              <a:lnSpc>
                <a:spcPct val="80000"/>
              </a:lnSpc>
              <a:buFontTx/>
              <a:buChar char="•"/>
            </a:pPr>
            <a:r>
              <a:rPr lang="en-US" sz="1200" dirty="0" smtClean="0">
                <a:latin typeface="Times New Roman" charset="0"/>
              </a:rPr>
              <a:t>In addition, it goes on for each agenda item until you get to the page with the review and close.</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Please take out the yellow pages, which is the exercise packet. It contains instructions for the exercises that we will be facilitating in the class. It also contains feedback forms that you will be using to review your teammates.</a:t>
            </a:r>
          </a:p>
          <a:p>
            <a:pPr marL="228600" indent="-228600">
              <a:lnSpc>
                <a:spcPct val="80000"/>
              </a:lnSpc>
              <a:buFontTx/>
              <a:buChar char="•"/>
            </a:pPr>
            <a:r>
              <a:rPr lang="en-US" sz="1200" dirty="0" smtClean="0">
                <a:latin typeface="Times New Roman" charset="0"/>
              </a:rPr>
              <a:t>Let’s look at the first exercise on page 6. Questioning. First there are the introductions for the exercise.</a:t>
            </a:r>
          </a:p>
          <a:p>
            <a:pPr marL="228600" indent="-228600">
              <a:lnSpc>
                <a:spcPct val="80000"/>
              </a:lnSpc>
              <a:buFontTx/>
              <a:buChar char="•"/>
            </a:pPr>
            <a:r>
              <a:rPr lang="en-US" sz="1200" dirty="0" smtClean="0">
                <a:latin typeface="Times New Roman" charset="0"/>
              </a:rPr>
              <a:t>The next page provides you a template (like the agenda model) to record what you will say and what you will do.</a:t>
            </a:r>
          </a:p>
          <a:p>
            <a:pPr marL="228600" indent="-228600">
              <a:lnSpc>
                <a:spcPct val="80000"/>
              </a:lnSpc>
              <a:buFontTx/>
              <a:buChar char="•"/>
            </a:pPr>
            <a:r>
              <a:rPr lang="en-US" sz="1200" dirty="0" smtClean="0">
                <a:latin typeface="Times New Roman" charset="0"/>
              </a:rPr>
              <a:t>The next page is a feedback form which your team will use to give you feedback on your performance. Notice, this form just contains eight questioning techniques.</a:t>
            </a:r>
          </a:p>
          <a:p>
            <a:pPr marL="228600" indent="-228600">
              <a:lnSpc>
                <a:spcPct val="80000"/>
              </a:lnSpc>
              <a:buFontTx/>
              <a:buChar char="•"/>
            </a:pPr>
            <a:r>
              <a:rPr lang="en-US" sz="1200" dirty="0" smtClean="0">
                <a:latin typeface="Times New Roman" charset="0"/>
              </a:rPr>
              <a:t>Turn to page E-12. This is the feedback for exercise 2. Notice, there is still questioning but also the other techniques like getting started, voice and body.</a:t>
            </a:r>
          </a:p>
          <a:p>
            <a:pPr marL="228600" indent="-228600">
              <a:lnSpc>
                <a:spcPct val="80000"/>
              </a:lnSpc>
              <a:buFontTx/>
              <a:buChar char="•"/>
            </a:pPr>
            <a:r>
              <a:rPr lang="en-US" sz="1200" dirty="0" smtClean="0">
                <a:latin typeface="Times New Roman" charset="0"/>
              </a:rPr>
              <a:t>Turn to page E-17. What do you notice? Yes, we aded more techniques that you will be more proficient in.</a:t>
            </a:r>
          </a:p>
          <a:p>
            <a:pPr marL="228600" indent="-228600">
              <a:lnSpc>
                <a:spcPct val="80000"/>
              </a:lnSpc>
              <a:buFontTx/>
              <a:buChar char="•"/>
            </a:pPr>
            <a:r>
              <a:rPr lang="en-US" sz="1200" dirty="0" smtClean="0">
                <a:latin typeface="Times New Roman" charset="0"/>
              </a:rPr>
              <a:t>Let’s look at the last exercise feedback form on page E-30. Notice all the techniques you will be demonstrating…</a:t>
            </a:r>
          </a:p>
          <a:p>
            <a:pPr marL="228600" indent="-228600">
              <a:lnSpc>
                <a:spcPct val="80000"/>
              </a:lnSpc>
              <a:buFontTx/>
              <a:buChar char="•"/>
            </a:pPr>
            <a:r>
              <a:rPr lang="en-US" sz="1200" dirty="0" smtClean="0">
                <a:latin typeface="Times New Roman" charset="0"/>
              </a:rPr>
              <a:t>The point is that each exercise builds on what you have learned before. So, by the end of class, each one of you will have had the</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a:solidFill>
                  <a:prstClr val="black"/>
                </a:solidFill>
              </a:rPr>
              <a:pPr/>
              <a:t>74</a:t>
            </a:fld>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rgbClr val="F26522"/>
                </a:solidFill>
                <a:latin typeface="Franklin Gothic Book"/>
                <a:cs typeface="Franklin Gothic Book"/>
              </a:rPr>
              <a:t>Conscious Prevention, Early Detection, Clean Resolution</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Keep</a:t>
            </a:r>
          </a:p>
          <a:p>
            <a:endParaRPr lang="en-US" dirty="0" smtClean="0">
              <a:latin typeface="Times New Roman" charset="0"/>
            </a:endParaRPr>
          </a:p>
          <a:p>
            <a:pPr>
              <a:buFontTx/>
              <a:buChar char="•"/>
            </a:pPr>
            <a:r>
              <a:rPr lang="en-US" dirty="0" smtClean="0">
                <a:latin typeface="Times New Roman" charset="0"/>
              </a:rPr>
              <a:t>Discuss the growth in the severity as the degree of dysfunction increases. Key point: deal with it while it is less of a degree/impact</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76</a:t>
            </a:fld>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1" dirty="0" smtClean="0">
                <a:solidFill>
                  <a:schemeClr val="tx1"/>
                </a:solidFill>
                <a:latin typeface="Times New Roman" charset="0"/>
              </a:rPr>
              <a:t>Dysfunctional behavior is </a:t>
            </a:r>
            <a:r>
              <a:rPr lang="en-US" sz="1200" i="1" dirty="0" smtClean="0">
                <a:solidFill>
                  <a:schemeClr val="tx1"/>
                </a:solidFill>
                <a:latin typeface="Times New Roman" charset="0"/>
              </a:rPr>
              <a:t>any activity </a:t>
            </a:r>
            <a:r>
              <a:rPr lang="en-US" sz="1200" b="0" i="1" dirty="0" smtClean="0">
                <a:solidFill>
                  <a:schemeClr val="tx1"/>
                </a:solidFill>
                <a:latin typeface="Times New Roman" charset="0"/>
              </a:rPr>
              <a:t>by a participant which is consciously or unconsciously </a:t>
            </a:r>
            <a:r>
              <a:rPr lang="en-US" sz="1200" i="1" dirty="0" smtClean="0">
                <a:solidFill>
                  <a:schemeClr val="tx1"/>
                </a:solidFill>
                <a:latin typeface="Times New Roman" charset="0"/>
              </a:rPr>
              <a:t>a substitution</a:t>
            </a:r>
            <a:r>
              <a:rPr lang="en-US" sz="1200" b="0" i="1" dirty="0" smtClean="0">
                <a:solidFill>
                  <a:schemeClr val="tx1"/>
                </a:solidFill>
                <a:latin typeface="Times New Roman" charset="0"/>
              </a:rPr>
              <a:t> for expressing </a:t>
            </a:r>
            <a:r>
              <a:rPr lang="en-US" sz="1200" i="1" dirty="0" smtClean="0">
                <a:solidFill>
                  <a:schemeClr val="tx1"/>
                </a:solidFill>
                <a:latin typeface="Times New Roman" charset="0"/>
              </a:rPr>
              <a:t>displeasure </a:t>
            </a:r>
            <a:r>
              <a:rPr lang="en-US" sz="1200" b="0" i="1" dirty="0" smtClean="0">
                <a:solidFill>
                  <a:schemeClr val="tx1"/>
                </a:solidFill>
                <a:latin typeface="Times New Roman" charset="0"/>
              </a:rPr>
              <a:t>with the session content, the facilitation process, or an outside factor.</a:t>
            </a:r>
          </a:p>
          <a:p>
            <a:endParaRPr lang="en-US" dirty="0" smtClean="0"/>
          </a:p>
          <a:p>
            <a:r>
              <a:rPr lang="en-US" dirty="0" smtClean="0">
                <a:latin typeface="Times New Roman" charset="0"/>
              </a:rPr>
              <a:t>MW: Keep; add image</a:t>
            </a:r>
          </a:p>
          <a:p>
            <a:endParaRPr lang="en-US" dirty="0" smtClean="0">
              <a:latin typeface="Times New Roman" charset="0"/>
            </a:endParaRPr>
          </a:p>
          <a:p>
            <a:r>
              <a:rPr lang="en-US" i="1" u="sng" dirty="0" smtClean="0">
                <a:latin typeface="Times New Roman" charset="0"/>
              </a:rPr>
              <a:t>Do’s:</a:t>
            </a:r>
          </a:p>
          <a:p>
            <a:pPr>
              <a:buFontTx/>
              <a:buChar char="•"/>
            </a:pPr>
            <a:r>
              <a:rPr lang="en-US" dirty="0" smtClean="0">
                <a:latin typeface="Times New Roman" charset="0"/>
              </a:rPr>
              <a:t>Prior to starting, ask the group what their definition of dysfunction is</a:t>
            </a:r>
          </a:p>
          <a:p>
            <a:pPr>
              <a:buFontTx/>
              <a:buChar char="•"/>
            </a:pPr>
            <a:r>
              <a:rPr lang="en-US" dirty="0" smtClean="0">
                <a:latin typeface="Times New Roman" charset="0"/>
              </a:rPr>
              <a:t>Use a Type B question to find out from participants what types of dysfunctional behavior they have experienced as a participant or facilitator and record it on a flip chart</a:t>
            </a:r>
          </a:p>
          <a:p>
            <a:pPr>
              <a:buFontTx/>
              <a:buChar char="•"/>
            </a:pPr>
            <a:r>
              <a:rPr lang="en-US" dirty="0" smtClean="0">
                <a:latin typeface="Times New Roman" charset="0"/>
              </a:rPr>
              <a:t>Point out different types of dysfunction (at least 3 not listed) and explain as dysfunction increases so does the severity --- key point=catch it early</a:t>
            </a:r>
          </a:p>
          <a:p>
            <a:pPr>
              <a:buFontTx/>
              <a:buChar char="•"/>
            </a:pPr>
            <a:r>
              <a:rPr lang="en-US" dirty="0" smtClean="0">
                <a:latin typeface="Times New Roman" charset="0"/>
              </a:rPr>
              <a:t>Have participants read box</a:t>
            </a:r>
          </a:p>
          <a:p>
            <a:endParaRPr lang="en-US" dirty="0" smtClean="0">
              <a:latin typeface="Times New Roman" charset="0"/>
            </a:endParaRPr>
          </a:p>
          <a:p>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77</a:t>
            </a:fld>
            <a:endParaRPr 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Keep words; add image</a:t>
            </a:r>
          </a:p>
          <a:p>
            <a:endParaRPr lang="en-US" dirty="0" smtClean="0">
              <a:latin typeface="Times New Roman" charset="0"/>
            </a:endParaRPr>
          </a:p>
          <a:p>
            <a:r>
              <a:rPr lang="en-US" i="1" u="sng" dirty="0" smtClean="0">
                <a:latin typeface="Times New Roman" charset="0"/>
              </a:rPr>
              <a:t>Do’s:</a:t>
            </a:r>
          </a:p>
          <a:p>
            <a:pPr>
              <a:buFontTx/>
              <a:buChar char="•"/>
            </a:pPr>
            <a:r>
              <a:rPr lang="en-US" dirty="0" smtClean="0">
                <a:latin typeface="Times New Roman" charset="0"/>
              </a:rPr>
              <a:t>Consider explaining the difference between symptom and root cause with a child’s fever and infection.</a:t>
            </a:r>
          </a:p>
          <a:p>
            <a:pPr>
              <a:buFontTx/>
              <a:buChar char="•"/>
            </a:pPr>
            <a:r>
              <a:rPr lang="en-US" dirty="0" smtClean="0">
                <a:latin typeface="Times New Roman" charset="0"/>
              </a:rPr>
              <a:t>Read content</a:t>
            </a:r>
          </a:p>
          <a:p>
            <a:r>
              <a:rPr lang="en-US" i="1" u="sng" dirty="0" smtClean="0">
                <a:latin typeface="Times New Roman" charset="0"/>
              </a:rPr>
              <a:t>Suggested Approach/Words:</a:t>
            </a:r>
          </a:p>
          <a:p>
            <a:pPr>
              <a:buFontTx/>
              <a:buChar char="•"/>
            </a:pPr>
            <a:r>
              <a:rPr lang="en-US" dirty="0" smtClean="0">
                <a:latin typeface="Times New Roman" charset="0"/>
              </a:rPr>
              <a:t>How many of you have children? (Note: model warming up group by asking question that does not require a verbal response) And how many of us have had experiences with a sick child? (Again, modeling at least 2 non-verbals). If a child tells you that he/she is hot, achy, sneezy with a runny nose, what are they giving you? &lt;Symptoms&gt;</a:t>
            </a:r>
          </a:p>
          <a:p>
            <a:pPr lvl="1">
              <a:buFontTx/>
              <a:buChar char="•"/>
            </a:pPr>
            <a:r>
              <a:rPr lang="en-US" dirty="0" smtClean="0">
                <a:latin typeface="Times New Roman" charset="0"/>
              </a:rPr>
              <a:t>Many times we address symptoms by giving aspirin or juice, etc. What could be the root cause? &lt;An infection&gt;</a:t>
            </a:r>
          </a:p>
          <a:p>
            <a:pPr>
              <a:buFontTx/>
              <a:buChar char="•"/>
            </a:pPr>
            <a:r>
              <a:rPr lang="en-US" dirty="0" smtClean="0">
                <a:latin typeface="Times New Roman" charset="0"/>
              </a:rPr>
              <a:t>So,  when and how do you consciously prevent dysfunction? &lt;Preparation stage, P1&gt;</a:t>
            </a:r>
          </a:p>
          <a:p>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78</a:t>
            </a:fld>
            <a:endParaRPr 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Keep words; keep or replace image</a:t>
            </a:r>
          </a:p>
          <a:p>
            <a:endParaRPr lang="en-US" dirty="0" smtClean="0">
              <a:latin typeface="Times New Roman" charset="0"/>
            </a:endParaRPr>
          </a:p>
          <a:p>
            <a:pPr>
              <a:buFontTx/>
              <a:buChar char="•"/>
            </a:pPr>
            <a:r>
              <a:rPr lang="en-US" dirty="0" smtClean="0">
                <a:latin typeface="Times New Roman" charset="0"/>
              </a:rPr>
              <a:t>Let’s look at these key points….where would we have answered or addressed these? That’s right in P1….this is how we Consciously Prevent much dysfunctional behavior</a:t>
            </a: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79</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84" charset="0"/>
              </a:rPr>
              <a:t>3055969</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84" charset="0"/>
              </a:rPr>
              <a:t>2082895</a:t>
            </a:r>
          </a:p>
          <a:p>
            <a:r>
              <a:rPr lang="en-US" dirty="0" smtClean="0"/>
              <a:t>3403354</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Principle 2. GETTING THE SESSION 	STARTED</a:t>
            </a:r>
            <a:br>
              <a:rPr lang="en-US" sz="1200" dirty="0" smtClean="0"/>
            </a:br>
            <a:r>
              <a:rPr lang="en-US" sz="1200" b="1" dirty="0" smtClean="0">
                <a:solidFill>
                  <a:schemeClr val="tx2"/>
                </a:solidFill>
              </a:rPr>
              <a:t>Inform, Excite, Empower, Involve</a:t>
            </a:r>
          </a:p>
          <a:p>
            <a:endParaRPr lang="en-US" dirty="0" smtClean="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Keep words; keep or replace image</a:t>
            </a:r>
          </a:p>
          <a:p>
            <a:endParaRPr lang="en-US" dirty="0" smtClean="0">
              <a:latin typeface="Times New Roman" charset="0"/>
            </a:endParaRPr>
          </a:p>
          <a:p>
            <a:pPr>
              <a:buFontTx/>
              <a:buChar char="•"/>
            </a:pPr>
            <a:r>
              <a:rPr lang="en-US" dirty="0" smtClean="0">
                <a:latin typeface="Times New Roman" charset="0"/>
              </a:rPr>
              <a:t>Let’s look at these key points….where would we have answered or addressed these? That’s right in P1….this is how we Consciously Prevent much dysfunctional behavior</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80</a:t>
            </a:fld>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2800" dirty="0" smtClean="0">
                <a:latin typeface="Times New Roman" charset="0"/>
              </a:rPr>
              <a:t>MW: Keep words; may be multiple slides with images – your choice</a:t>
            </a:r>
          </a:p>
          <a:p>
            <a:endParaRPr lang="en-US" sz="2800" dirty="0" smtClean="0">
              <a:latin typeface="Times New Roman" charset="0"/>
            </a:endParaRPr>
          </a:p>
          <a:p>
            <a:pPr>
              <a:buFontTx/>
              <a:buChar char="•"/>
            </a:pPr>
            <a:r>
              <a:rPr lang="en-US" sz="2800" dirty="0" smtClean="0">
                <a:latin typeface="Times New Roman" charset="0"/>
              </a:rPr>
              <a:t>Knowing what might happen by preparing well is only a start. Here are a few of the Strategies we might consider to avoid encountering dysfunctional behavior in our meetings</a:t>
            </a:r>
          </a:p>
          <a:p>
            <a:pPr>
              <a:buFontTx/>
              <a:buChar char="•"/>
            </a:pPr>
            <a:r>
              <a:rPr lang="en-US" sz="2800" dirty="0" smtClean="0">
                <a:latin typeface="Times New Roman" charset="0"/>
              </a:rPr>
              <a:t>Are their others some of you have found work?</a:t>
            </a:r>
            <a:endParaRPr lang="en-US" sz="280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81</a:t>
            </a:fld>
            <a:endParaRPr 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latin typeface="Times New Roman" charset="0"/>
            </a:endParaRPr>
          </a:p>
          <a:p>
            <a:r>
              <a:rPr lang="en-US" dirty="0" smtClean="0">
                <a:latin typeface="Times New Roman" charset="0"/>
              </a:rPr>
              <a:t>MW: Keep words; keep or replace images</a:t>
            </a:r>
          </a:p>
          <a:p>
            <a:endParaRPr lang="en-US" dirty="0" smtClean="0">
              <a:latin typeface="Times New Roman" charset="0"/>
            </a:endParaRPr>
          </a:p>
          <a:p>
            <a:r>
              <a:rPr lang="en-US" i="1" u="sng" dirty="0" smtClean="0">
                <a:latin typeface="Times New Roman" charset="0"/>
              </a:rPr>
              <a:t>Do’s:</a:t>
            </a:r>
          </a:p>
          <a:p>
            <a:pPr>
              <a:buFontTx/>
              <a:buChar char="•"/>
            </a:pPr>
            <a:r>
              <a:rPr lang="en-US" dirty="0" smtClean="0">
                <a:latin typeface="Times New Roman" charset="0"/>
              </a:rPr>
              <a:t>Read through content</a:t>
            </a:r>
          </a:p>
          <a:p>
            <a:pPr>
              <a:buFontTx/>
              <a:buChar char="•"/>
            </a:pPr>
            <a:r>
              <a:rPr lang="en-US" dirty="0" smtClean="0">
                <a:latin typeface="Times New Roman" charset="0"/>
              </a:rPr>
              <a:t>Do a backward build up by recapping what has been covered in the principle before moving on.</a:t>
            </a:r>
          </a:p>
          <a:p>
            <a:r>
              <a:rPr lang="en-US" i="1" u="sng" dirty="0" smtClean="0">
                <a:latin typeface="Times New Roman" charset="0"/>
              </a:rPr>
              <a:t>Suggested Approach/Words:</a:t>
            </a:r>
          </a:p>
          <a:p>
            <a:pPr>
              <a:buFontTx/>
              <a:buChar char="•"/>
            </a:pPr>
            <a:r>
              <a:rPr lang="en-US" dirty="0" smtClean="0">
                <a:latin typeface="Times New Roman" charset="0"/>
              </a:rPr>
              <a:t>When detecting non-verbal cues, this reminds us of the 8 roles of a facilitator. Which role would help us detect non-verbal cues? &lt;Clairvoyant&gt;</a:t>
            </a:r>
          </a:p>
          <a:p>
            <a:pPr>
              <a:buFontTx/>
              <a:buChar char="•"/>
            </a:pPr>
            <a:r>
              <a:rPr lang="en-US" dirty="0" smtClean="0">
                <a:latin typeface="Times New Roman" charset="0"/>
              </a:rPr>
              <a:t>Ask the group to sit as though they were bored or disinterested….ask everyone to look around…..then ask the group to sit as if they were “sitting on the edge of their seat” waiting for that next pearl of wisdom…..have people look at what that looks like.</a:t>
            </a:r>
          </a:p>
          <a:p>
            <a:pPr>
              <a:buFontTx/>
              <a:buChar char="•"/>
            </a:pPr>
            <a:r>
              <a:rPr lang="en-US" dirty="0" smtClean="0">
                <a:latin typeface="Times New Roman" charset="0"/>
              </a:rPr>
              <a:t>When you see someone with folded arms, does that mean that they are being dysfunctional? &lt;This might be comfortable for them….or they might be cold, etc.&gt;</a:t>
            </a:r>
          </a:p>
          <a:p>
            <a:pPr>
              <a:buFontTx/>
              <a:buChar char="•"/>
            </a:pPr>
            <a:r>
              <a:rPr lang="en-US" dirty="0" smtClean="0">
                <a:latin typeface="Times New Roman" charset="0"/>
              </a:rPr>
              <a:t>When dysfunctional behavior occurs, how would you handle it?</a:t>
            </a:r>
          </a:p>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82</a:t>
            </a:fld>
            <a:endParaRPr lang="en-US"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6005093</a:t>
            </a:r>
          </a:p>
          <a:p>
            <a:endParaRPr lang="en-US" dirty="0" smtClean="0">
              <a:latin typeface="Times New Roman" charset="0"/>
            </a:endParaRPr>
          </a:p>
          <a:p>
            <a:r>
              <a:rPr lang="en-US" dirty="0" smtClean="0">
                <a:latin typeface="Times New Roman" charset="0"/>
              </a:rPr>
              <a:t>MW: Keep words; keep or replace images</a:t>
            </a:r>
          </a:p>
          <a:p>
            <a:endParaRPr lang="en-US" dirty="0" smtClean="0">
              <a:latin typeface="Times New Roman" charset="0"/>
            </a:endParaRPr>
          </a:p>
          <a:p>
            <a:r>
              <a:rPr lang="en-US" i="1" u="sng" dirty="0" smtClean="0">
                <a:latin typeface="Times New Roman" charset="0"/>
              </a:rPr>
              <a:t>Do’s:</a:t>
            </a:r>
          </a:p>
          <a:p>
            <a:pPr>
              <a:buFontTx/>
              <a:buChar char="•"/>
            </a:pPr>
            <a:r>
              <a:rPr lang="en-US" dirty="0" smtClean="0">
                <a:latin typeface="Times New Roman" charset="0"/>
              </a:rPr>
              <a:t>Read through content</a:t>
            </a:r>
          </a:p>
          <a:p>
            <a:pPr>
              <a:buFontTx/>
              <a:buChar char="•"/>
            </a:pPr>
            <a:r>
              <a:rPr lang="en-US" dirty="0" smtClean="0">
                <a:latin typeface="Times New Roman" charset="0"/>
              </a:rPr>
              <a:t>Do a backward build up by recapping what has been covered in the principle before moving on.</a:t>
            </a:r>
          </a:p>
          <a:p>
            <a:r>
              <a:rPr lang="en-US" i="1" u="sng" dirty="0" smtClean="0">
                <a:latin typeface="Times New Roman" charset="0"/>
              </a:rPr>
              <a:t>Suggested Approach/Words:</a:t>
            </a:r>
          </a:p>
          <a:p>
            <a:pPr>
              <a:buFontTx/>
              <a:buChar char="•"/>
            </a:pPr>
            <a:r>
              <a:rPr lang="en-US" dirty="0" smtClean="0">
                <a:latin typeface="Times New Roman" charset="0"/>
              </a:rPr>
              <a:t>When detecting non-verbal cues, this reminds us of the 8 roles of a facilitator. Which role would help us detect non-verbal cues? &lt;Clairvoyant&gt;</a:t>
            </a:r>
          </a:p>
          <a:p>
            <a:pPr>
              <a:buFontTx/>
              <a:buChar char="•"/>
            </a:pPr>
            <a:r>
              <a:rPr lang="en-US" dirty="0" smtClean="0">
                <a:latin typeface="Times New Roman" charset="0"/>
              </a:rPr>
              <a:t>Ask the group to sit as though they were bored or disinterested….ask everyone to look around…..then ask the group to sit as if they were “sitting on the edge of their seat” waiting for that next pearl of wisdom…..have people look at what that looks like.</a:t>
            </a:r>
          </a:p>
          <a:p>
            <a:pPr>
              <a:buFontTx/>
              <a:buChar char="•"/>
            </a:pPr>
            <a:r>
              <a:rPr lang="en-US" dirty="0" smtClean="0">
                <a:latin typeface="Times New Roman" charset="0"/>
              </a:rPr>
              <a:t>When you see someone with folded arms, does that mean that they are being dysfunctional? &lt;This might be comfortable for them….or they might be cold, etc.&gt;</a:t>
            </a:r>
          </a:p>
          <a:p>
            <a:pPr>
              <a:buFontTx/>
              <a:buChar char="•"/>
            </a:pPr>
            <a:r>
              <a:rPr lang="en-US" dirty="0" smtClean="0">
                <a:latin typeface="Times New Roman" charset="0"/>
              </a:rPr>
              <a:t>When dysfunctional behavior occurs, how would you handle it?</a:t>
            </a:r>
          </a:p>
          <a:p>
            <a:endParaRPr lang="en-US" dirty="0" smtClean="0">
              <a:latin typeface="Times New Roman" charset="0"/>
            </a:endParaRPr>
          </a:p>
          <a:p>
            <a:endParaRPr lang="en-US" dirty="0" smtClean="0"/>
          </a:p>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83</a:t>
            </a:fld>
            <a:endParaRPr lang="en-US" dirty="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8581651</a:t>
            </a:r>
            <a:endParaRPr lang="en-US" dirty="0" smtClean="0">
              <a:latin typeface="Times New Roman" charset="0"/>
            </a:endParaRPr>
          </a:p>
          <a:p>
            <a:endParaRPr lang="en-US" dirty="0" smtClean="0">
              <a:latin typeface="Times New Roman" charset="0"/>
            </a:endParaRPr>
          </a:p>
          <a:p>
            <a:r>
              <a:rPr lang="en-US" dirty="0" smtClean="0">
                <a:latin typeface="Times New Roman" charset="0"/>
              </a:rPr>
              <a:t>MW: Keep words; keep or replace images</a:t>
            </a:r>
          </a:p>
          <a:p>
            <a:endParaRPr lang="en-US" dirty="0" smtClean="0">
              <a:latin typeface="Times New Roman" charset="0"/>
            </a:endParaRPr>
          </a:p>
          <a:p>
            <a:r>
              <a:rPr lang="en-US" i="1" u="sng" dirty="0" smtClean="0">
                <a:latin typeface="Times New Roman" charset="0"/>
              </a:rPr>
              <a:t>Do’s:</a:t>
            </a:r>
          </a:p>
          <a:p>
            <a:pPr>
              <a:buFontTx/>
              <a:buChar char="•"/>
            </a:pPr>
            <a:r>
              <a:rPr lang="en-US" dirty="0" smtClean="0">
                <a:latin typeface="Times New Roman" charset="0"/>
              </a:rPr>
              <a:t>Read through content</a:t>
            </a:r>
          </a:p>
          <a:p>
            <a:pPr>
              <a:buFontTx/>
              <a:buChar char="•"/>
            </a:pPr>
            <a:r>
              <a:rPr lang="en-US" dirty="0" smtClean="0">
                <a:latin typeface="Times New Roman" charset="0"/>
              </a:rPr>
              <a:t>Do a backward build up by recapping what has been covered in the principle before moving on.</a:t>
            </a:r>
          </a:p>
          <a:p>
            <a:r>
              <a:rPr lang="en-US" i="1" u="sng" dirty="0" smtClean="0">
                <a:latin typeface="Times New Roman" charset="0"/>
              </a:rPr>
              <a:t>Suggested Approach/Words:</a:t>
            </a:r>
          </a:p>
          <a:p>
            <a:pPr>
              <a:buFontTx/>
              <a:buChar char="•"/>
            </a:pPr>
            <a:r>
              <a:rPr lang="en-US" dirty="0" smtClean="0">
                <a:latin typeface="Times New Roman" charset="0"/>
              </a:rPr>
              <a:t>When detecting non-verbal cues, this reminds us of the 8 roles of a facilitator. Which role would help us detect non-verbal cues? &lt;Clairvoyant&gt;</a:t>
            </a:r>
          </a:p>
          <a:p>
            <a:pPr>
              <a:buFontTx/>
              <a:buChar char="•"/>
            </a:pPr>
            <a:r>
              <a:rPr lang="en-US" dirty="0" smtClean="0">
                <a:latin typeface="Times New Roman" charset="0"/>
              </a:rPr>
              <a:t>Ask the group to sit as though they were bored or disinterested….ask everyone to look around…..then ask the group to sit as if they were “sitting on the edge of their seat” waiting for that next pearl of wisdom…..have people look at what that looks like.</a:t>
            </a:r>
          </a:p>
          <a:p>
            <a:pPr>
              <a:buFontTx/>
              <a:buChar char="•"/>
            </a:pPr>
            <a:r>
              <a:rPr lang="en-US" dirty="0" smtClean="0">
                <a:latin typeface="Times New Roman" charset="0"/>
              </a:rPr>
              <a:t>When you see someone with folded arms, does that mean that they are being dysfunctional? &lt;This might be comfortable for them….or they might be cold, etc.&gt;</a:t>
            </a:r>
          </a:p>
          <a:p>
            <a:pPr>
              <a:buFontTx/>
              <a:buChar char="•"/>
            </a:pPr>
            <a:r>
              <a:rPr lang="en-US" dirty="0" smtClean="0">
                <a:latin typeface="Times New Roman" charset="0"/>
              </a:rPr>
              <a:t>When dysfunctional behavior occurs, how would you handle it?</a:t>
            </a:r>
          </a:p>
          <a:p>
            <a:endParaRPr lang="en-US" dirty="0" smtClean="0">
              <a:latin typeface="Times New Roman" charset="0"/>
            </a:endParaRPr>
          </a:p>
          <a:p>
            <a:endParaRPr lang="en-US" dirty="0" smtClean="0"/>
          </a:p>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84</a:t>
            </a:fld>
            <a:endParaRPr lang="en-US" dirty="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Keep words; keep or replace images</a:t>
            </a:r>
          </a:p>
          <a:p>
            <a:endParaRPr lang="en-US" dirty="0" smtClean="0">
              <a:latin typeface="Times New Roman" charset="0"/>
            </a:endParaRPr>
          </a:p>
          <a:p>
            <a:r>
              <a:rPr lang="en-US" i="1" u="sng" dirty="0" smtClean="0">
                <a:latin typeface="Times New Roman" charset="0"/>
              </a:rPr>
              <a:t>Do’s:</a:t>
            </a:r>
          </a:p>
          <a:p>
            <a:pPr>
              <a:buFontTx/>
              <a:buChar char="•"/>
            </a:pPr>
            <a:r>
              <a:rPr lang="en-US" dirty="0" smtClean="0">
                <a:latin typeface="Times New Roman" charset="0"/>
              </a:rPr>
              <a:t>Read through content</a:t>
            </a:r>
          </a:p>
          <a:p>
            <a:pPr>
              <a:buFontTx/>
              <a:buChar char="•"/>
            </a:pPr>
            <a:r>
              <a:rPr lang="en-US" dirty="0" smtClean="0">
                <a:latin typeface="Times New Roman" charset="0"/>
              </a:rPr>
              <a:t>Do a backward build up by recapping what has been covered in the principle before moving on.</a:t>
            </a:r>
          </a:p>
          <a:p>
            <a:r>
              <a:rPr lang="en-US" i="1" u="sng" dirty="0" smtClean="0">
                <a:latin typeface="Times New Roman" charset="0"/>
              </a:rPr>
              <a:t>Suggested Approach/Words:</a:t>
            </a:r>
          </a:p>
          <a:p>
            <a:pPr>
              <a:buFontTx/>
              <a:buChar char="•"/>
            </a:pPr>
            <a:r>
              <a:rPr lang="en-US" dirty="0" smtClean="0">
                <a:latin typeface="Times New Roman" charset="0"/>
              </a:rPr>
              <a:t>When detecting non-verbal cues, this reminds us of the 8 roles of a facilitator. Which role would help us detect non-verbal cues? &lt;Clairvoyant&gt;</a:t>
            </a:r>
          </a:p>
          <a:p>
            <a:pPr>
              <a:buFontTx/>
              <a:buChar char="•"/>
            </a:pPr>
            <a:r>
              <a:rPr lang="en-US" dirty="0" smtClean="0">
                <a:latin typeface="Times New Roman" charset="0"/>
              </a:rPr>
              <a:t>Ask the group to sit as though they were bored or disinterested….ask everyone to look around…..then ask the group to sit as if they were “sitting on the edge of their seat” waiting for that next pearl of wisdom…..have people look at what that looks like.</a:t>
            </a:r>
          </a:p>
          <a:p>
            <a:pPr>
              <a:buFontTx/>
              <a:buChar char="•"/>
            </a:pPr>
            <a:r>
              <a:rPr lang="en-US" dirty="0" smtClean="0">
                <a:latin typeface="Times New Roman" charset="0"/>
              </a:rPr>
              <a:t>When you see someone with folded arms, does that mean that they are being dysfunctional? &lt;This might be comfortable for them….or they might be cold, etc.&gt;</a:t>
            </a:r>
          </a:p>
          <a:p>
            <a:pPr>
              <a:buFontTx/>
              <a:buChar char="•"/>
            </a:pPr>
            <a:r>
              <a:rPr lang="en-US" dirty="0" smtClean="0">
                <a:latin typeface="Times New Roman" charset="0"/>
              </a:rPr>
              <a:t>When dysfunctional behavior occurs, how would you handle it?</a:t>
            </a:r>
          </a:p>
          <a:p>
            <a:endParaRPr lang="en-US" dirty="0" smtClean="0">
              <a:latin typeface="Times New Roman" charset="0"/>
            </a:endParaRPr>
          </a:p>
          <a:p>
            <a:endParaRPr lang="en-US" dirty="0" smtClean="0"/>
          </a:p>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85</a:t>
            </a:fld>
            <a:endParaRPr lang="en-US"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10597138</a:t>
            </a:r>
          </a:p>
          <a:p>
            <a:endParaRPr lang="en-US" dirty="0" smtClean="0">
              <a:latin typeface="Times New Roman" charset="0"/>
            </a:endParaRPr>
          </a:p>
          <a:p>
            <a:r>
              <a:rPr lang="en-US" dirty="0" smtClean="0">
                <a:latin typeface="Times New Roman" charset="0"/>
              </a:rPr>
              <a:t>MW: Keep words; keep or replace images</a:t>
            </a:r>
          </a:p>
          <a:p>
            <a:endParaRPr lang="en-US" dirty="0" smtClean="0">
              <a:latin typeface="Times New Roman" charset="0"/>
            </a:endParaRPr>
          </a:p>
          <a:p>
            <a:r>
              <a:rPr lang="en-US" i="1" u="sng" dirty="0" smtClean="0">
                <a:latin typeface="Times New Roman" charset="0"/>
              </a:rPr>
              <a:t>Do’s:</a:t>
            </a:r>
          </a:p>
          <a:p>
            <a:pPr>
              <a:buFontTx/>
              <a:buChar char="•"/>
            </a:pPr>
            <a:r>
              <a:rPr lang="en-US" dirty="0" smtClean="0">
                <a:latin typeface="Times New Roman" charset="0"/>
              </a:rPr>
              <a:t>Read through content</a:t>
            </a:r>
          </a:p>
          <a:p>
            <a:pPr>
              <a:buFontTx/>
              <a:buChar char="•"/>
            </a:pPr>
            <a:r>
              <a:rPr lang="en-US" dirty="0" smtClean="0">
                <a:latin typeface="Times New Roman" charset="0"/>
              </a:rPr>
              <a:t>Do a backward build up by recapping what has been covered in the principle before moving on.</a:t>
            </a:r>
          </a:p>
          <a:p>
            <a:r>
              <a:rPr lang="en-US" i="1" u="sng" dirty="0" smtClean="0">
                <a:latin typeface="Times New Roman" charset="0"/>
              </a:rPr>
              <a:t>Suggested Approach/Words:</a:t>
            </a:r>
          </a:p>
          <a:p>
            <a:pPr>
              <a:buFontTx/>
              <a:buChar char="•"/>
            </a:pPr>
            <a:r>
              <a:rPr lang="en-US" dirty="0" smtClean="0">
                <a:latin typeface="Times New Roman" charset="0"/>
              </a:rPr>
              <a:t>When detecting non-verbal cues, this reminds us of the 8 roles of a facilitator. Which role would help us detect non-verbal cues? &lt;Clairvoyant&gt;</a:t>
            </a:r>
          </a:p>
          <a:p>
            <a:pPr>
              <a:buFontTx/>
              <a:buChar char="•"/>
            </a:pPr>
            <a:r>
              <a:rPr lang="en-US" dirty="0" smtClean="0">
                <a:latin typeface="Times New Roman" charset="0"/>
              </a:rPr>
              <a:t>Ask the group to sit as though they were bored or disinterested….ask everyone to look around…..then ask the group to sit as if they were “sitting on the edge of their seat” waiting for that next pearl of wisdom…..have people look at what that looks like.</a:t>
            </a:r>
          </a:p>
          <a:p>
            <a:pPr>
              <a:buFontTx/>
              <a:buChar char="•"/>
            </a:pPr>
            <a:r>
              <a:rPr lang="en-US" dirty="0" smtClean="0">
                <a:latin typeface="Times New Roman" charset="0"/>
              </a:rPr>
              <a:t>When you see someone with folded arms, does that mean that they are being dysfunctional? &lt;This might be comfortable for them….or they might be cold, etc.&gt;</a:t>
            </a:r>
          </a:p>
          <a:p>
            <a:pPr>
              <a:buFontTx/>
              <a:buChar char="•"/>
            </a:pPr>
            <a:r>
              <a:rPr lang="en-US" dirty="0" smtClean="0">
                <a:latin typeface="Times New Roman" charset="0"/>
              </a:rPr>
              <a:t>When dysfunctional behavior occurs, how would you handle it?</a:t>
            </a:r>
          </a:p>
          <a:p>
            <a:endParaRPr lang="en-US" dirty="0" smtClean="0">
              <a:latin typeface="Times New Roman" charset="0"/>
            </a:endParaRPr>
          </a:p>
          <a:p>
            <a:endParaRPr lang="en-US" dirty="0" smtClean="0"/>
          </a:p>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86</a:t>
            </a:fld>
            <a:endParaRPr lang="en-US" dirty="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Keep words; add image</a:t>
            </a:r>
          </a:p>
          <a:p>
            <a:endParaRPr lang="en-US" dirty="0" smtClean="0">
              <a:latin typeface="Times New Roman" charset="0"/>
            </a:endParaRPr>
          </a:p>
          <a:p>
            <a:r>
              <a:rPr lang="en-US" i="1" u="sng" dirty="0" smtClean="0">
                <a:latin typeface="Times New Roman" charset="0"/>
              </a:rPr>
              <a:t>Do’s:</a:t>
            </a:r>
          </a:p>
          <a:p>
            <a:pPr>
              <a:buFontTx/>
              <a:buChar char="•"/>
            </a:pPr>
            <a:r>
              <a:rPr lang="en-US" dirty="0" smtClean="0">
                <a:latin typeface="Times New Roman" charset="0"/>
              </a:rPr>
              <a:t>Read through content</a:t>
            </a:r>
          </a:p>
          <a:p>
            <a:pPr>
              <a:buFontTx/>
              <a:buChar char="•"/>
            </a:pPr>
            <a:r>
              <a:rPr lang="en-US" dirty="0" smtClean="0">
                <a:latin typeface="Times New Roman" charset="0"/>
              </a:rPr>
              <a:t>Go back to their list of dysfunctional behaviors (created on flip charts) and ask how they would handle. Cover Table 26 thoroughly (this will prepare them for the dysfunctional exercise).</a:t>
            </a:r>
          </a:p>
          <a:p>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87</a:t>
            </a:fld>
            <a:endParaRPr lang="en-US" dirty="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Keep words; keep or replace image</a:t>
            </a:r>
          </a:p>
          <a:p>
            <a:endParaRPr lang="en-US" dirty="0" smtClean="0">
              <a:latin typeface="Times New Roman" charset="0"/>
            </a:endParaRPr>
          </a:p>
          <a:p>
            <a:pPr>
              <a:buFontTx/>
              <a:buChar char="•"/>
            </a:pPr>
            <a:r>
              <a:rPr lang="en-US" dirty="0" smtClean="0">
                <a:latin typeface="Times New Roman" charset="0"/>
              </a:rPr>
              <a:t>Our 4 step process for dealing with dysfunction when it occurs</a:t>
            </a:r>
          </a:p>
          <a:p>
            <a:pPr lvl="1">
              <a:buFontTx/>
              <a:buChar char="•"/>
            </a:pPr>
            <a:r>
              <a:rPr lang="en-US" dirty="0" smtClean="0">
                <a:latin typeface="Times New Roman" charset="0"/>
              </a:rPr>
              <a:t>What is privately? Generally? Have them give examples</a:t>
            </a:r>
          </a:p>
          <a:p>
            <a:pPr lvl="1">
              <a:buFontTx/>
              <a:buChar char="•"/>
            </a:pPr>
            <a:r>
              <a:rPr lang="en-US" dirty="0" smtClean="0">
                <a:latin typeface="Times New Roman" charset="0"/>
              </a:rPr>
              <a:t>Empathize with the symptom --- very important step</a:t>
            </a:r>
          </a:p>
          <a:p>
            <a:pPr lvl="1">
              <a:buFontTx/>
              <a:buChar char="•"/>
            </a:pPr>
            <a:r>
              <a:rPr lang="en-US" dirty="0" smtClean="0">
                <a:latin typeface="Times New Roman" charset="0"/>
              </a:rPr>
              <a:t>Address the root cause --- addressing the symptom does NOT stop the dysfunction. Addressing the root cause does!</a:t>
            </a:r>
          </a:p>
          <a:p>
            <a:pPr lvl="1">
              <a:buFontTx/>
              <a:buChar char="•"/>
            </a:pPr>
            <a:r>
              <a:rPr lang="en-US" dirty="0" smtClean="0">
                <a:latin typeface="Times New Roman" charset="0"/>
              </a:rPr>
              <a:t>Get agreement on a solution</a:t>
            </a:r>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88</a:t>
            </a:fld>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charset="0"/>
              </a:rPr>
              <a:t>MW: Keep words; Animate</a:t>
            </a:r>
          </a:p>
          <a:p>
            <a:endParaRPr lang="en-US" dirty="0" smtClean="0">
              <a:latin typeface="Times New Roman" charset="0"/>
            </a:endParaRPr>
          </a:p>
          <a:p>
            <a:pPr>
              <a:buFontTx/>
              <a:buChar char="•"/>
            </a:pPr>
            <a:r>
              <a:rPr lang="en-US" dirty="0" smtClean="0">
                <a:latin typeface="Times New Roman" charset="0"/>
              </a:rPr>
              <a:t>Let’s look at the examples in our Participant’s Manual. </a:t>
            </a:r>
          </a:p>
          <a:p>
            <a:pPr>
              <a:buFontTx/>
              <a:buChar char="•"/>
            </a:pPr>
            <a:r>
              <a:rPr lang="en-US" dirty="0" smtClean="0">
                <a:latin typeface="Times New Roman" charset="0"/>
              </a:rPr>
              <a:t>Allow each team to select one to discuss --- look at our suggestions for how to deal with that dysfunction.</a:t>
            </a:r>
          </a:p>
          <a:p>
            <a:pPr>
              <a:buFontTx/>
              <a:buChar char="•"/>
            </a:pPr>
            <a:r>
              <a:rPr lang="en-US" dirty="0" smtClean="0">
                <a:latin typeface="Times New Roman" charset="0"/>
              </a:rPr>
              <a:t>Ask if there are others we should discuss</a:t>
            </a:r>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89</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84" charset="0"/>
              </a:rPr>
              <a:t>2123340</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Principle 3. FOCUSING THE GROUP</a:t>
            </a:r>
            <a:br>
              <a:rPr lang="en-US" sz="1200" dirty="0" smtClean="0"/>
            </a:br>
            <a:r>
              <a:rPr lang="en-US" sz="1200" b="1" dirty="0" smtClean="0">
                <a:solidFill>
                  <a:schemeClr val="tx2"/>
                </a:solidFill>
              </a:rPr>
              <a:t>Establish the Course Avoid Detours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r>
              <a:rPr lang="en-US" sz="1200" dirty="0" smtClean="0">
                <a:latin typeface="Times New Roman" charset="0"/>
              </a:rPr>
              <a:t>MW: One slide. All words need to show up. (I made slight edit on the words). </a:t>
            </a:r>
          </a:p>
          <a:p>
            <a:pPr marL="228600" indent="-228600">
              <a:lnSpc>
                <a:spcPct val="80000"/>
              </a:lnSpc>
            </a:pPr>
            <a:endParaRPr lang="en-US" sz="1200" i="1" u="sng" dirty="0" smtClean="0">
              <a:latin typeface="Times New Roman" charset="0"/>
            </a:endParaRPr>
          </a:p>
          <a:p>
            <a:pPr marL="228600" indent="-228600">
              <a:lnSpc>
                <a:spcPct val="80000"/>
              </a:lnSpc>
            </a:pPr>
            <a:r>
              <a:rPr lang="en-US" sz="1200" i="1" u="sng" dirty="0" smtClean="0">
                <a:latin typeface="Times New Roman" charset="0"/>
              </a:rPr>
              <a:t>Do’s: </a:t>
            </a:r>
          </a:p>
          <a:p>
            <a:pPr marL="228600" indent="-228600">
              <a:lnSpc>
                <a:spcPct val="80000"/>
              </a:lnSpc>
            </a:pPr>
            <a:r>
              <a:rPr lang="en-US" sz="1200" dirty="0" smtClean="0">
                <a:latin typeface="Times New Roman" charset="0"/>
              </a:rPr>
              <a:t>Hand out dots to volunteers</a:t>
            </a:r>
          </a:p>
          <a:p>
            <a:pPr marL="228600" indent="-228600">
              <a:lnSpc>
                <a:spcPct val="80000"/>
              </a:lnSpc>
            </a:pPr>
            <a:r>
              <a:rPr lang="en-US" sz="1200" dirty="0" smtClean="0">
                <a:latin typeface="Times New Roman" charset="0"/>
              </a:rPr>
              <a:t>Give 90 seconds</a:t>
            </a:r>
          </a:p>
          <a:p>
            <a:pPr marL="228600" indent="-228600">
              <a:lnSpc>
                <a:spcPct val="80000"/>
              </a:lnSpc>
            </a:pPr>
            <a:r>
              <a:rPr lang="en-US" sz="1200" dirty="0" smtClean="0">
                <a:latin typeface="Times New Roman" charset="0"/>
              </a:rPr>
              <a:t>Award dot for each personal objective to team</a:t>
            </a:r>
          </a:p>
          <a:p>
            <a:pPr marL="228600" indent="-228600">
              <a:lnSpc>
                <a:spcPct val="80000"/>
              </a:lnSpc>
            </a:pPr>
            <a:r>
              <a:rPr lang="en-US" sz="1200" dirty="0" smtClean="0">
                <a:latin typeface="Times New Roman" charset="0"/>
              </a:rPr>
              <a:t>Inform group you will be grouping objectives inot “like” categories (eg If first objective was “how to deal with bad personalities” ask the group to name a broad category that would describe it. For the next objective, ask if it is similar to the previous category or if it should be a different category. Continue until all objectives are complete – see Principle 5 for further instructions on grouping.</a:t>
            </a:r>
          </a:p>
          <a:p>
            <a:pPr marL="228600" indent="-228600">
              <a:lnSpc>
                <a:spcPct val="80000"/>
              </a:lnSpc>
            </a:pPr>
            <a:r>
              <a:rPr lang="en-US" sz="1200" dirty="0" smtClean="0">
                <a:latin typeface="Times New Roman" charset="0"/>
              </a:rPr>
              <a:t>When complete award dots for quality – total number of categories covered by team.</a:t>
            </a:r>
          </a:p>
          <a:p>
            <a:pPr marL="228600" indent="-228600">
              <a:lnSpc>
                <a:spcPct val="80000"/>
              </a:lnSpc>
            </a:pPr>
            <a:r>
              <a:rPr lang="en-US" sz="1200" i="1" u="sng" dirty="0" smtClean="0">
                <a:latin typeface="Times New Roman" charset="0"/>
              </a:rPr>
              <a:t>Suggested Approach/Words:</a:t>
            </a:r>
          </a:p>
          <a:p>
            <a:pPr marL="228600" indent="-228600">
              <a:lnSpc>
                <a:spcPct val="80000"/>
              </a:lnSpc>
            </a:pPr>
            <a:r>
              <a:rPr lang="en-US" sz="1200" dirty="0" smtClean="0">
                <a:latin typeface="Times New Roman" charset="0"/>
              </a:rPr>
              <a:t>Now that we have just reviewed Our objectives, what is more important is what you want to get out of this class. Let’s make a deal; this is your class. As I stated earlier, I want this to be the most productive 3 days that you have ever spent. I value your time so I want to make sure I cover what is important to you. However, to do that, you have to tell me. Here is how I would like to accomplish that.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You have probably noticed. We are sitting in teams. Over here we have the (RED) team….YEAH RED! The (BLUE) team over here, etc.</a:t>
            </a:r>
          </a:p>
          <a:p>
            <a:pPr marL="228600" indent="-228600">
              <a:lnSpc>
                <a:spcPct val="80000"/>
              </a:lnSpc>
            </a:pPr>
            <a:r>
              <a:rPr lang="en-US" sz="1200" dirty="0" smtClean="0">
                <a:latin typeface="Times New Roman" charset="0"/>
              </a:rPr>
              <a:t>To help in the team process, I need a volunteer from each team to stand. Now, I want to tell you that w/ risk, comes reward --- and that at LSI, we protect our volunteers. Now volunteers, I need each of you to grab the pad and color marker in one hand and w/ your other hand, touch the shoulder of one of your teammates. The person you are touching is not the Team Leader for this exercise. Volunteers, you may now sit down. (Award first dots to each Volunteer --- introduce rewarding of dots concept).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3 rules:</a:t>
            </a:r>
          </a:p>
          <a:p>
            <a:pPr marL="228600" indent="-228600">
              <a:lnSpc>
                <a:spcPct val="80000"/>
              </a:lnSpc>
              <a:buFontTx/>
              <a:buAutoNum type="arabicPeriod"/>
            </a:pPr>
            <a:r>
              <a:rPr lang="en-US" sz="1200" dirty="0" smtClean="0">
                <a:latin typeface="Times New Roman" charset="0"/>
              </a:rPr>
              <a:t>You must use the pad and marker you have been given. Comment about small pad, large marker, so write accordingly</a:t>
            </a:r>
          </a:p>
          <a:p>
            <a:pPr marL="228600" indent="-228600">
              <a:lnSpc>
                <a:spcPct val="80000"/>
              </a:lnSpc>
              <a:buFontTx/>
              <a:buAutoNum type="arabicPeriod"/>
            </a:pPr>
            <a:r>
              <a:rPr lang="en-US" sz="1200" dirty="0" smtClean="0">
                <a:latin typeface="Times New Roman" charset="0"/>
              </a:rPr>
              <a:t>Only one item per post-it and you can have as many items as you please. (So, BLUE team, if you have 5 items, how many post –its will you have?)</a:t>
            </a:r>
          </a:p>
          <a:p>
            <a:pPr marL="228600" indent="-228600">
              <a:lnSpc>
                <a:spcPct val="80000"/>
              </a:lnSpc>
              <a:buFontTx/>
              <a:buAutoNum type="arabicPeriod"/>
            </a:pPr>
            <a:r>
              <a:rPr lang="en-US" sz="1200" dirty="0" smtClean="0">
                <a:latin typeface="Times New Roman" charset="0"/>
              </a:rPr>
              <a:t>When the 90 seconds is up, you must have your pen capped and in the air; otherwise, you will lose 2 post-its.(When you lose 2 post-its, guess how many dots you lose?)</a:t>
            </a:r>
          </a:p>
          <a:p>
            <a:pPr marL="228600" indent="-228600">
              <a:lnSpc>
                <a:spcPct val="80000"/>
              </a:lnSpc>
            </a:pPr>
            <a:r>
              <a:rPr lang="en-US" sz="1200" dirty="0" smtClean="0">
                <a:latin typeface="Times New Roman" charset="0"/>
              </a:rPr>
              <a:t>Team Members: your job is to contribute</a:t>
            </a:r>
          </a:p>
          <a:p>
            <a:pPr marL="228600" indent="-228600">
              <a:lnSpc>
                <a:spcPct val="80000"/>
              </a:lnSpc>
            </a:pPr>
            <a:r>
              <a:rPr lang="en-US" sz="1200" dirty="0" smtClean="0">
                <a:latin typeface="Times New Roman" charset="0"/>
              </a:rPr>
              <a:t>SQ: Pretend that the class was about to end and everyone was filing out the door and you said, “Wait a minute. Come back. We never got to the one thing I really wanted to hear about. We did not talk about……? What is that you would want us to make sure that we cover? </a:t>
            </a:r>
          </a:p>
          <a:p>
            <a:pPr marL="228600" indent="-228600">
              <a:lnSpc>
                <a:spcPct val="80000"/>
              </a:lnSpc>
            </a:pPr>
            <a:r>
              <a:rPr lang="en-US" sz="1200" dirty="0" smtClean="0">
                <a:latin typeface="Times New Roman" charset="0"/>
              </a:rPr>
              <a:t>Any questions? Remember, quantity and quality count. Team Leaders, the clock is running.</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Collect post-its and post to Flip Chart and group by categories. Will come back later to this chart. (Note you are modeling grouping.)</a:t>
            </a:r>
          </a:p>
          <a:p>
            <a:pPr marL="228600" indent="-228600">
              <a:lnSpc>
                <a:spcPct val="80000"/>
              </a:lnSpc>
            </a:pPr>
            <a:r>
              <a:rPr lang="en-US" sz="1200" dirty="0" smtClean="0">
                <a:latin typeface="Times New Roman" charset="0"/>
              </a:rPr>
              <a:t>So remember, this is your session. What you are saying is that if we cover these topics, your time will have been well spent. OK, we will be coming back to these in a few minutes. For now, let’s get into the Participant Manual.</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If you look at the book you will notice that there are three sections: the white pages, the blue pages and the yellow pages. The white sections represents the principles themselves. Each tab represents a principle. For example, if I said let’s turn to principle 6, you will see that the first page summarizes the principle, Managing Dysfunction, the second page shows the dysfunction graph and so on. In a minute, we will review all ten principles.</a:t>
            </a:r>
          </a:p>
          <a:p>
            <a:pPr marL="228600" indent="-228600">
              <a:lnSpc>
                <a:spcPct val="80000"/>
              </a:lnSpc>
            </a:pPr>
            <a:r>
              <a:rPr lang="en-US" sz="1200" dirty="0" smtClean="0">
                <a:latin typeface="Times New Roman" charset="0"/>
              </a:rPr>
              <a:t>Let’s see what else is included in the book. Turn past tab 10 to the first blue tab. These are the Agenda Models. They are a gift to you from LSI. Notice, there are ten tabs for such things as Strategic Planning, Project Planning, and so on. These come from the consulting side of our organization and represent ten of the topics we frequently facilitate. People tell us that this is the section they use most often after the class is over. Let me show you why.</a:t>
            </a:r>
          </a:p>
          <a:p>
            <a:pPr marL="228600" indent="-228600">
              <a:lnSpc>
                <a:spcPct val="80000"/>
              </a:lnSpc>
              <a:buFontTx/>
              <a:buChar char="•"/>
            </a:pPr>
            <a:r>
              <a:rPr lang="en-US" sz="1200" dirty="0" smtClean="0">
                <a:latin typeface="Times New Roman" charset="0"/>
              </a:rPr>
              <a:t>Let’s look at blue tab 1, the second page, Strategic Planning. It first starts with an agenda with a purpose statement and a list of the agenda items….Introduction, Review Situation Assessment, etc.</a:t>
            </a:r>
          </a:p>
          <a:p>
            <a:pPr marL="228600" indent="-228600">
              <a:lnSpc>
                <a:spcPct val="80000"/>
              </a:lnSpc>
              <a:buFontTx/>
              <a:buChar char="•"/>
            </a:pPr>
            <a:r>
              <a:rPr lang="en-US" sz="1200" dirty="0" smtClean="0">
                <a:latin typeface="Times New Roman" charset="0"/>
              </a:rPr>
              <a:t>Next page is a list of definitions for strategic planning; next page is a sample deliverable that shows you what you will have when you are done. You might say, “Oh, that’s nice, thank you. However, we haven’t gotten to the good stuff yet. Turn the page.</a:t>
            </a:r>
          </a:p>
          <a:p>
            <a:pPr marL="228600" indent="-228600">
              <a:lnSpc>
                <a:spcPct val="80000"/>
              </a:lnSpc>
              <a:buFontTx/>
              <a:buChar char="•"/>
            </a:pPr>
            <a:r>
              <a:rPr lang="en-US" sz="1200" dirty="0" smtClean="0">
                <a:latin typeface="Times New Roman" charset="0"/>
              </a:rPr>
              <a:t>The next page tells you what to bring with you to the session, what to have in the room and what you do when you arrive.</a:t>
            </a:r>
          </a:p>
          <a:p>
            <a:pPr marL="228600" indent="-228600">
              <a:lnSpc>
                <a:spcPct val="80000"/>
              </a:lnSpc>
              <a:buFontTx/>
              <a:buChar char="•"/>
            </a:pPr>
            <a:r>
              <a:rPr lang="en-US" sz="1200" dirty="0" smtClean="0">
                <a:latin typeface="Times New Roman" charset="0"/>
              </a:rPr>
              <a:t>Remember the first agenda item was the introduction? Well, this page tells you how to do the introduction for strategic planning. Notice the left side tells what to do and the right side explains what to do with what you hear.</a:t>
            </a:r>
          </a:p>
          <a:p>
            <a:pPr marL="228600" indent="-228600">
              <a:lnSpc>
                <a:spcPct val="80000"/>
              </a:lnSpc>
              <a:buFontTx/>
              <a:buChar char="•"/>
            </a:pPr>
            <a:r>
              <a:rPr lang="en-US" sz="1200" dirty="0" smtClean="0">
                <a:latin typeface="Times New Roman" charset="0"/>
              </a:rPr>
              <a:t>The next page explains the second agenda item; how to review the situation analysis.</a:t>
            </a:r>
          </a:p>
          <a:p>
            <a:pPr marL="228600" indent="-228600">
              <a:lnSpc>
                <a:spcPct val="80000"/>
              </a:lnSpc>
              <a:buFontTx/>
              <a:buChar char="•"/>
            </a:pPr>
            <a:r>
              <a:rPr lang="en-US" sz="1200" dirty="0" smtClean="0">
                <a:latin typeface="Times New Roman" charset="0"/>
              </a:rPr>
              <a:t>The next page explains how to do visioning and gives you words to say and explains what to do with what you hear.</a:t>
            </a:r>
          </a:p>
          <a:p>
            <a:pPr marL="228600" indent="-228600">
              <a:lnSpc>
                <a:spcPct val="80000"/>
              </a:lnSpc>
              <a:buFontTx/>
              <a:buChar char="•"/>
            </a:pPr>
            <a:r>
              <a:rPr lang="en-US" sz="1200" dirty="0" smtClean="0">
                <a:latin typeface="Times New Roman" charset="0"/>
              </a:rPr>
              <a:t>In addition, it goes on for each agenda item until you get to the page with the review and close.</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Please take out the yellow pages, which is the exercise packet. It contains instructions for the exercises that we will be facilitating in the class. It also contains feedback forms that you will be using to review your teammates.</a:t>
            </a:r>
          </a:p>
          <a:p>
            <a:pPr marL="228600" indent="-228600">
              <a:lnSpc>
                <a:spcPct val="80000"/>
              </a:lnSpc>
              <a:buFontTx/>
              <a:buChar char="•"/>
            </a:pPr>
            <a:r>
              <a:rPr lang="en-US" sz="1200" dirty="0" smtClean="0">
                <a:latin typeface="Times New Roman" charset="0"/>
              </a:rPr>
              <a:t>Let’s look at the first exercise on page 6. Questioning. First there are the introductions for the exercise.</a:t>
            </a:r>
          </a:p>
          <a:p>
            <a:pPr marL="228600" indent="-228600">
              <a:lnSpc>
                <a:spcPct val="80000"/>
              </a:lnSpc>
              <a:buFontTx/>
              <a:buChar char="•"/>
            </a:pPr>
            <a:r>
              <a:rPr lang="en-US" sz="1200" dirty="0" smtClean="0">
                <a:latin typeface="Times New Roman" charset="0"/>
              </a:rPr>
              <a:t>The next page provides you a template (like the agenda model) to record what you will say and what you will do.</a:t>
            </a:r>
          </a:p>
          <a:p>
            <a:pPr marL="228600" indent="-228600">
              <a:lnSpc>
                <a:spcPct val="80000"/>
              </a:lnSpc>
              <a:buFontTx/>
              <a:buChar char="•"/>
            </a:pPr>
            <a:r>
              <a:rPr lang="en-US" sz="1200" dirty="0" smtClean="0">
                <a:latin typeface="Times New Roman" charset="0"/>
              </a:rPr>
              <a:t>The next page is a feedback form which your team will use to give you feedback on your performance. Notice, this form just contains eight questioning techniques.</a:t>
            </a:r>
          </a:p>
          <a:p>
            <a:pPr marL="228600" indent="-228600">
              <a:lnSpc>
                <a:spcPct val="80000"/>
              </a:lnSpc>
              <a:buFontTx/>
              <a:buChar char="•"/>
            </a:pPr>
            <a:r>
              <a:rPr lang="en-US" sz="1200" dirty="0" smtClean="0">
                <a:latin typeface="Times New Roman" charset="0"/>
              </a:rPr>
              <a:t>Turn to page E-12. This is the feedback for exercise 2. Notice, there is still questioning but also the other techniques like getting started, voice and body.</a:t>
            </a:r>
          </a:p>
          <a:p>
            <a:pPr marL="228600" indent="-228600">
              <a:lnSpc>
                <a:spcPct val="80000"/>
              </a:lnSpc>
              <a:buFontTx/>
              <a:buChar char="•"/>
            </a:pPr>
            <a:r>
              <a:rPr lang="en-US" sz="1200" dirty="0" smtClean="0">
                <a:latin typeface="Times New Roman" charset="0"/>
              </a:rPr>
              <a:t>Turn to page E-17. What do you notice? Yes, we aded more techniques that you will be more proficient in.</a:t>
            </a:r>
          </a:p>
          <a:p>
            <a:pPr marL="228600" indent="-228600">
              <a:lnSpc>
                <a:spcPct val="80000"/>
              </a:lnSpc>
              <a:buFontTx/>
              <a:buChar char="•"/>
            </a:pPr>
            <a:r>
              <a:rPr lang="en-US" sz="1200" dirty="0" smtClean="0">
                <a:latin typeface="Times New Roman" charset="0"/>
              </a:rPr>
              <a:t>Let’s look at the last exercise feedback form on page E-30. Notice all the techniques you will be demonstrating…</a:t>
            </a:r>
          </a:p>
          <a:p>
            <a:pPr marL="228600" indent="-228600">
              <a:lnSpc>
                <a:spcPct val="80000"/>
              </a:lnSpc>
              <a:buFontTx/>
              <a:buChar char="•"/>
            </a:pPr>
            <a:r>
              <a:rPr lang="en-US" sz="1200" dirty="0" smtClean="0">
                <a:latin typeface="Times New Roman" charset="0"/>
              </a:rPr>
              <a:t>The point is that each exercise builds on what you have learned before. So, by the end of class, each one of you will have had the</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a:solidFill>
                  <a:prstClr val="black"/>
                </a:solidFill>
              </a:rPr>
              <a:pPr/>
              <a:t>90</a:t>
            </a:fld>
            <a:endParaRPr lang="en-US" dirty="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rgbClr val="F26522"/>
                </a:solidFill>
                <a:latin typeface="Franklin Gothic Book"/>
                <a:cs typeface="Franklin Gothic Book"/>
              </a:rPr>
              <a:t>Adapt Your Agenda to Address the Need</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91</a:t>
            </a:fld>
            <a:endParaRPr lang="en-US" dirty="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eaLnBrk="1" hangingPunct="1">
              <a:lnSpc>
                <a:spcPct val="90000"/>
              </a:lnSpc>
              <a:buClr>
                <a:schemeClr val="tx1"/>
              </a:buClr>
              <a:buSzTx/>
              <a:buFont typeface="Wingdings" charset="2"/>
              <a:buAutoNum type="arabicPeriod"/>
            </a:pPr>
            <a:r>
              <a:rPr lang="en-US" sz="1200" dirty="0" smtClean="0"/>
              <a:t>Strategic Plan</a:t>
            </a:r>
          </a:p>
          <a:p>
            <a:pPr marL="457200" indent="-457200" eaLnBrk="1" hangingPunct="1">
              <a:lnSpc>
                <a:spcPct val="90000"/>
              </a:lnSpc>
              <a:buClr>
                <a:schemeClr val="tx1"/>
              </a:buClr>
              <a:buSzTx/>
              <a:buFont typeface="Wingdings" charset="2"/>
              <a:buAutoNum type="arabicPeriod"/>
            </a:pPr>
            <a:r>
              <a:rPr lang="en-US" sz="1200" dirty="0" smtClean="0"/>
              <a:t>Project Plan</a:t>
            </a:r>
          </a:p>
          <a:p>
            <a:pPr marL="457200" indent="-457200" eaLnBrk="1" hangingPunct="1">
              <a:lnSpc>
                <a:spcPct val="90000"/>
              </a:lnSpc>
              <a:buClr>
                <a:schemeClr val="tx1"/>
              </a:buClr>
              <a:buSzTx/>
              <a:buFont typeface="Wingdings" charset="2"/>
              <a:buAutoNum type="arabicPeriod"/>
            </a:pPr>
            <a:r>
              <a:rPr lang="en-US" sz="1200" dirty="0" smtClean="0"/>
              <a:t>Project Status</a:t>
            </a:r>
          </a:p>
          <a:p>
            <a:pPr marL="457200" indent="-457200" eaLnBrk="1" hangingPunct="1">
              <a:lnSpc>
                <a:spcPct val="90000"/>
              </a:lnSpc>
              <a:buClr>
                <a:schemeClr val="tx1"/>
              </a:buClr>
              <a:buSzTx/>
              <a:buFont typeface="Wingdings" charset="2"/>
              <a:buAutoNum type="arabicPeriod"/>
            </a:pPr>
            <a:r>
              <a:rPr lang="en-US" sz="1200" dirty="0" smtClean="0"/>
              <a:t>Issue Resolution</a:t>
            </a:r>
          </a:p>
          <a:p>
            <a:pPr marL="457200" indent="-457200" eaLnBrk="1" hangingPunct="1">
              <a:lnSpc>
                <a:spcPct val="90000"/>
              </a:lnSpc>
              <a:buClr>
                <a:schemeClr val="tx1"/>
              </a:buClr>
              <a:buSzTx/>
              <a:buFont typeface="Wingdings" charset="2"/>
              <a:buAutoNum type="arabicPeriod"/>
            </a:pPr>
            <a:r>
              <a:rPr lang="en-US" sz="1200" dirty="0" smtClean="0"/>
              <a:t>Basic Improvement Model</a:t>
            </a:r>
          </a:p>
          <a:p>
            <a:pPr marL="457200" indent="-457200" eaLnBrk="1" hangingPunct="1">
              <a:lnSpc>
                <a:spcPct val="90000"/>
              </a:lnSpc>
              <a:buClr>
                <a:schemeClr val="tx1"/>
              </a:buClr>
              <a:buSzTx/>
              <a:buFont typeface="Wingdings" charset="2"/>
              <a:buAutoNum type="arabicPeriod"/>
            </a:pPr>
            <a:r>
              <a:rPr lang="en-US" sz="1200" dirty="0" smtClean="0"/>
              <a:t>Process Re-engineering</a:t>
            </a:r>
          </a:p>
          <a:p>
            <a:pPr marL="457200" indent="-457200" eaLnBrk="1" hangingPunct="1">
              <a:lnSpc>
                <a:spcPct val="90000"/>
              </a:lnSpc>
              <a:buClr>
                <a:schemeClr val="tx1"/>
              </a:buClr>
              <a:buSzTx/>
              <a:buFont typeface="Wingdings" charset="2"/>
              <a:buAutoNum type="arabicPeriod"/>
            </a:pPr>
            <a:r>
              <a:rPr lang="en-US" sz="1200" dirty="0" smtClean="0"/>
              <a:t>Information Needs Analysis</a:t>
            </a:r>
          </a:p>
          <a:p>
            <a:pPr marL="457200" indent="-457200" eaLnBrk="1" hangingPunct="1">
              <a:lnSpc>
                <a:spcPct val="90000"/>
              </a:lnSpc>
              <a:buClr>
                <a:schemeClr val="tx1"/>
              </a:buClr>
              <a:buSzTx/>
              <a:buFont typeface="Wingdings" charset="2"/>
              <a:buAutoNum type="arabicPeriod"/>
            </a:pPr>
            <a:r>
              <a:rPr lang="en-US" sz="1200" dirty="0" smtClean="0"/>
              <a:t>Process Modeling</a:t>
            </a:r>
          </a:p>
          <a:p>
            <a:pPr marL="457200" indent="-457200" eaLnBrk="1" hangingPunct="1">
              <a:lnSpc>
                <a:spcPct val="90000"/>
              </a:lnSpc>
              <a:buClr>
                <a:schemeClr val="tx1"/>
              </a:buClr>
              <a:buSzTx/>
              <a:buFont typeface="Wingdings" charset="2"/>
              <a:buAutoNum type="arabicPeriod"/>
            </a:pPr>
            <a:r>
              <a:rPr lang="en-US" sz="1200" dirty="0" smtClean="0"/>
              <a:t>Data Modeling</a:t>
            </a:r>
          </a:p>
          <a:p>
            <a:pPr marL="457200" indent="-457200" eaLnBrk="1" hangingPunct="1">
              <a:lnSpc>
                <a:spcPct val="90000"/>
              </a:lnSpc>
              <a:buClr>
                <a:schemeClr val="tx1"/>
              </a:buClr>
              <a:buSzTx/>
              <a:buFont typeface="Wingdings" charset="2"/>
              <a:buAutoNum type="arabicPeriod"/>
            </a:pPr>
            <a:r>
              <a:rPr lang="en-US" sz="1200" dirty="0" smtClean="0"/>
              <a:t>Procedure Design</a:t>
            </a:r>
          </a:p>
          <a:p>
            <a:pPr marL="457200" indent="-457200" eaLnBrk="1" hangingPunct="1">
              <a:lnSpc>
                <a:spcPct val="90000"/>
              </a:lnSpc>
              <a:buClr>
                <a:schemeClr val="tx1"/>
              </a:buClr>
              <a:buSzTx/>
              <a:buFont typeface="Wingdings" charset="2"/>
              <a:buAutoNum type="arabicPeriod"/>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92</a:t>
            </a:fld>
            <a:endParaRPr lang="en-US"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Times New Roman" charset="0"/>
              </a:rPr>
              <a:t>It is generally best NOT to include specific start and ending time for each facilitated process.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93</a:t>
            </a:fld>
            <a:endParaRPr lang="en-US"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09600" indent="-609600" eaLnBrk="1" hangingPunct="1">
              <a:lnSpc>
                <a:spcPct val="90000"/>
              </a:lnSpc>
              <a:buClr>
                <a:schemeClr val="tx1"/>
              </a:buClr>
              <a:buSzTx/>
              <a:buFont typeface="Wingdings" charset="2"/>
              <a:buAutoNum type="arabicPeriod"/>
            </a:pPr>
            <a:r>
              <a:rPr lang="en-US" sz="1200" dirty="0" smtClean="0"/>
              <a:t>Determine critical question</a:t>
            </a:r>
          </a:p>
          <a:p>
            <a:pPr marL="609600" indent="-609600" eaLnBrk="1" hangingPunct="1">
              <a:lnSpc>
                <a:spcPct val="90000"/>
              </a:lnSpc>
              <a:buClr>
                <a:schemeClr val="tx1"/>
              </a:buClr>
              <a:buSzTx/>
              <a:buFont typeface="Wingdings" charset="2"/>
              <a:buAutoNum type="arabicPeriod"/>
            </a:pPr>
            <a:r>
              <a:rPr lang="en-US" sz="1200" dirty="0" smtClean="0"/>
              <a:t>Determine preparation questions</a:t>
            </a:r>
          </a:p>
          <a:p>
            <a:pPr marL="609600" indent="-609600" eaLnBrk="1" hangingPunct="1">
              <a:lnSpc>
                <a:spcPct val="90000"/>
              </a:lnSpc>
              <a:buClr>
                <a:schemeClr val="tx1"/>
              </a:buClr>
              <a:buSzTx/>
              <a:buFont typeface="Wingdings" charset="2"/>
              <a:buAutoNum type="arabicPeriod"/>
            </a:pPr>
            <a:r>
              <a:rPr lang="en-US" sz="1200" dirty="0" smtClean="0"/>
              <a:t>Determine logical order of preparation questions</a:t>
            </a:r>
          </a:p>
          <a:p>
            <a:pPr marL="609600" indent="-609600" eaLnBrk="1" hangingPunct="1">
              <a:lnSpc>
                <a:spcPct val="90000"/>
              </a:lnSpc>
              <a:buClr>
                <a:schemeClr val="tx1"/>
              </a:buClr>
              <a:buSzTx/>
              <a:buFont typeface="Wingdings" charset="2"/>
              <a:buAutoNum type="arabicPeriod"/>
            </a:pPr>
            <a:r>
              <a:rPr lang="en-US" sz="1200" dirty="0" smtClean="0"/>
              <a:t>Transform questions into agenda items</a:t>
            </a:r>
          </a:p>
          <a:p>
            <a:pPr marL="609600" indent="-609600" eaLnBrk="1" hangingPunct="1">
              <a:lnSpc>
                <a:spcPct val="90000"/>
              </a:lnSpc>
              <a:buClr>
                <a:schemeClr val="tx1"/>
              </a:buClr>
              <a:buSzTx/>
              <a:buFont typeface="Wingdings" charset="2"/>
              <a:buAutoNum type="arabicPeriod"/>
            </a:pPr>
            <a:r>
              <a:rPr lang="en-US" sz="1200" dirty="0" smtClean="0"/>
              <a:t>Prepare detailed agenda</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94</a:t>
            </a:fld>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09600" indent="-609600" eaLnBrk="1" hangingPunct="1">
              <a:lnSpc>
                <a:spcPct val="90000"/>
              </a:lnSpc>
              <a:buClr>
                <a:schemeClr val="tx1"/>
              </a:buClr>
              <a:buSzTx/>
              <a:buFont typeface="Wingdings" charset="2"/>
              <a:buAutoNum type="arabicPeriod"/>
            </a:pPr>
            <a:r>
              <a:rPr lang="en-US" sz="1200" dirty="0" smtClean="0"/>
              <a:t>Determine critical question</a:t>
            </a:r>
          </a:p>
          <a:p>
            <a:pPr marL="609600" indent="-609600" eaLnBrk="1" hangingPunct="1">
              <a:lnSpc>
                <a:spcPct val="90000"/>
              </a:lnSpc>
              <a:buClr>
                <a:schemeClr val="tx1"/>
              </a:buClr>
              <a:buSzTx/>
              <a:buFont typeface="Wingdings" charset="2"/>
              <a:buAutoNum type="arabicPeriod"/>
            </a:pPr>
            <a:r>
              <a:rPr lang="en-US" sz="1200" dirty="0" smtClean="0"/>
              <a:t>Determine preparation questions</a:t>
            </a:r>
          </a:p>
          <a:p>
            <a:pPr marL="609600" indent="-609600" eaLnBrk="1" hangingPunct="1">
              <a:lnSpc>
                <a:spcPct val="90000"/>
              </a:lnSpc>
              <a:buClr>
                <a:schemeClr val="tx1"/>
              </a:buClr>
              <a:buSzTx/>
              <a:buFont typeface="Wingdings" charset="2"/>
              <a:buAutoNum type="arabicPeriod"/>
            </a:pPr>
            <a:r>
              <a:rPr lang="en-US" sz="1200" dirty="0" smtClean="0"/>
              <a:t>Determine logical order of preparation questions</a:t>
            </a:r>
          </a:p>
          <a:p>
            <a:pPr marL="609600" indent="-609600" eaLnBrk="1" hangingPunct="1">
              <a:lnSpc>
                <a:spcPct val="90000"/>
              </a:lnSpc>
              <a:buClr>
                <a:schemeClr val="tx1"/>
              </a:buClr>
              <a:buSzTx/>
              <a:buFont typeface="Wingdings" charset="2"/>
              <a:buAutoNum type="arabicPeriod"/>
            </a:pPr>
            <a:r>
              <a:rPr lang="en-US" sz="1200" dirty="0" smtClean="0"/>
              <a:t>Transform questions into agenda items</a:t>
            </a:r>
          </a:p>
          <a:p>
            <a:pPr marL="609600" indent="-609600" eaLnBrk="1" hangingPunct="1">
              <a:lnSpc>
                <a:spcPct val="90000"/>
              </a:lnSpc>
              <a:buClr>
                <a:schemeClr val="tx1"/>
              </a:buClr>
              <a:buSzTx/>
              <a:buFont typeface="Wingdings" charset="2"/>
              <a:buAutoNum type="arabicPeriod"/>
            </a:pPr>
            <a:r>
              <a:rPr lang="en-US" sz="1200" dirty="0" smtClean="0"/>
              <a:t>Prepare detailed agenda</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95</a:t>
            </a:fld>
            <a:endParaRPr lang="en-US" dirty="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r>
              <a:rPr lang="en-US" sz="1200" dirty="0" smtClean="0">
                <a:latin typeface="Times New Roman" charset="0"/>
              </a:rPr>
              <a:t>MW: One slide. All words need to show up. (I made slight edit on the words). </a:t>
            </a:r>
          </a:p>
          <a:p>
            <a:pPr marL="228600" indent="-228600">
              <a:lnSpc>
                <a:spcPct val="80000"/>
              </a:lnSpc>
            </a:pPr>
            <a:endParaRPr lang="en-US" sz="1200" i="1" u="sng" dirty="0" smtClean="0">
              <a:latin typeface="Times New Roman" charset="0"/>
            </a:endParaRPr>
          </a:p>
          <a:p>
            <a:pPr marL="228600" indent="-228600">
              <a:lnSpc>
                <a:spcPct val="80000"/>
              </a:lnSpc>
            </a:pPr>
            <a:r>
              <a:rPr lang="en-US" sz="1200" i="1" u="sng" dirty="0" smtClean="0">
                <a:latin typeface="Times New Roman" charset="0"/>
              </a:rPr>
              <a:t>Do’s: </a:t>
            </a:r>
          </a:p>
          <a:p>
            <a:pPr marL="228600" indent="-228600">
              <a:lnSpc>
                <a:spcPct val="80000"/>
              </a:lnSpc>
            </a:pPr>
            <a:r>
              <a:rPr lang="en-US" sz="1200" dirty="0" smtClean="0">
                <a:latin typeface="Times New Roman" charset="0"/>
              </a:rPr>
              <a:t>Hand out dots to volunteers</a:t>
            </a:r>
          </a:p>
          <a:p>
            <a:pPr marL="228600" indent="-228600">
              <a:lnSpc>
                <a:spcPct val="80000"/>
              </a:lnSpc>
            </a:pPr>
            <a:r>
              <a:rPr lang="en-US" sz="1200" dirty="0" smtClean="0">
                <a:latin typeface="Times New Roman" charset="0"/>
              </a:rPr>
              <a:t>Give 90 seconds</a:t>
            </a:r>
          </a:p>
          <a:p>
            <a:pPr marL="228600" indent="-228600">
              <a:lnSpc>
                <a:spcPct val="80000"/>
              </a:lnSpc>
            </a:pPr>
            <a:r>
              <a:rPr lang="en-US" sz="1200" dirty="0" smtClean="0">
                <a:latin typeface="Times New Roman" charset="0"/>
              </a:rPr>
              <a:t>Award dot for each personal objective to team</a:t>
            </a:r>
          </a:p>
          <a:p>
            <a:pPr marL="228600" indent="-228600">
              <a:lnSpc>
                <a:spcPct val="80000"/>
              </a:lnSpc>
            </a:pPr>
            <a:r>
              <a:rPr lang="en-US" sz="1200" dirty="0" smtClean="0">
                <a:latin typeface="Times New Roman" charset="0"/>
              </a:rPr>
              <a:t>Inform group you will be grouping objectives inot “like” categories (eg If first objective was “how to deal with bad personalities” ask the group to name a broad category that would describe it. For the next objective, ask if it is similar to the previous category or if it should be a different category. Continue until all objectives are complete – see Principle 5 for further instructions on grouping.</a:t>
            </a:r>
          </a:p>
          <a:p>
            <a:pPr marL="228600" indent="-228600">
              <a:lnSpc>
                <a:spcPct val="80000"/>
              </a:lnSpc>
            </a:pPr>
            <a:r>
              <a:rPr lang="en-US" sz="1200" dirty="0" smtClean="0">
                <a:latin typeface="Times New Roman" charset="0"/>
              </a:rPr>
              <a:t>When complete award dots for quality – total number of categories covered by team.</a:t>
            </a:r>
          </a:p>
          <a:p>
            <a:pPr marL="228600" indent="-228600">
              <a:lnSpc>
                <a:spcPct val="80000"/>
              </a:lnSpc>
            </a:pPr>
            <a:r>
              <a:rPr lang="en-US" sz="1200" i="1" u="sng" dirty="0" smtClean="0">
                <a:latin typeface="Times New Roman" charset="0"/>
              </a:rPr>
              <a:t>Suggested Approach/Words:</a:t>
            </a:r>
          </a:p>
          <a:p>
            <a:pPr marL="228600" indent="-228600">
              <a:lnSpc>
                <a:spcPct val="80000"/>
              </a:lnSpc>
            </a:pPr>
            <a:r>
              <a:rPr lang="en-US" sz="1200" dirty="0" smtClean="0">
                <a:latin typeface="Times New Roman" charset="0"/>
              </a:rPr>
              <a:t>Now that we have just reviewed Our objectives, what is more important is what you want to get out of this class. Let’s make a deal; this is your class. As I stated earlier, I want this to be the most productive 3 days that you have ever spent. I value your time so I want to make sure I cover what is important to you. However, to do that, you have to tell me. Here is how I would like to accomplish that.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You have probably noticed. We are sitting in teams. Over here we have the (RED) team….YEAH RED! The (BLUE) team over here, etc.</a:t>
            </a:r>
          </a:p>
          <a:p>
            <a:pPr marL="228600" indent="-228600">
              <a:lnSpc>
                <a:spcPct val="80000"/>
              </a:lnSpc>
            </a:pPr>
            <a:r>
              <a:rPr lang="en-US" sz="1200" dirty="0" smtClean="0">
                <a:latin typeface="Times New Roman" charset="0"/>
              </a:rPr>
              <a:t>To help in the team process, I need a volunteer from each team to stand. Now, I want to tell you that w/ risk, comes reward --- and that at LSI, we protect our volunteers. Now volunteers, I need each of you to grab the pad and color marker in one hand and w/ your other hand, touch the shoulder of one of your teammates. The person you are touching is not the Team Leader for this exercise. Volunteers, you may now sit down. (Award first dots to each Volunteer --- introduce rewarding of dots concept).</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3 rules:</a:t>
            </a:r>
          </a:p>
          <a:p>
            <a:pPr marL="228600" indent="-228600">
              <a:lnSpc>
                <a:spcPct val="80000"/>
              </a:lnSpc>
              <a:buFontTx/>
              <a:buAutoNum type="arabicPeriod"/>
            </a:pPr>
            <a:r>
              <a:rPr lang="en-US" sz="1200" dirty="0" smtClean="0">
                <a:latin typeface="Times New Roman" charset="0"/>
              </a:rPr>
              <a:t>You must use the pad and marker you have been given. Comment about small pad, large marker, so write accordingly</a:t>
            </a:r>
          </a:p>
          <a:p>
            <a:pPr marL="228600" indent="-228600">
              <a:lnSpc>
                <a:spcPct val="80000"/>
              </a:lnSpc>
              <a:buFontTx/>
              <a:buAutoNum type="arabicPeriod"/>
            </a:pPr>
            <a:r>
              <a:rPr lang="en-US" sz="1200" dirty="0" smtClean="0">
                <a:latin typeface="Times New Roman" charset="0"/>
              </a:rPr>
              <a:t>Only one item per post-it and you can have as many items as you please. (So, BLUE team, if you have 5 items, how many post –its will you have?)</a:t>
            </a:r>
          </a:p>
          <a:p>
            <a:pPr marL="228600" indent="-228600">
              <a:lnSpc>
                <a:spcPct val="80000"/>
              </a:lnSpc>
              <a:buFontTx/>
              <a:buAutoNum type="arabicPeriod"/>
            </a:pPr>
            <a:r>
              <a:rPr lang="en-US" sz="1200" dirty="0" smtClean="0">
                <a:latin typeface="Times New Roman" charset="0"/>
              </a:rPr>
              <a:t>When the 90 seconds is up, you must have your pen capped and in the air; otherwise, you will lose 2 post-its.(When you lose 2 post-its, guess how many dots you lose?)</a:t>
            </a:r>
          </a:p>
          <a:p>
            <a:pPr marL="228600" indent="-228600">
              <a:lnSpc>
                <a:spcPct val="80000"/>
              </a:lnSpc>
            </a:pPr>
            <a:r>
              <a:rPr lang="en-US" sz="1200" dirty="0" smtClean="0">
                <a:latin typeface="Times New Roman" charset="0"/>
              </a:rPr>
              <a:t>Team Members: your job is to contribute</a:t>
            </a:r>
          </a:p>
          <a:p>
            <a:pPr marL="228600" indent="-228600">
              <a:lnSpc>
                <a:spcPct val="80000"/>
              </a:lnSpc>
            </a:pPr>
            <a:r>
              <a:rPr lang="en-US" sz="1200" dirty="0" smtClean="0">
                <a:latin typeface="Times New Roman" charset="0"/>
              </a:rPr>
              <a:t>SQ: Pretend that the class was about to end and everyone was filing out the door and you said, “Wait a minute. Come back. We never got to the one thing I really wanted to hear about. We did not talk about……? What is that you would want us to make sure that we cover? </a:t>
            </a:r>
          </a:p>
          <a:p>
            <a:pPr marL="228600" indent="-228600">
              <a:lnSpc>
                <a:spcPct val="80000"/>
              </a:lnSpc>
            </a:pPr>
            <a:r>
              <a:rPr lang="en-US" sz="1200" dirty="0" smtClean="0">
                <a:latin typeface="Times New Roman" charset="0"/>
              </a:rPr>
              <a:t>Any questions? Remember, quantity and quality count. Team Leaders, the clock is running.</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Collect post-its and post to Flip Chart and group by categories. Will come back later to this chart. (Note you are modeling grouping.)</a:t>
            </a:r>
          </a:p>
          <a:p>
            <a:pPr marL="228600" indent="-228600">
              <a:lnSpc>
                <a:spcPct val="80000"/>
              </a:lnSpc>
            </a:pPr>
            <a:r>
              <a:rPr lang="en-US" sz="1200" dirty="0" smtClean="0">
                <a:latin typeface="Times New Roman" charset="0"/>
              </a:rPr>
              <a:t>So remember, this is your session. What you are saying is that if we cover these topics, your time will have been well spent. OK, we will be coming back to these in a few minutes. For now, let’s get into the Participant Manual.</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If you look at the book you will notice that there are three sections: the white pages, the blue pages and the yellow pages. The white sections represents the principles themselves. Each tab represents a principle. For example, if I said let’s turn to principle 6, you will see that the first page summarizes the principle, Managing Dysfunction, the second page shows the dysfunction graph and so on. In a minute, we will review all ten principles.</a:t>
            </a:r>
          </a:p>
          <a:p>
            <a:pPr marL="228600" indent="-228600">
              <a:lnSpc>
                <a:spcPct val="80000"/>
              </a:lnSpc>
            </a:pPr>
            <a:r>
              <a:rPr lang="en-US" sz="1200" dirty="0" smtClean="0">
                <a:latin typeface="Times New Roman" charset="0"/>
              </a:rPr>
              <a:t>Let’s see what else is included in the book. Turn past tab 10 to the first blue tab. These are the Agenda Models. They are a gift to you from LSI. Notice, there are ten tabs for such things as Strategic Planning, Project Planning, and so on. These come from the consulting side of our organization and represent ten of the topics we frequently facilitate. People tell us that this is the section they use most often after the class is over. Let me show you why.</a:t>
            </a:r>
          </a:p>
          <a:p>
            <a:pPr marL="228600" indent="-228600">
              <a:lnSpc>
                <a:spcPct val="80000"/>
              </a:lnSpc>
              <a:buFontTx/>
              <a:buChar char="•"/>
            </a:pPr>
            <a:r>
              <a:rPr lang="en-US" sz="1200" dirty="0" smtClean="0">
                <a:latin typeface="Times New Roman" charset="0"/>
              </a:rPr>
              <a:t>Let’s look at blue tab 1, the second page, Strategic Planning. It first starts with an agenda with a purpose statement and a list of the agenda items….Introduction, Review Situation Assessment, etc.</a:t>
            </a:r>
          </a:p>
          <a:p>
            <a:pPr marL="228600" indent="-228600">
              <a:lnSpc>
                <a:spcPct val="80000"/>
              </a:lnSpc>
              <a:buFontTx/>
              <a:buChar char="•"/>
            </a:pPr>
            <a:r>
              <a:rPr lang="en-US" sz="1200" dirty="0" smtClean="0">
                <a:latin typeface="Times New Roman" charset="0"/>
              </a:rPr>
              <a:t>Next page is a list of definitions for strategic planning; next page is a sample deliverable that shows you what you will have when you are done. You might say, “Oh, that’s nice, thank you. However, we haven’t gotten to the good stuff yet. Turn the page.</a:t>
            </a:r>
          </a:p>
          <a:p>
            <a:pPr marL="228600" indent="-228600">
              <a:lnSpc>
                <a:spcPct val="80000"/>
              </a:lnSpc>
              <a:buFontTx/>
              <a:buChar char="•"/>
            </a:pPr>
            <a:r>
              <a:rPr lang="en-US" sz="1200" dirty="0" smtClean="0">
                <a:latin typeface="Times New Roman" charset="0"/>
              </a:rPr>
              <a:t>The next page tells you what to bring with you to the session, what to have in the room and what you do when you arrive.</a:t>
            </a:r>
          </a:p>
          <a:p>
            <a:pPr marL="228600" indent="-228600">
              <a:lnSpc>
                <a:spcPct val="80000"/>
              </a:lnSpc>
              <a:buFontTx/>
              <a:buChar char="•"/>
            </a:pPr>
            <a:r>
              <a:rPr lang="en-US" sz="1200" dirty="0" smtClean="0">
                <a:latin typeface="Times New Roman" charset="0"/>
              </a:rPr>
              <a:t>Remember the first agenda item was the introduction? Well, this page tells you how to do the introduction for strategic planning. Notice the left side tells what to do and the right side explains what to do with what you hear.</a:t>
            </a:r>
          </a:p>
          <a:p>
            <a:pPr marL="228600" indent="-228600">
              <a:lnSpc>
                <a:spcPct val="80000"/>
              </a:lnSpc>
              <a:buFontTx/>
              <a:buChar char="•"/>
            </a:pPr>
            <a:r>
              <a:rPr lang="en-US" sz="1200" dirty="0" smtClean="0">
                <a:latin typeface="Times New Roman" charset="0"/>
              </a:rPr>
              <a:t>The next page explains the second agenda item; how to review the situation analysis.</a:t>
            </a:r>
          </a:p>
          <a:p>
            <a:pPr marL="228600" indent="-228600">
              <a:lnSpc>
                <a:spcPct val="80000"/>
              </a:lnSpc>
              <a:buFontTx/>
              <a:buChar char="•"/>
            </a:pPr>
            <a:r>
              <a:rPr lang="en-US" sz="1200" dirty="0" smtClean="0">
                <a:latin typeface="Times New Roman" charset="0"/>
              </a:rPr>
              <a:t>The next page explains how to do visioning and gives you words to say and explains what to do with what you hear.</a:t>
            </a:r>
          </a:p>
          <a:p>
            <a:pPr marL="228600" indent="-228600">
              <a:lnSpc>
                <a:spcPct val="80000"/>
              </a:lnSpc>
              <a:buFontTx/>
              <a:buChar char="•"/>
            </a:pPr>
            <a:r>
              <a:rPr lang="en-US" sz="1200" dirty="0" smtClean="0">
                <a:latin typeface="Times New Roman" charset="0"/>
              </a:rPr>
              <a:t>In addition, it goes on for each agenda item until you get to the page with the review and close.</a:t>
            </a:r>
          </a:p>
          <a:p>
            <a:pPr marL="228600" indent="-228600">
              <a:lnSpc>
                <a:spcPct val="80000"/>
              </a:lnSpc>
            </a:pPr>
            <a:endParaRPr lang="en-US" sz="1200" dirty="0" smtClean="0">
              <a:latin typeface="Times New Roman" charset="0"/>
            </a:endParaRPr>
          </a:p>
          <a:p>
            <a:pPr marL="228600" indent="-228600">
              <a:lnSpc>
                <a:spcPct val="80000"/>
              </a:lnSpc>
            </a:pPr>
            <a:r>
              <a:rPr lang="en-US" sz="1200" dirty="0" smtClean="0">
                <a:latin typeface="Times New Roman" charset="0"/>
              </a:rPr>
              <a:t>Please take out the yellow pages, which is the exercise packet. It contains instructions for the exercises that we will be facilitating in the class. It also contains feedback forms that you will be using to review your teammates.</a:t>
            </a:r>
          </a:p>
          <a:p>
            <a:pPr marL="228600" indent="-228600">
              <a:lnSpc>
                <a:spcPct val="80000"/>
              </a:lnSpc>
              <a:buFontTx/>
              <a:buChar char="•"/>
            </a:pPr>
            <a:r>
              <a:rPr lang="en-US" sz="1200" dirty="0" smtClean="0">
                <a:latin typeface="Times New Roman" charset="0"/>
              </a:rPr>
              <a:t>Let’s look at the first exercise on page 6. Questioning. First there are the introductions for the exercise.</a:t>
            </a:r>
          </a:p>
          <a:p>
            <a:pPr marL="228600" indent="-228600">
              <a:lnSpc>
                <a:spcPct val="80000"/>
              </a:lnSpc>
              <a:buFontTx/>
              <a:buChar char="•"/>
            </a:pPr>
            <a:r>
              <a:rPr lang="en-US" sz="1200" dirty="0" smtClean="0">
                <a:latin typeface="Times New Roman" charset="0"/>
              </a:rPr>
              <a:t>The next page provides you a template (like the agenda model) to record what you will say and what you will do.</a:t>
            </a:r>
          </a:p>
          <a:p>
            <a:pPr marL="228600" indent="-228600">
              <a:lnSpc>
                <a:spcPct val="80000"/>
              </a:lnSpc>
              <a:buFontTx/>
              <a:buChar char="•"/>
            </a:pPr>
            <a:r>
              <a:rPr lang="en-US" sz="1200" dirty="0" smtClean="0">
                <a:latin typeface="Times New Roman" charset="0"/>
              </a:rPr>
              <a:t>The next page is a feedback form which your team will use to give you feedback on your performance. Notice, this form just contains eight questioning techniques.</a:t>
            </a:r>
          </a:p>
          <a:p>
            <a:pPr marL="228600" indent="-228600">
              <a:lnSpc>
                <a:spcPct val="80000"/>
              </a:lnSpc>
              <a:buFontTx/>
              <a:buChar char="•"/>
            </a:pPr>
            <a:r>
              <a:rPr lang="en-US" sz="1200" dirty="0" smtClean="0">
                <a:latin typeface="Times New Roman" charset="0"/>
              </a:rPr>
              <a:t>Turn to page E-12. This is the feedback for exercise 2. Notice, there is still questioning but also the other techniques like getting started, voice and body.</a:t>
            </a:r>
          </a:p>
          <a:p>
            <a:pPr marL="228600" indent="-228600">
              <a:lnSpc>
                <a:spcPct val="80000"/>
              </a:lnSpc>
              <a:buFontTx/>
              <a:buChar char="•"/>
            </a:pPr>
            <a:r>
              <a:rPr lang="en-US" sz="1200" dirty="0" smtClean="0">
                <a:latin typeface="Times New Roman" charset="0"/>
              </a:rPr>
              <a:t>Turn to page E-17. What do you notice? Yes, we aded more techniques that you will be more proficient in.</a:t>
            </a:r>
          </a:p>
          <a:p>
            <a:pPr marL="228600" indent="-228600">
              <a:lnSpc>
                <a:spcPct val="80000"/>
              </a:lnSpc>
              <a:buFontTx/>
              <a:buChar char="•"/>
            </a:pPr>
            <a:r>
              <a:rPr lang="en-US" sz="1200" dirty="0" smtClean="0">
                <a:latin typeface="Times New Roman" charset="0"/>
              </a:rPr>
              <a:t>Let’s look at the last exercise feedback form on page E-30. Notice all the techniques you will be demonstrating…</a:t>
            </a:r>
          </a:p>
          <a:p>
            <a:pPr marL="228600" indent="-228600">
              <a:lnSpc>
                <a:spcPct val="80000"/>
              </a:lnSpc>
              <a:buFontTx/>
              <a:buChar char="•"/>
            </a:pPr>
            <a:r>
              <a:rPr lang="en-US" sz="1200" dirty="0" smtClean="0">
                <a:latin typeface="Times New Roman" charset="0"/>
              </a:rPr>
              <a:t>The point is that each exercise builds on what you have learned before. So, by the end of class, each one of you will have had the</a:t>
            </a:r>
          </a:p>
          <a:p>
            <a:endParaRPr lang="en-US"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a:solidFill>
                  <a:prstClr val="black"/>
                </a:solidFill>
              </a:rPr>
              <a:pPr/>
              <a:t>96</a:t>
            </a:fld>
            <a:endParaRPr lang="en-US" dirty="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84" charset="0"/>
              </a:rPr>
              <a:t>7296912</a:t>
            </a:r>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97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0" normalizeH="0" baseline="0" noProof="0" dirty="0" smtClean="0">
                <a:ln>
                  <a:noFill/>
                </a:ln>
                <a:solidFill>
                  <a:schemeClr val="bg1"/>
                </a:solidFill>
                <a:effectLst/>
                <a:uLnTx/>
                <a:uFillTx/>
                <a:latin typeface="Franklin Gothic Medium"/>
                <a:ea typeface="+mn-ea"/>
                <a:cs typeface="Franklin Gothic Medium"/>
              </a:rPr>
              <a:t>Use it, </a:t>
            </a:r>
            <a:br>
              <a:rPr kumimoji="0" lang="en-US" sz="1200" b="0" i="0" u="none" strike="noStrike" kern="1200" cap="all" spc="0" normalizeH="0" baseline="0" noProof="0" dirty="0" smtClean="0">
                <a:ln>
                  <a:noFill/>
                </a:ln>
                <a:solidFill>
                  <a:schemeClr val="bg1"/>
                </a:solidFill>
                <a:effectLst/>
                <a:uLnTx/>
                <a:uFillTx/>
                <a:latin typeface="Franklin Gothic Medium"/>
                <a:ea typeface="+mn-ea"/>
                <a:cs typeface="Franklin Gothic Medium"/>
              </a:rPr>
            </a:br>
            <a:r>
              <a:rPr kumimoji="0" lang="en-US" sz="1200" b="0" i="0" u="none" strike="noStrike" kern="1200" cap="all" spc="0" normalizeH="0" baseline="0" noProof="0" dirty="0" smtClean="0">
                <a:ln>
                  <a:noFill/>
                </a:ln>
                <a:solidFill>
                  <a:schemeClr val="bg1"/>
                </a:solidFill>
                <a:effectLst/>
                <a:uLnTx/>
                <a:uFillTx/>
                <a:latin typeface="Franklin Gothic Medium"/>
                <a:ea typeface="+mn-ea"/>
                <a:cs typeface="Franklin Gothic Medium"/>
              </a:rPr>
              <a:t>don’t abuse it, make it theirs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84" charset="0"/>
              </a:rPr>
              <a:t>18085351</a:t>
            </a:r>
          </a:p>
          <a:p>
            <a:endParaRPr lang="en-US" dirty="0" smtClean="0"/>
          </a:p>
          <a:p>
            <a:pPr marL="0" marR="0" lvl="0" indent="0" algn="l" defTabSz="457200" rtl="0" eaLnBrk="1" fontAlgn="auto" latinLnBrk="0" hangingPunct="1">
              <a:lnSpc>
                <a:spcPts val="6060"/>
              </a:lnSpc>
              <a:spcBef>
                <a:spcPct val="0"/>
              </a:spcBef>
              <a:spcAft>
                <a:spcPts val="0"/>
              </a:spcAft>
              <a:buClrTx/>
              <a:buSzTx/>
              <a:buFontTx/>
              <a:buNone/>
              <a:tabLst/>
              <a:defRPr/>
            </a:pPr>
            <a:r>
              <a:rPr kumimoji="0" lang="en-US" sz="1200" b="0" i="0" u="none" strike="noStrike" kern="1200" cap="all" spc="0" normalizeH="0" baseline="0" noProof="0" dirty="0" smtClean="0">
                <a:ln>
                  <a:noFill/>
                </a:ln>
                <a:solidFill>
                  <a:schemeClr val="bg1"/>
                </a:solidFill>
                <a:effectLst/>
                <a:uLnTx/>
                <a:uFillTx/>
                <a:latin typeface="Franklin Gothic Medium"/>
                <a:ea typeface="+mn-ea"/>
                <a:cs typeface="Franklin Gothic Medium"/>
              </a:rPr>
              <a:t>Know your tools and how to use them</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9</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3.xml"/><Relationship Id="rId4" Type="http://schemas.openxmlformats.org/officeDocument/2006/relationships/image" Target="../media/image4.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3.xml"/><Relationship Id="rId4" Type="http://schemas.openxmlformats.org/officeDocument/2006/relationships/image" Target="../media/image3.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4.xml"/><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4.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6.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6.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7.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7.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8.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8.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9.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9.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0.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0.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1.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1.xml"/><Relationship Id="rId4" Type="http://schemas.openxmlformats.org/officeDocument/2006/relationships/image" Target="../media/image6.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1.xml"/><Relationship Id="rId4" Type="http://schemas.openxmlformats.org/officeDocument/2006/relationships/image" Target="../media/image6.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1.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2.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2.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4.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4.xml"/><Relationship Id="rId4" Type="http://schemas.openxmlformats.org/officeDocument/2006/relationships/image" Target="../media/image6.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4.xml"/><Relationship Id="rId4" Type="http://schemas.openxmlformats.org/officeDocument/2006/relationships/image" Target="../media/image6.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4.xml"/><Relationship Id="rId4" Type="http://schemas.openxmlformats.org/officeDocument/2006/relationships/image" Target="../media/image6.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4.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5.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5.xml"/><Relationship Id="rId4" Type="http://schemas.openxmlformats.org/officeDocument/2006/relationships/image" Target="../media/image6.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5.xml"/><Relationship Id="rId4" Type="http://schemas.openxmlformats.org/officeDocument/2006/relationships/image" Target="../media/image6.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5.xml"/><Relationship Id="rId4" Type="http://schemas.openxmlformats.org/officeDocument/2006/relationships/image" Target="../media/image6.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5.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6.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6.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6.xml"/><Relationship Id="rId4" Type="http://schemas.openxmlformats.org/officeDocument/2006/relationships/image" Target="../media/image6.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6.xml"/><Relationship Id="rId4"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6.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7.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7.xml"/><Relationship Id="rId4" Type="http://schemas.openxmlformats.org/officeDocument/2006/relationships/image" Target="../media/image6.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7.xml"/><Relationship Id="rId4" Type="http://schemas.openxmlformats.org/officeDocument/2006/relationships/image" Target="../media/image6.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7.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7.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8.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8.xml"/><Relationship Id="rId4" Type="http://schemas.openxmlformats.org/officeDocument/2006/relationships/image" Target="../media/image6.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8.xml"/><Relationship Id="rId4" Type="http://schemas.openxmlformats.org/officeDocument/2006/relationships/image" Target="../media/image6.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8.xml"/><Relationship Id="rId4" Type="http://schemas.openxmlformats.org/officeDocument/2006/relationships/image" Target="../media/image6.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8.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9.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9.xml"/><Relationship Id="rId4" Type="http://schemas.openxmlformats.org/officeDocument/2006/relationships/image" Target="../media/image6.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9.xml"/><Relationship Id="rId4" Type="http://schemas.openxmlformats.org/officeDocument/2006/relationships/image" Target="../media/image6.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9.xml"/><Relationship Id="rId4" Type="http://schemas.openxmlformats.org/officeDocument/2006/relationships/image" Target="../media/image6.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29.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30.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30.xml"/><Relationship Id="rId4" Type="http://schemas.openxmlformats.org/officeDocument/2006/relationships/image" Target="../media/image6.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30.xml"/><Relationship Id="rId4" Type="http://schemas.openxmlformats.org/officeDocument/2006/relationships/image" Target="../media/image6.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30.xml"/><Relationship Id="rId4" Type="http://schemas.openxmlformats.org/officeDocument/2006/relationships/image" Target="../media/image6.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30.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2.xml"/><Relationship Id="rId4" Type="http://schemas.openxmlformats.org/officeDocument/2006/relationships/image" Target="../media/image4.emf"/></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2.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5.pdf"/><Relationship Id="rId4"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3.pdf"/><Relationship Id="rId4"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F672F9-42A8-4689-B613-BE5AD87339EB}" type="datetimeFigureOut">
              <a:rPr lang="en-US" smtClean="0"/>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782793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672F9-42A8-4689-B613-BE5AD87339EB}" type="datetimeFigureOut">
              <a:rPr lang="en-US" smtClean="0"/>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32888761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5537233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0212875"/>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195004421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6" name="Rectangle 6"/>
          <p:cNvSpPr>
            <a:spLocks noGrp="1" noChangeArrowheads="1"/>
          </p:cNvSpPr>
          <p:nvPr>
            <p:ph type="sldNum" sz="quarter" idx="11"/>
          </p:nvPr>
        </p:nvSpPr>
        <p:spPr>
          <a:ln/>
        </p:spPr>
        <p:txBody>
          <a:bodyPr/>
          <a:lstStyle>
            <a:lvl1pPr>
              <a:defRPr/>
            </a:lvl1pPr>
          </a:lstStyle>
          <a:p>
            <a:pPr>
              <a:defRPr/>
            </a:pPr>
            <a:fld id="{51A652AF-B35A-411A-9017-B0330A7F5DF5}"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1440064910"/>
      </p:ext>
    </p:extLst>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275321820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104621458"/>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644902556"/>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175249645"/>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9124992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0973573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672F9-42A8-4689-B613-BE5AD87339EB}" type="datetimeFigureOut">
              <a:rPr lang="en-US" smtClean="0"/>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26864990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2191078"/>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46613299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412714607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813234270"/>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818979677"/>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74560248"/>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3763585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6603485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692699083"/>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29555506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680960" y="6565612"/>
            <a:ext cx="2486666"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109922898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98080252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517340276"/>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789125823"/>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37583980"/>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4170666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8571899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70890534"/>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273902960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163307982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21784904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11420831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347266496"/>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870339781"/>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7689870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2325387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900941327"/>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1770747418"/>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57274861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597502017"/>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112296098"/>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93530619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525247898"/>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97543074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312987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85446064"/>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2249319124"/>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239557640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945680329"/>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511726931"/>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733905354"/>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38836925"/>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70466160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680420587"/>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43652862"/>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239121984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75362319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143626628"/>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848598038"/>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544554436"/>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5280717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1522719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98953236"/>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1117258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686659967"/>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57000675"/>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531465580"/>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288045823"/>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608588042"/>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2909153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4726257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0390339"/>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7173496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1478612266"/>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99318084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94766822"/>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273345416"/>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07870089"/>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523323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92631703"/>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59364897"/>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953128458"/>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806143723"/>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754840885"/>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772249203"/>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441739397"/>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2958073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1500956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878099473"/>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5480025"/>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146623995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260555278"/>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240353710"/>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171530933"/>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862128126"/>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81811291"/>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446218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11631101"/>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28572364"/>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59202452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79989734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83854996"/>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842106907"/>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76039517"/>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40780794"/>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73863930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88258953"/>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30622315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672F9-42A8-4689-B613-BE5AD87339EB}" type="datetimeFigureOut">
              <a:rPr lang="en-US" smtClean="0"/>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132913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76552875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124743528"/>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766196375"/>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854789078"/>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855614568"/>
      </p:ext>
    </p:extLst>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59508438"/>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89233163"/>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24519993"/>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2343453727"/>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836763223"/>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066873739"/>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172859901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513716744"/>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284533571"/>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801209470"/>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93566093"/>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917858137"/>
      </p:ext>
    </p:extLst>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3727037536"/>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147736057"/>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663742612"/>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553264822"/>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79500235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907089707"/>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04062029"/>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39648873"/>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8990000"/>
      </p:ext>
    </p:extLst>
  </p:cSld>
  <p:clrMapOvr>
    <a:masterClrMapping/>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234202014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982435035"/>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633449478"/>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300779018"/>
      </p:ext>
    </p:extLst>
  </p:cSld>
  <p:clrMapOvr>
    <a:masterClrMapping/>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71696628"/>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0267402"/>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4325729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129339169"/>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4801157"/>
      </p:ext>
    </p:extLst>
  </p:cSld>
  <p:clrMapOvr>
    <a:masterClrMapping/>
  </p:clrMapOvr>
  <p:transition>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1463659195"/>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4249844537"/>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591324285"/>
      </p:ext>
    </p:extLst>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465030350"/>
      </p:ext>
    </p:extLst>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793573589"/>
      </p:ext>
    </p:extLst>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8309667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5897701"/>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47370448"/>
      </p:ext>
    </p:extLst>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32666749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015863209"/>
      </p:ext>
    </p:extLst>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1464190435"/>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882299847"/>
      </p:ext>
    </p:extLst>
  </p:cSld>
  <p:clrMapOvr>
    <a:masterClrMapping/>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392120244"/>
      </p:ext>
    </p:extLst>
  </p:cSld>
  <p:clrMapOvr>
    <a:masterClrMapping/>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700717601"/>
      </p:ext>
    </p:extLst>
  </p:cSld>
  <p:clrMapOvr>
    <a:masterClrMapping/>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91447135"/>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11926344"/>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4198261"/>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3384293832"/>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con for Pwr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685800"/>
            <a:ext cx="561975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0" y="6096000"/>
            <a:ext cx="9144000" cy="762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algn="ctr" eaLnBrk="1" fontAlgn="base" hangingPunct="1">
              <a:spcBef>
                <a:spcPct val="0"/>
              </a:spcBef>
              <a:spcAft>
                <a:spcPct val="0"/>
              </a:spcAft>
              <a:defRPr/>
            </a:pPr>
            <a:endParaRPr lang="en-US" altLang="en-US" smtClean="0"/>
          </a:p>
        </p:txBody>
      </p:sp>
      <p:pic>
        <p:nvPicPr>
          <p:cNvPr id="6" name="Picture 4" descr="LeadStrat logo cmyk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486400"/>
            <a:ext cx="2362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0" y="0"/>
            <a:ext cx="9144000" cy="6096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algn="ctr" eaLnBrk="1" fontAlgn="base" hangingPunct="1">
              <a:spcBef>
                <a:spcPct val="0"/>
              </a:spcBef>
              <a:spcAft>
                <a:spcPct val="0"/>
              </a:spcAft>
              <a:defRPr/>
            </a:pPr>
            <a:endParaRPr lang="en-US" altLang="en-US" smtClean="0"/>
          </a:p>
        </p:txBody>
      </p:sp>
      <p:sp>
        <p:nvSpPr>
          <p:cNvPr id="8" name="Rectangle 8"/>
          <p:cNvSpPr>
            <a:spLocks noChangeArrowheads="1"/>
          </p:cNvSpPr>
          <p:nvPr/>
        </p:nvSpPr>
        <p:spPr bwMode="auto">
          <a:xfrm>
            <a:off x="0" y="381000"/>
            <a:ext cx="304800" cy="58674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algn="ctr" eaLnBrk="1" fontAlgn="base" hangingPunct="1">
              <a:spcBef>
                <a:spcPct val="0"/>
              </a:spcBef>
              <a:spcAft>
                <a:spcPct val="0"/>
              </a:spcAft>
              <a:defRPr/>
            </a:pPr>
            <a:endParaRPr lang="en-US" altLang="en-US" smtClean="0"/>
          </a:p>
        </p:txBody>
      </p:sp>
      <p:sp>
        <p:nvSpPr>
          <p:cNvPr id="9" name="Rectangle 9"/>
          <p:cNvSpPr>
            <a:spLocks noChangeArrowheads="1"/>
          </p:cNvSpPr>
          <p:nvPr/>
        </p:nvSpPr>
        <p:spPr bwMode="auto">
          <a:xfrm>
            <a:off x="8991600" y="533400"/>
            <a:ext cx="152400" cy="58674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algn="ctr" eaLnBrk="1" fontAlgn="base" hangingPunct="1">
              <a:spcBef>
                <a:spcPct val="0"/>
              </a:spcBef>
              <a:spcAft>
                <a:spcPct val="0"/>
              </a:spcAft>
              <a:defRPr/>
            </a:pPr>
            <a:endParaRPr lang="en-US" altLang="en-US" smtClean="0"/>
          </a:p>
        </p:txBody>
      </p:sp>
      <p:sp>
        <p:nvSpPr>
          <p:cNvPr id="10" name="Text Box 10"/>
          <p:cNvSpPr txBox="1">
            <a:spLocks noChangeArrowheads="1"/>
          </p:cNvSpPr>
          <p:nvPr/>
        </p:nvSpPr>
        <p:spPr bwMode="auto">
          <a:xfrm>
            <a:off x="2743200" y="6096000"/>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algn="ctr" eaLnBrk="1" fontAlgn="base" hangingPunct="1">
              <a:spcBef>
                <a:spcPct val="50000"/>
              </a:spcBef>
              <a:spcAft>
                <a:spcPct val="0"/>
              </a:spcAft>
              <a:defRPr/>
            </a:pPr>
            <a:r>
              <a:rPr lang="en-US" sz="1400" smtClean="0">
                <a:solidFill>
                  <a:srgbClr val="99CC00"/>
                </a:solidFill>
              </a:rPr>
              <a:t>www.leadstrat.com</a:t>
            </a:r>
          </a:p>
        </p:txBody>
      </p:sp>
      <p:sp>
        <p:nvSpPr>
          <p:cNvPr id="11" name="Text Box 11"/>
          <p:cNvSpPr txBox="1">
            <a:spLocks noChangeArrowheads="1"/>
          </p:cNvSpPr>
          <p:nvPr/>
        </p:nvSpPr>
        <p:spPr bwMode="auto">
          <a:xfrm>
            <a:off x="7239000" y="6643688"/>
            <a:ext cx="1905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eaLnBrk="1" fontAlgn="base" hangingPunct="1">
              <a:spcBef>
                <a:spcPct val="50000"/>
              </a:spcBef>
              <a:spcAft>
                <a:spcPct val="0"/>
              </a:spcAft>
              <a:defRPr/>
            </a:pPr>
            <a:r>
              <a:rPr lang="en-US" sz="800" smtClean="0">
                <a:solidFill>
                  <a:srgbClr val="FFFFFF"/>
                </a:solidFill>
                <a:cs typeface="Times New Roman" pitchFamily="18" charset="0"/>
              </a:rPr>
              <a:t>©</a:t>
            </a:r>
            <a:r>
              <a:rPr lang="en-US" sz="800" smtClean="0">
                <a:solidFill>
                  <a:srgbClr val="FFFFFF"/>
                </a:solidFill>
              </a:rPr>
              <a:t> 2006 Leadership Strategies, Inc.</a:t>
            </a:r>
          </a:p>
        </p:txBody>
      </p:sp>
      <p:sp>
        <p:nvSpPr>
          <p:cNvPr id="12" name="Text Box 12"/>
          <p:cNvSpPr txBox="1">
            <a:spLocks noChangeArrowheads="1"/>
          </p:cNvSpPr>
          <p:nvPr/>
        </p:nvSpPr>
        <p:spPr bwMode="auto">
          <a:xfrm>
            <a:off x="5029200" y="304800"/>
            <a:ext cx="411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eaLnBrk="1" fontAlgn="base" hangingPunct="1">
              <a:spcBef>
                <a:spcPct val="50000"/>
              </a:spcBef>
              <a:spcAft>
                <a:spcPct val="0"/>
              </a:spcAft>
              <a:defRPr/>
            </a:pPr>
            <a:r>
              <a:rPr lang="en-US" sz="1200" smtClean="0">
                <a:solidFill>
                  <a:srgbClr val="99CC00"/>
                </a:solidFill>
              </a:rPr>
              <a:t>practical. dynamic. interactive.</a:t>
            </a:r>
            <a:r>
              <a:rPr lang="en-US" sz="1400" smtClean="0">
                <a:solidFill>
                  <a:srgbClr val="ADBD01"/>
                </a:solidFill>
              </a:rPr>
              <a:t> </a:t>
            </a:r>
            <a:r>
              <a:rPr lang="en-US" sz="1400" smtClean="0">
                <a:solidFill>
                  <a:srgbClr val="FFFFFF"/>
                </a:solidFill>
              </a:rPr>
              <a:t>the PDI difference.</a:t>
            </a:r>
          </a:p>
        </p:txBody>
      </p:sp>
      <p:sp>
        <p:nvSpPr>
          <p:cNvPr id="13" name="Line 13"/>
          <p:cNvSpPr>
            <a:spLocks noChangeShapeType="1"/>
          </p:cNvSpPr>
          <p:nvPr userDrawn="1"/>
        </p:nvSpPr>
        <p:spPr bwMode="auto">
          <a:xfrm>
            <a:off x="1600200" y="6400800"/>
            <a:ext cx="731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800" b="1">
              <a:solidFill>
                <a:srgbClr val="104A73"/>
              </a:solidFill>
            </a:endParaRPr>
          </a:p>
        </p:txBody>
      </p:sp>
      <p:sp>
        <p:nvSpPr>
          <p:cNvPr id="393221" name="Rectangle 5"/>
          <p:cNvSpPr>
            <a:spLocks noGrp="1" noChangeArrowheads="1"/>
          </p:cNvSpPr>
          <p:nvPr>
            <p:ph type="ctrTitle"/>
          </p:nvPr>
        </p:nvSpPr>
        <p:spPr>
          <a:xfrm>
            <a:off x="838200" y="2743200"/>
            <a:ext cx="7772400" cy="1143000"/>
          </a:xfrm>
        </p:spPr>
        <p:txBody>
          <a:bodyPr anchor="b"/>
          <a:lstStyle>
            <a:lvl1pPr algn="ctr">
              <a:defRPr sz="6000" b="1">
                <a:solidFill>
                  <a:srgbClr val="000066"/>
                </a:solidFill>
              </a:defRPr>
            </a:lvl1pPr>
          </a:lstStyle>
          <a:p>
            <a:r>
              <a:rPr lang="en-US"/>
              <a:t>Click to edit Master title style	</a:t>
            </a:r>
          </a:p>
        </p:txBody>
      </p:sp>
      <p:sp>
        <p:nvSpPr>
          <p:cNvPr id="393222" name="Rectangle 6"/>
          <p:cNvSpPr>
            <a:spLocks noGrp="1" noChangeArrowheads="1"/>
          </p:cNvSpPr>
          <p:nvPr>
            <p:ph type="subTitle" idx="1"/>
          </p:nvPr>
        </p:nvSpPr>
        <p:spPr>
          <a:xfrm>
            <a:off x="1524000" y="3886200"/>
            <a:ext cx="7162800" cy="762000"/>
          </a:xfrm>
        </p:spPr>
        <p:txBody>
          <a:bodyPr/>
          <a:lstStyle>
            <a:lvl1pPr marL="0" indent="0" algn="r">
              <a:buFont typeface="Wingdings" pitchFamily="2" charset="2"/>
              <a:buNone/>
              <a:defRPr i="1">
                <a:solidFill>
                  <a:srgbClr val="99CC00"/>
                </a:solidFill>
              </a:defRPr>
            </a:lvl1pPr>
          </a:lstStyle>
          <a:p>
            <a:r>
              <a:rPr lang="en-US"/>
              <a:t>Click to edit Master subtitle style</a:t>
            </a:r>
          </a:p>
        </p:txBody>
      </p:sp>
    </p:spTree>
    <p:extLst>
      <p:ext uri="{BB962C8B-B14F-4D97-AF65-F5344CB8AC3E}">
        <p14:creationId xmlns:p14="http://schemas.microsoft.com/office/powerpoint/2010/main" val="1246891730"/>
      </p:ext>
    </p:extLst>
  </p:cSld>
  <p:clrMapOvr>
    <a:masterClrMapping/>
  </p:clrMapOvr>
  <p:transition>
    <p:wipe dir="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5" name="Rectangle 6"/>
          <p:cNvSpPr>
            <a:spLocks noGrp="1" noChangeArrowheads="1"/>
          </p:cNvSpPr>
          <p:nvPr>
            <p:ph type="sldNum" sz="quarter" idx="11"/>
          </p:nvPr>
        </p:nvSpPr>
        <p:spPr>
          <a:ln/>
        </p:spPr>
        <p:txBody>
          <a:bodyPr/>
          <a:lstStyle>
            <a:lvl1pPr>
              <a:defRPr/>
            </a:lvl1pPr>
          </a:lstStyle>
          <a:p>
            <a:pPr>
              <a:defRPr/>
            </a:pPr>
            <a:fld id="{E879E225-EDC9-4E47-A4F3-925867E92A4A}"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2165621486"/>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3846480"/>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5" name="Rectangle 6"/>
          <p:cNvSpPr>
            <a:spLocks noGrp="1" noChangeArrowheads="1"/>
          </p:cNvSpPr>
          <p:nvPr>
            <p:ph type="sldNum" sz="quarter" idx="11"/>
          </p:nvPr>
        </p:nvSpPr>
        <p:spPr>
          <a:ln/>
        </p:spPr>
        <p:txBody>
          <a:bodyPr/>
          <a:lstStyle>
            <a:lvl1pPr>
              <a:defRPr/>
            </a:lvl1pPr>
          </a:lstStyle>
          <a:p>
            <a:pPr>
              <a:defRPr/>
            </a:pPr>
            <a:fld id="{165D247B-3F8D-45C9-A7BE-F695B853D931}"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3813415480"/>
      </p:ext>
    </p:extLst>
  </p:cSld>
  <p:clrMapOvr>
    <a:masterClrMapping/>
  </p:clrMapOvr>
  <p:transition>
    <p:wipe dir="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6" name="Rectangle 6"/>
          <p:cNvSpPr>
            <a:spLocks noGrp="1" noChangeArrowheads="1"/>
          </p:cNvSpPr>
          <p:nvPr>
            <p:ph type="sldNum" sz="quarter" idx="11"/>
          </p:nvPr>
        </p:nvSpPr>
        <p:spPr>
          <a:ln/>
        </p:spPr>
        <p:txBody>
          <a:bodyPr/>
          <a:lstStyle>
            <a:lvl1pPr>
              <a:defRPr/>
            </a:lvl1pPr>
          </a:lstStyle>
          <a:p>
            <a:pPr>
              <a:defRPr/>
            </a:pPr>
            <a:fld id="{51A652AF-B35A-411A-9017-B0330A7F5DF5}"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4074262159"/>
      </p:ext>
    </p:extLst>
  </p:cSld>
  <p:clrMapOvr>
    <a:masterClrMapping/>
  </p:clrMapOvr>
  <p:transition>
    <p:wipe dir="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8" name="Rectangle 6"/>
          <p:cNvSpPr>
            <a:spLocks noGrp="1" noChangeArrowheads="1"/>
          </p:cNvSpPr>
          <p:nvPr>
            <p:ph type="sldNum" sz="quarter" idx="11"/>
          </p:nvPr>
        </p:nvSpPr>
        <p:spPr>
          <a:ln/>
        </p:spPr>
        <p:txBody>
          <a:bodyPr/>
          <a:lstStyle>
            <a:lvl1pPr>
              <a:defRPr/>
            </a:lvl1pPr>
          </a:lstStyle>
          <a:p>
            <a:pPr>
              <a:defRPr/>
            </a:pPr>
            <a:fld id="{70301F10-0C14-4900-BCB8-55CF3FD8FB51}"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1466070834"/>
      </p:ext>
    </p:extLst>
  </p:cSld>
  <p:clrMapOvr>
    <a:masterClrMapping/>
  </p:clrMapOvr>
  <p:transition>
    <p:wipe dir="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4" name="Rectangle 6"/>
          <p:cNvSpPr>
            <a:spLocks noGrp="1" noChangeArrowheads="1"/>
          </p:cNvSpPr>
          <p:nvPr>
            <p:ph type="sldNum" sz="quarter" idx="11"/>
          </p:nvPr>
        </p:nvSpPr>
        <p:spPr>
          <a:ln/>
        </p:spPr>
        <p:txBody>
          <a:bodyPr/>
          <a:lstStyle>
            <a:lvl1pPr>
              <a:defRPr/>
            </a:lvl1pPr>
          </a:lstStyle>
          <a:p>
            <a:pPr>
              <a:defRPr/>
            </a:pPr>
            <a:fld id="{A394453D-144A-48EA-97B1-E3B64D933806}"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3638558189"/>
      </p:ext>
    </p:extLst>
  </p:cSld>
  <p:clrMapOvr>
    <a:masterClrMapping/>
  </p:clrMapOvr>
  <p:transition>
    <p:wipe dir="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3" name="Rectangle 6"/>
          <p:cNvSpPr>
            <a:spLocks noGrp="1" noChangeArrowheads="1"/>
          </p:cNvSpPr>
          <p:nvPr>
            <p:ph type="sldNum" sz="quarter" idx="11"/>
          </p:nvPr>
        </p:nvSpPr>
        <p:spPr>
          <a:ln/>
        </p:spPr>
        <p:txBody>
          <a:bodyPr/>
          <a:lstStyle>
            <a:lvl1pPr>
              <a:defRPr/>
            </a:lvl1pPr>
          </a:lstStyle>
          <a:p>
            <a:pPr>
              <a:defRPr/>
            </a:pPr>
            <a:fld id="{2F1F4703-7767-445D-BB7D-846B37EBB094}"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2782067367"/>
      </p:ext>
    </p:extLst>
  </p:cSld>
  <p:clrMapOvr>
    <a:masterClrMapping/>
  </p:clrMapOvr>
  <p:transition>
    <p:wipe dir="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6" name="Rectangle 6"/>
          <p:cNvSpPr>
            <a:spLocks noGrp="1" noChangeArrowheads="1"/>
          </p:cNvSpPr>
          <p:nvPr>
            <p:ph type="sldNum" sz="quarter" idx="11"/>
          </p:nvPr>
        </p:nvSpPr>
        <p:spPr>
          <a:ln/>
        </p:spPr>
        <p:txBody>
          <a:bodyPr/>
          <a:lstStyle>
            <a:lvl1pPr>
              <a:defRPr/>
            </a:lvl1pPr>
          </a:lstStyle>
          <a:p>
            <a:pPr>
              <a:defRPr/>
            </a:pPr>
            <a:fld id="{A71CB2D1-090B-4259-B8A0-B11974CD6620}"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1050774000"/>
      </p:ext>
    </p:extLst>
  </p:cSld>
  <p:clrMapOvr>
    <a:masterClrMapping/>
  </p:clrMapOvr>
  <p:transition>
    <p:wipe dir="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6" name="Rectangle 6"/>
          <p:cNvSpPr>
            <a:spLocks noGrp="1" noChangeArrowheads="1"/>
          </p:cNvSpPr>
          <p:nvPr>
            <p:ph type="sldNum" sz="quarter" idx="11"/>
          </p:nvPr>
        </p:nvSpPr>
        <p:spPr>
          <a:ln/>
        </p:spPr>
        <p:txBody>
          <a:bodyPr/>
          <a:lstStyle>
            <a:lvl1pPr>
              <a:defRPr/>
            </a:lvl1pPr>
          </a:lstStyle>
          <a:p>
            <a:pPr>
              <a:defRPr/>
            </a:pPr>
            <a:fld id="{963C0203-D675-4C4F-9F9B-E6623A449251}"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1954939067"/>
      </p:ext>
    </p:extLst>
  </p:cSld>
  <p:clrMapOvr>
    <a:masterClrMapping/>
  </p:clrMapOvr>
  <p:transition>
    <p:wipe dir="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5" name="Rectangle 6"/>
          <p:cNvSpPr>
            <a:spLocks noGrp="1" noChangeArrowheads="1"/>
          </p:cNvSpPr>
          <p:nvPr>
            <p:ph type="sldNum" sz="quarter" idx="11"/>
          </p:nvPr>
        </p:nvSpPr>
        <p:spPr>
          <a:ln/>
        </p:spPr>
        <p:txBody>
          <a:bodyPr/>
          <a:lstStyle>
            <a:lvl1pPr>
              <a:defRPr/>
            </a:lvl1pPr>
          </a:lstStyle>
          <a:p>
            <a:pPr>
              <a:defRPr/>
            </a:pPr>
            <a:fld id="{3D9AB2FE-E407-4DD4-98A4-6724E2AE2B0E}"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338697034"/>
      </p:ext>
    </p:extLst>
  </p:cSld>
  <p:clrMapOvr>
    <a:masterClrMapping/>
  </p:clrMapOvr>
  <p:transition>
    <p:wipe dir="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9275" y="-76200"/>
            <a:ext cx="20447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
            <a:ext cx="5984875"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5" name="Rectangle 6"/>
          <p:cNvSpPr>
            <a:spLocks noGrp="1" noChangeArrowheads="1"/>
          </p:cNvSpPr>
          <p:nvPr>
            <p:ph type="sldNum" sz="quarter" idx="11"/>
          </p:nvPr>
        </p:nvSpPr>
        <p:spPr>
          <a:ln/>
        </p:spPr>
        <p:txBody>
          <a:bodyPr/>
          <a:lstStyle>
            <a:lvl1pPr>
              <a:defRPr/>
            </a:lvl1pPr>
          </a:lstStyle>
          <a:p>
            <a:pPr>
              <a:defRPr/>
            </a:pPr>
            <a:fld id="{225D2B1B-4DA5-44B8-9915-B32A405DB3B6}"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3325730884"/>
      </p:ext>
    </p:extLst>
  </p:cSld>
  <p:clrMapOvr>
    <a:masterClrMapping/>
  </p:clrMapOvr>
  <p:transition>
    <p:wipe dir="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066800"/>
            <a:ext cx="38100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24400" y="1066800"/>
            <a:ext cx="3810000" cy="5181600"/>
          </a:xfrm>
        </p:spPr>
        <p:txBody>
          <a:bodyPr/>
          <a:lstStyle/>
          <a:p>
            <a:pPr lvl="0"/>
            <a:endParaRPr lang="en-US" noProof="0" smtClean="0"/>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6" name="Rectangle 6"/>
          <p:cNvSpPr>
            <a:spLocks noGrp="1" noChangeArrowheads="1"/>
          </p:cNvSpPr>
          <p:nvPr>
            <p:ph type="sldNum" sz="quarter" idx="11"/>
          </p:nvPr>
        </p:nvSpPr>
        <p:spPr>
          <a:ln/>
        </p:spPr>
        <p:txBody>
          <a:bodyPr/>
          <a:lstStyle>
            <a:lvl1pPr>
              <a:defRPr/>
            </a:lvl1pPr>
          </a:lstStyle>
          <a:p>
            <a:pPr>
              <a:defRPr/>
            </a:pPr>
            <a:fld id="{C660E45E-5F40-41FB-93D1-20C3C877F49A}"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3880384323"/>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1277756"/>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066800"/>
            <a:ext cx="7772400" cy="51816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5" name="Rectangle 6"/>
          <p:cNvSpPr>
            <a:spLocks noGrp="1" noChangeArrowheads="1"/>
          </p:cNvSpPr>
          <p:nvPr>
            <p:ph type="sldNum" sz="quarter" idx="11"/>
          </p:nvPr>
        </p:nvSpPr>
        <p:spPr>
          <a:ln/>
        </p:spPr>
        <p:txBody>
          <a:bodyPr/>
          <a:lstStyle>
            <a:lvl1pPr>
              <a:defRPr/>
            </a:lvl1pPr>
          </a:lstStyle>
          <a:p>
            <a:pPr>
              <a:defRPr/>
            </a:pPr>
            <a:fld id="{B5CE5448-3195-4F32-B9D7-243026744DA6}"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859117369"/>
      </p:ext>
    </p:extLst>
  </p:cSld>
  <p:clrMapOvr>
    <a:masterClrMapping/>
  </p:clrMapOvr>
  <p:transition>
    <p:wipe dir="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003715224"/>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578408336"/>
      </p:ext>
    </p:extLst>
  </p:cSld>
  <p:clrMapOvr>
    <a:masterClrMapping/>
  </p:clrMapOvr>
  <p:transition>
    <p:fade/>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799400819"/>
      </p:ext>
    </p:extLst>
  </p:cSld>
  <p:clrMapOvr>
    <a:masterClrMapping/>
  </p:clrMapOvr>
  <p:transition>
    <p:fade/>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949344887"/>
      </p:ext>
    </p:extLst>
  </p:cSld>
  <p:clrMapOvr>
    <a:masterClrMapping/>
  </p:clrMapOvr>
  <p:transition>
    <p:fade/>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35056414"/>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29299486"/>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5179623"/>
      </p:ext>
    </p:extLst>
  </p:cSld>
  <p:clrMapOvr>
    <a:masterClrMapping/>
  </p:clrMapOvr>
  <p:transition>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95453964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3887172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297669233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27057498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F672F9-42A8-4689-B613-BE5AD87339EB}" type="datetimeFigureOut">
              <a:rPr lang="en-US" smtClean="0"/>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4045774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67232079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780104903"/>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85027380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0205887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0177500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9929729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49453242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259751524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936202871"/>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20943241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F672F9-42A8-4689-B613-BE5AD87339EB}" type="datetimeFigureOut">
              <a:rPr lang="en-US" smtClean="0"/>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1891667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596506384"/>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8835898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9975527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6702874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922889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93343347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64914712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241767436"/>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09312749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7757541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F672F9-42A8-4689-B613-BE5AD87339EB}" type="datetimeFigureOut">
              <a:rPr lang="en-US" smtClean="0"/>
              <a:t>11/19/2014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4009937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202085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32314769"/>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15123819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232640969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917256425"/>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831976411"/>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30462375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6248243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2529123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0795358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F672F9-42A8-4689-B613-BE5AD87339EB}" type="datetimeFigureOut">
              <a:rPr lang="en-US" smtClean="0"/>
              <a:t>11/19/2014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38013031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extLst>
      <p:ext uri="{BB962C8B-B14F-4D97-AF65-F5344CB8AC3E}">
        <p14:creationId xmlns:p14="http://schemas.microsoft.com/office/powerpoint/2010/main" val="178854010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en-US"/>
              <a:t>Duplication prohibited without prior written consent of Leadership Strategies, Inc. Copyright 2001 Leadership Strategies, Inc.</a:t>
            </a:r>
          </a:p>
        </p:txBody>
      </p:sp>
      <p:sp>
        <p:nvSpPr>
          <p:cNvPr id="4" name="Rectangle 6"/>
          <p:cNvSpPr>
            <a:spLocks noGrp="1" noChangeArrowheads="1"/>
          </p:cNvSpPr>
          <p:nvPr>
            <p:ph type="sldNum" sz="quarter" idx="11"/>
          </p:nvPr>
        </p:nvSpPr>
        <p:spPr>
          <a:ln/>
        </p:spPr>
        <p:txBody>
          <a:bodyPr/>
          <a:lstStyle>
            <a:lvl1pPr>
              <a:defRPr/>
            </a:lvl1pPr>
          </a:lstStyle>
          <a:p>
            <a:pPr>
              <a:defRPr/>
            </a:pPr>
            <a:fld id="{A394453D-144A-48EA-97B1-E3B64D933806}" type="slidenum">
              <a:rPr lang="en-US" altLang="en-US"/>
              <a:pPr>
                <a:defRPr/>
              </a:pPr>
              <a:t>‹#›</a:t>
            </a:fld>
            <a:endParaRPr lang="en-US" altLang="en-US">
              <a:latin typeface="HelveticaNeue MediumExt" charset="0"/>
            </a:endParaRPr>
          </a:p>
        </p:txBody>
      </p:sp>
    </p:spTree>
    <p:extLst>
      <p:ext uri="{BB962C8B-B14F-4D97-AF65-F5344CB8AC3E}">
        <p14:creationId xmlns:p14="http://schemas.microsoft.com/office/powerpoint/2010/main" val="2660764657"/>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2012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4"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110342473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2012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015632146"/>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2012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728635835"/>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2012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603799683"/>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2012 Leadership Strategies, Inc.</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635519698"/>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2012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0237615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2012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794927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2012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45471262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672F9-42A8-4689-B613-BE5AD87339EB}" type="datetimeFigureOut">
              <a:rPr lang="en-US" smtClean="0"/>
              <a:t>11/19/2014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3629299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78952609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275932417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842785213"/>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164998653"/>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44032511"/>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691661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268878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53226515"/>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35484830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34600430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672F9-42A8-4689-B613-BE5AD87339EB}" type="datetimeFigureOut">
              <a:rPr lang="en-US" smtClean="0"/>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12314486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692112352"/>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224123391"/>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700899699"/>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81685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1486149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26319148"/>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368530190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293216417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211679805"/>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97710197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672F9-42A8-4689-B613-BE5AD87339EB}" type="datetimeFigureOut">
              <a:rPr lang="en-US" smtClean="0"/>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A7335-EC14-4EB1-A4C4-8AD3E9EB42A2}" type="slidenum">
              <a:rPr lang="en-US" smtClean="0"/>
              <a:t>‹#›</a:t>
            </a:fld>
            <a:endParaRPr lang="en-US"/>
          </a:p>
        </p:txBody>
      </p:sp>
    </p:spTree>
    <p:extLst>
      <p:ext uri="{BB962C8B-B14F-4D97-AF65-F5344CB8AC3E}">
        <p14:creationId xmlns:p14="http://schemas.microsoft.com/office/powerpoint/2010/main" val="4056143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721834722"/>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437608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0292901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1208758"/>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996887" y="1771917"/>
            <a:ext cx="3188182" cy="3564146"/>
          </a:xfrm>
          <a:prstGeom prst="rect">
            <a:avLst/>
          </a:prstGeom>
        </p:spPr>
      </p:pic>
    </p:spTree>
    <p:extLst>
      <p:ext uri="{BB962C8B-B14F-4D97-AF65-F5344CB8AC3E}">
        <p14:creationId xmlns:p14="http://schemas.microsoft.com/office/powerpoint/2010/main" val="19539663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defTabSz="457200">
              <a:defRPr/>
            </a:pPr>
            <a:fld id="{F29FD61F-2294-5D42-A9D7-9928D42B3773}" type="slidenum">
              <a:rPr lang="en-US" smtClean="0">
                <a:solidFill>
                  <a:prstClr val="white"/>
                </a:solidFill>
              </a:rPr>
              <a:pPr defTabSz="457200">
                <a:defRPr/>
              </a:pPr>
              <a:t>‹#›</a:t>
            </a:fld>
            <a:endParaRPr lang="en-US" dirty="0">
              <a:solidFill>
                <a:prstClr val="white"/>
              </a:solidFill>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extLst>
      <p:ext uri="{BB962C8B-B14F-4D97-AF65-F5344CB8AC3E}">
        <p14:creationId xmlns:p14="http://schemas.microsoft.com/office/powerpoint/2010/main" val="83570152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106634273"/>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727212144"/>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srgbClr val="00467F"/>
                </a:solidFill>
                <a:latin typeface="Franklin Gothic Book"/>
                <a:cs typeface="Franklin Gothic Book"/>
              </a:rPr>
              <a:t>Copyright 2013 Leadership Strategies, Inc.</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1344572126"/>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4" name="TextBox 3"/>
          <p:cNvSpPr txBox="1"/>
          <p:nvPr userDrawn="1"/>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320974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10" Type="http://schemas.openxmlformats.org/officeDocument/2006/relationships/theme" Target="../theme/theme12.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4" Type="http://schemas.openxmlformats.org/officeDocument/2006/relationships/slideLayout" Target="../slideLayouts/slideLayout147.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4" Type="http://schemas.openxmlformats.org/officeDocument/2006/relationships/slideLayout" Target="../slideLayouts/slideLayout155.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4" Type="http://schemas.openxmlformats.org/officeDocument/2006/relationships/slideLayout" Target="../slideLayouts/slideLayout163.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5" Type="http://schemas.openxmlformats.org/officeDocument/2006/relationships/slideLayout" Target="../slideLayouts/slideLayout172.xml"/><Relationship Id="rId4" Type="http://schemas.openxmlformats.org/officeDocument/2006/relationships/slideLayout" Target="../slideLayouts/slideLayout171.xml"/><Relationship Id="rId9"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5" Type="http://schemas.openxmlformats.org/officeDocument/2006/relationships/slideLayout" Target="../slideLayouts/slideLayout180.xml"/><Relationship Id="rId4" Type="http://schemas.openxmlformats.org/officeDocument/2006/relationships/slideLayout" Target="../slideLayouts/slideLayout179.xml"/><Relationship Id="rId9"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5" Type="http://schemas.openxmlformats.org/officeDocument/2006/relationships/slideLayout" Target="../slideLayouts/slideLayout188.xml"/><Relationship Id="rId4" Type="http://schemas.openxmlformats.org/officeDocument/2006/relationships/slideLayout" Target="../slideLayouts/slideLayout187.xml"/><Relationship Id="rId9"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5" Type="http://schemas.openxmlformats.org/officeDocument/2006/relationships/slideLayout" Target="../slideLayouts/slideLayout196.xml"/><Relationship Id="rId4" Type="http://schemas.openxmlformats.org/officeDocument/2006/relationships/slideLayout" Target="../slideLayouts/slideLayout195.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4" Type="http://schemas.openxmlformats.org/officeDocument/2006/relationships/slideLayout" Target="../slideLayouts/slideLayout203.xml"/><Relationship Id="rId9"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5" Type="http://schemas.openxmlformats.org/officeDocument/2006/relationships/slideLayout" Target="../slideLayouts/slideLayout212.xml"/><Relationship Id="rId4" Type="http://schemas.openxmlformats.org/officeDocument/2006/relationships/slideLayout" Target="../slideLayouts/slideLayout211.xml"/><Relationship Id="rId9"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5" Type="http://schemas.openxmlformats.org/officeDocument/2006/relationships/slideLayout" Target="../slideLayouts/slideLayout220.xml"/><Relationship Id="rId4" Type="http://schemas.openxmlformats.org/officeDocument/2006/relationships/slideLayout" Target="../slideLayouts/slideLayout219.xml"/><Relationship Id="rId9"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5" Type="http://schemas.openxmlformats.org/officeDocument/2006/relationships/slideLayout" Target="../slideLayouts/slideLayout228.xml"/><Relationship Id="rId4" Type="http://schemas.openxmlformats.org/officeDocument/2006/relationships/slideLayout" Target="../slideLayouts/slideLayout227.xml"/><Relationship Id="rId9"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5" Type="http://schemas.openxmlformats.org/officeDocument/2006/relationships/slideLayout" Target="../slideLayouts/slideLayout236.xml"/><Relationship Id="rId4" Type="http://schemas.openxmlformats.org/officeDocument/2006/relationships/slideLayout" Target="../slideLayouts/slideLayout235.xml"/><Relationship Id="rId9"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5" Type="http://schemas.openxmlformats.org/officeDocument/2006/relationships/slideLayout" Target="../slideLayouts/slideLayout244.xml"/><Relationship Id="rId4" Type="http://schemas.openxmlformats.org/officeDocument/2006/relationships/slideLayout" Target="../slideLayouts/slideLayout243.xml"/><Relationship Id="rId9"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6" Type="http://schemas.openxmlformats.org/officeDocument/2006/relationships/image" Target="../media/image11.png"/><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image" Target="../media/image10.jpeg"/><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5" Type="http://schemas.openxmlformats.org/officeDocument/2006/relationships/slideLayout" Target="../slideLayouts/slideLayout265.xml"/><Relationship Id="rId4" Type="http://schemas.openxmlformats.org/officeDocument/2006/relationships/slideLayout" Target="../slideLayouts/slideLayout264.xml"/><Relationship Id="rId9" Type="http://schemas.openxmlformats.org/officeDocument/2006/relationships/theme" Target="../theme/theme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theme" Target="../theme/theme8.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672F9-42A8-4689-B613-BE5AD87339EB}" type="datetimeFigureOut">
              <a:rPr lang="en-US" smtClean="0"/>
              <a:t>11/19/2014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A7335-EC14-4EB1-A4C4-8AD3E9EB42A2}" type="slidenum">
              <a:rPr lang="en-US" smtClean="0"/>
              <a:t>‹#›</a:t>
            </a:fld>
            <a:endParaRPr lang="en-US"/>
          </a:p>
        </p:txBody>
      </p:sp>
    </p:spTree>
    <p:extLst>
      <p:ext uri="{BB962C8B-B14F-4D97-AF65-F5344CB8AC3E}">
        <p14:creationId xmlns:p14="http://schemas.microsoft.com/office/powerpoint/2010/main" val="3632660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00299276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90470934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12549124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37999176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706137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3063467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2900798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65609832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3809619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49480081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6792487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6875450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25408412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57742382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166914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0738650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17753443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3283701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4366735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20078612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26957272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5119764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24350897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838200"/>
          </a:xfrm>
          <a:prstGeom prst="rect">
            <a:avLst/>
          </a:prstGeom>
          <a:solidFill>
            <a:srgbClr val="0000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algn="ctr" eaLnBrk="1" fontAlgn="base" hangingPunct="1">
              <a:spcBef>
                <a:spcPct val="0"/>
              </a:spcBef>
              <a:spcAft>
                <a:spcPct val="0"/>
              </a:spcAft>
              <a:defRPr/>
            </a:pPr>
            <a:endParaRPr lang="en-US" altLang="en-US" smtClean="0"/>
          </a:p>
        </p:txBody>
      </p:sp>
      <p:pic>
        <p:nvPicPr>
          <p:cNvPr id="1027" name="Picture 3" descr="LeadStrat logo cmyk cop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6418263"/>
            <a:ext cx="19050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body" idx="1"/>
          </p:nvPr>
        </p:nvSpPr>
        <p:spPr bwMode="auto">
          <a:xfrm>
            <a:off x="762000" y="10668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2197" name="Rectangle 5"/>
          <p:cNvSpPr>
            <a:spLocks noGrp="1" noChangeArrowheads="1"/>
          </p:cNvSpPr>
          <p:nvPr>
            <p:ph type="ftr" sz="quarter" idx="3"/>
          </p:nvPr>
        </p:nvSpPr>
        <p:spPr bwMode="auto">
          <a:xfrm>
            <a:off x="2209800" y="6477000"/>
            <a:ext cx="6248400" cy="2286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800" b="0">
                <a:solidFill>
                  <a:srgbClr val="000066"/>
                </a:solidFill>
                <a:latin typeface="Arial" charset="0"/>
              </a:defRPr>
            </a:lvl1pPr>
          </a:lstStyle>
          <a:p>
            <a:pPr fontAlgn="base">
              <a:spcBef>
                <a:spcPct val="0"/>
              </a:spcBef>
              <a:spcAft>
                <a:spcPct val="0"/>
              </a:spcAft>
              <a:defRPr/>
            </a:pPr>
            <a:r>
              <a:rPr lang="en-US" altLang="en-US"/>
              <a:t>Duplication prohibited without prior written consent of Leadership Strategies, Inc. Copyright 2001 Leadership Strategies, Inc.</a:t>
            </a:r>
          </a:p>
        </p:txBody>
      </p:sp>
      <p:sp>
        <p:nvSpPr>
          <p:cNvPr id="392198" name="Rectangle 6"/>
          <p:cNvSpPr>
            <a:spLocks noGrp="1" noChangeArrowheads="1"/>
          </p:cNvSpPr>
          <p:nvPr>
            <p:ph type="sldNum" sz="quarter" idx="4"/>
          </p:nvPr>
        </p:nvSpPr>
        <p:spPr bwMode="auto">
          <a:xfrm>
            <a:off x="8534400" y="6477000"/>
            <a:ext cx="381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0">
                <a:solidFill>
                  <a:srgbClr val="000066"/>
                </a:solidFill>
                <a:latin typeface="Trebuchet MS" pitchFamily="34" charset="0"/>
              </a:defRPr>
            </a:lvl1pPr>
          </a:lstStyle>
          <a:p>
            <a:pPr fontAlgn="base">
              <a:spcBef>
                <a:spcPct val="0"/>
              </a:spcBef>
              <a:spcAft>
                <a:spcPct val="0"/>
              </a:spcAft>
              <a:defRPr/>
            </a:pPr>
            <a:fld id="{17C22751-502E-4801-A713-957C17511354}" type="slidenum">
              <a:rPr lang="en-US" altLang="en-US"/>
              <a:pPr fontAlgn="base">
                <a:spcBef>
                  <a:spcPct val="0"/>
                </a:spcBef>
                <a:spcAft>
                  <a:spcPct val="0"/>
                </a:spcAft>
                <a:defRPr/>
              </a:pPr>
              <a:t>‹#›</a:t>
            </a:fld>
            <a:endParaRPr lang="en-US" altLang="en-US">
              <a:latin typeface="HelveticaNeue MediumExt" charset="0"/>
            </a:endParaRPr>
          </a:p>
        </p:txBody>
      </p:sp>
      <p:sp>
        <p:nvSpPr>
          <p:cNvPr id="1031" name="Line 7"/>
          <p:cNvSpPr>
            <a:spLocks noChangeShapeType="1"/>
          </p:cNvSpPr>
          <p:nvPr/>
        </p:nvSpPr>
        <p:spPr bwMode="auto">
          <a:xfrm>
            <a:off x="228600" y="6400800"/>
            <a:ext cx="8686800" cy="0"/>
          </a:xfrm>
          <a:prstGeom prst="line">
            <a:avLst/>
          </a:prstGeom>
          <a:noFill/>
          <a:ln w="9525">
            <a:solidFill>
              <a:srgbClr val="99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800" b="1">
              <a:solidFill>
                <a:srgbClr val="104A73"/>
              </a:solidFill>
            </a:endParaRPr>
          </a:p>
        </p:txBody>
      </p:sp>
      <p:sp>
        <p:nvSpPr>
          <p:cNvPr id="1032" name="Rectangle 8"/>
          <p:cNvSpPr>
            <a:spLocks noChangeArrowheads="1"/>
          </p:cNvSpPr>
          <p:nvPr/>
        </p:nvSpPr>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algn="ctr" eaLnBrk="1" fontAlgn="base" hangingPunct="1">
              <a:spcBef>
                <a:spcPct val="0"/>
              </a:spcBef>
              <a:spcAft>
                <a:spcPct val="0"/>
              </a:spcAft>
              <a:defRPr/>
            </a:pPr>
            <a:endParaRPr lang="en-US" altLang="en-US" smtClean="0"/>
          </a:p>
        </p:txBody>
      </p:sp>
      <p:sp>
        <p:nvSpPr>
          <p:cNvPr id="1033" name="Rectangle 9"/>
          <p:cNvSpPr>
            <a:spLocks noGrp="1" noChangeArrowheads="1"/>
          </p:cNvSpPr>
          <p:nvPr>
            <p:ph type="title"/>
          </p:nvPr>
        </p:nvSpPr>
        <p:spPr bwMode="auto">
          <a:xfrm>
            <a:off x="1150938" y="-76200"/>
            <a:ext cx="77930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1034" name="Picture 10" descr="LeadStrat-icon-whit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4800" y="0"/>
            <a:ext cx="838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p:cNvSpPr>
            <a:spLocks noChangeArrowheads="1"/>
          </p:cNvSpPr>
          <p:nvPr/>
        </p:nvSpPr>
        <p:spPr bwMode="auto">
          <a:xfrm>
            <a:off x="-4763" y="-11113"/>
            <a:ext cx="304801" cy="849313"/>
          </a:xfrm>
          <a:prstGeom prst="rect">
            <a:avLst/>
          </a:prstGeom>
          <a:solidFill>
            <a:srgbClr val="99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algn="ctr" eaLnBrk="1" fontAlgn="base" hangingPunct="1">
              <a:spcBef>
                <a:spcPct val="0"/>
              </a:spcBef>
              <a:spcAft>
                <a:spcPct val="0"/>
              </a:spcAft>
              <a:defRPr/>
            </a:pPr>
            <a:endParaRPr lang="en-US" altLang="en-US" smtClean="0"/>
          </a:p>
        </p:txBody>
      </p:sp>
      <p:sp>
        <p:nvSpPr>
          <p:cNvPr id="1036" name="Rectangle 12"/>
          <p:cNvSpPr>
            <a:spLocks noChangeArrowheads="1"/>
          </p:cNvSpPr>
          <p:nvPr/>
        </p:nvSpPr>
        <p:spPr bwMode="auto">
          <a:xfrm>
            <a:off x="8845550" y="-11113"/>
            <a:ext cx="304800" cy="849313"/>
          </a:xfrm>
          <a:prstGeom prst="rect">
            <a:avLst/>
          </a:prstGeom>
          <a:solidFill>
            <a:srgbClr val="99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3800" b="1">
                <a:solidFill>
                  <a:srgbClr val="104A73"/>
                </a:solidFill>
                <a:latin typeface="Arial" pitchFamily="34" charset="0"/>
              </a:defRPr>
            </a:lvl1pPr>
            <a:lvl2pPr marL="742950" indent="-285750" eaLnBrk="0" hangingPunct="0">
              <a:defRPr sz="3800" b="1">
                <a:solidFill>
                  <a:srgbClr val="104A73"/>
                </a:solidFill>
                <a:latin typeface="Arial" pitchFamily="34" charset="0"/>
              </a:defRPr>
            </a:lvl2pPr>
            <a:lvl3pPr marL="1143000" indent="-228600" eaLnBrk="0" hangingPunct="0">
              <a:defRPr sz="3800" b="1">
                <a:solidFill>
                  <a:srgbClr val="104A73"/>
                </a:solidFill>
                <a:latin typeface="Arial" pitchFamily="34" charset="0"/>
              </a:defRPr>
            </a:lvl3pPr>
            <a:lvl4pPr marL="1600200" indent="-228600" eaLnBrk="0" hangingPunct="0">
              <a:defRPr sz="3800" b="1">
                <a:solidFill>
                  <a:srgbClr val="104A73"/>
                </a:solidFill>
                <a:latin typeface="Arial" pitchFamily="34" charset="0"/>
              </a:defRPr>
            </a:lvl4pPr>
            <a:lvl5pPr marL="2057400" indent="-228600" eaLnBrk="0" hangingPunct="0">
              <a:defRPr sz="3800" b="1">
                <a:solidFill>
                  <a:srgbClr val="104A73"/>
                </a:solidFill>
                <a:latin typeface="Arial" pitchFamily="34" charset="0"/>
              </a:defRPr>
            </a:lvl5pPr>
            <a:lvl6pPr marL="2514600" indent="-228600" eaLnBrk="0" fontAlgn="base" hangingPunct="0">
              <a:spcBef>
                <a:spcPct val="0"/>
              </a:spcBef>
              <a:spcAft>
                <a:spcPct val="0"/>
              </a:spcAft>
              <a:defRPr sz="3800" b="1">
                <a:solidFill>
                  <a:srgbClr val="104A73"/>
                </a:solidFill>
                <a:latin typeface="Arial" pitchFamily="34" charset="0"/>
              </a:defRPr>
            </a:lvl6pPr>
            <a:lvl7pPr marL="2971800" indent="-228600" eaLnBrk="0" fontAlgn="base" hangingPunct="0">
              <a:spcBef>
                <a:spcPct val="0"/>
              </a:spcBef>
              <a:spcAft>
                <a:spcPct val="0"/>
              </a:spcAft>
              <a:defRPr sz="3800" b="1">
                <a:solidFill>
                  <a:srgbClr val="104A73"/>
                </a:solidFill>
                <a:latin typeface="Arial" pitchFamily="34" charset="0"/>
              </a:defRPr>
            </a:lvl7pPr>
            <a:lvl8pPr marL="3429000" indent="-228600" eaLnBrk="0" fontAlgn="base" hangingPunct="0">
              <a:spcBef>
                <a:spcPct val="0"/>
              </a:spcBef>
              <a:spcAft>
                <a:spcPct val="0"/>
              </a:spcAft>
              <a:defRPr sz="3800" b="1">
                <a:solidFill>
                  <a:srgbClr val="104A73"/>
                </a:solidFill>
                <a:latin typeface="Arial" pitchFamily="34" charset="0"/>
              </a:defRPr>
            </a:lvl8pPr>
            <a:lvl9pPr marL="3886200" indent="-228600" eaLnBrk="0" fontAlgn="base" hangingPunct="0">
              <a:spcBef>
                <a:spcPct val="0"/>
              </a:spcBef>
              <a:spcAft>
                <a:spcPct val="0"/>
              </a:spcAft>
              <a:defRPr sz="3800" b="1">
                <a:solidFill>
                  <a:srgbClr val="104A73"/>
                </a:solidFill>
                <a:latin typeface="Arial" pitchFamily="34" charset="0"/>
              </a:defRPr>
            </a:lvl9pPr>
          </a:lstStyle>
          <a:p>
            <a:pPr algn="ctr" eaLnBrk="1" fontAlgn="base" hangingPunct="1">
              <a:spcBef>
                <a:spcPct val="0"/>
              </a:spcBef>
              <a:spcAft>
                <a:spcPct val="0"/>
              </a:spcAft>
              <a:defRPr/>
            </a:pPr>
            <a:endParaRPr lang="en-US" altLang="en-US" smtClean="0"/>
          </a:p>
        </p:txBody>
      </p:sp>
    </p:spTree>
    <p:extLst>
      <p:ext uri="{BB962C8B-B14F-4D97-AF65-F5344CB8AC3E}">
        <p14:creationId xmlns:p14="http://schemas.microsoft.com/office/powerpoint/2010/main" val="152848482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ransition>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Arial" charset="0"/>
        </a:defRPr>
      </a:lvl2pPr>
      <a:lvl3pPr algn="l" rtl="0" eaLnBrk="0" fontAlgn="base" hangingPunct="0">
        <a:spcBef>
          <a:spcPct val="0"/>
        </a:spcBef>
        <a:spcAft>
          <a:spcPct val="0"/>
        </a:spcAft>
        <a:defRPr sz="4400">
          <a:solidFill>
            <a:schemeClr val="bg1"/>
          </a:solidFill>
          <a:latin typeface="Arial" charset="0"/>
        </a:defRPr>
      </a:lvl3pPr>
      <a:lvl4pPr algn="l" rtl="0" eaLnBrk="0" fontAlgn="base" hangingPunct="0">
        <a:spcBef>
          <a:spcPct val="0"/>
        </a:spcBef>
        <a:spcAft>
          <a:spcPct val="0"/>
        </a:spcAft>
        <a:defRPr sz="4400">
          <a:solidFill>
            <a:schemeClr val="bg1"/>
          </a:solidFill>
          <a:latin typeface="Arial" charset="0"/>
        </a:defRPr>
      </a:lvl4pPr>
      <a:lvl5pPr algn="l" rtl="0" eaLnBrk="0" fontAlgn="base" hangingPunct="0">
        <a:spcBef>
          <a:spcPct val="0"/>
        </a:spcBef>
        <a:spcAft>
          <a:spcPct val="0"/>
        </a:spcAft>
        <a:defRPr sz="4400">
          <a:solidFill>
            <a:schemeClr val="bg1"/>
          </a:solidFill>
          <a:latin typeface="Arial" charset="0"/>
        </a:defRPr>
      </a:lvl5pPr>
      <a:lvl6pPr marL="457200" algn="l" rtl="0" fontAlgn="base">
        <a:spcBef>
          <a:spcPct val="0"/>
        </a:spcBef>
        <a:spcAft>
          <a:spcPct val="0"/>
        </a:spcAft>
        <a:defRPr sz="4400">
          <a:solidFill>
            <a:schemeClr val="bg1"/>
          </a:solidFill>
          <a:latin typeface="Arial" charset="0"/>
        </a:defRPr>
      </a:lvl6pPr>
      <a:lvl7pPr marL="914400" algn="l" rtl="0" fontAlgn="base">
        <a:spcBef>
          <a:spcPct val="0"/>
        </a:spcBef>
        <a:spcAft>
          <a:spcPct val="0"/>
        </a:spcAft>
        <a:defRPr sz="4400">
          <a:solidFill>
            <a:schemeClr val="bg1"/>
          </a:solidFill>
          <a:latin typeface="Arial" charset="0"/>
        </a:defRPr>
      </a:lvl7pPr>
      <a:lvl8pPr marL="1371600" algn="l" rtl="0" fontAlgn="base">
        <a:spcBef>
          <a:spcPct val="0"/>
        </a:spcBef>
        <a:spcAft>
          <a:spcPct val="0"/>
        </a:spcAft>
        <a:defRPr sz="4400">
          <a:solidFill>
            <a:schemeClr val="bg1"/>
          </a:solidFill>
          <a:latin typeface="Arial" charset="0"/>
        </a:defRPr>
      </a:lvl8pPr>
      <a:lvl9pPr marL="1828800" algn="l"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50000"/>
        </a:spcBef>
        <a:spcAft>
          <a:spcPct val="0"/>
        </a:spcAft>
        <a:buClr>
          <a:srgbClr val="99CC00"/>
        </a:buClr>
        <a:buSzPct val="75000"/>
        <a:buFont typeface="Wingdings" pitchFamily="2" charset="2"/>
        <a:buChar char="n"/>
        <a:defRPr sz="3200">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SzPct val="60000"/>
        <a:buFont typeface="Wingdings" pitchFamily="2" charset="2"/>
        <a:buChar char="q"/>
        <a:defRPr sz="2800">
          <a:solidFill>
            <a:srgbClr val="000066"/>
          </a:solidFill>
          <a:latin typeface="+mn-lt"/>
        </a:defRPr>
      </a:lvl2pPr>
      <a:lvl3pPr marL="1143000" indent="-228600" algn="l" rtl="0" eaLnBrk="0" fontAlgn="base" hangingPunct="0">
        <a:spcBef>
          <a:spcPct val="20000"/>
        </a:spcBef>
        <a:spcAft>
          <a:spcPct val="0"/>
        </a:spcAft>
        <a:buClr>
          <a:srgbClr val="99CC00"/>
        </a:buClr>
        <a:buSzPct val="75000"/>
        <a:buFont typeface="Wingdings" pitchFamily="2" charset="2"/>
        <a:buChar char="q"/>
        <a:defRPr sz="2400">
          <a:solidFill>
            <a:srgbClr val="000066"/>
          </a:solidFill>
          <a:latin typeface="+mn-lt"/>
        </a:defRPr>
      </a:lvl3pPr>
      <a:lvl4pPr marL="1600200" indent="-228600" algn="l" rtl="0" eaLnBrk="0" fontAlgn="base" hangingPunct="0">
        <a:spcBef>
          <a:spcPct val="20000"/>
        </a:spcBef>
        <a:spcAft>
          <a:spcPct val="0"/>
        </a:spcAft>
        <a:buClr>
          <a:srgbClr val="000066"/>
        </a:buClr>
        <a:buSzPct val="7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mn-lt"/>
        </a:defRPr>
      </a:lvl5pPr>
      <a:lvl6pPr marL="2514600" indent="-228600" algn="l" rtl="0" fontAlgn="base">
        <a:spcBef>
          <a:spcPct val="20000"/>
        </a:spcBef>
        <a:spcAft>
          <a:spcPct val="0"/>
        </a:spcAft>
        <a:buClr>
          <a:srgbClr val="99CC00"/>
        </a:buClr>
        <a:buSzPct val="75000"/>
        <a:buFont typeface="Wingdings" pitchFamily="2" charset="2"/>
        <a:buChar char="n"/>
        <a:defRPr sz="2000">
          <a:solidFill>
            <a:srgbClr val="000066"/>
          </a:solidFill>
          <a:latin typeface="+mn-lt"/>
        </a:defRPr>
      </a:lvl6pPr>
      <a:lvl7pPr marL="2971800" indent="-228600" algn="l" rtl="0" fontAlgn="base">
        <a:spcBef>
          <a:spcPct val="20000"/>
        </a:spcBef>
        <a:spcAft>
          <a:spcPct val="0"/>
        </a:spcAft>
        <a:buClr>
          <a:srgbClr val="99CC00"/>
        </a:buClr>
        <a:buSzPct val="75000"/>
        <a:buFont typeface="Wingdings" pitchFamily="2" charset="2"/>
        <a:buChar char="n"/>
        <a:defRPr sz="2000">
          <a:solidFill>
            <a:srgbClr val="000066"/>
          </a:solidFill>
          <a:latin typeface="+mn-lt"/>
        </a:defRPr>
      </a:lvl7pPr>
      <a:lvl8pPr marL="3429000" indent="-228600" algn="l" rtl="0" fontAlgn="base">
        <a:spcBef>
          <a:spcPct val="20000"/>
        </a:spcBef>
        <a:spcAft>
          <a:spcPct val="0"/>
        </a:spcAft>
        <a:buClr>
          <a:srgbClr val="99CC00"/>
        </a:buClr>
        <a:buSzPct val="75000"/>
        <a:buFont typeface="Wingdings" pitchFamily="2" charset="2"/>
        <a:buChar char="n"/>
        <a:defRPr sz="2000">
          <a:solidFill>
            <a:srgbClr val="000066"/>
          </a:solidFill>
          <a:latin typeface="+mn-lt"/>
        </a:defRPr>
      </a:lvl8pPr>
      <a:lvl9pPr marL="3886200" indent="-228600" algn="l" rtl="0" fontAlgn="base">
        <a:spcBef>
          <a:spcPct val="20000"/>
        </a:spcBef>
        <a:spcAft>
          <a:spcPct val="0"/>
        </a:spcAft>
        <a:buClr>
          <a:srgbClr val="99CC00"/>
        </a:buClr>
        <a:buSzPct val="75000"/>
        <a:buFont typeface="Wingdings" pitchFamily="2" charset="2"/>
        <a:buChar char="n"/>
        <a:defRPr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0446327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1000940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21084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1978354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52301687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85366849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29FD61F-2294-5D42-A9D7-9928D42B377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4213948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19.jp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38.xml"/><Relationship Id="rId5" Type="http://schemas.openxmlformats.org/officeDocument/2006/relationships/image" Target="../media/image25.emf"/><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54.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df"/><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2.xml"/><Relationship Id="rId5" Type="http://schemas.openxmlformats.org/officeDocument/2006/relationships/image" Target="../media/image8.png"/><Relationship Id="rId4" Type="http://schemas.openxmlformats.org/officeDocument/2006/relationships/image" Target="../media/image4.pd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80.xml"/><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96.xml"/><Relationship Id="rId5" Type="http://schemas.openxmlformats.org/officeDocument/2006/relationships/image" Target="../media/image8.png"/><Relationship Id="rId4" Type="http://schemas.openxmlformats.org/officeDocument/2006/relationships/image" Target="../media/image4.pd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05.xml"/><Relationship Id="rId5" Type="http://schemas.openxmlformats.org/officeDocument/2006/relationships/image" Target="../media/image39.jpeg"/><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121.xml"/><Relationship Id="rId4" Type="http://schemas.openxmlformats.org/officeDocument/2006/relationships/image" Target="../media/image5.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31.xml"/><Relationship Id="rId5" Type="http://schemas.openxmlformats.org/officeDocument/2006/relationships/image" Target="../media/image8.png"/><Relationship Id="rId4" Type="http://schemas.openxmlformats.org/officeDocument/2006/relationships/image" Target="../media/image4.pd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7.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145.xml"/><Relationship Id="rId5" Type="http://schemas.openxmlformats.org/officeDocument/2006/relationships/image" Target="../media/image8.png"/><Relationship Id="rId4" Type="http://schemas.openxmlformats.org/officeDocument/2006/relationships/image" Target="../media/image4.pd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5.xml"/><Relationship Id="rId1" Type="http://schemas.openxmlformats.org/officeDocument/2006/relationships/slideLayout" Target="../slideLayouts/slideLayout67.xml"/><Relationship Id="rId5" Type="http://schemas.openxmlformats.org/officeDocument/2006/relationships/image" Target="../media/image8.png"/><Relationship Id="rId4" Type="http://schemas.openxmlformats.org/officeDocument/2006/relationships/image" Target="../media/image4.pd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9.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177.xml"/><Relationship Id="rId5" Type="http://schemas.openxmlformats.org/officeDocument/2006/relationships/image" Target="../media/image8.png"/><Relationship Id="rId4" Type="http://schemas.openxmlformats.org/officeDocument/2006/relationships/image" Target="../media/image4.pd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5.emf"/></Relationships>
</file>

<file path=ppt/slides/_rels/slide80.xml.rels><?xml version="1.0" encoding="UTF-8" standalone="yes"?>
<Relationships xmlns="http://schemas.openxmlformats.org/package/2006/relationships"><Relationship Id="rId3" Type="http://schemas.openxmlformats.org/officeDocument/2006/relationships/image" Target="../media/image17.pdf"/><Relationship Id="rId2" Type="http://schemas.openxmlformats.org/officeDocument/2006/relationships/notesSlide" Target="../notesSlides/notesSlide60.xml"/><Relationship Id="rId1" Type="http://schemas.openxmlformats.org/officeDocument/2006/relationships/slideLayout" Target="../slideLayouts/slideLayout177.xml"/><Relationship Id="rId6" Type="http://schemas.openxmlformats.org/officeDocument/2006/relationships/image" Target="../media/image45.png"/><Relationship Id="rId5" Type="http://schemas.openxmlformats.org/officeDocument/2006/relationships/image" Target="../media/image19.pdf"/><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185.xml"/><Relationship Id="rId5" Type="http://schemas.openxmlformats.org/officeDocument/2006/relationships/image" Target="../media/image8.png"/><Relationship Id="rId4" Type="http://schemas.openxmlformats.org/officeDocument/2006/relationships/image" Target="../media/image4.pdf"/></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185.xml"/><Relationship Id="rId5" Type="http://schemas.openxmlformats.org/officeDocument/2006/relationships/image" Target="../media/image8.png"/><Relationship Id="rId4" Type="http://schemas.openxmlformats.org/officeDocument/2006/relationships/image" Target="../media/image4.pdf"/></Relationships>
</file>

<file path=ppt/slides/_rels/slide8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185.xml"/><Relationship Id="rId5" Type="http://schemas.openxmlformats.org/officeDocument/2006/relationships/image" Target="../media/image8.png"/><Relationship Id="rId4" Type="http://schemas.openxmlformats.org/officeDocument/2006/relationships/image" Target="../media/image4.pdf"/></Relationships>
</file>

<file path=ppt/slides/_rels/slide8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185.xml"/><Relationship Id="rId5" Type="http://schemas.openxmlformats.org/officeDocument/2006/relationships/image" Target="../media/image8.png"/><Relationship Id="rId4" Type="http://schemas.openxmlformats.org/officeDocument/2006/relationships/image" Target="../media/image4.pdf"/></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185.xml"/><Relationship Id="rId5" Type="http://schemas.openxmlformats.org/officeDocument/2006/relationships/image" Target="../media/image8.png"/><Relationship Id="rId4" Type="http://schemas.openxmlformats.org/officeDocument/2006/relationships/image" Target="../media/image4.pd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0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5.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1.xml"/><Relationship Id="rId1" Type="http://schemas.openxmlformats.org/officeDocument/2006/relationships/slideLayout" Target="../slideLayouts/slideLayout220.xml"/><Relationship Id="rId5" Type="http://schemas.openxmlformats.org/officeDocument/2006/relationships/image" Target="../media/image8.png"/><Relationship Id="rId4" Type="http://schemas.openxmlformats.org/officeDocument/2006/relationships/image" Target="../media/image4.pd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2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7.xml"/><Relationship Id="rId1" Type="http://schemas.openxmlformats.org/officeDocument/2006/relationships/slideLayout" Target="../slideLayouts/slideLayout262.xml"/><Relationship Id="rId4" Type="http://schemas.openxmlformats.org/officeDocument/2006/relationships/image" Target="../media/image5.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524000"/>
            <a:ext cx="5257800" cy="2133600"/>
          </a:xfrm>
        </p:spPr>
        <p:style>
          <a:lnRef idx="1">
            <a:schemeClr val="accent3"/>
          </a:lnRef>
          <a:fillRef idx="2">
            <a:schemeClr val="accent3"/>
          </a:fillRef>
          <a:effectRef idx="1">
            <a:schemeClr val="accent3"/>
          </a:effectRef>
          <a:fontRef idx="minor">
            <a:schemeClr val="dk1"/>
          </a:fontRef>
        </p:style>
        <p:txBody>
          <a:bodyPr>
            <a:normAutofit/>
          </a:bodyPr>
          <a:lstStyle/>
          <a:p>
            <a:pPr>
              <a:lnSpc>
                <a:spcPct val="100000"/>
              </a:lnSpc>
              <a:spcAft>
                <a:spcPts val="1200"/>
              </a:spcAft>
            </a:pPr>
            <a:r>
              <a:rPr lang="en-US" dirty="0" smtClean="0">
                <a:solidFill>
                  <a:srgbClr val="002060"/>
                </a:solidFill>
              </a:rPr>
              <a:t>Facilitation</a:t>
            </a:r>
            <a:br>
              <a:rPr lang="en-US" dirty="0" smtClean="0">
                <a:solidFill>
                  <a:srgbClr val="002060"/>
                </a:solidFill>
              </a:rPr>
            </a:br>
            <a:r>
              <a:rPr lang="en-US" dirty="0" smtClean="0">
                <a:solidFill>
                  <a:srgbClr val="002060"/>
                </a:solidFill>
              </a:rPr>
              <a:t>excellence</a:t>
            </a:r>
            <a:endParaRPr lang="en-US" dirty="0">
              <a:solidFill>
                <a:srgbClr val="002060"/>
              </a:solidFill>
            </a:endParaRPr>
          </a:p>
        </p:txBody>
      </p:sp>
      <p:sp>
        <p:nvSpPr>
          <p:cNvPr id="3" name="TextBox 2"/>
          <p:cNvSpPr txBox="1"/>
          <p:nvPr/>
        </p:nvSpPr>
        <p:spPr>
          <a:xfrm>
            <a:off x="990600" y="4572000"/>
            <a:ext cx="6096000" cy="830997"/>
          </a:xfrm>
          <a:prstGeom prst="rect">
            <a:avLst/>
          </a:prstGeom>
          <a:noFill/>
        </p:spPr>
        <p:txBody>
          <a:bodyPr wrap="square" rtlCol="0">
            <a:spAutoFit/>
          </a:bodyPr>
          <a:lstStyle/>
          <a:p>
            <a:r>
              <a:rPr lang="en-US" sz="4800" b="1" i="1" dirty="0" smtClean="0">
                <a:solidFill>
                  <a:schemeClr val="accent6">
                    <a:lumMod val="75000"/>
                  </a:schemeClr>
                </a:solidFill>
              </a:rPr>
              <a:t>The Seven Separators</a:t>
            </a:r>
            <a:endParaRPr lang="en-US" sz="4800" b="1" i="1" dirty="0">
              <a:solidFill>
                <a:schemeClr val="accent6">
                  <a:lumMod val="75000"/>
                </a:schemeClr>
              </a:solidFill>
            </a:endParaRPr>
          </a:p>
        </p:txBody>
      </p:sp>
    </p:spTree>
    <p:extLst>
      <p:ext uri="{BB962C8B-B14F-4D97-AF65-F5344CB8AC3E}">
        <p14:creationId xmlns:p14="http://schemas.microsoft.com/office/powerpoint/2010/main" val="187029048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ision-Telescope-Man.jpg"/>
          <p:cNvPicPr>
            <a:picLocks noChangeAspect="1"/>
          </p:cNvPicPr>
          <p:nvPr/>
        </p:nvPicPr>
        <p:blipFill>
          <a:blip r:embed="rId3"/>
          <a:srcRect t="15801" r="22656" b="41687"/>
          <a:stretch>
            <a:fillRect/>
          </a:stretch>
        </p:blipFill>
        <p:spPr>
          <a:xfrm>
            <a:off x="-1" y="0"/>
            <a:ext cx="9165945"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10</a:t>
            </a:fld>
            <a:endParaRPr lang="en-US" dirty="0">
              <a:solidFill>
                <a:prstClr val="white"/>
              </a:solidFill>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3"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algn="ctr" defTabSz="457200">
              <a:lnSpc>
                <a:spcPts val="5400"/>
              </a:lnSpc>
              <a:spcBef>
                <a:spcPct val="0"/>
              </a:spcBef>
              <a:defRPr/>
            </a:pPr>
            <a:r>
              <a:rPr lang="en-US" sz="4900" cap="all" dirty="0">
                <a:solidFill>
                  <a:prstClr val="white"/>
                </a:solidFill>
                <a:latin typeface="Franklin Gothic Book"/>
                <a:cs typeface="Franklin Gothic Book"/>
              </a:rPr>
              <a:t>Principle 6.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managing dysfunction</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Conscious Prevention, Early Detection, Clean Resolution</a:t>
            </a:r>
            <a:endParaRPr lang="en-US" sz="4900" i="1" dirty="0">
              <a:solidFill>
                <a:prstClr val="white"/>
              </a:solidFill>
              <a:latin typeface="Franklin Gothic Medium"/>
              <a:cs typeface="Franklin Gothic Medium"/>
            </a:endParaRPr>
          </a:p>
        </p:txBody>
      </p:sp>
    </p:spTree>
    <p:extLst>
      <p:ext uri="{BB962C8B-B14F-4D97-AF65-F5344CB8AC3E}">
        <p14:creationId xmlns:p14="http://schemas.microsoft.com/office/powerpoint/2010/main" val="10316855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n-notebook.jpg"/>
          <p:cNvPicPr>
            <a:picLocks noChangeAspect="1"/>
          </p:cNvPicPr>
          <p:nvPr/>
        </p:nvPicPr>
        <p:blipFill>
          <a:blip r:embed="rId3"/>
          <a:srcRect t="41760" b="9468"/>
          <a:stretch>
            <a:fillRect/>
          </a:stretch>
        </p:blipFill>
        <p:spPr>
          <a:xfrm>
            <a:off x="-1" y="0"/>
            <a:ext cx="9165945"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11</a:t>
            </a:fld>
            <a:endParaRPr lang="en-US" dirty="0">
              <a:solidFill>
                <a:prstClr val="white"/>
              </a:solidFill>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29317" b="22561"/>
          <a:stretch/>
        </p:blipFill>
        <p:spPr>
          <a:xfrm>
            <a:off x="-1" y="0"/>
            <a:ext cx="9144001" cy="3352800"/>
          </a:xfrm>
          <a:prstGeom prst="rect">
            <a:avLst/>
          </a:prstGeom>
        </p:spPr>
      </p:pic>
      <p:sp>
        <p:nvSpPr>
          <p:cNvPr id="14"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algn="ctr" defTabSz="457200">
              <a:lnSpc>
                <a:spcPts val="5400"/>
              </a:lnSpc>
              <a:spcBef>
                <a:spcPct val="0"/>
              </a:spcBef>
              <a:defRPr/>
            </a:pPr>
            <a:r>
              <a:rPr lang="en-US" sz="4900" cap="all" dirty="0">
                <a:solidFill>
                  <a:prstClr val="white"/>
                </a:solidFill>
                <a:latin typeface="Franklin Gothic Book"/>
                <a:cs typeface="Franklin Gothic Book"/>
              </a:rPr>
              <a:t>Principle 7.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consensus building</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Generate a </a:t>
            </a:r>
            <a:br>
              <a:rPr lang="en-US" sz="4900" i="1"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Consensus-Focused Process</a:t>
            </a:r>
            <a:endParaRPr lang="en-US" sz="4900" i="1" dirty="0">
              <a:solidFill>
                <a:prstClr val="white"/>
              </a:solidFill>
              <a:latin typeface="Franklin Gothic Medium"/>
              <a:cs typeface="Franklin Gothic Medium"/>
            </a:endParaRPr>
          </a:p>
        </p:txBody>
      </p:sp>
      <p:sp>
        <p:nvSpPr>
          <p:cNvPr id="15" name="TextBox 14"/>
          <p:cNvSpPr txBox="1"/>
          <p:nvPr/>
        </p:nvSpPr>
        <p:spPr>
          <a:xfrm>
            <a:off x="2514600" y="799237"/>
            <a:ext cx="4404026" cy="1754326"/>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579438" indent="-579438">
              <a:buAutoNum type="arabicPeriod"/>
            </a:pPr>
            <a:r>
              <a:rPr lang="en-US" sz="3600" dirty="0" smtClean="0"/>
              <a:t>Information</a:t>
            </a:r>
          </a:p>
          <a:p>
            <a:pPr marL="579438" indent="-579438">
              <a:buAutoNum type="arabicPeriod"/>
            </a:pPr>
            <a:r>
              <a:rPr lang="en-US" sz="3600" dirty="0" smtClean="0"/>
              <a:t>Values/Experiences</a:t>
            </a:r>
          </a:p>
          <a:p>
            <a:pPr marL="579438" indent="-579438">
              <a:buAutoNum type="arabicPeriod"/>
            </a:pPr>
            <a:r>
              <a:rPr lang="en-US" sz="3600" dirty="0" smtClean="0"/>
              <a:t>Personality</a:t>
            </a:r>
          </a:p>
        </p:txBody>
      </p:sp>
    </p:spTree>
    <p:extLst>
      <p:ext uri="{BB962C8B-B14F-4D97-AF65-F5344CB8AC3E}">
        <p14:creationId xmlns:p14="http://schemas.microsoft.com/office/powerpoint/2010/main" val="2978426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ace-legs-feet.jpg"/>
          <p:cNvPicPr>
            <a:picLocks noChangeAspect="1"/>
          </p:cNvPicPr>
          <p:nvPr/>
        </p:nvPicPr>
        <p:blipFill>
          <a:blip r:embed="rId3"/>
          <a:srcRect b="45118"/>
          <a:stretch>
            <a:fillRect/>
          </a:stretch>
        </p:blipFill>
        <p:spPr>
          <a:xfrm>
            <a:off x="0" y="0"/>
            <a:ext cx="9165944"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12</a:t>
            </a:fld>
            <a:endParaRPr lang="en-US" dirty="0">
              <a:solidFill>
                <a:prstClr val="white"/>
              </a:solidFill>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2"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algn="ctr" defTabSz="457200">
              <a:lnSpc>
                <a:spcPts val="5400"/>
              </a:lnSpc>
              <a:spcBef>
                <a:spcPct val="0"/>
              </a:spcBef>
              <a:defRPr/>
            </a:pPr>
            <a:r>
              <a:rPr lang="en-US" sz="4900" cap="all" dirty="0">
                <a:solidFill>
                  <a:prstClr val="white"/>
                </a:solidFill>
                <a:latin typeface="Franklin Gothic Book"/>
                <a:cs typeface="Franklin Gothic Book"/>
              </a:rPr>
              <a:t>Principle 8.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keeping the energy high</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Set the Pace, Anticipate </a:t>
            </a:r>
            <a:br>
              <a:rPr lang="en-US" sz="4900" i="1"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Lulls, React Accordingly</a:t>
            </a:r>
            <a:endParaRPr lang="en-US" sz="4900" i="1" dirty="0">
              <a:solidFill>
                <a:prstClr val="white"/>
              </a:solidFill>
              <a:latin typeface="Franklin Gothic Medium"/>
              <a:cs typeface="Franklin Gothic Medium"/>
            </a:endParaRPr>
          </a:p>
        </p:txBody>
      </p:sp>
    </p:spTree>
    <p:extLst>
      <p:ext uri="{BB962C8B-B14F-4D97-AF65-F5344CB8AC3E}">
        <p14:creationId xmlns:p14="http://schemas.microsoft.com/office/powerpoint/2010/main" val="193358533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osed.jpg"/>
          <p:cNvPicPr>
            <a:picLocks noChangeAspect="1"/>
          </p:cNvPicPr>
          <p:nvPr/>
        </p:nvPicPr>
        <p:blipFill>
          <a:blip r:embed="rId3"/>
          <a:srcRect t="17173" b="29702"/>
          <a:stretch>
            <a:fillRect/>
          </a:stretch>
        </p:blipFill>
        <p:spPr>
          <a:xfrm>
            <a:off x="-2979" y="0"/>
            <a:ext cx="9192878"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13</a:t>
            </a:fld>
            <a:endParaRPr lang="en-US" dirty="0">
              <a:solidFill>
                <a:prstClr val="white"/>
              </a:solidFill>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3"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algn="ctr" defTabSz="457200">
              <a:lnSpc>
                <a:spcPts val="5400"/>
              </a:lnSpc>
              <a:spcBef>
                <a:spcPct val="0"/>
              </a:spcBef>
              <a:defRPr/>
            </a:pPr>
            <a:r>
              <a:rPr lang="en-US" sz="4900" cap="all" dirty="0">
                <a:solidFill>
                  <a:prstClr val="white"/>
                </a:solidFill>
                <a:latin typeface="Franklin Gothic Book"/>
                <a:cs typeface="Franklin Gothic Book"/>
              </a:rPr>
              <a:t>Principle 9.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closing the session</a:t>
            </a:r>
            <a:r>
              <a:rPr lang="en-US" sz="4900" cap="all" dirty="0">
                <a:solidFill>
                  <a:srgbClr val="002C54">
                    <a:lumMod val="90000"/>
                    <a:lumOff val="10000"/>
                  </a:srgbClr>
                </a:solidFill>
                <a:latin typeface="Franklin Gothic Medium"/>
                <a:cs typeface="Franklin Gothic Medium"/>
              </a:rPr>
              <a:t/>
            </a:r>
            <a:br>
              <a:rPr lang="en-US" sz="4900" cap="all" dirty="0">
                <a:solidFill>
                  <a:srgbClr val="002C54">
                    <a:lumMod val="90000"/>
                    <a:lumOff val="10000"/>
                  </a:srgbClr>
                </a:solidFill>
                <a:latin typeface="Franklin Gothic Medium"/>
                <a:cs typeface="Franklin Gothic Medium"/>
              </a:rPr>
            </a:br>
            <a:r>
              <a:rPr lang="en-US" sz="4900" i="1" dirty="0">
                <a:solidFill>
                  <a:prstClr val="white"/>
                </a:solidFill>
                <a:latin typeface="Franklin Gothic Medium"/>
                <a:cs typeface="Franklin Gothic Medium"/>
              </a:rPr>
              <a:t>Review, Evaluate, </a:t>
            </a:r>
            <a:br>
              <a:rPr lang="en-US" sz="4900" i="1"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Close, Debrief</a:t>
            </a:r>
            <a:endParaRPr lang="en-US" sz="4900" i="1" dirty="0">
              <a:solidFill>
                <a:prstClr val="white"/>
              </a:solidFill>
              <a:latin typeface="Franklin Gothic Medium"/>
              <a:cs typeface="Franklin Gothic Medium"/>
            </a:endParaRPr>
          </a:p>
        </p:txBody>
      </p:sp>
    </p:spTree>
    <p:extLst>
      <p:ext uri="{BB962C8B-B14F-4D97-AF65-F5344CB8AC3E}">
        <p14:creationId xmlns:p14="http://schemas.microsoft.com/office/powerpoint/2010/main" val="115122718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uggle.jpg"/>
          <p:cNvPicPr>
            <a:picLocks noChangeAspect="1"/>
          </p:cNvPicPr>
          <p:nvPr/>
        </p:nvPicPr>
        <p:blipFill>
          <a:blip r:embed="rId3"/>
          <a:srcRect t="23184" b="22023"/>
          <a:stretch>
            <a:fillRect/>
          </a:stretch>
        </p:blipFill>
        <p:spPr>
          <a:xfrm>
            <a:off x="-2978" y="0"/>
            <a:ext cx="9192878"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14</a:t>
            </a:fld>
            <a:endParaRPr lang="en-US" dirty="0">
              <a:solidFill>
                <a:prstClr val="white"/>
              </a:solidFill>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2"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algn="ctr" defTabSz="457200">
              <a:lnSpc>
                <a:spcPts val="5400"/>
              </a:lnSpc>
              <a:spcBef>
                <a:spcPct val="0"/>
              </a:spcBef>
              <a:defRPr/>
            </a:pPr>
            <a:r>
              <a:rPr lang="en-US" sz="4900" cap="all" dirty="0">
                <a:solidFill>
                  <a:prstClr val="white"/>
                </a:solidFill>
                <a:latin typeface="Franklin Gothic Book"/>
                <a:cs typeface="Franklin Gothic Book"/>
              </a:rPr>
              <a:t>Principle 10.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agenda setting</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Adapt Your Agenda</a:t>
            </a:r>
            <a:br>
              <a:rPr lang="en-US" sz="4900" i="1"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to Address the Need</a:t>
            </a:r>
            <a:endParaRPr lang="en-US" sz="4900" i="1" dirty="0">
              <a:solidFill>
                <a:prstClr val="white"/>
              </a:solidFill>
              <a:latin typeface="Franklin Gothic Medium"/>
              <a:cs typeface="Franklin Gothic Medium"/>
            </a:endParaRPr>
          </a:p>
        </p:txBody>
      </p:sp>
    </p:spTree>
    <p:extLst>
      <p:ext uri="{BB962C8B-B14F-4D97-AF65-F5344CB8AC3E}">
        <p14:creationId xmlns:p14="http://schemas.microsoft.com/office/powerpoint/2010/main" val="331810614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4382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prstClr val="white"/>
                </a:solidFill>
                <a:latin typeface="Franklin Gothic Medium"/>
                <a:cs typeface="Franklin Gothic Medium"/>
              </a:rPr>
              <a:t>3.</a:t>
            </a:r>
          </a:p>
          <a:p>
            <a:pPr algn="ctr" defTabSz="457200"/>
            <a:r>
              <a:rPr lang="en-US" sz="2000" dirty="0">
                <a:solidFill>
                  <a:prstClr val="white"/>
                </a:solidFill>
                <a:latin typeface="Franklin Gothic Book"/>
                <a:cs typeface="Franklin Gothic Book"/>
              </a:rPr>
              <a:t>Focusing</a:t>
            </a:r>
            <a:br>
              <a:rPr lang="en-US" sz="2000" dirty="0">
                <a:solidFill>
                  <a:prstClr val="white"/>
                </a:solidFill>
                <a:latin typeface="Franklin Gothic Book"/>
                <a:cs typeface="Franklin Gothic Book"/>
              </a:rPr>
            </a:br>
            <a:r>
              <a:rPr lang="en-US" sz="2000" dirty="0">
                <a:solidFill>
                  <a:prstClr val="white"/>
                </a:solidFill>
                <a:latin typeface="Franklin Gothic Book"/>
                <a:cs typeface="Franklin Gothic Book"/>
              </a:rPr>
              <a:t>the Group</a:t>
            </a:r>
            <a:r>
              <a:rPr lang="en-US" sz="1600" dirty="0">
                <a:solidFill>
                  <a:prstClr val="white"/>
                </a:solidFill>
                <a:latin typeface="Franklin Gothic Book"/>
                <a:cs typeface="Franklin Gothic Book"/>
              </a:rPr>
              <a:t/>
            </a:r>
            <a:br>
              <a:rPr lang="en-US" sz="1600" dirty="0">
                <a:solidFill>
                  <a:prstClr val="white"/>
                </a:solidFill>
                <a:latin typeface="Franklin Gothic Book"/>
                <a:cs typeface="Franklin Gothic Book"/>
              </a:rPr>
            </a:br>
            <a:endParaRPr lang="en-US" sz="1600" dirty="0">
              <a:solidFill>
                <a:prstClr val="white"/>
              </a:solidFill>
              <a:latin typeface="Franklin Gothic Book"/>
              <a:cs typeface="Franklin Gothic Book"/>
            </a:endParaRPr>
          </a:p>
        </p:txBody>
      </p:sp>
      <p:sp>
        <p:nvSpPr>
          <p:cNvPr id="7" name="Oval 6"/>
          <p:cNvSpPr/>
          <p:nvPr/>
        </p:nvSpPr>
        <p:spPr>
          <a:xfrm>
            <a:off x="2584147"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srgbClr val="00467F"/>
                </a:solidFill>
                <a:latin typeface="Franklin Gothic Medium"/>
                <a:cs typeface="Franklin Gothic Medium"/>
              </a:rPr>
              <a:t>2.</a:t>
            </a:r>
          </a:p>
          <a:p>
            <a:pPr algn="ctr" defTabSz="457200"/>
            <a:r>
              <a:rPr lang="en-US" sz="2000" dirty="0">
                <a:solidFill>
                  <a:srgbClr val="00467F"/>
                </a:solidFill>
                <a:latin typeface="Franklin Gothic Book"/>
                <a:cs typeface="Franklin Gothic Book"/>
              </a:rPr>
              <a:t>Getting </a:t>
            </a:r>
            <a:br>
              <a:rPr lang="en-US" sz="2000" dirty="0">
                <a:solidFill>
                  <a:srgbClr val="00467F"/>
                </a:solidFill>
                <a:latin typeface="Franklin Gothic Book"/>
                <a:cs typeface="Franklin Gothic Book"/>
              </a:rPr>
            </a:br>
            <a:r>
              <a:rPr lang="en-US" sz="2000" dirty="0">
                <a:solidFill>
                  <a:srgbClr val="00467F"/>
                </a:solidFill>
                <a:latin typeface="Franklin Gothic Book"/>
                <a:cs typeface="Franklin Gothic Book"/>
              </a:rPr>
              <a:t>the Session</a:t>
            </a:r>
          </a:p>
          <a:p>
            <a:pPr algn="ctr" defTabSz="457200"/>
            <a:r>
              <a:rPr lang="en-US" sz="2000" dirty="0">
                <a:solidFill>
                  <a:srgbClr val="00467F"/>
                </a:solidFill>
                <a:latin typeface="Franklin Gothic Book"/>
                <a:cs typeface="Franklin Gothic Book"/>
              </a:rPr>
              <a:t>Started</a:t>
            </a:r>
            <a:r>
              <a:rPr lang="en-US" sz="1600" dirty="0">
                <a:solidFill>
                  <a:srgbClr val="00467F"/>
                </a:solidFill>
                <a:latin typeface="Franklin Gothic Book"/>
                <a:cs typeface="Franklin Gothic Book"/>
              </a:rPr>
              <a:t/>
            </a:r>
            <a:br>
              <a:rPr lang="en-US" sz="1600" dirty="0">
                <a:solidFill>
                  <a:srgbClr val="00467F"/>
                </a:solidFill>
                <a:latin typeface="Franklin Gothic Book"/>
                <a:cs typeface="Franklin Gothic Book"/>
              </a:rPr>
            </a:br>
            <a:endParaRPr lang="en-US" sz="1600" dirty="0">
              <a:solidFill>
                <a:srgbClr val="00467F"/>
              </a:solidFill>
              <a:latin typeface="Franklin Gothic Book"/>
              <a:cs typeface="Franklin Gothic Book"/>
            </a:endParaRPr>
          </a:p>
        </p:txBody>
      </p:sp>
      <p:sp>
        <p:nvSpPr>
          <p:cNvPr id="2" name="Title 1"/>
          <p:cNvSpPr>
            <a:spLocks noGrp="1"/>
          </p:cNvSpPr>
          <p:nvPr>
            <p:ph type="title"/>
          </p:nvPr>
        </p:nvSpPr>
        <p:spPr/>
        <p:txBody>
          <a:bodyPr>
            <a:normAutofit fontScale="90000"/>
          </a:bodyPr>
          <a:lstStyle/>
          <a:p>
            <a:r>
              <a:rPr lang="en-US" dirty="0" smtClean="0"/>
              <a:t>Facilitator’s</a:t>
            </a:r>
            <a:br>
              <a:rPr lang="en-US" dirty="0" smtClean="0"/>
            </a:br>
            <a:r>
              <a:rPr lang="en-US" dirty="0" smtClean="0"/>
              <a:t>Methodology</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15</a:t>
            </a:fld>
            <a:endParaRPr lang="en-US" dirty="0">
              <a:solidFill>
                <a:prstClr val="white"/>
              </a:solidFill>
            </a:endParaRPr>
          </a:p>
        </p:txBody>
      </p:sp>
      <p:sp>
        <p:nvSpPr>
          <p:cNvPr id="6" name="Oval 5"/>
          <p:cNvSpPr/>
          <p:nvPr/>
        </p:nvSpPr>
        <p:spPr>
          <a:xfrm>
            <a:off x="786264"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srgbClr val="00467F"/>
                </a:solidFill>
                <a:latin typeface="Franklin Gothic Medium"/>
                <a:cs typeface="Franklin Gothic Medium"/>
              </a:rPr>
              <a:t>1.</a:t>
            </a:r>
          </a:p>
          <a:p>
            <a:pPr algn="ctr" defTabSz="457200"/>
            <a:r>
              <a:rPr lang="en-US" sz="2000" dirty="0">
                <a:solidFill>
                  <a:srgbClr val="00467F"/>
                </a:solidFill>
                <a:latin typeface="Franklin Gothic Book"/>
                <a:cs typeface="Franklin Gothic Book"/>
              </a:rPr>
              <a:t>Preparing </a:t>
            </a:r>
            <a:br>
              <a:rPr lang="en-US" sz="2000" dirty="0">
                <a:solidFill>
                  <a:srgbClr val="00467F"/>
                </a:solidFill>
                <a:latin typeface="Franklin Gothic Book"/>
                <a:cs typeface="Franklin Gothic Book"/>
              </a:rPr>
            </a:br>
            <a:r>
              <a:rPr lang="en-US" sz="2000" dirty="0">
                <a:solidFill>
                  <a:srgbClr val="00467F"/>
                </a:solidFill>
                <a:latin typeface="Franklin Gothic Book"/>
                <a:cs typeface="Franklin Gothic Book"/>
              </a:rPr>
              <a:t>for Success</a:t>
            </a:r>
            <a:br>
              <a:rPr lang="en-US" sz="2000" dirty="0">
                <a:solidFill>
                  <a:srgbClr val="00467F"/>
                </a:solidFill>
                <a:latin typeface="Franklin Gothic Book"/>
                <a:cs typeface="Franklin Gothic Book"/>
              </a:rPr>
            </a:br>
            <a:endParaRPr lang="en-US" sz="2000" dirty="0">
              <a:solidFill>
                <a:srgbClr val="00467F"/>
              </a:solidFill>
              <a:latin typeface="Franklin Gothic Book"/>
              <a:cs typeface="Franklin Gothic Book"/>
            </a:endParaRPr>
          </a:p>
        </p:txBody>
      </p:sp>
      <p:sp>
        <p:nvSpPr>
          <p:cNvPr id="8" name="Oval 7"/>
          <p:cNvSpPr/>
          <p:nvPr/>
        </p:nvSpPr>
        <p:spPr>
          <a:xfrm>
            <a:off x="7624322"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srgbClr val="00467F"/>
                </a:solidFill>
                <a:latin typeface="Franklin Gothic Medium"/>
                <a:cs typeface="Franklin Gothic Medium"/>
              </a:rPr>
              <a:t>9.</a:t>
            </a:r>
          </a:p>
          <a:p>
            <a:pPr algn="ctr" defTabSz="457200"/>
            <a:r>
              <a:rPr lang="en-US" sz="2000" dirty="0">
                <a:solidFill>
                  <a:srgbClr val="00467F"/>
                </a:solidFill>
                <a:latin typeface="Franklin Gothic Book"/>
                <a:cs typeface="Franklin Gothic Book"/>
              </a:rPr>
              <a:t>Closing the</a:t>
            </a:r>
            <a:br>
              <a:rPr lang="en-US" sz="2000" dirty="0">
                <a:solidFill>
                  <a:srgbClr val="00467F"/>
                </a:solidFill>
                <a:latin typeface="Franklin Gothic Book"/>
                <a:cs typeface="Franklin Gothic Book"/>
              </a:rPr>
            </a:br>
            <a:r>
              <a:rPr lang="en-US" sz="2000" dirty="0">
                <a:solidFill>
                  <a:srgbClr val="00467F"/>
                </a:solidFill>
                <a:latin typeface="Franklin Gothic Book"/>
                <a:cs typeface="Franklin Gothic Book"/>
              </a:rPr>
              <a:t>Session</a:t>
            </a:r>
            <a:r>
              <a:rPr lang="en-US" sz="1600" dirty="0">
                <a:solidFill>
                  <a:srgbClr val="00467F"/>
                </a:solidFill>
                <a:latin typeface="Franklin Gothic Book"/>
                <a:cs typeface="Franklin Gothic Book"/>
              </a:rPr>
              <a:t/>
            </a:r>
            <a:br>
              <a:rPr lang="en-US" sz="1600" dirty="0">
                <a:solidFill>
                  <a:srgbClr val="00467F"/>
                </a:solidFill>
                <a:latin typeface="Franklin Gothic Book"/>
                <a:cs typeface="Franklin Gothic Book"/>
              </a:rPr>
            </a:br>
            <a:endParaRPr lang="en-US" sz="1600" dirty="0">
              <a:solidFill>
                <a:srgbClr val="00467F"/>
              </a:solidFill>
              <a:latin typeface="Franklin Gothic Book"/>
              <a:cs typeface="Franklin Gothic Book"/>
            </a:endParaRPr>
          </a:p>
        </p:txBody>
      </p:sp>
      <p:sp>
        <p:nvSpPr>
          <p:cNvPr id="11" name="Oval 10"/>
          <p:cNvSpPr/>
          <p:nvPr/>
        </p:nvSpPr>
        <p:spPr>
          <a:xfrm>
            <a:off x="5855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prstClr val="white"/>
                </a:solidFill>
                <a:latin typeface="Franklin Gothic Medium"/>
                <a:cs typeface="Franklin Gothic Medium"/>
              </a:rPr>
              <a:t>4.</a:t>
            </a:r>
          </a:p>
          <a:p>
            <a:pPr algn="ctr" defTabSz="457200"/>
            <a:r>
              <a:rPr lang="en-US" sz="2000" dirty="0">
                <a:solidFill>
                  <a:prstClr val="white"/>
                </a:solidFill>
                <a:latin typeface="Franklin Gothic Book"/>
                <a:cs typeface="Franklin Gothic Book"/>
              </a:rPr>
              <a:t>The Power</a:t>
            </a:r>
            <a:br>
              <a:rPr lang="en-US" sz="2000" dirty="0">
                <a:solidFill>
                  <a:prstClr val="white"/>
                </a:solidFill>
                <a:latin typeface="Franklin Gothic Book"/>
                <a:cs typeface="Franklin Gothic Book"/>
              </a:rPr>
            </a:br>
            <a:r>
              <a:rPr lang="en-US" sz="2000" dirty="0">
                <a:solidFill>
                  <a:prstClr val="white"/>
                </a:solidFill>
                <a:latin typeface="Franklin Gothic Book"/>
                <a:cs typeface="Franklin Gothic Book"/>
              </a:rPr>
              <a:t>of the Pen</a:t>
            </a:r>
            <a:r>
              <a:rPr lang="en-US" sz="1600" dirty="0">
                <a:solidFill>
                  <a:prstClr val="white"/>
                </a:solidFill>
                <a:latin typeface="Franklin Gothic Book"/>
                <a:cs typeface="Franklin Gothic Book"/>
              </a:rPr>
              <a:t/>
            </a:r>
            <a:br>
              <a:rPr lang="en-US" sz="1600" dirty="0">
                <a:solidFill>
                  <a:prstClr val="white"/>
                </a:solidFill>
                <a:latin typeface="Franklin Gothic Book"/>
                <a:cs typeface="Franklin Gothic Book"/>
              </a:rPr>
            </a:br>
            <a:endParaRPr lang="en-US" sz="1600" dirty="0">
              <a:solidFill>
                <a:prstClr val="white"/>
              </a:solidFill>
              <a:latin typeface="Franklin Gothic Book"/>
              <a:cs typeface="Franklin Gothic Book"/>
            </a:endParaRPr>
          </a:p>
        </p:txBody>
      </p:sp>
      <p:sp>
        <p:nvSpPr>
          <p:cNvPr id="12" name="Oval 11"/>
          <p:cNvSpPr/>
          <p:nvPr/>
        </p:nvSpPr>
        <p:spPr>
          <a:xfrm>
            <a:off x="5855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prstClr val="white"/>
                </a:solidFill>
                <a:latin typeface="Franklin Gothic Medium"/>
                <a:cs typeface="Franklin Gothic Medium"/>
              </a:rPr>
              <a:t>5.</a:t>
            </a:r>
          </a:p>
          <a:p>
            <a:pPr algn="ctr" defTabSz="457200"/>
            <a:r>
              <a:rPr lang="en-US" sz="2000" dirty="0">
                <a:solidFill>
                  <a:prstClr val="white"/>
                </a:solidFill>
                <a:latin typeface="Franklin Gothic Book"/>
                <a:cs typeface="Franklin Gothic Book"/>
              </a:rPr>
              <a:t>Information</a:t>
            </a:r>
            <a:br>
              <a:rPr lang="en-US" sz="2000" dirty="0">
                <a:solidFill>
                  <a:prstClr val="white"/>
                </a:solidFill>
                <a:latin typeface="Franklin Gothic Book"/>
                <a:cs typeface="Franklin Gothic Book"/>
              </a:rPr>
            </a:br>
            <a:r>
              <a:rPr lang="en-US" sz="2000" dirty="0">
                <a:solidFill>
                  <a:prstClr val="white"/>
                </a:solidFill>
                <a:latin typeface="Franklin Gothic Book"/>
                <a:cs typeface="Franklin Gothic Book"/>
              </a:rPr>
              <a:t>Gathering</a:t>
            </a:r>
            <a:r>
              <a:rPr lang="en-US" sz="1600" dirty="0">
                <a:solidFill>
                  <a:prstClr val="white"/>
                </a:solidFill>
                <a:latin typeface="Franklin Gothic Book"/>
                <a:cs typeface="Franklin Gothic Book"/>
              </a:rPr>
              <a:t/>
            </a:r>
            <a:br>
              <a:rPr lang="en-US" sz="1600" dirty="0">
                <a:solidFill>
                  <a:prstClr val="white"/>
                </a:solidFill>
                <a:latin typeface="Franklin Gothic Book"/>
                <a:cs typeface="Franklin Gothic Book"/>
              </a:rPr>
            </a:br>
            <a:endParaRPr lang="en-US" sz="1600" dirty="0">
              <a:solidFill>
                <a:prstClr val="white"/>
              </a:solidFill>
              <a:latin typeface="Franklin Gothic Book"/>
              <a:cs typeface="Franklin Gothic Book"/>
            </a:endParaRPr>
          </a:p>
        </p:txBody>
      </p:sp>
      <p:sp>
        <p:nvSpPr>
          <p:cNvPr id="13" name="Oval 12"/>
          <p:cNvSpPr/>
          <p:nvPr/>
        </p:nvSpPr>
        <p:spPr>
          <a:xfrm>
            <a:off x="5253755"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srgbClr val="FFFFFF"/>
                </a:solidFill>
                <a:latin typeface="Franklin Gothic Medium"/>
                <a:cs typeface="Franklin Gothic Medium"/>
              </a:rPr>
              <a:t>7.</a:t>
            </a:r>
          </a:p>
          <a:p>
            <a:pPr algn="ctr" defTabSz="457200"/>
            <a:r>
              <a:rPr lang="en-US" sz="2000" dirty="0">
                <a:solidFill>
                  <a:srgbClr val="FFFFFF"/>
                </a:solidFill>
                <a:latin typeface="Franklin Gothic Book"/>
                <a:cs typeface="Franklin Gothic Book"/>
              </a:rPr>
              <a:t>Consensus</a:t>
            </a:r>
            <a:br>
              <a:rPr lang="en-US" sz="2000" dirty="0">
                <a:solidFill>
                  <a:srgbClr val="FFFFFF"/>
                </a:solidFill>
                <a:latin typeface="Franklin Gothic Book"/>
                <a:cs typeface="Franklin Gothic Book"/>
              </a:rPr>
            </a:br>
            <a:r>
              <a:rPr lang="en-US" sz="2000" dirty="0">
                <a:solidFill>
                  <a:srgbClr val="FFFFFF"/>
                </a:solidFill>
                <a:latin typeface="Franklin Gothic Book"/>
                <a:cs typeface="Franklin Gothic Book"/>
              </a:rPr>
              <a:t>Building</a:t>
            </a:r>
            <a:r>
              <a:rPr lang="en-US" sz="1600" dirty="0">
                <a:solidFill>
                  <a:srgbClr val="FFFFFF"/>
                </a:solidFill>
                <a:latin typeface="Franklin Gothic Book"/>
                <a:cs typeface="Franklin Gothic Book"/>
              </a:rPr>
              <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5" name="Oval 14"/>
          <p:cNvSpPr/>
          <p:nvPr/>
        </p:nvSpPr>
        <p:spPr>
          <a:xfrm>
            <a:off x="686208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srgbClr val="FFFFFF"/>
                </a:solidFill>
                <a:latin typeface="Franklin Gothic Medium"/>
                <a:cs typeface="Franklin Gothic Medium"/>
              </a:rPr>
              <a:t>8.</a:t>
            </a:r>
          </a:p>
          <a:p>
            <a:pPr algn="ctr" defTabSz="457200"/>
            <a:r>
              <a:rPr lang="en-US" sz="2000" dirty="0">
                <a:solidFill>
                  <a:srgbClr val="FFFFFF"/>
                </a:solidFill>
                <a:latin typeface="Franklin Gothic Book"/>
                <a:cs typeface="Franklin Gothic Book"/>
              </a:rPr>
              <a:t>Keeping the</a:t>
            </a:r>
            <a:br>
              <a:rPr lang="en-US" sz="2000" dirty="0">
                <a:solidFill>
                  <a:srgbClr val="FFFFFF"/>
                </a:solidFill>
                <a:latin typeface="Franklin Gothic Book"/>
                <a:cs typeface="Franklin Gothic Book"/>
              </a:rPr>
            </a:br>
            <a:r>
              <a:rPr lang="en-US" sz="2000" dirty="0">
                <a:solidFill>
                  <a:srgbClr val="FFFFFF"/>
                </a:solidFill>
                <a:latin typeface="Franklin Gothic Book"/>
                <a:cs typeface="Franklin Gothic Book"/>
              </a:rPr>
              <a:t>Energy High</a:t>
            </a:r>
            <a:r>
              <a:rPr lang="en-US" sz="1600" dirty="0">
                <a:solidFill>
                  <a:srgbClr val="FFFFFF"/>
                </a:solidFill>
                <a:latin typeface="Franklin Gothic Book"/>
                <a:cs typeface="Franklin Gothic Book"/>
              </a:rPr>
              <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6" name="Oval 15"/>
          <p:cNvSpPr/>
          <p:nvPr/>
        </p:nvSpPr>
        <p:spPr>
          <a:xfrm>
            <a:off x="364543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srgbClr val="FFFFFF"/>
                </a:solidFill>
                <a:latin typeface="Franklin Gothic Medium"/>
                <a:cs typeface="Franklin Gothic Medium"/>
              </a:rPr>
              <a:t>6.</a:t>
            </a:r>
          </a:p>
          <a:p>
            <a:pPr algn="ctr" defTabSz="457200"/>
            <a:r>
              <a:rPr lang="en-US" sz="2000" dirty="0">
                <a:solidFill>
                  <a:srgbClr val="FFFFFF"/>
                </a:solidFill>
                <a:latin typeface="Franklin Gothic Book"/>
                <a:cs typeface="Franklin Gothic Book"/>
              </a:rPr>
              <a:t>Managing</a:t>
            </a:r>
            <a:br>
              <a:rPr lang="en-US" sz="2000" dirty="0">
                <a:solidFill>
                  <a:srgbClr val="FFFFFF"/>
                </a:solidFill>
                <a:latin typeface="Franklin Gothic Book"/>
                <a:cs typeface="Franklin Gothic Book"/>
              </a:rPr>
            </a:br>
            <a:r>
              <a:rPr lang="en-US" sz="2000" dirty="0">
                <a:solidFill>
                  <a:srgbClr val="FFFFFF"/>
                </a:solidFill>
                <a:latin typeface="Franklin Gothic Book"/>
                <a:cs typeface="Franklin Gothic Book"/>
              </a:rPr>
              <a:t>Dysfunction</a:t>
            </a:r>
            <a:r>
              <a:rPr lang="en-US" sz="1600" dirty="0">
                <a:solidFill>
                  <a:srgbClr val="FFFFFF"/>
                </a:solidFill>
                <a:latin typeface="Franklin Gothic Book"/>
                <a:cs typeface="Franklin Gothic Book"/>
              </a:rPr>
              <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pic>
        <p:nvPicPr>
          <p:cNvPr id="18" name="Picture 17"/>
          <p:cNvPicPr>
            <a:picLocks noChangeAspect="1"/>
          </p:cNvPicPr>
          <p:nvPr/>
        </p:nvPicPr>
        <p:blipFill>
          <a:blip r:embed="rId3"/>
          <a:stretch>
            <a:fillRect/>
          </a:stretch>
        </p:blipFill>
        <p:spPr>
          <a:xfrm>
            <a:off x="5477637" y="3136333"/>
            <a:ext cx="210312" cy="245364"/>
          </a:xfrm>
          <a:prstGeom prst="rect">
            <a:avLst/>
          </a:prstGeom>
        </p:spPr>
      </p:pic>
      <p:pic>
        <p:nvPicPr>
          <p:cNvPr id="20" name="Picture 19"/>
          <p:cNvPicPr>
            <a:picLocks noChangeAspect="1"/>
          </p:cNvPicPr>
          <p:nvPr/>
        </p:nvPicPr>
        <p:blipFill>
          <a:blip r:embed="rId4"/>
          <a:stretch>
            <a:fillRect/>
          </a:stretch>
        </p:blipFill>
        <p:spPr>
          <a:xfrm>
            <a:off x="5486400" y="1299190"/>
            <a:ext cx="201549" cy="254127"/>
          </a:xfrm>
          <a:prstGeom prst="rect">
            <a:avLst/>
          </a:prstGeom>
        </p:spPr>
      </p:pic>
      <p:pic>
        <p:nvPicPr>
          <p:cNvPr id="21" name="Picture 20"/>
          <p:cNvPicPr>
            <a:picLocks noChangeAspect="1"/>
          </p:cNvPicPr>
          <p:nvPr/>
        </p:nvPicPr>
        <p:blipFill>
          <a:blip r:embed="rId5"/>
          <a:stretch>
            <a:fillRect/>
          </a:stretch>
        </p:blipFill>
        <p:spPr>
          <a:xfrm>
            <a:off x="6510978" y="2118293"/>
            <a:ext cx="105156" cy="297942"/>
          </a:xfrm>
          <a:prstGeom prst="rect">
            <a:avLst/>
          </a:prstGeom>
        </p:spPr>
      </p:pic>
      <p:sp>
        <p:nvSpPr>
          <p:cNvPr id="24" name="Rectangle 23"/>
          <p:cNvSpPr/>
          <p:nvPr/>
        </p:nvSpPr>
        <p:spPr>
          <a:xfrm>
            <a:off x="2379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30" name="Straight Arrow Connector 29"/>
          <p:cNvCxnSpPr/>
          <p:nvPr/>
        </p:nvCxnSpPr>
        <p:spPr>
          <a:xfrm rot="16200000" flipV="1">
            <a:off x="-878528"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10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786264" y="5029200"/>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r>
              <a:rPr lang="en-US" sz="2200" dirty="0">
                <a:solidFill>
                  <a:srgbClr val="00467F"/>
                </a:solidFill>
                <a:latin typeface="Franklin Gothic Medium"/>
                <a:cs typeface="Franklin Gothic Medium"/>
              </a:rPr>
              <a:t>10.</a:t>
            </a:r>
          </a:p>
          <a:p>
            <a:pPr algn="ctr" defTabSz="457200"/>
            <a:r>
              <a:rPr lang="en-US" sz="2000" dirty="0">
                <a:solidFill>
                  <a:srgbClr val="00467F"/>
                </a:solidFill>
                <a:latin typeface="Franklin Gothic Book"/>
                <a:cs typeface="Franklin Gothic Book"/>
              </a:rPr>
              <a:t>Agenda</a:t>
            </a:r>
            <a:br>
              <a:rPr lang="en-US" sz="2000" dirty="0">
                <a:solidFill>
                  <a:srgbClr val="00467F"/>
                </a:solidFill>
                <a:latin typeface="Franklin Gothic Book"/>
                <a:cs typeface="Franklin Gothic Book"/>
              </a:rPr>
            </a:br>
            <a:r>
              <a:rPr lang="en-US" sz="2000" dirty="0">
                <a:solidFill>
                  <a:srgbClr val="00467F"/>
                </a:solidFill>
                <a:latin typeface="Franklin Gothic Book"/>
                <a:cs typeface="Franklin Gothic Book"/>
              </a:rPr>
              <a:t>Setting</a:t>
            </a:r>
            <a:r>
              <a:rPr lang="en-US" sz="1600" dirty="0">
                <a:solidFill>
                  <a:srgbClr val="00467F"/>
                </a:solidFill>
                <a:latin typeface="Franklin Gothic Book"/>
                <a:cs typeface="Franklin Gothic Book"/>
              </a:rPr>
              <a:t/>
            </a:r>
            <a:br>
              <a:rPr lang="en-US" sz="1600" dirty="0">
                <a:solidFill>
                  <a:srgbClr val="00467F"/>
                </a:solidFill>
                <a:latin typeface="Franklin Gothic Book"/>
                <a:cs typeface="Franklin Gothic Book"/>
              </a:rPr>
            </a:br>
            <a:endParaRPr lang="en-US" sz="1600" dirty="0">
              <a:solidFill>
                <a:srgbClr val="00467F"/>
              </a:solidFill>
              <a:latin typeface="Franklin Gothic Book"/>
              <a:cs typeface="Franklin Gothic Book"/>
            </a:endParaRPr>
          </a:p>
        </p:txBody>
      </p:sp>
      <p:cxnSp>
        <p:nvCxnSpPr>
          <p:cNvPr id="38" name="Straight Arrow Connector 37"/>
          <p:cNvCxnSpPr/>
          <p:nvPr/>
        </p:nvCxnSpPr>
        <p:spPr>
          <a:xfrm rot="5400000" flipH="1" flipV="1">
            <a:off x="7484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4301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2" name="Isosceles Triangle 41"/>
          <p:cNvSpPr/>
          <p:nvPr/>
        </p:nvSpPr>
        <p:spPr>
          <a:xfrm rot="5400000">
            <a:off x="4073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3" name="Isosceles Triangle 42"/>
          <p:cNvSpPr/>
          <p:nvPr/>
        </p:nvSpPr>
        <p:spPr>
          <a:xfrm rot="5400000">
            <a:off x="2316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6" name="Isosceles Triangle 45"/>
          <p:cNvSpPr/>
          <p:nvPr/>
        </p:nvSpPr>
        <p:spPr>
          <a:xfrm rot="5400000">
            <a:off x="7424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7" name="Isosceles Triangle 46"/>
          <p:cNvSpPr/>
          <p:nvPr/>
        </p:nvSpPr>
        <p:spPr>
          <a:xfrm>
            <a:off x="5855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1" name="TextBox 30"/>
          <p:cNvSpPr txBox="1"/>
          <p:nvPr/>
        </p:nvSpPr>
        <p:spPr>
          <a:xfrm>
            <a:off x="2398773" y="4230686"/>
            <a:ext cx="1266692" cy="707886"/>
          </a:xfrm>
          <a:prstGeom prst="rect">
            <a:avLst/>
          </a:prstGeom>
          <a:noFill/>
        </p:spPr>
        <p:txBody>
          <a:bodyPr wrap="none" rtlCol="0">
            <a:spAutoFit/>
          </a:bodyPr>
          <a:lstStyle/>
          <a:p>
            <a:pPr algn="ctr" defTabSz="457200"/>
            <a:r>
              <a:rPr lang="en-US" sz="2000" dirty="0">
                <a:solidFill>
                  <a:srgbClr val="AFBD22"/>
                </a:solidFill>
                <a:latin typeface="Franklin Gothic Medium"/>
                <a:cs typeface="Franklin Gothic Medium"/>
              </a:rPr>
              <a:t>Group</a:t>
            </a:r>
          </a:p>
          <a:p>
            <a:pPr algn="ctr" defTabSz="457200"/>
            <a:r>
              <a:rPr lang="en-US" sz="2000" dirty="0">
                <a:solidFill>
                  <a:srgbClr val="AFBD22"/>
                </a:solidFill>
                <a:latin typeface="Franklin Gothic Medium"/>
                <a:cs typeface="Franklin Gothic Medium"/>
              </a:rPr>
              <a:t>Dynamics</a:t>
            </a:r>
            <a:endParaRPr lang="en-US" sz="2000" dirty="0">
              <a:solidFill>
                <a:srgbClr val="AFBD22"/>
              </a:solidFill>
              <a:latin typeface="Franklin Gothic Medium"/>
              <a:cs typeface="Franklin Gothic Medium"/>
            </a:endParaRPr>
          </a:p>
        </p:txBody>
      </p:sp>
      <p:sp>
        <p:nvSpPr>
          <p:cNvPr id="34" name="TextBox 33"/>
          <p:cNvSpPr txBox="1"/>
          <p:nvPr/>
        </p:nvSpPr>
        <p:spPr>
          <a:xfrm>
            <a:off x="4309973" y="249982"/>
            <a:ext cx="1921616" cy="707886"/>
          </a:xfrm>
          <a:prstGeom prst="rect">
            <a:avLst/>
          </a:prstGeom>
          <a:noFill/>
        </p:spPr>
        <p:txBody>
          <a:bodyPr wrap="none" rtlCol="0">
            <a:spAutoFit/>
          </a:bodyPr>
          <a:lstStyle/>
          <a:p>
            <a:pPr algn="ctr" defTabSz="457200"/>
            <a:r>
              <a:rPr lang="en-US" sz="2000" dirty="0">
                <a:solidFill>
                  <a:srgbClr val="00467F"/>
                </a:solidFill>
                <a:latin typeface="Franklin Gothic Medium"/>
                <a:cs typeface="Franklin Gothic Medium"/>
              </a:rPr>
              <a:t>The Facilitation </a:t>
            </a:r>
            <a:br>
              <a:rPr lang="en-US" sz="2000" dirty="0">
                <a:solidFill>
                  <a:srgbClr val="00467F"/>
                </a:solidFill>
                <a:latin typeface="Franklin Gothic Medium"/>
                <a:cs typeface="Franklin Gothic Medium"/>
              </a:rPr>
            </a:br>
            <a:r>
              <a:rPr lang="en-US" sz="2000" dirty="0">
                <a:solidFill>
                  <a:srgbClr val="00467F"/>
                </a:solidFill>
                <a:latin typeface="Franklin Gothic Medium"/>
                <a:cs typeface="Franklin Gothic Medium"/>
              </a:rPr>
              <a:t>Cycle</a:t>
            </a:r>
            <a:endParaRPr lang="en-US" sz="2000" dirty="0">
              <a:solidFill>
                <a:srgbClr val="00467F"/>
              </a:solidFill>
              <a:latin typeface="Franklin Gothic Medium"/>
              <a:cs typeface="Franklin Gothic Medium"/>
            </a:endParaRPr>
          </a:p>
        </p:txBody>
      </p:sp>
      <p:sp>
        <p:nvSpPr>
          <p:cNvPr id="29" name="TextBox 28"/>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8</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551431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par>
                                <p:cTn id="91" presetID="10" presetClass="entr" presetSubtype="0"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par>
                                <p:cTn id="94" presetID="10" presetClass="entr" presetSubtype="0"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1" grpId="0" animBg="1"/>
      <p:bldP spid="12" grpId="0" animBg="1"/>
      <p:bldP spid="13" grpId="0" animBg="1"/>
      <p:bldP spid="15" grpId="0" animBg="1"/>
      <p:bldP spid="16" grpId="0" animBg="1"/>
      <p:bldP spid="24" grpId="0" animBg="1"/>
      <p:bldP spid="17" grpId="0" animBg="1"/>
      <p:bldP spid="32" grpId="0" animBg="1"/>
      <p:bldP spid="42" grpId="0" animBg="1"/>
      <p:bldP spid="43" grpId="0" animBg="1"/>
      <p:bldP spid="46" grpId="0" animBg="1"/>
      <p:bldP spid="47" grpId="0" animBg="1"/>
      <p:bldP spid="31"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pPr>
              <a:spcAft>
                <a:spcPts val="1200"/>
              </a:spcAft>
            </a:pPr>
            <a:r>
              <a:rPr lang="en-US" dirty="0" smtClean="0"/>
              <a:t>Name</a:t>
            </a:r>
          </a:p>
          <a:p>
            <a:pPr>
              <a:spcAft>
                <a:spcPts val="1200"/>
              </a:spcAft>
            </a:pPr>
            <a:r>
              <a:rPr lang="en-US" dirty="0" smtClean="0"/>
              <a:t>Department</a:t>
            </a:r>
          </a:p>
          <a:p>
            <a:pPr>
              <a:spcAft>
                <a:spcPts val="1200"/>
              </a:spcAft>
            </a:pPr>
            <a:r>
              <a:rPr lang="en-US" dirty="0" smtClean="0"/>
              <a:t>Favorite Thanksgiving food (just one)</a:t>
            </a:r>
          </a:p>
          <a:p>
            <a:pPr>
              <a:spcAft>
                <a:spcPts val="1200"/>
              </a:spcAft>
            </a:pPr>
            <a:r>
              <a:rPr lang="en-US" dirty="0" smtClean="0"/>
              <a:t>A typical meeting you facilitate is…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16</a:t>
            </a:fld>
            <a:endParaRPr lang="en-US" dirty="0">
              <a:solidFill>
                <a:prstClr val="white"/>
              </a:solidFill>
            </a:endParaRPr>
          </a:p>
        </p:txBody>
      </p:sp>
    </p:spTree>
    <p:extLst>
      <p:ext uri="{BB962C8B-B14F-4D97-AF65-F5344CB8AC3E}">
        <p14:creationId xmlns:p14="http://schemas.microsoft.com/office/powerpoint/2010/main" val="156835682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A5. Ground Rules</a:t>
            </a:r>
            <a:endParaRPr lang="en-US" dirty="0"/>
          </a:p>
        </p:txBody>
      </p:sp>
      <p:sp>
        <p:nvSpPr>
          <p:cNvPr id="3" name="Content Placeholder 2"/>
          <p:cNvSpPr>
            <a:spLocks noGrp="1"/>
          </p:cNvSpPr>
          <p:nvPr>
            <p:ph idx="1"/>
          </p:nvPr>
        </p:nvSpPr>
        <p:spPr>
          <a:xfrm>
            <a:off x="783390" y="1457760"/>
            <a:ext cx="5312610" cy="4898590"/>
          </a:xfrm>
        </p:spPr>
        <p:txBody>
          <a:bodyPr/>
          <a:lstStyle/>
          <a:p>
            <a:r>
              <a:rPr lang="en-US" dirty="0" smtClean="0"/>
              <a:t>Always open for questions</a:t>
            </a:r>
          </a:p>
          <a:p>
            <a:r>
              <a:rPr lang="en-US" dirty="0" smtClean="0"/>
              <a:t>One conversation</a:t>
            </a:r>
          </a:p>
          <a:p>
            <a:r>
              <a:rPr lang="en-US" dirty="0" smtClean="0"/>
              <a:t>Use the issues list</a:t>
            </a:r>
          </a:p>
          <a:p>
            <a:r>
              <a:rPr lang="en-US" dirty="0" smtClean="0"/>
              <a:t>Cell phones off</a:t>
            </a:r>
          </a:p>
          <a:p>
            <a:r>
              <a:rPr lang="en-US" dirty="0" smtClean="0"/>
              <a:t>Identify best practices</a:t>
            </a:r>
          </a:p>
          <a:p>
            <a:r>
              <a:rPr lang="en-US" dirty="0" smtClean="0"/>
              <a:t>Start on time/end on time</a:t>
            </a:r>
          </a:p>
          <a:p>
            <a:r>
              <a:rPr lang="en-US" dirty="0" err="1" smtClean="0"/>
              <a:t>Choo</a:t>
            </a:r>
            <a:r>
              <a:rPr lang="en-US" dirty="0" smtClean="0"/>
              <a:t> </a:t>
            </a:r>
            <a:r>
              <a:rPr lang="en-US" dirty="0" err="1" smtClean="0"/>
              <a:t>Choo</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17</a:t>
            </a:fld>
            <a:endParaRPr lang="en-US" dirty="0">
              <a:solidFill>
                <a:prstClr val="white"/>
              </a:solidFill>
            </a:endParaRPr>
          </a:p>
        </p:txBody>
      </p:sp>
      <p:sp>
        <p:nvSpPr>
          <p:cNvPr id="5" name="TextBox 4"/>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9</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581350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Ground Rules</a:t>
            </a:r>
            <a:endParaRPr lang="en-US" dirty="0"/>
          </a:p>
        </p:txBody>
      </p:sp>
      <p:sp>
        <p:nvSpPr>
          <p:cNvPr id="3" name="Content Placeholder 2"/>
          <p:cNvSpPr>
            <a:spLocks noGrp="1"/>
          </p:cNvSpPr>
          <p:nvPr>
            <p:ph idx="1"/>
          </p:nvPr>
        </p:nvSpPr>
        <p:spPr>
          <a:xfrm>
            <a:off x="783390" y="1457760"/>
            <a:ext cx="7141410" cy="4898590"/>
          </a:xfrm>
        </p:spPr>
        <p:txBody>
          <a:bodyPr/>
          <a:lstStyle/>
          <a:p>
            <a:r>
              <a:rPr lang="en-US" dirty="0" smtClean="0"/>
              <a:t>ELMO – Enough Let’s Move On</a:t>
            </a:r>
          </a:p>
          <a:p>
            <a:r>
              <a:rPr lang="en-US" dirty="0" smtClean="0"/>
              <a:t>Take a stand</a:t>
            </a:r>
          </a:p>
          <a:p>
            <a:r>
              <a:rPr lang="en-US" dirty="0" smtClean="0"/>
              <a:t>Share the air</a:t>
            </a:r>
          </a:p>
          <a:p>
            <a:r>
              <a:rPr lang="en-US" dirty="0" smtClean="0"/>
              <a:t>Balance advocacy and inquiry</a:t>
            </a:r>
          </a:p>
          <a:p>
            <a:r>
              <a:rPr lang="en-US" dirty="0" smtClean="0"/>
              <a:t>3 for 3 Rule</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18</a:t>
            </a:fld>
            <a:endParaRPr lang="en-US" dirty="0">
              <a:solidFill>
                <a:prstClr val="white"/>
              </a:solidFill>
            </a:endParaRPr>
          </a:p>
        </p:txBody>
      </p:sp>
    </p:spTree>
    <p:extLst>
      <p:ext uri="{BB962C8B-B14F-4D97-AF65-F5344CB8AC3E}">
        <p14:creationId xmlns:p14="http://schemas.microsoft.com/office/powerpoint/2010/main" val="8798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Separators</a:t>
            </a:r>
            <a:endParaRPr lang="en-US" dirty="0"/>
          </a:p>
        </p:txBody>
      </p:sp>
      <p:sp>
        <p:nvSpPr>
          <p:cNvPr id="14" name="Content Placeholder 13"/>
          <p:cNvSpPr>
            <a:spLocks noGrp="1"/>
          </p:cNvSpPr>
          <p:nvPr>
            <p:ph idx="1"/>
          </p:nvPr>
        </p:nvSpPr>
        <p:spPr>
          <a:xfrm>
            <a:off x="736092" y="1221270"/>
            <a:ext cx="8071290" cy="4898590"/>
          </a:xfrm>
        </p:spPr>
        <p:txBody>
          <a:bodyPr>
            <a:normAutofit fontScale="92500" lnSpcReduction="10000"/>
          </a:bodyPr>
          <a:lstStyle/>
          <a:p>
            <a:pPr marL="514350" indent="-514350">
              <a:spcAft>
                <a:spcPts val="1200"/>
              </a:spcAft>
              <a:buFont typeface="+mj-lt"/>
              <a:buAutoNum type="arabicPeriod"/>
            </a:pPr>
            <a:r>
              <a:rPr lang="en-US" b="1" dirty="0" smtClean="0"/>
              <a:t>Establish &amp; maintain a high energy level</a:t>
            </a:r>
          </a:p>
          <a:p>
            <a:pPr marL="514350" indent="-514350">
              <a:spcAft>
                <a:spcPts val="1200"/>
              </a:spcAft>
              <a:buFont typeface="+mj-lt"/>
              <a:buAutoNum type="arabicPeriod"/>
            </a:pPr>
            <a:r>
              <a:rPr lang="en-US" dirty="0" smtClean="0"/>
              <a:t>Ask starting questions that draw a vivid image</a:t>
            </a:r>
          </a:p>
          <a:p>
            <a:pPr marL="514350" indent="-514350">
              <a:spcAft>
                <a:spcPts val="1200"/>
              </a:spcAft>
              <a:buFont typeface="+mj-lt"/>
              <a:buAutoNum type="arabicPeriod"/>
            </a:pPr>
            <a:r>
              <a:rPr lang="en-US" dirty="0" smtClean="0"/>
              <a:t>Use a full toolkit of follow-up question type</a:t>
            </a:r>
          </a:p>
          <a:p>
            <a:pPr marL="514350" indent="-514350">
              <a:spcAft>
                <a:spcPts val="1200"/>
              </a:spcAft>
              <a:buFont typeface="+mj-lt"/>
              <a:buAutoNum type="arabicPeriod"/>
            </a:pPr>
            <a:r>
              <a:rPr lang="en-US" dirty="0" smtClean="0"/>
              <a:t>Respect the “Power of the Pen”</a:t>
            </a:r>
          </a:p>
          <a:p>
            <a:pPr marL="514350" indent="-514350">
              <a:spcAft>
                <a:spcPts val="1200"/>
              </a:spcAft>
              <a:buFont typeface="+mj-lt"/>
              <a:buAutoNum type="arabicPeriod"/>
            </a:pPr>
            <a:r>
              <a:rPr lang="en-US" dirty="0" smtClean="0"/>
              <a:t>Carry the group through the process</a:t>
            </a:r>
          </a:p>
          <a:p>
            <a:pPr marL="514350" indent="-514350">
              <a:spcAft>
                <a:spcPts val="1200"/>
              </a:spcAft>
              <a:buFont typeface="+mj-lt"/>
              <a:buAutoNum type="arabicPeriod"/>
            </a:pPr>
            <a:r>
              <a:rPr lang="en-US" dirty="0" smtClean="0"/>
              <a:t>Manage Dysfunction</a:t>
            </a:r>
          </a:p>
          <a:p>
            <a:pPr marL="514350" indent="-514350">
              <a:spcAft>
                <a:spcPts val="1200"/>
              </a:spcAft>
              <a:buFont typeface="+mj-lt"/>
              <a:buAutoNum type="arabicPeriod"/>
            </a:pPr>
            <a:r>
              <a:rPr lang="en-US" dirty="0" smtClean="0"/>
              <a:t>Design customized processes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19</a:t>
            </a:fld>
            <a:endParaRPr lang="en-US" dirty="0">
              <a:solidFill>
                <a:prstClr val="white"/>
              </a:solidFill>
            </a:endParaRPr>
          </a:p>
        </p:txBody>
      </p:sp>
      <p:sp>
        <p:nvSpPr>
          <p:cNvPr id="6" name="TextBox 5"/>
          <p:cNvSpPr txBox="1"/>
          <p:nvPr/>
        </p:nvSpPr>
        <p:spPr>
          <a:xfrm>
            <a:off x="8670630" y="36005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3" name="Right Arrow 2"/>
          <p:cNvSpPr/>
          <p:nvPr/>
        </p:nvSpPr>
        <p:spPr>
          <a:xfrm>
            <a:off x="152400" y="1219200"/>
            <a:ext cx="609600"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13018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A1. </a:t>
            </a:r>
            <a:r>
              <a:rPr lang="en-US" dirty="0" smtClean="0"/>
              <a:t>Course Objectives</a:t>
            </a:r>
            <a:endParaRPr lang="en-US" dirty="0"/>
          </a:p>
        </p:txBody>
      </p:sp>
      <p:sp>
        <p:nvSpPr>
          <p:cNvPr id="14" name="Content Placeholder 13"/>
          <p:cNvSpPr>
            <a:spLocks noGrp="1"/>
          </p:cNvSpPr>
          <p:nvPr>
            <p:ph idx="1"/>
          </p:nvPr>
        </p:nvSpPr>
        <p:spPr>
          <a:xfrm>
            <a:off x="783390" y="1457760"/>
            <a:ext cx="8071290" cy="4790640"/>
          </a:xfrm>
        </p:spPr>
        <p:txBody>
          <a:bodyPr>
            <a:normAutofit/>
          </a:bodyPr>
          <a:lstStyle/>
          <a:p>
            <a:pPr marL="609600" indent="-609600">
              <a:spcAft>
                <a:spcPts val="1200"/>
              </a:spcAft>
              <a:buClr>
                <a:srgbClr val="669900"/>
              </a:buClr>
              <a:buSzPct val="100000"/>
              <a:buFont typeface="Wingdings" pitchFamily="2" charset="2"/>
              <a:buAutoNum type="arabicPeriod"/>
            </a:pPr>
            <a:r>
              <a:rPr lang="en-US" altLang="en-US" dirty="0"/>
              <a:t>Outline a Methodology for Facilitation</a:t>
            </a:r>
          </a:p>
          <a:p>
            <a:pPr marL="609600" indent="-609600">
              <a:spcAft>
                <a:spcPts val="1200"/>
              </a:spcAft>
              <a:buClr>
                <a:srgbClr val="669900"/>
              </a:buClr>
              <a:buSzPct val="100000"/>
              <a:buFont typeface="Wingdings" pitchFamily="2" charset="2"/>
              <a:buAutoNum type="arabicPeriod"/>
            </a:pPr>
            <a:r>
              <a:rPr lang="en-US" altLang="en-US" dirty="0"/>
              <a:t>Define the </a:t>
            </a:r>
            <a:r>
              <a:rPr lang="en-US" altLang="en-US" b="1" dirty="0"/>
              <a:t>7</a:t>
            </a:r>
            <a:r>
              <a:rPr lang="en-US" altLang="en-US" dirty="0"/>
              <a:t> Separators of Facilitation Excellence</a:t>
            </a:r>
          </a:p>
          <a:p>
            <a:pPr marL="609600" indent="-609600">
              <a:spcAft>
                <a:spcPts val="1200"/>
              </a:spcAft>
              <a:buClr>
                <a:srgbClr val="669900"/>
              </a:buClr>
              <a:buSzPct val="100000"/>
              <a:buFont typeface="Wingdings" pitchFamily="2" charset="2"/>
              <a:buAutoNum type="arabicPeriod"/>
            </a:pPr>
            <a:r>
              <a:rPr lang="en-US" altLang="en-US" dirty="0"/>
              <a:t>Provide Techniques used by Effective Facilitators in striving for Facilitation Excellence</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a:t>
            </a:fld>
            <a:endParaRPr lang="en-US" dirty="0">
              <a:solidFill>
                <a:prstClr val="white"/>
              </a:solidFill>
            </a:endParaRPr>
          </a:p>
        </p:txBody>
      </p:sp>
      <p:sp>
        <p:nvSpPr>
          <p:cNvPr id="7" name="TextBox 6"/>
          <p:cNvSpPr txBox="1"/>
          <p:nvPr/>
        </p:nvSpPr>
        <p:spPr>
          <a:xfrm>
            <a:off x="8801257" y="505615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9" name="TextBox 8"/>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4</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59076088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unning-marathon.jpg"/>
          <p:cNvPicPr>
            <a:picLocks noChangeAspect="1"/>
          </p:cNvPicPr>
          <p:nvPr/>
        </p:nvPicPr>
        <p:blipFill>
          <a:blip r:embed="rId3"/>
          <a:srcRect l="6402" r="6402"/>
          <a:stretch>
            <a:fillRect/>
          </a:stretch>
        </p:blipFill>
        <p:spPr>
          <a:xfrm>
            <a:off x="0" y="-42659"/>
            <a:ext cx="9144000" cy="6943318"/>
          </a:xfrm>
          <a:prstGeom prst="rect">
            <a:avLst/>
          </a:prstGeom>
        </p:spPr>
      </p:pic>
      <p:sp>
        <p:nvSpPr>
          <p:cNvPr id="13" name="Rectangle 12"/>
          <p:cNvSpPr/>
          <p:nvPr/>
        </p:nvSpPr>
        <p:spPr>
          <a:xfrm>
            <a:off x="342944" y="3875834"/>
            <a:ext cx="5634704" cy="1746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a:buChar char="•"/>
            </a:pPr>
            <a:endParaRPr lang="en-US" dirty="0">
              <a:solidFill>
                <a:prstClr val="white"/>
              </a:solidFill>
            </a:endParaRPr>
          </a:p>
        </p:txBody>
      </p:sp>
      <p:grpSp>
        <p:nvGrpSpPr>
          <p:cNvPr id="9" name="Group 8"/>
          <p:cNvGrpSpPr/>
          <p:nvPr/>
        </p:nvGrpSpPr>
        <p:grpSpPr>
          <a:xfrm>
            <a:off x="342943" y="2732834"/>
            <a:ext cx="8801056" cy="1143000"/>
            <a:chOff x="342943" y="2732834"/>
            <a:chExt cx="8801056" cy="1143000"/>
          </a:xfrm>
        </p:grpSpPr>
        <p:sp>
          <p:nvSpPr>
            <p:cNvPr id="17" name="Rectangle 16"/>
            <p:cNvSpPr/>
            <p:nvPr/>
          </p:nvSpPr>
          <p:spPr>
            <a:xfrm>
              <a:off x="342943" y="2883780"/>
              <a:ext cx="84962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300" cap="all" dirty="0" smtClean="0">
                  <a:solidFill>
                    <a:prstClr val="white"/>
                  </a:solidFill>
                  <a:latin typeface="Franklin Gothic Medium"/>
                  <a:cs typeface="Franklin Gothic Medium"/>
                </a:rPr>
                <a:t>B1. Set </a:t>
              </a:r>
              <a:r>
                <a:rPr lang="en-US" sz="5300" cap="all" dirty="0">
                  <a:solidFill>
                    <a:prstClr val="white"/>
                  </a:solidFill>
                  <a:latin typeface="Franklin Gothic Medium"/>
                  <a:cs typeface="Franklin Gothic Medium"/>
                </a:rPr>
                <a:t>an energetic pace</a:t>
              </a:r>
              <a:endParaRPr lang="en-US" sz="5300" cap="all" dirty="0">
                <a:solidFill>
                  <a:prstClr val="white"/>
                </a:solidFill>
                <a:latin typeface="Franklin Gothic Medium"/>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20</a:t>
            </a:fld>
            <a:endParaRPr lang="en-US" dirty="0">
              <a:solidFill>
                <a:prstClr val="white"/>
              </a:solidFill>
            </a:endParaRPr>
          </a:p>
        </p:txBody>
      </p:sp>
      <p:sp>
        <p:nvSpPr>
          <p:cNvPr id="12" name="Content Placeholder 2"/>
          <p:cNvSpPr>
            <a:spLocks noGrp="1"/>
          </p:cNvSpPr>
          <p:nvPr>
            <p:ph idx="1"/>
          </p:nvPr>
        </p:nvSpPr>
        <p:spPr>
          <a:xfrm>
            <a:off x="342943" y="3830038"/>
            <a:ext cx="5966913" cy="1792629"/>
          </a:xfrm>
        </p:spPr>
        <p:txBody>
          <a:bodyPr/>
          <a:lstStyle/>
          <a:p>
            <a:r>
              <a:rPr lang="en-US" dirty="0" smtClean="0"/>
              <a:t>Your opening words establish the energy level</a:t>
            </a:r>
          </a:p>
          <a:p>
            <a:r>
              <a:rPr lang="en-US" dirty="0" smtClean="0"/>
              <a:t>SET IT HIGH!!!</a:t>
            </a:r>
            <a:endParaRPr lang="en-US" dirty="0"/>
          </a:p>
        </p:txBody>
      </p:sp>
      <p:sp>
        <p:nvSpPr>
          <p:cNvPr id="15" name="TextBox 14"/>
          <p:cNvSpPr txBox="1"/>
          <p:nvPr/>
        </p:nvSpPr>
        <p:spPr>
          <a:xfrm>
            <a:off x="8659755" y="4893570"/>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18" name="TextBox 17"/>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11</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892580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1 Energy</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21</a:t>
            </a:fld>
            <a:endParaRPr lang="en-US" dirty="0">
              <a:solidFill>
                <a:prstClr val="white"/>
              </a:solidFill>
            </a:endParaRPr>
          </a:p>
        </p:txBody>
      </p:sp>
      <p:sp>
        <p:nvSpPr>
          <p:cNvPr id="7" name="Line 2"/>
          <p:cNvSpPr>
            <a:spLocks noChangeShapeType="1"/>
          </p:cNvSpPr>
          <p:nvPr/>
        </p:nvSpPr>
        <p:spPr bwMode="auto">
          <a:xfrm flipV="1">
            <a:off x="1622425" y="2153190"/>
            <a:ext cx="0" cy="2743200"/>
          </a:xfrm>
          <a:prstGeom prst="line">
            <a:avLst/>
          </a:prstGeom>
          <a:noFill/>
          <a:ln w="15875">
            <a:solidFill>
              <a:schemeClr val="bg1">
                <a:lumMod val="50000"/>
              </a:schemeClr>
            </a:solidFill>
            <a:miter lim="800000"/>
            <a:headEnd type="triangle" w="med" len="med"/>
            <a:tailEnd type="triangle" w="med" len="med"/>
          </a:ln>
        </p:spPr>
        <p:txBody>
          <a:bodyPr wrap="none">
            <a:prstTxWarp prst="textNoShape">
              <a:avLst/>
            </a:prstTxWarp>
          </a:bodyPr>
          <a:lstStyle/>
          <a:p>
            <a:pPr defTabSz="457200"/>
            <a:endParaRPr lang="en-US" dirty="0">
              <a:solidFill>
                <a:prstClr val="black"/>
              </a:solidFill>
            </a:endParaRPr>
          </a:p>
        </p:txBody>
      </p:sp>
      <p:sp>
        <p:nvSpPr>
          <p:cNvPr id="8" name="Text Box 3"/>
          <p:cNvSpPr txBox="1">
            <a:spLocks noChangeArrowheads="1"/>
          </p:cNvSpPr>
          <p:nvPr/>
        </p:nvSpPr>
        <p:spPr bwMode="auto">
          <a:xfrm>
            <a:off x="2420473" y="4239135"/>
            <a:ext cx="800351" cy="446276"/>
          </a:xfrm>
          <a:prstGeom prst="rect">
            <a:avLst/>
          </a:prstGeom>
          <a:noFill/>
          <a:ln w="9525">
            <a:noFill/>
            <a:miter lim="800000"/>
            <a:headEnd/>
            <a:tailEnd/>
          </a:ln>
        </p:spPr>
        <p:txBody>
          <a:bodyPr wrap="none">
            <a:prstTxWarp prst="textNoShape">
              <a:avLst/>
            </a:prstTxWarp>
            <a:spAutoFit/>
          </a:bodyPr>
          <a:lstStyle/>
          <a:p>
            <a:pPr algn="ctr" defTabSz="457200"/>
            <a:r>
              <a:rPr lang="en-US" sz="2300" cap="all" dirty="0">
                <a:solidFill>
                  <a:srgbClr val="F26522"/>
                </a:solidFill>
                <a:latin typeface="Franklin Gothic Medium"/>
                <a:cs typeface="Franklin Gothic Medium"/>
              </a:rPr>
              <a:t>Time</a:t>
            </a:r>
          </a:p>
        </p:txBody>
      </p:sp>
      <p:sp>
        <p:nvSpPr>
          <p:cNvPr id="9" name="Text Box 4"/>
          <p:cNvSpPr txBox="1">
            <a:spLocks noChangeArrowheads="1"/>
          </p:cNvSpPr>
          <p:nvPr/>
        </p:nvSpPr>
        <p:spPr bwMode="auto">
          <a:xfrm rot="16200000">
            <a:off x="-44206" y="3049241"/>
            <a:ext cx="2063260" cy="446276"/>
          </a:xfrm>
          <a:prstGeom prst="rect">
            <a:avLst/>
          </a:prstGeom>
          <a:noFill/>
          <a:ln w="9525">
            <a:noFill/>
            <a:miter lim="800000"/>
            <a:headEnd/>
            <a:tailEnd/>
          </a:ln>
        </p:spPr>
        <p:txBody>
          <a:bodyPr wrap="none">
            <a:prstTxWarp prst="textNoShape">
              <a:avLst/>
            </a:prstTxWarp>
            <a:spAutoFit/>
          </a:bodyPr>
          <a:lstStyle/>
          <a:p>
            <a:pPr algn="ctr" defTabSz="457200"/>
            <a:r>
              <a:rPr lang="en-US" sz="2300" cap="all" dirty="0">
                <a:solidFill>
                  <a:srgbClr val="F26522"/>
                </a:solidFill>
                <a:latin typeface="Franklin Gothic Medium"/>
                <a:cs typeface="Franklin Gothic Medium"/>
              </a:rPr>
              <a:t>Energy Level</a:t>
            </a:r>
          </a:p>
        </p:txBody>
      </p:sp>
      <p:sp>
        <p:nvSpPr>
          <p:cNvPr id="10" name="Text Box 5"/>
          <p:cNvSpPr txBox="1">
            <a:spLocks noChangeArrowheads="1"/>
          </p:cNvSpPr>
          <p:nvPr/>
        </p:nvSpPr>
        <p:spPr bwMode="auto">
          <a:xfrm>
            <a:off x="1309163" y="3408900"/>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1</a:t>
            </a:r>
          </a:p>
        </p:txBody>
      </p:sp>
      <p:sp>
        <p:nvSpPr>
          <p:cNvPr id="11" name="Text Box 6"/>
          <p:cNvSpPr txBox="1">
            <a:spLocks noChangeArrowheads="1"/>
          </p:cNvSpPr>
          <p:nvPr/>
        </p:nvSpPr>
        <p:spPr bwMode="auto">
          <a:xfrm>
            <a:off x="1309163" y="2827875"/>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2</a:t>
            </a:r>
          </a:p>
        </p:txBody>
      </p:sp>
      <p:sp>
        <p:nvSpPr>
          <p:cNvPr id="12" name="Text Box 7"/>
          <p:cNvSpPr txBox="1">
            <a:spLocks noChangeArrowheads="1"/>
          </p:cNvSpPr>
          <p:nvPr/>
        </p:nvSpPr>
        <p:spPr bwMode="auto">
          <a:xfrm>
            <a:off x="6825802" y="3559715"/>
            <a:ext cx="1164777" cy="523220"/>
          </a:xfrm>
          <a:prstGeom prst="rect">
            <a:avLst/>
          </a:prstGeom>
          <a:noFill/>
          <a:ln w="9525">
            <a:noFill/>
            <a:miter lim="800000"/>
            <a:headEnd/>
            <a:tailEnd/>
          </a:ln>
        </p:spPr>
        <p:txBody>
          <a:bodyPr wrap="none">
            <a:prstTxWarp prst="textNoShape">
              <a:avLst/>
            </a:prstTxWarp>
            <a:spAutoFit/>
          </a:bodyPr>
          <a:lstStyle/>
          <a:p>
            <a:pPr defTabSz="457200"/>
            <a:r>
              <a:rPr lang="en-US" sz="2800" dirty="0">
                <a:solidFill>
                  <a:srgbClr val="00467F"/>
                </a:solidFill>
                <a:latin typeface="Franklin Gothic Book"/>
                <a:cs typeface="Franklin Gothic Book"/>
              </a:rPr>
              <a:t>Awake</a:t>
            </a:r>
          </a:p>
        </p:txBody>
      </p:sp>
      <p:sp>
        <p:nvSpPr>
          <p:cNvPr id="13" name="Text Box 8"/>
          <p:cNvSpPr txBox="1">
            <a:spLocks noChangeArrowheads="1"/>
          </p:cNvSpPr>
          <p:nvPr/>
        </p:nvSpPr>
        <p:spPr bwMode="auto">
          <a:xfrm>
            <a:off x="6825802" y="4134390"/>
            <a:ext cx="1204577" cy="523220"/>
          </a:xfrm>
          <a:prstGeom prst="rect">
            <a:avLst/>
          </a:prstGeom>
          <a:noFill/>
          <a:ln w="9525">
            <a:noFill/>
            <a:miter lim="800000"/>
            <a:headEnd/>
            <a:tailEnd/>
          </a:ln>
        </p:spPr>
        <p:txBody>
          <a:bodyPr wrap="none">
            <a:prstTxWarp prst="textNoShape">
              <a:avLst/>
            </a:prstTxWarp>
            <a:spAutoFit/>
          </a:bodyPr>
          <a:lstStyle/>
          <a:p>
            <a:pPr defTabSz="457200"/>
            <a:r>
              <a:rPr lang="en-US" sz="2800" dirty="0">
                <a:solidFill>
                  <a:srgbClr val="00467F"/>
                </a:solidFill>
                <a:latin typeface="Franklin Gothic Book"/>
                <a:cs typeface="Franklin Gothic Book"/>
              </a:rPr>
              <a:t>Asleep</a:t>
            </a:r>
          </a:p>
        </p:txBody>
      </p:sp>
      <p:sp>
        <p:nvSpPr>
          <p:cNvPr id="15" name="Text Box 10"/>
          <p:cNvSpPr txBox="1">
            <a:spLocks noChangeArrowheads="1"/>
          </p:cNvSpPr>
          <p:nvPr/>
        </p:nvSpPr>
        <p:spPr bwMode="auto">
          <a:xfrm>
            <a:off x="1309163" y="2265900"/>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3</a:t>
            </a:r>
          </a:p>
        </p:txBody>
      </p:sp>
      <p:sp>
        <p:nvSpPr>
          <p:cNvPr id="16" name="Text Box 11"/>
          <p:cNvSpPr txBox="1">
            <a:spLocks noChangeArrowheads="1"/>
          </p:cNvSpPr>
          <p:nvPr/>
        </p:nvSpPr>
        <p:spPr bwMode="auto">
          <a:xfrm>
            <a:off x="1309163" y="3926425"/>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0</a:t>
            </a:r>
          </a:p>
        </p:txBody>
      </p:sp>
      <p:sp>
        <p:nvSpPr>
          <p:cNvPr id="17" name="Line 12"/>
          <p:cNvSpPr>
            <a:spLocks noChangeShapeType="1"/>
          </p:cNvSpPr>
          <p:nvPr/>
        </p:nvSpPr>
        <p:spPr bwMode="auto">
          <a:xfrm>
            <a:off x="1622425" y="4134390"/>
            <a:ext cx="6477000" cy="0"/>
          </a:xfrm>
          <a:prstGeom prst="line">
            <a:avLst/>
          </a:prstGeom>
          <a:noFill/>
          <a:ln w="15875">
            <a:solidFill>
              <a:schemeClr val="bg1">
                <a:lumMod val="50000"/>
              </a:schemeClr>
            </a:solidFill>
            <a:miter lim="800000"/>
            <a:headEnd/>
            <a:tailEnd type="triangle" w="med" len="med"/>
          </a:ln>
        </p:spPr>
        <p:txBody>
          <a:bodyPr wrap="none">
            <a:prstTxWarp prst="textNoShape">
              <a:avLst/>
            </a:prstTxWarp>
          </a:bodyPr>
          <a:lstStyle/>
          <a:p>
            <a:pPr defTabSz="457200"/>
            <a:endParaRPr lang="en-US" dirty="0">
              <a:solidFill>
                <a:prstClr val="black"/>
              </a:solidFill>
            </a:endParaRPr>
          </a:p>
        </p:txBody>
      </p:sp>
      <p:sp>
        <p:nvSpPr>
          <p:cNvPr id="18" name="Text Box 13"/>
          <p:cNvSpPr txBox="1">
            <a:spLocks noChangeArrowheads="1"/>
          </p:cNvSpPr>
          <p:nvPr/>
        </p:nvSpPr>
        <p:spPr bwMode="auto">
          <a:xfrm>
            <a:off x="2227753" y="2020890"/>
            <a:ext cx="3605888" cy="1015663"/>
          </a:xfrm>
          <a:prstGeom prst="rect">
            <a:avLst/>
          </a:prstGeom>
          <a:noFill/>
          <a:ln w="9525">
            <a:noFill/>
            <a:miter lim="800000"/>
            <a:headEnd/>
            <a:tailEnd/>
          </a:ln>
        </p:spPr>
        <p:txBody>
          <a:bodyPr wrap="square">
            <a:prstTxWarp prst="textNoShape">
              <a:avLst/>
            </a:prstTxWarp>
            <a:spAutoFit/>
          </a:bodyPr>
          <a:lstStyle/>
          <a:p>
            <a:pPr defTabSz="457200" eaLnBrk="0" hangingPunct="0"/>
            <a:r>
              <a:rPr lang="en-US" sz="2000" dirty="0">
                <a:solidFill>
                  <a:prstClr val="white">
                    <a:lumMod val="50000"/>
                  </a:prstClr>
                </a:solidFill>
                <a:latin typeface="Franklin Gothic Book"/>
                <a:cs typeface="Franklin Gothic Book"/>
              </a:rPr>
              <a:t>For most of us, our normal </a:t>
            </a:r>
            <a:r>
              <a:rPr lang="en-US" sz="2000" dirty="0">
                <a:solidFill>
                  <a:prstClr val="white">
                    <a:lumMod val="50000"/>
                  </a:prstClr>
                </a:solidFill>
                <a:latin typeface="Franklin Gothic Book"/>
                <a:cs typeface="Franklin Gothic Book"/>
              </a:rPr>
              <a:t>speaking </a:t>
            </a:r>
            <a:r>
              <a:rPr lang="en-US" sz="2000" dirty="0">
                <a:solidFill>
                  <a:prstClr val="white">
                    <a:lumMod val="50000"/>
                  </a:prstClr>
                </a:solidFill>
                <a:latin typeface="Franklin Gothic Book"/>
                <a:cs typeface="Franklin Gothic Book"/>
              </a:rPr>
              <a:t>voice has just enough energy to keep people awake.</a:t>
            </a:r>
          </a:p>
        </p:txBody>
      </p:sp>
      <p:sp>
        <p:nvSpPr>
          <p:cNvPr id="19" name="Text Box 14"/>
          <p:cNvSpPr txBox="1">
            <a:spLocks noChangeArrowheads="1"/>
          </p:cNvSpPr>
          <p:nvPr/>
        </p:nvSpPr>
        <p:spPr bwMode="auto">
          <a:xfrm>
            <a:off x="4518025" y="4992180"/>
            <a:ext cx="3581400" cy="1015663"/>
          </a:xfrm>
          <a:prstGeom prst="rect">
            <a:avLst/>
          </a:prstGeom>
          <a:noFill/>
          <a:ln w="9525">
            <a:noFill/>
            <a:miter lim="800000"/>
            <a:headEnd/>
            <a:tailEnd/>
          </a:ln>
        </p:spPr>
        <p:txBody>
          <a:bodyPr>
            <a:prstTxWarp prst="textNoShape">
              <a:avLst/>
            </a:prstTxWarp>
            <a:spAutoFit/>
          </a:bodyPr>
          <a:lstStyle/>
          <a:p>
            <a:pPr defTabSz="457200" eaLnBrk="0" hangingPunct="0"/>
            <a:r>
              <a:rPr lang="en-US" sz="2000" dirty="0">
                <a:solidFill>
                  <a:prstClr val="white">
                    <a:lumMod val="50000"/>
                  </a:prstClr>
                </a:solidFill>
                <a:latin typeface="Franklin Gothic Book"/>
                <a:cs typeface="Franklin Gothic Book"/>
              </a:rPr>
              <a:t>Over the course of a meeting, however, our voices tend to trail </a:t>
            </a:r>
            <a:r>
              <a:rPr lang="en-US" sz="2000" dirty="0">
                <a:solidFill>
                  <a:prstClr val="white">
                    <a:lumMod val="50000"/>
                  </a:prstClr>
                </a:solidFill>
                <a:latin typeface="Franklin Gothic Book"/>
                <a:cs typeface="Franklin Gothic Book"/>
              </a:rPr>
              <a:t>off, </a:t>
            </a:r>
            <a:r>
              <a:rPr lang="en-US" sz="2000" dirty="0">
                <a:solidFill>
                  <a:prstClr val="white">
                    <a:lumMod val="50000"/>
                  </a:prstClr>
                </a:solidFill>
                <a:latin typeface="Franklin Gothic Book"/>
                <a:cs typeface="Franklin Gothic Book"/>
              </a:rPr>
              <a:t>and we fall below the line.</a:t>
            </a:r>
          </a:p>
        </p:txBody>
      </p:sp>
      <p:sp>
        <p:nvSpPr>
          <p:cNvPr id="14" name="Freeform 9"/>
          <p:cNvSpPr>
            <a:spLocks/>
          </p:cNvSpPr>
          <p:nvPr/>
        </p:nvSpPr>
        <p:spPr bwMode="auto">
          <a:xfrm>
            <a:off x="1622425" y="3677190"/>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AFBD22"/>
            </a:solidFill>
            <a:round/>
            <a:headEnd/>
            <a:tailEnd/>
          </a:ln>
        </p:spPr>
        <p:txBody>
          <a:bodyPr>
            <a:prstTxWarp prst="textNoShape">
              <a:avLst/>
            </a:prstTxWarp>
          </a:bodyPr>
          <a:lstStyle/>
          <a:p>
            <a:pPr defTabSz="457200"/>
            <a:endParaRPr lang="en-US" dirty="0">
              <a:solidFill>
                <a:prstClr val="black"/>
              </a:solidFill>
            </a:endParaRPr>
          </a:p>
        </p:txBody>
      </p:sp>
      <p:sp>
        <p:nvSpPr>
          <p:cNvPr id="21" name="TextBox 20"/>
          <p:cNvSpPr txBox="1"/>
          <p:nvPr/>
        </p:nvSpPr>
        <p:spPr>
          <a:xfrm>
            <a:off x="8659755" y="4893570"/>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2889581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2 Energy</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22</a:t>
            </a:fld>
            <a:endParaRPr lang="en-US" dirty="0">
              <a:solidFill>
                <a:prstClr val="white"/>
              </a:solidFill>
            </a:endParaRPr>
          </a:p>
        </p:txBody>
      </p:sp>
      <p:sp>
        <p:nvSpPr>
          <p:cNvPr id="7" name="Line 2"/>
          <p:cNvSpPr>
            <a:spLocks noChangeShapeType="1"/>
          </p:cNvSpPr>
          <p:nvPr/>
        </p:nvSpPr>
        <p:spPr bwMode="auto">
          <a:xfrm flipV="1">
            <a:off x="1622425" y="2153190"/>
            <a:ext cx="0" cy="2743200"/>
          </a:xfrm>
          <a:prstGeom prst="line">
            <a:avLst/>
          </a:prstGeom>
          <a:noFill/>
          <a:ln w="15875">
            <a:solidFill>
              <a:schemeClr val="bg1">
                <a:lumMod val="50000"/>
              </a:schemeClr>
            </a:solidFill>
            <a:miter lim="800000"/>
            <a:headEnd type="triangle" w="med" len="med"/>
            <a:tailEnd type="triangle" w="med" len="med"/>
          </a:ln>
        </p:spPr>
        <p:txBody>
          <a:bodyPr wrap="none">
            <a:prstTxWarp prst="textNoShape">
              <a:avLst/>
            </a:prstTxWarp>
          </a:bodyPr>
          <a:lstStyle/>
          <a:p>
            <a:pPr defTabSz="457200"/>
            <a:endParaRPr lang="en-US" dirty="0">
              <a:solidFill>
                <a:prstClr val="black"/>
              </a:solidFill>
            </a:endParaRPr>
          </a:p>
        </p:txBody>
      </p:sp>
      <p:sp>
        <p:nvSpPr>
          <p:cNvPr id="8" name="Text Box 3"/>
          <p:cNvSpPr txBox="1">
            <a:spLocks noChangeArrowheads="1"/>
          </p:cNvSpPr>
          <p:nvPr/>
        </p:nvSpPr>
        <p:spPr bwMode="auto">
          <a:xfrm>
            <a:off x="2420473" y="4239135"/>
            <a:ext cx="800351" cy="446276"/>
          </a:xfrm>
          <a:prstGeom prst="rect">
            <a:avLst/>
          </a:prstGeom>
          <a:noFill/>
          <a:ln w="9525">
            <a:noFill/>
            <a:miter lim="800000"/>
            <a:headEnd/>
            <a:tailEnd/>
          </a:ln>
        </p:spPr>
        <p:txBody>
          <a:bodyPr wrap="none">
            <a:prstTxWarp prst="textNoShape">
              <a:avLst/>
            </a:prstTxWarp>
            <a:spAutoFit/>
          </a:bodyPr>
          <a:lstStyle/>
          <a:p>
            <a:pPr algn="ctr" defTabSz="457200"/>
            <a:r>
              <a:rPr lang="en-US" sz="2300" cap="all" dirty="0">
                <a:solidFill>
                  <a:srgbClr val="F26522"/>
                </a:solidFill>
                <a:latin typeface="Franklin Gothic Medium"/>
                <a:cs typeface="Franklin Gothic Medium"/>
              </a:rPr>
              <a:t>Time</a:t>
            </a:r>
          </a:p>
        </p:txBody>
      </p:sp>
      <p:sp>
        <p:nvSpPr>
          <p:cNvPr id="9" name="Text Box 4"/>
          <p:cNvSpPr txBox="1">
            <a:spLocks noChangeArrowheads="1"/>
          </p:cNvSpPr>
          <p:nvPr/>
        </p:nvSpPr>
        <p:spPr bwMode="auto">
          <a:xfrm rot="16200000">
            <a:off x="-44206" y="3049241"/>
            <a:ext cx="2063260" cy="446276"/>
          </a:xfrm>
          <a:prstGeom prst="rect">
            <a:avLst/>
          </a:prstGeom>
          <a:noFill/>
          <a:ln w="9525">
            <a:noFill/>
            <a:miter lim="800000"/>
            <a:headEnd/>
            <a:tailEnd/>
          </a:ln>
        </p:spPr>
        <p:txBody>
          <a:bodyPr wrap="none">
            <a:prstTxWarp prst="textNoShape">
              <a:avLst/>
            </a:prstTxWarp>
            <a:spAutoFit/>
          </a:bodyPr>
          <a:lstStyle/>
          <a:p>
            <a:pPr algn="ctr" defTabSz="457200"/>
            <a:r>
              <a:rPr lang="en-US" sz="2300" cap="all" dirty="0">
                <a:solidFill>
                  <a:srgbClr val="F26522"/>
                </a:solidFill>
                <a:latin typeface="Franklin Gothic Medium"/>
                <a:cs typeface="Franklin Gothic Medium"/>
              </a:rPr>
              <a:t>Energy Level</a:t>
            </a:r>
          </a:p>
        </p:txBody>
      </p:sp>
      <p:sp>
        <p:nvSpPr>
          <p:cNvPr id="10" name="Text Box 5"/>
          <p:cNvSpPr txBox="1">
            <a:spLocks noChangeArrowheads="1"/>
          </p:cNvSpPr>
          <p:nvPr/>
        </p:nvSpPr>
        <p:spPr bwMode="auto">
          <a:xfrm>
            <a:off x="1309163" y="3408900"/>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1</a:t>
            </a:r>
          </a:p>
        </p:txBody>
      </p:sp>
      <p:sp>
        <p:nvSpPr>
          <p:cNvPr id="11" name="Text Box 6"/>
          <p:cNvSpPr txBox="1">
            <a:spLocks noChangeArrowheads="1"/>
          </p:cNvSpPr>
          <p:nvPr/>
        </p:nvSpPr>
        <p:spPr bwMode="auto">
          <a:xfrm>
            <a:off x="1309163" y="2827875"/>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2</a:t>
            </a:r>
          </a:p>
        </p:txBody>
      </p:sp>
      <p:sp>
        <p:nvSpPr>
          <p:cNvPr id="12" name="Text Box 7"/>
          <p:cNvSpPr txBox="1">
            <a:spLocks noChangeArrowheads="1"/>
          </p:cNvSpPr>
          <p:nvPr/>
        </p:nvSpPr>
        <p:spPr bwMode="auto">
          <a:xfrm>
            <a:off x="6825802" y="3559715"/>
            <a:ext cx="1164777" cy="523220"/>
          </a:xfrm>
          <a:prstGeom prst="rect">
            <a:avLst/>
          </a:prstGeom>
          <a:noFill/>
          <a:ln w="9525">
            <a:noFill/>
            <a:miter lim="800000"/>
            <a:headEnd/>
            <a:tailEnd/>
          </a:ln>
        </p:spPr>
        <p:txBody>
          <a:bodyPr wrap="none">
            <a:prstTxWarp prst="textNoShape">
              <a:avLst/>
            </a:prstTxWarp>
            <a:spAutoFit/>
          </a:bodyPr>
          <a:lstStyle/>
          <a:p>
            <a:pPr defTabSz="457200"/>
            <a:r>
              <a:rPr lang="en-US" sz="2800" dirty="0">
                <a:solidFill>
                  <a:srgbClr val="00467F"/>
                </a:solidFill>
                <a:latin typeface="Franklin Gothic Book"/>
                <a:cs typeface="Franklin Gothic Book"/>
              </a:rPr>
              <a:t>Awake</a:t>
            </a:r>
          </a:p>
        </p:txBody>
      </p:sp>
      <p:sp>
        <p:nvSpPr>
          <p:cNvPr id="13" name="Text Box 8"/>
          <p:cNvSpPr txBox="1">
            <a:spLocks noChangeArrowheads="1"/>
          </p:cNvSpPr>
          <p:nvPr/>
        </p:nvSpPr>
        <p:spPr bwMode="auto">
          <a:xfrm>
            <a:off x="6825802" y="4134390"/>
            <a:ext cx="1204577" cy="523220"/>
          </a:xfrm>
          <a:prstGeom prst="rect">
            <a:avLst/>
          </a:prstGeom>
          <a:noFill/>
          <a:ln w="9525">
            <a:noFill/>
            <a:miter lim="800000"/>
            <a:headEnd/>
            <a:tailEnd/>
          </a:ln>
        </p:spPr>
        <p:txBody>
          <a:bodyPr wrap="none">
            <a:prstTxWarp prst="textNoShape">
              <a:avLst/>
            </a:prstTxWarp>
            <a:spAutoFit/>
          </a:bodyPr>
          <a:lstStyle/>
          <a:p>
            <a:pPr defTabSz="457200"/>
            <a:r>
              <a:rPr lang="en-US" sz="2800" dirty="0">
                <a:solidFill>
                  <a:srgbClr val="00467F"/>
                </a:solidFill>
                <a:latin typeface="Franklin Gothic Book"/>
                <a:cs typeface="Franklin Gothic Book"/>
              </a:rPr>
              <a:t>Asleep</a:t>
            </a:r>
          </a:p>
        </p:txBody>
      </p:sp>
      <p:sp>
        <p:nvSpPr>
          <p:cNvPr id="15" name="Text Box 10"/>
          <p:cNvSpPr txBox="1">
            <a:spLocks noChangeArrowheads="1"/>
          </p:cNvSpPr>
          <p:nvPr/>
        </p:nvSpPr>
        <p:spPr bwMode="auto">
          <a:xfrm>
            <a:off x="1309163" y="2265900"/>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3</a:t>
            </a:r>
          </a:p>
        </p:txBody>
      </p:sp>
      <p:sp>
        <p:nvSpPr>
          <p:cNvPr id="16" name="Text Box 11"/>
          <p:cNvSpPr txBox="1">
            <a:spLocks noChangeArrowheads="1"/>
          </p:cNvSpPr>
          <p:nvPr/>
        </p:nvSpPr>
        <p:spPr bwMode="auto">
          <a:xfrm>
            <a:off x="1309163" y="3926425"/>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0</a:t>
            </a:r>
          </a:p>
        </p:txBody>
      </p:sp>
      <p:sp>
        <p:nvSpPr>
          <p:cNvPr id="17" name="Line 12"/>
          <p:cNvSpPr>
            <a:spLocks noChangeShapeType="1"/>
          </p:cNvSpPr>
          <p:nvPr/>
        </p:nvSpPr>
        <p:spPr bwMode="auto">
          <a:xfrm>
            <a:off x="1622425" y="4134390"/>
            <a:ext cx="6477000" cy="0"/>
          </a:xfrm>
          <a:prstGeom prst="line">
            <a:avLst/>
          </a:prstGeom>
          <a:noFill/>
          <a:ln w="15875">
            <a:solidFill>
              <a:schemeClr val="bg1">
                <a:lumMod val="50000"/>
              </a:schemeClr>
            </a:solidFill>
            <a:miter lim="800000"/>
            <a:headEnd/>
            <a:tailEnd type="triangle" w="med" len="med"/>
          </a:ln>
        </p:spPr>
        <p:txBody>
          <a:bodyPr wrap="none">
            <a:prstTxWarp prst="textNoShape">
              <a:avLst/>
            </a:prstTxWarp>
          </a:bodyPr>
          <a:lstStyle/>
          <a:p>
            <a:pPr defTabSz="457200"/>
            <a:endParaRPr lang="en-US" dirty="0">
              <a:solidFill>
                <a:prstClr val="black"/>
              </a:solidFill>
            </a:endParaRPr>
          </a:p>
        </p:txBody>
      </p:sp>
      <p:sp>
        <p:nvSpPr>
          <p:cNvPr id="18" name="Text Box 13"/>
          <p:cNvSpPr txBox="1">
            <a:spLocks noChangeArrowheads="1"/>
          </p:cNvSpPr>
          <p:nvPr/>
        </p:nvSpPr>
        <p:spPr bwMode="auto">
          <a:xfrm>
            <a:off x="2227753" y="2020890"/>
            <a:ext cx="3605888" cy="707886"/>
          </a:xfrm>
          <a:prstGeom prst="rect">
            <a:avLst/>
          </a:prstGeom>
          <a:noFill/>
          <a:ln w="9525">
            <a:noFill/>
            <a:miter lim="800000"/>
            <a:headEnd/>
            <a:tailEnd/>
          </a:ln>
        </p:spPr>
        <p:txBody>
          <a:bodyPr wrap="square">
            <a:prstTxWarp prst="textNoShape">
              <a:avLst/>
            </a:prstTxWarp>
            <a:spAutoFit/>
          </a:bodyPr>
          <a:lstStyle/>
          <a:p>
            <a:pPr defTabSz="457200" eaLnBrk="0" hangingPunct="0"/>
            <a:r>
              <a:rPr lang="en-US" sz="2000" dirty="0">
                <a:solidFill>
                  <a:prstClr val="white">
                    <a:lumMod val="50000"/>
                  </a:prstClr>
                </a:solidFill>
                <a:latin typeface="Franklin Gothic Book"/>
                <a:cs typeface="Franklin Gothic Book"/>
              </a:rPr>
              <a:t>If you raise your energy level to level 2, you start out great.</a:t>
            </a:r>
            <a:endParaRPr lang="en-US" sz="2000" dirty="0">
              <a:solidFill>
                <a:prstClr val="white">
                  <a:lumMod val="50000"/>
                </a:prstClr>
              </a:solidFill>
              <a:latin typeface="Franklin Gothic Book"/>
              <a:cs typeface="Franklin Gothic Book"/>
            </a:endParaRPr>
          </a:p>
        </p:txBody>
      </p:sp>
      <p:sp>
        <p:nvSpPr>
          <p:cNvPr id="19" name="Text Box 14"/>
          <p:cNvSpPr txBox="1">
            <a:spLocks noChangeArrowheads="1"/>
          </p:cNvSpPr>
          <p:nvPr/>
        </p:nvSpPr>
        <p:spPr bwMode="auto">
          <a:xfrm>
            <a:off x="4518025" y="3101124"/>
            <a:ext cx="2876544" cy="707886"/>
          </a:xfrm>
          <a:prstGeom prst="rect">
            <a:avLst/>
          </a:prstGeom>
          <a:noFill/>
          <a:ln w="9525">
            <a:noFill/>
            <a:miter lim="800000"/>
            <a:headEnd/>
            <a:tailEnd/>
          </a:ln>
        </p:spPr>
        <p:txBody>
          <a:bodyPr wrap="square">
            <a:prstTxWarp prst="textNoShape">
              <a:avLst/>
            </a:prstTxWarp>
            <a:spAutoFit/>
          </a:bodyPr>
          <a:lstStyle/>
          <a:p>
            <a:pPr defTabSz="457200" eaLnBrk="0" hangingPunct="0"/>
            <a:r>
              <a:rPr lang="en-US" sz="2000" dirty="0">
                <a:solidFill>
                  <a:prstClr val="white">
                    <a:lumMod val="50000"/>
                  </a:prstClr>
                </a:solidFill>
                <a:latin typeface="Franklin Gothic Book"/>
                <a:cs typeface="Franklin Gothic Book"/>
              </a:rPr>
              <a:t>But, you still trail off below the line.</a:t>
            </a:r>
            <a:endParaRPr lang="en-US" sz="2000" dirty="0">
              <a:solidFill>
                <a:prstClr val="white">
                  <a:lumMod val="50000"/>
                </a:prstClr>
              </a:solidFill>
              <a:latin typeface="Franklin Gothic Book"/>
              <a:cs typeface="Franklin Gothic Book"/>
            </a:endParaRPr>
          </a:p>
        </p:txBody>
      </p:sp>
      <p:sp>
        <p:nvSpPr>
          <p:cNvPr id="14" name="Freeform 9"/>
          <p:cNvSpPr>
            <a:spLocks/>
          </p:cNvSpPr>
          <p:nvPr/>
        </p:nvSpPr>
        <p:spPr bwMode="auto">
          <a:xfrm>
            <a:off x="1622425" y="3677190"/>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AFBD22"/>
            </a:solidFill>
            <a:round/>
            <a:headEnd/>
            <a:tailEnd/>
          </a:ln>
        </p:spPr>
        <p:txBody>
          <a:bodyPr>
            <a:prstTxWarp prst="textNoShape">
              <a:avLst/>
            </a:prstTxWarp>
          </a:bodyPr>
          <a:lstStyle/>
          <a:p>
            <a:pPr defTabSz="457200"/>
            <a:endParaRPr lang="en-US" dirty="0">
              <a:solidFill>
                <a:prstClr val="black"/>
              </a:solidFill>
            </a:endParaRPr>
          </a:p>
        </p:txBody>
      </p:sp>
      <p:sp>
        <p:nvSpPr>
          <p:cNvPr id="20" name="Freeform 9"/>
          <p:cNvSpPr>
            <a:spLocks/>
          </p:cNvSpPr>
          <p:nvPr/>
        </p:nvSpPr>
        <p:spPr bwMode="auto">
          <a:xfrm>
            <a:off x="1622425" y="3141959"/>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AFBD22"/>
            </a:solidFill>
            <a:round/>
            <a:headEnd/>
            <a:tailEnd/>
          </a:ln>
        </p:spPr>
        <p:txBody>
          <a:bodyPr>
            <a:prstTxWarp prst="textNoShape">
              <a:avLst/>
            </a:prstTxWarp>
          </a:bodyPr>
          <a:lstStyle/>
          <a:p>
            <a:pPr defTabSz="457200"/>
            <a:endParaRPr lang="en-US" dirty="0">
              <a:solidFill>
                <a:prstClr val="black"/>
              </a:solidFill>
            </a:endParaRPr>
          </a:p>
        </p:txBody>
      </p:sp>
      <p:cxnSp>
        <p:nvCxnSpPr>
          <p:cNvPr id="22" name="Straight Arrow Connector 21"/>
          <p:cNvCxnSpPr/>
          <p:nvPr/>
        </p:nvCxnSpPr>
        <p:spPr>
          <a:xfrm rot="5400000" flipH="1" flipV="1">
            <a:off x="1858051" y="3393850"/>
            <a:ext cx="331730"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659755" y="282787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4083304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3 Energy</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23</a:t>
            </a:fld>
            <a:endParaRPr lang="en-US" dirty="0">
              <a:solidFill>
                <a:prstClr val="white"/>
              </a:solidFill>
            </a:endParaRPr>
          </a:p>
        </p:txBody>
      </p:sp>
      <p:sp>
        <p:nvSpPr>
          <p:cNvPr id="7" name="Line 2"/>
          <p:cNvSpPr>
            <a:spLocks noChangeShapeType="1"/>
          </p:cNvSpPr>
          <p:nvPr/>
        </p:nvSpPr>
        <p:spPr bwMode="auto">
          <a:xfrm flipV="1">
            <a:off x="1622425" y="2153190"/>
            <a:ext cx="0" cy="2743200"/>
          </a:xfrm>
          <a:prstGeom prst="line">
            <a:avLst/>
          </a:prstGeom>
          <a:noFill/>
          <a:ln w="15875">
            <a:solidFill>
              <a:schemeClr val="bg1">
                <a:lumMod val="50000"/>
              </a:schemeClr>
            </a:solidFill>
            <a:miter lim="800000"/>
            <a:headEnd type="triangle" w="med" len="med"/>
            <a:tailEnd type="triangle" w="med" len="med"/>
          </a:ln>
        </p:spPr>
        <p:txBody>
          <a:bodyPr wrap="none">
            <a:prstTxWarp prst="textNoShape">
              <a:avLst/>
            </a:prstTxWarp>
          </a:bodyPr>
          <a:lstStyle/>
          <a:p>
            <a:pPr defTabSz="457200"/>
            <a:endParaRPr lang="en-US" dirty="0">
              <a:solidFill>
                <a:prstClr val="black"/>
              </a:solidFill>
            </a:endParaRPr>
          </a:p>
        </p:txBody>
      </p:sp>
      <p:sp>
        <p:nvSpPr>
          <p:cNvPr id="8" name="Text Box 3"/>
          <p:cNvSpPr txBox="1">
            <a:spLocks noChangeArrowheads="1"/>
          </p:cNvSpPr>
          <p:nvPr/>
        </p:nvSpPr>
        <p:spPr bwMode="auto">
          <a:xfrm>
            <a:off x="2420473" y="4239135"/>
            <a:ext cx="800351" cy="446276"/>
          </a:xfrm>
          <a:prstGeom prst="rect">
            <a:avLst/>
          </a:prstGeom>
          <a:noFill/>
          <a:ln w="9525">
            <a:noFill/>
            <a:miter lim="800000"/>
            <a:headEnd/>
            <a:tailEnd/>
          </a:ln>
        </p:spPr>
        <p:txBody>
          <a:bodyPr wrap="none">
            <a:prstTxWarp prst="textNoShape">
              <a:avLst/>
            </a:prstTxWarp>
            <a:spAutoFit/>
          </a:bodyPr>
          <a:lstStyle/>
          <a:p>
            <a:pPr algn="ctr" defTabSz="457200"/>
            <a:r>
              <a:rPr lang="en-US" sz="2300" cap="all" dirty="0">
                <a:solidFill>
                  <a:srgbClr val="F26522"/>
                </a:solidFill>
                <a:latin typeface="Franklin Gothic Medium"/>
                <a:cs typeface="Franklin Gothic Medium"/>
              </a:rPr>
              <a:t>Time</a:t>
            </a:r>
          </a:p>
        </p:txBody>
      </p:sp>
      <p:sp>
        <p:nvSpPr>
          <p:cNvPr id="9" name="Text Box 4"/>
          <p:cNvSpPr txBox="1">
            <a:spLocks noChangeArrowheads="1"/>
          </p:cNvSpPr>
          <p:nvPr/>
        </p:nvSpPr>
        <p:spPr bwMode="auto">
          <a:xfrm rot="16200000">
            <a:off x="-44206" y="3049241"/>
            <a:ext cx="2063260" cy="446276"/>
          </a:xfrm>
          <a:prstGeom prst="rect">
            <a:avLst/>
          </a:prstGeom>
          <a:noFill/>
          <a:ln w="9525">
            <a:noFill/>
            <a:miter lim="800000"/>
            <a:headEnd/>
            <a:tailEnd/>
          </a:ln>
        </p:spPr>
        <p:txBody>
          <a:bodyPr wrap="none">
            <a:prstTxWarp prst="textNoShape">
              <a:avLst/>
            </a:prstTxWarp>
            <a:spAutoFit/>
          </a:bodyPr>
          <a:lstStyle/>
          <a:p>
            <a:pPr algn="ctr" defTabSz="457200"/>
            <a:r>
              <a:rPr lang="en-US" sz="2300" cap="all" dirty="0">
                <a:solidFill>
                  <a:srgbClr val="F26522"/>
                </a:solidFill>
                <a:latin typeface="Franklin Gothic Medium"/>
                <a:cs typeface="Franklin Gothic Medium"/>
              </a:rPr>
              <a:t>Energy Level</a:t>
            </a:r>
          </a:p>
        </p:txBody>
      </p:sp>
      <p:sp>
        <p:nvSpPr>
          <p:cNvPr id="10" name="Text Box 5"/>
          <p:cNvSpPr txBox="1">
            <a:spLocks noChangeArrowheads="1"/>
          </p:cNvSpPr>
          <p:nvPr/>
        </p:nvSpPr>
        <p:spPr bwMode="auto">
          <a:xfrm>
            <a:off x="1309163" y="3408900"/>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1</a:t>
            </a:r>
          </a:p>
        </p:txBody>
      </p:sp>
      <p:sp>
        <p:nvSpPr>
          <p:cNvPr id="11" name="Text Box 6"/>
          <p:cNvSpPr txBox="1">
            <a:spLocks noChangeArrowheads="1"/>
          </p:cNvSpPr>
          <p:nvPr/>
        </p:nvSpPr>
        <p:spPr bwMode="auto">
          <a:xfrm>
            <a:off x="1309163" y="2827875"/>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2</a:t>
            </a:r>
          </a:p>
        </p:txBody>
      </p:sp>
      <p:sp>
        <p:nvSpPr>
          <p:cNvPr id="12" name="Text Box 7"/>
          <p:cNvSpPr txBox="1">
            <a:spLocks noChangeArrowheads="1"/>
          </p:cNvSpPr>
          <p:nvPr/>
        </p:nvSpPr>
        <p:spPr bwMode="auto">
          <a:xfrm>
            <a:off x="6825802" y="3559715"/>
            <a:ext cx="1164777" cy="523220"/>
          </a:xfrm>
          <a:prstGeom prst="rect">
            <a:avLst/>
          </a:prstGeom>
          <a:noFill/>
          <a:ln w="9525">
            <a:noFill/>
            <a:miter lim="800000"/>
            <a:headEnd/>
            <a:tailEnd/>
          </a:ln>
        </p:spPr>
        <p:txBody>
          <a:bodyPr wrap="none">
            <a:prstTxWarp prst="textNoShape">
              <a:avLst/>
            </a:prstTxWarp>
            <a:spAutoFit/>
          </a:bodyPr>
          <a:lstStyle/>
          <a:p>
            <a:pPr defTabSz="457200"/>
            <a:r>
              <a:rPr lang="en-US" sz="2800" dirty="0">
                <a:solidFill>
                  <a:srgbClr val="00467F"/>
                </a:solidFill>
                <a:latin typeface="Franklin Gothic Book"/>
                <a:cs typeface="Franklin Gothic Book"/>
              </a:rPr>
              <a:t>Awake</a:t>
            </a:r>
          </a:p>
        </p:txBody>
      </p:sp>
      <p:sp>
        <p:nvSpPr>
          <p:cNvPr id="13" name="Text Box 8"/>
          <p:cNvSpPr txBox="1">
            <a:spLocks noChangeArrowheads="1"/>
          </p:cNvSpPr>
          <p:nvPr/>
        </p:nvSpPr>
        <p:spPr bwMode="auto">
          <a:xfrm>
            <a:off x="6825802" y="4134390"/>
            <a:ext cx="1204577" cy="523220"/>
          </a:xfrm>
          <a:prstGeom prst="rect">
            <a:avLst/>
          </a:prstGeom>
          <a:noFill/>
          <a:ln w="9525">
            <a:noFill/>
            <a:miter lim="800000"/>
            <a:headEnd/>
            <a:tailEnd/>
          </a:ln>
        </p:spPr>
        <p:txBody>
          <a:bodyPr wrap="none">
            <a:prstTxWarp prst="textNoShape">
              <a:avLst/>
            </a:prstTxWarp>
            <a:spAutoFit/>
          </a:bodyPr>
          <a:lstStyle/>
          <a:p>
            <a:pPr defTabSz="457200"/>
            <a:r>
              <a:rPr lang="en-US" sz="2800" dirty="0">
                <a:solidFill>
                  <a:srgbClr val="00467F"/>
                </a:solidFill>
                <a:latin typeface="Franklin Gothic Book"/>
                <a:cs typeface="Franklin Gothic Book"/>
              </a:rPr>
              <a:t>Asleep</a:t>
            </a:r>
          </a:p>
        </p:txBody>
      </p:sp>
      <p:sp>
        <p:nvSpPr>
          <p:cNvPr id="15" name="Text Box 10"/>
          <p:cNvSpPr txBox="1">
            <a:spLocks noChangeArrowheads="1"/>
          </p:cNvSpPr>
          <p:nvPr/>
        </p:nvSpPr>
        <p:spPr bwMode="auto">
          <a:xfrm>
            <a:off x="1309163" y="2265900"/>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3</a:t>
            </a:r>
          </a:p>
        </p:txBody>
      </p:sp>
      <p:sp>
        <p:nvSpPr>
          <p:cNvPr id="16" name="Text Box 11"/>
          <p:cNvSpPr txBox="1">
            <a:spLocks noChangeArrowheads="1"/>
          </p:cNvSpPr>
          <p:nvPr/>
        </p:nvSpPr>
        <p:spPr bwMode="auto">
          <a:xfrm>
            <a:off x="1309163" y="3926425"/>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0</a:t>
            </a:r>
          </a:p>
        </p:txBody>
      </p:sp>
      <p:sp>
        <p:nvSpPr>
          <p:cNvPr id="17" name="Line 12"/>
          <p:cNvSpPr>
            <a:spLocks noChangeShapeType="1"/>
          </p:cNvSpPr>
          <p:nvPr/>
        </p:nvSpPr>
        <p:spPr bwMode="auto">
          <a:xfrm>
            <a:off x="1622425" y="4134390"/>
            <a:ext cx="6477000" cy="0"/>
          </a:xfrm>
          <a:prstGeom prst="line">
            <a:avLst/>
          </a:prstGeom>
          <a:noFill/>
          <a:ln w="15875">
            <a:solidFill>
              <a:schemeClr val="bg1">
                <a:lumMod val="50000"/>
              </a:schemeClr>
            </a:solidFill>
            <a:miter lim="800000"/>
            <a:headEnd/>
            <a:tailEnd type="triangle" w="med" len="med"/>
          </a:ln>
        </p:spPr>
        <p:txBody>
          <a:bodyPr wrap="none">
            <a:prstTxWarp prst="textNoShape">
              <a:avLst/>
            </a:prstTxWarp>
          </a:bodyPr>
          <a:lstStyle/>
          <a:p>
            <a:pPr defTabSz="457200"/>
            <a:endParaRPr lang="en-US" dirty="0">
              <a:solidFill>
                <a:prstClr val="black"/>
              </a:solidFill>
            </a:endParaRPr>
          </a:p>
        </p:txBody>
      </p:sp>
      <p:sp>
        <p:nvSpPr>
          <p:cNvPr id="18" name="Text Box 13"/>
          <p:cNvSpPr txBox="1">
            <a:spLocks noChangeArrowheads="1"/>
          </p:cNvSpPr>
          <p:nvPr/>
        </p:nvSpPr>
        <p:spPr bwMode="auto">
          <a:xfrm>
            <a:off x="2227753" y="1558014"/>
            <a:ext cx="3605888" cy="707886"/>
          </a:xfrm>
          <a:prstGeom prst="rect">
            <a:avLst/>
          </a:prstGeom>
          <a:noFill/>
          <a:ln w="9525">
            <a:noFill/>
            <a:miter lim="800000"/>
            <a:headEnd/>
            <a:tailEnd/>
          </a:ln>
        </p:spPr>
        <p:txBody>
          <a:bodyPr wrap="square">
            <a:prstTxWarp prst="textNoShape">
              <a:avLst/>
            </a:prstTxWarp>
            <a:spAutoFit/>
          </a:bodyPr>
          <a:lstStyle/>
          <a:p>
            <a:pPr defTabSz="457200" eaLnBrk="0" hangingPunct="0"/>
            <a:r>
              <a:rPr lang="en-US" sz="2000" dirty="0">
                <a:solidFill>
                  <a:prstClr val="white">
                    <a:lumMod val="50000"/>
                  </a:prstClr>
                </a:solidFill>
                <a:latin typeface="Franklin Gothic Book"/>
                <a:cs typeface="Franklin Gothic Book"/>
              </a:rPr>
              <a:t>Start your energy</a:t>
            </a:r>
            <a:br>
              <a:rPr lang="en-US" sz="2000" dirty="0">
                <a:solidFill>
                  <a:prstClr val="white">
                    <a:lumMod val="50000"/>
                  </a:prstClr>
                </a:solidFill>
                <a:latin typeface="Franklin Gothic Book"/>
                <a:cs typeface="Franklin Gothic Book"/>
              </a:rPr>
            </a:br>
            <a:r>
              <a:rPr lang="en-US" sz="2000" dirty="0">
                <a:solidFill>
                  <a:prstClr val="white">
                    <a:lumMod val="50000"/>
                  </a:prstClr>
                </a:solidFill>
                <a:latin typeface="Franklin Gothic Book"/>
                <a:cs typeface="Franklin Gothic Book"/>
              </a:rPr>
              <a:t>at level 3.</a:t>
            </a:r>
            <a:endParaRPr lang="en-US" sz="2000" dirty="0">
              <a:solidFill>
                <a:prstClr val="white">
                  <a:lumMod val="50000"/>
                </a:prstClr>
              </a:solidFill>
              <a:latin typeface="Franklin Gothic Book"/>
              <a:cs typeface="Franklin Gothic Book"/>
            </a:endParaRPr>
          </a:p>
        </p:txBody>
      </p:sp>
      <p:sp>
        <p:nvSpPr>
          <p:cNvPr id="19" name="Text Box 14"/>
          <p:cNvSpPr txBox="1">
            <a:spLocks noChangeArrowheads="1"/>
          </p:cNvSpPr>
          <p:nvPr/>
        </p:nvSpPr>
        <p:spPr bwMode="auto">
          <a:xfrm>
            <a:off x="4518025" y="2374833"/>
            <a:ext cx="3581400" cy="707886"/>
          </a:xfrm>
          <a:prstGeom prst="rect">
            <a:avLst/>
          </a:prstGeom>
          <a:noFill/>
          <a:ln w="9525">
            <a:noFill/>
            <a:miter lim="800000"/>
            <a:headEnd/>
            <a:tailEnd/>
          </a:ln>
        </p:spPr>
        <p:txBody>
          <a:bodyPr wrap="square">
            <a:prstTxWarp prst="textNoShape">
              <a:avLst/>
            </a:prstTxWarp>
            <a:spAutoFit/>
          </a:bodyPr>
          <a:lstStyle/>
          <a:p>
            <a:pPr defTabSz="457200" eaLnBrk="0" hangingPunct="0"/>
            <a:r>
              <a:rPr lang="en-US" sz="2000" dirty="0">
                <a:solidFill>
                  <a:prstClr val="white">
                    <a:lumMod val="50000"/>
                  </a:prstClr>
                </a:solidFill>
                <a:latin typeface="Franklin Gothic Book"/>
                <a:cs typeface="Franklin Gothic Book"/>
              </a:rPr>
              <a:t>When it trails off, you will be at your normal speaking voice.</a:t>
            </a:r>
            <a:endParaRPr lang="en-US" sz="2000" dirty="0">
              <a:solidFill>
                <a:prstClr val="white">
                  <a:lumMod val="50000"/>
                </a:prstClr>
              </a:solidFill>
              <a:latin typeface="Franklin Gothic Book"/>
              <a:cs typeface="Franklin Gothic Book"/>
            </a:endParaRPr>
          </a:p>
        </p:txBody>
      </p:sp>
      <p:sp>
        <p:nvSpPr>
          <p:cNvPr id="14" name="Freeform 9"/>
          <p:cNvSpPr>
            <a:spLocks/>
          </p:cNvSpPr>
          <p:nvPr/>
        </p:nvSpPr>
        <p:spPr bwMode="auto">
          <a:xfrm>
            <a:off x="1622425" y="3677190"/>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AFBD22"/>
            </a:solidFill>
            <a:round/>
            <a:headEnd/>
            <a:tailEnd/>
          </a:ln>
        </p:spPr>
        <p:txBody>
          <a:bodyPr>
            <a:prstTxWarp prst="textNoShape">
              <a:avLst/>
            </a:prstTxWarp>
          </a:bodyPr>
          <a:lstStyle/>
          <a:p>
            <a:pPr defTabSz="457200"/>
            <a:endParaRPr lang="en-US" dirty="0">
              <a:solidFill>
                <a:prstClr val="black"/>
              </a:solidFill>
            </a:endParaRPr>
          </a:p>
        </p:txBody>
      </p:sp>
      <p:sp>
        <p:nvSpPr>
          <p:cNvPr id="20" name="Freeform 9"/>
          <p:cNvSpPr>
            <a:spLocks/>
          </p:cNvSpPr>
          <p:nvPr/>
        </p:nvSpPr>
        <p:spPr bwMode="auto">
          <a:xfrm>
            <a:off x="1622425" y="2501694"/>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AFBD22"/>
            </a:solidFill>
            <a:round/>
            <a:headEnd/>
            <a:tailEnd/>
          </a:ln>
        </p:spPr>
        <p:txBody>
          <a:bodyPr>
            <a:prstTxWarp prst="textNoShape">
              <a:avLst/>
            </a:prstTxWarp>
          </a:bodyPr>
          <a:lstStyle/>
          <a:p>
            <a:pPr defTabSz="457200"/>
            <a:endParaRPr lang="en-US" dirty="0">
              <a:solidFill>
                <a:prstClr val="black"/>
              </a:solidFill>
            </a:endParaRPr>
          </a:p>
        </p:txBody>
      </p:sp>
      <p:cxnSp>
        <p:nvCxnSpPr>
          <p:cNvPr id="22" name="Straight Arrow Connector 21"/>
          <p:cNvCxnSpPr/>
          <p:nvPr/>
        </p:nvCxnSpPr>
        <p:spPr>
          <a:xfrm rot="5400000" flipH="1" flipV="1">
            <a:off x="1548063" y="3085450"/>
            <a:ext cx="950119"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659755" y="2153190"/>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1536827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Level 3 Energy</a:t>
            </a:r>
            <a:endParaRPr lang="en-US" dirty="0"/>
          </a:p>
        </p:txBody>
      </p:sp>
      <p:sp>
        <p:nvSpPr>
          <p:cNvPr id="24" name="Content Placeholder 23"/>
          <p:cNvSpPr>
            <a:spLocks noGrp="1"/>
          </p:cNvSpPr>
          <p:nvPr>
            <p:ph idx="1"/>
          </p:nvPr>
        </p:nvSpPr>
        <p:spPr>
          <a:xfrm>
            <a:off x="1349277" y="1457760"/>
            <a:ext cx="7018886" cy="4898590"/>
          </a:xfrm>
        </p:spPr>
        <p:txBody>
          <a:bodyPr>
            <a:normAutofit/>
          </a:bodyPr>
          <a:lstStyle/>
          <a:p>
            <a:pPr marL="0" indent="0">
              <a:spcBef>
                <a:spcPct val="30000"/>
              </a:spcBef>
              <a:spcAft>
                <a:spcPts val="1200"/>
              </a:spcAft>
              <a:buNone/>
            </a:pPr>
            <a:r>
              <a:rPr lang="en-US" sz="3800" i="1" dirty="0" smtClean="0"/>
              <a:t>Good morning!  </a:t>
            </a:r>
          </a:p>
          <a:p>
            <a:pPr marL="0" indent="0">
              <a:spcBef>
                <a:spcPct val="30000"/>
              </a:spcBef>
              <a:spcAft>
                <a:spcPts val="1200"/>
              </a:spcAft>
              <a:buNone/>
            </a:pPr>
            <a:r>
              <a:rPr lang="en-US" sz="3800" i="1" dirty="0" smtClean="0"/>
              <a:t>It is a pleasure to be here this morning.  </a:t>
            </a:r>
          </a:p>
          <a:p>
            <a:pPr marL="0" indent="0">
              <a:spcBef>
                <a:spcPct val="30000"/>
              </a:spcBef>
              <a:spcAft>
                <a:spcPts val="1200"/>
              </a:spcAft>
              <a:buNone/>
            </a:pPr>
            <a:r>
              <a:rPr lang="en-US" sz="3800" i="1" dirty="0" smtClean="0"/>
              <a:t>One thing I always enjoy is speaking with people who want to get better at what they do.</a:t>
            </a:r>
          </a:p>
          <a:p>
            <a:pPr marL="0" indent="0">
              <a:spcAft>
                <a:spcPts val="1200"/>
              </a:spcAft>
              <a:buNone/>
            </a:pPr>
            <a:endParaRPr lang="en-US" sz="3800" i="1"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24</a:t>
            </a:fld>
            <a:endParaRPr lang="en-US" dirty="0">
              <a:solidFill>
                <a:prstClr val="white"/>
              </a:solidFill>
            </a:endParaRPr>
          </a:p>
        </p:txBody>
      </p:sp>
      <p:sp>
        <p:nvSpPr>
          <p:cNvPr id="25" name="Content Placeholder 23"/>
          <p:cNvSpPr txBox="1">
            <a:spLocks/>
          </p:cNvSpPr>
          <p:nvPr/>
        </p:nvSpPr>
        <p:spPr>
          <a:xfrm>
            <a:off x="783390" y="1193161"/>
            <a:ext cx="1399265" cy="2114290"/>
          </a:xfrm>
          <a:prstGeom prst="rect">
            <a:avLst/>
          </a:prstGeom>
        </p:spPr>
        <p:txBody>
          <a:bodyPr vert="horz" lIns="91440" tIns="45720" rIns="91440" bIns="45720" rtlCol="0">
            <a:normAutofit/>
          </a:bodyPr>
          <a:lstStyle/>
          <a:p>
            <a:pPr defTabSz="457200">
              <a:spcBef>
                <a:spcPct val="30000"/>
              </a:spcBef>
              <a:spcAft>
                <a:spcPts val="1200"/>
              </a:spcAft>
              <a:buClr>
                <a:srgbClr val="99AB21"/>
              </a:buClr>
              <a:buFont typeface="Arial"/>
              <a:buNone/>
              <a:defRPr/>
            </a:pPr>
            <a:r>
              <a:rPr lang="en-US" sz="10000" dirty="0">
                <a:solidFill>
                  <a:srgbClr val="00467F"/>
                </a:solidFill>
                <a:latin typeface="Franklin Gothic Book"/>
                <a:cs typeface="Franklin Gothic Book"/>
              </a:rPr>
              <a:t>“</a:t>
            </a:r>
            <a:endParaRPr lang="en-US" sz="10000" dirty="0">
              <a:solidFill>
                <a:srgbClr val="00467F"/>
              </a:solidFill>
              <a:latin typeface="Franklin Gothic Book"/>
              <a:cs typeface="Franklin Gothic Book"/>
            </a:endParaRPr>
          </a:p>
        </p:txBody>
      </p:sp>
      <p:sp>
        <p:nvSpPr>
          <p:cNvPr id="26" name="Content Placeholder 23"/>
          <p:cNvSpPr txBox="1">
            <a:spLocks/>
          </p:cNvSpPr>
          <p:nvPr/>
        </p:nvSpPr>
        <p:spPr>
          <a:xfrm rot="10800000">
            <a:off x="6561582" y="3708999"/>
            <a:ext cx="1399265" cy="2114290"/>
          </a:xfrm>
          <a:prstGeom prst="rect">
            <a:avLst/>
          </a:prstGeom>
        </p:spPr>
        <p:txBody>
          <a:bodyPr vert="horz" lIns="91440" tIns="45720" rIns="91440" bIns="45720" rtlCol="0">
            <a:normAutofit/>
          </a:bodyPr>
          <a:lstStyle/>
          <a:p>
            <a:pPr defTabSz="457200">
              <a:spcBef>
                <a:spcPct val="30000"/>
              </a:spcBef>
              <a:spcAft>
                <a:spcPts val="1200"/>
              </a:spcAft>
              <a:buClr>
                <a:srgbClr val="99AB21"/>
              </a:buClr>
              <a:buFont typeface="Arial"/>
              <a:buNone/>
              <a:defRPr/>
            </a:pPr>
            <a:r>
              <a:rPr lang="en-US" sz="10000" dirty="0">
                <a:solidFill>
                  <a:srgbClr val="00467F"/>
                </a:solidFill>
                <a:latin typeface="Franklin Gothic Book"/>
                <a:cs typeface="Franklin Gothic Book"/>
              </a:rPr>
              <a:t>“</a:t>
            </a:r>
            <a:endParaRPr lang="en-US" sz="10000" dirty="0">
              <a:solidFill>
                <a:srgbClr val="00467F"/>
              </a:solidFill>
              <a:latin typeface="Franklin Gothic Book"/>
              <a:cs typeface="Franklin Gothic Book"/>
            </a:endParaRPr>
          </a:p>
        </p:txBody>
      </p:sp>
    </p:spTree>
    <p:extLst>
      <p:ext uri="{BB962C8B-B14F-4D97-AF65-F5344CB8AC3E}">
        <p14:creationId xmlns:p14="http://schemas.microsoft.com/office/powerpoint/2010/main" val="2530970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wling-pins.jpg"/>
          <p:cNvPicPr>
            <a:picLocks noChangeAspect="1"/>
          </p:cNvPicPr>
          <p:nvPr/>
        </p:nvPicPr>
        <p:blipFill>
          <a:blip r:embed="rId3"/>
          <a:srcRect t="870" b="1668"/>
          <a:stretch>
            <a:fillRect/>
          </a:stretch>
        </p:blipFill>
        <p:spPr>
          <a:xfrm>
            <a:off x="0" y="0"/>
            <a:ext cx="9143999" cy="6858000"/>
          </a:xfrm>
          <a:prstGeom prst="rect">
            <a:avLst/>
          </a:prstGeom>
        </p:spPr>
      </p:pic>
      <p:grpSp>
        <p:nvGrpSpPr>
          <p:cNvPr id="2" name="Group 18"/>
          <p:cNvGrpSpPr/>
          <p:nvPr/>
        </p:nvGrpSpPr>
        <p:grpSpPr>
          <a:xfrm>
            <a:off x="342943" y="2369623"/>
            <a:ext cx="8801056" cy="1774672"/>
            <a:chOff x="342943" y="2369623"/>
            <a:chExt cx="8801056" cy="1774672"/>
          </a:xfrm>
        </p:grpSpPr>
        <p:sp>
          <p:nvSpPr>
            <p:cNvPr id="14" name="Rectangle 13"/>
            <p:cNvSpPr/>
            <p:nvPr/>
          </p:nvSpPr>
          <p:spPr>
            <a:xfrm>
              <a:off x="342944" y="3198036"/>
              <a:ext cx="5088756"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p:cNvSpPr/>
            <p:nvPr/>
          </p:nvSpPr>
          <p:spPr>
            <a:xfrm>
              <a:off x="342943" y="2369623"/>
              <a:ext cx="4697006"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800" cap="all" dirty="0" smtClean="0">
                  <a:solidFill>
                    <a:prstClr val="white"/>
                  </a:solidFill>
                  <a:latin typeface="Franklin Gothic Medium"/>
                  <a:cs typeface="Franklin Gothic Medium"/>
                </a:rPr>
                <a:t>Reset </a:t>
              </a:r>
              <a:r>
                <a:rPr lang="en-US" sz="5800" cap="all" dirty="0">
                  <a:solidFill>
                    <a:prstClr val="white"/>
                  </a:solidFill>
                  <a:latin typeface="Franklin Gothic Medium"/>
                  <a:cs typeface="Franklin Gothic Medium"/>
                </a:rPr>
                <a:t>the</a:t>
              </a:r>
              <a:br>
                <a:rPr lang="en-US" sz="5800" cap="all" dirty="0">
                  <a:solidFill>
                    <a:prstClr val="white"/>
                  </a:solidFill>
                  <a:latin typeface="Franklin Gothic Medium"/>
                  <a:cs typeface="Franklin Gothic Medium"/>
                </a:rPr>
              </a:br>
              <a:r>
                <a:rPr lang="en-US" sz="5800" cap="all" dirty="0">
                  <a:solidFill>
                    <a:prstClr val="white"/>
                  </a:solidFill>
                  <a:latin typeface="Franklin Gothic Medium"/>
                  <a:cs typeface="Franklin Gothic Medium"/>
                </a:rPr>
                <a:t>energy level</a:t>
              </a:r>
              <a:endParaRPr lang="en-US" sz="5800" cap="all" dirty="0">
                <a:solidFill>
                  <a:prstClr val="white"/>
                </a:solidFill>
                <a:latin typeface="Franklin Gothic Medium"/>
                <a:cs typeface="Franklin Gothic Medium"/>
              </a:endParaRPr>
            </a:p>
          </p:txBody>
        </p:sp>
      </p:grpSp>
      <p:pic>
        <p:nvPicPr>
          <p:cNvPr id="23" name="Picture 22"/>
          <p:cNvPicPr>
            <a:picLocks noChangeAspect="1"/>
          </p:cNvPicPr>
          <p:nvPr/>
        </p:nvPicPr>
        <p:blipFill>
          <a:blip r:embed="rId4"/>
          <a:stretch>
            <a:fillRect/>
          </a:stretch>
        </p:blipFill>
        <p:spPr>
          <a:xfrm>
            <a:off x="6500608" y="6356607"/>
            <a:ext cx="2354072" cy="448056"/>
          </a:xfrm>
          <a:prstGeom prst="rect">
            <a:avLst/>
          </a:prstGeom>
        </p:spPr>
      </p:pic>
      <p:sp>
        <p:nvSpPr>
          <p:cNvPr id="24" name="TextBox 23"/>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5" name="TextBox 24"/>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6"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25</a:t>
            </a:fld>
            <a:endParaRPr lang="en-US" dirty="0">
              <a:solidFill>
                <a:prstClr val="white"/>
              </a:solidFill>
            </a:endParaRPr>
          </a:p>
        </p:txBody>
      </p:sp>
    </p:spTree>
    <p:extLst>
      <p:ext uri="{BB962C8B-B14F-4D97-AF65-F5344CB8AC3E}">
        <p14:creationId xmlns:p14="http://schemas.microsoft.com/office/powerpoint/2010/main" val="311243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Reset </a:t>
            </a:r>
            <a:r>
              <a:rPr lang="en-US" dirty="0" smtClean="0"/>
              <a:t>the Energy Level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26</a:t>
            </a:fld>
            <a:endParaRPr lang="en-US" dirty="0">
              <a:solidFill>
                <a:prstClr val="white"/>
              </a:solidFill>
            </a:endParaRPr>
          </a:p>
        </p:txBody>
      </p:sp>
      <p:sp>
        <p:nvSpPr>
          <p:cNvPr id="7" name="Line 2"/>
          <p:cNvSpPr>
            <a:spLocks noChangeShapeType="1"/>
          </p:cNvSpPr>
          <p:nvPr/>
        </p:nvSpPr>
        <p:spPr bwMode="auto">
          <a:xfrm flipV="1">
            <a:off x="1622425" y="2153190"/>
            <a:ext cx="0" cy="2743200"/>
          </a:xfrm>
          <a:prstGeom prst="line">
            <a:avLst/>
          </a:prstGeom>
          <a:noFill/>
          <a:ln w="15875">
            <a:solidFill>
              <a:schemeClr val="bg1">
                <a:lumMod val="50000"/>
              </a:schemeClr>
            </a:solidFill>
            <a:miter lim="800000"/>
            <a:headEnd type="triangle" w="med" len="med"/>
            <a:tailEnd type="triangle" w="med" len="med"/>
          </a:ln>
        </p:spPr>
        <p:txBody>
          <a:bodyPr wrap="none">
            <a:prstTxWarp prst="textNoShape">
              <a:avLst/>
            </a:prstTxWarp>
          </a:bodyPr>
          <a:lstStyle/>
          <a:p>
            <a:pPr defTabSz="457200"/>
            <a:endParaRPr lang="en-US" dirty="0">
              <a:solidFill>
                <a:prstClr val="black"/>
              </a:solidFill>
            </a:endParaRPr>
          </a:p>
        </p:txBody>
      </p:sp>
      <p:sp>
        <p:nvSpPr>
          <p:cNvPr id="8" name="Text Box 3"/>
          <p:cNvSpPr txBox="1">
            <a:spLocks noChangeArrowheads="1"/>
          </p:cNvSpPr>
          <p:nvPr/>
        </p:nvSpPr>
        <p:spPr bwMode="auto">
          <a:xfrm>
            <a:off x="2420473" y="4239135"/>
            <a:ext cx="800351" cy="446276"/>
          </a:xfrm>
          <a:prstGeom prst="rect">
            <a:avLst/>
          </a:prstGeom>
          <a:noFill/>
          <a:ln w="9525">
            <a:noFill/>
            <a:miter lim="800000"/>
            <a:headEnd/>
            <a:tailEnd/>
          </a:ln>
        </p:spPr>
        <p:txBody>
          <a:bodyPr wrap="none">
            <a:prstTxWarp prst="textNoShape">
              <a:avLst/>
            </a:prstTxWarp>
            <a:spAutoFit/>
          </a:bodyPr>
          <a:lstStyle/>
          <a:p>
            <a:pPr algn="ctr" defTabSz="457200"/>
            <a:r>
              <a:rPr lang="en-US" sz="2300" cap="all" dirty="0">
                <a:solidFill>
                  <a:srgbClr val="F26522"/>
                </a:solidFill>
                <a:latin typeface="Franklin Gothic Medium"/>
                <a:cs typeface="Franklin Gothic Medium"/>
              </a:rPr>
              <a:t>Time</a:t>
            </a:r>
          </a:p>
        </p:txBody>
      </p:sp>
      <p:sp>
        <p:nvSpPr>
          <p:cNvPr id="9" name="Text Box 4"/>
          <p:cNvSpPr txBox="1">
            <a:spLocks noChangeArrowheads="1"/>
          </p:cNvSpPr>
          <p:nvPr/>
        </p:nvSpPr>
        <p:spPr bwMode="auto">
          <a:xfrm rot="16200000">
            <a:off x="-44206" y="3049241"/>
            <a:ext cx="2063260" cy="446276"/>
          </a:xfrm>
          <a:prstGeom prst="rect">
            <a:avLst/>
          </a:prstGeom>
          <a:noFill/>
          <a:ln w="9525">
            <a:noFill/>
            <a:miter lim="800000"/>
            <a:headEnd/>
            <a:tailEnd/>
          </a:ln>
        </p:spPr>
        <p:txBody>
          <a:bodyPr wrap="none">
            <a:prstTxWarp prst="textNoShape">
              <a:avLst/>
            </a:prstTxWarp>
            <a:spAutoFit/>
          </a:bodyPr>
          <a:lstStyle/>
          <a:p>
            <a:pPr algn="ctr" defTabSz="457200"/>
            <a:r>
              <a:rPr lang="en-US" sz="2300" cap="all" dirty="0">
                <a:solidFill>
                  <a:srgbClr val="F26522"/>
                </a:solidFill>
                <a:latin typeface="Franklin Gothic Medium"/>
                <a:cs typeface="Franklin Gothic Medium"/>
              </a:rPr>
              <a:t>Energy Level</a:t>
            </a:r>
          </a:p>
        </p:txBody>
      </p:sp>
      <p:sp>
        <p:nvSpPr>
          <p:cNvPr id="10" name="Text Box 5"/>
          <p:cNvSpPr txBox="1">
            <a:spLocks noChangeArrowheads="1"/>
          </p:cNvSpPr>
          <p:nvPr/>
        </p:nvSpPr>
        <p:spPr bwMode="auto">
          <a:xfrm>
            <a:off x="1309163" y="3408900"/>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1</a:t>
            </a:r>
          </a:p>
        </p:txBody>
      </p:sp>
      <p:sp>
        <p:nvSpPr>
          <p:cNvPr id="11" name="Text Box 6"/>
          <p:cNvSpPr txBox="1">
            <a:spLocks noChangeArrowheads="1"/>
          </p:cNvSpPr>
          <p:nvPr/>
        </p:nvSpPr>
        <p:spPr bwMode="auto">
          <a:xfrm>
            <a:off x="1309163" y="2827875"/>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2</a:t>
            </a:r>
          </a:p>
        </p:txBody>
      </p:sp>
      <p:sp>
        <p:nvSpPr>
          <p:cNvPr id="12" name="Text Box 7"/>
          <p:cNvSpPr txBox="1">
            <a:spLocks noChangeArrowheads="1"/>
          </p:cNvSpPr>
          <p:nvPr/>
        </p:nvSpPr>
        <p:spPr bwMode="auto">
          <a:xfrm>
            <a:off x="6825802" y="3559715"/>
            <a:ext cx="1164777" cy="523220"/>
          </a:xfrm>
          <a:prstGeom prst="rect">
            <a:avLst/>
          </a:prstGeom>
          <a:noFill/>
          <a:ln w="9525">
            <a:noFill/>
            <a:miter lim="800000"/>
            <a:headEnd/>
            <a:tailEnd/>
          </a:ln>
        </p:spPr>
        <p:txBody>
          <a:bodyPr wrap="none">
            <a:prstTxWarp prst="textNoShape">
              <a:avLst/>
            </a:prstTxWarp>
            <a:spAutoFit/>
          </a:bodyPr>
          <a:lstStyle/>
          <a:p>
            <a:pPr defTabSz="457200"/>
            <a:r>
              <a:rPr lang="en-US" sz="2800" dirty="0">
                <a:solidFill>
                  <a:srgbClr val="00467F"/>
                </a:solidFill>
                <a:latin typeface="Franklin Gothic Book"/>
                <a:cs typeface="Franklin Gothic Book"/>
              </a:rPr>
              <a:t>Awake</a:t>
            </a:r>
          </a:p>
        </p:txBody>
      </p:sp>
      <p:sp>
        <p:nvSpPr>
          <p:cNvPr id="13" name="Text Box 8"/>
          <p:cNvSpPr txBox="1">
            <a:spLocks noChangeArrowheads="1"/>
          </p:cNvSpPr>
          <p:nvPr/>
        </p:nvSpPr>
        <p:spPr bwMode="auto">
          <a:xfrm>
            <a:off x="6825802" y="4134390"/>
            <a:ext cx="1204577" cy="523220"/>
          </a:xfrm>
          <a:prstGeom prst="rect">
            <a:avLst/>
          </a:prstGeom>
          <a:noFill/>
          <a:ln w="9525">
            <a:noFill/>
            <a:miter lim="800000"/>
            <a:headEnd/>
            <a:tailEnd/>
          </a:ln>
        </p:spPr>
        <p:txBody>
          <a:bodyPr wrap="none">
            <a:prstTxWarp prst="textNoShape">
              <a:avLst/>
            </a:prstTxWarp>
            <a:spAutoFit/>
          </a:bodyPr>
          <a:lstStyle/>
          <a:p>
            <a:pPr defTabSz="457200"/>
            <a:r>
              <a:rPr lang="en-US" sz="2800" dirty="0">
                <a:solidFill>
                  <a:srgbClr val="00467F"/>
                </a:solidFill>
                <a:latin typeface="Franklin Gothic Book"/>
                <a:cs typeface="Franklin Gothic Book"/>
              </a:rPr>
              <a:t>Asleep</a:t>
            </a:r>
          </a:p>
        </p:txBody>
      </p:sp>
      <p:sp>
        <p:nvSpPr>
          <p:cNvPr id="15" name="Text Box 10"/>
          <p:cNvSpPr txBox="1">
            <a:spLocks noChangeArrowheads="1"/>
          </p:cNvSpPr>
          <p:nvPr/>
        </p:nvSpPr>
        <p:spPr bwMode="auto">
          <a:xfrm>
            <a:off x="1309163" y="2265900"/>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3</a:t>
            </a:r>
          </a:p>
        </p:txBody>
      </p:sp>
      <p:sp>
        <p:nvSpPr>
          <p:cNvPr id="16" name="Text Box 11"/>
          <p:cNvSpPr txBox="1">
            <a:spLocks noChangeArrowheads="1"/>
          </p:cNvSpPr>
          <p:nvPr/>
        </p:nvSpPr>
        <p:spPr bwMode="auto">
          <a:xfrm>
            <a:off x="1309163" y="3926425"/>
            <a:ext cx="335073" cy="400110"/>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white">
                    <a:lumMod val="50000"/>
                  </a:prstClr>
                </a:solidFill>
                <a:latin typeface="Franklin Gothic Book"/>
                <a:cs typeface="Franklin Gothic Book"/>
              </a:rPr>
              <a:t>0</a:t>
            </a:r>
          </a:p>
        </p:txBody>
      </p:sp>
      <p:sp>
        <p:nvSpPr>
          <p:cNvPr id="17" name="Line 12"/>
          <p:cNvSpPr>
            <a:spLocks noChangeShapeType="1"/>
          </p:cNvSpPr>
          <p:nvPr/>
        </p:nvSpPr>
        <p:spPr bwMode="auto">
          <a:xfrm>
            <a:off x="1622425" y="4134390"/>
            <a:ext cx="6477000" cy="0"/>
          </a:xfrm>
          <a:prstGeom prst="line">
            <a:avLst/>
          </a:prstGeom>
          <a:noFill/>
          <a:ln w="15875">
            <a:solidFill>
              <a:schemeClr val="bg1">
                <a:lumMod val="50000"/>
              </a:schemeClr>
            </a:solidFill>
            <a:miter lim="800000"/>
            <a:headEnd/>
            <a:tailEnd type="triangle" w="med" len="med"/>
          </a:ln>
        </p:spPr>
        <p:txBody>
          <a:bodyPr wrap="none">
            <a:prstTxWarp prst="textNoShape">
              <a:avLst/>
            </a:prstTxWarp>
          </a:bodyPr>
          <a:lstStyle/>
          <a:p>
            <a:pPr defTabSz="457200"/>
            <a:endParaRPr lang="en-US" dirty="0">
              <a:solidFill>
                <a:prstClr val="black"/>
              </a:solidFill>
            </a:endParaRPr>
          </a:p>
        </p:txBody>
      </p:sp>
      <p:sp>
        <p:nvSpPr>
          <p:cNvPr id="18" name="Text Box 13"/>
          <p:cNvSpPr txBox="1">
            <a:spLocks noChangeArrowheads="1"/>
          </p:cNvSpPr>
          <p:nvPr/>
        </p:nvSpPr>
        <p:spPr bwMode="auto">
          <a:xfrm>
            <a:off x="2227753" y="1558014"/>
            <a:ext cx="3265150" cy="707886"/>
          </a:xfrm>
          <a:prstGeom prst="rect">
            <a:avLst/>
          </a:prstGeom>
          <a:noFill/>
          <a:ln w="9525">
            <a:noFill/>
            <a:miter lim="800000"/>
            <a:headEnd/>
            <a:tailEnd/>
          </a:ln>
        </p:spPr>
        <p:txBody>
          <a:bodyPr wrap="square">
            <a:prstTxWarp prst="textNoShape">
              <a:avLst/>
            </a:prstTxWarp>
            <a:spAutoFit/>
          </a:bodyPr>
          <a:lstStyle/>
          <a:p>
            <a:pPr defTabSz="457200" eaLnBrk="0" hangingPunct="0"/>
            <a:r>
              <a:rPr lang="en-US" sz="2000" dirty="0">
                <a:solidFill>
                  <a:prstClr val="white">
                    <a:lumMod val="50000"/>
                  </a:prstClr>
                </a:solidFill>
                <a:latin typeface="Franklin Gothic Book"/>
                <a:cs typeface="Franklin Gothic Book"/>
              </a:rPr>
              <a:t>Reset the energy level following every break.</a:t>
            </a:r>
            <a:endParaRPr lang="en-US" sz="2000" dirty="0">
              <a:solidFill>
                <a:prstClr val="white">
                  <a:lumMod val="50000"/>
                </a:prstClr>
              </a:solidFill>
              <a:latin typeface="Franklin Gothic Book"/>
              <a:cs typeface="Franklin Gothic Book"/>
            </a:endParaRPr>
          </a:p>
        </p:txBody>
      </p:sp>
      <p:sp>
        <p:nvSpPr>
          <p:cNvPr id="20" name="Freeform 9"/>
          <p:cNvSpPr>
            <a:spLocks/>
          </p:cNvSpPr>
          <p:nvPr/>
        </p:nvSpPr>
        <p:spPr bwMode="auto">
          <a:xfrm>
            <a:off x="1622426" y="2501694"/>
            <a:ext cx="1806574"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AFBD22"/>
            </a:solidFill>
            <a:round/>
            <a:headEnd/>
            <a:tailEnd/>
          </a:ln>
        </p:spPr>
        <p:txBody>
          <a:bodyPr>
            <a:prstTxWarp prst="textNoShape">
              <a:avLst/>
            </a:prstTxWarp>
          </a:bodyPr>
          <a:lstStyle/>
          <a:p>
            <a:pPr defTabSz="457200"/>
            <a:endParaRPr lang="en-US" dirty="0">
              <a:solidFill>
                <a:prstClr val="black"/>
              </a:solidFill>
            </a:endParaRPr>
          </a:p>
        </p:txBody>
      </p:sp>
      <p:cxnSp>
        <p:nvCxnSpPr>
          <p:cNvPr id="22" name="Straight Arrow Connector 21"/>
          <p:cNvCxnSpPr/>
          <p:nvPr/>
        </p:nvCxnSpPr>
        <p:spPr>
          <a:xfrm rot="5400000" flipH="1" flipV="1">
            <a:off x="2746559" y="3085450"/>
            <a:ext cx="950119"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Freeform 9"/>
          <p:cNvSpPr>
            <a:spLocks/>
          </p:cNvSpPr>
          <p:nvPr/>
        </p:nvSpPr>
        <p:spPr bwMode="auto">
          <a:xfrm>
            <a:off x="3220824" y="2501694"/>
            <a:ext cx="1806574"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AFBD22"/>
            </a:solidFill>
            <a:round/>
            <a:headEnd/>
            <a:tailEnd/>
          </a:ln>
        </p:spPr>
        <p:txBody>
          <a:bodyPr>
            <a:prstTxWarp prst="textNoShape">
              <a:avLst/>
            </a:prstTxWarp>
          </a:bodyPr>
          <a:lstStyle/>
          <a:p>
            <a:pPr defTabSz="457200"/>
            <a:endParaRPr lang="en-US" dirty="0">
              <a:solidFill>
                <a:prstClr val="black"/>
              </a:solidFill>
            </a:endParaRPr>
          </a:p>
        </p:txBody>
      </p:sp>
      <p:cxnSp>
        <p:nvCxnSpPr>
          <p:cNvPr id="28" name="Straight Arrow Connector 27"/>
          <p:cNvCxnSpPr/>
          <p:nvPr/>
        </p:nvCxnSpPr>
        <p:spPr>
          <a:xfrm rot="5400000" flipH="1" flipV="1">
            <a:off x="4344957" y="3085450"/>
            <a:ext cx="950119"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9"/>
          <p:cNvSpPr>
            <a:spLocks/>
          </p:cNvSpPr>
          <p:nvPr/>
        </p:nvSpPr>
        <p:spPr bwMode="auto">
          <a:xfrm>
            <a:off x="4589616" y="2501694"/>
            <a:ext cx="1806574"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AFBD22"/>
            </a:solidFill>
            <a:round/>
            <a:headEnd/>
            <a:tailEnd/>
          </a:ln>
        </p:spPr>
        <p:txBody>
          <a:bodyPr>
            <a:prstTxWarp prst="textNoShape">
              <a:avLst/>
            </a:prstTxWarp>
          </a:bodyPr>
          <a:lstStyle/>
          <a:p>
            <a:pPr defTabSz="457200"/>
            <a:endParaRPr lang="en-US" dirty="0">
              <a:solidFill>
                <a:prstClr val="black"/>
              </a:solidFill>
            </a:endParaRPr>
          </a:p>
        </p:txBody>
      </p:sp>
      <p:cxnSp>
        <p:nvCxnSpPr>
          <p:cNvPr id="30" name="Straight Arrow Connector 29"/>
          <p:cNvCxnSpPr/>
          <p:nvPr/>
        </p:nvCxnSpPr>
        <p:spPr>
          <a:xfrm rot="5400000" flipH="1" flipV="1">
            <a:off x="5713749" y="3085450"/>
            <a:ext cx="950119"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Freeform 9"/>
          <p:cNvSpPr>
            <a:spLocks/>
          </p:cNvSpPr>
          <p:nvPr/>
        </p:nvSpPr>
        <p:spPr bwMode="auto">
          <a:xfrm>
            <a:off x="6184005" y="2501694"/>
            <a:ext cx="1806574"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AFBD22"/>
            </a:solidFill>
            <a:round/>
            <a:headEnd/>
            <a:tailEnd/>
          </a:ln>
        </p:spPr>
        <p:txBody>
          <a:bodyPr>
            <a:prstTxWarp prst="textNoShape">
              <a:avLst/>
            </a:prstTxWarp>
          </a:bodyPr>
          <a:lstStyle/>
          <a:p>
            <a:pPr defTabSz="457200"/>
            <a:endParaRPr lang="en-US" dirty="0">
              <a:solidFill>
                <a:prstClr val="black"/>
              </a:solidFill>
            </a:endParaRPr>
          </a:p>
        </p:txBody>
      </p:sp>
      <p:cxnSp>
        <p:nvCxnSpPr>
          <p:cNvPr id="26" name="Straight Arrow Connector 25"/>
          <p:cNvCxnSpPr/>
          <p:nvPr/>
        </p:nvCxnSpPr>
        <p:spPr>
          <a:xfrm>
            <a:off x="1655170" y="2500106"/>
            <a:ext cx="6444255"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659755" y="208460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251838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buClr>
                <a:srgbClr val="99CC00"/>
              </a:buClr>
              <a:buSzPct val="75000"/>
              <a:buFont typeface="Wingdings" pitchFamily="2" charset="2"/>
              <a:buChar char="n"/>
              <a:defRPr sz="3200">
                <a:solidFill>
                  <a:srgbClr val="000066"/>
                </a:solidFill>
                <a:latin typeface="Arial" pitchFamily="34" charset="0"/>
              </a:defRPr>
            </a:lvl1pPr>
            <a:lvl2pPr marL="742950" indent="-285750" eaLnBrk="0" hangingPunct="0">
              <a:spcBef>
                <a:spcPct val="20000"/>
              </a:spcBef>
              <a:buClr>
                <a:srgbClr val="000066"/>
              </a:buClr>
              <a:buSzPct val="60000"/>
              <a:buFont typeface="Wingdings" pitchFamily="2" charset="2"/>
              <a:buChar char="q"/>
              <a:defRPr sz="2800">
                <a:solidFill>
                  <a:srgbClr val="000066"/>
                </a:solidFill>
                <a:latin typeface="Arial" pitchFamily="34" charset="0"/>
              </a:defRPr>
            </a:lvl2pPr>
            <a:lvl3pPr marL="1143000" indent="-228600" eaLnBrk="0" hangingPunct="0">
              <a:spcBef>
                <a:spcPct val="20000"/>
              </a:spcBef>
              <a:buClr>
                <a:srgbClr val="99CC00"/>
              </a:buClr>
              <a:buSzPct val="75000"/>
              <a:buFont typeface="Wingdings" pitchFamily="2" charset="2"/>
              <a:buChar char="q"/>
              <a:defRPr sz="2400">
                <a:solidFill>
                  <a:srgbClr val="000066"/>
                </a:solidFill>
                <a:latin typeface="Arial" pitchFamily="34" charset="0"/>
              </a:defRPr>
            </a:lvl3pPr>
            <a:lvl4pPr marL="1600200" indent="-228600" eaLnBrk="0" hangingPunct="0">
              <a:spcBef>
                <a:spcPct val="20000"/>
              </a:spcBef>
              <a:buClr>
                <a:srgbClr val="000066"/>
              </a:buClr>
              <a:buSzPct val="75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rgbClr val="99CC00"/>
              </a:buClr>
              <a:buSzPct val="75000"/>
              <a:buFont typeface="Wingdings" pitchFamily="2" charset="2"/>
              <a:buChar char="n"/>
              <a:defRPr sz="2000">
                <a:solidFill>
                  <a:srgbClr val="000066"/>
                </a:solidFill>
                <a:latin typeface="Arial" pitchFamily="34" charset="0"/>
              </a:defRPr>
            </a:lvl5pPr>
            <a:lvl6pPr marL="25146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6pPr>
            <a:lvl7pPr marL="29718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7pPr>
            <a:lvl8pPr marL="34290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8pPr>
            <a:lvl9pPr marL="38862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9pPr>
          </a:lstStyle>
          <a:p>
            <a:pPr>
              <a:spcBef>
                <a:spcPct val="0"/>
              </a:spcBef>
              <a:buClrTx/>
              <a:buSzTx/>
              <a:buFontTx/>
              <a:buNone/>
            </a:pPr>
            <a:fld id="{543F4078-74C1-4841-A5A4-BF468C503225}" type="slidenum">
              <a:rPr lang="en-US" altLang="en-US" sz="900" smtClean="0">
                <a:latin typeface="Trebuchet MS" pitchFamily="34" charset="0"/>
              </a:rPr>
              <a:pPr>
                <a:spcBef>
                  <a:spcPct val="0"/>
                </a:spcBef>
                <a:buClrTx/>
                <a:buSzTx/>
                <a:buFontTx/>
                <a:buNone/>
              </a:pPr>
              <a:t>27</a:t>
            </a:fld>
            <a:endParaRPr lang="en-US" altLang="en-US" sz="900" smtClean="0">
              <a:latin typeface="HelveticaNeue MediumExt"/>
            </a:endParaRPr>
          </a:p>
        </p:txBody>
      </p:sp>
      <p:sp>
        <p:nvSpPr>
          <p:cNvPr id="16388" name="AutoShape 2"/>
          <p:cNvSpPr>
            <a:spLocks noChangeArrowheads="1"/>
          </p:cNvSpPr>
          <p:nvPr/>
        </p:nvSpPr>
        <p:spPr bwMode="auto">
          <a:xfrm>
            <a:off x="762000" y="2209800"/>
            <a:ext cx="7696200" cy="2667000"/>
          </a:xfrm>
          <a:prstGeom prst="wedgeRoundRectCallout">
            <a:avLst>
              <a:gd name="adj1" fmla="val -39218"/>
              <a:gd name="adj2" fmla="val 63454"/>
              <a:gd name="adj3" fmla="val 16667"/>
            </a:avLst>
          </a:prstGeom>
          <a:ln>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spcBef>
                <a:spcPct val="50000"/>
              </a:spcBef>
              <a:buClr>
                <a:srgbClr val="99CC00"/>
              </a:buClr>
              <a:buSzPct val="75000"/>
              <a:buFont typeface="Wingdings" pitchFamily="2" charset="2"/>
              <a:buChar char="n"/>
              <a:defRPr sz="3200">
                <a:solidFill>
                  <a:srgbClr val="000066"/>
                </a:solidFill>
                <a:latin typeface="Arial" pitchFamily="34" charset="0"/>
              </a:defRPr>
            </a:lvl1pPr>
            <a:lvl2pPr marL="742950" indent="-285750" eaLnBrk="0" hangingPunct="0">
              <a:spcBef>
                <a:spcPct val="20000"/>
              </a:spcBef>
              <a:buClr>
                <a:srgbClr val="000066"/>
              </a:buClr>
              <a:buSzPct val="60000"/>
              <a:buFont typeface="Wingdings" pitchFamily="2" charset="2"/>
              <a:buChar char="q"/>
              <a:defRPr sz="2800">
                <a:solidFill>
                  <a:srgbClr val="000066"/>
                </a:solidFill>
                <a:latin typeface="Arial" pitchFamily="34" charset="0"/>
              </a:defRPr>
            </a:lvl2pPr>
            <a:lvl3pPr marL="1143000" indent="-228600" eaLnBrk="0" hangingPunct="0">
              <a:spcBef>
                <a:spcPct val="20000"/>
              </a:spcBef>
              <a:buClr>
                <a:srgbClr val="99CC00"/>
              </a:buClr>
              <a:buSzPct val="75000"/>
              <a:buFont typeface="Wingdings" pitchFamily="2" charset="2"/>
              <a:buChar char="q"/>
              <a:defRPr sz="2400">
                <a:solidFill>
                  <a:srgbClr val="000066"/>
                </a:solidFill>
                <a:latin typeface="Arial" pitchFamily="34" charset="0"/>
              </a:defRPr>
            </a:lvl3pPr>
            <a:lvl4pPr marL="1600200" indent="-228600" eaLnBrk="0" hangingPunct="0">
              <a:spcBef>
                <a:spcPct val="20000"/>
              </a:spcBef>
              <a:buClr>
                <a:srgbClr val="000066"/>
              </a:buClr>
              <a:buSzPct val="75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rgbClr val="99CC00"/>
              </a:buClr>
              <a:buSzPct val="75000"/>
              <a:buFont typeface="Wingdings" pitchFamily="2" charset="2"/>
              <a:buChar char="n"/>
              <a:defRPr sz="2000">
                <a:solidFill>
                  <a:srgbClr val="000066"/>
                </a:solidFill>
                <a:latin typeface="Arial" pitchFamily="34" charset="0"/>
              </a:defRPr>
            </a:lvl5pPr>
            <a:lvl6pPr marL="25146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6pPr>
            <a:lvl7pPr marL="29718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7pPr>
            <a:lvl8pPr marL="34290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8pPr>
            <a:lvl9pPr marL="38862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9pPr>
          </a:lstStyle>
          <a:p>
            <a:pPr eaLnBrk="1" hangingPunct="1">
              <a:spcBef>
                <a:spcPct val="30000"/>
              </a:spcBef>
              <a:buClrTx/>
              <a:buSzTx/>
              <a:buFontTx/>
              <a:buNone/>
            </a:pPr>
            <a:r>
              <a:rPr lang="en-US" altLang="en-US" b="0" dirty="0">
                <a:solidFill>
                  <a:schemeClr val="tx1"/>
                </a:solidFill>
                <a:latin typeface="Tahoma" pitchFamily="34" charset="0"/>
              </a:rPr>
              <a:t>Good morning!  </a:t>
            </a:r>
          </a:p>
          <a:p>
            <a:pPr eaLnBrk="1" hangingPunct="1">
              <a:spcBef>
                <a:spcPct val="30000"/>
              </a:spcBef>
              <a:buClrTx/>
              <a:buSzTx/>
              <a:buFontTx/>
              <a:buNone/>
            </a:pPr>
            <a:r>
              <a:rPr lang="en-US" altLang="en-US" b="0" dirty="0">
                <a:solidFill>
                  <a:schemeClr val="tx1"/>
                </a:solidFill>
                <a:latin typeface="Tahoma" pitchFamily="34" charset="0"/>
              </a:rPr>
              <a:t>It is a pleasure to be here </a:t>
            </a:r>
            <a:r>
              <a:rPr lang="en-US" altLang="en-US" b="0" dirty="0" smtClean="0">
                <a:solidFill>
                  <a:schemeClr val="tx1"/>
                </a:solidFill>
                <a:latin typeface="Tahoma" pitchFamily="34" charset="0"/>
              </a:rPr>
              <a:t>with you.  </a:t>
            </a:r>
            <a:endParaRPr lang="en-US" altLang="en-US" b="0" dirty="0">
              <a:solidFill>
                <a:schemeClr val="tx1"/>
              </a:solidFill>
              <a:latin typeface="Tahoma" pitchFamily="34" charset="0"/>
            </a:endParaRPr>
          </a:p>
          <a:p>
            <a:pPr eaLnBrk="1" hangingPunct="1">
              <a:spcBef>
                <a:spcPct val="30000"/>
              </a:spcBef>
              <a:buClrTx/>
              <a:buSzTx/>
              <a:buFontTx/>
              <a:buNone/>
            </a:pPr>
            <a:r>
              <a:rPr lang="en-US" altLang="en-US" b="0" dirty="0">
                <a:solidFill>
                  <a:schemeClr val="tx1"/>
                </a:solidFill>
                <a:latin typeface="Tahoma" pitchFamily="34" charset="0"/>
              </a:rPr>
              <a:t>Isn’t it fun to learn about facilitation?</a:t>
            </a:r>
          </a:p>
        </p:txBody>
      </p:sp>
      <p:sp>
        <p:nvSpPr>
          <p:cNvPr id="16389" name="Rectangle 3"/>
          <p:cNvSpPr>
            <a:spLocks noGrp="1" noChangeArrowheads="1"/>
          </p:cNvSpPr>
          <p:nvPr>
            <p:ph type="title"/>
          </p:nvPr>
        </p:nvSpPr>
        <p:spPr/>
        <p:txBody>
          <a:bodyPr/>
          <a:lstStyle/>
          <a:p>
            <a:pPr eaLnBrk="1" hangingPunct="1"/>
            <a:r>
              <a:rPr lang="en-US" altLang="en-US" dirty="0" smtClean="0"/>
              <a:t>Time to practice ENERGY…</a:t>
            </a:r>
            <a:endParaRPr lang="en-US" altLang="en-US" dirty="0" smtClean="0"/>
          </a:p>
        </p:txBody>
      </p:sp>
    </p:spTree>
    <p:extLst>
      <p:ext uri="{BB962C8B-B14F-4D97-AF65-F5344CB8AC3E}">
        <p14:creationId xmlns:p14="http://schemas.microsoft.com/office/powerpoint/2010/main" val="743862717"/>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crophone Orange.jpg"/>
          <p:cNvPicPr>
            <a:picLocks noChangeAspect="1"/>
          </p:cNvPicPr>
          <p:nvPr/>
        </p:nvPicPr>
        <p:blipFill>
          <a:blip r:embed="rId3"/>
          <a:srcRect l="5855" r="5855"/>
          <a:stretch>
            <a:fillRect/>
          </a:stretch>
        </p:blipFill>
        <p:spPr>
          <a:xfrm>
            <a:off x="0" y="1"/>
            <a:ext cx="9144000" cy="6858000"/>
          </a:xfrm>
          <a:prstGeom prst="rect">
            <a:avLst/>
          </a:prstGeom>
        </p:spPr>
      </p:pic>
      <p:sp>
        <p:nvSpPr>
          <p:cNvPr id="12" name="Title 1"/>
          <p:cNvSpPr>
            <a:spLocks noGrp="1"/>
          </p:cNvSpPr>
          <p:nvPr>
            <p:ph type="title"/>
          </p:nvPr>
        </p:nvSpPr>
        <p:spPr>
          <a:xfrm>
            <a:off x="486418" y="2732834"/>
            <a:ext cx="8657581" cy="1143000"/>
          </a:xfrm>
        </p:spPr>
        <p:txBody>
          <a:bodyPr>
            <a:noAutofit/>
          </a:bodyPr>
          <a:lstStyle/>
          <a:p>
            <a:pPr>
              <a:lnSpc>
                <a:spcPts val="6260"/>
              </a:lnSpc>
            </a:pPr>
            <a:r>
              <a:rPr lang="en-US" sz="6900" cap="all" dirty="0" smtClean="0">
                <a:solidFill>
                  <a:schemeClr val="bg1"/>
                </a:solidFill>
              </a:rPr>
              <a:t>Set </a:t>
            </a:r>
            <a:r>
              <a:rPr lang="en-US" sz="6900" cap="all" dirty="0" smtClean="0">
                <a:solidFill>
                  <a:schemeClr val="bg1"/>
                </a:solidFill>
              </a:rPr>
              <a:t>the Stage With Your Opening</a:t>
            </a:r>
            <a:endParaRPr lang="en-US" sz="6900" cap="all" dirty="0">
              <a:solidFill>
                <a:schemeClr val="bg1"/>
              </a:solidFill>
            </a:endParaRPr>
          </a:p>
        </p:txBody>
      </p:sp>
      <p:sp>
        <p:nvSpPr>
          <p:cNvPr id="6" name="TextBox 5"/>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12</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0292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Set </a:t>
            </a:r>
            <a:r>
              <a:rPr lang="en-US" dirty="0" smtClean="0"/>
              <a:t>the Stage With Your Opening: IEEI</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29</a:t>
            </a:fld>
            <a:endParaRPr lang="en-US" dirty="0">
              <a:solidFill>
                <a:prstClr val="white"/>
              </a:solidFill>
            </a:endParaRPr>
          </a:p>
        </p:txBody>
      </p:sp>
      <p:grpSp>
        <p:nvGrpSpPr>
          <p:cNvPr id="2" name="Group 19"/>
          <p:cNvGrpSpPr/>
          <p:nvPr/>
        </p:nvGrpSpPr>
        <p:grpSpPr>
          <a:xfrm>
            <a:off x="3275546" y="1305523"/>
            <a:ext cx="2056456" cy="2056456"/>
            <a:chOff x="3275546" y="1305523"/>
            <a:chExt cx="2056456" cy="2056456"/>
          </a:xfrm>
        </p:grpSpPr>
        <p:sp>
          <p:nvSpPr>
            <p:cNvPr id="13" name="Teardrop 12"/>
            <p:cNvSpPr/>
            <p:nvPr/>
          </p:nvSpPr>
          <p:spPr>
            <a:xfrm rot="8100000">
              <a:off x="3275546" y="1305523"/>
              <a:ext cx="2056456" cy="2056456"/>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TextBox 20"/>
            <p:cNvSpPr txBox="1"/>
            <p:nvPr/>
          </p:nvSpPr>
          <p:spPr>
            <a:xfrm>
              <a:off x="3697574" y="2041363"/>
              <a:ext cx="1195359" cy="584776"/>
            </a:xfrm>
            <a:prstGeom prst="rect">
              <a:avLst/>
            </a:prstGeom>
            <a:noFill/>
          </p:spPr>
          <p:txBody>
            <a:bodyPr wrap="none" rtlCol="0">
              <a:spAutoFit/>
            </a:bodyPr>
            <a:lstStyle/>
            <a:p>
              <a:pPr algn="ctr" defTabSz="457200"/>
              <a:r>
                <a:rPr lang="en-US" sz="3200" dirty="0">
                  <a:solidFill>
                    <a:srgbClr val="FFFFFF"/>
                  </a:solidFill>
                  <a:latin typeface="Franklin Gothic Book"/>
                  <a:cs typeface="Franklin Gothic Book"/>
                </a:rPr>
                <a:t>Excite</a:t>
              </a:r>
              <a:endParaRPr lang="en-US" sz="3200" dirty="0">
                <a:solidFill>
                  <a:srgbClr val="FFFFFF"/>
                </a:solidFill>
                <a:latin typeface="Franklin Gothic Book"/>
                <a:cs typeface="Franklin Gothic Book"/>
              </a:endParaRPr>
            </a:p>
          </p:txBody>
        </p:sp>
      </p:grpSp>
      <p:grpSp>
        <p:nvGrpSpPr>
          <p:cNvPr id="3" name="Group 25"/>
          <p:cNvGrpSpPr/>
          <p:nvPr/>
        </p:nvGrpSpPr>
        <p:grpSpPr>
          <a:xfrm>
            <a:off x="3275546" y="4210631"/>
            <a:ext cx="2056456" cy="2056456"/>
            <a:chOff x="3275546" y="4210631"/>
            <a:chExt cx="2056456" cy="2056456"/>
          </a:xfrm>
        </p:grpSpPr>
        <p:sp>
          <p:nvSpPr>
            <p:cNvPr id="14" name="Teardrop 13"/>
            <p:cNvSpPr/>
            <p:nvPr/>
          </p:nvSpPr>
          <p:spPr>
            <a:xfrm rot="13500000" flipV="1">
              <a:off x="3275546" y="4210631"/>
              <a:ext cx="2056456" cy="2056456"/>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TextBox 21"/>
            <p:cNvSpPr txBox="1"/>
            <p:nvPr/>
          </p:nvSpPr>
          <p:spPr>
            <a:xfrm>
              <a:off x="3605603" y="4946471"/>
              <a:ext cx="1379304" cy="584776"/>
            </a:xfrm>
            <a:prstGeom prst="rect">
              <a:avLst/>
            </a:prstGeom>
            <a:noFill/>
          </p:spPr>
          <p:txBody>
            <a:bodyPr wrap="none" rtlCol="0">
              <a:spAutoFit/>
            </a:bodyPr>
            <a:lstStyle/>
            <a:p>
              <a:pPr algn="ctr" defTabSz="457200"/>
              <a:r>
                <a:rPr lang="en-US" sz="3200" dirty="0">
                  <a:solidFill>
                    <a:srgbClr val="FFFFFF"/>
                  </a:solidFill>
                  <a:latin typeface="Franklin Gothic Book"/>
                  <a:cs typeface="Franklin Gothic Book"/>
                </a:rPr>
                <a:t>Involve</a:t>
              </a:r>
              <a:endParaRPr lang="en-US" sz="3200" dirty="0">
                <a:solidFill>
                  <a:srgbClr val="FFFFFF"/>
                </a:solidFill>
                <a:latin typeface="Franklin Gothic Book"/>
                <a:cs typeface="Franklin Gothic Book"/>
              </a:endParaRPr>
            </a:p>
          </p:txBody>
        </p:sp>
      </p:grpSp>
      <p:grpSp>
        <p:nvGrpSpPr>
          <p:cNvPr id="5" name="Group 24"/>
          <p:cNvGrpSpPr/>
          <p:nvPr/>
        </p:nvGrpSpPr>
        <p:grpSpPr>
          <a:xfrm>
            <a:off x="4729680" y="2758077"/>
            <a:ext cx="2056456" cy="2056456"/>
            <a:chOff x="4729680" y="2758077"/>
            <a:chExt cx="2056456" cy="2056456"/>
          </a:xfrm>
        </p:grpSpPr>
        <p:sp>
          <p:nvSpPr>
            <p:cNvPr id="16" name="Teardrop 15"/>
            <p:cNvSpPr/>
            <p:nvPr/>
          </p:nvSpPr>
          <p:spPr>
            <a:xfrm rot="13500000">
              <a:off x="4729680" y="2758077"/>
              <a:ext cx="2056456" cy="2056456"/>
            </a:xfrm>
            <a:prstGeom prst="teardrop">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Box 22"/>
            <p:cNvSpPr txBox="1"/>
            <p:nvPr/>
          </p:nvSpPr>
          <p:spPr>
            <a:xfrm>
              <a:off x="4866478" y="3493917"/>
              <a:ext cx="1782860" cy="584776"/>
            </a:xfrm>
            <a:prstGeom prst="rect">
              <a:avLst/>
            </a:prstGeom>
            <a:noFill/>
          </p:spPr>
          <p:txBody>
            <a:bodyPr wrap="none" rtlCol="0">
              <a:spAutoFit/>
            </a:bodyPr>
            <a:lstStyle/>
            <a:p>
              <a:pPr algn="ctr" defTabSz="457200"/>
              <a:r>
                <a:rPr lang="en-US" sz="3200" dirty="0">
                  <a:solidFill>
                    <a:srgbClr val="FFFFFF"/>
                  </a:solidFill>
                  <a:latin typeface="Franklin Gothic Book"/>
                  <a:cs typeface="Franklin Gothic Book"/>
                </a:rPr>
                <a:t>Empower</a:t>
              </a:r>
              <a:endParaRPr lang="en-US" sz="3200" dirty="0">
                <a:solidFill>
                  <a:srgbClr val="FFFFFF"/>
                </a:solidFill>
                <a:latin typeface="Franklin Gothic Book"/>
                <a:cs typeface="Franklin Gothic Book"/>
              </a:endParaRPr>
            </a:p>
          </p:txBody>
        </p:sp>
      </p:grpSp>
      <p:grpSp>
        <p:nvGrpSpPr>
          <p:cNvPr id="7" name="Group 26"/>
          <p:cNvGrpSpPr/>
          <p:nvPr/>
        </p:nvGrpSpPr>
        <p:grpSpPr>
          <a:xfrm>
            <a:off x="1821412" y="2758077"/>
            <a:ext cx="2056456" cy="2056456"/>
            <a:chOff x="1821412" y="2758077"/>
            <a:chExt cx="2056456" cy="2056456"/>
          </a:xfrm>
        </p:grpSpPr>
        <p:sp>
          <p:nvSpPr>
            <p:cNvPr id="18" name="Teardrop 17"/>
            <p:cNvSpPr/>
            <p:nvPr/>
          </p:nvSpPr>
          <p:spPr>
            <a:xfrm rot="2700000">
              <a:off x="1821412" y="2758077"/>
              <a:ext cx="2056456" cy="2056456"/>
            </a:xfrm>
            <a:prstGeom prst="teardrop">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4" name="TextBox 23"/>
            <p:cNvSpPr txBox="1"/>
            <p:nvPr/>
          </p:nvSpPr>
          <p:spPr>
            <a:xfrm>
              <a:off x="2196757" y="3493917"/>
              <a:ext cx="1305766" cy="584776"/>
            </a:xfrm>
            <a:prstGeom prst="rect">
              <a:avLst/>
            </a:prstGeom>
            <a:noFill/>
          </p:spPr>
          <p:txBody>
            <a:bodyPr wrap="none" rtlCol="0">
              <a:spAutoFit/>
            </a:bodyPr>
            <a:lstStyle/>
            <a:p>
              <a:pPr algn="ctr" defTabSz="457200"/>
              <a:r>
                <a:rPr lang="en-US" sz="3200" dirty="0">
                  <a:solidFill>
                    <a:srgbClr val="00467F"/>
                  </a:solidFill>
                  <a:latin typeface="Franklin Gothic Book"/>
                  <a:cs typeface="Franklin Gothic Book"/>
                </a:rPr>
                <a:t>Inform</a:t>
              </a:r>
              <a:endParaRPr lang="en-US" sz="3200" dirty="0">
                <a:solidFill>
                  <a:srgbClr val="00467F"/>
                </a:solidFill>
                <a:latin typeface="Franklin Gothic Book"/>
                <a:cs typeface="Franklin Gothic Book"/>
              </a:endParaRPr>
            </a:p>
          </p:txBody>
        </p:sp>
      </p:grpSp>
      <p:sp>
        <p:nvSpPr>
          <p:cNvPr id="17" name="Content Placeholder 4"/>
          <p:cNvSpPr>
            <a:spLocks noGrp="1"/>
          </p:cNvSpPr>
          <p:nvPr>
            <p:ph idx="1"/>
          </p:nvPr>
        </p:nvSpPr>
        <p:spPr>
          <a:xfrm>
            <a:off x="783390" y="1339914"/>
            <a:ext cx="2696410" cy="4898590"/>
          </a:xfrm>
        </p:spPr>
        <p:txBody>
          <a:bodyPr>
            <a:normAutofit/>
          </a:bodyPr>
          <a:lstStyle/>
          <a:p>
            <a:pPr marL="0" indent="0">
              <a:spcAft>
                <a:spcPts val="600"/>
              </a:spcAft>
              <a:buNone/>
            </a:pPr>
            <a:r>
              <a:rPr lang="en-US" sz="2500" dirty="0" smtClean="0"/>
              <a:t>Through your opening words, you must:</a:t>
            </a:r>
            <a:endParaRPr lang="en-US" sz="2500" dirty="0"/>
          </a:p>
        </p:txBody>
      </p:sp>
    </p:spTree>
    <p:extLst>
      <p:ext uri="{BB962C8B-B14F-4D97-AF65-F5344CB8AC3E}">
        <p14:creationId xmlns:p14="http://schemas.microsoft.com/office/powerpoint/2010/main" val="327516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A2</a:t>
            </a:r>
            <a:r>
              <a:rPr lang="en-US" dirty="0" smtClean="0"/>
              <a:t>. </a:t>
            </a:r>
            <a:r>
              <a:rPr lang="en-US" dirty="0" smtClean="0"/>
              <a:t>Facilitation Skills</a:t>
            </a:r>
            <a:endParaRPr lang="en-US" dirty="0"/>
          </a:p>
        </p:txBody>
      </p:sp>
      <p:sp>
        <p:nvSpPr>
          <p:cNvPr id="14" name="Content Placeholder 13"/>
          <p:cNvSpPr>
            <a:spLocks noGrp="1"/>
          </p:cNvSpPr>
          <p:nvPr>
            <p:ph idx="1"/>
          </p:nvPr>
        </p:nvSpPr>
        <p:spPr>
          <a:xfrm>
            <a:off x="736092" y="1221270"/>
            <a:ext cx="8071290" cy="4898590"/>
          </a:xfrm>
        </p:spPr>
        <p:txBody>
          <a:bodyPr>
            <a:normAutofit/>
          </a:bodyPr>
          <a:lstStyle/>
          <a:p>
            <a:pPr>
              <a:spcAft>
                <a:spcPts val="1800"/>
              </a:spcAft>
            </a:pPr>
            <a:r>
              <a:rPr lang="en-US" altLang="en-US" dirty="0"/>
              <a:t>Think about someone you have seen who was an exceptional facilitator.  </a:t>
            </a:r>
          </a:p>
          <a:p>
            <a:pPr>
              <a:spcAft>
                <a:spcPts val="1800"/>
              </a:spcAft>
            </a:pPr>
            <a:r>
              <a:rPr lang="en-US" altLang="en-US" dirty="0"/>
              <a:t>Think about the behaviors, the things he or she did that were exceptional.  Let’s build a list.</a:t>
            </a:r>
          </a:p>
          <a:p>
            <a:pPr>
              <a:spcBef>
                <a:spcPts val="600"/>
              </a:spcBef>
              <a:spcAft>
                <a:spcPts val="1800"/>
              </a:spcAft>
            </a:pPr>
            <a:r>
              <a:rPr lang="en-US" altLang="en-US" b="1" dirty="0"/>
              <a:t>What are the key things that great facilitators do?</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a:t>
            </a:fld>
            <a:endParaRPr lang="en-US" dirty="0">
              <a:solidFill>
                <a:prstClr val="white"/>
              </a:solidFill>
            </a:endParaRPr>
          </a:p>
        </p:txBody>
      </p:sp>
      <p:sp>
        <p:nvSpPr>
          <p:cNvPr id="6" name="TextBox 5"/>
          <p:cNvSpPr txBox="1"/>
          <p:nvPr/>
        </p:nvSpPr>
        <p:spPr>
          <a:xfrm>
            <a:off x="8670630" y="36005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7" name="TextBox 6"/>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a:solidFill>
                  <a:srgbClr val="002C54"/>
                </a:solidFill>
                <a:latin typeface="Arial Black" pitchFamily="34" charset="0"/>
              </a:rPr>
              <a:t>5</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451259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fontScale="90000"/>
          </a:bodyPr>
          <a:lstStyle/>
          <a:p>
            <a:r>
              <a:rPr lang="en-US" dirty="0" smtClean="0"/>
              <a:t>Set </a:t>
            </a:r>
            <a:r>
              <a:rPr lang="en-US" dirty="0" smtClean="0"/>
              <a:t>the Stage With Your Opening: IEEI</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30</a:t>
            </a:fld>
            <a:endParaRPr lang="en-US" dirty="0">
              <a:solidFill>
                <a:prstClr val="white"/>
              </a:solidFill>
            </a:endParaRPr>
          </a:p>
        </p:txBody>
      </p:sp>
      <p:sp>
        <p:nvSpPr>
          <p:cNvPr id="6" name="Content Placeholder 26"/>
          <p:cNvSpPr txBox="1">
            <a:spLocks/>
          </p:cNvSpPr>
          <p:nvPr/>
        </p:nvSpPr>
        <p:spPr>
          <a:xfrm>
            <a:off x="783390" y="2054660"/>
            <a:ext cx="8071290" cy="4070350"/>
          </a:xfrm>
          <a:prstGeom prst="rect">
            <a:avLst/>
          </a:prstGeom>
        </p:spPr>
        <p:txBody>
          <a:bodyPr vert="horz" lIns="91440" tIns="45720" rIns="91440" bIns="45720" rtlCol="0">
            <a:normAutofit/>
          </a:bodyPr>
          <a:lstStyle/>
          <a:p>
            <a:pPr marL="342900" indent="-342900" defTabSz="457200">
              <a:spcBef>
                <a:spcPct val="20000"/>
              </a:spcBef>
              <a:spcAft>
                <a:spcPts val="600"/>
              </a:spcAft>
              <a:buClr>
                <a:srgbClr val="99AB21"/>
              </a:buClr>
              <a:buFont typeface="Arial"/>
              <a:buChar char="•"/>
              <a:defRPr/>
            </a:pPr>
            <a:r>
              <a:rPr lang="en-US" sz="3600" cap="all" dirty="0">
                <a:solidFill>
                  <a:srgbClr val="F26522"/>
                </a:solidFill>
                <a:latin typeface="Franklin Gothic Medium"/>
                <a:cs typeface="Franklin Gothic Medium"/>
              </a:rPr>
              <a:t>Inform </a:t>
            </a:r>
            <a:r>
              <a:rPr lang="en-US" sz="3600" dirty="0">
                <a:solidFill>
                  <a:srgbClr val="00467F"/>
                </a:solidFill>
                <a:latin typeface="Franklin Gothic Book"/>
                <a:cs typeface="Franklin Gothic Book"/>
              </a:rPr>
              <a:t>participants about the session </a:t>
            </a:r>
            <a:r>
              <a:rPr lang="en-US" sz="3600" b="1" dirty="0">
                <a:solidFill>
                  <a:srgbClr val="00467F"/>
                </a:solidFill>
                <a:latin typeface="Franklin Gothic Book"/>
                <a:cs typeface="Franklin Gothic Book"/>
              </a:rPr>
              <a:t>purpose</a:t>
            </a:r>
            <a:r>
              <a:rPr lang="en-US" sz="3600" dirty="0">
                <a:solidFill>
                  <a:srgbClr val="00467F"/>
                </a:solidFill>
                <a:latin typeface="Franklin Gothic Book"/>
                <a:cs typeface="Franklin Gothic Book"/>
              </a:rPr>
              <a:t> and </a:t>
            </a:r>
            <a:r>
              <a:rPr lang="en-US" sz="3600" b="1" dirty="0">
                <a:solidFill>
                  <a:srgbClr val="00467F"/>
                </a:solidFill>
                <a:latin typeface="Franklin Gothic Book"/>
                <a:cs typeface="Franklin Gothic Book"/>
              </a:rPr>
              <a:t>product</a:t>
            </a:r>
            <a:r>
              <a:rPr lang="en-US" sz="3600" dirty="0">
                <a:solidFill>
                  <a:srgbClr val="00467F"/>
                </a:solidFill>
                <a:latin typeface="Franklin Gothic Book"/>
                <a:cs typeface="Franklin Gothic Book"/>
              </a:rPr>
              <a:t>.</a:t>
            </a:r>
          </a:p>
          <a:p>
            <a:pPr marL="342900" indent="-342900" defTabSz="457200">
              <a:spcBef>
                <a:spcPct val="20000"/>
              </a:spcBef>
              <a:spcAft>
                <a:spcPts val="600"/>
              </a:spcAft>
              <a:buClr>
                <a:srgbClr val="99AB21"/>
              </a:buClr>
              <a:buFont typeface="Arial"/>
              <a:buChar char="•"/>
              <a:defRPr/>
            </a:pPr>
            <a:r>
              <a:rPr lang="en-US" sz="3600" dirty="0">
                <a:solidFill>
                  <a:srgbClr val="00467F"/>
                </a:solidFill>
                <a:latin typeface="Franklin Gothic Book"/>
                <a:cs typeface="Franklin Gothic Book"/>
              </a:rPr>
              <a:t>What is going to happen? </a:t>
            </a:r>
            <a:br>
              <a:rPr lang="en-US" sz="3600" dirty="0">
                <a:solidFill>
                  <a:srgbClr val="00467F"/>
                </a:solidFill>
                <a:latin typeface="Franklin Gothic Book"/>
                <a:cs typeface="Franklin Gothic Book"/>
              </a:rPr>
            </a:br>
            <a:r>
              <a:rPr lang="en-US" sz="3600" dirty="0">
                <a:solidFill>
                  <a:srgbClr val="00467F"/>
                </a:solidFill>
                <a:latin typeface="Franklin Gothic Book"/>
                <a:cs typeface="Franklin Gothic Book"/>
              </a:rPr>
              <a:t>(Include the deliverable.)</a:t>
            </a:r>
          </a:p>
        </p:txBody>
      </p:sp>
      <p:grpSp>
        <p:nvGrpSpPr>
          <p:cNvPr id="21" name="Group 20"/>
          <p:cNvGrpSpPr/>
          <p:nvPr/>
        </p:nvGrpSpPr>
        <p:grpSpPr>
          <a:xfrm>
            <a:off x="6913280" y="4450429"/>
            <a:ext cx="1544920" cy="1543938"/>
            <a:chOff x="6913280" y="4450429"/>
            <a:chExt cx="1544920" cy="1543938"/>
          </a:xfrm>
        </p:grpSpPr>
        <p:sp>
          <p:nvSpPr>
            <p:cNvPr id="9" name="Teardrop 8"/>
            <p:cNvSpPr/>
            <p:nvPr/>
          </p:nvSpPr>
          <p:spPr>
            <a:xfrm rot="8100000">
              <a:off x="7365777" y="4450429"/>
              <a:ext cx="639927" cy="639927"/>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Teardrop 11"/>
            <p:cNvSpPr/>
            <p:nvPr/>
          </p:nvSpPr>
          <p:spPr>
            <a:xfrm rot="13500000" flipV="1">
              <a:off x="7365777" y="5354440"/>
              <a:ext cx="639927" cy="639927"/>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Teardrop 14"/>
            <p:cNvSpPr/>
            <p:nvPr/>
          </p:nvSpPr>
          <p:spPr>
            <a:xfrm rot="13500000">
              <a:off x="7818273" y="4902435"/>
              <a:ext cx="639927" cy="639927"/>
            </a:xfrm>
            <a:prstGeom prst="teardrop">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Teardrop 17"/>
            <p:cNvSpPr/>
            <p:nvPr/>
          </p:nvSpPr>
          <p:spPr>
            <a:xfrm rot="2700000">
              <a:off x="6913280" y="4902435"/>
              <a:ext cx="639927" cy="639927"/>
            </a:xfrm>
            <a:prstGeom prst="teardrop">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3" name="TextBox 12"/>
          <p:cNvSpPr txBox="1"/>
          <p:nvPr/>
        </p:nvSpPr>
        <p:spPr>
          <a:xfrm>
            <a:off x="8764740" y="305296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1495558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fontScale="90000"/>
          </a:bodyPr>
          <a:lstStyle/>
          <a:p>
            <a:r>
              <a:rPr lang="en-US" dirty="0" smtClean="0"/>
              <a:t>Set </a:t>
            </a:r>
            <a:r>
              <a:rPr lang="en-US" dirty="0" smtClean="0"/>
              <a:t>the Stage With Your Opening: IEEI</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31</a:t>
            </a:fld>
            <a:endParaRPr lang="en-US" dirty="0">
              <a:solidFill>
                <a:prstClr val="white"/>
              </a:solidFill>
            </a:endParaRPr>
          </a:p>
        </p:txBody>
      </p:sp>
      <p:sp>
        <p:nvSpPr>
          <p:cNvPr id="6" name="Content Placeholder 26"/>
          <p:cNvSpPr txBox="1">
            <a:spLocks/>
          </p:cNvSpPr>
          <p:nvPr/>
        </p:nvSpPr>
        <p:spPr>
          <a:xfrm>
            <a:off x="783390" y="2054660"/>
            <a:ext cx="8071290" cy="4070350"/>
          </a:xfrm>
          <a:prstGeom prst="rect">
            <a:avLst/>
          </a:prstGeom>
        </p:spPr>
        <p:txBody>
          <a:bodyPr vert="horz" lIns="91440" tIns="45720" rIns="91440" bIns="45720" rtlCol="0">
            <a:normAutofit/>
          </a:bodyPr>
          <a:lstStyle/>
          <a:p>
            <a:pPr marL="342900" indent="-342900" defTabSz="457200">
              <a:spcBef>
                <a:spcPct val="20000"/>
              </a:spcBef>
              <a:spcAft>
                <a:spcPts val="600"/>
              </a:spcAft>
              <a:buClr>
                <a:srgbClr val="99AB21"/>
              </a:buClr>
              <a:buFont typeface="Arial"/>
              <a:buChar char="•"/>
              <a:defRPr/>
            </a:pPr>
            <a:r>
              <a:rPr lang="en-US" sz="4000" cap="all" dirty="0">
                <a:solidFill>
                  <a:srgbClr val="F26522"/>
                </a:solidFill>
                <a:latin typeface="Franklin Gothic Medium"/>
                <a:cs typeface="Franklin Gothic Medium"/>
              </a:rPr>
              <a:t>EXCITE</a:t>
            </a:r>
            <a:r>
              <a:rPr lang="en-US" sz="3600" cap="all" dirty="0">
                <a:solidFill>
                  <a:srgbClr val="F26522"/>
                </a:solidFill>
                <a:latin typeface="Franklin Gothic Medium"/>
                <a:cs typeface="Franklin Gothic Medium"/>
              </a:rPr>
              <a:t> </a:t>
            </a:r>
            <a:r>
              <a:rPr lang="en-US" sz="3600" dirty="0">
                <a:solidFill>
                  <a:srgbClr val="00467F"/>
                </a:solidFill>
                <a:latin typeface="Franklin Gothic Book"/>
                <a:cs typeface="Franklin Gothic Book"/>
              </a:rPr>
              <a:t>participants about the </a:t>
            </a:r>
            <a:r>
              <a:rPr lang="en-US" sz="3600" b="1" dirty="0">
                <a:solidFill>
                  <a:srgbClr val="00467F"/>
                </a:solidFill>
                <a:latin typeface="Franklin Gothic Book"/>
                <a:cs typeface="Franklin Gothic Book"/>
              </a:rPr>
              <a:t>benefits to them</a:t>
            </a:r>
            <a:r>
              <a:rPr lang="en-US" sz="3600" dirty="0">
                <a:solidFill>
                  <a:srgbClr val="00467F"/>
                </a:solidFill>
                <a:latin typeface="Franklin Gothic Book"/>
                <a:cs typeface="Franklin Gothic Book"/>
              </a:rPr>
              <a:t>.</a:t>
            </a:r>
          </a:p>
          <a:p>
            <a:pPr marL="342900" indent="-342900" defTabSz="457200">
              <a:spcBef>
                <a:spcPct val="20000"/>
              </a:spcBef>
              <a:spcAft>
                <a:spcPts val="600"/>
              </a:spcAft>
              <a:buClr>
                <a:srgbClr val="99AB21"/>
              </a:buClr>
              <a:buFont typeface="Arial"/>
              <a:buChar char="•"/>
              <a:defRPr/>
            </a:pPr>
            <a:r>
              <a:rPr lang="en-US" sz="3600" dirty="0">
                <a:solidFill>
                  <a:srgbClr val="00467F"/>
                </a:solidFill>
                <a:latin typeface="Franklin Gothic Book"/>
                <a:cs typeface="Franklin Gothic Book"/>
              </a:rPr>
              <a:t>What is the overall result to be achieved? WII-FM?</a:t>
            </a:r>
          </a:p>
        </p:txBody>
      </p:sp>
      <p:grpSp>
        <p:nvGrpSpPr>
          <p:cNvPr id="8" name="Group 7"/>
          <p:cNvGrpSpPr/>
          <p:nvPr/>
        </p:nvGrpSpPr>
        <p:grpSpPr>
          <a:xfrm>
            <a:off x="6913280" y="4450429"/>
            <a:ext cx="1544920" cy="1543938"/>
            <a:chOff x="1821412" y="1305523"/>
            <a:chExt cx="4964724" cy="4961564"/>
          </a:xfrm>
        </p:grpSpPr>
        <p:sp>
          <p:nvSpPr>
            <p:cNvPr id="9" name="Teardrop 8"/>
            <p:cNvSpPr/>
            <p:nvPr/>
          </p:nvSpPr>
          <p:spPr>
            <a:xfrm rot="8100000">
              <a:off x="3275546" y="1305523"/>
              <a:ext cx="2056456" cy="2056456"/>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ardrop 9"/>
            <p:cNvSpPr/>
            <p:nvPr/>
          </p:nvSpPr>
          <p:spPr>
            <a:xfrm rot="13500000" flipV="1">
              <a:off x="3275546" y="4210631"/>
              <a:ext cx="2056456" cy="2056456"/>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Teardrop 10"/>
            <p:cNvSpPr/>
            <p:nvPr/>
          </p:nvSpPr>
          <p:spPr>
            <a:xfrm rot="13500000">
              <a:off x="4729680" y="2758077"/>
              <a:ext cx="2056456" cy="2056456"/>
            </a:xfrm>
            <a:prstGeom prst="teardrop">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Teardrop 11"/>
            <p:cNvSpPr/>
            <p:nvPr/>
          </p:nvSpPr>
          <p:spPr>
            <a:xfrm rot="2700000">
              <a:off x="1821412" y="2758077"/>
              <a:ext cx="2056456" cy="2056456"/>
            </a:xfrm>
            <a:prstGeom prst="teardrop">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4" name="TextBox 13"/>
          <p:cNvSpPr txBox="1"/>
          <p:nvPr/>
        </p:nvSpPr>
        <p:spPr>
          <a:xfrm>
            <a:off x="8764740" y="303797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1258809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fontScale="90000"/>
          </a:bodyPr>
          <a:lstStyle/>
          <a:p>
            <a:r>
              <a:rPr lang="en-US" dirty="0" smtClean="0"/>
              <a:t>Set </a:t>
            </a:r>
            <a:r>
              <a:rPr lang="en-US" dirty="0" smtClean="0"/>
              <a:t>the Stage With Your Opening: IEEI</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32</a:t>
            </a:fld>
            <a:endParaRPr lang="en-US" dirty="0">
              <a:solidFill>
                <a:prstClr val="white"/>
              </a:solidFill>
            </a:endParaRPr>
          </a:p>
        </p:txBody>
      </p:sp>
      <p:sp>
        <p:nvSpPr>
          <p:cNvPr id="6" name="Content Placeholder 26"/>
          <p:cNvSpPr txBox="1">
            <a:spLocks/>
          </p:cNvSpPr>
          <p:nvPr/>
        </p:nvSpPr>
        <p:spPr>
          <a:xfrm>
            <a:off x="783390" y="2054660"/>
            <a:ext cx="8071290" cy="4070350"/>
          </a:xfrm>
          <a:prstGeom prst="rect">
            <a:avLst/>
          </a:prstGeom>
        </p:spPr>
        <p:txBody>
          <a:bodyPr vert="horz" lIns="91440" tIns="45720" rIns="91440" bIns="45720" rtlCol="0">
            <a:normAutofit/>
          </a:bodyPr>
          <a:lstStyle/>
          <a:p>
            <a:pPr marL="342900" indent="-342900" defTabSz="457200">
              <a:spcBef>
                <a:spcPct val="20000"/>
              </a:spcBef>
              <a:spcAft>
                <a:spcPts val="600"/>
              </a:spcAft>
              <a:buClr>
                <a:srgbClr val="99AB21"/>
              </a:buClr>
              <a:buFont typeface="Arial"/>
              <a:buChar char="•"/>
              <a:defRPr/>
            </a:pPr>
            <a:r>
              <a:rPr lang="en-US" sz="3600" cap="all" dirty="0">
                <a:solidFill>
                  <a:srgbClr val="F26522"/>
                </a:solidFill>
                <a:latin typeface="Franklin Gothic Medium"/>
                <a:cs typeface="Franklin Gothic Medium"/>
              </a:rPr>
              <a:t>EMPOWER </a:t>
            </a:r>
            <a:r>
              <a:rPr lang="en-US" sz="3600" dirty="0">
                <a:solidFill>
                  <a:srgbClr val="00467F"/>
                </a:solidFill>
                <a:latin typeface="Franklin Gothic Book"/>
                <a:cs typeface="Franklin Gothic Book"/>
              </a:rPr>
              <a:t>participants by discussing the important role they play in the process.</a:t>
            </a:r>
          </a:p>
          <a:p>
            <a:pPr marL="342900" indent="-342900" defTabSz="457200">
              <a:spcBef>
                <a:spcPct val="20000"/>
              </a:spcBef>
              <a:spcAft>
                <a:spcPts val="600"/>
              </a:spcAft>
              <a:buClr>
                <a:srgbClr val="99AB21"/>
              </a:buClr>
              <a:buFont typeface="Arial"/>
              <a:buChar char="•"/>
              <a:defRPr/>
            </a:pPr>
            <a:r>
              <a:rPr lang="en-US" sz="3600" dirty="0">
                <a:solidFill>
                  <a:srgbClr val="00467F"/>
                </a:solidFill>
                <a:latin typeface="Franklin Gothic Book"/>
                <a:cs typeface="Franklin Gothic Book"/>
              </a:rPr>
              <a:t>Why were they selected? What authority have they been given?</a:t>
            </a:r>
          </a:p>
        </p:txBody>
      </p:sp>
      <p:grpSp>
        <p:nvGrpSpPr>
          <p:cNvPr id="8" name="Group 7"/>
          <p:cNvGrpSpPr/>
          <p:nvPr/>
        </p:nvGrpSpPr>
        <p:grpSpPr>
          <a:xfrm>
            <a:off x="6913280" y="4450429"/>
            <a:ext cx="1544920" cy="1543938"/>
            <a:chOff x="1821412" y="1305523"/>
            <a:chExt cx="4964724" cy="4961564"/>
          </a:xfrm>
        </p:grpSpPr>
        <p:sp>
          <p:nvSpPr>
            <p:cNvPr id="9" name="Teardrop 8"/>
            <p:cNvSpPr/>
            <p:nvPr/>
          </p:nvSpPr>
          <p:spPr>
            <a:xfrm rot="8100000">
              <a:off x="3275546" y="1305523"/>
              <a:ext cx="2056456" cy="2056456"/>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ardrop 9"/>
            <p:cNvSpPr/>
            <p:nvPr/>
          </p:nvSpPr>
          <p:spPr>
            <a:xfrm rot="13500000" flipV="1">
              <a:off x="3275546" y="4210631"/>
              <a:ext cx="2056456" cy="2056456"/>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Teardrop 10"/>
            <p:cNvSpPr/>
            <p:nvPr/>
          </p:nvSpPr>
          <p:spPr>
            <a:xfrm rot="13500000">
              <a:off x="4729680" y="2758077"/>
              <a:ext cx="2056456" cy="2056456"/>
            </a:xfrm>
            <a:prstGeom prst="teardrop">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Teardrop 11"/>
            <p:cNvSpPr/>
            <p:nvPr/>
          </p:nvSpPr>
          <p:spPr>
            <a:xfrm rot="2700000">
              <a:off x="1821412" y="2758077"/>
              <a:ext cx="2056456" cy="2056456"/>
            </a:xfrm>
            <a:prstGeom prst="teardrop">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4" name="TextBox 13"/>
          <p:cNvSpPr txBox="1"/>
          <p:nvPr/>
        </p:nvSpPr>
        <p:spPr>
          <a:xfrm>
            <a:off x="8764740" y="303797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3479838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fontScale="90000"/>
          </a:bodyPr>
          <a:lstStyle/>
          <a:p>
            <a:r>
              <a:rPr lang="en-US" dirty="0" smtClean="0"/>
              <a:t>Set </a:t>
            </a:r>
            <a:r>
              <a:rPr lang="en-US" dirty="0" smtClean="0"/>
              <a:t>the Stage With Your Opening: IEEI</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33</a:t>
            </a:fld>
            <a:endParaRPr lang="en-US" dirty="0">
              <a:solidFill>
                <a:prstClr val="white"/>
              </a:solidFill>
            </a:endParaRPr>
          </a:p>
        </p:txBody>
      </p:sp>
      <p:sp>
        <p:nvSpPr>
          <p:cNvPr id="6" name="Content Placeholder 26"/>
          <p:cNvSpPr txBox="1">
            <a:spLocks/>
          </p:cNvSpPr>
          <p:nvPr/>
        </p:nvSpPr>
        <p:spPr>
          <a:xfrm>
            <a:off x="783390" y="2054660"/>
            <a:ext cx="8071290" cy="4070350"/>
          </a:xfrm>
          <a:prstGeom prst="rect">
            <a:avLst/>
          </a:prstGeom>
        </p:spPr>
        <p:txBody>
          <a:bodyPr vert="horz" lIns="91440" tIns="45720" rIns="91440" bIns="45720" rtlCol="0">
            <a:normAutofit/>
          </a:bodyPr>
          <a:lstStyle/>
          <a:p>
            <a:pPr marL="342900" indent="-342900" defTabSz="457200">
              <a:spcBef>
                <a:spcPct val="20000"/>
              </a:spcBef>
              <a:spcAft>
                <a:spcPts val="600"/>
              </a:spcAft>
              <a:buClr>
                <a:srgbClr val="99AB21"/>
              </a:buClr>
              <a:buFont typeface="Arial"/>
              <a:buChar char="•"/>
              <a:defRPr/>
            </a:pPr>
            <a:r>
              <a:rPr lang="en-US" sz="4000" cap="all" dirty="0">
                <a:solidFill>
                  <a:srgbClr val="F26522"/>
                </a:solidFill>
                <a:latin typeface="Franklin Gothic Medium"/>
                <a:cs typeface="Franklin Gothic Medium"/>
              </a:rPr>
              <a:t>INVOLVE</a:t>
            </a:r>
            <a:r>
              <a:rPr lang="en-US" sz="3600" cap="all" dirty="0">
                <a:solidFill>
                  <a:srgbClr val="F26522"/>
                </a:solidFill>
                <a:latin typeface="Franklin Gothic Medium"/>
                <a:cs typeface="Franklin Gothic Medium"/>
              </a:rPr>
              <a:t> </a:t>
            </a:r>
            <a:r>
              <a:rPr lang="en-US" sz="3600" dirty="0">
                <a:solidFill>
                  <a:srgbClr val="00467F"/>
                </a:solidFill>
                <a:latin typeface="Franklin Gothic Book"/>
                <a:cs typeface="Franklin Gothic Book"/>
              </a:rPr>
              <a:t>participants by asking the key topics they believe must be addressed to achieve the session purpose.</a:t>
            </a:r>
          </a:p>
        </p:txBody>
      </p:sp>
      <p:grpSp>
        <p:nvGrpSpPr>
          <p:cNvPr id="8" name="Group 7"/>
          <p:cNvGrpSpPr/>
          <p:nvPr/>
        </p:nvGrpSpPr>
        <p:grpSpPr>
          <a:xfrm>
            <a:off x="6913280" y="4450429"/>
            <a:ext cx="1544920" cy="1543938"/>
            <a:chOff x="1821412" y="1305523"/>
            <a:chExt cx="4964724" cy="4961564"/>
          </a:xfrm>
        </p:grpSpPr>
        <p:sp>
          <p:nvSpPr>
            <p:cNvPr id="9" name="Teardrop 8"/>
            <p:cNvSpPr/>
            <p:nvPr/>
          </p:nvSpPr>
          <p:spPr>
            <a:xfrm rot="8100000">
              <a:off x="3275546" y="1305523"/>
              <a:ext cx="2056456" cy="2056456"/>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ardrop 9"/>
            <p:cNvSpPr/>
            <p:nvPr/>
          </p:nvSpPr>
          <p:spPr>
            <a:xfrm rot="13500000" flipV="1">
              <a:off x="3275546" y="4210631"/>
              <a:ext cx="2056456" cy="2056456"/>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Teardrop 10"/>
            <p:cNvSpPr/>
            <p:nvPr/>
          </p:nvSpPr>
          <p:spPr>
            <a:xfrm rot="13500000">
              <a:off x="4729680" y="2758077"/>
              <a:ext cx="2056456" cy="2056456"/>
            </a:xfrm>
            <a:prstGeom prst="teardrop">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Teardrop 11"/>
            <p:cNvSpPr/>
            <p:nvPr/>
          </p:nvSpPr>
          <p:spPr>
            <a:xfrm rot="2700000">
              <a:off x="1821412" y="2758077"/>
              <a:ext cx="2056456" cy="2056456"/>
            </a:xfrm>
            <a:prstGeom prst="teardrop">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278271194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fontScale="90000"/>
          </a:bodyPr>
          <a:lstStyle/>
          <a:p>
            <a:r>
              <a:rPr lang="en-US" dirty="0" smtClean="0"/>
              <a:t>Set </a:t>
            </a:r>
            <a:r>
              <a:rPr lang="en-US" dirty="0" smtClean="0"/>
              <a:t>the Stage With Your Opening: IEEI</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34</a:t>
            </a:fld>
            <a:endParaRPr lang="en-US" dirty="0">
              <a:solidFill>
                <a:prstClr val="white"/>
              </a:solidFill>
            </a:endParaRPr>
          </a:p>
        </p:txBody>
      </p:sp>
      <p:sp>
        <p:nvSpPr>
          <p:cNvPr id="6" name="Content Placeholder 26"/>
          <p:cNvSpPr txBox="1">
            <a:spLocks/>
          </p:cNvSpPr>
          <p:nvPr/>
        </p:nvSpPr>
        <p:spPr>
          <a:xfrm>
            <a:off x="783390" y="1735494"/>
            <a:ext cx="8071290" cy="4389516"/>
          </a:xfrm>
          <a:prstGeom prst="rect">
            <a:avLst/>
          </a:prstGeom>
        </p:spPr>
        <p:txBody>
          <a:bodyPr vert="horz" lIns="91440" tIns="45720" rIns="91440" bIns="45720" rtlCol="0">
            <a:normAutofit/>
          </a:bodyPr>
          <a:lstStyle/>
          <a:p>
            <a:pPr marL="342900" indent="-342900" defTabSz="457200">
              <a:spcBef>
                <a:spcPct val="20000"/>
              </a:spcBef>
              <a:spcAft>
                <a:spcPts val="600"/>
              </a:spcAft>
              <a:buClr>
                <a:srgbClr val="99AB21"/>
              </a:buClr>
              <a:buFont typeface="Arial"/>
              <a:buChar char="•"/>
              <a:defRPr/>
            </a:pPr>
            <a:r>
              <a:rPr lang="en-US" sz="3200" dirty="0">
                <a:solidFill>
                  <a:srgbClr val="00467F"/>
                </a:solidFill>
                <a:latin typeface="Franklin Gothic Book"/>
                <a:cs typeface="Franklin Gothic Book"/>
              </a:rPr>
              <a:t>Which </a:t>
            </a:r>
            <a:r>
              <a:rPr lang="en-US" sz="3200" dirty="0" smtClean="0">
                <a:solidFill>
                  <a:srgbClr val="00467F"/>
                </a:solidFill>
                <a:latin typeface="Franklin Gothic Book"/>
                <a:cs typeface="Franklin Gothic Book"/>
              </a:rPr>
              <a:t>one are </a:t>
            </a:r>
            <a:r>
              <a:rPr lang="en-US" sz="3200" dirty="0">
                <a:solidFill>
                  <a:srgbClr val="00467F"/>
                </a:solidFill>
                <a:latin typeface="Franklin Gothic Book"/>
                <a:cs typeface="Franklin Gothic Book"/>
              </a:rPr>
              <a:t>you best </a:t>
            </a:r>
            <a:r>
              <a:rPr lang="en-US" sz="3200" dirty="0" smtClean="0">
                <a:solidFill>
                  <a:srgbClr val="00467F"/>
                </a:solidFill>
                <a:latin typeface="Franklin Gothic Book"/>
                <a:cs typeface="Franklin Gothic Book"/>
              </a:rPr>
              <a:t>at naturally?</a:t>
            </a:r>
            <a:endParaRPr lang="en-US" sz="3200" dirty="0">
              <a:solidFill>
                <a:srgbClr val="00467F"/>
              </a:solidFill>
              <a:latin typeface="Franklin Gothic Book"/>
              <a:cs typeface="Franklin Gothic Book"/>
            </a:endParaRPr>
          </a:p>
          <a:p>
            <a:pPr marL="342900" indent="-342900" defTabSz="457200">
              <a:spcBef>
                <a:spcPct val="20000"/>
              </a:spcBef>
              <a:spcAft>
                <a:spcPts val="600"/>
              </a:spcAft>
              <a:buClr>
                <a:srgbClr val="99AB21"/>
              </a:buClr>
              <a:buFont typeface="Arial"/>
              <a:buChar char="•"/>
              <a:defRPr/>
            </a:pPr>
            <a:r>
              <a:rPr lang="en-US" sz="3200" dirty="0">
                <a:solidFill>
                  <a:srgbClr val="00467F"/>
                </a:solidFill>
                <a:latin typeface="Franklin Gothic Book"/>
                <a:cs typeface="Franklin Gothic Book"/>
              </a:rPr>
              <a:t>Which </a:t>
            </a:r>
            <a:r>
              <a:rPr lang="en-US" sz="3200" dirty="0" smtClean="0">
                <a:solidFill>
                  <a:srgbClr val="00467F"/>
                </a:solidFill>
                <a:latin typeface="Franklin Gothic Book"/>
                <a:cs typeface="Franklin Gothic Book"/>
              </a:rPr>
              <a:t>one do you need to work on the most?</a:t>
            </a:r>
            <a:endParaRPr lang="en-US" sz="3200" dirty="0">
              <a:solidFill>
                <a:srgbClr val="00467F"/>
              </a:solidFill>
              <a:latin typeface="Franklin Gothic Book"/>
              <a:cs typeface="Franklin Gothic Book"/>
            </a:endParaRPr>
          </a:p>
          <a:p>
            <a:pPr defTabSz="457200">
              <a:spcBef>
                <a:spcPct val="20000"/>
              </a:spcBef>
              <a:spcAft>
                <a:spcPts val="600"/>
              </a:spcAft>
              <a:buClr>
                <a:srgbClr val="99AB21"/>
              </a:buClr>
              <a:defRPr/>
            </a:pPr>
            <a:endParaRPr lang="en-US" sz="3200" dirty="0">
              <a:solidFill>
                <a:srgbClr val="00467F"/>
              </a:solidFill>
              <a:latin typeface="Franklin Gothic Book"/>
              <a:cs typeface="Franklin Gothic Book"/>
            </a:endParaRPr>
          </a:p>
        </p:txBody>
      </p:sp>
      <p:sp>
        <p:nvSpPr>
          <p:cNvPr id="14" name="TextBox 13"/>
          <p:cNvSpPr txBox="1"/>
          <p:nvPr/>
        </p:nvSpPr>
        <p:spPr>
          <a:xfrm>
            <a:off x="8794720" y="338274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grpSp>
        <p:nvGrpSpPr>
          <p:cNvPr id="3" name="Group 2"/>
          <p:cNvGrpSpPr/>
          <p:nvPr/>
        </p:nvGrpSpPr>
        <p:grpSpPr>
          <a:xfrm>
            <a:off x="5481192" y="2799617"/>
            <a:ext cx="3313604" cy="3602379"/>
            <a:chOff x="3964982" y="1400469"/>
            <a:chExt cx="4964724" cy="4836226"/>
          </a:xfrm>
        </p:grpSpPr>
        <p:grpSp>
          <p:nvGrpSpPr>
            <p:cNvPr id="15" name="Group 19"/>
            <p:cNvGrpSpPr/>
            <p:nvPr/>
          </p:nvGrpSpPr>
          <p:grpSpPr>
            <a:xfrm>
              <a:off x="5267374" y="1400469"/>
              <a:ext cx="2056456" cy="2056456"/>
              <a:chOff x="3123804" y="1370489"/>
              <a:chExt cx="2056456" cy="2056456"/>
            </a:xfrm>
          </p:grpSpPr>
          <p:sp>
            <p:nvSpPr>
              <p:cNvPr id="16" name="Teardrop 15"/>
              <p:cNvSpPr/>
              <p:nvPr/>
            </p:nvSpPr>
            <p:spPr>
              <a:xfrm rot="8100000">
                <a:off x="3123804" y="1370489"/>
                <a:ext cx="2056456" cy="2056456"/>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b="1" dirty="0">
                  <a:solidFill>
                    <a:prstClr val="white"/>
                  </a:solidFill>
                </a:endParaRPr>
              </a:p>
            </p:txBody>
          </p:sp>
          <p:sp>
            <p:nvSpPr>
              <p:cNvPr id="17" name="TextBox 16"/>
              <p:cNvSpPr txBox="1"/>
              <p:nvPr/>
            </p:nvSpPr>
            <p:spPr>
              <a:xfrm>
                <a:off x="3593644" y="2041363"/>
                <a:ext cx="1088790" cy="504704"/>
              </a:xfrm>
              <a:prstGeom prst="rect">
                <a:avLst/>
              </a:prstGeom>
              <a:noFill/>
            </p:spPr>
            <p:txBody>
              <a:bodyPr wrap="none" rtlCol="0">
                <a:spAutoFit/>
              </a:bodyPr>
              <a:lstStyle/>
              <a:p>
                <a:pPr algn="ctr" defTabSz="457200"/>
                <a:r>
                  <a:rPr lang="en-US" sz="2000" b="1" dirty="0">
                    <a:solidFill>
                      <a:srgbClr val="FFFFFF"/>
                    </a:solidFill>
                    <a:latin typeface="Franklin Gothic Book"/>
                    <a:cs typeface="Franklin Gothic Book"/>
                  </a:rPr>
                  <a:t>Excite</a:t>
                </a:r>
                <a:endParaRPr lang="en-US" sz="2000" b="1" dirty="0">
                  <a:solidFill>
                    <a:srgbClr val="FFFFFF"/>
                  </a:solidFill>
                  <a:latin typeface="Franklin Gothic Book"/>
                  <a:cs typeface="Franklin Gothic Book"/>
                </a:endParaRPr>
              </a:p>
            </p:txBody>
          </p:sp>
        </p:grpSp>
        <p:grpSp>
          <p:nvGrpSpPr>
            <p:cNvPr id="18" name="Group 25"/>
            <p:cNvGrpSpPr/>
            <p:nvPr/>
          </p:nvGrpSpPr>
          <p:grpSpPr>
            <a:xfrm>
              <a:off x="5419116" y="4180239"/>
              <a:ext cx="2056456" cy="2056456"/>
              <a:chOff x="3275546" y="4150259"/>
              <a:chExt cx="2056456" cy="2056456"/>
            </a:xfrm>
          </p:grpSpPr>
          <p:sp>
            <p:nvSpPr>
              <p:cNvPr id="19" name="Teardrop 18"/>
              <p:cNvSpPr/>
              <p:nvPr/>
            </p:nvSpPr>
            <p:spPr>
              <a:xfrm rot="13500000" flipV="1">
                <a:off x="3275546" y="4150259"/>
                <a:ext cx="2056456" cy="2056456"/>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b="1" dirty="0">
                  <a:solidFill>
                    <a:prstClr val="white"/>
                  </a:solidFill>
                </a:endParaRPr>
              </a:p>
            </p:txBody>
          </p:sp>
          <p:sp>
            <p:nvSpPr>
              <p:cNvPr id="20" name="TextBox 19"/>
              <p:cNvSpPr txBox="1"/>
              <p:nvPr/>
            </p:nvSpPr>
            <p:spPr>
              <a:xfrm>
                <a:off x="3675162" y="4946472"/>
                <a:ext cx="1240186" cy="504704"/>
              </a:xfrm>
              <a:prstGeom prst="rect">
                <a:avLst/>
              </a:prstGeom>
              <a:noFill/>
            </p:spPr>
            <p:txBody>
              <a:bodyPr wrap="none" rtlCol="0">
                <a:spAutoFit/>
              </a:bodyPr>
              <a:lstStyle/>
              <a:p>
                <a:pPr algn="ctr" defTabSz="457200"/>
                <a:r>
                  <a:rPr lang="en-US" sz="2000" b="1" dirty="0">
                    <a:solidFill>
                      <a:srgbClr val="FFFFFF"/>
                    </a:solidFill>
                    <a:latin typeface="Franklin Gothic Book"/>
                    <a:cs typeface="Franklin Gothic Book"/>
                  </a:rPr>
                  <a:t>Involve</a:t>
                </a:r>
                <a:endParaRPr lang="en-US" sz="2000" b="1" dirty="0">
                  <a:solidFill>
                    <a:srgbClr val="FFFFFF"/>
                  </a:solidFill>
                  <a:latin typeface="Franklin Gothic Book"/>
                  <a:cs typeface="Franklin Gothic Book"/>
                </a:endParaRPr>
              </a:p>
            </p:txBody>
          </p:sp>
        </p:grpSp>
        <p:grpSp>
          <p:nvGrpSpPr>
            <p:cNvPr id="21" name="Group 24"/>
            <p:cNvGrpSpPr/>
            <p:nvPr/>
          </p:nvGrpSpPr>
          <p:grpSpPr>
            <a:xfrm>
              <a:off x="6873250" y="2788057"/>
              <a:ext cx="2056456" cy="2056456"/>
              <a:chOff x="4729680" y="2758077"/>
              <a:chExt cx="2056456" cy="2056456"/>
            </a:xfrm>
          </p:grpSpPr>
          <p:sp>
            <p:nvSpPr>
              <p:cNvPr id="23" name="Teardrop 22"/>
              <p:cNvSpPr/>
              <p:nvPr/>
            </p:nvSpPr>
            <p:spPr>
              <a:xfrm rot="13500000">
                <a:off x="4729680" y="2758077"/>
                <a:ext cx="2056456" cy="2056456"/>
              </a:xfrm>
              <a:prstGeom prst="teardrop">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b="1" dirty="0">
                  <a:solidFill>
                    <a:prstClr val="white"/>
                  </a:solidFill>
                </a:endParaRPr>
              </a:p>
            </p:txBody>
          </p:sp>
          <p:sp>
            <p:nvSpPr>
              <p:cNvPr id="24" name="TextBox 23"/>
              <p:cNvSpPr txBox="1"/>
              <p:nvPr/>
            </p:nvSpPr>
            <p:spPr>
              <a:xfrm>
                <a:off x="4970668" y="3493918"/>
                <a:ext cx="1574480" cy="504704"/>
              </a:xfrm>
              <a:prstGeom prst="rect">
                <a:avLst/>
              </a:prstGeom>
              <a:noFill/>
            </p:spPr>
            <p:txBody>
              <a:bodyPr wrap="none" rtlCol="0">
                <a:spAutoFit/>
              </a:bodyPr>
              <a:lstStyle/>
              <a:p>
                <a:pPr algn="ctr" defTabSz="457200"/>
                <a:r>
                  <a:rPr lang="en-US" sz="2000" b="1" dirty="0">
                    <a:solidFill>
                      <a:srgbClr val="FFFFFF"/>
                    </a:solidFill>
                    <a:latin typeface="Franklin Gothic Book"/>
                    <a:cs typeface="Franklin Gothic Book"/>
                  </a:rPr>
                  <a:t>Empower</a:t>
                </a:r>
                <a:endParaRPr lang="en-US" sz="2000" b="1" dirty="0">
                  <a:solidFill>
                    <a:srgbClr val="FFFFFF"/>
                  </a:solidFill>
                  <a:latin typeface="Franklin Gothic Book"/>
                  <a:cs typeface="Franklin Gothic Book"/>
                </a:endParaRPr>
              </a:p>
            </p:txBody>
          </p:sp>
        </p:grpSp>
        <p:grpSp>
          <p:nvGrpSpPr>
            <p:cNvPr id="25" name="Group 26"/>
            <p:cNvGrpSpPr/>
            <p:nvPr/>
          </p:nvGrpSpPr>
          <p:grpSpPr>
            <a:xfrm>
              <a:off x="3964982" y="2788057"/>
              <a:ext cx="2056456" cy="2056456"/>
              <a:chOff x="1821412" y="2758077"/>
              <a:chExt cx="2056456" cy="2056456"/>
            </a:xfrm>
          </p:grpSpPr>
          <p:sp>
            <p:nvSpPr>
              <p:cNvPr id="26" name="Teardrop 25"/>
              <p:cNvSpPr/>
              <p:nvPr/>
            </p:nvSpPr>
            <p:spPr>
              <a:xfrm rot="2700000">
                <a:off x="1821412" y="2758077"/>
                <a:ext cx="2056456" cy="2056456"/>
              </a:xfrm>
              <a:prstGeom prst="teardrop">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b="1" dirty="0">
                  <a:solidFill>
                    <a:prstClr val="white"/>
                  </a:solidFill>
                </a:endParaRPr>
              </a:p>
            </p:txBody>
          </p:sp>
          <p:sp>
            <p:nvSpPr>
              <p:cNvPr id="27" name="TextBox 26"/>
              <p:cNvSpPr txBox="1"/>
              <p:nvPr/>
            </p:nvSpPr>
            <p:spPr>
              <a:xfrm>
                <a:off x="2259904" y="3493918"/>
                <a:ext cx="1179474" cy="504704"/>
              </a:xfrm>
              <a:prstGeom prst="rect">
                <a:avLst/>
              </a:prstGeom>
              <a:noFill/>
            </p:spPr>
            <p:txBody>
              <a:bodyPr wrap="none" rtlCol="0">
                <a:spAutoFit/>
              </a:bodyPr>
              <a:lstStyle/>
              <a:p>
                <a:pPr algn="ctr" defTabSz="457200"/>
                <a:r>
                  <a:rPr lang="en-US" sz="2000" b="1" dirty="0">
                    <a:solidFill>
                      <a:srgbClr val="00467F"/>
                    </a:solidFill>
                    <a:latin typeface="Franklin Gothic Book"/>
                    <a:cs typeface="Franklin Gothic Book"/>
                  </a:rPr>
                  <a:t>Inform</a:t>
                </a:r>
                <a:endParaRPr lang="en-US" sz="2000" b="1" dirty="0">
                  <a:solidFill>
                    <a:srgbClr val="00467F"/>
                  </a:solidFill>
                  <a:latin typeface="Franklin Gothic Book"/>
                  <a:cs typeface="Franklin Gothic Book"/>
                </a:endParaRPr>
              </a:p>
            </p:txBody>
          </p:sp>
        </p:grpSp>
      </p:grpSp>
    </p:spTree>
    <p:extLst>
      <p:ext uri="{BB962C8B-B14F-4D97-AF65-F5344CB8AC3E}">
        <p14:creationId xmlns:p14="http://schemas.microsoft.com/office/powerpoint/2010/main" val="196006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35</a:t>
            </a:fld>
            <a:endParaRPr lang="en-US" dirty="0">
              <a:solidFill>
                <a:prstClr val="white"/>
              </a:solidFill>
            </a:endParaRPr>
          </a:p>
        </p:txBody>
      </p:sp>
      <p:sp>
        <p:nvSpPr>
          <p:cNvPr id="6" name="Title 5"/>
          <p:cNvSpPr>
            <a:spLocks noGrp="1"/>
          </p:cNvSpPr>
          <p:nvPr>
            <p:ph type="title"/>
          </p:nvPr>
        </p:nvSpPr>
        <p:spPr/>
        <p:txBody>
          <a:bodyPr anchor="ctr"/>
          <a:lstStyle/>
          <a:p>
            <a:r>
              <a:rPr lang="en-US" sz="7800" dirty="0" smtClean="0">
                <a:latin typeface="Franklin Gothic Medium"/>
                <a:cs typeface="Franklin Gothic Medium"/>
              </a:rPr>
              <a:t>EXAMPLES</a:t>
            </a:r>
            <a:endParaRPr lang="en-US" sz="7800" dirty="0">
              <a:latin typeface="Franklin Gothic Medium"/>
              <a:cs typeface="Franklin Gothic Medium"/>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400799" y="2454045"/>
            <a:ext cx="2453881" cy="2103326"/>
          </a:xfrm>
          <a:prstGeom prst="rect">
            <a:avLst/>
          </a:prstGeom>
        </p:spPr>
      </p:pic>
    </p:spTree>
    <p:extLst>
      <p:ext uri="{BB962C8B-B14F-4D97-AF65-F5344CB8AC3E}">
        <p14:creationId xmlns:p14="http://schemas.microsoft.com/office/powerpoint/2010/main" val="95674252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Excite – Example #1</a:t>
            </a:r>
            <a:endParaRPr lang="en-US" dirty="0"/>
          </a:p>
        </p:txBody>
      </p:sp>
      <p:sp>
        <p:nvSpPr>
          <p:cNvPr id="27" name="Content Placeholder 26"/>
          <p:cNvSpPr>
            <a:spLocks noGrp="1"/>
          </p:cNvSpPr>
          <p:nvPr>
            <p:ph idx="1"/>
          </p:nvPr>
        </p:nvSpPr>
        <p:spPr/>
        <p:txBody>
          <a:bodyPr>
            <a:normAutofit fontScale="92500" lnSpcReduction="10000"/>
          </a:bodyPr>
          <a:lstStyle/>
          <a:p>
            <a:r>
              <a:rPr lang="en-US" i="1" dirty="0" smtClean="0"/>
              <a:t>“Good morning. It’s a pleasure to be here this morning.  </a:t>
            </a:r>
          </a:p>
          <a:p>
            <a:pPr>
              <a:lnSpc>
                <a:spcPct val="110000"/>
              </a:lnSpc>
            </a:pPr>
            <a:r>
              <a:rPr lang="en-US" i="1" dirty="0" smtClean="0"/>
              <a:t>Our objective for the next two days is to walk away with a plan for improving the hiring process. (Inform)</a:t>
            </a:r>
          </a:p>
          <a:p>
            <a:pPr>
              <a:lnSpc>
                <a:spcPct val="110000"/>
              </a:lnSpc>
            </a:pPr>
            <a:r>
              <a:rPr lang="en-US" i="1" dirty="0" smtClean="0"/>
              <a:t>What is exciting about this? </a:t>
            </a:r>
          </a:p>
          <a:p>
            <a:pPr>
              <a:lnSpc>
                <a:spcPct val="110000"/>
              </a:lnSpc>
            </a:pPr>
            <a:r>
              <a:rPr lang="en-US" i="1" dirty="0"/>
              <a:t>Today, our hiring process can take up to 6 months to onboard one person.  </a:t>
            </a:r>
            <a:r>
              <a:rPr lang="en-US" i="1" dirty="0" smtClean="0"/>
              <a:t>Improving our  process will get the right people on board quicker. (Excite</a:t>
            </a:r>
            <a:r>
              <a:rPr lang="en-US" i="1" dirty="0"/>
              <a:t>)</a:t>
            </a:r>
            <a:endParaRPr lang="en-US" i="1" dirty="0"/>
          </a:p>
        </p:txBody>
      </p:sp>
      <p:sp>
        <p:nvSpPr>
          <p:cNvPr id="5" name="Slide Number Placeholder 4"/>
          <p:cNvSpPr>
            <a:spLocks noGrp="1"/>
          </p:cNvSpPr>
          <p:nvPr>
            <p:ph type="sldNum" sz="quarter" idx="12"/>
          </p:nvPr>
        </p:nvSpPr>
        <p:spPr/>
        <p:txBody>
          <a:bodyPr/>
          <a:lstStyle/>
          <a:p>
            <a:fld id="{F29FD61F-2294-5D42-A9D7-9928D42B3773}" type="slidenum">
              <a:rPr lang="en-US" smtClean="0">
                <a:solidFill>
                  <a:prstClr val="white"/>
                </a:solidFill>
              </a:rPr>
              <a:pPr/>
              <a:t>36</a:t>
            </a:fld>
            <a:endParaRPr lang="en-US" dirty="0">
              <a:solidFill>
                <a:prstClr val="white"/>
              </a:solidFill>
            </a:endParaRPr>
          </a:p>
        </p:txBody>
      </p:sp>
      <p:sp>
        <p:nvSpPr>
          <p:cNvPr id="7" name="TextBox 6"/>
          <p:cNvSpPr txBox="1"/>
          <p:nvPr/>
        </p:nvSpPr>
        <p:spPr>
          <a:xfrm>
            <a:off x="8764740" y="426715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415815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Excite – Example #2</a:t>
            </a:r>
            <a:endParaRPr lang="en-US" dirty="0"/>
          </a:p>
        </p:txBody>
      </p:sp>
      <p:sp>
        <p:nvSpPr>
          <p:cNvPr id="27" name="Content Placeholder 26"/>
          <p:cNvSpPr>
            <a:spLocks noGrp="1"/>
          </p:cNvSpPr>
          <p:nvPr>
            <p:ph idx="1"/>
          </p:nvPr>
        </p:nvSpPr>
        <p:spPr/>
        <p:txBody>
          <a:bodyPr>
            <a:normAutofit fontScale="85000" lnSpcReduction="20000"/>
          </a:bodyPr>
          <a:lstStyle/>
          <a:p>
            <a:pPr>
              <a:lnSpc>
                <a:spcPct val="110000"/>
              </a:lnSpc>
            </a:pPr>
            <a:r>
              <a:rPr lang="en-US" i="1" dirty="0" smtClean="0"/>
              <a:t>“Good morning. It’s a pleasure to be here this morning.  </a:t>
            </a:r>
          </a:p>
          <a:p>
            <a:pPr>
              <a:lnSpc>
                <a:spcPct val="110000"/>
              </a:lnSpc>
            </a:pPr>
            <a:r>
              <a:rPr lang="en-US" i="1" dirty="0" smtClean="0"/>
              <a:t>Our objective for the next two days is to walk away with a plan for improving the hiring process. (Inform)</a:t>
            </a:r>
          </a:p>
          <a:p>
            <a:pPr>
              <a:lnSpc>
                <a:spcPct val="110000"/>
              </a:lnSpc>
            </a:pPr>
            <a:r>
              <a:rPr lang="en-US" i="1" dirty="0" smtClean="0"/>
              <a:t>What is exciting about this? </a:t>
            </a:r>
          </a:p>
          <a:p>
            <a:pPr>
              <a:lnSpc>
                <a:spcPct val="110000"/>
              </a:lnSpc>
            </a:pPr>
            <a:r>
              <a:rPr lang="en-US" i="1" dirty="0" smtClean="0"/>
              <a:t>Today, </a:t>
            </a:r>
            <a:r>
              <a:rPr lang="en-US" i="1" dirty="0" smtClean="0"/>
              <a:t>it might take you up to 6 weeks to onboard one person.  This means that you or your team often have to cover the work load for that vacant spot. If we can improve this and onboard people in 2-3 months, think of the relief you and your department will feel.” </a:t>
            </a:r>
            <a:r>
              <a:rPr lang="en-US" i="1" dirty="0" smtClean="0"/>
              <a:t>(Excite)</a:t>
            </a:r>
            <a:endParaRPr lang="en-US" i="1" dirty="0"/>
          </a:p>
        </p:txBody>
      </p:sp>
      <p:sp>
        <p:nvSpPr>
          <p:cNvPr id="5" name="Slide Number Placeholder 4"/>
          <p:cNvSpPr>
            <a:spLocks noGrp="1"/>
          </p:cNvSpPr>
          <p:nvPr>
            <p:ph type="sldNum" sz="quarter" idx="12"/>
          </p:nvPr>
        </p:nvSpPr>
        <p:spPr/>
        <p:txBody>
          <a:bodyPr/>
          <a:lstStyle/>
          <a:p>
            <a:fld id="{F29FD61F-2294-5D42-A9D7-9928D42B3773}" type="slidenum">
              <a:rPr lang="en-US" smtClean="0">
                <a:solidFill>
                  <a:prstClr val="white"/>
                </a:solidFill>
              </a:rPr>
              <a:pPr/>
              <a:t>37</a:t>
            </a:fld>
            <a:endParaRPr lang="en-US" dirty="0">
              <a:solidFill>
                <a:prstClr val="white"/>
              </a:solidFill>
            </a:endParaRPr>
          </a:p>
        </p:txBody>
      </p:sp>
      <p:sp>
        <p:nvSpPr>
          <p:cNvPr id="7" name="TextBox 6"/>
          <p:cNvSpPr txBox="1"/>
          <p:nvPr/>
        </p:nvSpPr>
        <p:spPr>
          <a:xfrm>
            <a:off x="8764740" y="357761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2918718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Which is better? Why?</a:t>
            </a:r>
            <a:endParaRPr lang="en-US" dirty="0"/>
          </a:p>
        </p:txBody>
      </p:sp>
      <p:sp>
        <p:nvSpPr>
          <p:cNvPr id="6" name="Content Placeholder 5"/>
          <p:cNvSpPr>
            <a:spLocks noGrp="1"/>
          </p:cNvSpPr>
          <p:nvPr>
            <p:ph idx="1"/>
          </p:nvPr>
        </p:nvSpPr>
        <p:spPr/>
        <p:txBody>
          <a:bodyPr>
            <a:normAutofit/>
          </a:bodyPr>
          <a:lstStyle/>
          <a:p>
            <a:r>
              <a:rPr lang="en-US" sz="2500" i="1" dirty="0" smtClean="0"/>
              <a:t>“</a:t>
            </a:r>
            <a:r>
              <a:rPr lang="en-US" sz="3000" i="1" dirty="0"/>
              <a:t>Today, our hiring process can take up to 6 months to onboard one person.  Improving our  process will get the right people on board quicker. </a:t>
            </a:r>
            <a:endParaRPr lang="en-US" sz="2500"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38</a:t>
            </a:fld>
            <a:endParaRPr lang="en-US" dirty="0">
              <a:solidFill>
                <a:prstClr val="white"/>
              </a:solidFill>
            </a:endParaRPr>
          </a:p>
        </p:txBody>
      </p:sp>
      <p:sp>
        <p:nvSpPr>
          <p:cNvPr id="7" name="Content Placeholder 6"/>
          <p:cNvSpPr>
            <a:spLocks noGrp="1"/>
          </p:cNvSpPr>
          <p:nvPr>
            <p:ph idx="13"/>
          </p:nvPr>
        </p:nvSpPr>
        <p:spPr/>
        <p:txBody>
          <a:bodyPr>
            <a:normAutofit fontScale="92500" lnSpcReduction="10000"/>
          </a:bodyPr>
          <a:lstStyle/>
          <a:p>
            <a:r>
              <a:rPr lang="en-US" sz="2700" i="1" dirty="0"/>
              <a:t>Today, our hiring process can take up to 6 months to onboard one person.  This means that you </a:t>
            </a:r>
            <a:r>
              <a:rPr lang="en-US" sz="2700" i="1" dirty="0" smtClean="0"/>
              <a:t>or your team often </a:t>
            </a:r>
            <a:r>
              <a:rPr lang="en-US" sz="2700" i="1" dirty="0"/>
              <a:t>have to cover the work load for that vacant spot. If we can improve this </a:t>
            </a:r>
            <a:r>
              <a:rPr lang="en-US" sz="2700" i="1" dirty="0" smtClean="0"/>
              <a:t>and </a:t>
            </a:r>
            <a:r>
              <a:rPr lang="en-US" sz="2700" i="1" dirty="0"/>
              <a:t>onboard people in 2-3 months think of the relief you and your department will feel.”</a:t>
            </a:r>
            <a:endParaRPr lang="en-US" sz="2500" i="1" dirty="0" smtClean="0"/>
          </a:p>
        </p:txBody>
      </p:sp>
      <p:sp>
        <p:nvSpPr>
          <p:cNvPr id="2" name="TextBox 1"/>
          <p:cNvSpPr txBox="1"/>
          <p:nvPr/>
        </p:nvSpPr>
        <p:spPr>
          <a:xfrm>
            <a:off x="644577" y="1500048"/>
            <a:ext cx="546945" cy="461665"/>
          </a:xfrm>
          <a:prstGeom prst="rect">
            <a:avLst/>
          </a:prstGeom>
          <a:solidFill>
            <a:srgbClr val="AFBD22"/>
          </a:solidFill>
        </p:spPr>
        <p:txBody>
          <a:bodyPr wrap="none" rtlCol="0">
            <a:spAutoFit/>
          </a:bodyPr>
          <a:lstStyle/>
          <a:p>
            <a:pPr defTabSz="457200"/>
            <a:r>
              <a:rPr lang="en-US" sz="2400" dirty="0">
                <a:solidFill>
                  <a:prstClr val="white"/>
                </a:solidFill>
                <a:latin typeface="Franklin Gothic Book" pitchFamily="34" charset="0"/>
              </a:rPr>
              <a:t>#1</a:t>
            </a:r>
            <a:endParaRPr lang="en-US" sz="2400" dirty="0">
              <a:solidFill>
                <a:prstClr val="white"/>
              </a:solidFill>
              <a:latin typeface="Franklin Gothic Book" pitchFamily="34" charset="0"/>
            </a:endParaRPr>
          </a:p>
        </p:txBody>
      </p:sp>
      <p:sp>
        <p:nvSpPr>
          <p:cNvPr id="9" name="TextBox 8"/>
          <p:cNvSpPr txBox="1"/>
          <p:nvPr/>
        </p:nvSpPr>
        <p:spPr>
          <a:xfrm>
            <a:off x="4709367" y="1502548"/>
            <a:ext cx="546945" cy="461665"/>
          </a:xfrm>
          <a:prstGeom prst="rect">
            <a:avLst/>
          </a:prstGeom>
          <a:solidFill>
            <a:srgbClr val="AFBD22"/>
          </a:solidFill>
        </p:spPr>
        <p:txBody>
          <a:bodyPr wrap="none" rtlCol="0">
            <a:spAutoFit/>
          </a:bodyPr>
          <a:lstStyle/>
          <a:p>
            <a:pPr defTabSz="457200"/>
            <a:r>
              <a:rPr lang="en-US" sz="2400" dirty="0">
                <a:solidFill>
                  <a:prstClr val="white"/>
                </a:solidFill>
                <a:latin typeface="Franklin Gothic Book" pitchFamily="34" charset="0"/>
              </a:rPr>
              <a:t>#2</a:t>
            </a:r>
            <a:endParaRPr lang="en-US" sz="2400" dirty="0">
              <a:solidFill>
                <a:prstClr val="white"/>
              </a:solidFill>
              <a:latin typeface="Franklin Gothic Book" pitchFamily="34" charset="0"/>
            </a:endParaRPr>
          </a:p>
        </p:txBody>
      </p:sp>
    </p:spTree>
    <p:extLst>
      <p:ext uri="{BB962C8B-B14F-4D97-AF65-F5344CB8AC3E}">
        <p14:creationId xmlns:p14="http://schemas.microsoft.com/office/powerpoint/2010/main" val="66827955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Which is better? Why?</a:t>
            </a:r>
            <a:endParaRPr lang="en-US" dirty="0"/>
          </a:p>
        </p:txBody>
      </p:sp>
      <p:sp>
        <p:nvSpPr>
          <p:cNvPr id="6" name="Content Placeholder 5"/>
          <p:cNvSpPr>
            <a:spLocks noGrp="1"/>
          </p:cNvSpPr>
          <p:nvPr>
            <p:ph idx="1"/>
          </p:nvPr>
        </p:nvSpPr>
        <p:spPr/>
        <p:txBody>
          <a:bodyPr>
            <a:normAutofit/>
          </a:bodyPr>
          <a:lstStyle/>
          <a:p>
            <a:r>
              <a:rPr lang="en-US" sz="2400" i="1" dirty="0" smtClean="0"/>
              <a:t>“</a:t>
            </a:r>
            <a:r>
              <a:rPr lang="en-US" sz="2800" i="1" dirty="0"/>
              <a:t>Today, our hiring process can take up to 6 months to onboard one person.  Improving our  process will get the right people on board quicker. </a:t>
            </a:r>
            <a:endParaRPr lang="en-US" sz="2400"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39</a:t>
            </a:fld>
            <a:endParaRPr lang="en-US" dirty="0">
              <a:solidFill>
                <a:prstClr val="white"/>
              </a:solidFill>
            </a:endParaRPr>
          </a:p>
        </p:txBody>
      </p:sp>
      <p:sp>
        <p:nvSpPr>
          <p:cNvPr id="7" name="Content Placeholder 6"/>
          <p:cNvSpPr>
            <a:spLocks noGrp="1"/>
          </p:cNvSpPr>
          <p:nvPr>
            <p:ph idx="13"/>
          </p:nvPr>
        </p:nvSpPr>
        <p:spPr/>
        <p:txBody>
          <a:bodyPr>
            <a:normAutofit fontScale="92500"/>
          </a:bodyPr>
          <a:lstStyle/>
          <a:p>
            <a:r>
              <a:rPr lang="en-US" sz="2700" i="1" dirty="0"/>
              <a:t>Today, </a:t>
            </a:r>
            <a:r>
              <a:rPr lang="en-US" sz="2700" i="1" dirty="0" smtClean="0"/>
              <a:t>it might take </a:t>
            </a:r>
            <a:r>
              <a:rPr lang="en-US" sz="2700" i="1" u="sng" dirty="0" smtClean="0">
                <a:solidFill>
                  <a:srgbClr val="C00000"/>
                </a:solidFill>
              </a:rPr>
              <a:t>you</a:t>
            </a:r>
            <a:r>
              <a:rPr lang="en-US" sz="2700" i="1" dirty="0" smtClean="0"/>
              <a:t> up to </a:t>
            </a:r>
            <a:r>
              <a:rPr lang="en-US" sz="2700" i="1" dirty="0"/>
              <a:t>6 months to onboard one person.  This means that </a:t>
            </a:r>
            <a:r>
              <a:rPr lang="en-US" sz="2700" i="1" u="sng" dirty="0">
                <a:solidFill>
                  <a:srgbClr val="C00000"/>
                </a:solidFill>
              </a:rPr>
              <a:t>you </a:t>
            </a:r>
            <a:r>
              <a:rPr lang="en-US" sz="2700" i="1" dirty="0"/>
              <a:t>or </a:t>
            </a:r>
            <a:r>
              <a:rPr lang="en-US" sz="2700" i="1" u="sng" dirty="0" smtClean="0">
                <a:solidFill>
                  <a:srgbClr val="C00000"/>
                </a:solidFill>
              </a:rPr>
              <a:t>your </a:t>
            </a:r>
            <a:r>
              <a:rPr lang="en-US" sz="2700" i="1" dirty="0" smtClean="0">
                <a:solidFill>
                  <a:srgbClr val="C00000"/>
                </a:solidFill>
              </a:rPr>
              <a:t> </a:t>
            </a:r>
            <a:r>
              <a:rPr lang="en-US" sz="2700" i="1" dirty="0" smtClean="0"/>
              <a:t>team </a:t>
            </a:r>
            <a:r>
              <a:rPr lang="en-US" sz="2700" i="1" dirty="0"/>
              <a:t>often have to cover the work load for that vacant spot. If we can improve this </a:t>
            </a:r>
            <a:r>
              <a:rPr lang="en-US" sz="2700" i="1" dirty="0" smtClean="0"/>
              <a:t>and </a:t>
            </a:r>
            <a:r>
              <a:rPr lang="en-US" sz="2700" i="1" dirty="0"/>
              <a:t>onboard people in 2-3 months think of the relief </a:t>
            </a:r>
            <a:r>
              <a:rPr lang="en-US" sz="2700" i="1" u="sng" dirty="0">
                <a:solidFill>
                  <a:srgbClr val="C00000"/>
                </a:solidFill>
              </a:rPr>
              <a:t>you</a:t>
            </a:r>
            <a:r>
              <a:rPr lang="en-US" sz="2700" i="1" dirty="0"/>
              <a:t> and </a:t>
            </a:r>
            <a:r>
              <a:rPr lang="en-US" sz="2700" i="1" u="sng" dirty="0">
                <a:solidFill>
                  <a:srgbClr val="C00000"/>
                </a:solidFill>
              </a:rPr>
              <a:t>your</a:t>
            </a:r>
            <a:r>
              <a:rPr lang="en-US" sz="2700" i="1" dirty="0"/>
              <a:t> department will feel.”</a:t>
            </a:r>
            <a:endParaRPr lang="en-US" sz="2500" i="1" dirty="0" smtClean="0"/>
          </a:p>
        </p:txBody>
      </p:sp>
      <p:sp>
        <p:nvSpPr>
          <p:cNvPr id="2" name="TextBox 1"/>
          <p:cNvSpPr txBox="1"/>
          <p:nvPr/>
        </p:nvSpPr>
        <p:spPr>
          <a:xfrm>
            <a:off x="644577" y="1500048"/>
            <a:ext cx="546945" cy="461665"/>
          </a:xfrm>
          <a:prstGeom prst="rect">
            <a:avLst/>
          </a:prstGeom>
          <a:solidFill>
            <a:srgbClr val="AFBD22"/>
          </a:solidFill>
        </p:spPr>
        <p:txBody>
          <a:bodyPr wrap="none" rtlCol="0">
            <a:spAutoFit/>
          </a:bodyPr>
          <a:lstStyle/>
          <a:p>
            <a:pPr defTabSz="457200"/>
            <a:r>
              <a:rPr lang="en-US" sz="2400" dirty="0">
                <a:solidFill>
                  <a:prstClr val="white"/>
                </a:solidFill>
                <a:latin typeface="Franklin Gothic Book" pitchFamily="34" charset="0"/>
              </a:rPr>
              <a:t>#1</a:t>
            </a:r>
            <a:endParaRPr lang="en-US" sz="2400" dirty="0">
              <a:solidFill>
                <a:prstClr val="white"/>
              </a:solidFill>
              <a:latin typeface="Franklin Gothic Book" pitchFamily="34" charset="0"/>
            </a:endParaRPr>
          </a:p>
        </p:txBody>
      </p:sp>
      <p:sp>
        <p:nvSpPr>
          <p:cNvPr id="9" name="TextBox 8"/>
          <p:cNvSpPr txBox="1"/>
          <p:nvPr/>
        </p:nvSpPr>
        <p:spPr>
          <a:xfrm>
            <a:off x="4709367" y="1502548"/>
            <a:ext cx="546945" cy="461665"/>
          </a:xfrm>
          <a:prstGeom prst="rect">
            <a:avLst/>
          </a:prstGeom>
          <a:solidFill>
            <a:srgbClr val="AFBD22"/>
          </a:solidFill>
        </p:spPr>
        <p:txBody>
          <a:bodyPr wrap="none" rtlCol="0">
            <a:spAutoFit/>
          </a:bodyPr>
          <a:lstStyle/>
          <a:p>
            <a:pPr defTabSz="457200"/>
            <a:r>
              <a:rPr lang="en-US" sz="2400" dirty="0">
                <a:solidFill>
                  <a:prstClr val="white"/>
                </a:solidFill>
                <a:latin typeface="Franklin Gothic Book" pitchFamily="34" charset="0"/>
              </a:rPr>
              <a:t>#2</a:t>
            </a:r>
            <a:endParaRPr lang="en-US" sz="2400" dirty="0">
              <a:solidFill>
                <a:prstClr val="white"/>
              </a:solidFill>
              <a:latin typeface="Franklin Gothic Book" pitchFamily="34" charset="0"/>
            </a:endParaRPr>
          </a:p>
        </p:txBody>
      </p:sp>
      <p:pic>
        <p:nvPicPr>
          <p:cNvPr id="10" name="Picture 9" descr="Untitled.png"/>
          <p:cNvPicPr>
            <a:picLocks noChangeAspect="1"/>
          </p:cNvPicPr>
          <p:nvPr/>
        </p:nvPicPr>
        <p:blipFill>
          <a:blip r:embed="rId2"/>
          <a:stretch>
            <a:fillRect/>
          </a:stretch>
        </p:blipFill>
        <p:spPr>
          <a:xfrm>
            <a:off x="788451" y="4851758"/>
            <a:ext cx="3949945" cy="1030155"/>
          </a:xfrm>
          <a:prstGeom prst="rect">
            <a:avLst/>
          </a:prstGeom>
        </p:spPr>
      </p:pic>
      <p:pic>
        <p:nvPicPr>
          <p:cNvPr id="11" name="Picture 10" descr="Untitled.png"/>
          <p:cNvPicPr>
            <a:picLocks noChangeAspect="1"/>
          </p:cNvPicPr>
          <p:nvPr/>
        </p:nvPicPr>
        <p:blipFill>
          <a:blip r:embed="rId3"/>
          <a:stretch>
            <a:fillRect/>
          </a:stretch>
        </p:blipFill>
        <p:spPr>
          <a:xfrm>
            <a:off x="1600200" y="5791200"/>
            <a:ext cx="3773173" cy="963104"/>
          </a:xfrm>
          <a:prstGeom prst="rect">
            <a:avLst/>
          </a:prstGeom>
        </p:spPr>
      </p:pic>
    </p:spTree>
    <p:extLst>
      <p:ext uri="{BB962C8B-B14F-4D97-AF65-F5344CB8AC3E}">
        <p14:creationId xmlns:p14="http://schemas.microsoft.com/office/powerpoint/2010/main" val="345083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342943" y="2732834"/>
            <a:ext cx="8801056" cy="1143000"/>
            <a:chOff x="342943" y="2732834"/>
            <a:chExt cx="8801056" cy="1143000"/>
          </a:xfrm>
        </p:grpSpPr>
        <p:sp>
          <p:nvSpPr>
            <p:cNvPr id="17" name="Rectangle 16"/>
            <p:cNvSpPr/>
            <p:nvPr/>
          </p:nvSpPr>
          <p:spPr>
            <a:xfrm>
              <a:off x="342943" y="2883780"/>
              <a:ext cx="615766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1139825" indent="-1139825" defTabSz="457200">
                <a:lnSpc>
                  <a:spcPts val="6260"/>
                </a:lnSpc>
                <a:spcBef>
                  <a:spcPct val="0"/>
                </a:spcBef>
                <a:defRPr/>
              </a:pPr>
              <a:r>
                <a:rPr lang="en-US" sz="5400" cap="all" dirty="0" smtClean="0">
                  <a:solidFill>
                    <a:prstClr val="white"/>
                  </a:solidFill>
                  <a:latin typeface="Franklin Gothic Medium"/>
                  <a:cs typeface="Franklin Gothic Medium"/>
                </a:rPr>
                <a:t>a3. </a:t>
              </a:r>
              <a:r>
                <a:rPr lang="en-US" sz="5400" cap="all" dirty="0">
                  <a:solidFill>
                    <a:prstClr val="white"/>
                  </a:solidFill>
                  <a:latin typeface="Franklin Gothic Medium"/>
                  <a:cs typeface="Franklin Gothic Medium"/>
                </a:rPr>
                <a:t>The principles summarized</a:t>
              </a:r>
              <a:endParaRPr lang="en-US" sz="5400" cap="all" dirty="0">
                <a:solidFill>
                  <a:prstClr val="white"/>
                </a:solidFill>
                <a:latin typeface="Franklin Gothic Medium"/>
                <a:cs typeface="Franklin Gothic Medium"/>
              </a:endParaRPr>
            </a:p>
          </p:txBody>
        </p:sp>
      </p:gr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a:t>
            </a:fld>
            <a:endParaRPr lang="en-US" dirty="0">
              <a:solidFill>
                <a:prstClr val="white"/>
              </a:solidFill>
            </a:endParaRPr>
          </a:p>
        </p:txBody>
      </p:sp>
      <p:sp>
        <p:nvSpPr>
          <p:cNvPr id="9" name="TextBox 8"/>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a:solidFill>
                  <a:srgbClr val="002C54"/>
                </a:solidFill>
                <a:latin typeface="Arial Black" pitchFamily="34" charset="0"/>
              </a:rPr>
              <a:t>6</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67662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writing “EXCITE"…</a:t>
            </a:r>
            <a:endParaRPr lang="en-US" dirty="0"/>
          </a:p>
        </p:txBody>
      </p:sp>
      <p:sp>
        <p:nvSpPr>
          <p:cNvPr id="3" name="Content Placeholder 2"/>
          <p:cNvSpPr>
            <a:spLocks noGrp="1"/>
          </p:cNvSpPr>
          <p:nvPr>
            <p:ph idx="1"/>
          </p:nvPr>
        </p:nvSpPr>
        <p:spPr>
          <a:xfrm>
            <a:off x="783390" y="1457760"/>
            <a:ext cx="8071290" cy="4898590"/>
          </a:xfrm>
        </p:spPr>
        <p:txBody>
          <a:bodyPr/>
          <a:lstStyle/>
          <a:p>
            <a:pPr marL="514350" indent="-514350">
              <a:spcAft>
                <a:spcPts val="1200"/>
              </a:spcAft>
              <a:buFont typeface="+mj-lt"/>
              <a:buAutoNum type="arabicPeriod"/>
            </a:pPr>
            <a:r>
              <a:rPr lang="en-US" dirty="0" smtClean="0"/>
              <a:t>Making supplies order processing faster</a:t>
            </a:r>
          </a:p>
          <a:p>
            <a:pPr marL="514350" indent="-514350">
              <a:spcAft>
                <a:spcPts val="1200"/>
              </a:spcAft>
              <a:buFont typeface="+mj-lt"/>
              <a:buAutoNum type="arabicPeriod"/>
            </a:pPr>
            <a:r>
              <a:rPr lang="en-US" dirty="0" smtClean="0"/>
              <a:t>Potential improvements to the process for paying expenses</a:t>
            </a:r>
          </a:p>
          <a:p>
            <a:pPr marL="514350" indent="-514350">
              <a:spcAft>
                <a:spcPts val="1200"/>
              </a:spcAft>
              <a:buFont typeface="+mj-lt"/>
              <a:buAutoNum type="arabicPeriod"/>
            </a:pPr>
            <a:r>
              <a:rPr lang="en-US" dirty="0" smtClean="0"/>
              <a:t>Improvements to our methods for handling sales leads</a:t>
            </a:r>
          </a:p>
          <a:p>
            <a:pPr marL="514350" indent="-514350">
              <a:spcAft>
                <a:spcPts val="1200"/>
              </a:spcAft>
              <a:buFont typeface="+mj-lt"/>
              <a:buAutoNum type="arabicPeriod"/>
            </a:pPr>
            <a:r>
              <a:rPr lang="en-US" dirty="0" smtClean="0"/>
              <a:t>Addressing problems with customer order processing</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40</a:t>
            </a:fld>
            <a:endParaRPr lang="en-US" dirty="0">
              <a:solidFill>
                <a:prstClr val="white"/>
              </a:solidFill>
            </a:endParaRPr>
          </a:p>
        </p:txBody>
      </p:sp>
      <p:sp>
        <p:nvSpPr>
          <p:cNvPr id="7" name="TextBox 6"/>
          <p:cNvSpPr txBox="1"/>
          <p:nvPr/>
        </p:nvSpPr>
        <p:spPr>
          <a:xfrm>
            <a:off x="8764740" y="404230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1561875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Separators</a:t>
            </a:r>
            <a:endParaRPr lang="en-US" dirty="0"/>
          </a:p>
        </p:txBody>
      </p:sp>
      <p:sp>
        <p:nvSpPr>
          <p:cNvPr id="14" name="Content Placeholder 13"/>
          <p:cNvSpPr>
            <a:spLocks noGrp="1"/>
          </p:cNvSpPr>
          <p:nvPr>
            <p:ph idx="1"/>
          </p:nvPr>
        </p:nvSpPr>
        <p:spPr>
          <a:xfrm>
            <a:off x="736092" y="1221270"/>
            <a:ext cx="8071290" cy="4898590"/>
          </a:xfrm>
        </p:spPr>
        <p:txBody>
          <a:bodyPr>
            <a:normAutofit fontScale="92500" lnSpcReduction="10000"/>
          </a:bodyPr>
          <a:lstStyle/>
          <a:p>
            <a:pPr marL="514350" indent="-514350">
              <a:spcAft>
                <a:spcPts val="1200"/>
              </a:spcAft>
              <a:buFont typeface="+mj-lt"/>
              <a:buAutoNum type="arabicPeriod"/>
            </a:pPr>
            <a:r>
              <a:rPr lang="en-US" dirty="0" smtClean="0"/>
              <a:t>Establish &amp; maintain a high energy level</a:t>
            </a:r>
          </a:p>
          <a:p>
            <a:pPr marL="514350" indent="-514350">
              <a:spcAft>
                <a:spcPts val="1200"/>
              </a:spcAft>
              <a:buFont typeface="+mj-lt"/>
              <a:buAutoNum type="arabicPeriod"/>
            </a:pPr>
            <a:r>
              <a:rPr lang="en-US" b="1" dirty="0" smtClean="0"/>
              <a:t>Ask starting questions that draw a vivid image</a:t>
            </a:r>
          </a:p>
          <a:p>
            <a:pPr marL="514350" indent="-514350">
              <a:spcAft>
                <a:spcPts val="1200"/>
              </a:spcAft>
              <a:buFont typeface="+mj-lt"/>
              <a:buAutoNum type="arabicPeriod"/>
            </a:pPr>
            <a:r>
              <a:rPr lang="en-US" dirty="0" smtClean="0"/>
              <a:t>Use a full toolkit of follow-up question type</a:t>
            </a:r>
          </a:p>
          <a:p>
            <a:pPr marL="514350" indent="-514350">
              <a:spcAft>
                <a:spcPts val="1200"/>
              </a:spcAft>
              <a:buFont typeface="+mj-lt"/>
              <a:buAutoNum type="arabicPeriod"/>
            </a:pPr>
            <a:r>
              <a:rPr lang="en-US" dirty="0" smtClean="0"/>
              <a:t>Respect the “Power of the Pen”</a:t>
            </a:r>
          </a:p>
          <a:p>
            <a:pPr marL="514350" indent="-514350">
              <a:spcAft>
                <a:spcPts val="1200"/>
              </a:spcAft>
              <a:buFont typeface="+mj-lt"/>
              <a:buAutoNum type="arabicPeriod"/>
            </a:pPr>
            <a:r>
              <a:rPr lang="en-US" dirty="0" smtClean="0"/>
              <a:t>Carry the group through the process</a:t>
            </a:r>
          </a:p>
          <a:p>
            <a:pPr marL="514350" indent="-514350">
              <a:spcAft>
                <a:spcPts val="1200"/>
              </a:spcAft>
              <a:buFont typeface="+mj-lt"/>
              <a:buAutoNum type="arabicPeriod"/>
            </a:pPr>
            <a:r>
              <a:rPr lang="en-US" dirty="0" smtClean="0"/>
              <a:t>Manage Dysfunction</a:t>
            </a:r>
          </a:p>
          <a:p>
            <a:pPr marL="514350" indent="-514350">
              <a:spcAft>
                <a:spcPts val="1200"/>
              </a:spcAft>
              <a:buFont typeface="+mj-lt"/>
              <a:buAutoNum type="arabicPeriod"/>
            </a:pPr>
            <a:r>
              <a:rPr lang="en-US" dirty="0" smtClean="0"/>
              <a:t>Design customized processes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41</a:t>
            </a:fld>
            <a:endParaRPr lang="en-US" dirty="0">
              <a:solidFill>
                <a:prstClr val="white"/>
              </a:solidFill>
            </a:endParaRPr>
          </a:p>
        </p:txBody>
      </p:sp>
      <p:sp>
        <p:nvSpPr>
          <p:cNvPr id="6" name="TextBox 5"/>
          <p:cNvSpPr txBox="1"/>
          <p:nvPr/>
        </p:nvSpPr>
        <p:spPr>
          <a:xfrm>
            <a:off x="8670630" y="36005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3" name="Right Arrow 2"/>
          <p:cNvSpPr/>
          <p:nvPr/>
        </p:nvSpPr>
        <p:spPr>
          <a:xfrm>
            <a:off x="204866" y="1905000"/>
            <a:ext cx="609600"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86198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rt-engine-button2.jpg"/>
          <p:cNvPicPr>
            <a:picLocks noChangeAspect="1"/>
          </p:cNvPicPr>
          <p:nvPr/>
        </p:nvPicPr>
        <p:blipFill>
          <a:blip r:embed="rId3"/>
          <a:srcRect t="903"/>
          <a:stretch>
            <a:fillRect/>
          </a:stretch>
        </p:blipFill>
        <p:spPr>
          <a:xfrm>
            <a:off x="0" y="0"/>
            <a:ext cx="9144000" cy="6858000"/>
          </a:xfrm>
          <a:prstGeom prst="rect">
            <a:avLst/>
          </a:prstGeom>
        </p:spPr>
      </p:pic>
      <p:grpSp>
        <p:nvGrpSpPr>
          <p:cNvPr id="9" name="Group 8"/>
          <p:cNvGrpSpPr/>
          <p:nvPr/>
        </p:nvGrpSpPr>
        <p:grpSpPr>
          <a:xfrm>
            <a:off x="342943" y="658946"/>
            <a:ext cx="8801056" cy="1588954"/>
            <a:chOff x="342943" y="2883780"/>
            <a:chExt cx="8801056" cy="1588954"/>
          </a:xfrm>
        </p:grpSpPr>
        <p:sp>
          <p:nvSpPr>
            <p:cNvPr id="17" name="Rectangle 16"/>
            <p:cNvSpPr/>
            <p:nvPr/>
          </p:nvSpPr>
          <p:spPr>
            <a:xfrm>
              <a:off x="342943" y="2883780"/>
              <a:ext cx="7010357" cy="1588954"/>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3037634"/>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400" cap="all" dirty="0" smtClean="0">
                  <a:solidFill>
                    <a:prstClr val="white"/>
                  </a:solidFill>
                  <a:latin typeface="Franklin Gothic Medium"/>
                  <a:cs typeface="Franklin Gothic Medium"/>
                </a:rPr>
                <a:t>B2. Asking </a:t>
              </a:r>
              <a:r>
                <a:rPr lang="en-US" sz="5400" cap="all" dirty="0">
                  <a:solidFill>
                    <a:prstClr val="white"/>
                  </a:solidFill>
                  <a:latin typeface="Franklin Gothic Medium"/>
                  <a:cs typeface="Franklin Gothic Medium"/>
                </a:rPr>
                <a:t>Great </a:t>
              </a:r>
              <a:br>
                <a:rPr lang="en-US" sz="5400" cap="all" dirty="0">
                  <a:solidFill>
                    <a:prstClr val="white"/>
                  </a:solidFill>
                  <a:latin typeface="Franklin Gothic Medium"/>
                  <a:cs typeface="Franklin Gothic Medium"/>
                </a:rPr>
              </a:br>
              <a:r>
                <a:rPr lang="en-US" sz="5400" cap="all" dirty="0">
                  <a:solidFill>
                    <a:prstClr val="white"/>
                  </a:solidFill>
                  <a:latin typeface="Franklin Gothic Medium"/>
                  <a:cs typeface="Franklin Gothic Medium"/>
                </a:rPr>
                <a:t>starting questions</a:t>
              </a:r>
              <a:endParaRPr lang="en-US" sz="5400" cap="all" dirty="0">
                <a:solidFill>
                  <a:prstClr val="white"/>
                </a:solidFill>
                <a:latin typeface="Franklin Gothic Medium"/>
                <a:cs typeface="Franklin Gothic Medium"/>
              </a:endParaRPr>
            </a:p>
          </p:txBody>
        </p:sp>
      </p:grpSp>
      <p:pic>
        <p:nvPicPr>
          <p:cNvPr id="19" name="Picture 1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42</a:t>
            </a:fld>
            <a:endParaRPr lang="en-US" dirty="0">
              <a:solidFill>
                <a:prstClr val="white"/>
              </a:solidFill>
            </a:endParaRPr>
          </a:p>
        </p:txBody>
      </p:sp>
      <p:sp>
        <p:nvSpPr>
          <p:cNvPr id="11" name="TextBox 10"/>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14</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24919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rmAutofit/>
          </a:bodyPr>
          <a:lstStyle/>
          <a:p>
            <a:r>
              <a:rPr lang="en-US" dirty="0" smtClean="0"/>
              <a:t>Starting Questions</a:t>
            </a:r>
            <a:endParaRPr lang="en-US" dirty="0"/>
          </a:p>
        </p:txBody>
      </p:sp>
      <p:sp>
        <p:nvSpPr>
          <p:cNvPr id="14" name="Content Placeholder 13"/>
          <p:cNvSpPr>
            <a:spLocks noGrp="1"/>
          </p:cNvSpPr>
          <p:nvPr>
            <p:ph idx="1"/>
          </p:nvPr>
        </p:nvSpPr>
        <p:spPr/>
        <p:txBody>
          <a:bodyPr>
            <a:normAutofit/>
          </a:bodyPr>
          <a:lstStyle/>
          <a:p>
            <a:pPr marL="0" indent="0">
              <a:spcAft>
                <a:spcPts val="1800"/>
              </a:spcAft>
              <a:buNone/>
              <a:defRPr/>
            </a:pPr>
            <a:r>
              <a:rPr lang="en-US" sz="4500" dirty="0" smtClean="0"/>
              <a:t>You are interviewing a group of school registrars to talk with them about the scheduling process.  </a:t>
            </a:r>
            <a:endParaRPr lang="en-US" sz="4500" dirty="0" smtClean="0"/>
          </a:p>
          <a:p>
            <a:pPr marL="0" indent="0">
              <a:spcAft>
                <a:spcPts val="1800"/>
              </a:spcAft>
              <a:buNone/>
              <a:defRPr/>
            </a:pPr>
            <a:r>
              <a:rPr lang="en-US" sz="4500" b="1" dirty="0" smtClean="0">
                <a:solidFill>
                  <a:srgbClr val="F26522"/>
                </a:solidFill>
              </a:rPr>
              <a:t>Which </a:t>
            </a:r>
            <a:r>
              <a:rPr lang="en-US" sz="4500" b="1" dirty="0" smtClean="0">
                <a:solidFill>
                  <a:srgbClr val="F26522"/>
                </a:solidFill>
              </a:rPr>
              <a:t>is the better starting question?  Why?</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43</a:t>
            </a:fld>
            <a:endParaRPr lang="en-US" dirty="0">
              <a:solidFill>
                <a:prstClr val="white"/>
              </a:solidFill>
            </a:endParaRPr>
          </a:p>
        </p:txBody>
      </p:sp>
    </p:spTree>
    <p:extLst>
      <p:ext uri="{BB962C8B-B14F-4D97-AF65-F5344CB8AC3E}">
        <p14:creationId xmlns:p14="http://schemas.microsoft.com/office/powerpoint/2010/main" val="227409760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Questions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44</a:t>
            </a:fld>
            <a:endParaRPr lang="en-US" dirty="0">
              <a:solidFill>
                <a:prstClr val="white"/>
              </a:solidFill>
            </a:endParaRPr>
          </a:p>
        </p:txBody>
      </p:sp>
      <p:sp>
        <p:nvSpPr>
          <p:cNvPr id="6" name="Content Placeholder 5"/>
          <p:cNvSpPr>
            <a:spLocks noGrp="1"/>
          </p:cNvSpPr>
          <p:nvPr>
            <p:ph idx="1"/>
          </p:nvPr>
        </p:nvSpPr>
        <p:spPr>
          <a:xfrm>
            <a:off x="783390" y="1858140"/>
            <a:ext cx="8071290" cy="1804926"/>
          </a:xfrm>
        </p:spPr>
        <p:txBody>
          <a:bodyPr/>
          <a:lstStyle/>
          <a:p>
            <a:pPr>
              <a:spcAft>
                <a:spcPts val="1200"/>
              </a:spcAft>
            </a:pPr>
            <a:r>
              <a:rPr lang="en-US" dirty="0" smtClean="0"/>
              <a:t>The first thing we want to talk about are inputs. What are the inputs to the scheduling process?</a:t>
            </a:r>
            <a:endParaRPr lang="en-US" dirty="0"/>
          </a:p>
        </p:txBody>
      </p:sp>
      <p:sp>
        <p:nvSpPr>
          <p:cNvPr id="8" name="Title 4"/>
          <p:cNvSpPr txBox="1">
            <a:spLocks/>
          </p:cNvSpPr>
          <p:nvPr/>
        </p:nvSpPr>
        <p:spPr>
          <a:xfrm>
            <a:off x="783390" y="958028"/>
            <a:ext cx="8071290" cy="1143000"/>
          </a:xfrm>
          <a:prstGeom prst="rect">
            <a:avLst/>
          </a:prstGeom>
        </p:spPr>
        <p:txBody>
          <a:bodyPr vert="horz" lIns="91440" tIns="45720" rIns="91440" bIns="45720" rtlCol="0" anchor="ctr">
            <a:normAutofit/>
          </a:bodyPr>
          <a:lstStyle/>
          <a:p>
            <a:pPr defTabSz="457200">
              <a:spcBef>
                <a:spcPct val="0"/>
              </a:spcBef>
              <a:defRPr/>
            </a:pPr>
            <a:r>
              <a:rPr lang="en-US" sz="3700" dirty="0">
                <a:solidFill>
                  <a:srgbClr val="AFBD22"/>
                </a:solidFill>
                <a:latin typeface="Franklin Gothic Medium"/>
                <a:cs typeface="Franklin Gothic Medium"/>
              </a:rPr>
              <a:t>Question Type A</a:t>
            </a:r>
            <a:endParaRPr lang="en-US" sz="3700" dirty="0">
              <a:solidFill>
                <a:srgbClr val="AFBD22"/>
              </a:solidFill>
              <a:latin typeface="Franklin Gothic Medium"/>
              <a:cs typeface="Franklin Gothic Medium"/>
            </a:endParaRPr>
          </a:p>
        </p:txBody>
      </p:sp>
      <p:sp>
        <p:nvSpPr>
          <p:cNvPr id="7" name="Content Placeholder 5"/>
          <p:cNvSpPr txBox="1">
            <a:spLocks/>
          </p:cNvSpPr>
          <p:nvPr/>
        </p:nvSpPr>
        <p:spPr>
          <a:xfrm>
            <a:off x="783390" y="4165232"/>
            <a:ext cx="8071290" cy="1804926"/>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If you were about to develop the school schedule, what is the information you would need to have close by?</a:t>
            </a:r>
            <a:endParaRPr lang="en-US" sz="3200" dirty="0">
              <a:solidFill>
                <a:srgbClr val="00467F"/>
              </a:solidFill>
              <a:latin typeface="Franklin Gothic Book"/>
              <a:cs typeface="Franklin Gothic Book"/>
            </a:endParaRPr>
          </a:p>
        </p:txBody>
      </p:sp>
      <p:sp>
        <p:nvSpPr>
          <p:cNvPr id="9" name="Title 4"/>
          <p:cNvSpPr txBox="1">
            <a:spLocks/>
          </p:cNvSpPr>
          <p:nvPr/>
        </p:nvSpPr>
        <p:spPr>
          <a:xfrm>
            <a:off x="783390" y="3265120"/>
            <a:ext cx="8071290" cy="1143000"/>
          </a:xfrm>
          <a:prstGeom prst="rect">
            <a:avLst/>
          </a:prstGeom>
        </p:spPr>
        <p:txBody>
          <a:bodyPr vert="horz" lIns="91440" tIns="45720" rIns="91440" bIns="45720" rtlCol="0" anchor="ctr">
            <a:normAutofit/>
          </a:bodyPr>
          <a:lstStyle/>
          <a:p>
            <a:pPr defTabSz="457200">
              <a:spcBef>
                <a:spcPct val="0"/>
              </a:spcBef>
              <a:defRPr/>
            </a:pPr>
            <a:r>
              <a:rPr lang="en-US" sz="3700" dirty="0">
                <a:solidFill>
                  <a:srgbClr val="AFBD22"/>
                </a:solidFill>
                <a:latin typeface="Franklin Gothic Medium"/>
                <a:cs typeface="Franklin Gothic Medium"/>
              </a:rPr>
              <a:t>Question Type B</a:t>
            </a:r>
            <a:endParaRPr lang="en-US" sz="3700" dirty="0">
              <a:solidFill>
                <a:srgbClr val="AFBD22"/>
              </a:solidFill>
              <a:latin typeface="Franklin Gothic Medium"/>
              <a:cs typeface="Franklin Gothic Medium"/>
            </a:endParaRPr>
          </a:p>
        </p:txBody>
      </p:sp>
      <p:sp>
        <p:nvSpPr>
          <p:cNvPr id="3" name="TextBox 2"/>
          <p:cNvSpPr txBox="1"/>
          <p:nvPr/>
        </p:nvSpPr>
        <p:spPr>
          <a:xfrm>
            <a:off x="821490" y="5798708"/>
            <a:ext cx="7153561" cy="646331"/>
          </a:xfrm>
          <a:prstGeom prst="rect">
            <a:avLst/>
          </a:prstGeom>
          <a:noFill/>
        </p:spPr>
        <p:txBody>
          <a:bodyPr wrap="none" rtlCol="0">
            <a:spAutoFit/>
          </a:bodyPr>
          <a:lstStyle/>
          <a:p>
            <a:pPr defTabSz="457200"/>
            <a:r>
              <a:rPr lang="en-US" sz="3600" b="1" dirty="0">
                <a:solidFill>
                  <a:srgbClr val="F26522"/>
                </a:solidFill>
                <a:latin typeface="Franklin Gothic Book" pitchFamily="34" charset="0"/>
              </a:rPr>
              <a:t>Which is the better question?  Why?</a:t>
            </a:r>
            <a:endParaRPr lang="en-US" sz="3600" b="1" dirty="0">
              <a:solidFill>
                <a:srgbClr val="F26522"/>
              </a:solidFill>
              <a:latin typeface="Franklin Gothic Book" pitchFamily="34" charset="0"/>
            </a:endParaRPr>
          </a:p>
        </p:txBody>
      </p:sp>
      <p:sp>
        <p:nvSpPr>
          <p:cNvPr id="5" name="TextBox 4"/>
          <p:cNvSpPr txBox="1"/>
          <p:nvPr/>
        </p:nvSpPr>
        <p:spPr>
          <a:xfrm>
            <a:off x="8816580" y="567199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4282263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9"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228115" cy="1143000"/>
          </a:xfrm>
        </p:spPr>
        <p:txBody>
          <a:bodyPr>
            <a:normAutofit/>
          </a:bodyPr>
          <a:lstStyle/>
          <a:p>
            <a:r>
              <a:rPr lang="en-US" sz="4600" dirty="0" smtClean="0"/>
              <a:t>Ask </a:t>
            </a:r>
            <a:r>
              <a:rPr lang="en-US" sz="4600" dirty="0"/>
              <a:t>Great Starting </a:t>
            </a:r>
            <a:r>
              <a:rPr lang="en-US" sz="4600" dirty="0" smtClean="0"/>
              <a:t>Questions</a:t>
            </a:r>
            <a:endParaRPr lang="en-US" sz="4600"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45</a:t>
            </a:fld>
            <a:endParaRPr lang="en-US" dirty="0">
              <a:solidFill>
                <a:prstClr val="white"/>
              </a:solidFill>
            </a:endParaRPr>
          </a:p>
        </p:txBody>
      </p:sp>
      <p:sp>
        <p:nvSpPr>
          <p:cNvPr id="6" name="Content Placeholder 5"/>
          <p:cNvSpPr txBox="1">
            <a:spLocks/>
          </p:cNvSpPr>
          <p:nvPr/>
        </p:nvSpPr>
        <p:spPr>
          <a:xfrm>
            <a:off x="783390" y="2124848"/>
            <a:ext cx="8071290" cy="4321860"/>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Begin with an image building phrase</a:t>
            </a:r>
            <a:br>
              <a:rPr lang="en-US" sz="3200" dirty="0">
                <a:solidFill>
                  <a:srgbClr val="00467F"/>
                </a:solidFill>
                <a:latin typeface="Franklin Gothic Book"/>
                <a:cs typeface="Franklin Gothic Book"/>
              </a:rPr>
            </a:br>
            <a:r>
              <a:rPr lang="en-US" sz="2800" dirty="0">
                <a:solidFill>
                  <a:srgbClr val="00467F"/>
                </a:solidFill>
                <a:latin typeface="Franklin Gothic Book"/>
                <a:cs typeface="Franklin Gothic Book"/>
              </a:rPr>
              <a:t>(“Think about”, “Imagine”, “Consider”, “If”)</a:t>
            </a:r>
          </a:p>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Extend the image to the answers</a:t>
            </a:r>
            <a:br>
              <a:rPr lang="en-US" sz="3200" dirty="0">
                <a:solidFill>
                  <a:srgbClr val="00467F"/>
                </a:solidFill>
                <a:latin typeface="Franklin Gothic Book"/>
                <a:cs typeface="Franklin Gothic Book"/>
              </a:rPr>
            </a:br>
            <a:r>
              <a:rPr lang="en-US" sz="2800" dirty="0">
                <a:solidFill>
                  <a:srgbClr val="00467F"/>
                </a:solidFill>
                <a:latin typeface="Franklin Gothic Book"/>
                <a:cs typeface="Franklin Gothic Book"/>
              </a:rPr>
              <a:t>(at least 2 phrases)</a:t>
            </a:r>
          </a:p>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Follow up with the direct </a:t>
            </a:r>
            <a:r>
              <a:rPr lang="en-US" sz="3200" dirty="0">
                <a:solidFill>
                  <a:srgbClr val="00467F"/>
                </a:solidFill>
                <a:latin typeface="Franklin Gothic Book"/>
                <a:cs typeface="Franklin Gothic Book"/>
              </a:rPr>
              <a:t>(Type A) question to </a:t>
            </a:r>
            <a:r>
              <a:rPr lang="en-US" sz="3200" dirty="0">
                <a:solidFill>
                  <a:srgbClr val="00467F"/>
                </a:solidFill>
                <a:latin typeface="Franklin Gothic Book"/>
                <a:cs typeface="Franklin Gothic Book"/>
              </a:rPr>
              <a:t>get the information you want</a:t>
            </a:r>
          </a:p>
        </p:txBody>
      </p:sp>
      <p:sp>
        <p:nvSpPr>
          <p:cNvPr id="7"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dirty="0">
                <a:solidFill>
                  <a:srgbClr val="AFBD22"/>
                </a:solidFill>
                <a:latin typeface="Franklin Gothic Medium"/>
                <a:cs typeface="Franklin Gothic Medium"/>
              </a:rPr>
              <a:t>Three parts to a great starting question</a:t>
            </a:r>
            <a:endParaRPr lang="en-US" sz="3700" dirty="0">
              <a:solidFill>
                <a:srgbClr val="AFBD22"/>
              </a:solidFill>
              <a:latin typeface="Franklin Gothic Medium"/>
              <a:cs typeface="Franklin Gothic Medium"/>
            </a:endParaRPr>
          </a:p>
        </p:txBody>
      </p:sp>
      <p:sp>
        <p:nvSpPr>
          <p:cNvPr id="8" name="TextBox 7"/>
          <p:cNvSpPr txBox="1"/>
          <p:nvPr/>
        </p:nvSpPr>
        <p:spPr>
          <a:xfrm>
            <a:off x="8816580" y="431944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3876781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Type B Question</a:t>
            </a:r>
            <a:endParaRPr lang="en-US" dirty="0"/>
          </a:p>
        </p:txBody>
      </p:sp>
      <p:sp>
        <p:nvSpPr>
          <p:cNvPr id="14" name="Content Placeholder 13"/>
          <p:cNvSpPr>
            <a:spLocks noGrp="1"/>
          </p:cNvSpPr>
          <p:nvPr>
            <p:ph idx="1"/>
          </p:nvPr>
        </p:nvSpPr>
        <p:spPr>
          <a:xfrm>
            <a:off x="783390" y="1457760"/>
            <a:ext cx="8071290" cy="2484722"/>
          </a:xfrm>
        </p:spPr>
        <p:txBody>
          <a:bodyPr>
            <a:noAutofit/>
          </a:bodyPr>
          <a:lstStyle/>
          <a:p>
            <a:pPr marL="0" indent="0">
              <a:spcAft>
                <a:spcPts val="1800"/>
              </a:spcAft>
              <a:buNone/>
              <a:defRPr/>
            </a:pPr>
            <a:r>
              <a:rPr lang="en-US" sz="4500" dirty="0" smtClean="0"/>
              <a:t>If you want to know the groups objectives for this class. </a:t>
            </a:r>
          </a:p>
          <a:p>
            <a:pPr marL="0" indent="0">
              <a:spcAft>
                <a:spcPts val="1800"/>
              </a:spcAft>
              <a:buNone/>
              <a:defRPr/>
            </a:pPr>
            <a:r>
              <a:rPr lang="en-US" sz="4500" dirty="0" smtClean="0"/>
              <a:t>What is the Type A question?</a:t>
            </a:r>
          </a:p>
          <a:p>
            <a:pPr marL="0" indent="0">
              <a:spcAft>
                <a:spcPts val="1800"/>
              </a:spcAft>
              <a:buNone/>
              <a:defRPr/>
            </a:pPr>
            <a:r>
              <a:rPr lang="en-US" sz="4500" b="1" dirty="0" smtClean="0"/>
              <a:t>What are your objectives for this class?</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46</a:t>
            </a:fld>
            <a:endParaRPr lang="en-US" dirty="0">
              <a:solidFill>
                <a:prstClr val="white"/>
              </a:solidFill>
            </a:endParaRPr>
          </a:p>
        </p:txBody>
      </p:sp>
      <p:sp>
        <p:nvSpPr>
          <p:cNvPr id="5" name="TextBox 4"/>
          <p:cNvSpPr txBox="1"/>
          <p:nvPr/>
        </p:nvSpPr>
        <p:spPr>
          <a:xfrm>
            <a:off x="8816580" y="386224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1723042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Type B Question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47</a:t>
            </a:fld>
            <a:endParaRPr lang="en-US" dirty="0">
              <a:solidFill>
                <a:prstClr val="white"/>
              </a:solidFill>
            </a:endParaRPr>
          </a:p>
        </p:txBody>
      </p:sp>
      <p:sp>
        <p:nvSpPr>
          <p:cNvPr id="6" name="Content Placeholder 5"/>
          <p:cNvSpPr txBox="1">
            <a:spLocks/>
          </p:cNvSpPr>
          <p:nvPr/>
        </p:nvSpPr>
        <p:spPr>
          <a:xfrm>
            <a:off x="783390" y="2124848"/>
            <a:ext cx="5249609" cy="4321860"/>
          </a:xfrm>
          <a:prstGeom prst="rect">
            <a:avLst/>
          </a:prstGeom>
        </p:spPr>
        <p:txBody>
          <a:bodyPr vert="horz" lIns="91440" tIns="45720" rIns="91440" bIns="45720" rtlCol="0">
            <a:normAutofit lnSpcReduction="10000"/>
          </a:bodyPr>
          <a:lstStyle/>
          <a:p>
            <a:pPr marL="342900" indent="-342900" defTabSz="457200">
              <a:spcBef>
                <a:spcPct val="20000"/>
              </a:spcBef>
              <a:spcAft>
                <a:spcPts val="600"/>
              </a:spcAft>
              <a:buClr>
                <a:srgbClr val="99AB21"/>
              </a:buClr>
              <a:buFont typeface="Arial"/>
              <a:buChar char="•"/>
              <a:defRPr/>
            </a:pPr>
            <a:r>
              <a:rPr lang="en-US" sz="3000" dirty="0">
                <a:solidFill>
                  <a:srgbClr val="00467F"/>
                </a:solidFill>
                <a:latin typeface="Franklin Gothic Book"/>
                <a:cs typeface="Franklin Gothic Book"/>
              </a:rPr>
              <a:t>Think about the last few sessions you facilitated.</a:t>
            </a:r>
          </a:p>
          <a:p>
            <a:pPr marL="342900" indent="-342900" defTabSz="457200">
              <a:spcBef>
                <a:spcPct val="20000"/>
              </a:spcBef>
              <a:spcAft>
                <a:spcPts val="600"/>
              </a:spcAft>
              <a:buClr>
                <a:srgbClr val="99AB21"/>
              </a:buClr>
              <a:buFont typeface="Arial"/>
              <a:buChar char="•"/>
              <a:defRPr/>
            </a:pPr>
            <a:r>
              <a:rPr lang="en-US" sz="3000" dirty="0">
                <a:solidFill>
                  <a:srgbClr val="00467F"/>
                </a:solidFill>
                <a:latin typeface="Franklin Gothic Book"/>
                <a:cs typeface="Franklin Gothic Book"/>
              </a:rPr>
              <a:t>Think about the things that didn’t go well, the things you would like to have done better, or had better techniques for.</a:t>
            </a:r>
          </a:p>
          <a:p>
            <a:pPr marL="342900" indent="-342900" defTabSz="457200">
              <a:spcBef>
                <a:spcPct val="20000"/>
              </a:spcBef>
              <a:spcAft>
                <a:spcPts val="600"/>
              </a:spcAft>
              <a:buClr>
                <a:srgbClr val="99AB21"/>
              </a:buClr>
              <a:buFont typeface="Arial"/>
              <a:buChar char="•"/>
              <a:defRPr/>
            </a:pPr>
            <a:r>
              <a:rPr lang="en-US" sz="3000" dirty="0">
                <a:solidFill>
                  <a:srgbClr val="00467F"/>
                </a:solidFill>
                <a:latin typeface="Franklin Gothic Book"/>
                <a:cs typeface="Franklin Gothic Book"/>
              </a:rPr>
              <a:t>What are your objectives for this class?</a:t>
            </a:r>
            <a:endParaRPr lang="en-US" sz="3000" dirty="0">
              <a:solidFill>
                <a:srgbClr val="00467F"/>
              </a:solidFill>
              <a:latin typeface="Franklin Gothic Book"/>
              <a:cs typeface="Franklin Gothic Book"/>
            </a:endParaRPr>
          </a:p>
        </p:txBody>
      </p:sp>
      <p:sp>
        <p:nvSpPr>
          <p:cNvPr id="7"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dirty="0">
                <a:solidFill>
                  <a:srgbClr val="AFBD22"/>
                </a:solidFill>
                <a:latin typeface="Franklin Gothic Medium"/>
                <a:cs typeface="Franklin Gothic Medium"/>
              </a:rPr>
              <a:t>The Type B Question</a:t>
            </a:r>
            <a:endParaRPr lang="en-US" sz="3700" dirty="0">
              <a:solidFill>
                <a:srgbClr val="AFBD22"/>
              </a:solidFill>
              <a:latin typeface="Franklin Gothic Medium"/>
              <a:cs typeface="Franklin Gothic Medium"/>
            </a:endParaRPr>
          </a:p>
        </p:txBody>
      </p:sp>
      <p:pic>
        <p:nvPicPr>
          <p:cNvPr id="8" name="Picture 7"/>
          <p:cNvPicPr>
            <a:picLocks noChangeAspect="1"/>
          </p:cNvPicPr>
          <p:nvPr/>
        </p:nvPicPr>
        <p:blipFill>
          <a:blip r:embed="rId3"/>
          <a:stretch>
            <a:fillRect/>
          </a:stretch>
        </p:blipFill>
        <p:spPr>
          <a:xfrm>
            <a:off x="7273493" y="4881143"/>
            <a:ext cx="1579096" cy="1163228"/>
          </a:xfrm>
          <a:prstGeom prst="rect">
            <a:avLst/>
          </a:prstGeom>
        </p:spPr>
      </p:pic>
      <p:pic>
        <p:nvPicPr>
          <p:cNvPr id="9" name="Picture 8"/>
          <p:cNvPicPr>
            <a:picLocks noChangeAspect="1"/>
          </p:cNvPicPr>
          <p:nvPr/>
        </p:nvPicPr>
        <p:blipFill>
          <a:blip r:embed="rId4"/>
          <a:stretch>
            <a:fillRect/>
          </a:stretch>
        </p:blipFill>
        <p:spPr>
          <a:xfrm>
            <a:off x="7266190" y="3714808"/>
            <a:ext cx="721889" cy="1058772"/>
          </a:xfrm>
          <a:prstGeom prst="rect">
            <a:avLst/>
          </a:prstGeom>
        </p:spPr>
      </p:pic>
      <p:cxnSp>
        <p:nvCxnSpPr>
          <p:cNvPr id="18" name="Straight Arrow Connector 17"/>
          <p:cNvCxnSpPr/>
          <p:nvPr/>
        </p:nvCxnSpPr>
        <p:spPr>
          <a:xfrm rot="5400000">
            <a:off x="7523156" y="5010944"/>
            <a:ext cx="206376"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7428069" y="3442624"/>
            <a:ext cx="394963"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032999" y="2321813"/>
            <a:ext cx="1290181" cy="923330"/>
          </a:xfrm>
          <a:prstGeom prst="rect">
            <a:avLst/>
          </a:prstGeom>
          <a:noFill/>
        </p:spPr>
        <p:txBody>
          <a:bodyPr wrap="square" rtlCol="0">
            <a:spAutoFit/>
          </a:bodyPr>
          <a:lstStyle/>
          <a:p>
            <a:pPr algn="ctr" defTabSz="457200"/>
            <a:r>
              <a:rPr lang="en-US" cap="all" dirty="0">
                <a:solidFill>
                  <a:srgbClr val="F26522"/>
                </a:solidFill>
              </a:rPr>
              <a:t>Image building phrase</a:t>
            </a:r>
            <a:endParaRPr lang="en-US" cap="all" dirty="0">
              <a:solidFill>
                <a:srgbClr val="F26522"/>
              </a:solidFill>
            </a:endParaRPr>
          </a:p>
        </p:txBody>
      </p:sp>
      <p:sp>
        <p:nvSpPr>
          <p:cNvPr id="22" name="TextBox 21"/>
          <p:cNvSpPr txBox="1"/>
          <p:nvPr/>
        </p:nvSpPr>
        <p:spPr>
          <a:xfrm>
            <a:off x="6032999" y="3782529"/>
            <a:ext cx="1290181" cy="923330"/>
          </a:xfrm>
          <a:prstGeom prst="rect">
            <a:avLst/>
          </a:prstGeom>
          <a:noFill/>
        </p:spPr>
        <p:txBody>
          <a:bodyPr wrap="square" rtlCol="0">
            <a:spAutoFit/>
          </a:bodyPr>
          <a:lstStyle/>
          <a:p>
            <a:pPr algn="ctr" defTabSz="457200"/>
            <a:r>
              <a:rPr lang="en-US" cap="all" dirty="0">
                <a:solidFill>
                  <a:srgbClr val="F26522"/>
                </a:solidFill>
              </a:rPr>
              <a:t>Expand image to answers</a:t>
            </a:r>
            <a:endParaRPr lang="en-US" cap="all" dirty="0">
              <a:solidFill>
                <a:srgbClr val="F26522"/>
              </a:solidFill>
            </a:endParaRPr>
          </a:p>
        </p:txBody>
      </p:sp>
      <p:sp>
        <p:nvSpPr>
          <p:cNvPr id="23" name="TextBox 22"/>
          <p:cNvSpPr txBox="1"/>
          <p:nvPr/>
        </p:nvSpPr>
        <p:spPr>
          <a:xfrm>
            <a:off x="6032999" y="5352370"/>
            <a:ext cx="1290181" cy="646331"/>
          </a:xfrm>
          <a:prstGeom prst="rect">
            <a:avLst/>
          </a:prstGeom>
          <a:noFill/>
        </p:spPr>
        <p:txBody>
          <a:bodyPr wrap="square" rtlCol="0">
            <a:spAutoFit/>
          </a:bodyPr>
          <a:lstStyle/>
          <a:p>
            <a:pPr algn="ctr" defTabSz="457200"/>
            <a:r>
              <a:rPr lang="en-US" cap="all" dirty="0">
                <a:solidFill>
                  <a:srgbClr val="F26522"/>
                </a:solidFill>
              </a:rPr>
              <a:t>Ask the type a</a:t>
            </a:r>
            <a:endParaRPr lang="en-US" cap="all" dirty="0">
              <a:solidFill>
                <a:srgbClr val="F26522"/>
              </a:solidFill>
            </a:endParaRPr>
          </a:p>
        </p:txBody>
      </p:sp>
      <p:pic>
        <p:nvPicPr>
          <p:cNvPr id="14" name="Picture 13"/>
          <p:cNvPicPr>
            <a:picLocks noChangeAspect="1"/>
          </p:cNvPicPr>
          <p:nvPr/>
        </p:nvPicPr>
        <p:blipFill>
          <a:blip r:embed="rId5"/>
          <a:stretch>
            <a:fillRect/>
          </a:stretch>
        </p:blipFill>
        <p:spPr>
          <a:xfrm>
            <a:off x="7266934" y="2404363"/>
            <a:ext cx="1097548" cy="757547"/>
          </a:xfrm>
          <a:prstGeom prst="rect">
            <a:avLst/>
          </a:prstGeom>
        </p:spPr>
      </p:pic>
      <p:sp>
        <p:nvSpPr>
          <p:cNvPr id="15" name="TextBox 14"/>
          <p:cNvSpPr txBox="1"/>
          <p:nvPr/>
        </p:nvSpPr>
        <p:spPr>
          <a:xfrm>
            <a:off x="8816580" y="534814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4019675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360798"/>
            <a:ext cx="8071290" cy="1143000"/>
          </a:xfrm>
        </p:spPr>
        <p:txBody>
          <a:bodyPr/>
          <a:lstStyle/>
          <a:p>
            <a:r>
              <a:rPr lang="en-US" dirty="0" smtClean="0"/>
              <a:t>Make This a Type B Question</a:t>
            </a:r>
            <a:endParaRPr lang="en-US" dirty="0"/>
          </a:p>
        </p:txBody>
      </p:sp>
      <p:sp>
        <p:nvSpPr>
          <p:cNvPr id="3" name="Content Placeholder 2"/>
          <p:cNvSpPr>
            <a:spLocks noGrp="1"/>
          </p:cNvSpPr>
          <p:nvPr>
            <p:ph idx="1"/>
          </p:nvPr>
        </p:nvSpPr>
        <p:spPr>
          <a:xfrm>
            <a:off x="783390" y="1457760"/>
            <a:ext cx="8071290" cy="1849692"/>
          </a:xfrm>
        </p:spPr>
        <p:txBody>
          <a:bodyPr>
            <a:normAutofit/>
          </a:bodyPr>
          <a:lstStyle/>
          <a:p>
            <a:r>
              <a:rPr lang="en-US" dirty="0"/>
              <a:t>Let’s build a list of things you must do to  host a birthday dinner at your home for a friend</a:t>
            </a:r>
            <a:r>
              <a:rPr lang="en-US" dirty="0" smtClean="0"/>
              <a:t>. What are those things?</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48</a:t>
            </a:fld>
            <a:endParaRPr lang="en-US" dirty="0">
              <a:solidFill>
                <a:prstClr val="white"/>
              </a:solidFill>
            </a:endParaRPr>
          </a:p>
        </p:txBody>
      </p:sp>
      <p:sp>
        <p:nvSpPr>
          <p:cNvPr id="6" name="Content Placeholder 2"/>
          <p:cNvSpPr txBox="1">
            <a:spLocks/>
          </p:cNvSpPr>
          <p:nvPr/>
        </p:nvSpPr>
        <p:spPr>
          <a:xfrm>
            <a:off x="783390" y="3307451"/>
            <a:ext cx="8071290" cy="2725339"/>
          </a:xfrm>
          <a:prstGeom prst="rect">
            <a:avLst/>
          </a:prstGeom>
        </p:spPr>
        <p:txBody>
          <a:bodyPr vert="horz" lIns="91440" tIns="45720" rIns="91440" bIns="45720" rtlCol="0">
            <a:noAutofit/>
          </a:bodyPr>
          <a:lstStyle/>
          <a:p>
            <a:pPr marL="971550" lvl="1" indent="-514350" defTabSz="457200">
              <a:spcAft>
                <a:spcPts val="1200"/>
              </a:spcAft>
              <a:buFont typeface="+mj-lt"/>
              <a:buAutoNum type="arabicPeriod"/>
            </a:pPr>
            <a:r>
              <a:rPr lang="en-US" sz="2800" dirty="0">
                <a:solidFill>
                  <a:srgbClr val="F26522"/>
                </a:solidFill>
                <a:latin typeface="Franklin Gothic Book"/>
                <a:cs typeface="Franklin Gothic Book"/>
              </a:rPr>
              <a:t>Begin with an image building phrase</a:t>
            </a:r>
            <a:br>
              <a:rPr lang="en-US" sz="2800" dirty="0">
                <a:solidFill>
                  <a:srgbClr val="F26522"/>
                </a:solidFill>
                <a:latin typeface="Franklin Gothic Book"/>
                <a:cs typeface="Franklin Gothic Book"/>
              </a:rPr>
            </a:br>
            <a:r>
              <a:rPr lang="en-US" sz="2800" dirty="0">
                <a:solidFill>
                  <a:srgbClr val="F26522"/>
                </a:solidFill>
                <a:latin typeface="Franklin Gothic Book"/>
                <a:cs typeface="Franklin Gothic Book"/>
              </a:rPr>
              <a:t>(“think about”, “imagine”, “consider”, “if”)</a:t>
            </a:r>
          </a:p>
          <a:p>
            <a:pPr marL="971550" lvl="1" indent="-514350" defTabSz="457200">
              <a:spcAft>
                <a:spcPts val="1200"/>
              </a:spcAft>
              <a:buFont typeface="+mj-lt"/>
              <a:buAutoNum type="arabicPeriod"/>
            </a:pPr>
            <a:r>
              <a:rPr lang="en-US" sz="2800" dirty="0">
                <a:solidFill>
                  <a:srgbClr val="F26522"/>
                </a:solidFill>
                <a:latin typeface="Franklin Gothic Book"/>
                <a:cs typeface="Franklin Gothic Book"/>
              </a:rPr>
              <a:t>Extend the image to the answers </a:t>
            </a:r>
            <a:br>
              <a:rPr lang="en-US" sz="2800" dirty="0">
                <a:solidFill>
                  <a:srgbClr val="F26522"/>
                </a:solidFill>
                <a:latin typeface="Franklin Gothic Book"/>
                <a:cs typeface="Franklin Gothic Book"/>
              </a:rPr>
            </a:br>
            <a:r>
              <a:rPr lang="en-US" sz="2800" dirty="0">
                <a:solidFill>
                  <a:srgbClr val="F26522"/>
                </a:solidFill>
                <a:latin typeface="Franklin Gothic Book"/>
                <a:cs typeface="Franklin Gothic Book"/>
              </a:rPr>
              <a:t>(at least 2 phrases)</a:t>
            </a:r>
          </a:p>
          <a:p>
            <a:pPr marL="971550" lvl="1" indent="-514350" defTabSz="457200">
              <a:spcAft>
                <a:spcPts val="1200"/>
              </a:spcAft>
              <a:buFont typeface="+mj-lt"/>
              <a:buAutoNum type="arabicPeriod"/>
            </a:pPr>
            <a:r>
              <a:rPr lang="en-US" sz="2800" dirty="0">
                <a:solidFill>
                  <a:srgbClr val="F26522"/>
                </a:solidFill>
                <a:latin typeface="Franklin Gothic Book"/>
                <a:cs typeface="Franklin Gothic Book"/>
              </a:rPr>
              <a:t>Ask the direct question (Type A) to get the information you want </a:t>
            </a:r>
          </a:p>
        </p:txBody>
      </p:sp>
    </p:spTree>
    <p:extLst>
      <p:ext uri="{BB962C8B-B14F-4D97-AF65-F5344CB8AC3E}">
        <p14:creationId xmlns:p14="http://schemas.microsoft.com/office/powerpoint/2010/main" val="376611824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360798"/>
            <a:ext cx="8071290" cy="1143000"/>
          </a:xfrm>
        </p:spPr>
        <p:txBody>
          <a:bodyPr/>
          <a:lstStyle/>
          <a:p>
            <a:r>
              <a:rPr lang="en-US" dirty="0" smtClean="0"/>
              <a:t>Make This a Type B Question</a:t>
            </a:r>
            <a:endParaRPr lang="en-US" dirty="0"/>
          </a:p>
        </p:txBody>
      </p:sp>
      <p:sp>
        <p:nvSpPr>
          <p:cNvPr id="3" name="Content Placeholder 2"/>
          <p:cNvSpPr>
            <a:spLocks noGrp="1"/>
          </p:cNvSpPr>
          <p:nvPr>
            <p:ph idx="1"/>
          </p:nvPr>
        </p:nvSpPr>
        <p:spPr>
          <a:xfrm>
            <a:off x="783390" y="1457760"/>
            <a:ext cx="8071290" cy="5262979"/>
          </a:xfrm>
        </p:spPr>
        <p:txBody>
          <a:bodyPr>
            <a:spAutoFit/>
          </a:bodyPr>
          <a:lstStyle/>
          <a:p>
            <a:r>
              <a:rPr lang="en-US" dirty="0"/>
              <a:t>Let’s build a list of things you must do to  host a birthday dinner at your home for a friend. What </a:t>
            </a:r>
            <a:r>
              <a:rPr lang="en-US" dirty="0" smtClean="0"/>
              <a:t>are those things?</a:t>
            </a:r>
          </a:p>
          <a:p>
            <a:pPr marL="0" indent="0">
              <a:buNone/>
            </a:pPr>
            <a:r>
              <a:rPr lang="en-US" b="1" u="sng" dirty="0" smtClean="0">
                <a:solidFill>
                  <a:srgbClr val="F26522"/>
                </a:solidFill>
              </a:rPr>
              <a:t>One Answer</a:t>
            </a:r>
          </a:p>
          <a:p>
            <a:pPr marL="0" indent="0">
              <a:buNone/>
            </a:pPr>
            <a:r>
              <a:rPr lang="en-US" sz="2800" b="1" dirty="0" smtClean="0"/>
              <a:t>You are going to plan a dinner party at your home to celebrate a friend’s birthday.  Imagine your friend at the party have a wonderful time.  Think about what is happening that is making this such a fun and memorable party.  What are the things you will do to make this party special for your friend?</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49</a:t>
            </a:fld>
            <a:endParaRPr lang="en-US" dirty="0">
              <a:solidFill>
                <a:prstClr val="white"/>
              </a:solidFill>
            </a:endParaRPr>
          </a:p>
        </p:txBody>
      </p:sp>
      <p:sp>
        <p:nvSpPr>
          <p:cNvPr id="7" name="TextBox 6"/>
          <p:cNvSpPr txBox="1"/>
          <p:nvPr/>
        </p:nvSpPr>
        <p:spPr>
          <a:xfrm>
            <a:off x="8792250" y="33977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2527070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a:t>
            </a:fld>
            <a:endParaRPr lang="en-US" dirty="0">
              <a:solidFill>
                <a:prstClr val="white"/>
              </a:solidFill>
            </a:endParaRPr>
          </a:p>
        </p:txBody>
      </p:sp>
      <p:sp>
        <p:nvSpPr>
          <p:cNvPr id="8"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algn="ctr" defTabSz="457200">
              <a:lnSpc>
                <a:spcPts val="5400"/>
              </a:lnSpc>
              <a:spcBef>
                <a:spcPct val="0"/>
              </a:spcBef>
              <a:defRPr/>
            </a:pPr>
            <a:r>
              <a:rPr lang="en-US" sz="4900" cap="all" dirty="0">
                <a:solidFill>
                  <a:prstClr val="white"/>
                </a:solidFill>
                <a:latin typeface="Franklin Gothic Book"/>
                <a:cs typeface="Franklin Gothic Book"/>
              </a:rPr>
              <a:t>Principle 1.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preparing for success</a:t>
            </a:r>
            <a:r>
              <a:rPr lang="en-US" sz="4900" cap="all" dirty="0">
                <a:solidFill>
                  <a:srgbClr val="002C54">
                    <a:lumMod val="90000"/>
                    <a:lumOff val="10000"/>
                  </a:srgbClr>
                </a:solidFill>
                <a:latin typeface="Franklin Gothic Medium"/>
                <a:cs typeface="Franklin Gothic Medium"/>
              </a:rPr>
              <a:t/>
            </a:r>
            <a:br>
              <a:rPr lang="en-US" sz="4900" cap="all" dirty="0">
                <a:solidFill>
                  <a:srgbClr val="002C54">
                    <a:lumMod val="90000"/>
                    <a:lumOff val="10000"/>
                  </a:srgbClr>
                </a:solidFill>
                <a:latin typeface="Franklin Gothic Medium"/>
                <a:cs typeface="Franklin Gothic Medium"/>
              </a:rPr>
            </a:br>
            <a:r>
              <a:rPr lang="en-US" sz="4900" i="1" dirty="0">
                <a:solidFill>
                  <a:prstClr val="white"/>
                </a:solidFill>
                <a:latin typeface="Franklin Gothic Medium"/>
                <a:cs typeface="Franklin Gothic Medium"/>
              </a:rPr>
              <a:t>Cover All The Bases</a:t>
            </a:r>
            <a:endParaRPr lang="en-US" sz="4900" i="1" dirty="0">
              <a:solidFill>
                <a:prstClr val="white"/>
              </a:solidFill>
              <a:latin typeface="Franklin Gothic Medium"/>
              <a:cs typeface="Franklin Gothic Medium"/>
            </a:endParaRPr>
          </a:p>
        </p:txBody>
      </p:sp>
      <p:pic>
        <p:nvPicPr>
          <p:cNvPr id="9" name="Picture 8"/>
          <p:cNvPicPr>
            <a:picLocks noChangeAspect="1"/>
          </p:cNvPicPr>
          <p:nvPr/>
        </p:nvPicPr>
        <p:blipFill>
          <a:blip r:embed="rId3"/>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pic>
        <p:nvPicPr>
          <p:cNvPr id="12" name="Picture 11" descr="sliding-into-base.jpg"/>
          <p:cNvPicPr>
            <a:picLocks noChangeAspect="1"/>
          </p:cNvPicPr>
          <p:nvPr/>
        </p:nvPicPr>
        <p:blipFill>
          <a:blip r:embed="rId4"/>
          <a:srcRect t="15579" b="28473"/>
          <a:stretch>
            <a:fillRect/>
          </a:stretch>
        </p:blipFill>
        <p:spPr>
          <a:xfrm>
            <a:off x="0" y="0"/>
            <a:ext cx="9144000" cy="3352800"/>
          </a:xfrm>
          <a:prstGeom prst="rect">
            <a:avLst/>
          </a:prstGeom>
        </p:spPr>
      </p:pic>
      <p:sp>
        <p:nvSpPr>
          <p:cNvPr id="2" name="TextBox 1"/>
          <p:cNvSpPr txBox="1"/>
          <p:nvPr/>
        </p:nvSpPr>
        <p:spPr>
          <a:xfrm>
            <a:off x="5407326" y="152400"/>
            <a:ext cx="3681714" cy="34163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579438" indent="-579438">
              <a:buAutoNum type="arabicPeriod"/>
            </a:pPr>
            <a:r>
              <a:rPr lang="en-US" sz="3600" dirty="0" smtClean="0"/>
              <a:t>Purpose</a:t>
            </a:r>
          </a:p>
          <a:p>
            <a:pPr marL="579438" indent="-579438">
              <a:buAutoNum type="arabicPeriod"/>
            </a:pPr>
            <a:r>
              <a:rPr lang="en-US" sz="3600" dirty="0" smtClean="0"/>
              <a:t>Product</a:t>
            </a:r>
          </a:p>
          <a:p>
            <a:pPr marL="579438" indent="-579438">
              <a:buAutoNum type="arabicPeriod"/>
            </a:pPr>
            <a:r>
              <a:rPr lang="en-US" sz="3600" dirty="0" smtClean="0"/>
              <a:t>Participants</a:t>
            </a:r>
          </a:p>
          <a:p>
            <a:pPr marL="579438" indent="-579438">
              <a:buAutoNum type="arabicPeriod"/>
            </a:pPr>
            <a:r>
              <a:rPr lang="en-US" sz="3600" dirty="0" smtClean="0"/>
              <a:t>Probable Issues</a:t>
            </a:r>
          </a:p>
          <a:p>
            <a:pPr marL="579438" indent="-579438">
              <a:buAutoNum type="arabicPeriod"/>
            </a:pPr>
            <a:r>
              <a:rPr lang="en-US" sz="3600" dirty="0" smtClean="0"/>
              <a:t>Process</a:t>
            </a:r>
          </a:p>
          <a:p>
            <a:pPr marL="579438" indent="-579438">
              <a:buAutoNum type="arabicPeriod"/>
            </a:pPr>
            <a:r>
              <a:rPr lang="en-US" sz="3600" dirty="0" smtClean="0"/>
              <a:t>Place</a:t>
            </a:r>
          </a:p>
        </p:txBody>
      </p:sp>
    </p:spTree>
    <p:extLst>
      <p:ext uri="{BB962C8B-B14F-4D97-AF65-F5344CB8AC3E}">
        <p14:creationId xmlns:p14="http://schemas.microsoft.com/office/powerpoint/2010/main" val="3070931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20" name="Rectangle 1026"/>
          <p:cNvSpPr>
            <a:spLocks noGrp="1" noChangeArrowheads="1"/>
          </p:cNvSpPr>
          <p:nvPr>
            <p:ph type="title"/>
          </p:nvPr>
        </p:nvSpPr>
        <p:spPr/>
        <p:txBody>
          <a:bodyPr/>
          <a:lstStyle/>
          <a:p>
            <a:pPr eaLnBrk="1" hangingPunct="1"/>
            <a:r>
              <a:rPr lang="en-US" altLang="en-US" dirty="0" smtClean="0"/>
              <a:t>Practice a Starting Question…</a:t>
            </a:r>
            <a:endParaRPr lang="en-US" altLang="en-US" dirty="0" smtClean="0"/>
          </a:p>
        </p:txBody>
      </p:sp>
      <p:sp>
        <p:nvSpPr>
          <p:cNvPr id="338947" name="Rectangle 1027"/>
          <p:cNvSpPr>
            <a:spLocks noGrp="1" noChangeArrowheads="1"/>
          </p:cNvSpPr>
          <p:nvPr>
            <p:ph type="body" idx="1"/>
          </p:nvPr>
        </p:nvSpPr>
        <p:spPr/>
        <p:txBody>
          <a:bodyPr/>
          <a:lstStyle/>
          <a:p>
            <a:pPr marL="514350" indent="-514350" eaLnBrk="1" hangingPunct="1">
              <a:buFont typeface="+mj-lt"/>
              <a:buAutoNum type="arabicPeriod"/>
            </a:pPr>
            <a:r>
              <a:rPr lang="en-US" altLang="en-US" b="1" u="sng" dirty="0" smtClean="0">
                <a:cs typeface="Times New Roman" pitchFamily="18" charset="0"/>
              </a:rPr>
              <a:t>Steps</a:t>
            </a:r>
            <a:r>
              <a:rPr lang="en-US" altLang="en-US" b="1" dirty="0" smtClean="0">
                <a:cs typeface="Times New Roman" pitchFamily="18" charset="0"/>
              </a:rPr>
              <a:t> in the current hiring process</a:t>
            </a:r>
          </a:p>
          <a:p>
            <a:pPr marL="514350" indent="-514350" eaLnBrk="1" hangingPunct="1">
              <a:buFont typeface="+mj-lt"/>
              <a:buAutoNum type="arabicPeriod"/>
            </a:pPr>
            <a:r>
              <a:rPr lang="en-US" altLang="en-US" b="1" u="sng" dirty="0" smtClean="0">
                <a:cs typeface="Times New Roman" pitchFamily="18" charset="0"/>
              </a:rPr>
              <a:t>Problems</a:t>
            </a:r>
            <a:r>
              <a:rPr lang="en-US" altLang="en-US" b="1" dirty="0" smtClean="0">
                <a:cs typeface="Times New Roman" pitchFamily="18" charset="0"/>
              </a:rPr>
              <a:t> in the hiring process</a:t>
            </a:r>
          </a:p>
          <a:p>
            <a:pPr marL="514350" indent="-514350" eaLnBrk="1" hangingPunct="1">
              <a:buFont typeface="+mj-lt"/>
              <a:buAutoNum type="arabicPeriod"/>
            </a:pPr>
            <a:r>
              <a:rPr lang="en-US" altLang="en-US" b="1" u="sng" dirty="0" smtClean="0">
                <a:cs typeface="Times New Roman" pitchFamily="18" charset="0"/>
              </a:rPr>
              <a:t>Potential improvements </a:t>
            </a:r>
            <a:r>
              <a:rPr lang="en-US" altLang="en-US" b="1" dirty="0" smtClean="0">
                <a:cs typeface="Times New Roman" pitchFamily="18" charset="0"/>
              </a:rPr>
              <a:t>the process</a:t>
            </a:r>
            <a:endParaRPr lang="en-US" altLang="en-US" b="1" dirty="0" smtClean="0"/>
          </a:p>
        </p:txBody>
      </p:sp>
      <p:sp>
        <p:nvSpPr>
          <p:cNvPr id="34822" name="Rectangle 1028"/>
          <p:cNvSpPr>
            <a:spLocks noChangeArrowheads="1"/>
          </p:cNvSpPr>
          <p:nvPr/>
        </p:nvSpPr>
        <p:spPr bwMode="auto">
          <a:xfrm>
            <a:off x="685800" y="3733800"/>
            <a:ext cx="7772400" cy="2590800"/>
          </a:xfrm>
          <a:prstGeom prst="rect">
            <a:avLst/>
          </a:prstGeom>
          <a:solidFill>
            <a:srgbClr val="CCFF66"/>
          </a:solidFill>
          <a:ln w="9525">
            <a:solidFill>
              <a:srgbClr val="669900"/>
            </a:solidFill>
            <a:miter lim="800000"/>
            <a:headEnd/>
            <a:tailEnd/>
          </a:ln>
        </p:spPr>
        <p:txBody>
          <a:bodyPr/>
          <a:lstStyle>
            <a:lvl1pPr marL="342900" indent="-342900" eaLnBrk="0" hangingPunct="0">
              <a:spcBef>
                <a:spcPct val="50000"/>
              </a:spcBef>
              <a:buClr>
                <a:srgbClr val="99CC00"/>
              </a:buClr>
              <a:buSzPct val="75000"/>
              <a:buFont typeface="Wingdings" pitchFamily="2" charset="2"/>
              <a:buChar char="n"/>
              <a:defRPr sz="3200">
                <a:solidFill>
                  <a:srgbClr val="000066"/>
                </a:solidFill>
                <a:latin typeface="Arial" pitchFamily="34" charset="0"/>
              </a:defRPr>
            </a:lvl1pPr>
            <a:lvl2pPr marL="990600" indent="-533400" eaLnBrk="0" hangingPunct="0">
              <a:spcBef>
                <a:spcPct val="20000"/>
              </a:spcBef>
              <a:buClr>
                <a:srgbClr val="000066"/>
              </a:buClr>
              <a:buSzPct val="60000"/>
              <a:buFont typeface="Wingdings" pitchFamily="2" charset="2"/>
              <a:buChar char="q"/>
              <a:defRPr sz="2800">
                <a:solidFill>
                  <a:srgbClr val="000066"/>
                </a:solidFill>
                <a:latin typeface="Arial" pitchFamily="34" charset="0"/>
              </a:defRPr>
            </a:lvl2pPr>
            <a:lvl3pPr marL="1143000" indent="-228600" eaLnBrk="0" hangingPunct="0">
              <a:spcBef>
                <a:spcPct val="20000"/>
              </a:spcBef>
              <a:buClr>
                <a:srgbClr val="99CC00"/>
              </a:buClr>
              <a:buSzPct val="75000"/>
              <a:buFont typeface="Wingdings" pitchFamily="2" charset="2"/>
              <a:buChar char="q"/>
              <a:defRPr sz="2400">
                <a:solidFill>
                  <a:srgbClr val="000066"/>
                </a:solidFill>
                <a:latin typeface="Arial" pitchFamily="34" charset="0"/>
              </a:defRPr>
            </a:lvl3pPr>
            <a:lvl4pPr marL="1600200" indent="-228600" eaLnBrk="0" hangingPunct="0">
              <a:spcBef>
                <a:spcPct val="20000"/>
              </a:spcBef>
              <a:buClr>
                <a:srgbClr val="000066"/>
              </a:buClr>
              <a:buSzPct val="75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rgbClr val="99CC00"/>
              </a:buClr>
              <a:buSzPct val="75000"/>
              <a:buFont typeface="Wingdings" pitchFamily="2" charset="2"/>
              <a:buChar char="n"/>
              <a:defRPr sz="2000">
                <a:solidFill>
                  <a:srgbClr val="000066"/>
                </a:solidFill>
                <a:latin typeface="Arial" pitchFamily="34" charset="0"/>
              </a:defRPr>
            </a:lvl5pPr>
            <a:lvl6pPr marL="25146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6pPr>
            <a:lvl7pPr marL="29718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7pPr>
            <a:lvl8pPr marL="34290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8pPr>
            <a:lvl9pPr marL="38862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9pPr>
          </a:lstStyle>
          <a:p>
            <a:pPr lvl="1" eaLnBrk="1" hangingPunct="1">
              <a:buSzTx/>
              <a:buFont typeface="Wingdings" pitchFamily="2" charset="2"/>
              <a:buAutoNum type="arabicPeriod"/>
            </a:pPr>
            <a:r>
              <a:rPr lang="en-US" altLang="en-US" sz="2400" b="0"/>
              <a:t>Begin with an image building phrase </a:t>
            </a:r>
            <a:br>
              <a:rPr lang="en-US" altLang="en-US" sz="2400" b="0"/>
            </a:br>
            <a:r>
              <a:rPr lang="en-US" altLang="en-US" sz="2400" b="0"/>
              <a:t>(“think about”, “imagine”, “consider”, “if”)</a:t>
            </a:r>
          </a:p>
          <a:p>
            <a:pPr lvl="1" eaLnBrk="1" hangingPunct="1">
              <a:buSzTx/>
              <a:buFont typeface="Wingdings" pitchFamily="2" charset="2"/>
              <a:buAutoNum type="arabicPeriod"/>
            </a:pPr>
            <a:r>
              <a:rPr lang="en-US" altLang="en-US" sz="2400" b="0"/>
              <a:t>Extend the image to the answers (at least 2 phrases)</a:t>
            </a:r>
          </a:p>
          <a:p>
            <a:pPr lvl="1" eaLnBrk="1" hangingPunct="1">
              <a:buSzTx/>
              <a:buFont typeface="Wingdings" pitchFamily="2" charset="2"/>
              <a:buAutoNum type="arabicPeriod"/>
            </a:pPr>
            <a:r>
              <a:rPr lang="en-US" altLang="en-US" sz="2400" b="0"/>
              <a:t>Ask the direct question (Type A) to get the information you want</a:t>
            </a:r>
          </a:p>
        </p:txBody>
      </p:sp>
      <p:sp>
        <p:nvSpPr>
          <p:cNvPr id="7" name="TextBox 6"/>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16</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9694633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8947"/>
                                        </p:tgtEl>
                                        <p:attrNameLst>
                                          <p:attrName>style.visibility</p:attrName>
                                        </p:attrNameLst>
                                      </p:cBhvr>
                                      <p:to>
                                        <p:strVal val="visible"/>
                                      </p:to>
                                    </p:set>
                                    <p:anim calcmode="lin" valueType="num">
                                      <p:cBhvr additive="base">
                                        <p:cTn id="7" dur="500" fill="hold"/>
                                        <p:tgtEl>
                                          <p:spTgt spid="338947"/>
                                        </p:tgtEl>
                                        <p:attrNameLst>
                                          <p:attrName>ppt_x</p:attrName>
                                        </p:attrNameLst>
                                      </p:cBhvr>
                                      <p:tavLst>
                                        <p:tav tm="0">
                                          <p:val>
                                            <p:strVal val="0-#ppt_w/2"/>
                                          </p:val>
                                        </p:tav>
                                        <p:tav tm="100000">
                                          <p:val>
                                            <p:strVal val="#ppt_x"/>
                                          </p:val>
                                        </p:tav>
                                      </p:tavLst>
                                    </p:anim>
                                    <p:anim calcmode="lin" valueType="num">
                                      <p:cBhvr additive="base">
                                        <p:cTn id="8" dur="500" fill="hold"/>
                                        <p:tgtEl>
                                          <p:spTgt spid="33894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38947"/>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Separators</a:t>
            </a:r>
            <a:endParaRPr lang="en-US" dirty="0"/>
          </a:p>
        </p:txBody>
      </p:sp>
      <p:sp>
        <p:nvSpPr>
          <p:cNvPr id="14" name="Content Placeholder 13"/>
          <p:cNvSpPr>
            <a:spLocks noGrp="1"/>
          </p:cNvSpPr>
          <p:nvPr>
            <p:ph idx="1"/>
          </p:nvPr>
        </p:nvSpPr>
        <p:spPr>
          <a:xfrm>
            <a:off x="736092" y="1221270"/>
            <a:ext cx="8407908" cy="4898590"/>
          </a:xfrm>
        </p:spPr>
        <p:txBody>
          <a:bodyPr>
            <a:normAutofit fontScale="92500" lnSpcReduction="20000"/>
          </a:bodyPr>
          <a:lstStyle/>
          <a:p>
            <a:pPr marL="514350" indent="-514350">
              <a:spcAft>
                <a:spcPts val="1200"/>
              </a:spcAft>
              <a:buFont typeface="+mj-lt"/>
              <a:buAutoNum type="arabicPeriod"/>
            </a:pPr>
            <a:r>
              <a:rPr lang="en-US" dirty="0" smtClean="0"/>
              <a:t>Establish &amp; maintain a high energy level</a:t>
            </a:r>
          </a:p>
          <a:p>
            <a:pPr marL="514350" indent="-514350">
              <a:spcAft>
                <a:spcPts val="1200"/>
              </a:spcAft>
              <a:buFont typeface="+mj-lt"/>
              <a:buAutoNum type="arabicPeriod"/>
            </a:pPr>
            <a:r>
              <a:rPr lang="en-US" dirty="0" smtClean="0"/>
              <a:t>Ask starting questions that draw a vivid image</a:t>
            </a:r>
          </a:p>
          <a:p>
            <a:pPr marL="514350" indent="-514350">
              <a:spcAft>
                <a:spcPts val="1200"/>
              </a:spcAft>
              <a:buFont typeface="+mj-lt"/>
              <a:buAutoNum type="arabicPeriod"/>
            </a:pPr>
            <a:r>
              <a:rPr lang="en-US" b="1" dirty="0" smtClean="0"/>
              <a:t>Use a full toolkit of follow-up question type</a:t>
            </a:r>
          </a:p>
          <a:p>
            <a:pPr marL="514350" indent="-514350">
              <a:spcAft>
                <a:spcPts val="1200"/>
              </a:spcAft>
              <a:buFont typeface="+mj-lt"/>
              <a:buAutoNum type="arabicPeriod"/>
            </a:pPr>
            <a:r>
              <a:rPr lang="en-US" dirty="0" smtClean="0"/>
              <a:t>Respect the “Power of the Pen”</a:t>
            </a:r>
          </a:p>
          <a:p>
            <a:pPr marL="514350" indent="-514350">
              <a:spcAft>
                <a:spcPts val="1200"/>
              </a:spcAft>
              <a:buFont typeface="+mj-lt"/>
              <a:buAutoNum type="arabicPeriod"/>
            </a:pPr>
            <a:r>
              <a:rPr lang="en-US" dirty="0" smtClean="0"/>
              <a:t>Carry the group through the process</a:t>
            </a:r>
          </a:p>
          <a:p>
            <a:pPr marL="514350" indent="-514350">
              <a:spcAft>
                <a:spcPts val="1200"/>
              </a:spcAft>
              <a:buFont typeface="+mj-lt"/>
              <a:buAutoNum type="arabicPeriod"/>
            </a:pPr>
            <a:r>
              <a:rPr lang="en-US" dirty="0" smtClean="0"/>
              <a:t>Manage Dysfunction</a:t>
            </a:r>
          </a:p>
          <a:p>
            <a:pPr marL="514350" indent="-514350">
              <a:spcAft>
                <a:spcPts val="1200"/>
              </a:spcAft>
              <a:buFont typeface="+mj-lt"/>
              <a:buAutoNum type="arabicPeriod"/>
            </a:pPr>
            <a:r>
              <a:rPr lang="en-US" dirty="0" smtClean="0"/>
              <a:t>Design customized processes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51</a:t>
            </a:fld>
            <a:endParaRPr lang="en-US" dirty="0">
              <a:solidFill>
                <a:prstClr val="white"/>
              </a:solidFill>
            </a:endParaRPr>
          </a:p>
        </p:txBody>
      </p:sp>
      <p:sp>
        <p:nvSpPr>
          <p:cNvPr id="6" name="TextBox 5"/>
          <p:cNvSpPr txBox="1"/>
          <p:nvPr/>
        </p:nvSpPr>
        <p:spPr>
          <a:xfrm>
            <a:off x="8670630" y="36005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3" name="Right Arrow 2"/>
          <p:cNvSpPr/>
          <p:nvPr/>
        </p:nvSpPr>
        <p:spPr>
          <a:xfrm>
            <a:off x="159896" y="2971800"/>
            <a:ext cx="609600"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9679095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Question-Keys.jpg"/>
          <p:cNvPicPr>
            <a:picLocks noChangeAspect="1"/>
          </p:cNvPicPr>
          <p:nvPr/>
        </p:nvPicPr>
        <p:blipFill>
          <a:blip r:embed="rId3"/>
          <a:srcRect t="2372" b="979"/>
          <a:stretch>
            <a:fillRect/>
          </a:stretch>
        </p:blipFill>
        <p:spPr>
          <a:xfrm>
            <a:off x="0" y="0"/>
            <a:ext cx="9144000" cy="6858000"/>
          </a:xfrm>
          <a:prstGeom prst="rect">
            <a:avLst/>
          </a:prstGeom>
        </p:spPr>
      </p:pic>
      <p:grpSp>
        <p:nvGrpSpPr>
          <p:cNvPr id="2" name="Group 17"/>
          <p:cNvGrpSpPr/>
          <p:nvPr/>
        </p:nvGrpSpPr>
        <p:grpSpPr>
          <a:xfrm>
            <a:off x="342942" y="255664"/>
            <a:ext cx="8255395" cy="1774672"/>
            <a:chOff x="342942" y="2369623"/>
            <a:chExt cx="8255395" cy="1774672"/>
          </a:xfrm>
        </p:grpSpPr>
        <p:sp>
          <p:nvSpPr>
            <p:cNvPr id="9" name="Rectangle 8"/>
            <p:cNvSpPr/>
            <p:nvPr/>
          </p:nvSpPr>
          <p:spPr>
            <a:xfrm>
              <a:off x="342944" y="3198036"/>
              <a:ext cx="7474928"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ectangle 9"/>
            <p:cNvSpPr/>
            <p:nvPr/>
          </p:nvSpPr>
          <p:spPr>
            <a:xfrm>
              <a:off x="342942" y="2369623"/>
              <a:ext cx="5524458" cy="906977"/>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Title 1"/>
            <p:cNvSpPr txBox="1">
              <a:spLocks/>
            </p:cNvSpPr>
            <p:nvPr/>
          </p:nvSpPr>
          <p:spPr>
            <a:xfrm>
              <a:off x="486419" y="2725424"/>
              <a:ext cx="8111918"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800" cap="all" dirty="0" smtClean="0">
                  <a:solidFill>
                    <a:prstClr val="white"/>
                  </a:solidFill>
                  <a:latin typeface="Franklin Gothic Medium"/>
                  <a:cs typeface="Franklin Gothic Medium"/>
                </a:rPr>
                <a:t>B3. Guide </a:t>
              </a:r>
              <a:r>
                <a:rPr lang="en-US" sz="5800" cap="all" dirty="0">
                  <a:solidFill>
                    <a:prstClr val="white"/>
                  </a:solidFill>
                  <a:latin typeface="Franklin Gothic Medium"/>
                  <a:cs typeface="Franklin Gothic Medium"/>
                </a:rPr>
                <a:t>with </a:t>
              </a:r>
              <a:endParaRPr lang="en-US" sz="5800" cap="all" dirty="0" smtClean="0">
                <a:solidFill>
                  <a:prstClr val="white"/>
                </a:solidFill>
                <a:latin typeface="Franklin Gothic Medium"/>
                <a:cs typeface="Franklin Gothic Medium"/>
              </a:endParaRPr>
            </a:p>
            <a:p>
              <a:pPr defTabSz="457200">
                <a:lnSpc>
                  <a:spcPts val="6260"/>
                </a:lnSpc>
                <a:spcBef>
                  <a:spcPct val="0"/>
                </a:spcBef>
                <a:defRPr/>
              </a:pPr>
              <a:r>
                <a:rPr lang="en-US" sz="5800" cap="all" dirty="0" smtClean="0">
                  <a:solidFill>
                    <a:prstClr val="white"/>
                  </a:solidFill>
                  <a:latin typeface="Franklin Gothic Medium"/>
                  <a:cs typeface="Franklin Gothic Medium"/>
                </a:rPr>
                <a:t>reacting </a:t>
              </a:r>
              <a:r>
                <a:rPr lang="en-US" sz="5800" cap="all" dirty="0">
                  <a:solidFill>
                    <a:prstClr val="white"/>
                  </a:solidFill>
                  <a:latin typeface="Franklin Gothic Medium"/>
                  <a:cs typeface="Franklin Gothic Medium"/>
                </a:rPr>
                <a:t>questions</a:t>
              </a:r>
              <a:endParaRPr lang="en-US" sz="5800" cap="all" dirty="0">
                <a:solidFill>
                  <a:prstClr val="white"/>
                </a:solidFill>
                <a:latin typeface="Franklin Gothic Medium"/>
                <a:cs typeface="Franklin Gothic Medium"/>
              </a:endParaRPr>
            </a:p>
          </p:txBody>
        </p:sp>
      </p:grpSp>
      <p:pic>
        <p:nvPicPr>
          <p:cNvPr id="19" name="Picture 1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3" name="TextBox 22"/>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4" name="TextBox 23"/>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5"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52</a:t>
            </a:fld>
            <a:endParaRPr lang="en-US" dirty="0">
              <a:solidFill>
                <a:prstClr val="white"/>
              </a:solidFill>
            </a:endParaRPr>
          </a:p>
        </p:txBody>
      </p:sp>
      <p:sp>
        <p:nvSpPr>
          <p:cNvPr id="12" name="TextBox 11"/>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17</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312375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 Guide with Reacting Questions</a:t>
            </a:r>
            <a:endParaRPr lang="en-US" dirty="0"/>
          </a:p>
        </p:txBody>
      </p:sp>
      <p:sp>
        <p:nvSpPr>
          <p:cNvPr id="3" name="Content Placeholder 2"/>
          <p:cNvSpPr>
            <a:spLocks noGrp="1"/>
          </p:cNvSpPr>
          <p:nvPr>
            <p:ph idx="1"/>
          </p:nvPr>
        </p:nvSpPr>
        <p:spPr>
          <a:xfrm>
            <a:off x="783390" y="1457760"/>
            <a:ext cx="8071290" cy="4988948"/>
          </a:xfrm>
        </p:spPr>
        <p:txBody>
          <a:bodyPr>
            <a:normAutofit/>
          </a:bodyPr>
          <a:lstStyle/>
          <a:p>
            <a:pPr marL="514350" indent="-514350">
              <a:buFont typeface="+mj-lt"/>
              <a:buAutoNum type="arabicPeriod"/>
            </a:pPr>
            <a:r>
              <a:rPr lang="en-US" dirty="0" smtClean="0"/>
              <a:t>Direct Probe</a:t>
            </a:r>
          </a:p>
          <a:p>
            <a:pPr marL="514350" indent="-514350">
              <a:buFont typeface="+mj-lt"/>
              <a:buAutoNum type="arabicPeriod"/>
            </a:pPr>
            <a:r>
              <a:rPr lang="en-US" dirty="0" smtClean="0"/>
              <a:t>Indirect Probe</a:t>
            </a:r>
          </a:p>
          <a:p>
            <a:pPr marL="514350" indent="-514350">
              <a:buFont typeface="+mj-lt"/>
              <a:buAutoNum type="arabicPeriod"/>
            </a:pPr>
            <a:r>
              <a:rPr lang="en-US" dirty="0" smtClean="0"/>
              <a:t>Redirect</a:t>
            </a:r>
          </a:p>
          <a:p>
            <a:pPr marL="514350" indent="-514350">
              <a:buFont typeface="+mj-lt"/>
              <a:buAutoNum type="arabicPeriod"/>
            </a:pPr>
            <a:r>
              <a:rPr lang="en-US" dirty="0" smtClean="0"/>
              <a:t>Playback</a:t>
            </a:r>
          </a:p>
          <a:p>
            <a:pPr marL="514350" indent="-514350">
              <a:buFont typeface="+mj-lt"/>
              <a:buAutoNum type="arabicPeriod"/>
            </a:pPr>
            <a:r>
              <a:rPr lang="en-US" dirty="0" smtClean="0"/>
              <a:t>Leading</a:t>
            </a:r>
          </a:p>
          <a:p>
            <a:pPr marL="514350" indent="-514350">
              <a:buFont typeface="+mj-lt"/>
              <a:buAutoNum type="arabicPeriod"/>
            </a:pPr>
            <a:r>
              <a:rPr lang="en-US" dirty="0" smtClean="0"/>
              <a:t>Prompt</a:t>
            </a:r>
          </a:p>
          <a:p>
            <a:pPr marL="514350" indent="-514350">
              <a:buFont typeface="+mj-lt"/>
              <a:buAutoNum type="arabicPeriod"/>
            </a:pPr>
            <a:r>
              <a:rPr lang="en-US" dirty="0" smtClean="0"/>
              <a:t>Tag</a:t>
            </a:r>
          </a:p>
          <a:p>
            <a:pPr marL="514350" indent="-514350">
              <a:buFont typeface="+mj-lt"/>
              <a:buAutoNum type="arabicPeriod"/>
            </a:pPr>
            <a:r>
              <a:rPr lang="en-US" dirty="0" smtClean="0"/>
              <a:t>Float an Idea</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53</a:t>
            </a:fld>
            <a:endParaRPr lang="en-US" dirty="0">
              <a:solidFill>
                <a:prstClr val="white"/>
              </a:solidFill>
            </a:endParaRPr>
          </a:p>
        </p:txBody>
      </p:sp>
      <p:sp>
        <p:nvSpPr>
          <p:cNvPr id="5" name="Right Arrow 4"/>
          <p:cNvSpPr/>
          <p:nvPr/>
        </p:nvSpPr>
        <p:spPr>
          <a:xfrm>
            <a:off x="8469630" y="5562600"/>
            <a:ext cx="548640" cy="731520"/>
          </a:xfrm>
          <a:prstGeom prst="rightArrow">
            <a:avLst/>
          </a:prstGeom>
          <a:solidFill>
            <a:srgbClr val="AFBD2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4400" dirty="0">
              <a:solidFill>
                <a:prstClr val="white"/>
              </a:solidFill>
            </a:endParaRPr>
          </a:p>
        </p:txBody>
      </p:sp>
    </p:spTree>
    <p:extLst>
      <p:ext uri="{BB962C8B-B14F-4D97-AF65-F5344CB8AC3E}">
        <p14:creationId xmlns:p14="http://schemas.microsoft.com/office/powerpoint/2010/main" val="134273541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Direct Probe</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54</a:t>
            </a:fld>
            <a:endParaRPr lang="en-US" dirty="0">
              <a:solidFill>
                <a:prstClr val="white"/>
              </a:solidFill>
            </a:endParaRPr>
          </a:p>
        </p:txBody>
      </p:sp>
      <p:sp>
        <p:nvSpPr>
          <p:cNvPr id="8" name="Content Placeholder 5"/>
          <p:cNvSpPr txBox="1">
            <a:spLocks/>
          </p:cNvSpPr>
          <p:nvPr/>
        </p:nvSpPr>
        <p:spPr>
          <a:xfrm>
            <a:off x="783390" y="2124848"/>
            <a:ext cx="8071290" cy="4321860"/>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You don’t think what was said is correct, or you need additional explanation</a:t>
            </a:r>
            <a:endParaRPr lang="en-US" sz="3200" dirty="0">
              <a:solidFill>
                <a:srgbClr val="00467F"/>
              </a:solidFill>
              <a:latin typeface="Franklin Gothic Book"/>
              <a:cs typeface="Franklin Gothic Book"/>
            </a:endParaRPr>
          </a:p>
        </p:txBody>
      </p:sp>
      <p:sp>
        <p:nvSpPr>
          <p:cNvPr id="9"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cap="all" dirty="0">
                <a:solidFill>
                  <a:srgbClr val="AFBD22"/>
                </a:solidFill>
                <a:latin typeface="Franklin Gothic Medium"/>
                <a:cs typeface="Franklin Gothic Medium"/>
              </a:rPr>
              <a:t>Purpose</a:t>
            </a:r>
            <a:r>
              <a:rPr lang="en-US" sz="3700" dirty="0">
                <a:solidFill>
                  <a:srgbClr val="AFBD22"/>
                </a:solidFill>
                <a:latin typeface="Franklin Gothic Medium"/>
                <a:cs typeface="Franklin Gothic Medium"/>
              </a:rPr>
              <a:t>: Challenge or Probe</a:t>
            </a:r>
            <a:endParaRPr lang="en-US" sz="3700" dirty="0">
              <a:solidFill>
                <a:srgbClr val="AFBD22"/>
              </a:solidFill>
              <a:latin typeface="Franklin Gothic Medium"/>
              <a:cs typeface="Franklin Gothic Medium"/>
            </a:endParaRPr>
          </a:p>
        </p:txBody>
      </p:sp>
      <p:sp>
        <p:nvSpPr>
          <p:cNvPr id="11" name="Content Placeholder 5"/>
          <p:cNvSpPr txBox="1">
            <a:spLocks/>
          </p:cNvSpPr>
          <p:nvPr/>
        </p:nvSpPr>
        <p:spPr>
          <a:xfrm>
            <a:off x="1529348" y="4000194"/>
            <a:ext cx="6006538" cy="625594"/>
          </a:xfrm>
          <a:prstGeom prst="rect">
            <a:avLst/>
          </a:prstGeom>
        </p:spPr>
        <p:txBody>
          <a:bodyPr vert="horz" lIns="91440" tIns="45720" rIns="91440" bIns="45720" rtlCol="0">
            <a:noAutofit/>
          </a:bodyPr>
          <a:lstStyle/>
          <a:p>
            <a:pPr marL="342900" indent="-342900" defTabSz="457200">
              <a:spcBef>
                <a:spcPct val="20000"/>
              </a:spcBef>
              <a:spcAft>
                <a:spcPts val="1200"/>
              </a:spcAft>
              <a:buClr>
                <a:srgbClr val="F26522"/>
              </a:buClr>
              <a:defRPr/>
            </a:pPr>
            <a:r>
              <a:rPr lang="en-US" sz="3700" dirty="0">
                <a:solidFill>
                  <a:srgbClr val="F26522"/>
                </a:solidFill>
                <a:latin typeface="Franklin Gothic Book"/>
                <a:cs typeface="Franklin Gothic Book"/>
              </a:rPr>
              <a:t>“Why is that important?”</a:t>
            </a:r>
            <a:endParaRPr lang="en-US" sz="3700" dirty="0">
              <a:solidFill>
                <a:srgbClr val="F26522"/>
              </a:solidFill>
              <a:latin typeface="Franklin Gothic Book"/>
              <a:cs typeface="Franklin Gothic Book"/>
            </a:endParaRPr>
          </a:p>
        </p:txBody>
      </p:sp>
      <p:sp>
        <p:nvSpPr>
          <p:cNvPr id="7" name="TextBox 6"/>
          <p:cNvSpPr txBox="1"/>
          <p:nvPr/>
        </p:nvSpPr>
        <p:spPr>
          <a:xfrm>
            <a:off x="8792250" y="31691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3906882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Indirect Probe</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55</a:t>
            </a:fld>
            <a:endParaRPr lang="en-US" dirty="0">
              <a:solidFill>
                <a:prstClr val="white"/>
              </a:solidFill>
            </a:endParaRPr>
          </a:p>
        </p:txBody>
      </p:sp>
      <p:sp>
        <p:nvSpPr>
          <p:cNvPr id="8" name="Content Placeholder 5"/>
          <p:cNvSpPr txBox="1">
            <a:spLocks/>
          </p:cNvSpPr>
          <p:nvPr/>
        </p:nvSpPr>
        <p:spPr>
          <a:xfrm>
            <a:off x="783390" y="2124848"/>
            <a:ext cx="8071290" cy="4321860"/>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You need additional explanation; especially appropriate for less-confident participants.</a:t>
            </a:r>
            <a:endParaRPr lang="en-US" sz="3200" dirty="0">
              <a:solidFill>
                <a:srgbClr val="00467F"/>
              </a:solidFill>
              <a:latin typeface="Franklin Gothic Book"/>
              <a:cs typeface="Franklin Gothic Book"/>
            </a:endParaRPr>
          </a:p>
        </p:txBody>
      </p:sp>
      <p:sp>
        <p:nvSpPr>
          <p:cNvPr id="9"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cap="all" dirty="0">
                <a:solidFill>
                  <a:srgbClr val="AFBD22"/>
                </a:solidFill>
                <a:latin typeface="Franklin Gothic Medium"/>
                <a:cs typeface="Franklin Gothic Medium"/>
              </a:rPr>
              <a:t>Purpose</a:t>
            </a:r>
            <a:r>
              <a:rPr lang="en-US" sz="3700" dirty="0">
                <a:solidFill>
                  <a:srgbClr val="AFBD22"/>
                </a:solidFill>
                <a:latin typeface="Franklin Gothic Medium"/>
                <a:cs typeface="Franklin Gothic Medium"/>
              </a:rPr>
              <a:t>: Probe or Clarify</a:t>
            </a:r>
            <a:endParaRPr lang="en-US" sz="3700" dirty="0">
              <a:solidFill>
                <a:srgbClr val="AFBD22"/>
              </a:solidFill>
              <a:latin typeface="Franklin Gothic Medium"/>
              <a:cs typeface="Franklin Gothic Medium"/>
            </a:endParaRPr>
          </a:p>
        </p:txBody>
      </p:sp>
      <p:sp>
        <p:nvSpPr>
          <p:cNvPr id="11" name="Content Placeholder 5"/>
          <p:cNvSpPr txBox="1">
            <a:spLocks/>
          </p:cNvSpPr>
          <p:nvPr/>
        </p:nvSpPr>
        <p:spPr>
          <a:xfrm>
            <a:off x="1462214" y="4315953"/>
            <a:ext cx="6713641" cy="625594"/>
          </a:xfrm>
          <a:prstGeom prst="rect">
            <a:avLst/>
          </a:prstGeom>
        </p:spPr>
        <p:txBody>
          <a:bodyPr vert="horz" lIns="91440" tIns="45720" rIns="91440" bIns="45720" rtlCol="0">
            <a:noAutofit/>
          </a:bodyPr>
          <a:lstStyle/>
          <a:p>
            <a:pPr defTabSz="457200">
              <a:spcBef>
                <a:spcPct val="20000"/>
              </a:spcBef>
              <a:spcAft>
                <a:spcPts val="1200"/>
              </a:spcAft>
              <a:buClr>
                <a:srgbClr val="F26522"/>
              </a:buClr>
              <a:defRPr/>
            </a:pPr>
            <a:r>
              <a:rPr lang="en-US" sz="3700" dirty="0">
                <a:solidFill>
                  <a:srgbClr val="F26522"/>
                </a:solidFill>
                <a:latin typeface="Franklin Gothic Book"/>
                <a:cs typeface="Franklin Gothic Book"/>
              </a:rPr>
              <a:t>“Is the reason that’s important because…?”</a:t>
            </a:r>
          </a:p>
        </p:txBody>
      </p:sp>
      <p:sp>
        <p:nvSpPr>
          <p:cNvPr id="7" name="TextBox 6"/>
          <p:cNvSpPr txBox="1"/>
          <p:nvPr/>
        </p:nvSpPr>
        <p:spPr>
          <a:xfrm>
            <a:off x="8792250" y="31691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67165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Redirection</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56</a:t>
            </a:fld>
            <a:endParaRPr lang="en-US" dirty="0">
              <a:solidFill>
                <a:prstClr val="white"/>
              </a:solidFill>
            </a:endParaRPr>
          </a:p>
        </p:txBody>
      </p:sp>
      <p:sp>
        <p:nvSpPr>
          <p:cNvPr id="8" name="Content Placeholder 5"/>
          <p:cNvSpPr txBox="1">
            <a:spLocks/>
          </p:cNvSpPr>
          <p:nvPr/>
        </p:nvSpPr>
        <p:spPr>
          <a:xfrm>
            <a:off x="783390" y="2124848"/>
            <a:ext cx="8071290" cy="4321860"/>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The point is not relevant to the current discussion</a:t>
            </a:r>
            <a:endParaRPr lang="en-US" sz="3200" dirty="0">
              <a:solidFill>
                <a:srgbClr val="00467F"/>
              </a:solidFill>
              <a:latin typeface="Franklin Gothic Book"/>
              <a:cs typeface="Franklin Gothic Book"/>
            </a:endParaRPr>
          </a:p>
        </p:txBody>
      </p:sp>
      <p:sp>
        <p:nvSpPr>
          <p:cNvPr id="9"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cap="all" dirty="0">
                <a:solidFill>
                  <a:srgbClr val="AFBD22"/>
                </a:solidFill>
                <a:latin typeface="Franklin Gothic Medium"/>
                <a:cs typeface="Franklin Gothic Medium"/>
              </a:rPr>
              <a:t>Purpose</a:t>
            </a:r>
            <a:r>
              <a:rPr lang="en-US" sz="3700" dirty="0">
                <a:solidFill>
                  <a:srgbClr val="AFBD22"/>
                </a:solidFill>
                <a:latin typeface="Franklin Gothic Medium"/>
                <a:cs typeface="Franklin Gothic Medium"/>
              </a:rPr>
              <a:t>: Get Back on Track</a:t>
            </a:r>
            <a:endParaRPr lang="en-US" sz="3700" dirty="0">
              <a:solidFill>
                <a:srgbClr val="AFBD22"/>
              </a:solidFill>
              <a:latin typeface="Franklin Gothic Medium"/>
              <a:cs typeface="Franklin Gothic Medium"/>
            </a:endParaRPr>
          </a:p>
        </p:txBody>
      </p:sp>
      <p:sp>
        <p:nvSpPr>
          <p:cNvPr id="11" name="Content Placeholder 5"/>
          <p:cNvSpPr txBox="1">
            <a:spLocks/>
          </p:cNvSpPr>
          <p:nvPr/>
        </p:nvSpPr>
        <p:spPr>
          <a:xfrm>
            <a:off x="1268065" y="3962400"/>
            <a:ext cx="7391260" cy="625594"/>
          </a:xfrm>
          <a:prstGeom prst="rect">
            <a:avLst/>
          </a:prstGeom>
        </p:spPr>
        <p:txBody>
          <a:bodyPr vert="horz" lIns="91440" tIns="45720" rIns="91440" bIns="45720" rtlCol="0">
            <a:noAutofit/>
          </a:bodyPr>
          <a:lstStyle/>
          <a:p>
            <a:pPr defTabSz="457200">
              <a:spcBef>
                <a:spcPct val="20000"/>
              </a:spcBef>
              <a:spcAft>
                <a:spcPts val="1200"/>
              </a:spcAft>
              <a:buClr>
                <a:srgbClr val="F26522"/>
              </a:buClr>
              <a:defRPr/>
            </a:pPr>
            <a:r>
              <a:rPr lang="en-US" sz="3700" dirty="0">
                <a:solidFill>
                  <a:srgbClr val="F26522"/>
                </a:solidFill>
                <a:latin typeface="Franklin Gothic Book"/>
                <a:cs typeface="Franklin Gothic Book"/>
              </a:rPr>
              <a:t>“That’s an interesting point. </a:t>
            </a:r>
            <a:br>
              <a:rPr lang="en-US" sz="3700" dirty="0">
                <a:solidFill>
                  <a:srgbClr val="F26522"/>
                </a:solidFill>
                <a:latin typeface="Franklin Gothic Book"/>
                <a:cs typeface="Franklin Gothic Book"/>
              </a:rPr>
            </a:br>
            <a:r>
              <a:rPr lang="en-US" sz="3700" dirty="0">
                <a:solidFill>
                  <a:srgbClr val="F26522"/>
                </a:solidFill>
                <a:latin typeface="Franklin Gothic Book"/>
                <a:cs typeface="Franklin Gothic Book"/>
              </a:rPr>
              <a:t>Can we put that on the issues list?”</a:t>
            </a:r>
            <a:endParaRPr lang="en-US" sz="3700" dirty="0">
              <a:solidFill>
                <a:srgbClr val="F26522"/>
              </a:solidFill>
              <a:latin typeface="Franklin Gothic Book"/>
              <a:cs typeface="Franklin Gothic Book"/>
            </a:endParaRPr>
          </a:p>
        </p:txBody>
      </p:sp>
      <p:sp>
        <p:nvSpPr>
          <p:cNvPr id="7" name="TextBox 6"/>
          <p:cNvSpPr txBox="1"/>
          <p:nvPr/>
        </p:nvSpPr>
        <p:spPr>
          <a:xfrm>
            <a:off x="8792250" y="31691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619865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Playback</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57</a:t>
            </a:fld>
            <a:endParaRPr lang="en-US" dirty="0">
              <a:solidFill>
                <a:prstClr val="white"/>
              </a:solidFill>
            </a:endParaRPr>
          </a:p>
        </p:txBody>
      </p:sp>
      <p:sp>
        <p:nvSpPr>
          <p:cNvPr id="8" name="Content Placeholder 5"/>
          <p:cNvSpPr txBox="1">
            <a:spLocks/>
          </p:cNvSpPr>
          <p:nvPr/>
        </p:nvSpPr>
        <p:spPr>
          <a:xfrm>
            <a:off x="783390" y="2124848"/>
            <a:ext cx="8071290" cy="4321860"/>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Give the speaker assurance that you understood the point</a:t>
            </a:r>
            <a:endParaRPr lang="en-US" sz="3200" dirty="0">
              <a:solidFill>
                <a:srgbClr val="00467F"/>
              </a:solidFill>
              <a:latin typeface="Franklin Gothic Book"/>
              <a:cs typeface="Franklin Gothic Book"/>
            </a:endParaRPr>
          </a:p>
        </p:txBody>
      </p:sp>
      <p:sp>
        <p:nvSpPr>
          <p:cNvPr id="9"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cap="all" dirty="0">
                <a:solidFill>
                  <a:srgbClr val="AFBD22"/>
                </a:solidFill>
                <a:latin typeface="Franklin Gothic Medium"/>
                <a:cs typeface="Franklin Gothic Medium"/>
              </a:rPr>
              <a:t>Purpose</a:t>
            </a:r>
            <a:r>
              <a:rPr lang="en-US" sz="3700" dirty="0">
                <a:solidFill>
                  <a:srgbClr val="AFBD22"/>
                </a:solidFill>
                <a:latin typeface="Franklin Gothic Medium"/>
                <a:cs typeface="Franklin Gothic Medium"/>
              </a:rPr>
              <a:t>: Confirm Understanding</a:t>
            </a:r>
            <a:endParaRPr lang="en-US" sz="3700" dirty="0">
              <a:solidFill>
                <a:srgbClr val="AFBD22"/>
              </a:solidFill>
              <a:latin typeface="Franklin Gothic Medium"/>
              <a:cs typeface="Franklin Gothic Medium"/>
            </a:endParaRPr>
          </a:p>
        </p:txBody>
      </p:sp>
      <p:sp>
        <p:nvSpPr>
          <p:cNvPr id="11" name="Content Placeholder 5"/>
          <p:cNvSpPr txBox="1">
            <a:spLocks/>
          </p:cNvSpPr>
          <p:nvPr/>
        </p:nvSpPr>
        <p:spPr>
          <a:xfrm>
            <a:off x="1288716" y="3981450"/>
            <a:ext cx="6369424" cy="625594"/>
          </a:xfrm>
          <a:prstGeom prst="rect">
            <a:avLst/>
          </a:prstGeom>
        </p:spPr>
        <p:txBody>
          <a:bodyPr vert="horz" lIns="91440" tIns="45720" rIns="91440" bIns="45720" rtlCol="0">
            <a:noAutofit/>
          </a:bodyPr>
          <a:lstStyle/>
          <a:p>
            <a:pPr defTabSz="457200">
              <a:spcBef>
                <a:spcPct val="20000"/>
              </a:spcBef>
              <a:spcAft>
                <a:spcPts val="1200"/>
              </a:spcAft>
              <a:buClr>
                <a:srgbClr val="F26522"/>
              </a:buClr>
              <a:defRPr/>
            </a:pPr>
            <a:r>
              <a:rPr lang="en-US" sz="3700" dirty="0">
                <a:solidFill>
                  <a:srgbClr val="F26522"/>
                </a:solidFill>
                <a:latin typeface="Franklin Gothic Book"/>
                <a:cs typeface="Franklin Gothic Book"/>
              </a:rPr>
              <a:t>“It sounds like what you are saying is…Is that right?”</a:t>
            </a:r>
            <a:endParaRPr lang="en-US" sz="3700" dirty="0">
              <a:solidFill>
                <a:srgbClr val="F26522"/>
              </a:solidFill>
              <a:latin typeface="Franklin Gothic Book"/>
              <a:cs typeface="Franklin Gothic Book"/>
            </a:endParaRPr>
          </a:p>
        </p:txBody>
      </p:sp>
      <p:sp>
        <p:nvSpPr>
          <p:cNvPr id="7" name="TextBox 6"/>
          <p:cNvSpPr txBox="1"/>
          <p:nvPr/>
        </p:nvSpPr>
        <p:spPr>
          <a:xfrm>
            <a:off x="8792250" y="31691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2631727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Leading</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58</a:t>
            </a:fld>
            <a:endParaRPr lang="en-US" dirty="0">
              <a:solidFill>
                <a:prstClr val="white"/>
              </a:solidFill>
            </a:endParaRPr>
          </a:p>
        </p:txBody>
      </p:sp>
      <p:sp>
        <p:nvSpPr>
          <p:cNvPr id="8" name="Content Placeholder 5"/>
          <p:cNvSpPr txBox="1">
            <a:spLocks/>
          </p:cNvSpPr>
          <p:nvPr/>
        </p:nvSpPr>
        <p:spPr>
          <a:xfrm>
            <a:off x="783390" y="2124848"/>
            <a:ext cx="8071290" cy="4321860"/>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You want to guide the group to other solutions or to an area that has not yet been discussed</a:t>
            </a:r>
            <a:endParaRPr lang="en-US" sz="3200" dirty="0">
              <a:solidFill>
                <a:srgbClr val="00467F"/>
              </a:solidFill>
              <a:latin typeface="Franklin Gothic Book"/>
              <a:cs typeface="Franklin Gothic Book"/>
            </a:endParaRPr>
          </a:p>
        </p:txBody>
      </p:sp>
      <p:sp>
        <p:nvSpPr>
          <p:cNvPr id="9"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cap="all" dirty="0">
                <a:solidFill>
                  <a:srgbClr val="AFBD22"/>
                </a:solidFill>
                <a:latin typeface="Franklin Gothic Medium"/>
                <a:cs typeface="Franklin Gothic Medium"/>
              </a:rPr>
              <a:t>Purpose</a:t>
            </a:r>
            <a:r>
              <a:rPr lang="en-US" sz="3700" dirty="0">
                <a:solidFill>
                  <a:srgbClr val="AFBD22"/>
                </a:solidFill>
                <a:latin typeface="Franklin Gothic Medium"/>
                <a:cs typeface="Franklin Gothic Medium"/>
              </a:rPr>
              <a:t>: Lead to Other Thoughts</a:t>
            </a:r>
            <a:endParaRPr lang="en-US" sz="3700" dirty="0">
              <a:solidFill>
                <a:srgbClr val="AFBD22"/>
              </a:solidFill>
              <a:latin typeface="Franklin Gothic Medium"/>
              <a:cs typeface="Franklin Gothic Medium"/>
            </a:endParaRPr>
          </a:p>
        </p:txBody>
      </p:sp>
      <p:sp>
        <p:nvSpPr>
          <p:cNvPr id="11" name="Content Placeholder 5"/>
          <p:cNvSpPr txBox="1">
            <a:spLocks/>
          </p:cNvSpPr>
          <p:nvPr/>
        </p:nvSpPr>
        <p:spPr>
          <a:xfrm>
            <a:off x="931229" y="4296997"/>
            <a:ext cx="7775611" cy="625594"/>
          </a:xfrm>
          <a:prstGeom prst="rect">
            <a:avLst/>
          </a:prstGeom>
        </p:spPr>
        <p:txBody>
          <a:bodyPr vert="horz" lIns="91440" tIns="45720" rIns="91440" bIns="45720" rtlCol="0">
            <a:noAutofit/>
          </a:bodyPr>
          <a:lstStyle/>
          <a:p>
            <a:pPr defTabSz="457200">
              <a:spcBef>
                <a:spcPct val="20000"/>
              </a:spcBef>
              <a:spcAft>
                <a:spcPts val="1200"/>
              </a:spcAft>
              <a:buClr>
                <a:srgbClr val="F26522"/>
              </a:buClr>
              <a:defRPr/>
            </a:pPr>
            <a:r>
              <a:rPr lang="en-US" sz="3700" dirty="0">
                <a:solidFill>
                  <a:srgbClr val="F26522"/>
                </a:solidFill>
                <a:latin typeface="Franklin Gothic Book"/>
                <a:cs typeface="Franklin Gothic Book"/>
              </a:rPr>
              <a:t>“Are there solutions in the area of…”</a:t>
            </a:r>
            <a:endParaRPr lang="en-US" sz="3700" dirty="0">
              <a:solidFill>
                <a:srgbClr val="F26522"/>
              </a:solidFill>
              <a:latin typeface="Franklin Gothic Book"/>
              <a:cs typeface="Franklin Gothic Book"/>
            </a:endParaRPr>
          </a:p>
        </p:txBody>
      </p:sp>
      <p:sp>
        <p:nvSpPr>
          <p:cNvPr id="7" name="TextBox 6"/>
          <p:cNvSpPr txBox="1"/>
          <p:nvPr/>
        </p:nvSpPr>
        <p:spPr>
          <a:xfrm>
            <a:off x="8792250" y="37787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3166849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Prompt</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59</a:t>
            </a:fld>
            <a:endParaRPr lang="en-US" dirty="0">
              <a:solidFill>
                <a:prstClr val="white"/>
              </a:solidFill>
            </a:endParaRPr>
          </a:p>
        </p:txBody>
      </p:sp>
      <p:sp>
        <p:nvSpPr>
          <p:cNvPr id="8" name="Content Placeholder 5"/>
          <p:cNvSpPr txBox="1">
            <a:spLocks/>
          </p:cNvSpPr>
          <p:nvPr/>
        </p:nvSpPr>
        <p:spPr>
          <a:xfrm>
            <a:off x="783390" y="2124848"/>
            <a:ext cx="8071290" cy="4321860"/>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The group has temporarily stalled and needs prompting</a:t>
            </a:r>
            <a:endParaRPr lang="en-US" sz="3200" dirty="0">
              <a:solidFill>
                <a:srgbClr val="00467F"/>
              </a:solidFill>
              <a:latin typeface="Franklin Gothic Book"/>
              <a:cs typeface="Franklin Gothic Book"/>
            </a:endParaRPr>
          </a:p>
        </p:txBody>
      </p:sp>
      <p:sp>
        <p:nvSpPr>
          <p:cNvPr id="9"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cap="all" dirty="0">
                <a:solidFill>
                  <a:srgbClr val="AFBD22"/>
                </a:solidFill>
                <a:latin typeface="Franklin Gothic Medium"/>
                <a:cs typeface="Franklin Gothic Medium"/>
              </a:rPr>
              <a:t>Purpose</a:t>
            </a:r>
            <a:r>
              <a:rPr lang="en-US" sz="3700" dirty="0">
                <a:solidFill>
                  <a:srgbClr val="AFBD22"/>
                </a:solidFill>
                <a:latin typeface="Franklin Gothic Medium"/>
                <a:cs typeface="Franklin Gothic Medium"/>
              </a:rPr>
              <a:t>: Keep the Ideas Flowing</a:t>
            </a:r>
            <a:endParaRPr lang="en-US" sz="3700" dirty="0">
              <a:solidFill>
                <a:srgbClr val="AFBD22"/>
              </a:solidFill>
              <a:latin typeface="Franklin Gothic Medium"/>
              <a:cs typeface="Franklin Gothic Medium"/>
            </a:endParaRPr>
          </a:p>
        </p:txBody>
      </p:sp>
      <p:sp>
        <p:nvSpPr>
          <p:cNvPr id="11" name="Content Placeholder 5"/>
          <p:cNvSpPr txBox="1">
            <a:spLocks/>
          </p:cNvSpPr>
          <p:nvPr/>
        </p:nvSpPr>
        <p:spPr>
          <a:xfrm>
            <a:off x="1192464" y="3769967"/>
            <a:ext cx="6703260" cy="625594"/>
          </a:xfrm>
          <a:prstGeom prst="rect">
            <a:avLst/>
          </a:prstGeom>
        </p:spPr>
        <p:txBody>
          <a:bodyPr vert="horz" lIns="91440" tIns="45720" rIns="91440" bIns="45720" rtlCol="0">
            <a:noAutofit/>
          </a:bodyPr>
          <a:lstStyle/>
          <a:p>
            <a:pPr defTabSz="457200">
              <a:spcBef>
                <a:spcPct val="20000"/>
              </a:spcBef>
              <a:spcAft>
                <a:spcPts val="1200"/>
              </a:spcAft>
              <a:buClr>
                <a:srgbClr val="F26522"/>
              </a:buClr>
              <a:defRPr/>
            </a:pPr>
            <a:r>
              <a:rPr lang="en-US" sz="3700" dirty="0">
                <a:solidFill>
                  <a:srgbClr val="F26522"/>
                </a:solidFill>
                <a:latin typeface="Franklin Gothic Book"/>
                <a:cs typeface="Franklin Gothic Book"/>
              </a:rPr>
              <a:t>“What else? We have [x], [y] and [z]. What others are there?”</a:t>
            </a:r>
            <a:endParaRPr lang="en-US" sz="3700" dirty="0">
              <a:solidFill>
                <a:srgbClr val="F26522"/>
              </a:solidFill>
              <a:latin typeface="Franklin Gothic Book"/>
              <a:cs typeface="Franklin Gothic Book"/>
            </a:endParaRPr>
          </a:p>
        </p:txBody>
      </p:sp>
      <p:sp>
        <p:nvSpPr>
          <p:cNvPr id="7" name="TextBox 6"/>
          <p:cNvSpPr txBox="1"/>
          <p:nvPr/>
        </p:nvSpPr>
        <p:spPr>
          <a:xfrm>
            <a:off x="8792250" y="31691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4128021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udience.jpg"/>
          <p:cNvPicPr>
            <a:picLocks noChangeAspect="1"/>
          </p:cNvPicPr>
          <p:nvPr/>
        </p:nvPicPr>
        <p:blipFill>
          <a:blip r:embed="rId3"/>
          <a:srcRect r="9280"/>
          <a:stretch>
            <a:fillRect/>
          </a:stretch>
        </p:blipFill>
        <p:spPr>
          <a:xfrm>
            <a:off x="-1" y="0"/>
            <a:ext cx="9144001"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6</a:t>
            </a:fld>
            <a:endParaRPr lang="en-US" dirty="0">
              <a:solidFill>
                <a:prstClr val="white"/>
              </a:solidFill>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3"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algn="ctr" defTabSz="457200">
              <a:lnSpc>
                <a:spcPts val="5400"/>
              </a:lnSpc>
              <a:spcBef>
                <a:spcPct val="0"/>
              </a:spcBef>
              <a:defRPr/>
            </a:pPr>
            <a:r>
              <a:rPr lang="en-US" sz="4900" cap="all" dirty="0">
                <a:solidFill>
                  <a:prstClr val="white"/>
                </a:solidFill>
                <a:latin typeface="Franklin Gothic Book"/>
                <a:cs typeface="Franklin Gothic Book"/>
              </a:rPr>
              <a:t>Principle 2.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getting the </a:t>
            </a:r>
            <a:br>
              <a:rPr lang="en-US" sz="5900" cap="all" dirty="0">
                <a:solidFill>
                  <a:srgbClr val="002C54">
                    <a:lumMod val="90000"/>
                    <a:lumOff val="10000"/>
                  </a:srgbClr>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session started</a:t>
            </a:r>
            <a:r>
              <a:rPr lang="en-US" sz="4900" cap="all" dirty="0">
                <a:solidFill>
                  <a:srgbClr val="002C54">
                    <a:lumMod val="90000"/>
                    <a:lumOff val="10000"/>
                  </a:srgbClr>
                </a:solidFill>
                <a:latin typeface="Franklin Gothic Medium"/>
                <a:cs typeface="Franklin Gothic Medium"/>
              </a:rPr>
              <a:t/>
            </a:r>
            <a:br>
              <a:rPr lang="en-US" sz="4900" cap="all" dirty="0">
                <a:solidFill>
                  <a:srgbClr val="002C54">
                    <a:lumMod val="90000"/>
                    <a:lumOff val="10000"/>
                  </a:srgbClr>
                </a:solidFill>
                <a:latin typeface="Franklin Gothic Medium"/>
                <a:cs typeface="Franklin Gothic Medium"/>
              </a:rPr>
            </a:br>
            <a:r>
              <a:rPr lang="en-US" sz="4900" i="1" dirty="0">
                <a:solidFill>
                  <a:prstClr val="white"/>
                </a:solidFill>
                <a:latin typeface="Franklin Gothic Medium"/>
                <a:cs typeface="Franklin Gothic Medium"/>
              </a:rPr>
              <a:t>Inform, Excite, Empower, Involve</a:t>
            </a:r>
            <a:endParaRPr lang="en-US" sz="4900" i="1" dirty="0">
              <a:solidFill>
                <a:prstClr val="white"/>
              </a:solidFill>
              <a:latin typeface="Franklin Gothic Medium"/>
              <a:cs typeface="Franklin Gothic Medium"/>
            </a:endParaRPr>
          </a:p>
        </p:txBody>
      </p:sp>
    </p:spTree>
    <p:extLst>
      <p:ext uri="{BB962C8B-B14F-4D97-AF65-F5344CB8AC3E}">
        <p14:creationId xmlns:p14="http://schemas.microsoft.com/office/powerpoint/2010/main" val="4026524894"/>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Tag</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60</a:t>
            </a:fld>
            <a:endParaRPr lang="en-US" dirty="0">
              <a:solidFill>
                <a:prstClr val="white"/>
              </a:solidFill>
            </a:endParaRPr>
          </a:p>
        </p:txBody>
      </p:sp>
      <p:sp>
        <p:nvSpPr>
          <p:cNvPr id="8" name="Content Placeholder 5"/>
          <p:cNvSpPr txBox="1">
            <a:spLocks/>
          </p:cNvSpPr>
          <p:nvPr/>
        </p:nvSpPr>
        <p:spPr>
          <a:xfrm>
            <a:off x="783390" y="2124848"/>
            <a:ext cx="8071290" cy="4321860"/>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You are warming up the group or keeping </a:t>
            </a:r>
            <a:br>
              <a:rPr lang="en-US" sz="3200" dirty="0">
                <a:solidFill>
                  <a:srgbClr val="00467F"/>
                </a:solidFill>
                <a:latin typeface="Franklin Gothic Book"/>
                <a:cs typeface="Franklin Gothic Book"/>
              </a:rPr>
            </a:br>
            <a:r>
              <a:rPr lang="en-US" sz="3200" dirty="0">
                <a:solidFill>
                  <a:srgbClr val="00467F"/>
                </a:solidFill>
                <a:latin typeface="Franklin Gothic Book"/>
                <a:cs typeface="Franklin Gothic Book"/>
              </a:rPr>
              <a:t>it alert</a:t>
            </a:r>
            <a:endParaRPr lang="en-US" sz="3200" dirty="0">
              <a:solidFill>
                <a:srgbClr val="00467F"/>
              </a:solidFill>
              <a:latin typeface="Franklin Gothic Book"/>
              <a:cs typeface="Franklin Gothic Book"/>
            </a:endParaRPr>
          </a:p>
        </p:txBody>
      </p:sp>
      <p:sp>
        <p:nvSpPr>
          <p:cNvPr id="9"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cap="all" dirty="0">
                <a:solidFill>
                  <a:srgbClr val="AFBD22"/>
                </a:solidFill>
                <a:latin typeface="Franklin Gothic Medium"/>
                <a:cs typeface="Franklin Gothic Medium"/>
              </a:rPr>
              <a:t>Purpose</a:t>
            </a:r>
            <a:r>
              <a:rPr lang="en-US" sz="3700" dirty="0">
                <a:solidFill>
                  <a:srgbClr val="AFBD22"/>
                </a:solidFill>
                <a:latin typeface="Franklin Gothic Medium"/>
                <a:cs typeface="Franklin Gothic Medium"/>
              </a:rPr>
              <a:t>: Get Acknowledgement </a:t>
            </a:r>
            <a:endParaRPr lang="en-US" sz="3700" dirty="0">
              <a:solidFill>
                <a:srgbClr val="AFBD22"/>
              </a:solidFill>
              <a:latin typeface="Franklin Gothic Medium"/>
              <a:cs typeface="Franklin Gothic Medium"/>
            </a:endParaRPr>
          </a:p>
        </p:txBody>
      </p:sp>
      <p:sp>
        <p:nvSpPr>
          <p:cNvPr id="11" name="Content Placeholder 5"/>
          <p:cNvSpPr txBox="1">
            <a:spLocks/>
          </p:cNvSpPr>
          <p:nvPr/>
        </p:nvSpPr>
        <p:spPr>
          <a:xfrm>
            <a:off x="1264653" y="4274749"/>
            <a:ext cx="6369424" cy="625594"/>
          </a:xfrm>
          <a:prstGeom prst="rect">
            <a:avLst/>
          </a:prstGeom>
        </p:spPr>
        <p:txBody>
          <a:bodyPr vert="horz" lIns="91440" tIns="45720" rIns="91440" bIns="45720" rtlCol="0">
            <a:noAutofit/>
          </a:bodyPr>
          <a:lstStyle/>
          <a:p>
            <a:pPr defTabSz="457200">
              <a:spcBef>
                <a:spcPct val="20000"/>
              </a:spcBef>
              <a:spcAft>
                <a:spcPts val="1200"/>
              </a:spcAft>
              <a:buClr>
                <a:srgbClr val="F26522"/>
              </a:buClr>
              <a:defRPr/>
            </a:pPr>
            <a:r>
              <a:rPr lang="en-US" sz="3700" dirty="0">
                <a:solidFill>
                  <a:srgbClr val="F26522"/>
                </a:solidFill>
                <a:latin typeface="Franklin Gothic Book"/>
                <a:cs typeface="Franklin Gothic Book"/>
              </a:rPr>
              <a:t>“That’s important, isn’t it?”</a:t>
            </a:r>
            <a:endParaRPr lang="en-US" sz="3700" dirty="0">
              <a:solidFill>
                <a:srgbClr val="F26522"/>
              </a:solidFill>
              <a:latin typeface="Franklin Gothic Book"/>
              <a:cs typeface="Franklin Gothic Book"/>
            </a:endParaRPr>
          </a:p>
        </p:txBody>
      </p:sp>
      <p:sp>
        <p:nvSpPr>
          <p:cNvPr id="7" name="TextBox 6"/>
          <p:cNvSpPr txBox="1"/>
          <p:nvPr/>
        </p:nvSpPr>
        <p:spPr>
          <a:xfrm>
            <a:off x="8792250" y="31691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3134653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Float an Idea</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61</a:t>
            </a:fld>
            <a:endParaRPr lang="en-US" dirty="0">
              <a:solidFill>
                <a:prstClr val="white"/>
              </a:solidFill>
            </a:endParaRPr>
          </a:p>
        </p:txBody>
      </p:sp>
      <p:sp>
        <p:nvSpPr>
          <p:cNvPr id="8" name="Content Placeholder 5"/>
          <p:cNvSpPr txBox="1">
            <a:spLocks/>
          </p:cNvSpPr>
          <p:nvPr/>
        </p:nvSpPr>
        <p:spPr>
          <a:xfrm>
            <a:off x="783390" y="2124848"/>
            <a:ext cx="8071290" cy="4321860"/>
          </a:xfrm>
          <a:prstGeom prst="rect">
            <a:avLst/>
          </a:prstGeom>
        </p:spPr>
        <p:txBody>
          <a:bodyPr vert="horz" lIns="91440" tIns="45720" rIns="91440" bIns="45720" rtlCol="0">
            <a:normAutofit/>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A potentially suitable solution has been overlooked</a:t>
            </a:r>
            <a:endParaRPr lang="en-US" sz="3200" dirty="0">
              <a:solidFill>
                <a:srgbClr val="00467F"/>
              </a:solidFill>
              <a:latin typeface="Franklin Gothic Book"/>
              <a:cs typeface="Franklin Gothic Book"/>
            </a:endParaRPr>
          </a:p>
        </p:txBody>
      </p:sp>
      <p:sp>
        <p:nvSpPr>
          <p:cNvPr id="9" name="Title 4"/>
          <p:cNvSpPr txBox="1">
            <a:spLocks/>
          </p:cNvSpPr>
          <p:nvPr/>
        </p:nvSpPr>
        <p:spPr>
          <a:xfrm>
            <a:off x="783390" y="1167586"/>
            <a:ext cx="8360610" cy="1143000"/>
          </a:xfrm>
          <a:prstGeom prst="rect">
            <a:avLst/>
          </a:prstGeom>
        </p:spPr>
        <p:txBody>
          <a:bodyPr vert="horz" lIns="91440" tIns="45720" rIns="91440" bIns="45720" rtlCol="0" anchor="ctr">
            <a:noAutofit/>
          </a:bodyPr>
          <a:lstStyle/>
          <a:p>
            <a:pPr defTabSz="457200">
              <a:spcBef>
                <a:spcPct val="0"/>
              </a:spcBef>
              <a:defRPr/>
            </a:pPr>
            <a:r>
              <a:rPr lang="en-US" sz="3700" cap="all" dirty="0">
                <a:solidFill>
                  <a:srgbClr val="AFBD22"/>
                </a:solidFill>
                <a:latin typeface="Franklin Gothic Medium"/>
                <a:cs typeface="Franklin Gothic Medium"/>
              </a:rPr>
              <a:t>Purpose</a:t>
            </a:r>
            <a:r>
              <a:rPr lang="en-US" sz="3700" dirty="0">
                <a:solidFill>
                  <a:srgbClr val="AFBD22"/>
                </a:solidFill>
                <a:latin typeface="Franklin Gothic Medium"/>
                <a:cs typeface="Franklin Gothic Medium"/>
              </a:rPr>
              <a:t>: Give a Possible Solution</a:t>
            </a:r>
            <a:endParaRPr lang="en-US" sz="3700" dirty="0">
              <a:solidFill>
                <a:srgbClr val="AFBD22"/>
              </a:solidFill>
              <a:latin typeface="Franklin Gothic Medium"/>
              <a:cs typeface="Franklin Gothic Medium"/>
            </a:endParaRPr>
          </a:p>
        </p:txBody>
      </p:sp>
      <p:sp>
        <p:nvSpPr>
          <p:cNvPr id="11" name="Content Placeholder 5"/>
          <p:cNvSpPr txBox="1">
            <a:spLocks/>
          </p:cNvSpPr>
          <p:nvPr/>
        </p:nvSpPr>
        <p:spPr>
          <a:xfrm>
            <a:off x="1072148" y="3948528"/>
            <a:ext cx="7064958" cy="1202732"/>
          </a:xfrm>
          <a:prstGeom prst="rect">
            <a:avLst/>
          </a:prstGeom>
        </p:spPr>
        <p:txBody>
          <a:bodyPr vert="horz" lIns="91440" tIns="45720" rIns="91440" bIns="45720" rtlCol="0">
            <a:noAutofit/>
          </a:bodyPr>
          <a:lstStyle/>
          <a:p>
            <a:pPr defTabSz="457200">
              <a:spcBef>
                <a:spcPct val="20000"/>
              </a:spcBef>
              <a:spcAft>
                <a:spcPts val="1200"/>
              </a:spcAft>
              <a:buClr>
                <a:srgbClr val="F26522"/>
              </a:buClr>
              <a:defRPr/>
            </a:pPr>
            <a:r>
              <a:rPr lang="en-US" sz="3700" dirty="0">
                <a:solidFill>
                  <a:srgbClr val="F26522"/>
                </a:solidFill>
                <a:latin typeface="Franklin Gothic Book"/>
                <a:cs typeface="Franklin Gothic Book"/>
              </a:rPr>
              <a:t>“What about…?</a:t>
            </a:r>
            <a:br>
              <a:rPr lang="en-US" sz="3700" dirty="0">
                <a:solidFill>
                  <a:srgbClr val="F26522"/>
                </a:solidFill>
                <a:latin typeface="Franklin Gothic Book"/>
                <a:cs typeface="Franklin Gothic Book"/>
              </a:rPr>
            </a:br>
            <a:r>
              <a:rPr lang="en-US" sz="3700" dirty="0">
                <a:solidFill>
                  <a:srgbClr val="F26522"/>
                </a:solidFill>
                <a:latin typeface="Franklin Gothic Book"/>
                <a:cs typeface="Franklin Gothic Book"/>
              </a:rPr>
              <a:t>What are the benefits?</a:t>
            </a:r>
            <a:br>
              <a:rPr lang="en-US" sz="3700" dirty="0">
                <a:solidFill>
                  <a:srgbClr val="F26522"/>
                </a:solidFill>
                <a:latin typeface="Franklin Gothic Book"/>
                <a:cs typeface="Franklin Gothic Book"/>
              </a:rPr>
            </a:br>
            <a:r>
              <a:rPr lang="en-US" sz="3700" dirty="0">
                <a:solidFill>
                  <a:srgbClr val="F26522"/>
                </a:solidFill>
                <a:latin typeface="Franklin Gothic Book"/>
                <a:cs typeface="Franklin Gothic Book"/>
              </a:rPr>
              <a:t>How do you want me to write it?”</a:t>
            </a:r>
            <a:endParaRPr lang="en-US" sz="3700" dirty="0">
              <a:solidFill>
                <a:srgbClr val="F26522"/>
              </a:solidFill>
              <a:latin typeface="Franklin Gothic Book"/>
              <a:cs typeface="Franklin Gothic Book"/>
            </a:endParaRPr>
          </a:p>
        </p:txBody>
      </p:sp>
      <p:sp>
        <p:nvSpPr>
          <p:cNvPr id="7" name="TextBox 6"/>
          <p:cNvSpPr txBox="1"/>
          <p:nvPr/>
        </p:nvSpPr>
        <p:spPr>
          <a:xfrm>
            <a:off x="8792250" y="31691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1728357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buClr>
                <a:srgbClr val="99CC00"/>
              </a:buClr>
              <a:buSzPct val="75000"/>
              <a:buFont typeface="Wingdings" pitchFamily="2" charset="2"/>
              <a:buChar char="n"/>
              <a:defRPr sz="3200">
                <a:solidFill>
                  <a:srgbClr val="000066"/>
                </a:solidFill>
                <a:latin typeface="Arial" pitchFamily="34" charset="0"/>
              </a:defRPr>
            </a:lvl1pPr>
            <a:lvl2pPr marL="742950" indent="-285750" eaLnBrk="0" hangingPunct="0">
              <a:spcBef>
                <a:spcPct val="20000"/>
              </a:spcBef>
              <a:buClr>
                <a:srgbClr val="000066"/>
              </a:buClr>
              <a:buSzPct val="60000"/>
              <a:buFont typeface="Wingdings" pitchFamily="2" charset="2"/>
              <a:buChar char="q"/>
              <a:defRPr sz="2800">
                <a:solidFill>
                  <a:srgbClr val="000066"/>
                </a:solidFill>
                <a:latin typeface="Arial" pitchFamily="34" charset="0"/>
              </a:defRPr>
            </a:lvl2pPr>
            <a:lvl3pPr marL="1143000" indent="-228600" eaLnBrk="0" hangingPunct="0">
              <a:spcBef>
                <a:spcPct val="20000"/>
              </a:spcBef>
              <a:buClr>
                <a:srgbClr val="99CC00"/>
              </a:buClr>
              <a:buSzPct val="75000"/>
              <a:buFont typeface="Wingdings" pitchFamily="2" charset="2"/>
              <a:buChar char="q"/>
              <a:defRPr sz="2400">
                <a:solidFill>
                  <a:srgbClr val="000066"/>
                </a:solidFill>
                <a:latin typeface="Arial" pitchFamily="34" charset="0"/>
              </a:defRPr>
            </a:lvl3pPr>
            <a:lvl4pPr marL="1600200" indent="-228600" eaLnBrk="0" hangingPunct="0">
              <a:spcBef>
                <a:spcPct val="20000"/>
              </a:spcBef>
              <a:buClr>
                <a:srgbClr val="000066"/>
              </a:buClr>
              <a:buSzPct val="75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rgbClr val="99CC00"/>
              </a:buClr>
              <a:buSzPct val="75000"/>
              <a:buFont typeface="Wingdings" pitchFamily="2" charset="2"/>
              <a:buChar char="n"/>
              <a:defRPr sz="2000">
                <a:solidFill>
                  <a:srgbClr val="000066"/>
                </a:solidFill>
                <a:latin typeface="Arial" pitchFamily="34" charset="0"/>
              </a:defRPr>
            </a:lvl5pPr>
            <a:lvl6pPr marL="25146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6pPr>
            <a:lvl7pPr marL="29718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7pPr>
            <a:lvl8pPr marL="34290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8pPr>
            <a:lvl9pPr marL="38862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9pPr>
          </a:lstStyle>
          <a:p>
            <a:pPr>
              <a:spcBef>
                <a:spcPct val="0"/>
              </a:spcBef>
              <a:buClrTx/>
              <a:buSzTx/>
              <a:buFontTx/>
              <a:buNone/>
            </a:pPr>
            <a:fld id="{350F8333-59C6-450B-B746-AA1DAFA1393E}" type="slidenum">
              <a:rPr lang="en-US" altLang="en-US" sz="900" smtClean="0">
                <a:latin typeface="Trebuchet MS" pitchFamily="34" charset="0"/>
              </a:rPr>
              <a:pPr>
                <a:spcBef>
                  <a:spcPct val="0"/>
                </a:spcBef>
                <a:buClrTx/>
                <a:buSzTx/>
                <a:buFontTx/>
                <a:buNone/>
              </a:pPr>
              <a:t>62</a:t>
            </a:fld>
            <a:endParaRPr lang="en-US" altLang="en-US" sz="900" smtClean="0">
              <a:latin typeface="HelveticaNeue MediumExt"/>
            </a:endParaRPr>
          </a:p>
        </p:txBody>
      </p:sp>
      <p:sp>
        <p:nvSpPr>
          <p:cNvPr id="46084" name="Rectangle 2"/>
          <p:cNvSpPr>
            <a:spLocks noGrp="1" noChangeArrowheads="1"/>
          </p:cNvSpPr>
          <p:nvPr>
            <p:ph type="title"/>
          </p:nvPr>
        </p:nvSpPr>
        <p:spPr>
          <a:xfrm>
            <a:off x="1150938" y="76200"/>
            <a:ext cx="7793037" cy="838200"/>
          </a:xfrm>
        </p:spPr>
        <p:txBody>
          <a:bodyPr anchor="b"/>
          <a:lstStyle/>
          <a:p>
            <a:pPr eaLnBrk="1" hangingPunct="1"/>
            <a:r>
              <a:rPr lang="en-US" altLang="en-US" sz="4000" dirty="0" smtClean="0"/>
              <a:t>Practice Reacting Questions…</a:t>
            </a:r>
            <a:endParaRPr lang="en-US" altLang="en-US" sz="4000" dirty="0" smtClean="0"/>
          </a:p>
        </p:txBody>
      </p:sp>
      <p:sp>
        <p:nvSpPr>
          <p:cNvPr id="343043" name="Rectangle 3"/>
          <p:cNvSpPr>
            <a:spLocks noGrp="1" noChangeArrowheads="1"/>
          </p:cNvSpPr>
          <p:nvPr>
            <p:ph type="body" sz="half" idx="1"/>
          </p:nvPr>
        </p:nvSpPr>
        <p:spPr>
          <a:xfrm>
            <a:off x="609600" y="1143000"/>
            <a:ext cx="3810000" cy="5181600"/>
          </a:xfrm>
        </p:spPr>
        <p:txBody>
          <a:bodyPr>
            <a:normAutofit fontScale="92500" lnSpcReduction="10000"/>
          </a:bodyPr>
          <a:lstStyle/>
          <a:p>
            <a:pPr marL="514350" indent="-514350" eaLnBrk="1" hangingPunct="1">
              <a:buFont typeface="+mj-lt"/>
              <a:buAutoNum type="arabicPeriod"/>
            </a:pPr>
            <a:r>
              <a:rPr lang="en-US" altLang="en-US" dirty="0" smtClean="0">
                <a:cs typeface="Times New Roman" pitchFamily="18" charset="0"/>
              </a:rPr>
              <a:t>“What are some challenges you face when facilitating?”</a:t>
            </a:r>
            <a:r>
              <a:rPr lang="en-US" altLang="en-US" dirty="0" smtClean="0"/>
              <a:t> </a:t>
            </a:r>
          </a:p>
          <a:p>
            <a:pPr marL="514350" indent="-514350" eaLnBrk="1" hangingPunct="1">
              <a:spcBef>
                <a:spcPct val="100000"/>
              </a:spcBef>
              <a:buFont typeface="+mj-lt"/>
              <a:buAutoNum type="arabicPeriod"/>
            </a:pPr>
            <a:r>
              <a:rPr lang="en-US" altLang="en-US" dirty="0" smtClean="0">
                <a:solidFill>
                  <a:schemeClr val="accent3">
                    <a:lumMod val="50000"/>
                  </a:schemeClr>
                </a:solidFill>
              </a:rPr>
              <a:t>“What are some problems with our current hiring process</a:t>
            </a:r>
            <a:r>
              <a:rPr lang="en-US" altLang="en-US" dirty="0" smtClean="0">
                <a:solidFill>
                  <a:schemeClr val="accent3">
                    <a:lumMod val="50000"/>
                  </a:schemeClr>
                </a:solidFill>
              </a:rPr>
              <a:t>?”</a:t>
            </a:r>
          </a:p>
          <a:p>
            <a:pPr marL="514350" indent="-514350" eaLnBrk="1" hangingPunct="1">
              <a:spcBef>
                <a:spcPct val="100000"/>
              </a:spcBef>
              <a:buFont typeface="+mj-lt"/>
              <a:buAutoNum type="arabicPeriod"/>
            </a:pPr>
            <a:r>
              <a:rPr lang="en-US" altLang="en-US" dirty="0" smtClean="0"/>
              <a:t>“What are some challenges around working during the holiday season?</a:t>
            </a:r>
            <a:endParaRPr lang="en-US" altLang="en-US" dirty="0" smtClean="0"/>
          </a:p>
        </p:txBody>
      </p:sp>
      <p:sp>
        <p:nvSpPr>
          <p:cNvPr id="46086" name="Rectangle 4"/>
          <p:cNvSpPr>
            <a:spLocks noGrp="1" noChangeArrowheads="1"/>
          </p:cNvSpPr>
          <p:nvPr>
            <p:ph type="body" sz="half" idx="2"/>
          </p:nvPr>
        </p:nvSpPr>
        <p:spPr>
          <a:xfrm>
            <a:off x="5105400" y="1371600"/>
            <a:ext cx="3084512" cy="4343400"/>
          </a:xfrm>
          <a:ln w="25400">
            <a:solidFill>
              <a:schemeClr val="tx1"/>
            </a:solidFill>
            <a:miter lim="800000"/>
            <a:headEnd/>
            <a:tailEnd/>
          </a:ln>
        </p:spPr>
        <p:txBody>
          <a:bodyPr>
            <a:normAutofit/>
          </a:bodyPr>
          <a:lstStyle/>
          <a:p>
            <a:pPr>
              <a:buClr>
                <a:schemeClr val="accent2">
                  <a:lumMod val="75000"/>
                </a:schemeClr>
              </a:buClr>
            </a:pPr>
            <a:r>
              <a:rPr lang="en-US" altLang="en-US" b="1" dirty="0" smtClean="0"/>
              <a:t>Direct Probe</a:t>
            </a:r>
          </a:p>
          <a:p>
            <a:pPr>
              <a:buClr>
                <a:schemeClr val="accent2">
                  <a:lumMod val="75000"/>
                </a:schemeClr>
              </a:buClr>
            </a:pPr>
            <a:r>
              <a:rPr lang="en-US" altLang="en-US" b="1" dirty="0" smtClean="0"/>
              <a:t>Indirect Probe</a:t>
            </a:r>
          </a:p>
          <a:p>
            <a:pPr>
              <a:buClr>
                <a:schemeClr val="accent2">
                  <a:lumMod val="75000"/>
                </a:schemeClr>
              </a:buClr>
            </a:pPr>
            <a:r>
              <a:rPr lang="en-US" altLang="en-US" b="1" dirty="0" smtClean="0"/>
              <a:t>Redirect</a:t>
            </a:r>
          </a:p>
          <a:p>
            <a:pPr>
              <a:buClr>
                <a:schemeClr val="accent2">
                  <a:lumMod val="75000"/>
                </a:schemeClr>
              </a:buClr>
            </a:pPr>
            <a:r>
              <a:rPr lang="en-US" altLang="en-US" b="1" dirty="0" smtClean="0"/>
              <a:t>Playback</a:t>
            </a:r>
          </a:p>
          <a:p>
            <a:pPr>
              <a:buClr>
                <a:schemeClr val="accent2">
                  <a:lumMod val="75000"/>
                </a:schemeClr>
              </a:buClr>
            </a:pPr>
            <a:r>
              <a:rPr lang="en-US" altLang="en-US" b="1" dirty="0" smtClean="0"/>
              <a:t>Leading</a:t>
            </a:r>
          </a:p>
          <a:p>
            <a:pPr>
              <a:buClr>
                <a:schemeClr val="accent2">
                  <a:lumMod val="75000"/>
                </a:schemeClr>
              </a:buClr>
            </a:pPr>
            <a:r>
              <a:rPr lang="en-US" altLang="en-US" b="1" dirty="0" smtClean="0"/>
              <a:t>Prompt</a:t>
            </a:r>
          </a:p>
          <a:p>
            <a:pPr>
              <a:buClr>
                <a:schemeClr val="accent2">
                  <a:lumMod val="75000"/>
                </a:schemeClr>
              </a:buClr>
            </a:pPr>
            <a:r>
              <a:rPr lang="en-US" altLang="en-US" b="1" dirty="0" smtClean="0"/>
              <a:t>Tag Question</a:t>
            </a:r>
          </a:p>
          <a:p>
            <a:pPr>
              <a:buClr>
                <a:schemeClr val="accent2">
                  <a:lumMod val="75000"/>
                </a:schemeClr>
              </a:buClr>
            </a:pPr>
            <a:r>
              <a:rPr lang="en-US" altLang="en-US" b="1" dirty="0" smtClean="0"/>
              <a:t>Float an Idea</a:t>
            </a:r>
          </a:p>
        </p:txBody>
      </p:sp>
    </p:spTree>
    <p:extLst>
      <p:ext uri="{BB962C8B-B14F-4D97-AF65-F5344CB8AC3E}">
        <p14:creationId xmlns:p14="http://schemas.microsoft.com/office/powerpoint/2010/main" val="9567761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43043">
                                            <p:txEl>
                                              <p:pRg st="0" end="0"/>
                                            </p:txEl>
                                          </p:spTgt>
                                        </p:tgtEl>
                                        <p:attrNameLst>
                                          <p:attrName>style.visibility</p:attrName>
                                        </p:attrNameLst>
                                      </p:cBhvr>
                                      <p:to>
                                        <p:strVal val="visible"/>
                                      </p:to>
                                    </p:set>
                                    <p:anim calcmode="lin" valueType="num">
                                      <p:cBhvr additive="base">
                                        <p:cTn id="7" dur="500" fill="hold"/>
                                        <p:tgtEl>
                                          <p:spTgt spid="3430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43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43043">
                                            <p:txEl>
                                              <p:pRg st="1" end="1"/>
                                            </p:txEl>
                                          </p:spTgt>
                                        </p:tgtEl>
                                        <p:attrNameLst>
                                          <p:attrName>style.visibility</p:attrName>
                                        </p:attrNameLst>
                                      </p:cBhvr>
                                      <p:to>
                                        <p:strVal val="visible"/>
                                      </p:to>
                                    </p:set>
                                    <p:anim calcmode="lin" valueType="num">
                                      <p:cBhvr additive="base">
                                        <p:cTn id="13" dur="500" fill="hold"/>
                                        <p:tgtEl>
                                          <p:spTgt spid="3430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43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43043">
                                            <p:txEl>
                                              <p:pRg st="2" end="2"/>
                                            </p:txEl>
                                          </p:spTgt>
                                        </p:tgtEl>
                                        <p:attrNameLst>
                                          <p:attrName>style.visibility</p:attrName>
                                        </p:attrNameLst>
                                      </p:cBhvr>
                                      <p:to>
                                        <p:strVal val="visible"/>
                                      </p:to>
                                    </p:set>
                                    <p:anim calcmode="lin" valueType="num">
                                      <p:cBhvr additive="base">
                                        <p:cTn id="19" dur="500" fill="hold"/>
                                        <p:tgtEl>
                                          <p:spTgt spid="34304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430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Separators</a:t>
            </a:r>
            <a:endParaRPr lang="en-US" dirty="0"/>
          </a:p>
        </p:txBody>
      </p:sp>
      <p:sp>
        <p:nvSpPr>
          <p:cNvPr id="14" name="Content Placeholder 13"/>
          <p:cNvSpPr>
            <a:spLocks noGrp="1"/>
          </p:cNvSpPr>
          <p:nvPr>
            <p:ph idx="1"/>
          </p:nvPr>
        </p:nvSpPr>
        <p:spPr>
          <a:xfrm>
            <a:off x="736092" y="1221270"/>
            <a:ext cx="8407908" cy="4898590"/>
          </a:xfrm>
        </p:spPr>
        <p:txBody>
          <a:bodyPr>
            <a:normAutofit fontScale="92500" lnSpcReduction="10000"/>
          </a:bodyPr>
          <a:lstStyle/>
          <a:p>
            <a:pPr marL="514350" indent="-514350">
              <a:spcAft>
                <a:spcPts val="1200"/>
              </a:spcAft>
              <a:buFont typeface="+mj-lt"/>
              <a:buAutoNum type="arabicPeriod"/>
            </a:pPr>
            <a:r>
              <a:rPr lang="en-US" dirty="0" smtClean="0"/>
              <a:t>Establish &amp; maintain a high energy level</a:t>
            </a:r>
          </a:p>
          <a:p>
            <a:pPr marL="514350" indent="-514350">
              <a:spcAft>
                <a:spcPts val="1200"/>
              </a:spcAft>
              <a:buFont typeface="+mj-lt"/>
              <a:buAutoNum type="arabicPeriod"/>
            </a:pPr>
            <a:r>
              <a:rPr lang="en-US" dirty="0" smtClean="0"/>
              <a:t>Ask starting questions that draw a vivid image</a:t>
            </a:r>
          </a:p>
          <a:p>
            <a:pPr marL="514350" indent="-514350">
              <a:spcAft>
                <a:spcPts val="1200"/>
              </a:spcAft>
              <a:buFont typeface="+mj-lt"/>
              <a:buAutoNum type="arabicPeriod"/>
            </a:pPr>
            <a:r>
              <a:rPr lang="en-US" dirty="0" smtClean="0"/>
              <a:t>Use a full toolkit of follow-up question type</a:t>
            </a:r>
          </a:p>
          <a:p>
            <a:pPr marL="514350" indent="-514350">
              <a:spcAft>
                <a:spcPts val="1200"/>
              </a:spcAft>
              <a:buFont typeface="+mj-lt"/>
              <a:buAutoNum type="arabicPeriod"/>
            </a:pPr>
            <a:r>
              <a:rPr lang="en-US" b="1" dirty="0" smtClean="0"/>
              <a:t>Respect the “Power of the Pen”</a:t>
            </a:r>
          </a:p>
          <a:p>
            <a:pPr marL="514350" indent="-514350">
              <a:spcAft>
                <a:spcPts val="1200"/>
              </a:spcAft>
              <a:buFont typeface="+mj-lt"/>
              <a:buAutoNum type="arabicPeriod"/>
            </a:pPr>
            <a:r>
              <a:rPr lang="en-US" dirty="0" smtClean="0"/>
              <a:t>Carry the group through the process</a:t>
            </a:r>
          </a:p>
          <a:p>
            <a:pPr marL="514350" indent="-514350">
              <a:spcAft>
                <a:spcPts val="1200"/>
              </a:spcAft>
              <a:buFont typeface="+mj-lt"/>
              <a:buAutoNum type="arabicPeriod"/>
            </a:pPr>
            <a:r>
              <a:rPr lang="en-US" dirty="0" smtClean="0"/>
              <a:t>Manage Dysfunction</a:t>
            </a:r>
          </a:p>
          <a:p>
            <a:pPr marL="514350" indent="-514350">
              <a:spcAft>
                <a:spcPts val="1200"/>
              </a:spcAft>
              <a:buFont typeface="+mj-lt"/>
              <a:buAutoNum type="arabicPeriod"/>
            </a:pPr>
            <a:r>
              <a:rPr lang="en-US" dirty="0" smtClean="0"/>
              <a:t>Design customized processes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63</a:t>
            </a:fld>
            <a:endParaRPr lang="en-US" dirty="0">
              <a:solidFill>
                <a:prstClr val="white"/>
              </a:solidFill>
            </a:endParaRPr>
          </a:p>
        </p:txBody>
      </p:sp>
      <p:sp>
        <p:nvSpPr>
          <p:cNvPr id="6" name="TextBox 5"/>
          <p:cNvSpPr txBox="1"/>
          <p:nvPr/>
        </p:nvSpPr>
        <p:spPr>
          <a:xfrm>
            <a:off x="8670630" y="36005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3" name="Right Arrow 2"/>
          <p:cNvSpPr/>
          <p:nvPr/>
        </p:nvSpPr>
        <p:spPr>
          <a:xfrm>
            <a:off x="159896" y="3539367"/>
            <a:ext cx="609600"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03304173"/>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rcRect t="24218" b="15664"/>
          <a:stretch>
            <a:fillRect/>
          </a:stretch>
        </p:blipFill>
        <p:spPr>
          <a:xfrm>
            <a:off x="-1" y="3198036"/>
            <a:ext cx="9144000" cy="3659964"/>
          </a:xfrm>
          <a:prstGeom prst="rect">
            <a:avLst/>
          </a:prstGeom>
        </p:spPr>
      </p:pic>
      <p:pic>
        <p:nvPicPr>
          <p:cNvPr id="10" name="Picture 9"/>
          <p:cNvPicPr>
            <a:picLocks noChangeAspect="1"/>
          </p:cNvPicPr>
          <p:nvPr/>
        </p:nvPicPr>
        <p:blipFill>
          <a:blip r:embed="rId4"/>
          <a:srcRect t="24444" r="13684" b="25417"/>
          <a:stretch>
            <a:fillRect/>
          </a:stretch>
        </p:blipFill>
        <p:spPr>
          <a:xfrm>
            <a:off x="-1" y="0"/>
            <a:ext cx="9144001" cy="3438525"/>
          </a:xfrm>
          <a:prstGeom prst="rect">
            <a:avLst/>
          </a:prstGeom>
        </p:spPr>
      </p:pic>
      <p:pic>
        <p:nvPicPr>
          <p:cNvPr id="18" name="Picture 17"/>
          <p:cNvPicPr>
            <a:picLocks noChangeAspect="1"/>
          </p:cNvPicPr>
          <p:nvPr/>
        </p:nvPicPr>
        <p:blipFill>
          <a:blip r:embed="rId5"/>
          <a:srcRect l="5882" r="5882"/>
          <a:stretch>
            <a:fillRect/>
          </a:stretch>
        </p:blipFill>
        <p:spPr>
          <a:xfrm>
            <a:off x="-1" y="-19297"/>
            <a:ext cx="9144001" cy="6896594"/>
          </a:xfrm>
          <a:prstGeom prst="rect">
            <a:avLst/>
          </a:prstGeom>
        </p:spPr>
      </p:pic>
      <p:grpSp>
        <p:nvGrpSpPr>
          <p:cNvPr id="19" name="Group 18"/>
          <p:cNvGrpSpPr/>
          <p:nvPr/>
        </p:nvGrpSpPr>
        <p:grpSpPr>
          <a:xfrm>
            <a:off x="342943" y="3534715"/>
            <a:ext cx="8801056" cy="1774672"/>
            <a:chOff x="342943" y="2369623"/>
            <a:chExt cx="8801056" cy="1774672"/>
          </a:xfrm>
        </p:grpSpPr>
        <p:sp>
          <p:nvSpPr>
            <p:cNvPr id="14" name="Rectangle 13"/>
            <p:cNvSpPr/>
            <p:nvPr/>
          </p:nvSpPr>
          <p:spPr>
            <a:xfrm>
              <a:off x="342943" y="3198036"/>
              <a:ext cx="615766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p:cNvSpPr/>
            <p:nvPr/>
          </p:nvSpPr>
          <p:spPr>
            <a:xfrm>
              <a:off x="342943" y="2369623"/>
              <a:ext cx="6157666"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800" cap="all" dirty="0" smtClean="0">
                  <a:solidFill>
                    <a:prstClr val="white"/>
                  </a:solidFill>
                  <a:latin typeface="Franklin Gothic Medium"/>
                  <a:cs typeface="Franklin Gothic Medium"/>
                </a:rPr>
                <a:t>B4. Write </a:t>
              </a:r>
              <a:r>
                <a:rPr lang="en-US" sz="5800" cap="all" dirty="0">
                  <a:solidFill>
                    <a:prstClr val="white"/>
                  </a:solidFill>
                  <a:latin typeface="Franklin Gothic Medium"/>
                  <a:cs typeface="Franklin Gothic Medium"/>
                </a:rPr>
                <a:t>first, </a:t>
              </a:r>
              <a:br>
                <a:rPr lang="en-US" sz="5800" cap="all" dirty="0">
                  <a:solidFill>
                    <a:prstClr val="white"/>
                  </a:solidFill>
                  <a:latin typeface="Franklin Gothic Medium"/>
                  <a:cs typeface="Franklin Gothic Medium"/>
                </a:rPr>
              </a:br>
              <a:r>
                <a:rPr lang="en-US" sz="5800" cap="all" dirty="0">
                  <a:solidFill>
                    <a:prstClr val="white"/>
                  </a:solidFill>
                  <a:latin typeface="Franklin Gothic Medium"/>
                  <a:cs typeface="Franklin Gothic Medium"/>
                </a:rPr>
                <a:t>discuss second</a:t>
              </a:r>
              <a:endParaRPr lang="en-US" sz="5800" cap="all" dirty="0">
                <a:solidFill>
                  <a:prstClr val="white"/>
                </a:solidFill>
                <a:latin typeface="Franklin Gothic Medium"/>
                <a:cs typeface="Franklin Gothic Medium"/>
              </a:endParaRPr>
            </a:p>
          </p:txBody>
        </p:sp>
      </p:grpSp>
      <p:sp>
        <p:nvSpPr>
          <p:cNvPr id="11" name="TextBox 10"/>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3" name="TextBox 12"/>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0"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64</a:t>
            </a:fld>
            <a:endParaRPr lang="en-US" dirty="0">
              <a:solidFill>
                <a:prstClr val="white"/>
              </a:solidFill>
            </a:endParaRPr>
          </a:p>
        </p:txBody>
      </p:sp>
      <p:sp>
        <p:nvSpPr>
          <p:cNvPr id="12" name="TextBox 11"/>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18</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785989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a:t>
            </a:r>
            <a:r>
              <a:rPr lang="en-US" dirty="0" smtClean="0"/>
              <a:t>First, Discuss Second</a:t>
            </a:r>
            <a:endParaRPr lang="en-US" dirty="0"/>
          </a:p>
        </p:txBody>
      </p:sp>
      <p:sp>
        <p:nvSpPr>
          <p:cNvPr id="14" name="Content Placeholder 13"/>
          <p:cNvSpPr>
            <a:spLocks noGrp="1"/>
          </p:cNvSpPr>
          <p:nvPr>
            <p:ph idx="1"/>
          </p:nvPr>
        </p:nvSpPr>
        <p:spPr>
          <a:xfrm>
            <a:off x="783390" y="1457760"/>
            <a:ext cx="8071290" cy="4671984"/>
          </a:xfrm>
        </p:spPr>
        <p:txBody>
          <a:bodyPr>
            <a:normAutofit/>
          </a:bodyPr>
          <a:lstStyle/>
          <a:p>
            <a:pPr marL="514350" lvl="0" indent="-514350">
              <a:defRPr/>
            </a:pPr>
            <a:r>
              <a:rPr lang="en-US" dirty="0" smtClean="0"/>
              <a:t>Record what is said without regard to value or completeness</a:t>
            </a:r>
          </a:p>
          <a:p>
            <a:pPr marL="914400" lvl="1" indent="-514350">
              <a:defRPr/>
            </a:pPr>
            <a:r>
              <a:rPr lang="en-US" dirty="0" smtClean="0">
                <a:ea typeface="ＭＳ Ｐゴシック" charset="-128"/>
              </a:rPr>
              <a:t>If what is said is incomplete…</a:t>
            </a:r>
            <a:r>
              <a:rPr lang="en-US" b="1" dirty="0" smtClean="0">
                <a:solidFill>
                  <a:srgbClr val="AFBD22"/>
                </a:solidFill>
                <a:ea typeface="ＭＳ Ｐゴシック" charset="-128"/>
              </a:rPr>
              <a:t>Record it.</a:t>
            </a:r>
          </a:p>
          <a:p>
            <a:pPr marL="914400" lvl="1" indent="-514350">
              <a:defRPr/>
            </a:pPr>
            <a:r>
              <a:rPr lang="en-US" dirty="0" smtClean="0">
                <a:ea typeface="ＭＳ Ｐゴシック" charset="-128"/>
              </a:rPr>
              <a:t>If what is said can be improved upon…</a:t>
            </a:r>
          </a:p>
          <a:p>
            <a:pPr marL="914400" lvl="1" indent="-514350">
              <a:defRPr/>
            </a:pPr>
            <a:r>
              <a:rPr lang="en-US" dirty="0" smtClean="0">
                <a:ea typeface="ＭＳ Ｐゴシック" charset="-128"/>
              </a:rPr>
              <a:t>If what is said is not what you were looking </a:t>
            </a:r>
            <a:br>
              <a:rPr lang="en-US" dirty="0" smtClean="0">
                <a:ea typeface="ＭＳ Ｐゴシック" charset="-128"/>
              </a:rPr>
            </a:br>
            <a:r>
              <a:rPr lang="en-US" dirty="0" smtClean="0">
                <a:ea typeface="ＭＳ Ｐゴシック" charset="-128"/>
              </a:rPr>
              <a:t>for…</a:t>
            </a:r>
          </a:p>
          <a:p>
            <a:pPr marL="914400" lvl="1" indent="-514350">
              <a:defRPr/>
            </a:pPr>
            <a:r>
              <a:rPr lang="en-US" dirty="0" smtClean="0">
                <a:ea typeface="ＭＳ Ｐゴシック" charset="-128"/>
              </a:rPr>
              <a:t>If what is said is wrong…</a:t>
            </a:r>
          </a:p>
          <a:p>
            <a:pPr marL="514350" indent="-514350">
              <a:buNone/>
              <a:defRPr/>
            </a:pPr>
            <a:r>
              <a:rPr lang="en-US" sz="4200" cap="all" dirty="0" smtClean="0">
                <a:solidFill>
                  <a:srgbClr val="AFBD22"/>
                </a:solidFill>
                <a:latin typeface="Franklin Gothic Medium"/>
                <a:ea typeface="ＭＳ Ｐゴシック" charset="-128"/>
                <a:cs typeface="Franklin Gothic Medium"/>
              </a:rPr>
              <a:t>				</a:t>
            </a:r>
            <a:r>
              <a:rPr lang="en-US" sz="4200" cap="all" dirty="0" smtClean="0">
                <a:solidFill>
                  <a:srgbClr val="C00000"/>
                </a:solidFill>
                <a:latin typeface="Franklin Gothic Medium"/>
                <a:ea typeface="ＭＳ Ｐゴシック" charset="-128"/>
                <a:cs typeface="Franklin Gothic Medium"/>
              </a:rPr>
              <a:t>Still record it!</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65</a:t>
            </a:fld>
            <a:endParaRPr lang="en-US" dirty="0">
              <a:solidFill>
                <a:prstClr val="white"/>
              </a:solidFill>
            </a:endParaRPr>
          </a:p>
        </p:txBody>
      </p:sp>
      <p:sp>
        <p:nvSpPr>
          <p:cNvPr id="6" name="TextBox 5"/>
          <p:cNvSpPr txBox="1"/>
          <p:nvPr/>
        </p:nvSpPr>
        <p:spPr>
          <a:xfrm>
            <a:off x="8754150" y="4893570"/>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7" name="TextBox 6"/>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19</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588118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66</a:t>
            </a:fld>
            <a:endParaRPr lang="en-US" dirty="0">
              <a:solidFill>
                <a:prstClr val="white"/>
              </a:solidFill>
            </a:endParaRPr>
          </a:p>
        </p:txBody>
      </p:sp>
      <p:sp>
        <p:nvSpPr>
          <p:cNvPr id="5" name="Title 4"/>
          <p:cNvSpPr>
            <a:spLocks noGrp="1"/>
          </p:cNvSpPr>
          <p:nvPr>
            <p:ph type="title"/>
          </p:nvPr>
        </p:nvSpPr>
        <p:spPr>
          <a:xfrm>
            <a:off x="783390" y="1571838"/>
            <a:ext cx="8071290" cy="1694614"/>
          </a:xfrm>
        </p:spPr>
        <p:txBody>
          <a:bodyPr/>
          <a:lstStyle/>
          <a:p>
            <a:r>
              <a:rPr lang="en-US" sz="4800" dirty="0" smtClean="0"/>
              <a:t>What are the exceptions </a:t>
            </a:r>
            <a:r>
              <a:rPr lang="en-US" sz="4800" dirty="0"/>
              <a:t>to "Write </a:t>
            </a:r>
            <a:r>
              <a:rPr lang="en-US" sz="4800" dirty="0" smtClean="0"/>
              <a:t>first, </a:t>
            </a:r>
            <a:r>
              <a:rPr lang="en-US" sz="4800" dirty="0"/>
              <a:t>discuss second?"</a:t>
            </a:r>
          </a:p>
        </p:txBody>
      </p:sp>
      <p:sp>
        <p:nvSpPr>
          <p:cNvPr id="2" name="Rectangle 1"/>
          <p:cNvSpPr/>
          <p:nvPr/>
        </p:nvSpPr>
        <p:spPr>
          <a:xfrm>
            <a:off x="1578095" y="3303344"/>
            <a:ext cx="6415531" cy="2862322"/>
          </a:xfrm>
          <a:prstGeom prst="rect">
            <a:avLst/>
          </a:prstGeom>
          <a:solidFill>
            <a:schemeClr val="bg1"/>
          </a:solidFill>
        </p:spPr>
        <p:txBody>
          <a:bodyPr wrap="square">
            <a:spAutoFit/>
          </a:bodyPr>
          <a:lstStyle/>
          <a:p>
            <a:pPr marL="457200" indent="-457200" defTabSz="457200">
              <a:spcAft>
                <a:spcPts val="1200"/>
              </a:spcAft>
              <a:buFont typeface="Arial" pitchFamily="34" charset="0"/>
              <a:buChar char="•"/>
            </a:pPr>
            <a:r>
              <a:rPr lang="en-US" sz="3200" dirty="0">
                <a:solidFill>
                  <a:srgbClr val="00467F"/>
                </a:solidFill>
              </a:rPr>
              <a:t>Redirection question</a:t>
            </a:r>
          </a:p>
          <a:p>
            <a:pPr marL="457200" indent="-457200" defTabSz="457200">
              <a:spcAft>
                <a:spcPts val="1200"/>
              </a:spcAft>
              <a:buFont typeface="Arial" pitchFamily="34" charset="0"/>
              <a:buChar char="•"/>
            </a:pPr>
            <a:r>
              <a:rPr lang="en-US" sz="3200" dirty="0">
                <a:solidFill>
                  <a:srgbClr val="00467F"/>
                </a:solidFill>
              </a:rPr>
              <a:t>Don’t clearly hear the words</a:t>
            </a:r>
          </a:p>
          <a:p>
            <a:pPr marL="457200" indent="-457200" defTabSz="457200">
              <a:spcAft>
                <a:spcPts val="1200"/>
              </a:spcAft>
              <a:buFont typeface="Arial" pitchFamily="34" charset="0"/>
              <a:buChar char="•"/>
            </a:pPr>
            <a:r>
              <a:rPr lang="en-US" sz="3200" dirty="0">
                <a:solidFill>
                  <a:srgbClr val="00467F"/>
                </a:solidFill>
              </a:rPr>
              <a:t>Words are spoken </a:t>
            </a:r>
            <a:r>
              <a:rPr lang="en-US" sz="3200" dirty="0">
                <a:solidFill>
                  <a:srgbClr val="00467F"/>
                </a:solidFill>
              </a:rPr>
              <a:t>which you </a:t>
            </a:r>
            <a:r>
              <a:rPr lang="en-US" sz="3200" dirty="0">
                <a:solidFill>
                  <a:srgbClr val="00467F"/>
                </a:solidFill>
              </a:rPr>
              <a:t>want to confirm </a:t>
            </a:r>
            <a:r>
              <a:rPr lang="en-US" sz="3200" dirty="0">
                <a:solidFill>
                  <a:srgbClr val="00467F"/>
                </a:solidFill>
              </a:rPr>
              <a:t>that the </a:t>
            </a:r>
            <a:r>
              <a:rPr lang="en-US" sz="3200" dirty="0">
                <a:solidFill>
                  <a:srgbClr val="00467F"/>
                </a:solidFill>
              </a:rPr>
              <a:t>participant </a:t>
            </a:r>
            <a:r>
              <a:rPr lang="en-US" sz="3200" dirty="0">
                <a:solidFill>
                  <a:srgbClr val="00467F"/>
                </a:solidFill>
              </a:rPr>
              <a:t>wants written </a:t>
            </a:r>
            <a:r>
              <a:rPr lang="en-US" sz="3200" dirty="0">
                <a:solidFill>
                  <a:srgbClr val="00467F"/>
                </a:solidFill>
              </a:rPr>
              <a:t>(e.g., foul language)</a:t>
            </a:r>
          </a:p>
        </p:txBody>
      </p:sp>
      <p:sp>
        <p:nvSpPr>
          <p:cNvPr id="8" name="TextBox 7"/>
          <p:cNvSpPr txBox="1"/>
          <p:nvPr/>
        </p:nvSpPr>
        <p:spPr>
          <a:xfrm>
            <a:off x="7716667" y="546278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3295541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rcRect l="12306"/>
          <a:stretch>
            <a:fillRect/>
          </a:stretch>
        </p:blipFill>
        <p:spPr>
          <a:xfrm>
            <a:off x="0" y="-36169"/>
            <a:ext cx="9144000" cy="6939142"/>
          </a:xfrm>
          <a:prstGeom prst="rect">
            <a:avLst/>
          </a:prstGeom>
        </p:spPr>
      </p:pic>
      <p:grpSp>
        <p:nvGrpSpPr>
          <p:cNvPr id="9" name="Group 8"/>
          <p:cNvGrpSpPr/>
          <p:nvPr/>
        </p:nvGrpSpPr>
        <p:grpSpPr>
          <a:xfrm>
            <a:off x="342943" y="122438"/>
            <a:ext cx="8801056" cy="1143000"/>
            <a:chOff x="342943" y="2732834"/>
            <a:chExt cx="8801056" cy="1143000"/>
          </a:xfrm>
        </p:grpSpPr>
        <p:sp>
          <p:nvSpPr>
            <p:cNvPr id="17" name="Rectangle 16"/>
            <p:cNvSpPr/>
            <p:nvPr/>
          </p:nvSpPr>
          <p:spPr>
            <a:xfrm>
              <a:off x="342943" y="2883780"/>
              <a:ext cx="83438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800" cap="all" dirty="0" smtClean="0">
                  <a:solidFill>
                    <a:prstClr val="white"/>
                  </a:solidFill>
                  <a:latin typeface="Franklin Gothic Medium"/>
                  <a:cs typeface="Franklin Gothic Medium"/>
                </a:rPr>
                <a:t>B4. </a:t>
              </a:r>
              <a:r>
                <a:rPr lang="en-US" sz="5800" cap="all" dirty="0">
                  <a:solidFill>
                    <a:prstClr val="white"/>
                  </a:solidFill>
                  <a:latin typeface="Franklin Gothic Medium"/>
                  <a:cs typeface="Franklin Gothic Medium"/>
                </a:rPr>
                <a:t>Write what is said</a:t>
              </a:r>
              <a:endParaRPr lang="en-US" sz="5800" cap="all" dirty="0">
                <a:solidFill>
                  <a:prstClr val="white"/>
                </a:solidFill>
                <a:latin typeface="Franklin Gothic Medium"/>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67</a:t>
            </a:fld>
            <a:endParaRPr lang="en-US" dirty="0">
              <a:solidFill>
                <a:prstClr val="white"/>
              </a:solidFill>
            </a:endParaRPr>
          </a:p>
        </p:txBody>
      </p:sp>
    </p:spTree>
    <p:extLst>
      <p:ext uri="{BB962C8B-B14F-4D97-AF65-F5344CB8AC3E}">
        <p14:creationId xmlns:p14="http://schemas.microsoft.com/office/powerpoint/2010/main" val="2178426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Write What Is Said</a:t>
            </a:r>
            <a:endParaRPr lang="en-US" dirty="0"/>
          </a:p>
        </p:txBody>
      </p:sp>
      <p:sp>
        <p:nvSpPr>
          <p:cNvPr id="14" name="Content Placeholder 13"/>
          <p:cNvSpPr>
            <a:spLocks noGrp="1"/>
          </p:cNvSpPr>
          <p:nvPr>
            <p:ph idx="1"/>
          </p:nvPr>
        </p:nvSpPr>
        <p:spPr/>
        <p:txBody>
          <a:bodyPr>
            <a:normAutofit/>
          </a:bodyPr>
          <a:lstStyle/>
          <a:p>
            <a:pPr marL="514350" indent="-514350">
              <a:spcAft>
                <a:spcPts val="600"/>
              </a:spcAft>
              <a:defRPr/>
            </a:pPr>
            <a:r>
              <a:rPr lang="en-US" dirty="0" smtClean="0"/>
              <a:t>Record as many of the speaker’s words as necessary to ensure: </a:t>
            </a:r>
            <a:r>
              <a:rPr lang="en-US" b="1" dirty="0" smtClean="0">
                <a:solidFill>
                  <a:srgbClr val="F26522"/>
                </a:solidFill>
              </a:rPr>
              <a:t>clear, complete and can stand alone</a:t>
            </a:r>
          </a:p>
          <a:p>
            <a:pPr marL="514350" indent="-514350">
              <a:spcAft>
                <a:spcPts val="600"/>
              </a:spcAft>
              <a:defRPr/>
            </a:pPr>
            <a:r>
              <a:rPr lang="en-US" dirty="0" smtClean="0"/>
              <a:t>Not necessary to record all the words</a:t>
            </a:r>
          </a:p>
          <a:p>
            <a:pPr marL="514350" indent="-514350">
              <a:spcAft>
                <a:spcPts val="600"/>
              </a:spcAft>
              <a:defRPr/>
            </a:pPr>
            <a:r>
              <a:rPr lang="en-US" dirty="0" smtClean="0"/>
              <a:t>If uncertain, ask for confirmation</a:t>
            </a:r>
          </a:p>
          <a:p>
            <a:pPr marL="514350" indent="-514350">
              <a:spcAft>
                <a:spcPts val="600"/>
              </a:spcAft>
              <a:defRPr/>
            </a:pPr>
            <a:r>
              <a:rPr lang="en-US" dirty="0" smtClean="0"/>
              <a:t>If too long, </a:t>
            </a:r>
            <a:r>
              <a:rPr lang="en-US" b="1" dirty="0" smtClean="0">
                <a:solidFill>
                  <a:srgbClr val="F26522"/>
                </a:solidFill>
              </a:rPr>
              <a:t>ask for the headline</a:t>
            </a:r>
          </a:p>
          <a:p>
            <a:pPr marL="514350" indent="-514350">
              <a:spcAft>
                <a:spcPts val="600"/>
              </a:spcAft>
              <a:defRPr/>
            </a:pPr>
            <a:r>
              <a:rPr lang="en-US" dirty="0" smtClean="0"/>
              <a:t>Use abbreviations cautiously</a:t>
            </a:r>
          </a:p>
          <a:p>
            <a:pPr marL="514350" indent="-514350">
              <a:spcAft>
                <a:spcPts val="600"/>
              </a:spcAft>
              <a:defRPr/>
            </a:pPr>
            <a:r>
              <a:rPr lang="en-US" dirty="0" smtClean="0"/>
              <a:t>Do NOT clean up the speaker’s words</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68</a:t>
            </a:fld>
            <a:endParaRPr lang="en-US" dirty="0">
              <a:solidFill>
                <a:prstClr val="white"/>
              </a:solidFill>
            </a:endParaRPr>
          </a:p>
        </p:txBody>
      </p:sp>
      <p:sp>
        <p:nvSpPr>
          <p:cNvPr id="6" name="TextBox 5"/>
          <p:cNvSpPr txBox="1"/>
          <p:nvPr/>
        </p:nvSpPr>
        <p:spPr>
          <a:xfrm>
            <a:off x="8822390" y="5620503"/>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411306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Separators</a:t>
            </a:r>
            <a:endParaRPr lang="en-US" dirty="0"/>
          </a:p>
        </p:txBody>
      </p:sp>
      <p:sp>
        <p:nvSpPr>
          <p:cNvPr id="14" name="Content Placeholder 13"/>
          <p:cNvSpPr>
            <a:spLocks noGrp="1"/>
          </p:cNvSpPr>
          <p:nvPr>
            <p:ph idx="1"/>
          </p:nvPr>
        </p:nvSpPr>
        <p:spPr>
          <a:xfrm>
            <a:off x="736092" y="1221270"/>
            <a:ext cx="8407908" cy="4898590"/>
          </a:xfrm>
        </p:spPr>
        <p:txBody>
          <a:bodyPr>
            <a:normAutofit fontScale="92500" lnSpcReduction="10000"/>
          </a:bodyPr>
          <a:lstStyle/>
          <a:p>
            <a:pPr marL="514350" indent="-514350">
              <a:spcAft>
                <a:spcPts val="1200"/>
              </a:spcAft>
              <a:buFont typeface="+mj-lt"/>
              <a:buAutoNum type="arabicPeriod"/>
            </a:pPr>
            <a:r>
              <a:rPr lang="en-US" dirty="0" smtClean="0"/>
              <a:t>Establish &amp; maintain a high energy level</a:t>
            </a:r>
          </a:p>
          <a:p>
            <a:pPr marL="514350" indent="-514350">
              <a:spcAft>
                <a:spcPts val="1200"/>
              </a:spcAft>
              <a:buFont typeface="+mj-lt"/>
              <a:buAutoNum type="arabicPeriod"/>
            </a:pPr>
            <a:r>
              <a:rPr lang="en-US" dirty="0" smtClean="0"/>
              <a:t>Ask starting questions that draw a vivid image</a:t>
            </a:r>
          </a:p>
          <a:p>
            <a:pPr marL="514350" indent="-514350">
              <a:spcAft>
                <a:spcPts val="1200"/>
              </a:spcAft>
              <a:buFont typeface="+mj-lt"/>
              <a:buAutoNum type="arabicPeriod"/>
            </a:pPr>
            <a:r>
              <a:rPr lang="en-US" dirty="0" smtClean="0"/>
              <a:t>Use a full toolkit of follow-up question type</a:t>
            </a:r>
          </a:p>
          <a:p>
            <a:pPr marL="514350" indent="-514350">
              <a:spcAft>
                <a:spcPts val="1200"/>
              </a:spcAft>
              <a:buFont typeface="+mj-lt"/>
              <a:buAutoNum type="arabicPeriod"/>
            </a:pPr>
            <a:r>
              <a:rPr lang="en-US" dirty="0" smtClean="0"/>
              <a:t>Respect the “Power of the Pen”</a:t>
            </a:r>
          </a:p>
          <a:p>
            <a:pPr marL="514350" indent="-514350">
              <a:spcAft>
                <a:spcPts val="1200"/>
              </a:spcAft>
              <a:buFont typeface="+mj-lt"/>
              <a:buAutoNum type="arabicPeriod"/>
            </a:pPr>
            <a:r>
              <a:rPr lang="en-US" b="1" dirty="0" smtClean="0"/>
              <a:t>Carry the group through the process</a:t>
            </a:r>
          </a:p>
          <a:p>
            <a:pPr marL="514350" indent="-514350">
              <a:spcAft>
                <a:spcPts val="1200"/>
              </a:spcAft>
              <a:buFont typeface="+mj-lt"/>
              <a:buAutoNum type="arabicPeriod"/>
            </a:pPr>
            <a:r>
              <a:rPr lang="en-US" dirty="0" smtClean="0"/>
              <a:t>Manage Dysfunction</a:t>
            </a:r>
          </a:p>
          <a:p>
            <a:pPr marL="514350" indent="-514350">
              <a:spcAft>
                <a:spcPts val="1200"/>
              </a:spcAft>
              <a:buFont typeface="+mj-lt"/>
              <a:buAutoNum type="arabicPeriod"/>
            </a:pPr>
            <a:r>
              <a:rPr lang="en-US" dirty="0" smtClean="0"/>
              <a:t>Design customized processes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69</a:t>
            </a:fld>
            <a:endParaRPr lang="en-US" dirty="0">
              <a:solidFill>
                <a:prstClr val="white"/>
              </a:solidFill>
            </a:endParaRPr>
          </a:p>
        </p:txBody>
      </p:sp>
      <p:sp>
        <p:nvSpPr>
          <p:cNvPr id="6" name="TextBox 5"/>
          <p:cNvSpPr txBox="1"/>
          <p:nvPr/>
        </p:nvSpPr>
        <p:spPr>
          <a:xfrm>
            <a:off x="8670630" y="36005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3" name="Right Arrow 2"/>
          <p:cNvSpPr/>
          <p:nvPr/>
        </p:nvSpPr>
        <p:spPr>
          <a:xfrm>
            <a:off x="159896" y="4164894"/>
            <a:ext cx="609600"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4460715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7</a:t>
            </a:fld>
            <a:endParaRPr lang="en-US" dirty="0">
              <a:solidFill>
                <a:prstClr val="white"/>
              </a:solidFill>
            </a:endParaRPr>
          </a:p>
        </p:txBody>
      </p:sp>
      <p:pic>
        <p:nvPicPr>
          <p:cNvPr id="9" name="Picture 8"/>
          <p:cNvPicPr>
            <a:picLocks noChangeAspect="1"/>
          </p:cNvPicPr>
          <p:nvPr/>
        </p:nvPicPr>
        <p:blipFill>
          <a:blip r:embed="rId3"/>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3"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algn="ctr" defTabSz="457200">
              <a:lnSpc>
                <a:spcPts val="5400"/>
              </a:lnSpc>
              <a:spcBef>
                <a:spcPct val="0"/>
              </a:spcBef>
              <a:defRPr/>
            </a:pPr>
            <a:r>
              <a:rPr lang="en-US" sz="4900" cap="all" dirty="0">
                <a:solidFill>
                  <a:prstClr val="white"/>
                </a:solidFill>
                <a:latin typeface="Franklin Gothic Book"/>
                <a:cs typeface="Franklin Gothic Book"/>
              </a:rPr>
              <a:t>Principle 3.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focusing the group</a:t>
            </a:r>
            <a:r>
              <a:rPr lang="en-US" sz="4900" cap="all" dirty="0">
                <a:solidFill>
                  <a:srgbClr val="002C54">
                    <a:lumMod val="90000"/>
                    <a:lumOff val="10000"/>
                  </a:srgbClr>
                </a:solidFill>
                <a:latin typeface="Franklin Gothic Medium"/>
                <a:cs typeface="Franklin Gothic Medium"/>
              </a:rPr>
              <a:t/>
            </a:r>
            <a:br>
              <a:rPr lang="en-US" sz="4900" cap="all" dirty="0">
                <a:solidFill>
                  <a:srgbClr val="002C54">
                    <a:lumMod val="90000"/>
                    <a:lumOff val="10000"/>
                  </a:srgbClr>
                </a:solidFill>
                <a:latin typeface="Franklin Gothic Medium"/>
                <a:cs typeface="Franklin Gothic Medium"/>
              </a:rPr>
            </a:br>
            <a:r>
              <a:rPr lang="en-US" sz="4900" i="1" dirty="0">
                <a:solidFill>
                  <a:prstClr val="white"/>
                </a:solidFill>
                <a:latin typeface="Franklin Gothic Medium"/>
                <a:cs typeface="Franklin Gothic Medium"/>
              </a:rPr>
              <a:t>Establish the Course, </a:t>
            </a:r>
            <a:br>
              <a:rPr lang="en-US" sz="4900" i="1"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Avoid Detours</a:t>
            </a:r>
            <a:endParaRPr lang="en-US" sz="4900" i="1" dirty="0">
              <a:solidFill>
                <a:prstClr val="white"/>
              </a:solidFill>
              <a:latin typeface="Franklin Gothic Medium"/>
              <a:cs typeface="Franklin Gothic Medium"/>
            </a:endParaRPr>
          </a:p>
        </p:txBody>
      </p:sp>
      <p:pic>
        <p:nvPicPr>
          <p:cNvPr id="8" name="Picture 7" descr="map-pencil.jpg"/>
          <p:cNvPicPr>
            <a:picLocks noChangeAspect="1"/>
          </p:cNvPicPr>
          <p:nvPr/>
        </p:nvPicPr>
        <p:blipFill>
          <a:blip r:embed="rId4"/>
          <a:srcRect b="51111"/>
          <a:stretch>
            <a:fillRect/>
          </a:stretch>
        </p:blipFill>
        <p:spPr>
          <a:xfrm>
            <a:off x="0" y="0"/>
            <a:ext cx="9144000" cy="3352800"/>
          </a:xfrm>
          <a:prstGeom prst="rect">
            <a:avLst/>
          </a:prstGeom>
        </p:spPr>
      </p:pic>
    </p:spTree>
    <p:extLst>
      <p:ext uri="{BB962C8B-B14F-4D97-AF65-F5344CB8AC3E}">
        <p14:creationId xmlns:p14="http://schemas.microsoft.com/office/powerpoint/2010/main" val="3954027679"/>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rcRect l="5882" r="5882"/>
          <a:stretch>
            <a:fillRect/>
          </a:stretch>
        </p:blipFill>
        <p:spPr>
          <a:xfrm>
            <a:off x="0" y="-19297"/>
            <a:ext cx="9144000" cy="6896594"/>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70</a:t>
            </a:fld>
            <a:endParaRPr lang="en-US" dirty="0">
              <a:solidFill>
                <a:prstClr val="white"/>
              </a:solidFill>
            </a:endParaRPr>
          </a:p>
        </p:txBody>
      </p:sp>
      <p:grpSp>
        <p:nvGrpSpPr>
          <p:cNvPr id="14" name="Group 13"/>
          <p:cNvGrpSpPr/>
          <p:nvPr/>
        </p:nvGrpSpPr>
        <p:grpSpPr>
          <a:xfrm>
            <a:off x="342943" y="2369623"/>
            <a:ext cx="8801056" cy="1774672"/>
            <a:chOff x="342943" y="2369623"/>
            <a:chExt cx="8801056" cy="1774672"/>
          </a:xfrm>
        </p:grpSpPr>
        <p:sp>
          <p:nvSpPr>
            <p:cNvPr id="24" name="Rectangle 23"/>
            <p:cNvSpPr/>
            <p:nvPr/>
          </p:nvSpPr>
          <p:spPr>
            <a:xfrm>
              <a:off x="342943" y="3198036"/>
              <a:ext cx="8115298"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a:off x="342943" y="2369623"/>
              <a:ext cx="8115298"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6900" cap="all" dirty="0" smtClean="0">
                  <a:solidFill>
                    <a:prstClr val="white"/>
                  </a:solidFill>
                  <a:latin typeface="Franklin Gothic Medium"/>
                  <a:cs typeface="Franklin Gothic Medium"/>
                </a:rPr>
                <a:t>B5. Set </a:t>
              </a:r>
              <a:r>
                <a:rPr lang="en-US" sz="6900" cap="all" dirty="0">
                  <a:solidFill>
                    <a:prstClr val="white"/>
                  </a:solidFill>
                  <a:latin typeface="Franklin Gothic Medium"/>
                  <a:cs typeface="Franklin Gothic Medium"/>
                </a:rPr>
                <a:t>the course with checkpoints</a:t>
              </a:r>
              <a:endParaRPr lang="en-US" sz="6900" cap="all" dirty="0">
                <a:solidFill>
                  <a:prstClr val="white"/>
                </a:solidFill>
                <a:latin typeface="Franklin Gothic Medium"/>
                <a:cs typeface="Franklin Gothic Medium"/>
              </a:endParaRPr>
            </a:p>
          </p:txBody>
        </p:sp>
      </p:grpSp>
      <p:grpSp>
        <p:nvGrpSpPr>
          <p:cNvPr id="13" name="Group 12"/>
          <p:cNvGrpSpPr/>
          <p:nvPr/>
        </p:nvGrpSpPr>
        <p:grpSpPr>
          <a:xfrm>
            <a:off x="342943" y="4262142"/>
            <a:ext cx="8115298" cy="1249658"/>
            <a:chOff x="342943" y="4262142"/>
            <a:chExt cx="8115298" cy="1249658"/>
          </a:xfrm>
        </p:grpSpPr>
        <p:sp>
          <p:nvSpPr>
            <p:cNvPr id="8" name="Rectangle 7"/>
            <p:cNvSpPr/>
            <p:nvPr/>
          </p:nvSpPr>
          <p:spPr>
            <a:xfrm>
              <a:off x="342943" y="4262142"/>
              <a:ext cx="8115298" cy="1249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p:nvSpPr>
          <p:spPr>
            <a:xfrm>
              <a:off x="486418" y="4273660"/>
              <a:ext cx="7731412" cy="1169551"/>
            </a:xfrm>
            <a:prstGeom prst="rect">
              <a:avLst/>
            </a:prstGeom>
          </p:spPr>
          <p:txBody>
            <a:bodyPr wrap="none">
              <a:spAutoFit/>
            </a:bodyPr>
            <a:lstStyle/>
            <a:p>
              <a:pPr defTabSz="457200"/>
              <a:r>
                <a:rPr lang="en-US" sz="3200" dirty="0">
                  <a:solidFill>
                    <a:srgbClr val="00467F"/>
                  </a:solidFill>
                  <a:latin typeface="Franklin Gothic Book"/>
                  <a:cs typeface="Franklin Gothic Book"/>
                </a:rPr>
                <a:t>At the beginning of each facilitated process,</a:t>
              </a:r>
            </a:p>
            <a:p>
              <a:pPr defTabSz="457200"/>
              <a:r>
                <a:rPr lang="en-US" sz="3800" dirty="0">
                  <a:solidFill>
                    <a:srgbClr val="F26522"/>
                  </a:solidFill>
                  <a:latin typeface="Franklin Gothic Book"/>
                  <a:cs typeface="Franklin Gothic Book"/>
                </a:rPr>
                <a:t>REVIEW, PREVIEW, BIG VIEW</a:t>
              </a:r>
              <a:endParaRPr lang="en-US" sz="3800" dirty="0">
                <a:solidFill>
                  <a:srgbClr val="F26522"/>
                </a:solidFill>
                <a:latin typeface="Franklin Gothic Book"/>
                <a:cs typeface="Franklin Gothic Book"/>
              </a:endParaRPr>
            </a:p>
          </p:txBody>
        </p:sp>
      </p:grpSp>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1" name="TextBox 10"/>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2" name="TextBox 11"/>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7" name="TextBox 16"/>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21</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757601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5333" dirty="0" smtClean="0"/>
              <a:t>Practice a Checkpoint…</a:t>
            </a:r>
            <a:endParaRPr lang="en-US" sz="4667" dirty="0">
              <a:latin typeface="Franklin Gothic Book"/>
              <a:cs typeface="Franklin Gothic Book"/>
            </a:endParaRPr>
          </a:p>
        </p:txBody>
      </p:sp>
      <p:sp>
        <p:nvSpPr>
          <p:cNvPr id="27" name="Content Placeholder 26"/>
          <p:cNvSpPr>
            <a:spLocks noGrp="1"/>
          </p:cNvSpPr>
          <p:nvPr>
            <p:ph idx="1"/>
          </p:nvPr>
        </p:nvSpPr>
        <p:spPr>
          <a:xfrm>
            <a:off x="783390" y="1820040"/>
            <a:ext cx="8071290" cy="1168243"/>
          </a:xfrm>
        </p:spPr>
        <p:txBody>
          <a:bodyPr>
            <a:normAutofit fontScale="92500"/>
          </a:bodyPr>
          <a:lstStyle/>
          <a:p>
            <a:pPr>
              <a:spcAft>
                <a:spcPts val="1200"/>
              </a:spcAft>
            </a:pPr>
            <a:r>
              <a:rPr lang="en-US" sz="2800" dirty="0" smtClean="0"/>
              <a:t>Define the changes necessary to increase the efficiency and effectiveness of the hiring process</a:t>
            </a:r>
          </a:p>
        </p:txBody>
      </p:sp>
      <p:sp>
        <p:nvSpPr>
          <p:cNvPr id="23" name="Title 4"/>
          <p:cNvSpPr txBox="1">
            <a:spLocks/>
          </p:cNvSpPr>
          <p:nvPr/>
        </p:nvSpPr>
        <p:spPr>
          <a:xfrm>
            <a:off x="783390" y="862778"/>
            <a:ext cx="8071290" cy="1143000"/>
          </a:xfrm>
          <a:prstGeom prst="rect">
            <a:avLst/>
          </a:prstGeom>
        </p:spPr>
        <p:txBody>
          <a:bodyPr vert="horz" lIns="91440" tIns="45720" rIns="91440" bIns="45720" rtlCol="0" anchor="ctr">
            <a:normAutofit/>
          </a:bodyPr>
          <a:lstStyle/>
          <a:p>
            <a:pPr defTabSz="457200">
              <a:spcBef>
                <a:spcPct val="0"/>
              </a:spcBef>
              <a:defRPr/>
            </a:pPr>
            <a:r>
              <a:rPr lang="en-US" sz="3700" dirty="0">
                <a:solidFill>
                  <a:srgbClr val="AFBD22"/>
                </a:solidFill>
                <a:latin typeface="Franklin Gothic Medium"/>
                <a:cs typeface="Franklin Gothic Medium"/>
              </a:rPr>
              <a:t>Purpose</a:t>
            </a:r>
            <a:endParaRPr lang="en-US" sz="3700" dirty="0">
              <a:solidFill>
                <a:srgbClr val="AFBD22"/>
              </a:solidFill>
              <a:latin typeface="Franklin Gothic Medium"/>
              <a:cs typeface="Franklin Gothic Medium"/>
            </a:endParaRPr>
          </a:p>
        </p:txBody>
      </p:sp>
      <p:sp>
        <p:nvSpPr>
          <p:cNvPr id="5" name="Slide Number Placeholder 4"/>
          <p:cNvSpPr>
            <a:spLocks noGrp="1"/>
          </p:cNvSpPr>
          <p:nvPr>
            <p:ph type="sldNum" sz="quarter" idx="12"/>
          </p:nvPr>
        </p:nvSpPr>
        <p:spPr/>
        <p:txBody>
          <a:bodyPr/>
          <a:lstStyle/>
          <a:p>
            <a:fld id="{F29FD61F-2294-5D42-A9D7-9928D42B3773}" type="slidenum">
              <a:rPr lang="en-US" smtClean="0">
                <a:solidFill>
                  <a:prstClr val="white"/>
                </a:solidFill>
              </a:rPr>
              <a:pPr/>
              <a:t>71</a:t>
            </a:fld>
            <a:endParaRPr lang="en-US" dirty="0">
              <a:solidFill>
                <a:prstClr val="white"/>
              </a:solidFill>
            </a:endParaRPr>
          </a:p>
        </p:txBody>
      </p:sp>
      <p:sp>
        <p:nvSpPr>
          <p:cNvPr id="6" name="Content Placeholder 26"/>
          <p:cNvSpPr txBox="1">
            <a:spLocks/>
          </p:cNvSpPr>
          <p:nvPr/>
        </p:nvSpPr>
        <p:spPr>
          <a:xfrm>
            <a:off x="783390" y="3512245"/>
            <a:ext cx="4357511" cy="2632103"/>
          </a:xfrm>
          <a:prstGeom prst="rect">
            <a:avLst/>
          </a:prstGeom>
        </p:spPr>
        <p:txBody>
          <a:bodyPr vert="horz" lIns="91440" tIns="45720" rIns="91440" bIns="45720" rtlCol="0">
            <a:normAutofit lnSpcReduction="10000"/>
          </a:bodyPr>
          <a:lstStyle/>
          <a:p>
            <a:pPr marL="514350" indent="-514350" defTabSz="457200">
              <a:spcBef>
                <a:spcPct val="20000"/>
              </a:spcBef>
              <a:buClr>
                <a:srgbClr val="99AB21"/>
              </a:buClr>
              <a:buFont typeface="+mj-lt"/>
              <a:buAutoNum type="alphaUcPeriod"/>
              <a:defRPr/>
            </a:pPr>
            <a:r>
              <a:rPr lang="en-US" sz="2600" dirty="0">
                <a:solidFill>
                  <a:srgbClr val="00467F"/>
                </a:solidFill>
                <a:latin typeface="Franklin Gothic Book"/>
                <a:cs typeface="Franklin Gothic Book"/>
              </a:rPr>
              <a:t>Introduction</a:t>
            </a:r>
          </a:p>
          <a:p>
            <a:pPr marL="514350" indent="-514350" defTabSz="457200">
              <a:spcBef>
                <a:spcPct val="20000"/>
              </a:spcBef>
              <a:buClr>
                <a:srgbClr val="99AB21"/>
              </a:buClr>
              <a:buFont typeface="+mj-lt"/>
              <a:buAutoNum type="alphaUcPeriod"/>
              <a:defRPr/>
            </a:pPr>
            <a:r>
              <a:rPr lang="en-US" sz="2600" dirty="0">
                <a:solidFill>
                  <a:srgbClr val="00467F"/>
                </a:solidFill>
                <a:latin typeface="Franklin Gothic Book"/>
                <a:cs typeface="Franklin Gothic Book"/>
              </a:rPr>
              <a:t>How does it work today?</a:t>
            </a:r>
          </a:p>
          <a:p>
            <a:pPr marL="514350" indent="-514350" defTabSz="457200">
              <a:spcBef>
                <a:spcPts val="1200"/>
              </a:spcBef>
              <a:buClr>
                <a:srgbClr val="99AB21"/>
              </a:buClr>
              <a:buFont typeface="+mj-lt"/>
              <a:buAutoNum type="alphaUcPeriod"/>
              <a:defRPr/>
            </a:pPr>
            <a:r>
              <a:rPr lang="en-US" sz="2600" dirty="0">
                <a:solidFill>
                  <a:srgbClr val="00467F"/>
                </a:solidFill>
                <a:latin typeface="Franklin Gothic Book"/>
                <a:cs typeface="Franklin Gothic Book"/>
              </a:rPr>
              <a:t>What are the problems and root causes?</a:t>
            </a:r>
          </a:p>
          <a:p>
            <a:pPr marL="514350" indent="-514350" defTabSz="457200">
              <a:spcBef>
                <a:spcPct val="20000"/>
              </a:spcBef>
              <a:buClr>
                <a:srgbClr val="99AB21"/>
              </a:buClr>
              <a:buFont typeface="+mj-lt"/>
              <a:buAutoNum type="alphaUcPeriod"/>
              <a:defRPr/>
            </a:pPr>
            <a:r>
              <a:rPr lang="en-US" sz="2600" dirty="0">
                <a:solidFill>
                  <a:srgbClr val="00467F"/>
                </a:solidFill>
                <a:latin typeface="Franklin Gothic Book"/>
                <a:cs typeface="Franklin Gothic Book"/>
              </a:rPr>
              <a:t>What are the potential improvements?</a:t>
            </a:r>
          </a:p>
        </p:txBody>
      </p:sp>
      <p:sp>
        <p:nvSpPr>
          <p:cNvPr id="7" name="Title 4"/>
          <p:cNvSpPr txBox="1">
            <a:spLocks/>
          </p:cNvSpPr>
          <p:nvPr/>
        </p:nvSpPr>
        <p:spPr>
          <a:xfrm>
            <a:off x="783390" y="2554983"/>
            <a:ext cx="8071290" cy="1143000"/>
          </a:xfrm>
          <a:prstGeom prst="rect">
            <a:avLst/>
          </a:prstGeom>
        </p:spPr>
        <p:txBody>
          <a:bodyPr vert="horz" lIns="91440" tIns="45720" rIns="91440" bIns="45720" rtlCol="0" anchor="ctr">
            <a:normAutofit/>
          </a:bodyPr>
          <a:lstStyle/>
          <a:p>
            <a:pPr defTabSz="457200">
              <a:spcBef>
                <a:spcPct val="0"/>
              </a:spcBef>
              <a:defRPr/>
            </a:pPr>
            <a:r>
              <a:rPr lang="en-US" sz="3700" dirty="0">
                <a:solidFill>
                  <a:srgbClr val="AFBD22"/>
                </a:solidFill>
                <a:latin typeface="Franklin Gothic Medium"/>
                <a:cs typeface="Franklin Gothic Medium"/>
              </a:rPr>
              <a:t>Agenda</a:t>
            </a:r>
            <a:endParaRPr lang="en-US" sz="3700" dirty="0">
              <a:solidFill>
                <a:srgbClr val="AFBD22"/>
              </a:solidFill>
              <a:latin typeface="Franklin Gothic Medium"/>
              <a:cs typeface="Franklin Gothic Medium"/>
            </a:endParaRPr>
          </a:p>
        </p:txBody>
      </p:sp>
      <p:sp>
        <p:nvSpPr>
          <p:cNvPr id="8" name="Content Placeholder 26"/>
          <p:cNvSpPr txBox="1">
            <a:spLocks/>
          </p:cNvSpPr>
          <p:nvPr/>
        </p:nvSpPr>
        <p:spPr>
          <a:xfrm>
            <a:off x="4898981" y="3512245"/>
            <a:ext cx="3955699" cy="2632103"/>
          </a:xfrm>
          <a:prstGeom prst="rect">
            <a:avLst/>
          </a:prstGeom>
        </p:spPr>
        <p:txBody>
          <a:bodyPr vert="horz" lIns="91440" tIns="45720" rIns="91440" bIns="45720" rtlCol="0">
            <a:normAutofit/>
          </a:bodyPr>
          <a:lstStyle/>
          <a:p>
            <a:pPr marL="514350" indent="-514350" defTabSz="457200">
              <a:spcBef>
                <a:spcPct val="20000"/>
              </a:spcBef>
              <a:buClr>
                <a:srgbClr val="99AB21"/>
              </a:buClr>
              <a:buFont typeface="+mj-lt"/>
              <a:buAutoNum type="alphaUcPeriod" startAt="5"/>
              <a:defRPr/>
            </a:pPr>
            <a:r>
              <a:rPr lang="en-US" sz="2800" dirty="0">
                <a:solidFill>
                  <a:srgbClr val="00467F"/>
                </a:solidFill>
                <a:latin typeface="Franklin Gothic Book"/>
                <a:cs typeface="Franklin Gothic Book"/>
              </a:rPr>
              <a:t>Prioritize improvements</a:t>
            </a:r>
          </a:p>
          <a:p>
            <a:pPr marL="514350" indent="-514350" defTabSz="457200">
              <a:spcBef>
                <a:spcPct val="20000"/>
              </a:spcBef>
              <a:buClr>
                <a:srgbClr val="99AB21"/>
              </a:buClr>
              <a:buFont typeface="+mj-lt"/>
              <a:buAutoNum type="alphaUcPeriod" startAt="5"/>
              <a:defRPr/>
            </a:pPr>
            <a:r>
              <a:rPr lang="en-US" sz="2800" dirty="0">
                <a:solidFill>
                  <a:srgbClr val="00467F"/>
                </a:solidFill>
                <a:latin typeface="Franklin Gothic Book"/>
                <a:cs typeface="Franklin Gothic Book"/>
              </a:rPr>
              <a:t>Develop an implementation plan</a:t>
            </a:r>
          </a:p>
          <a:p>
            <a:pPr marL="514350" indent="-514350" defTabSz="457200">
              <a:spcBef>
                <a:spcPct val="20000"/>
              </a:spcBef>
              <a:buClr>
                <a:srgbClr val="99AB21"/>
              </a:buClr>
              <a:buFont typeface="+mj-lt"/>
              <a:buAutoNum type="alphaUcPeriod" startAt="5"/>
              <a:defRPr/>
            </a:pPr>
            <a:r>
              <a:rPr lang="en-US" sz="2800" dirty="0">
                <a:solidFill>
                  <a:srgbClr val="00467F"/>
                </a:solidFill>
                <a:latin typeface="Franklin Gothic Book"/>
                <a:cs typeface="Franklin Gothic Book"/>
              </a:rPr>
              <a:t>Review and close</a:t>
            </a:r>
          </a:p>
        </p:txBody>
      </p:sp>
      <p:sp>
        <p:nvSpPr>
          <p:cNvPr id="2" name="Right Arrow 1"/>
          <p:cNvSpPr/>
          <p:nvPr/>
        </p:nvSpPr>
        <p:spPr>
          <a:xfrm>
            <a:off x="283336" y="3863660"/>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ight Arrow 11"/>
          <p:cNvSpPr/>
          <p:nvPr/>
        </p:nvSpPr>
        <p:spPr>
          <a:xfrm>
            <a:off x="283336" y="4428188"/>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Right Arrow 12"/>
          <p:cNvSpPr/>
          <p:nvPr/>
        </p:nvSpPr>
        <p:spPr>
          <a:xfrm>
            <a:off x="283336" y="5173022"/>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ight Arrow 13"/>
          <p:cNvSpPr/>
          <p:nvPr/>
        </p:nvSpPr>
        <p:spPr>
          <a:xfrm>
            <a:off x="4385974" y="3505814"/>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ight Arrow 14"/>
          <p:cNvSpPr/>
          <p:nvPr/>
        </p:nvSpPr>
        <p:spPr>
          <a:xfrm>
            <a:off x="4385974" y="4430954"/>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Right Arrow 15"/>
          <p:cNvSpPr/>
          <p:nvPr/>
        </p:nvSpPr>
        <p:spPr>
          <a:xfrm>
            <a:off x="4385974" y="5368973"/>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712573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nimClr clrSpc="rgb" dir="cw">
                                      <p:cBhvr override="childStyle">
                                        <p:cTn dur="1" fill="hold" display="0" masterRel="nextClick" afterEffect="1"/>
                                        <p:tgtEl>
                                          <p:spTgt spid="14"/>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nimClr clrSpc="rgb" dir="cw">
                                      <p:cBhvr override="childStyle">
                                        <p:cTn dur="1" fill="hold" display="0" masterRel="nextClick" afterEffect="1"/>
                                        <p:tgtEl>
                                          <p:spTgt spid="15"/>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6522" r="6522"/>
          <a:stretch>
            <a:fillRect/>
          </a:stretch>
        </p:blipFill>
        <p:spPr>
          <a:xfrm>
            <a:off x="0" y="-55606"/>
            <a:ext cx="9143999" cy="6969212"/>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72</a:t>
            </a:fld>
            <a:endParaRPr lang="en-US" dirty="0">
              <a:solidFill>
                <a:prstClr val="white"/>
              </a:solidFill>
            </a:endParaRPr>
          </a:p>
        </p:txBody>
      </p:sp>
      <p:sp>
        <p:nvSpPr>
          <p:cNvPr id="14" name="Rectangle 13"/>
          <p:cNvSpPr/>
          <p:nvPr/>
        </p:nvSpPr>
        <p:spPr>
          <a:xfrm>
            <a:off x="342943" y="1588161"/>
            <a:ext cx="2824683"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p:cNvSpPr/>
          <p:nvPr/>
        </p:nvSpPr>
        <p:spPr>
          <a:xfrm>
            <a:off x="342943" y="759748"/>
            <a:ext cx="38480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1122959"/>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800" cap="all" dirty="0" smtClean="0">
                <a:solidFill>
                  <a:prstClr val="white"/>
                </a:solidFill>
                <a:latin typeface="Franklin Gothic Medium"/>
                <a:cs typeface="Franklin Gothic Medium"/>
              </a:rPr>
              <a:t>Use </a:t>
            </a:r>
            <a:r>
              <a:rPr lang="en-US" sz="5800" cap="all" dirty="0">
                <a:solidFill>
                  <a:prstClr val="white"/>
                </a:solidFill>
                <a:latin typeface="Franklin Gothic Medium"/>
                <a:cs typeface="Franklin Gothic Medium"/>
              </a:rPr>
              <a:t>your </a:t>
            </a:r>
          </a:p>
          <a:p>
            <a:pPr defTabSz="457200">
              <a:lnSpc>
                <a:spcPts val="6260"/>
              </a:lnSpc>
              <a:spcBef>
                <a:spcPct val="0"/>
              </a:spcBef>
              <a:defRPr/>
            </a:pPr>
            <a:r>
              <a:rPr lang="en-US" sz="5800" cap="all" dirty="0">
                <a:solidFill>
                  <a:prstClr val="white"/>
                </a:solidFill>
                <a:latin typeface="Franklin Gothic Medium"/>
                <a:cs typeface="Franklin Gothic Medium"/>
              </a:rPr>
              <a:t>P</a:t>
            </a:r>
            <a:r>
              <a:rPr lang="en-US" sz="5800" cap="small" dirty="0">
                <a:solidFill>
                  <a:prstClr val="white"/>
                </a:solidFill>
                <a:latin typeface="Franklin Gothic Medium"/>
                <a:cs typeface="Franklin Gothic Medium"/>
              </a:rPr>
              <a:t>e</a:t>
            </a:r>
            <a:r>
              <a:rPr lang="en-US" sz="5800" cap="all" dirty="0">
                <a:solidFill>
                  <a:prstClr val="white"/>
                </a:solidFill>
                <a:latin typeface="Franklin Gothic Medium"/>
                <a:cs typeface="Franklin Gothic Medium"/>
              </a:rPr>
              <a:t>d</a:t>
            </a:r>
            <a:r>
              <a:rPr lang="en-US" sz="5800" cap="small" dirty="0">
                <a:solidFill>
                  <a:prstClr val="white"/>
                </a:solidFill>
                <a:latin typeface="Franklin Gothic Medium"/>
                <a:cs typeface="Franklin Gothic Medium"/>
              </a:rPr>
              <a:t>e</a:t>
            </a:r>
            <a:r>
              <a:rPr lang="en-US" sz="5800" cap="all" dirty="0">
                <a:solidFill>
                  <a:prstClr val="white"/>
                </a:solidFill>
                <a:latin typeface="Franklin Gothic Medium"/>
                <a:cs typeface="Franklin Gothic Medium"/>
              </a:rPr>
              <a:t>q</a:t>
            </a:r>
            <a:r>
              <a:rPr lang="en-US" sz="5800" cap="small" dirty="0">
                <a:solidFill>
                  <a:prstClr val="white"/>
                </a:solidFill>
                <a:latin typeface="Franklin Gothic Medium"/>
                <a:cs typeface="Franklin Gothic Medium"/>
              </a:rPr>
              <a:t>s</a:t>
            </a:r>
            <a:r>
              <a:rPr lang="en-US" sz="5800" cap="all" dirty="0">
                <a:solidFill>
                  <a:prstClr val="white"/>
                </a:solidFill>
                <a:latin typeface="Franklin Gothic Medium"/>
                <a:cs typeface="Franklin Gothic Medium"/>
              </a:rPr>
              <a:t> </a:t>
            </a:r>
            <a:endParaRPr lang="en-US" sz="5800" cap="all" dirty="0">
              <a:solidFill>
                <a:prstClr val="white"/>
              </a:solidFill>
              <a:latin typeface="Franklin Gothic Medium"/>
              <a:cs typeface="Franklin Gothic Medium"/>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8" name="TextBox 7"/>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9" name="TextBox 8"/>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0" name="TextBox 9"/>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22</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4006879637"/>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600" dirty="0" smtClean="0"/>
              <a:t>Use </a:t>
            </a:r>
            <a:r>
              <a:rPr lang="en-US" sz="4600" dirty="0" smtClean="0"/>
              <a:t>Your PeDeQs</a:t>
            </a:r>
            <a:endParaRPr lang="en-US" sz="4600"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73</a:t>
            </a:fld>
            <a:endParaRPr lang="en-US" dirty="0">
              <a:solidFill>
                <a:prstClr val="white"/>
              </a:solidFill>
            </a:endParaRPr>
          </a:p>
        </p:txBody>
      </p:sp>
      <p:sp>
        <p:nvSpPr>
          <p:cNvPr id="6" name="Content Placeholder 26"/>
          <p:cNvSpPr txBox="1">
            <a:spLocks/>
          </p:cNvSpPr>
          <p:nvPr/>
        </p:nvSpPr>
        <p:spPr>
          <a:xfrm>
            <a:off x="783390" y="2108108"/>
            <a:ext cx="3634064" cy="1787211"/>
          </a:xfrm>
          <a:prstGeom prst="rect">
            <a:avLst/>
          </a:prstGeom>
        </p:spPr>
        <p:txBody>
          <a:bodyPr vert="horz" lIns="91440" tIns="45720" rIns="91440" bIns="45720" rtlCol="0">
            <a:normAutofit fontScale="92500"/>
          </a:bodyPr>
          <a:lstStyle/>
          <a:p>
            <a:pPr marL="342900" indent="-342900" defTabSz="457200">
              <a:spcBef>
                <a:spcPct val="20000"/>
              </a:spcBef>
              <a:spcAft>
                <a:spcPts val="1200"/>
              </a:spcAft>
              <a:buClr>
                <a:srgbClr val="99AB21"/>
              </a:buClr>
              <a:buFont typeface="Arial"/>
              <a:buChar char="•"/>
              <a:defRPr/>
            </a:pPr>
            <a:r>
              <a:rPr lang="en-US" sz="3200" dirty="0">
                <a:solidFill>
                  <a:srgbClr val="00467F"/>
                </a:solidFill>
                <a:latin typeface="Franklin Gothic Book"/>
                <a:cs typeface="Franklin Gothic Book"/>
              </a:rPr>
              <a:t>To give directions </a:t>
            </a:r>
            <a:br>
              <a:rPr lang="en-US" sz="3200" dirty="0">
                <a:solidFill>
                  <a:srgbClr val="00467F"/>
                </a:solidFill>
                <a:latin typeface="Franklin Gothic Book"/>
                <a:cs typeface="Franklin Gothic Book"/>
              </a:rPr>
            </a:br>
            <a:r>
              <a:rPr lang="en-US" sz="3200" dirty="0">
                <a:solidFill>
                  <a:srgbClr val="00467F"/>
                </a:solidFill>
                <a:latin typeface="Franklin Gothic Book"/>
                <a:cs typeface="Franklin Gothic Book"/>
              </a:rPr>
              <a:t>that are accurate, </a:t>
            </a:r>
            <a:br>
              <a:rPr lang="en-US" sz="3200" dirty="0">
                <a:solidFill>
                  <a:srgbClr val="00467F"/>
                </a:solidFill>
                <a:latin typeface="Franklin Gothic Book"/>
                <a:cs typeface="Franklin Gothic Book"/>
              </a:rPr>
            </a:br>
            <a:r>
              <a:rPr lang="en-US" sz="3200" dirty="0">
                <a:solidFill>
                  <a:srgbClr val="00467F"/>
                </a:solidFill>
                <a:latin typeface="Franklin Gothic Book"/>
                <a:cs typeface="Franklin Gothic Book"/>
              </a:rPr>
              <a:t>clear and concise</a:t>
            </a:r>
          </a:p>
        </p:txBody>
      </p:sp>
      <p:sp>
        <p:nvSpPr>
          <p:cNvPr id="8" name="Content Placeholder 26"/>
          <p:cNvSpPr txBox="1">
            <a:spLocks/>
          </p:cNvSpPr>
          <p:nvPr/>
        </p:nvSpPr>
        <p:spPr>
          <a:xfrm>
            <a:off x="4788759" y="2105138"/>
            <a:ext cx="3927976" cy="2632103"/>
          </a:xfrm>
          <a:prstGeom prst="rect">
            <a:avLst/>
          </a:prstGeom>
        </p:spPr>
        <p:txBody>
          <a:bodyPr vert="horz" lIns="91440" tIns="45720" rIns="91440" bIns="45720" rtlCol="0">
            <a:normAutofit/>
          </a:bodyPr>
          <a:lstStyle/>
          <a:p>
            <a:pPr marL="514350" indent="-514350" defTabSz="457200">
              <a:spcBef>
                <a:spcPct val="20000"/>
              </a:spcBef>
              <a:buClr>
                <a:srgbClr val="99AB21"/>
              </a:buClr>
              <a:buFont typeface="Arial"/>
              <a:buChar char="•"/>
              <a:defRPr/>
            </a:pPr>
            <a:r>
              <a:rPr lang="en-US" sz="3200" dirty="0">
                <a:solidFill>
                  <a:srgbClr val="00467F"/>
                </a:solidFill>
                <a:latin typeface="Arial Black" pitchFamily="34" charset="0"/>
                <a:cs typeface="Franklin Gothic Book"/>
              </a:rPr>
              <a:t>P</a:t>
            </a:r>
            <a:r>
              <a:rPr lang="en-US" sz="3200" dirty="0">
                <a:solidFill>
                  <a:srgbClr val="00467F"/>
                </a:solidFill>
                <a:latin typeface="Franklin Gothic Book"/>
                <a:cs typeface="Franklin Gothic Book"/>
              </a:rPr>
              <a:t>urpose</a:t>
            </a:r>
          </a:p>
          <a:p>
            <a:pPr marL="514350" indent="-514350" defTabSz="457200">
              <a:spcBef>
                <a:spcPct val="20000"/>
              </a:spcBef>
              <a:buClr>
                <a:srgbClr val="99AB21"/>
              </a:buClr>
              <a:buFont typeface="Arial"/>
              <a:buChar char="•"/>
              <a:defRPr/>
            </a:pPr>
            <a:r>
              <a:rPr lang="en-US" sz="3200" dirty="0">
                <a:solidFill>
                  <a:srgbClr val="00467F"/>
                </a:solidFill>
                <a:latin typeface="Arial Black" pitchFamily="34" charset="0"/>
                <a:cs typeface="Franklin Gothic Book"/>
              </a:rPr>
              <a:t>E</a:t>
            </a:r>
            <a:r>
              <a:rPr lang="en-US" sz="3200" dirty="0">
                <a:solidFill>
                  <a:srgbClr val="00467F"/>
                </a:solidFill>
                <a:latin typeface="Franklin Gothic Book"/>
                <a:cs typeface="Franklin Gothic Book"/>
              </a:rPr>
              <a:t>xample</a:t>
            </a:r>
          </a:p>
          <a:p>
            <a:pPr marL="514350" indent="-514350" defTabSz="457200">
              <a:spcBef>
                <a:spcPct val="20000"/>
              </a:spcBef>
              <a:buClr>
                <a:srgbClr val="99AB21"/>
              </a:buClr>
              <a:buFont typeface="Arial"/>
              <a:buChar char="•"/>
              <a:defRPr/>
            </a:pPr>
            <a:r>
              <a:rPr lang="en-US" sz="3200" dirty="0">
                <a:solidFill>
                  <a:srgbClr val="00467F"/>
                </a:solidFill>
                <a:latin typeface="Arial Black" pitchFamily="34" charset="0"/>
                <a:cs typeface="Franklin Gothic Book"/>
              </a:rPr>
              <a:t>D</a:t>
            </a:r>
            <a:r>
              <a:rPr lang="en-US" sz="3200" dirty="0">
                <a:solidFill>
                  <a:srgbClr val="00467F"/>
                </a:solidFill>
                <a:latin typeface="Franklin Gothic Book"/>
                <a:cs typeface="Franklin Gothic Book"/>
              </a:rPr>
              <a:t>irections</a:t>
            </a:r>
          </a:p>
        </p:txBody>
      </p:sp>
      <p:sp>
        <p:nvSpPr>
          <p:cNvPr id="9" name="Title 4"/>
          <p:cNvSpPr txBox="1">
            <a:spLocks/>
          </p:cNvSpPr>
          <p:nvPr/>
        </p:nvSpPr>
        <p:spPr>
          <a:xfrm>
            <a:off x="4788759" y="1147876"/>
            <a:ext cx="2922000" cy="1143000"/>
          </a:xfrm>
          <a:prstGeom prst="rect">
            <a:avLst/>
          </a:prstGeom>
        </p:spPr>
        <p:txBody>
          <a:bodyPr vert="horz" lIns="91440" tIns="45720" rIns="91440" bIns="45720" rtlCol="0" anchor="ctr">
            <a:normAutofit/>
          </a:bodyPr>
          <a:lstStyle/>
          <a:p>
            <a:pPr defTabSz="457200">
              <a:spcBef>
                <a:spcPct val="0"/>
              </a:spcBef>
              <a:defRPr/>
            </a:pPr>
            <a:r>
              <a:rPr lang="en-US" sz="3700" dirty="0">
                <a:solidFill>
                  <a:srgbClr val="AFBD22"/>
                </a:solidFill>
                <a:latin typeface="Franklin Gothic Medium"/>
                <a:cs typeface="Franklin Gothic Medium"/>
              </a:rPr>
              <a:t>How?</a:t>
            </a:r>
            <a:endParaRPr lang="en-US" sz="3700" dirty="0">
              <a:solidFill>
                <a:srgbClr val="AFBD22"/>
              </a:solidFill>
              <a:latin typeface="Franklin Gothic Medium"/>
              <a:cs typeface="Franklin Gothic Medium"/>
            </a:endParaRPr>
          </a:p>
        </p:txBody>
      </p:sp>
      <p:sp>
        <p:nvSpPr>
          <p:cNvPr id="10" name="Content Placeholder 26"/>
          <p:cNvSpPr txBox="1">
            <a:spLocks/>
          </p:cNvSpPr>
          <p:nvPr/>
        </p:nvSpPr>
        <p:spPr>
          <a:xfrm>
            <a:off x="4787226" y="3895319"/>
            <a:ext cx="3927976" cy="2632103"/>
          </a:xfrm>
          <a:prstGeom prst="rect">
            <a:avLst/>
          </a:prstGeom>
        </p:spPr>
        <p:txBody>
          <a:bodyPr vert="horz" lIns="91440" tIns="45720" rIns="91440" bIns="45720" rtlCol="0">
            <a:normAutofit/>
          </a:bodyPr>
          <a:lstStyle/>
          <a:p>
            <a:pPr marL="514350" indent="-514350" defTabSz="457200">
              <a:spcBef>
                <a:spcPct val="20000"/>
              </a:spcBef>
              <a:buClr>
                <a:srgbClr val="99AB21"/>
              </a:buClr>
              <a:buFont typeface="Arial"/>
              <a:buChar char="•"/>
              <a:defRPr/>
            </a:pPr>
            <a:r>
              <a:rPr lang="en-US" sz="3200" dirty="0">
                <a:solidFill>
                  <a:srgbClr val="00467F"/>
                </a:solidFill>
                <a:latin typeface="Arial Black" pitchFamily="34" charset="0"/>
                <a:cs typeface="Franklin Gothic Book"/>
              </a:rPr>
              <a:t>E</a:t>
            </a:r>
            <a:r>
              <a:rPr lang="en-US" sz="3200" dirty="0">
                <a:solidFill>
                  <a:srgbClr val="00467F"/>
                </a:solidFill>
                <a:latin typeface="Franklin Gothic Book"/>
                <a:cs typeface="Franklin Gothic Book"/>
              </a:rPr>
              <a:t>xceptions</a:t>
            </a:r>
          </a:p>
          <a:p>
            <a:pPr marL="514350" indent="-514350" defTabSz="457200">
              <a:spcBef>
                <a:spcPct val="20000"/>
              </a:spcBef>
              <a:buClr>
                <a:srgbClr val="99AB21"/>
              </a:buClr>
              <a:buFont typeface="Arial"/>
              <a:buChar char="•"/>
              <a:defRPr/>
            </a:pPr>
            <a:r>
              <a:rPr lang="en-US" sz="3200" dirty="0">
                <a:solidFill>
                  <a:srgbClr val="00467F"/>
                </a:solidFill>
                <a:latin typeface="Arial Black" pitchFamily="34" charset="0"/>
                <a:cs typeface="Franklin Gothic Book"/>
              </a:rPr>
              <a:t>Q</a:t>
            </a:r>
            <a:r>
              <a:rPr lang="en-US" sz="3200" dirty="0">
                <a:solidFill>
                  <a:srgbClr val="00467F"/>
                </a:solidFill>
                <a:latin typeface="Franklin Gothic Book"/>
                <a:cs typeface="Franklin Gothic Book"/>
              </a:rPr>
              <a:t>uestions</a:t>
            </a:r>
          </a:p>
          <a:p>
            <a:pPr marL="514350" indent="-514350" defTabSz="457200">
              <a:spcBef>
                <a:spcPct val="20000"/>
              </a:spcBef>
              <a:buClr>
                <a:srgbClr val="99AB21"/>
              </a:buClr>
              <a:buFont typeface="Arial"/>
              <a:buChar char="•"/>
              <a:defRPr/>
            </a:pPr>
            <a:r>
              <a:rPr lang="en-US" sz="3200" dirty="0">
                <a:solidFill>
                  <a:srgbClr val="00467F"/>
                </a:solidFill>
                <a:latin typeface="Arial Black" pitchFamily="34" charset="0"/>
                <a:cs typeface="Franklin Gothic Book"/>
              </a:rPr>
              <a:t>S</a:t>
            </a:r>
            <a:r>
              <a:rPr lang="en-US" sz="3200" dirty="0">
                <a:solidFill>
                  <a:srgbClr val="00467F"/>
                </a:solidFill>
                <a:latin typeface="Franklin Gothic Book"/>
                <a:cs typeface="Franklin Gothic Book"/>
              </a:rPr>
              <a:t>tarting Question</a:t>
            </a:r>
          </a:p>
        </p:txBody>
      </p:sp>
      <p:sp>
        <p:nvSpPr>
          <p:cNvPr id="11" name="Title 4"/>
          <p:cNvSpPr txBox="1">
            <a:spLocks/>
          </p:cNvSpPr>
          <p:nvPr/>
        </p:nvSpPr>
        <p:spPr>
          <a:xfrm>
            <a:off x="783390" y="1150846"/>
            <a:ext cx="8071290" cy="1143000"/>
          </a:xfrm>
          <a:prstGeom prst="rect">
            <a:avLst/>
          </a:prstGeom>
        </p:spPr>
        <p:txBody>
          <a:bodyPr vert="horz" lIns="91440" tIns="45720" rIns="91440" bIns="45720" rtlCol="0" anchor="ctr">
            <a:normAutofit/>
          </a:bodyPr>
          <a:lstStyle/>
          <a:p>
            <a:pPr defTabSz="457200">
              <a:spcBef>
                <a:spcPct val="0"/>
              </a:spcBef>
              <a:defRPr/>
            </a:pPr>
            <a:r>
              <a:rPr lang="en-US" sz="3700" dirty="0">
                <a:solidFill>
                  <a:srgbClr val="AFBD22"/>
                </a:solidFill>
                <a:latin typeface="Franklin Gothic Medium"/>
                <a:cs typeface="Franklin Gothic Medium"/>
              </a:rPr>
              <a:t>Purpose</a:t>
            </a:r>
            <a:endParaRPr lang="en-US" sz="3700" dirty="0">
              <a:solidFill>
                <a:srgbClr val="AFBD22"/>
              </a:solidFill>
              <a:latin typeface="Franklin Gothic Medium"/>
              <a:cs typeface="Franklin Gothic Medium"/>
            </a:endParaRPr>
          </a:p>
        </p:txBody>
      </p:sp>
      <p:sp>
        <p:nvSpPr>
          <p:cNvPr id="13" name="TextBox 12"/>
          <p:cNvSpPr txBox="1"/>
          <p:nvPr/>
        </p:nvSpPr>
        <p:spPr>
          <a:xfrm>
            <a:off x="8816580" y="4937892"/>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4166495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fade">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fade">
                                      <p:cBhvr>
                                        <p:cTn id="4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p:bldP spid="10"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Separators</a:t>
            </a:r>
            <a:endParaRPr lang="en-US" dirty="0"/>
          </a:p>
        </p:txBody>
      </p:sp>
      <p:sp>
        <p:nvSpPr>
          <p:cNvPr id="14" name="Content Placeholder 13"/>
          <p:cNvSpPr>
            <a:spLocks noGrp="1"/>
          </p:cNvSpPr>
          <p:nvPr>
            <p:ph idx="1"/>
          </p:nvPr>
        </p:nvSpPr>
        <p:spPr>
          <a:xfrm>
            <a:off x="736092" y="1221270"/>
            <a:ext cx="8407908" cy="4898590"/>
          </a:xfrm>
        </p:spPr>
        <p:txBody>
          <a:bodyPr>
            <a:normAutofit fontScale="92500" lnSpcReduction="10000"/>
          </a:bodyPr>
          <a:lstStyle/>
          <a:p>
            <a:pPr marL="514350" indent="-514350">
              <a:spcAft>
                <a:spcPts val="1200"/>
              </a:spcAft>
              <a:buFont typeface="+mj-lt"/>
              <a:buAutoNum type="arabicPeriod"/>
            </a:pPr>
            <a:r>
              <a:rPr lang="en-US" dirty="0" smtClean="0"/>
              <a:t>Establish &amp; maintain a high energy level</a:t>
            </a:r>
          </a:p>
          <a:p>
            <a:pPr marL="514350" indent="-514350">
              <a:spcAft>
                <a:spcPts val="1200"/>
              </a:spcAft>
              <a:buFont typeface="+mj-lt"/>
              <a:buAutoNum type="arabicPeriod"/>
            </a:pPr>
            <a:r>
              <a:rPr lang="en-US" dirty="0" smtClean="0"/>
              <a:t>Ask starting questions that draw a vivid image</a:t>
            </a:r>
          </a:p>
          <a:p>
            <a:pPr marL="514350" indent="-514350">
              <a:spcAft>
                <a:spcPts val="1200"/>
              </a:spcAft>
              <a:buFont typeface="+mj-lt"/>
              <a:buAutoNum type="arabicPeriod"/>
            </a:pPr>
            <a:r>
              <a:rPr lang="en-US" dirty="0" smtClean="0"/>
              <a:t>Use a full toolkit of follow-up question type</a:t>
            </a:r>
          </a:p>
          <a:p>
            <a:pPr marL="514350" indent="-514350">
              <a:spcAft>
                <a:spcPts val="1200"/>
              </a:spcAft>
              <a:buFont typeface="+mj-lt"/>
              <a:buAutoNum type="arabicPeriod"/>
            </a:pPr>
            <a:r>
              <a:rPr lang="en-US" dirty="0" smtClean="0"/>
              <a:t>Respect the “Power of the Pen”</a:t>
            </a:r>
            <a:endParaRPr lang="en-US" b="1" dirty="0" smtClean="0"/>
          </a:p>
          <a:p>
            <a:pPr marL="514350" indent="-514350">
              <a:spcAft>
                <a:spcPts val="1200"/>
              </a:spcAft>
              <a:buFont typeface="+mj-lt"/>
              <a:buAutoNum type="arabicPeriod"/>
            </a:pPr>
            <a:r>
              <a:rPr lang="en-US" dirty="0" smtClean="0"/>
              <a:t>Carry the group through the process</a:t>
            </a:r>
          </a:p>
          <a:p>
            <a:pPr marL="514350" indent="-514350">
              <a:spcAft>
                <a:spcPts val="1200"/>
              </a:spcAft>
              <a:buFont typeface="+mj-lt"/>
              <a:buAutoNum type="arabicPeriod"/>
            </a:pPr>
            <a:r>
              <a:rPr lang="en-US" b="1" dirty="0" smtClean="0"/>
              <a:t>Manage Dysfunction</a:t>
            </a:r>
          </a:p>
          <a:p>
            <a:pPr marL="514350" indent="-514350">
              <a:spcAft>
                <a:spcPts val="1200"/>
              </a:spcAft>
              <a:buFont typeface="+mj-lt"/>
              <a:buAutoNum type="arabicPeriod"/>
            </a:pPr>
            <a:r>
              <a:rPr lang="en-US" dirty="0" smtClean="0"/>
              <a:t>Design customized processes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74</a:t>
            </a:fld>
            <a:endParaRPr lang="en-US" dirty="0">
              <a:solidFill>
                <a:prstClr val="white"/>
              </a:solidFill>
            </a:endParaRPr>
          </a:p>
        </p:txBody>
      </p:sp>
      <p:sp>
        <p:nvSpPr>
          <p:cNvPr id="6" name="TextBox 5"/>
          <p:cNvSpPr txBox="1"/>
          <p:nvPr/>
        </p:nvSpPr>
        <p:spPr>
          <a:xfrm>
            <a:off x="8670630" y="36005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3" name="Right Arrow 2"/>
          <p:cNvSpPr/>
          <p:nvPr/>
        </p:nvSpPr>
        <p:spPr>
          <a:xfrm>
            <a:off x="159896" y="4876800"/>
            <a:ext cx="609600"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66310107"/>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ision-Telescope-Man.jpg"/>
          <p:cNvPicPr>
            <a:picLocks noChangeAspect="1"/>
          </p:cNvPicPr>
          <p:nvPr/>
        </p:nvPicPr>
        <p:blipFill>
          <a:blip r:embed="rId3"/>
          <a:srcRect t="15801" r="22656" b="41687"/>
          <a:stretch>
            <a:fillRect/>
          </a:stretch>
        </p:blipFill>
        <p:spPr>
          <a:xfrm>
            <a:off x="-1" y="0"/>
            <a:ext cx="9165945"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75</a:t>
            </a:fld>
            <a:endParaRPr lang="en-US" dirty="0"/>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ts val="5560"/>
              </a:lnSpc>
              <a:spcBef>
                <a:spcPct val="0"/>
              </a:spcBef>
              <a:spcAft>
                <a:spcPts val="0"/>
              </a:spcAft>
              <a:buClrTx/>
              <a:buSzTx/>
              <a:buFontTx/>
              <a:buNone/>
              <a:tabLst/>
              <a:defRPr/>
            </a:pPr>
            <a:r>
              <a:rPr kumimoji="0" lang="en-US" sz="5700" b="0" i="0" u="none" strike="noStrike" kern="1200" cap="all" spc="0" normalizeH="0" baseline="0" noProof="0" dirty="0" smtClean="0">
                <a:ln>
                  <a:noFill/>
                </a:ln>
                <a:solidFill>
                  <a:schemeClr val="bg1"/>
                </a:solidFill>
                <a:effectLst/>
                <a:uLnTx/>
                <a:uFillTx/>
                <a:latin typeface="Franklin Gothic Medium"/>
                <a:ea typeface="+mj-ea"/>
                <a:cs typeface="Franklin Gothic Medium"/>
              </a:rPr>
              <a:t>B6. Conscious </a:t>
            </a:r>
            <a:r>
              <a:rPr kumimoji="0" lang="en-US" sz="5700" b="0" i="0" u="none" strike="noStrike" kern="1200" cap="all" spc="0" normalizeH="0" baseline="0" noProof="0" dirty="0" smtClean="0">
                <a:ln>
                  <a:noFill/>
                </a:ln>
                <a:solidFill>
                  <a:schemeClr val="bg1"/>
                </a:solidFill>
                <a:effectLst/>
                <a:uLnTx/>
                <a:uFillTx/>
                <a:latin typeface="Franklin Gothic Medium"/>
                <a:ea typeface="+mj-ea"/>
                <a:cs typeface="Franklin Gothic Medium"/>
              </a:rPr>
              <a:t>prevention, early detection, </a:t>
            </a:r>
            <a:br>
              <a:rPr kumimoji="0" lang="en-US" sz="5700" b="0" i="0" u="none" strike="noStrike" kern="1200" cap="all" spc="0" normalizeH="0" baseline="0" noProof="0" dirty="0" smtClean="0">
                <a:ln>
                  <a:noFill/>
                </a:ln>
                <a:solidFill>
                  <a:schemeClr val="bg1"/>
                </a:solidFill>
                <a:effectLst/>
                <a:uLnTx/>
                <a:uFillTx/>
                <a:latin typeface="Franklin Gothic Medium"/>
                <a:ea typeface="+mj-ea"/>
                <a:cs typeface="Franklin Gothic Medium"/>
              </a:rPr>
            </a:br>
            <a:r>
              <a:rPr kumimoji="0" lang="en-US" sz="5700" b="0" i="0" u="none" strike="noStrike" kern="1200" cap="all" spc="0" normalizeH="0" baseline="0" noProof="0" dirty="0" smtClean="0">
                <a:ln>
                  <a:noFill/>
                </a:ln>
                <a:solidFill>
                  <a:schemeClr val="bg1"/>
                </a:solidFill>
                <a:effectLst/>
                <a:uLnTx/>
                <a:uFillTx/>
                <a:latin typeface="Franklin Gothic Medium"/>
                <a:ea typeface="+mj-ea"/>
                <a:cs typeface="Franklin Gothic Medium"/>
              </a:rPr>
              <a:t>clean</a:t>
            </a:r>
            <a:r>
              <a:rPr kumimoji="0" lang="en-US" sz="5700" b="0" i="0" u="none" strike="noStrike" kern="1200" cap="all" spc="0" normalizeH="0" noProof="0" dirty="0" smtClean="0">
                <a:ln>
                  <a:noFill/>
                </a:ln>
                <a:solidFill>
                  <a:schemeClr val="bg1"/>
                </a:solidFill>
                <a:effectLst/>
                <a:uLnTx/>
                <a:uFillTx/>
                <a:latin typeface="Franklin Gothic Medium"/>
                <a:ea typeface="+mj-ea"/>
                <a:cs typeface="Franklin Gothic Medium"/>
              </a:rPr>
              <a:t> resolution</a:t>
            </a:r>
            <a:endParaRPr kumimoji="0" lang="en-US" sz="57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algn="l"/>
            <a:r>
              <a:rPr lang="en-US" sz="1000" dirty="0" smtClean="0">
                <a:solidFill>
                  <a:schemeClr val="bg1"/>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3" name="TextBox 12"/>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23</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951876214"/>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a:endCxn id="17" idx="0"/>
          </p:cNvCxnSpPr>
          <p:nvPr/>
        </p:nvCxnSpPr>
        <p:spPr>
          <a:xfrm rot="5400000">
            <a:off x="5014392" y="1658918"/>
            <a:ext cx="286251" cy="3721"/>
          </a:xfrm>
          <a:prstGeom prst="line">
            <a:avLst/>
          </a:prstGeom>
          <a:ln>
            <a:solidFill>
              <a:srgbClr val="F26522"/>
            </a:solidFill>
          </a:ln>
          <a:effectLst/>
        </p:spPr>
        <p:style>
          <a:lnRef idx="2">
            <a:schemeClr val="accent1"/>
          </a:lnRef>
          <a:fillRef idx="0">
            <a:schemeClr val="accent1"/>
          </a:fillRef>
          <a:effectRef idx="1">
            <a:schemeClr val="accent1"/>
          </a:effectRef>
          <a:fontRef idx="minor">
            <a:schemeClr val="tx1"/>
          </a:fontRef>
        </p:style>
      </p:cxnSp>
      <p:sp>
        <p:nvSpPr>
          <p:cNvPr id="17" name="Arc 16"/>
          <p:cNvSpPr/>
          <p:nvPr/>
        </p:nvSpPr>
        <p:spPr>
          <a:xfrm rot="4361744">
            <a:off x="-3595245" y="-2611228"/>
            <a:ext cx="7513601" cy="10196486"/>
          </a:xfrm>
          <a:prstGeom prst="arc">
            <a:avLst>
              <a:gd name="adj1" fmla="val 16770929"/>
              <a:gd name="adj2" fmla="val 0"/>
            </a:avLst>
          </a:prstGeom>
          <a:ln>
            <a:solidFill>
              <a:srgbClr val="F265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dirty="0">
              <a:solidFill>
                <a:prstClr val="black"/>
              </a:solidFill>
            </a:endParaRPr>
          </a:p>
        </p:txBody>
      </p:sp>
      <p:sp>
        <p:nvSpPr>
          <p:cNvPr id="2" name="Title 1"/>
          <p:cNvSpPr>
            <a:spLocks noGrp="1"/>
          </p:cNvSpPr>
          <p:nvPr>
            <p:ph type="title"/>
          </p:nvPr>
        </p:nvSpPr>
        <p:spPr/>
        <p:txBody>
          <a:bodyPr/>
          <a:lstStyle/>
          <a:p>
            <a:r>
              <a:rPr lang="en-US" dirty="0" smtClean="0"/>
              <a:t>B6. Dysfunctional </a:t>
            </a:r>
            <a:r>
              <a:rPr lang="en-US" dirty="0" smtClean="0"/>
              <a:t>Behavior</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76</a:t>
            </a:fld>
            <a:endParaRPr lang="en-US" dirty="0">
              <a:solidFill>
                <a:prstClr val="white"/>
              </a:solidFill>
            </a:endParaRPr>
          </a:p>
        </p:txBody>
      </p:sp>
      <p:cxnSp>
        <p:nvCxnSpPr>
          <p:cNvPr id="6" name="Straight Connector 5"/>
          <p:cNvCxnSpPr/>
          <p:nvPr/>
        </p:nvCxnSpPr>
        <p:spPr>
          <a:xfrm rot="5400000">
            <a:off x="-1101649" y="3699669"/>
            <a:ext cx="4766392"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a:off x="1283136" y="6075654"/>
            <a:ext cx="67993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a:off x="2300691" y="5442987"/>
            <a:ext cx="2914766" cy="338554"/>
            <a:chOff x="2300691" y="5442987"/>
            <a:chExt cx="2914766" cy="338554"/>
          </a:xfrm>
        </p:grpSpPr>
        <p:sp>
          <p:nvSpPr>
            <p:cNvPr id="18" name="Oval 17"/>
            <p:cNvSpPr/>
            <p:nvPr/>
          </p:nvSpPr>
          <p:spPr>
            <a:xfrm>
              <a:off x="2300691" y="5506701"/>
              <a:ext cx="211126" cy="211126"/>
            </a:xfrm>
            <a:prstGeom prst="ellipse">
              <a:avLst/>
            </a:prstGeom>
            <a:solidFill>
              <a:schemeClr val="bg1"/>
            </a:solidFill>
            <a:ln w="34925">
              <a:solidFill>
                <a:srgbClr val="EFCF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TextBox 18"/>
            <p:cNvSpPr txBox="1"/>
            <p:nvPr/>
          </p:nvSpPr>
          <p:spPr>
            <a:xfrm>
              <a:off x="2812235" y="5442987"/>
              <a:ext cx="2403222" cy="338554"/>
            </a:xfrm>
            <a:prstGeom prst="rect">
              <a:avLst/>
            </a:prstGeom>
            <a:noFill/>
          </p:spPr>
          <p:txBody>
            <a:bodyPr wrap="none" rtlCol="0" anchor="ctr">
              <a:spAutoFit/>
            </a:bodyPr>
            <a:lstStyle/>
            <a:p>
              <a:pPr defTabSz="457200"/>
              <a:r>
                <a:rPr lang="en-US" sz="1600" dirty="0">
                  <a:solidFill>
                    <a:prstClr val="white">
                      <a:lumMod val="50000"/>
                    </a:prstClr>
                  </a:solidFill>
                  <a:latin typeface="Franklin Gothic Book"/>
                  <a:cs typeface="Franklin Gothic Book"/>
                </a:rPr>
                <a:t>Arriving late, leaving early</a:t>
              </a:r>
              <a:endParaRPr lang="en-US" sz="1600" dirty="0">
                <a:solidFill>
                  <a:prstClr val="white">
                    <a:lumMod val="50000"/>
                  </a:prstClr>
                </a:solidFill>
                <a:latin typeface="Franklin Gothic Book"/>
                <a:cs typeface="Franklin Gothic Book"/>
              </a:endParaRPr>
            </a:p>
          </p:txBody>
        </p:sp>
      </p:grpSp>
      <p:sp>
        <p:nvSpPr>
          <p:cNvPr id="30" name="TextBox 29"/>
          <p:cNvSpPr txBox="1"/>
          <p:nvPr/>
        </p:nvSpPr>
        <p:spPr>
          <a:xfrm>
            <a:off x="3286666" y="6144861"/>
            <a:ext cx="2792238" cy="369332"/>
          </a:xfrm>
          <a:prstGeom prst="rect">
            <a:avLst/>
          </a:prstGeom>
          <a:noFill/>
        </p:spPr>
        <p:txBody>
          <a:bodyPr wrap="none" rtlCol="0">
            <a:spAutoFit/>
          </a:bodyPr>
          <a:lstStyle/>
          <a:p>
            <a:pPr defTabSz="457200"/>
            <a:r>
              <a:rPr lang="en-US" cap="all" dirty="0">
                <a:solidFill>
                  <a:srgbClr val="F26522"/>
                </a:solidFill>
                <a:latin typeface="Franklin Gothic Medium"/>
                <a:cs typeface="Franklin Gothic Medium"/>
              </a:rPr>
              <a:t>Degree of Dysfunction</a:t>
            </a:r>
            <a:endParaRPr lang="en-US" cap="all" dirty="0">
              <a:solidFill>
                <a:srgbClr val="F26522"/>
              </a:solidFill>
              <a:latin typeface="Franklin Gothic Medium"/>
              <a:cs typeface="Franklin Gothic Medium"/>
            </a:endParaRPr>
          </a:p>
        </p:txBody>
      </p:sp>
      <p:sp>
        <p:nvSpPr>
          <p:cNvPr id="31" name="TextBox 30"/>
          <p:cNvSpPr txBox="1"/>
          <p:nvPr/>
        </p:nvSpPr>
        <p:spPr>
          <a:xfrm rot="16200000">
            <a:off x="-373911" y="3515797"/>
            <a:ext cx="2765864" cy="369332"/>
          </a:xfrm>
          <a:prstGeom prst="rect">
            <a:avLst/>
          </a:prstGeom>
          <a:noFill/>
        </p:spPr>
        <p:txBody>
          <a:bodyPr wrap="none" rtlCol="0">
            <a:spAutoFit/>
          </a:bodyPr>
          <a:lstStyle/>
          <a:p>
            <a:pPr defTabSz="457200"/>
            <a:r>
              <a:rPr lang="en-US" cap="all" dirty="0">
                <a:solidFill>
                  <a:srgbClr val="F26522"/>
                </a:solidFill>
                <a:latin typeface="Franklin Gothic Medium"/>
                <a:cs typeface="Franklin Gothic Medium"/>
              </a:rPr>
              <a:t>Severity of disruption</a:t>
            </a:r>
            <a:endParaRPr lang="en-US" cap="all" dirty="0">
              <a:solidFill>
                <a:srgbClr val="F26522"/>
              </a:solidFill>
              <a:latin typeface="Franklin Gothic Medium"/>
              <a:cs typeface="Franklin Gothic Medium"/>
            </a:endParaRPr>
          </a:p>
        </p:txBody>
      </p:sp>
      <p:sp>
        <p:nvSpPr>
          <p:cNvPr id="32" name="TextBox 31"/>
          <p:cNvSpPr txBox="1"/>
          <p:nvPr/>
        </p:nvSpPr>
        <p:spPr>
          <a:xfrm>
            <a:off x="1945827" y="1542965"/>
            <a:ext cx="2457973" cy="1754327"/>
          </a:xfrm>
          <a:prstGeom prst="rect">
            <a:avLst/>
          </a:prstGeom>
          <a:noFill/>
        </p:spPr>
        <p:txBody>
          <a:bodyPr wrap="square" rtlCol="0">
            <a:spAutoFit/>
          </a:bodyPr>
          <a:lstStyle/>
          <a:p>
            <a:pPr defTabSz="457200"/>
            <a:r>
              <a:rPr lang="en-US" dirty="0">
                <a:solidFill>
                  <a:srgbClr val="00467F"/>
                </a:solidFill>
                <a:latin typeface="Franklin Gothic Book"/>
                <a:cs typeface="Franklin Gothic Book"/>
              </a:rPr>
              <a:t>As the degree of dysfunction increases, the severity of the disruption caused by the dysfunction increases as well</a:t>
            </a:r>
            <a:endParaRPr lang="en-US" dirty="0">
              <a:solidFill>
                <a:srgbClr val="00467F"/>
              </a:solidFill>
              <a:latin typeface="Franklin Gothic Book"/>
              <a:cs typeface="Franklin Gothic Book"/>
            </a:endParaRPr>
          </a:p>
        </p:txBody>
      </p:sp>
      <p:grpSp>
        <p:nvGrpSpPr>
          <p:cNvPr id="56" name="Group 55"/>
          <p:cNvGrpSpPr/>
          <p:nvPr/>
        </p:nvGrpSpPr>
        <p:grpSpPr>
          <a:xfrm>
            <a:off x="3018390" y="5017447"/>
            <a:ext cx="3113575" cy="338554"/>
            <a:chOff x="3018390" y="5017447"/>
            <a:chExt cx="3113575" cy="338554"/>
          </a:xfrm>
        </p:grpSpPr>
        <p:sp>
          <p:nvSpPr>
            <p:cNvPr id="20" name="TextBox 19"/>
            <p:cNvSpPr txBox="1"/>
            <p:nvPr/>
          </p:nvSpPr>
          <p:spPr>
            <a:xfrm>
              <a:off x="3496909" y="5017447"/>
              <a:ext cx="2635056" cy="338554"/>
            </a:xfrm>
            <a:prstGeom prst="rect">
              <a:avLst/>
            </a:prstGeom>
            <a:noFill/>
          </p:spPr>
          <p:txBody>
            <a:bodyPr wrap="none" rtlCol="0" anchor="ctr">
              <a:spAutoFit/>
            </a:bodyPr>
            <a:lstStyle/>
            <a:p>
              <a:pPr defTabSz="457200"/>
              <a:r>
                <a:rPr lang="en-US" sz="1600" dirty="0">
                  <a:solidFill>
                    <a:prstClr val="white">
                      <a:lumMod val="50000"/>
                    </a:prstClr>
                  </a:solidFill>
                  <a:latin typeface="Franklin Gothic Book"/>
                  <a:cs typeface="Franklin Gothic Book"/>
                </a:rPr>
                <a:t>Silence, lack of participation</a:t>
              </a:r>
              <a:endParaRPr lang="en-US" sz="1600" dirty="0">
                <a:solidFill>
                  <a:prstClr val="white">
                    <a:lumMod val="50000"/>
                  </a:prstClr>
                </a:solidFill>
                <a:latin typeface="Franklin Gothic Book"/>
                <a:cs typeface="Franklin Gothic Book"/>
              </a:endParaRPr>
            </a:p>
          </p:txBody>
        </p:sp>
        <p:sp>
          <p:nvSpPr>
            <p:cNvPr id="33" name="Oval 32"/>
            <p:cNvSpPr/>
            <p:nvPr/>
          </p:nvSpPr>
          <p:spPr>
            <a:xfrm>
              <a:off x="3018390" y="5081161"/>
              <a:ext cx="211126" cy="211126"/>
            </a:xfrm>
            <a:prstGeom prst="ellipse">
              <a:avLst/>
            </a:prstGeom>
            <a:solidFill>
              <a:schemeClr val="bg1"/>
            </a:solidFill>
            <a:ln w="34925">
              <a:solidFill>
                <a:srgbClr val="F5BE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57" name="Group 56"/>
          <p:cNvGrpSpPr/>
          <p:nvPr/>
        </p:nvGrpSpPr>
        <p:grpSpPr>
          <a:xfrm>
            <a:off x="3554965" y="4591905"/>
            <a:ext cx="3929652" cy="338554"/>
            <a:chOff x="3554965" y="4591905"/>
            <a:chExt cx="3929652" cy="338554"/>
          </a:xfrm>
        </p:grpSpPr>
        <p:sp>
          <p:nvSpPr>
            <p:cNvPr id="21" name="TextBox 20"/>
            <p:cNvSpPr txBox="1"/>
            <p:nvPr/>
          </p:nvSpPr>
          <p:spPr>
            <a:xfrm>
              <a:off x="4046757" y="4591905"/>
              <a:ext cx="3437860" cy="338554"/>
            </a:xfrm>
            <a:prstGeom prst="rect">
              <a:avLst/>
            </a:prstGeom>
            <a:noFill/>
          </p:spPr>
          <p:txBody>
            <a:bodyPr wrap="none" rtlCol="0" anchor="ctr">
              <a:spAutoFit/>
            </a:bodyPr>
            <a:lstStyle/>
            <a:p>
              <a:pPr defTabSz="457200"/>
              <a:r>
                <a:rPr lang="en-US" sz="1600" dirty="0">
                  <a:solidFill>
                    <a:prstClr val="white">
                      <a:lumMod val="50000"/>
                    </a:prstClr>
                  </a:solidFill>
                  <a:latin typeface="Franklin Gothic Book"/>
                  <a:cs typeface="Franklin Gothic Book"/>
                </a:rPr>
                <a:t>Folded arms, facing doors or windows</a:t>
              </a:r>
              <a:endParaRPr lang="en-US" sz="1600" dirty="0">
                <a:solidFill>
                  <a:prstClr val="white">
                    <a:lumMod val="50000"/>
                  </a:prstClr>
                </a:solidFill>
                <a:latin typeface="Franklin Gothic Book"/>
                <a:cs typeface="Franklin Gothic Book"/>
              </a:endParaRPr>
            </a:p>
          </p:txBody>
        </p:sp>
        <p:sp>
          <p:nvSpPr>
            <p:cNvPr id="34" name="Oval 33"/>
            <p:cNvSpPr/>
            <p:nvPr/>
          </p:nvSpPr>
          <p:spPr>
            <a:xfrm>
              <a:off x="3554965" y="4655619"/>
              <a:ext cx="211126" cy="211126"/>
            </a:xfrm>
            <a:prstGeom prst="ellipse">
              <a:avLst/>
            </a:prstGeom>
            <a:solidFill>
              <a:schemeClr val="bg1"/>
            </a:solidFill>
            <a:ln w="34925">
              <a:solidFill>
                <a:srgbClr val="EFA8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58" name="Group 57"/>
          <p:cNvGrpSpPr/>
          <p:nvPr/>
        </p:nvGrpSpPr>
        <p:grpSpPr>
          <a:xfrm>
            <a:off x="3986224" y="4166363"/>
            <a:ext cx="2258645" cy="338554"/>
            <a:chOff x="3986224" y="4166363"/>
            <a:chExt cx="2258645" cy="338554"/>
          </a:xfrm>
        </p:grpSpPr>
        <p:sp>
          <p:nvSpPr>
            <p:cNvPr id="22" name="TextBox 21"/>
            <p:cNvSpPr txBox="1"/>
            <p:nvPr/>
          </p:nvSpPr>
          <p:spPr>
            <a:xfrm>
              <a:off x="4403800" y="4166363"/>
              <a:ext cx="1841069" cy="338554"/>
            </a:xfrm>
            <a:prstGeom prst="rect">
              <a:avLst/>
            </a:prstGeom>
            <a:noFill/>
          </p:spPr>
          <p:txBody>
            <a:bodyPr wrap="none" rtlCol="0" anchor="ctr">
              <a:spAutoFit/>
            </a:bodyPr>
            <a:lstStyle/>
            <a:p>
              <a:pPr defTabSz="457200"/>
              <a:r>
                <a:rPr lang="en-US" sz="1600" dirty="0">
                  <a:solidFill>
                    <a:prstClr val="white">
                      <a:lumMod val="50000"/>
                    </a:prstClr>
                  </a:solidFill>
                  <a:latin typeface="Franklin Gothic Book"/>
                  <a:cs typeface="Franklin Gothic Book"/>
                </a:rPr>
                <a:t>Side Conversations</a:t>
              </a:r>
              <a:endParaRPr lang="en-US" sz="1600" dirty="0">
                <a:solidFill>
                  <a:prstClr val="white">
                    <a:lumMod val="50000"/>
                  </a:prstClr>
                </a:solidFill>
                <a:latin typeface="Franklin Gothic Book"/>
                <a:cs typeface="Franklin Gothic Book"/>
              </a:endParaRPr>
            </a:p>
          </p:txBody>
        </p:sp>
        <p:sp>
          <p:nvSpPr>
            <p:cNvPr id="35" name="Oval 34"/>
            <p:cNvSpPr/>
            <p:nvPr/>
          </p:nvSpPr>
          <p:spPr>
            <a:xfrm>
              <a:off x="3986224" y="4230077"/>
              <a:ext cx="211126" cy="211126"/>
            </a:xfrm>
            <a:prstGeom prst="ellipse">
              <a:avLst/>
            </a:prstGeom>
            <a:solidFill>
              <a:schemeClr val="bg1"/>
            </a:solidFill>
            <a:ln w="34925">
              <a:solidFill>
                <a:srgbClr val="E99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59" name="Group 58"/>
          <p:cNvGrpSpPr/>
          <p:nvPr/>
        </p:nvGrpSpPr>
        <p:grpSpPr>
          <a:xfrm>
            <a:off x="4326812" y="3740821"/>
            <a:ext cx="3334409" cy="338554"/>
            <a:chOff x="4326812" y="3740821"/>
            <a:chExt cx="3334409" cy="338554"/>
          </a:xfrm>
        </p:grpSpPr>
        <p:sp>
          <p:nvSpPr>
            <p:cNvPr id="23" name="TextBox 22"/>
            <p:cNvSpPr txBox="1"/>
            <p:nvPr/>
          </p:nvSpPr>
          <p:spPr>
            <a:xfrm>
              <a:off x="4762270" y="3740821"/>
              <a:ext cx="2898951" cy="338554"/>
            </a:xfrm>
            <a:prstGeom prst="rect">
              <a:avLst/>
            </a:prstGeom>
            <a:noFill/>
          </p:spPr>
          <p:txBody>
            <a:bodyPr wrap="none" rtlCol="0" anchor="ctr">
              <a:spAutoFit/>
            </a:bodyPr>
            <a:lstStyle/>
            <a:p>
              <a:pPr defTabSz="457200"/>
              <a:r>
                <a:rPr lang="en-US" sz="1600" dirty="0">
                  <a:solidFill>
                    <a:prstClr val="white">
                      <a:lumMod val="50000"/>
                    </a:prstClr>
                  </a:solidFill>
                  <a:latin typeface="Franklin Gothic Book"/>
                  <a:cs typeface="Franklin Gothic Book"/>
                </a:rPr>
                <a:t>Doing other work in the session</a:t>
              </a:r>
              <a:endParaRPr lang="en-US" sz="1600" dirty="0">
                <a:solidFill>
                  <a:prstClr val="white">
                    <a:lumMod val="50000"/>
                  </a:prstClr>
                </a:solidFill>
                <a:latin typeface="Franklin Gothic Book"/>
                <a:cs typeface="Franklin Gothic Book"/>
              </a:endParaRPr>
            </a:p>
          </p:txBody>
        </p:sp>
        <p:sp>
          <p:nvSpPr>
            <p:cNvPr id="36" name="Oval 35"/>
            <p:cNvSpPr/>
            <p:nvPr/>
          </p:nvSpPr>
          <p:spPr>
            <a:xfrm>
              <a:off x="4326812" y="3804535"/>
              <a:ext cx="211126" cy="211126"/>
            </a:xfrm>
            <a:prstGeom prst="ellipse">
              <a:avLst/>
            </a:prstGeom>
            <a:solidFill>
              <a:schemeClr val="bg1"/>
            </a:solidFill>
            <a:ln w="34925">
              <a:solidFill>
                <a:srgbClr val="E580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60" name="Group 59"/>
          <p:cNvGrpSpPr/>
          <p:nvPr/>
        </p:nvGrpSpPr>
        <p:grpSpPr>
          <a:xfrm>
            <a:off x="4592649" y="3315279"/>
            <a:ext cx="2963063" cy="338554"/>
            <a:chOff x="4592649" y="3315279"/>
            <a:chExt cx="2963063" cy="338554"/>
          </a:xfrm>
        </p:grpSpPr>
        <p:sp>
          <p:nvSpPr>
            <p:cNvPr id="24" name="TextBox 23"/>
            <p:cNvSpPr txBox="1"/>
            <p:nvPr/>
          </p:nvSpPr>
          <p:spPr>
            <a:xfrm>
              <a:off x="5014331" y="3315279"/>
              <a:ext cx="2541381" cy="338554"/>
            </a:xfrm>
            <a:prstGeom prst="rect">
              <a:avLst/>
            </a:prstGeom>
            <a:noFill/>
          </p:spPr>
          <p:txBody>
            <a:bodyPr wrap="none" rtlCol="0" anchor="ctr">
              <a:spAutoFit/>
            </a:bodyPr>
            <a:lstStyle/>
            <a:p>
              <a:pPr defTabSz="457200"/>
              <a:r>
                <a:rPr lang="en-US" sz="1600" dirty="0">
                  <a:solidFill>
                    <a:prstClr val="white">
                      <a:lumMod val="50000"/>
                    </a:prstClr>
                  </a:solidFill>
                  <a:latin typeface="Franklin Gothic Book"/>
                  <a:cs typeface="Franklin Gothic Book"/>
                </a:rPr>
                <a:t>Negative physical reactions</a:t>
              </a:r>
              <a:endParaRPr lang="en-US" sz="1600" dirty="0">
                <a:solidFill>
                  <a:prstClr val="white">
                    <a:lumMod val="50000"/>
                  </a:prstClr>
                </a:solidFill>
                <a:latin typeface="Franklin Gothic Book"/>
                <a:cs typeface="Franklin Gothic Book"/>
              </a:endParaRPr>
            </a:p>
          </p:txBody>
        </p:sp>
        <p:sp>
          <p:nvSpPr>
            <p:cNvPr id="37" name="Oval 36"/>
            <p:cNvSpPr/>
            <p:nvPr/>
          </p:nvSpPr>
          <p:spPr>
            <a:xfrm>
              <a:off x="4592649" y="3378993"/>
              <a:ext cx="211126" cy="211126"/>
            </a:xfrm>
            <a:prstGeom prst="ellipse">
              <a:avLst/>
            </a:prstGeom>
            <a:solidFill>
              <a:schemeClr val="bg1"/>
            </a:solidFill>
            <a:ln w="34925">
              <a:solidFill>
                <a:srgbClr val="E06F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61" name="Group 60"/>
          <p:cNvGrpSpPr/>
          <p:nvPr/>
        </p:nvGrpSpPr>
        <p:grpSpPr>
          <a:xfrm>
            <a:off x="4787900" y="2889737"/>
            <a:ext cx="3006175" cy="338554"/>
            <a:chOff x="4787900" y="2889737"/>
            <a:chExt cx="3006175" cy="338554"/>
          </a:xfrm>
        </p:grpSpPr>
        <p:sp>
          <p:nvSpPr>
            <p:cNvPr id="25" name="TextBox 24"/>
            <p:cNvSpPr txBox="1"/>
            <p:nvPr/>
          </p:nvSpPr>
          <p:spPr>
            <a:xfrm>
              <a:off x="5180459" y="2889737"/>
              <a:ext cx="2613616" cy="338554"/>
            </a:xfrm>
            <a:prstGeom prst="rect">
              <a:avLst/>
            </a:prstGeom>
            <a:noFill/>
          </p:spPr>
          <p:txBody>
            <a:bodyPr wrap="none" rtlCol="0" anchor="ctr">
              <a:spAutoFit/>
            </a:bodyPr>
            <a:lstStyle/>
            <a:p>
              <a:pPr defTabSz="457200"/>
              <a:r>
                <a:rPr lang="en-US" sz="1600" dirty="0">
                  <a:solidFill>
                    <a:prstClr val="white">
                      <a:lumMod val="50000"/>
                    </a:prstClr>
                  </a:solidFill>
                  <a:latin typeface="Franklin Gothic Book"/>
                  <a:cs typeface="Franklin Gothic Book"/>
                </a:rPr>
                <a:t>Audible sighs of displeasure</a:t>
              </a:r>
              <a:endParaRPr lang="en-US" sz="1600" dirty="0">
                <a:solidFill>
                  <a:prstClr val="white">
                    <a:lumMod val="50000"/>
                  </a:prstClr>
                </a:solidFill>
                <a:latin typeface="Franklin Gothic Book"/>
                <a:cs typeface="Franklin Gothic Book"/>
              </a:endParaRPr>
            </a:p>
          </p:txBody>
        </p:sp>
        <p:sp>
          <p:nvSpPr>
            <p:cNvPr id="38" name="Oval 37"/>
            <p:cNvSpPr/>
            <p:nvPr/>
          </p:nvSpPr>
          <p:spPr>
            <a:xfrm>
              <a:off x="4787900" y="2953451"/>
              <a:ext cx="211126" cy="211126"/>
            </a:xfrm>
            <a:prstGeom prst="ellipse">
              <a:avLst/>
            </a:prstGeom>
            <a:solidFill>
              <a:schemeClr val="bg1"/>
            </a:solidFill>
            <a:ln w="34925">
              <a:solidFill>
                <a:srgbClr val="DC5E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62" name="Group 61"/>
          <p:cNvGrpSpPr/>
          <p:nvPr/>
        </p:nvGrpSpPr>
        <p:grpSpPr>
          <a:xfrm>
            <a:off x="4930993" y="2487705"/>
            <a:ext cx="4213006" cy="315044"/>
            <a:chOff x="4930993" y="2487705"/>
            <a:chExt cx="4213006" cy="315044"/>
          </a:xfrm>
        </p:grpSpPr>
        <p:sp>
          <p:nvSpPr>
            <p:cNvPr id="26" name="TextBox 25"/>
            <p:cNvSpPr txBox="1"/>
            <p:nvPr/>
          </p:nvSpPr>
          <p:spPr>
            <a:xfrm>
              <a:off x="5274852" y="2487705"/>
              <a:ext cx="3869147" cy="315044"/>
            </a:xfrm>
            <a:prstGeom prst="rect">
              <a:avLst/>
            </a:prstGeom>
            <a:noFill/>
          </p:spPr>
          <p:txBody>
            <a:bodyPr wrap="square" rtlCol="0" anchor="ctr">
              <a:spAutoFit/>
            </a:bodyPr>
            <a:lstStyle/>
            <a:p>
              <a:pPr defTabSz="457200">
                <a:lnSpc>
                  <a:spcPts val="1660"/>
                </a:lnSpc>
              </a:pPr>
              <a:r>
                <a:rPr lang="en-US" sz="1600" dirty="0">
                  <a:solidFill>
                    <a:prstClr val="white">
                      <a:lumMod val="50000"/>
                    </a:prstClr>
                  </a:solidFill>
                  <a:latin typeface="Franklin Gothic Book"/>
                  <a:cs typeface="Franklin Gothic Book"/>
                </a:rPr>
                <a:t>Negative comments about a participant</a:t>
              </a:r>
              <a:endParaRPr lang="en-US" sz="1600" dirty="0">
                <a:solidFill>
                  <a:prstClr val="white">
                    <a:lumMod val="50000"/>
                  </a:prstClr>
                </a:solidFill>
                <a:latin typeface="Franklin Gothic Book"/>
                <a:cs typeface="Franklin Gothic Book"/>
              </a:endParaRPr>
            </a:p>
          </p:txBody>
        </p:sp>
        <p:sp>
          <p:nvSpPr>
            <p:cNvPr id="39" name="Oval 38"/>
            <p:cNvSpPr/>
            <p:nvPr/>
          </p:nvSpPr>
          <p:spPr>
            <a:xfrm>
              <a:off x="4930993" y="2539664"/>
              <a:ext cx="211126" cy="211126"/>
            </a:xfrm>
            <a:prstGeom prst="ellipse">
              <a:avLst/>
            </a:prstGeom>
            <a:solidFill>
              <a:schemeClr val="bg1"/>
            </a:solidFill>
            <a:ln w="34925">
              <a:solidFill>
                <a:srgbClr val="D84C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63" name="Group 62"/>
          <p:cNvGrpSpPr/>
          <p:nvPr/>
        </p:nvGrpSpPr>
        <p:grpSpPr>
          <a:xfrm>
            <a:off x="5023856" y="2085673"/>
            <a:ext cx="4120144" cy="315044"/>
            <a:chOff x="5023856" y="2085673"/>
            <a:chExt cx="4120144" cy="315044"/>
          </a:xfrm>
        </p:grpSpPr>
        <p:sp>
          <p:nvSpPr>
            <p:cNvPr id="27" name="TextBox 26"/>
            <p:cNvSpPr txBox="1"/>
            <p:nvPr/>
          </p:nvSpPr>
          <p:spPr>
            <a:xfrm>
              <a:off x="5479677" y="2085673"/>
              <a:ext cx="3664323" cy="315044"/>
            </a:xfrm>
            <a:prstGeom prst="rect">
              <a:avLst/>
            </a:prstGeom>
            <a:noFill/>
          </p:spPr>
          <p:txBody>
            <a:bodyPr wrap="square" rtlCol="0" anchor="ctr">
              <a:spAutoFit/>
            </a:bodyPr>
            <a:lstStyle/>
            <a:p>
              <a:pPr defTabSz="457200">
                <a:lnSpc>
                  <a:spcPts val="1660"/>
                </a:lnSpc>
              </a:pPr>
              <a:r>
                <a:rPr lang="en-US" sz="1600" dirty="0">
                  <a:solidFill>
                    <a:prstClr val="white">
                      <a:lumMod val="50000"/>
                    </a:prstClr>
                  </a:solidFill>
                  <a:latin typeface="Franklin Gothic Book"/>
                  <a:cs typeface="Franklin Gothic Book"/>
                </a:rPr>
                <a:t>Verbal attack directed at a participant</a:t>
              </a:r>
              <a:endParaRPr lang="en-US" sz="1600" dirty="0">
                <a:solidFill>
                  <a:prstClr val="white">
                    <a:lumMod val="50000"/>
                  </a:prstClr>
                </a:solidFill>
                <a:latin typeface="Franklin Gothic Book"/>
                <a:cs typeface="Franklin Gothic Book"/>
              </a:endParaRPr>
            </a:p>
          </p:txBody>
        </p:sp>
        <p:sp>
          <p:nvSpPr>
            <p:cNvPr id="40" name="Oval 39"/>
            <p:cNvSpPr/>
            <p:nvPr/>
          </p:nvSpPr>
          <p:spPr>
            <a:xfrm>
              <a:off x="5023856" y="2137632"/>
              <a:ext cx="211126" cy="211126"/>
            </a:xfrm>
            <a:prstGeom prst="ellipse">
              <a:avLst/>
            </a:prstGeom>
            <a:solidFill>
              <a:schemeClr val="bg1"/>
            </a:solidFill>
            <a:ln w="34925">
              <a:solidFill>
                <a:srgbClr val="D33A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65" name="Group 64"/>
          <p:cNvGrpSpPr/>
          <p:nvPr/>
        </p:nvGrpSpPr>
        <p:grpSpPr>
          <a:xfrm>
            <a:off x="5054201" y="1234589"/>
            <a:ext cx="3105328" cy="338554"/>
            <a:chOff x="5054201" y="1234589"/>
            <a:chExt cx="3105328" cy="338554"/>
          </a:xfrm>
        </p:grpSpPr>
        <p:sp>
          <p:nvSpPr>
            <p:cNvPr id="29" name="TextBox 28"/>
            <p:cNvSpPr txBox="1"/>
            <p:nvPr/>
          </p:nvSpPr>
          <p:spPr>
            <a:xfrm>
              <a:off x="5438712" y="1234589"/>
              <a:ext cx="2720817" cy="338554"/>
            </a:xfrm>
            <a:prstGeom prst="rect">
              <a:avLst/>
            </a:prstGeom>
            <a:noFill/>
          </p:spPr>
          <p:txBody>
            <a:bodyPr wrap="none" rtlCol="0" anchor="ctr">
              <a:spAutoFit/>
            </a:bodyPr>
            <a:lstStyle/>
            <a:p>
              <a:pPr defTabSz="457200"/>
              <a:r>
                <a:rPr lang="en-US" sz="1600" dirty="0">
                  <a:solidFill>
                    <a:prstClr val="white">
                      <a:lumMod val="50000"/>
                    </a:prstClr>
                  </a:solidFill>
                  <a:latin typeface="Franklin Gothic Book"/>
                  <a:cs typeface="Franklin Gothic Book"/>
                </a:rPr>
                <a:t>Physically attacking someone</a:t>
              </a:r>
              <a:endParaRPr lang="en-US" sz="1600" dirty="0">
                <a:solidFill>
                  <a:prstClr val="white">
                    <a:lumMod val="50000"/>
                  </a:prstClr>
                </a:solidFill>
                <a:latin typeface="Franklin Gothic Book"/>
                <a:cs typeface="Franklin Gothic Book"/>
              </a:endParaRPr>
            </a:p>
          </p:txBody>
        </p:sp>
        <p:sp>
          <p:nvSpPr>
            <p:cNvPr id="42" name="Oval 41"/>
            <p:cNvSpPr/>
            <p:nvPr/>
          </p:nvSpPr>
          <p:spPr>
            <a:xfrm>
              <a:off x="5054201" y="1298303"/>
              <a:ext cx="211126" cy="211126"/>
            </a:xfrm>
            <a:prstGeom prst="ellipse">
              <a:avLst/>
            </a:prstGeom>
            <a:solidFill>
              <a:schemeClr val="bg1"/>
            </a:solidFill>
            <a:ln w="34925">
              <a:solidFill>
                <a:srgbClr val="CB09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64" name="Group 63"/>
          <p:cNvGrpSpPr/>
          <p:nvPr/>
        </p:nvGrpSpPr>
        <p:grpSpPr>
          <a:xfrm>
            <a:off x="5046081" y="1660131"/>
            <a:ext cx="2992109" cy="338554"/>
            <a:chOff x="5046081" y="1660131"/>
            <a:chExt cx="2992109" cy="338554"/>
          </a:xfrm>
        </p:grpSpPr>
        <p:sp>
          <p:nvSpPr>
            <p:cNvPr id="28" name="TextBox 27"/>
            <p:cNvSpPr txBox="1"/>
            <p:nvPr/>
          </p:nvSpPr>
          <p:spPr>
            <a:xfrm>
              <a:off x="5479677" y="1660131"/>
              <a:ext cx="2558513" cy="338554"/>
            </a:xfrm>
            <a:prstGeom prst="rect">
              <a:avLst/>
            </a:prstGeom>
            <a:noFill/>
          </p:spPr>
          <p:txBody>
            <a:bodyPr wrap="none" rtlCol="0" anchor="ctr">
              <a:spAutoFit/>
            </a:bodyPr>
            <a:lstStyle/>
            <a:p>
              <a:pPr defTabSz="457200"/>
              <a:r>
                <a:rPr lang="en-US" sz="1600" dirty="0">
                  <a:solidFill>
                    <a:prstClr val="white">
                      <a:lumMod val="50000"/>
                    </a:prstClr>
                  </a:solidFill>
                  <a:latin typeface="Franklin Gothic Book"/>
                  <a:cs typeface="Franklin Gothic Book"/>
                </a:rPr>
                <a:t>Leaving the room in disgust</a:t>
              </a:r>
              <a:endParaRPr lang="en-US" sz="1600" dirty="0">
                <a:solidFill>
                  <a:prstClr val="white">
                    <a:lumMod val="50000"/>
                  </a:prstClr>
                </a:solidFill>
                <a:latin typeface="Franklin Gothic Book"/>
                <a:cs typeface="Franklin Gothic Book"/>
              </a:endParaRPr>
            </a:p>
          </p:txBody>
        </p:sp>
        <p:sp>
          <p:nvSpPr>
            <p:cNvPr id="41" name="Oval 40"/>
            <p:cNvSpPr/>
            <p:nvPr/>
          </p:nvSpPr>
          <p:spPr>
            <a:xfrm>
              <a:off x="5046081" y="1723845"/>
              <a:ext cx="211126" cy="211126"/>
            </a:xfrm>
            <a:prstGeom prst="ellipse">
              <a:avLst/>
            </a:prstGeom>
            <a:solidFill>
              <a:schemeClr val="bg1"/>
            </a:solidFill>
            <a:ln w="34925">
              <a:solidFill>
                <a:srgbClr val="CF252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46" name="TextBox 45"/>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23</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068603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B6. </a:t>
            </a:r>
            <a:r>
              <a:rPr lang="en-US" sz="3800" dirty="0" smtClean="0"/>
              <a:t>Understand </a:t>
            </a:r>
            <a:r>
              <a:rPr lang="en-US" sz="3800" dirty="0" smtClean="0"/>
              <a:t>Dysfunctional Behavior</a:t>
            </a:r>
            <a:endParaRPr lang="en-US" sz="3800" dirty="0"/>
          </a:p>
        </p:txBody>
      </p:sp>
      <p:sp>
        <p:nvSpPr>
          <p:cNvPr id="3" name="Content Placeholder 2"/>
          <p:cNvSpPr>
            <a:spLocks noGrp="1"/>
          </p:cNvSpPr>
          <p:nvPr>
            <p:ph idx="1"/>
          </p:nvPr>
        </p:nvSpPr>
        <p:spPr>
          <a:xfrm>
            <a:off x="783390" y="2050620"/>
            <a:ext cx="8071290" cy="4305730"/>
          </a:xfrm>
        </p:spPr>
        <p:txBody>
          <a:bodyPr/>
          <a:lstStyle/>
          <a:p>
            <a:pPr marL="0" indent="0">
              <a:buNone/>
            </a:pPr>
            <a:r>
              <a:rPr lang="en-US" dirty="0" smtClean="0"/>
              <a:t>Dysfunctional behavior is </a:t>
            </a:r>
            <a:r>
              <a:rPr lang="en-US" dirty="0" smtClean="0">
                <a:solidFill>
                  <a:srgbClr val="F26522"/>
                </a:solidFill>
              </a:rPr>
              <a:t>any activity </a:t>
            </a:r>
            <a:r>
              <a:rPr lang="en-US" dirty="0" smtClean="0"/>
              <a:t>by a participant that is consciously or unconsciously </a:t>
            </a:r>
            <a:r>
              <a:rPr lang="en-US" dirty="0" smtClean="0">
                <a:solidFill>
                  <a:srgbClr val="F26522"/>
                </a:solidFill>
              </a:rPr>
              <a:t>a substitution </a:t>
            </a:r>
            <a:r>
              <a:rPr lang="en-US" dirty="0" smtClean="0"/>
              <a:t>for expressing </a:t>
            </a:r>
            <a:r>
              <a:rPr lang="en-US" dirty="0" smtClean="0">
                <a:solidFill>
                  <a:srgbClr val="F26522"/>
                </a:solidFill>
              </a:rPr>
              <a:t>displeasure </a:t>
            </a:r>
            <a:r>
              <a:rPr lang="en-US" dirty="0" smtClean="0"/>
              <a:t>with the session content, the facilitation process, or an outside factor.</a:t>
            </a:r>
          </a:p>
          <a:p>
            <a:pPr marL="0" indent="0">
              <a:buNone/>
            </a:pP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77</a:t>
            </a:fld>
            <a:endParaRPr lang="en-US" dirty="0">
              <a:solidFill>
                <a:prstClr val="white"/>
              </a:solidFill>
            </a:endParaRPr>
          </a:p>
        </p:txBody>
      </p:sp>
    </p:spTree>
    <p:extLst>
      <p:ext uri="{BB962C8B-B14F-4D97-AF65-F5344CB8AC3E}">
        <p14:creationId xmlns:p14="http://schemas.microsoft.com/office/powerpoint/2010/main" val="2242343837"/>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r>
              <a:rPr lang="en-US" sz="3700" dirty="0" smtClean="0"/>
              <a:t>Separate </a:t>
            </a:r>
            <a:r>
              <a:rPr lang="en-US" sz="3700" dirty="0" smtClean="0"/>
              <a:t>Symptom from Root Cause</a:t>
            </a:r>
            <a:endParaRPr lang="en-US" sz="3700" dirty="0"/>
          </a:p>
        </p:txBody>
      </p:sp>
      <p:sp>
        <p:nvSpPr>
          <p:cNvPr id="3" name="Content Placeholder 2"/>
          <p:cNvSpPr>
            <a:spLocks noGrp="1"/>
          </p:cNvSpPr>
          <p:nvPr>
            <p:ph idx="1"/>
          </p:nvPr>
        </p:nvSpPr>
        <p:spPr/>
        <p:txBody>
          <a:bodyPr/>
          <a:lstStyle/>
          <a:p>
            <a:pPr>
              <a:lnSpc>
                <a:spcPct val="90000"/>
              </a:lnSpc>
              <a:spcAft>
                <a:spcPts val="1800"/>
              </a:spcAft>
            </a:pPr>
            <a:r>
              <a:rPr lang="en-US" dirty="0" smtClean="0"/>
              <a:t>Treat dysfunctional behavior as a sign that the participant is asking for help</a:t>
            </a:r>
          </a:p>
          <a:p>
            <a:pPr>
              <a:lnSpc>
                <a:spcPct val="90000"/>
              </a:lnSpc>
              <a:spcAft>
                <a:spcPts val="1800"/>
              </a:spcAft>
            </a:pPr>
            <a:r>
              <a:rPr lang="en-US" dirty="0" smtClean="0"/>
              <a:t>The participant is waving a red flag that is masking the real issue (</a:t>
            </a:r>
            <a:r>
              <a:rPr lang="en-US" dirty="0" smtClean="0">
                <a:solidFill>
                  <a:srgbClr val="F26522"/>
                </a:solidFill>
              </a:rPr>
              <a:t>root cause</a:t>
            </a:r>
            <a:r>
              <a:rPr lang="en-US" dirty="0" smtClean="0"/>
              <a:t>)</a:t>
            </a:r>
          </a:p>
          <a:p>
            <a:pPr>
              <a:lnSpc>
                <a:spcPct val="90000"/>
              </a:lnSpc>
              <a:spcAft>
                <a:spcPts val="1800"/>
              </a:spcAft>
            </a:pPr>
            <a:r>
              <a:rPr lang="en-US" dirty="0" smtClean="0"/>
              <a:t>Dysfunctional behavior is a </a:t>
            </a:r>
            <a:r>
              <a:rPr lang="en-US" dirty="0" smtClean="0">
                <a:solidFill>
                  <a:srgbClr val="F26522"/>
                </a:solidFill>
              </a:rPr>
              <a:t>symptom</a:t>
            </a:r>
          </a:p>
          <a:p>
            <a:pPr>
              <a:lnSpc>
                <a:spcPct val="90000"/>
              </a:lnSpc>
              <a:spcAft>
                <a:spcPts val="1800"/>
              </a:spcAft>
            </a:pPr>
            <a:r>
              <a:rPr lang="en-US" dirty="0" smtClean="0"/>
              <a:t>Dysfunctional behavior tends to get worse over time</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78</a:t>
            </a:fld>
            <a:endParaRPr lang="en-US" dirty="0">
              <a:solidFill>
                <a:prstClr val="white"/>
              </a:solidFill>
            </a:endParaRPr>
          </a:p>
        </p:txBody>
      </p:sp>
      <p:sp>
        <p:nvSpPr>
          <p:cNvPr id="6" name="TextBox 5"/>
          <p:cNvSpPr txBox="1"/>
          <p:nvPr/>
        </p:nvSpPr>
        <p:spPr>
          <a:xfrm>
            <a:off x="8764740" y="448272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7" name="TextBox 6"/>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24</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998899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curity-Guard-Earpiece.jpg"/>
          <p:cNvPicPr>
            <a:picLocks noChangeAspect="1"/>
          </p:cNvPicPr>
          <p:nvPr/>
        </p:nvPicPr>
        <p:blipFill>
          <a:blip r:embed="rId3"/>
          <a:srcRect r="11165"/>
          <a:stretch>
            <a:fillRect/>
          </a:stretch>
        </p:blipFill>
        <p:spPr>
          <a:xfrm flipH="1">
            <a:off x="0" y="-1913"/>
            <a:ext cx="9157228" cy="6859913"/>
          </a:xfrm>
          <a:prstGeom prst="rect">
            <a:avLst/>
          </a:prstGeom>
        </p:spPr>
      </p:pic>
      <p:grpSp>
        <p:nvGrpSpPr>
          <p:cNvPr id="9" name="Group 8"/>
          <p:cNvGrpSpPr/>
          <p:nvPr/>
        </p:nvGrpSpPr>
        <p:grpSpPr>
          <a:xfrm>
            <a:off x="342943" y="187128"/>
            <a:ext cx="8801056" cy="1672670"/>
            <a:chOff x="342943" y="2821788"/>
            <a:chExt cx="8801056" cy="1672670"/>
          </a:xfrm>
        </p:grpSpPr>
        <p:sp>
          <p:nvSpPr>
            <p:cNvPr id="17" name="Rectangle 16"/>
            <p:cNvSpPr/>
            <p:nvPr/>
          </p:nvSpPr>
          <p:spPr>
            <a:xfrm>
              <a:off x="342943" y="2821788"/>
              <a:ext cx="4472265" cy="167267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3053756"/>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600" cap="all" dirty="0" smtClean="0">
                  <a:solidFill>
                    <a:prstClr val="white"/>
                  </a:solidFill>
                  <a:latin typeface="Franklin Gothic Medium"/>
                  <a:cs typeface="Franklin Gothic Medium"/>
                </a:rPr>
                <a:t>Focus </a:t>
              </a:r>
              <a:r>
                <a:rPr lang="en-US" sz="5600" cap="all" dirty="0">
                  <a:solidFill>
                    <a:prstClr val="white"/>
                  </a:solidFill>
                  <a:latin typeface="Franklin Gothic Medium"/>
                  <a:cs typeface="Franklin Gothic Medium"/>
                </a:rPr>
                <a:t>on </a:t>
              </a:r>
              <a:br>
                <a:rPr lang="en-US" sz="5600" cap="all" dirty="0">
                  <a:solidFill>
                    <a:prstClr val="white"/>
                  </a:solidFill>
                  <a:latin typeface="Franklin Gothic Medium"/>
                  <a:cs typeface="Franklin Gothic Medium"/>
                </a:rPr>
              </a:br>
              <a:r>
                <a:rPr lang="en-US" sz="5600" cap="all" dirty="0">
                  <a:solidFill>
                    <a:prstClr val="white"/>
                  </a:solidFill>
                  <a:latin typeface="Franklin Gothic Medium"/>
                  <a:cs typeface="Franklin Gothic Medium"/>
                </a:rPr>
                <a:t>prevention</a:t>
              </a:r>
              <a:endParaRPr lang="en-US" sz="5600" cap="all" dirty="0">
                <a:solidFill>
                  <a:prstClr val="white"/>
                </a:solidFill>
                <a:latin typeface="Franklin Gothic Medium"/>
                <a:cs typeface="Franklin Gothic Medium"/>
              </a:endParaRPr>
            </a:p>
          </p:txBody>
        </p:sp>
      </p:grpSp>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79</a:t>
            </a:fld>
            <a:endParaRPr lang="en-US" dirty="0">
              <a:solidFill>
                <a:prstClr val="white"/>
              </a:solidFill>
            </a:endParaRPr>
          </a:p>
        </p:txBody>
      </p:sp>
    </p:spTree>
    <p:extLst>
      <p:ext uri="{BB962C8B-B14F-4D97-AF65-F5344CB8AC3E}">
        <p14:creationId xmlns:p14="http://schemas.microsoft.com/office/powerpoint/2010/main" val="4113185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n-notebook.jpg"/>
          <p:cNvPicPr>
            <a:picLocks noChangeAspect="1"/>
          </p:cNvPicPr>
          <p:nvPr/>
        </p:nvPicPr>
        <p:blipFill>
          <a:blip r:embed="rId3"/>
          <a:srcRect t="41760" b="9468"/>
          <a:stretch>
            <a:fillRect/>
          </a:stretch>
        </p:blipFill>
        <p:spPr>
          <a:xfrm>
            <a:off x="-1" y="0"/>
            <a:ext cx="9165945"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8</a:t>
            </a:fld>
            <a:endParaRPr lang="en-US" dirty="0">
              <a:solidFill>
                <a:prstClr val="white"/>
              </a:solidFill>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2" name="Title 1"/>
          <p:cNvSpPr txBox="1">
            <a:spLocks/>
          </p:cNvSpPr>
          <p:nvPr/>
        </p:nvSpPr>
        <p:spPr>
          <a:xfrm>
            <a:off x="0" y="3431631"/>
            <a:ext cx="9144000" cy="3003806"/>
          </a:xfrm>
          <a:prstGeom prst="rect">
            <a:avLst/>
          </a:prstGeom>
        </p:spPr>
        <p:txBody>
          <a:bodyPr vert="horz" lIns="91440" tIns="45720" rIns="91440" bIns="45720" rtlCol="0" anchor="ctr">
            <a:noAutofit/>
          </a:bodyPr>
          <a:lstStyle/>
          <a:p>
            <a:pPr algn="ctr" defTabSz="457200">
              <a:lnSpc>
                <a:spcPts val="4400"/>
              </a:lnSpc>
              <a:spcBef>
                <a:spcPct val="0"/>
              </a:spcBef>
              <a:defRPr/>
            </a:pPr>
            <a:r>
              <a:rPr lang="en-US" sz="4900" cap="all" dirty="0">
                <a:solidFill>
                  <a:prstClr val="white"/>
                </a:solidFill>
                <a:latin typeface="Franklin Gothic Book"/>
                <a:cs typeface="Franklin Gothic Book"/>
              </a:rPr>
              <a:t>Principle 4.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respecting the power of the pen</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4200" i="1" dirty="0">
                <a:solidFill>
                  <a:prstClr val="white"/>
                </a:solidFill>
                <a:latin typeface="Franklin Gothic Medium"/>
                <a:cs typeface="Franklin Gothic Medium"/>
              </a:rPr>
              <a:t>Use It, Don’t Abuse It,</a:t>
            </a:r>
          </a:p>
          <a:p>
            <a:pPr algn="ctr" defTabSz="457200">
              <a:lnSpc>
                <a:spcPts val="4400"/>
              </a:lnSpc>
              <a:spcBef>
                <a:spcPct val="0"/>
              </a:spcBef>
              <a:defRPr/>
            </a:pPr>
            <a:r>
              <a:rPr lang="en-US" sz="4200" i="1" dirty="0">
                <a:solidFill>
                  <a:prstClr val="white"/>
                </a:solidFill>
                <a:latin typeface="Franklin Gothic Medium"/>
                <a:cs typeface="Franklin Gothic Medium"/>
              </a:rPr>
              <a:t>Make It Theirs</a:t>
            </a:r>
            <a:endParaRPr lang="en-US" sz="4200" i="1" dirty="0">
              <a:solidFill>
                <a:prstClr val="white"/>
              </a:solidFill>
              <a:latin typeface="Franklin Gothic Medium"/>
              <a:cs typeface="Franklin Gothic Medium"/>
            </a:endParaRPr>
          </a:p>
        </p:txBody>
      </p:sp>
    </p:spTree>
    <p:extLst>
      <p:ext uri="{BB962C8B-B14F-4D97-AF65-F5344CB8AC3E}">
        <p14:creationId xmlns:p14="http://schemas.microsoft.com/office/powerpoint/2010/main" val="3268950393"/>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071290" cy="1143000"/>
          </a:xfrm>
        </p:spPr>
        <p:txBody>
          <a:bodyPr/>
          <a:lstStyle/>
          <a:p>
            <a:r>
              <a:rPr lang="en-US" dirty="0" smtClean="0"/>
              <a:t>Focus </a:t>
            </a:r>
            <a:r>
              <a:rPr lang="en-US" dirty="0" smtClean="0"/>
              <a:t>On Prevention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80</a:t>
            </a:fld>
            <a:endParaRPr lang="en-US" dirty="0">
              <a:solidFill>
                <a:prstClr val="white"/>
              </a:solidFill>
            </a:endParaRPr>
          </a:p>
        </p:txBody>
      </p:sp>
      <p:sp>
        <p:nvSpPr>
          <p:cNvPr id="5" name="TextBox 4"/>
          <p:cNvSpPr txBox="1"/>
          <p:nvPr/>
        </p:nvSpPr>
        <p:spPr>
          <a:xfrm>
            <a:off x="783390" y="1219200"/>
            <a:ext cx="7483043" cy="861774"/>
          </a:xfrm>
          <a:prstGeom prst="rect">
            <a:avLst/>
          </a:prstGeom>
          <a:noFill/>
        </p:spPr>
        <p:txBody>
          <a:bodyPr wrap="square" rtlCol="0">
            <a:spAutoFit/>
          </a:bodyPr>
          <a:lstStyle/>
          <a:p>
            <a:pPr defTabSz="457200"/>
            <a:r>
              <a:rPr lang="en-US" sz="2500" dirty="0">
                <a:solidFill>
                  <a:srgbClr val="00467F"/>
                </a:solidFill>
                <a:latin typeface="Franklin Gothic Book"/>
                <a:cs typeface="Franklin Gothic Book"/>
              </a:rPr>
              <a:t>During preparation, inquire about issues and concerns that might cause problems during the session</a:t>
            </a: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527114" y="2487723"/>
            <a:ext cx="647700" cy="162560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3504041" y="2448033"/>
            <a:ext cx="749300" cy="1625600"/>
          </a:xfrm>
          <a:prstGeom prst="rect">
            <a:avLst/>
          </a:prstGeom>
        </p:spPr>
      </p:pic>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448588" y="2448033"/>
            <a:ext cx="749300" cy="1625600"/>
          </a:xfrm>
          <a:prstGeom prst="rect">
            <a:avLst/>
          </a:prstGeom>
        </p:spPr>
      </p:pic>
      <p:grpSp>
        <p:nvGrpSpPr>
          <p:cNvPr id="33" name="Group 32"/>
          <p:cNvGrpSpPr/>
          <p:nvPr/>
        </p:nvGrpSpPr>
        <p:grpSpPr>
          <a:xfrm>
            <a:off x="1054670" y="2495997"/>
            <a:ext cx="2378691" cy="1938992"/>
            <a:chOff x="775706" y="2495997"/>
            <a:chExt cx="2378691" cy="1938992"/>
          </a:xfrm>
        </p:grpSpPr>
        <p:sp>
          <p:nvSpPr>
            <p:cNvPr id="18" name="TextBox 17"/>
            <p:cNvSpPr txBox="1"/>
            <p:nvPr/>
          </p:nvSpPr>
          <p:spPr>
            <a:xfrm>
              <a:off x="775706" y="2495997"/>
              <a:ext cx="1805166" cy="1938992"/>
            </a:xfrm>
            <a:prstGeom prst="rect">
              <a:avLst/>
            </a:prstGeom>
            <a:noFill/>
          </p:spPr>
          <p:txBody>
            <a:bodyPr wrap="square" rtlCol="0">
              <a:spAutoFit/>
            </a:bodyPr>
            <a:lstStyle/>
            <a:p>
              <a:pPr defTabSz="457200"/>
              <a:r>
                <a:rPr lang="en-US" sz="2000" dirty="0">
                  <a:solidFill>
                    <a:srgbClr val="AFBD22"/>
                  </a:solidFill>
                  <a:latin typeface="Franklin Gothic Medium"/>
                  <a:cs typeface="Franklin Gothic Medium"/>
                </a:rPr>
                <a:t>Believe they stand to lose something if the session achieves its objectives</a:t>
              </a:r>
              <a:endParaRPr lang="en-US" sz="2000" dirty="0">
                <a:solidFill>
                  <a:srgbClr val="AFBD22"/>
                </a:solidFill>
                <a:latin typeface="Franklin Gothic Medium"/>
                <a:cs typeface="Franklin Gothic Medium"/>
              </a:endParaRPr>
            </a:p>
          </p:txBody>
        </p:sp>
        <p:cxnSp>
          <p:nvCxnSpPr>
            <p:cNvPr id="24" name="Straight Connector 23"/>
            <p:cNvCxnSpPr/>
            <p:nvPr/>
          </p:nvCxnSpPr>
          <p:spPr>
            <a:xfrm rot="10800000">
              <a:off x="2512593" y="2800772"/>
              <a:ext cx="641804" cy="1588"/>
            </a:xfrm>
            <a:prstGeom prst="line">
              <a:avLst/>
            </a:prstGeom>
            <a:ln>
              <a:solidFill>
                <a:srgbClr val="AFBD22"/>
              </a:solidFill>
            </a:ln>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6246376" y="2601340"/>
            <a:ext cx="1810894" cy="1323439"/>
            <a:chOff x="6246376" y="2601340"/>
            <a:chExt cx="1810894" cy="1323439"/>
          </a:xfrm>
        </p:grpSpPr>
        <p:cxnSp>
          <p:nvCxnSpPr>
            <p:cNvPr id="22" name="Straight Connector 21"/>
            <p:cNvCxnSpPr/>
            <p:nvPr/>
          </p:nvCxnSpPr>
          <p:spPr>
            <a:xfrm rot="10800000">
              <a:off x="6246376" y="2800772"/>
              <a:ext cx="641804" cy="1588"/>
            </a:xfrm>
            <a:prstGeom prst="line">
              <a:avLst/>
            </a:prstGeom>
            <a:ln>
              <a:solidFill>
                <a:srgbClr val="AFBD22"/>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269017" y="2601340"/>
              <a:ext cx="1788253" cy="1323439"/>
            </a:xfrm>
            <a:prstGeom prst="rect">
              <a:avLst/>
            </a:prstGeom>
            <a:noFill/>
          </p:spPr>
          <p:txBody>
            <a:bodyPr wrap="square" rtlCol="0">
              <a:spAutoFit/>
            </a:bodyPr>
            <a:lstStyle/>
            <a:p>
              <a:pPr algn="r" defTabSz="457200"/>
              <a:r>
                <a:rPr lang="en-US" sz="2000" dirty="0">
                  <a:solidFill>
                    <a:srgbClr val="AFBD22"/>
                  </a:solidFill>
                  <a:latin typeface="Franklin Gothic Medium"/>
                  <a:cs typeface="Franklin Gothic Medium"/>
                </a:rPr>
                <a:t>Not on favorable terms with one another</a:t>
              </a:r>
            </a:p>
          </p:txBody>
        </p:sp>
      </p:grpSp>
      <p:grpSp>
        <p:nvGrpSpPr>
          <p:cNvPr id="6" name="Group 5"/>
          <p:cNvGrpSpPr/>
          <p:nvPr/>
        </p:nvGrpSpPr>
        <p:grpSpPr>
          <a:xfrm>
            <a:off x="6246376" y="4355757"/>
            <a:ext cx="1810895" cy="1631216"/>
            <a:chOff x="6246376" y="4355757"/>
            <a:chExt cx="1810895" cy="1631216"/>
          </a:xfrm>
        </p:grpSpPr>
        <p:sp>
          <p:nvSpPr>
            <p:cNvPr id="15" name="TextBox 14"/>
            <p:cNvSpPr txBox="1"/>
            <p:nvPr/>
          </p:nvSpPr>
          <p:spPr>
            <a:xfrm>
              <a:off x="6567279" y="4355757"/>
              <a:ext cx="1489992" cy="1631216"/>
            </a:xfrm>
            <a:prstGeom prst="rect">
              <a:avLst/>
            </a:prstGeom>
            <a:noFill/>
          </p:spPr>
          <p:txBody>
            <a:bodyPr wrap="square" rtlCol="0">
              <a:spAutoFit/>
            </a:bodyPr>
            <a:lstStyle/>
            <a:p>
              <a:pPr algn="r" defTabSz="457200"/>
              <a:r>
                <a:rPr lang="en-US" sz="2000" dirty="0">
                  <a:solidFill>
                    <a:srgbClr val="00467F"/>
                  </a:solidFill>
                  <a:latin typeface="Franklin Gothic Medium"/>
                  <a:cs typeface="Franklin Gothic Medium"/>
                </a:rPr>
                <a:t>Tends to  </a:t>
              </a:r>
              <a:br>
                <a:rPr lang="en-US" sz="2000" dirty="0">
                  <a:solidFill>
                    <a:srgbClr val="00467F"/>
                  </a:solidFill>
                  <a:latin typeface="Franklin Gothic Medium"/>
                  <a:cs typeface="Franklin Gothic Medium"/>
                </a:rPr>
              </a:br>
              <a:r>
                <a:rPr lang="en-US" sz="2000" dirty="0">
                  <a:solidFill>
                    <a:srgbClr val="00467F"/>
                  </a:solidFill>
                  <a:latin typeface="Franklin Gothic Medium"/>
                  <a:cs typeface="Franklin Gothic Medium"/>
                </a:rPr>
                <a:t>point out problems </a:t>
              </a:r>
              <a:br>
                <a:rPr lang="en-US" sz="2000" dirty="0">
                  <a:solidFill>
                    <a:srgbClr val="00467F"/>
                  </a:solidFill>
                  <a:latin typeface="Franklin Gothic Medium"/>
                  <a:cs typeface="Franklin Gothic Medium"/>
                </a:rPr>
              </a:br>
              <a:r>
                <a:rPr lang="en-US" sz="2000" dirty="0">
                  <a:solidFill>
                    <a:srgbClr val="00467F"/>
                  </a:solidFill>
                  <a:latin typeface="Franklin Gothic Medium"/>
                  <a:cs typeface="Franklin Gothic Medium"/>
                </a:rPr>
                <a:t>instead of solutions</a:t>
              </a:r>
            </a:p>
          </p:txBody>
        </p:sp>
        <p:cxnSp>
          <p:nvCxnSpPr>
            <p:cNvPr id="26" name="Straight Connector 25"/>
            <p:cNvCxnSpPr/>
            <p:nvPr/>
          </p:nvCxnSpPr>
          <p:spPr>
            <a:xfrm rot="10800000">
              <a:off x="6246376" y="4850864"/>
              <a:ext cx="641804" cy="1588"/>
            </a:xfrm>
            <a:prstGeom prst="line">
              <a:avLst/>
            </a:prstGeom>
            <a:ln>
              <a:solidFill>
                <a:srgbClr val="00467F"/>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1054669" y="4507594"/>
            <a:ext cx="2378692" cy="1015663"/>
            <a:chOff x="775705" y="5050024"/>
            <a:chExt cx="2378692" cy="1015663"/>
          </a:xfrm>
        </p:grpSpPr>
        <p:sp>
          <p:nvSpPr>
            <p:cNvPr id="14" name="TextBox 13"/>
            <p:cNvSpPr txBox="1"/>
            <p:nvPr/>
          </p:nvSpPr>
          <p:spPr>
            <a:xfrm>
              <a:off x="775705" y="5050024"/>
              <a:ext cx="1914409" cy="1015663"/>
            </a:xfrm>
            <a:prstGeom prst="rect">
              <a:avLst/>
            </a:prstGeom>
            <a:noFill/>
          </p:spPr>
          <p:txBody>
            <a:bodyPr wrap="square" rtlCol="0">
              <a:spAutoFit/>
            </a:bodyPr>
            <a:lstStyle/>
            <a:p>
              <a:pPr defTabSz="457200"/>
              <a:r>
                <a:rPr lang="en-US" sz="2000" dirty="0">
                  <a:solidFill>
                    <a:srgbClr val="00467F"/>
                  </a:solidFill>
                  <a:latin typeface="Franklin Gothic Medium"/>
                  <a:cs typeface="Franklin Gothic Medium"/>
                </a:rPr>
                <a:t>Not in favor of holding the session</a:t>
              </a:r>
            </a:p>
          </p:txBody>
        </p:sp>
        <p:cxnSp>
          <p:nvCxnSpPr>
            <p:cNvPr id="27" name="Straight Connector 26"/>
            <p:cNvCxnSpPr/>
            <p:nvPr/>
          </p:nvCxnSpPr>
          <p:spPr>
            <a:xfrm rot="10800000">
              <a:off x="2512593" y="5408792"/>
              <a:ext cx="641804" cy="1588"/>
            </a:xfrm>
            <a:prstGeom prst="line">
              <a:avLst/>
            </a:prstGeom>
            <a:ln>
              <a:solidFill>
                <a:srgbClr val="00467F"/>
              </a:solidFill>
            </a:ln>
            <a:effectLst/>
          </p:spPr>
          <p:style>
            <a:lnRef idx="2">
              <a:schemeClr val="accent1"/>
            </a:lnRef>
            <a:fillRef idx="0">
              <a:schemeClr val="accent1"/>
            </a:fillRef>
            <a:effectRef idx="1">
              <a:schemeClr val="accent1"/>
            </a:effectRef>
            <a:fontRef idx="minor">
              <a:schemeClr val="tx1"/>
            </a:fontRef>
          </p:style>
        </p:cxnSp>
      </p:grpSp>
      <p:pic>
        <p:nvPicPr>
          <p:cNvPr id="29" name="Picture 2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499388" y="4317438"/>
            <a:ext cx="647700" cy="1625600"/>
          </a:xfrm>
          <a:prstGeom prst="rect">
            <a:avLst/>
          </a:prstGeom>
        </p:spPr>
      </p:pic>
      <p:pic>
        <p:nvPicPr>
          <p:cNvPr id="31" name="Picture 3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476315" y="4277748"/>
            <a:ext cx="749300" cy="1625600"/>
          </a:xfrm>
          <a:prstGeom prst="rect">
            <a:avLst/>
          </a:prstGeom>
        </p:spPr>
      </p:pic>
      <p:pic>
        <p:nvPicPr>
          <p:cNvPr id="32" name="Picture 3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3554841" y="4317438"/>
            <a:ext cx="647700" cy="1625600"/>
          </a:xfrm>
          <a:prstGeom prst="rect">
            <a:avLst/>
          </a:prstGeom>
        </p:spPr>
      </p:pic>
      <p:sp>
        <p:nvSpPr>
          <p:cNvPr id="25" name="TextBox 24"/>
          <p:cNvSpPr txBox="1"/>
          <p:nvPr/>
        </p:nvSpPr>
        <p:spPr>
          <a:xfrm>
            <a:off x="8764740" y="242983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3918098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a:t>
            </a:r>
            <a:r>
              <a:rPr lang="en-US" dirty="0" smtClean="0"/>
              <a:t>On Prevention</a:t>
            </a:r>
            <a:endParaRPr lang="en-US" dirty="0"/>
          </a:p>
        </p:txBody>
      </p:sp>
      <p:sp>
        <p:nvSpPr>
          <p:cNvPr id="3" name="Content Placeholder 2"/>
          <p:cNvSpPr>
            <a:spLocks noGrp="1"/>
          </p:cNvSpPr>
          <p:nvPr>
            <p:ph idx="1"/>
          </p:nvPr>
        </p:nvSpPr>
        <p:spPr/>
        <p:txBody>
          <a:bodyPr/>
          <a:lstStyle/>
          <a:p>
            <a:pPr>
              <a:spcAft>
                <a:spcPts val="600"/>
              </a:spcAft>
            </a:pPr>
            <a:r>
              <a:rPr lang="en-US" dirty="0" smtClean="0"/>
              <a:t>Develop and execute strategies for preventing problems:</a:t>
            </a:r>
          </a:p>
          <a:p>
            <a:pPr lvl="1">
              <a:spcAft>
                <a:spcPts val="600"/>
              </a:spcAft>
            </a:pPr>
            <a:r>
              <a:rPr lang="en-US" dirty="0" smtClean="0"/>
              <a:t>Assigning seats</a:t>
            </a:r>
          </a:p>
          <a:p>
            <a:pPr lvl="1">
              <a:spcAft>
                <a:spcPts val="600"/>
              </a:spcAft>
            </a:pPr>
            <a:r>
              <a:rPr lang="en-US" dirty="0" smtClean="0"/>
              <a:t>Adding ground rules</a:t>
            </a:r>
          </a:p>
          <a:p>
            <a:pPr lvl="1">
              <a:spcAft>
                <a:spcPts val="600"/>
              </a:spcAft>
            </a:pPr>
            <a:r>
              <a:rPr lang="en-US" dirty="0" smtClean="0"/>
              <a:t>Making sure you interact with particular people</a:t>
            </a:r>
          </a:p>
          <a:p>
            <a:pPr lvl="1">
              <a:spcAft>
                <a:spcPts val="600"/>
              </a:spcAft>
            </a:pPr>
            <a:r>
              <a:rPr lang="en-US" dirty="0" smtClean="0"/>
              <a:t>Paying close attention to particular reactions</a:t>
            </a:r>
          </a:p>
          <a:p>
            <a:pPr lvl="1">
              <a:spcAft>
                <a:spcPts val="600"/>
              </a:spcAft>
            </a:pPr>
            <a:r>
              <a:rPr lang="en-US" dirty="0" smtClean="0"/>
              <a:t>Holding informal meeting during breaks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81</a:t>
            </a:fld>
            <a:endParaRPr lang="en-US" dirty="0">
              <a:solidFill>
                <a:prstClr val="white"/>
              </a:solidFill>
            </a:endParaRPr>
          </a:p>
        </p:txBody>
      </p:sp>
      <p:sp>
        <p:nvSpPr>
          <p:cNvPr id="6" name="TextBox 5"/>
          <p:cNvSpPr txBox="1"/>
          <p:nvPr/>
        </p:nvSpPr>
        <p:spPr>
          <a:xfrm>
            <a:off x="8764740" y="4792686"/>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7" name="TextBox 6"/>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24</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94170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ye-sight-blue.jpg"/>
          <p:cNvPicPr>
            <a:picLocks noChangeAspect="1"/>
          </p:cNvPicPr>
          <p:nvPr/>
        </p:nvPicPr>
        <p:blipFill>
          <a:blip r:embed="rId3"/>
          <a:srcRect l="11250"/>
          <a:stretch>
            <a:fillRect/>
          </a:stretch>
        </p:blipFill>
        <p:spPr>
          <a:xfrm>
            <a:off x="0" y="0"/>
            <a:ext cx="9144000" cy="6858000"/>
          </a:xfrm>
          <a:prstGeom prst="rect">
            <a:avLst/>
          </a:prstGeom>
        </p:spPr>
      </p:pic>
      <p:grpSp>
        <p:nvGrpSpPr>
          <p:cNvPr id="2" name="Group 8"/>
          <p:cNvGrpSpPr/>
          <p:nvPr/>
        </p:nvGrpSpPr>
        <p:grpSpPr>
          <a:xfrm>
            <a:off x="342943" y="140132"/>
            <a:ext cx="8801056" cy="1143000"/>
            <a:chOff x="342943" y="2759294"/>
            <a:chExt cx="8801056" cy="1143000"/>
          </a:xfrm>
        </p:grpSpPr>
        <p:sp>
          <p:nvSpPr>
            <p:cNvPr id="17" name="Rectangle 16"/>
            <p:cNvSpPr/>
            <p:nvPr/>
          </p:nvSpPr>
          <p:spPr>
            <a:xfrm>
              <a:off x="342943" y="2883780"/>
              <a:ext cx="84962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759294"/>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000" cap="all" dirty="0" smtClean="0">
                  <a:solidFill>
                    <a:prstClr val="white"/>
                  </a:solidFill>
                  <a:latin typeface="Franklin Gothic Medium"/>
                  <a:cs typeface="Franklin Gothic Medium"/>
                </a:rPr>
                <a:t>Detect </a:t>
              </a:r>
              <a:r>
                <a:rPr lang="en-US" sz="5000" cap="all" dirty="0">
                  <a:solidFill>
                    <a:prstClr val="white"/>
                  </a:solidFill>
                  <a:latin typeface="Franklin Gothic Medium"/>
                  <a:cs typeface="Franklin Gothic Medium"/>
                </a:rPr>
                <a:t>non-verbal cues</a:t>
              </a:r>
              <a:endParaRPr lang="en-US" sz="5000" cap="all" dirty="0">
                <a:solidFill>
                  <a:prstClr val="white"/>
                </a:solidFill>
                <a:latin typeface="Franklin Gothic Medium"/>
                <a:cs typeface="Franklin Gothic Medium"/>
              </a:endParaRPr>
            </a:p>
          </p:txBody>
        </p:sp>
      </p:grpSp>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82</a:t>
            </a:fld>
            <a:endParaRPr lang="en-US" dirty="0">
              <a:solidFill>
                <a:prstClr val="white"/>
              </a:solidFill>
            </a:endParaRPr>
          </a:p>
        </p:txBody>
      </p:sp>
    </p:spTree>
    <p:extLst>
      <p:ext uri="{BB962C8B-B14F-4D97-AF65-F5344CB8AC3E}">
        <p14:creationId xmlns:p14="http://schemas.microsoft.com/office/powerpoint/2010/main" val="3160086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r="11121"/>
          <a:stretch>
            <a:fillRect/>
          </a:stretch>
        </p:blipFill>
        <p:spPr>
          <a:xfrm>
            <a:off x="0" y="0"/>
            <a:ext cx="9144000" cy="6866872"/>
          </a:xfrm>
          <a:prstGeom prst="rect">
            <a:avLst/>
          </a:prstGeom>
        </p:spPr>
      </p:pic>
      <p:grpSp>
        <p:nvGrpSpPr>
          <p:cNvPr id="2" name="Group 8"/>
          <p:cNvGrpSpPr/>
          <p:nvPr/>
        </p:nvGrpSpPr>
        <p:grpSpPr>
          <a:xfrm>
            <a:off x="220244" y="92988"/>
            <a:ext cx="8801055" cy="1143000"/>
            <a:chOff x="342944" y="2713397"/>
            <a:chExt cx="8801055" cy="1143000"/>
          </a:xfrm>
        </p:grpSpPr>
        <p:sp>
          <p:nvSpPr>
            <p:cNvPr id="17" name="Rectangle 16"/>
            <p:cNvSpPr/>
            <p:nvPr/>
          </p:nvSpPr>
          <p:spPr>
            <a:xfrm>
              <a:off x="342944" y="2883780"/>
              <a:ext cx="4277828" cy="946259"/>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713397"/>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4600" cap="all" dirty="0">
                  <a:solidFill>
                    <a:prstClr val="white"/>
                  </a:solidFill>
                  <a:latin typeface="Franklin Gothic Medium"/>
                  <a:cs typeface="Franklin Gothic Medium"/>
                </a:rPr>
                <a:t>not speaking</a:t>
              </a:r>
              <a:endParaRPr lang="en-US" sz="4600" cap="all" dirty="0">
                <a:solidFill>
                  <a:prstClr val="white"/>
                </a:solidFill>
                <a:latin typeface="Franklin Gothic Medium"/>
                <a:cs typeface="Franklin Gothic Medium"/>
              </a:endParaRPr>
            </a:p>
          </p:txBody>
        </p:sp>
      </p:grpSp>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83</a:t>
            </a:fld>
            <a:endParaRPr lang="en-US" dirty="0">
              <a:solidFill>
                <a:prstClr val="white"/>
              </a:solidFill>
            </a:endParaRPr>
          </a:p>
        </p:txBody>
      </p:sp>
    </p:spTree>
    <p:extLst>
      <p:ext uri="{BB962C8B-B14F-4D97-AF65-F5344CB8AC3E}">
        <p14:creationId xmlns:p14="http://schemas.microsoft.com/office/powerpoint/2010/main" val="1895554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r="3625"/>
          <a:stretch>
            <a:fillRect/>
          </a:stretch>
        </p:blipFill>
        <p:spPr>
          <a:xfrm flipH="1">
            <a:off x="0" y="-9501"/>
            <a:ext cx="9143999" cy="6877002"/>
          </a:xfrm>
          <a:prstGeom prst="rect">
            <a:avLst/>
          </a:prstGeom>
        </p:spPr>
      </p:pic>
      <p:grpSp>
        <p:nvGrpSpPr>
          <p:cNvPr id="2" name="Group 8"/>
          <p:cNvGrpSpPr/>
          <p:nvPr/>
        </p:nvGrpSpPr>
        <p:grpSpPr>
          <a:xfrm>
            <a:off x="342943" y="125182"/>
            <a:ext cx="8801056" cy="1143000"/>
            <a:chOff x="342943" y="2713397"/>
            <a:chExt cx="8801056" cy="1143000"/>
          </a:xfrm>
        </p:grpSpPr>
        <p:sp>
          <p:nvSpPr>
            <p:cNvPr id="17" name="Rectangle 16"/>
            <p:cNvSpPr/>
            <p:nvPr/>
          </p:nvSpPr>
          <p:spPr>
            <a:xfrm>
              <a:off x="342943" y="2883780"/>
              <a:ext cx="4186024" cy="946259"/>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713397"/>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4600" cap="all" dirty="0">
                  <a:solidFill>
                    <a:prstClr val="white"/>
                  </a:solidFill>
                  <a:latin typeface="Franklin Gothic Medium"/>
                  <a:cs typeface="Franklin Gothic Medium"/>
                </a:rPr>
                <a:t>Folded arms</a:t>
              </a:r>
              <a:endParaRPr lang="en-US" sz="4600" cap="all" dirty="0">
                <a:solidFill>
                  <a:prstClr val="white"/>
                </a:solidFill>
                <a:latin typeface="Franklin Gothic Medium"/>
                <a:cs typeface="Franklin Gothic Medium"/>
              </a:endParaRPr>
            </a:p>
          </p:txBody>
        </p:sp>
      </p:grpSp>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84</a:t>
            </a:fld>
            <a:endParaRPr lang="en-US" dirty="0">
              <a:solidFill>
                <a:prstClr val="white"/>
              </a:solidFill>
            </a:endParaRPr>
          </a:p>
        </p:txBody>
      </p:sp>
    </p:spTree>
    <p:extLst>
      <p:ext uri="{BB962C8B-B14F-4D97-AF65-F5344CB8AC3E}">
        <p14:creationId xmlns:p14="http://schemas.microsoft.com/office/powerpoint/2010/main" val="3141639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l="11633"/>
          <a:stretch>
            <a:fillRect/>
          </a:stretch>
        </p:blipFill>
        <p:spPr>
          <a:xfrm>
            <a:off x="0" y="-9760"/>
            <a:ext cx="9144000" cy="6886323"/>
          </a:xfrm>
          <a:prstGeom prst="rect">
            <a:avLst/>
          </a:prstGeom>
        </p:spPr>
      </p:pic>
      <p:grpSp>
        <p:nvGrpSpPr>
          <p:cNvPr id="2" name="Group 8"/>
          <p:cNvGrpSpPr/>
          <p:nvPr/>
        </p:nvGrpSpPr>
        <p:grpSpPr>
          <a:xfrm>
            <a:off x="342942" y="145410"/>
            <a:ext cx="8801057" cy="1558241"/>
            <a:chOff x="342942" y="2516604"/>
            <a:chExt cx="8801057" cy="1558241"/>
          </a:xfrm>
        </p:grpSpPr>
        <p:sp>
          <p:nvSpPr>
            <p:cNvPr id="9" name="Rectangle 8"/>
            <p:cNvSpPr/>
            <p:nvPr/>
          </p:nvSpPr>
          <p:spPr>
            <a:xfrm>
              <a:off x="342943" y="3128586"/>
              <a:ext cx="6588213" cy="946259"/>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p:cNvSpPr/>
            <p:nvPr/>
          </p:nvSpPr>
          <p:spPr>
            <a:xfrm>
              <a:off x="342942" y="2516604"/>
              <a:ext cx="8378379" cy="946259"/>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713397"/>
              <a:ext cx="8657581" cy="1143000"/>
            </a:xfrm>
            <a:prstGeom prst="rect">
              <a:avLst/>
            </a:prstGeom>
          </p:spPr>
          <p:txBody>
            <a:bodyPr vert="horz" lIns="91440" tIns="45720" rIns="91440" bIns="45720" rtlCol="0" anchor="ctr">
              <a:noAutofit/>
            </a:bodyPr>
            <a:lstStyle/>
            <a:p>
              <a:pPr defTabSz="457200">
                <a:lnSpc>
                  <a:spcPts val="5260"/>
                </a:lnSpc>
                <a:spcBef>
                  <a:spcPct val="0"/>
                </a:spcBef>
                <a:defRPr/>
              </a:pPr>
              <a:r>
                <a:rPr lang="en-US" sz="4900" cap="all" dirty="0">
                  <a:solidFill>
                    <a:prstClr val="white"/>
                  </a:solidFill>
                  <a:latin typeface="Franklin Gothic Medium"/>
                  <a:cs typeface="Franklin Gothic Medium"/>
                </a:rPr>
                <a:t>Can’t wait for next break </a:t>
              </a:r>
            </a:p>
            <a:p>
              <a:pPr defTabSz="457200">
                <a:lnSpc>
                  <a:spcPts val="5260"/>
                </a:lnSpc>
                <a:spcBef>
                  <a:spcPct val="0"/>
                </a:spcBef>
                <a:defRPr/>
              </a:pPr>
              <a:r>
                <a:rPr lang="en-US" sz="4900" cap="all" dirty="0">
                  <a:solidFill>
                    <a:prstClr val="white"/>
                  </a:solidFill>
                  <a:latin typeface="Franklin Gothic Medium"/>
                  <a:cs typeface="Franklin Gothic Medium"/>
                </a:rPr>
                <a:t>to get back to work</a:t>
              </a:r>
              <a:endParaRPr lang="en-US" sz="4900" cap="all" dirty="0">
                <a:solidFill>
                  <a:prstClr val="white"/>
                </a:solidFill>
                <a:latin typeface="Franklin Gothic Medium"/>
                <a:cs typeface="Franklin Gothic Medium"/>
              </a:endParaRPr>
            </a:p>
          </p:txBody>
        </p:sp>
      </p:grpSp>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85</a:t>
            </a:fld>
            <a:endParaRPr lang="en-US" dirty="0">
              <a:solidFill>
                <a:prstClr val="white"/>
              </a:solidFill>
            </a:endParaRPr>
          </a:p>
        </p:txBody>
      </p:sp>
    </p:spTree>
    <p:extLst>
      <p:ext uri="{BB962C8B-B14F-4D97-AF65-F5344CB8AC3E}">
        <p14:creationId xmlns:p14="http://schemas.microsoft.com/office/powerpoint/2010/main" val="1125488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r="11764"/>
          <a:stretch>
            <a:fillRect/>
          </a:stretch>
        </p:blipFill>
        <p:spPr>
          <a:xfrm>
            <a:off x="0" y="-5104"/>
            <a:ext cx="9144000" cy="6868208"/>
          </a:xfrm>
          <a:prstGeom prst="rect">
            <a:avLst/>
          </a:prstGeom>
        </p:spPr>
      </p:pic>
      <p:grpSp>
        <p:nvGrpSpPr>
          <p:cNvPr id="2" name="Group 8"/>
          <p:cNvGrpSpPr/>
          <p:nvPr/>
        </p:nvGrpSpPr>
        <p:grpSpPr>
          <a:xfrm>
            <a:off x="342943" y="2713397"/>
            <a:ext cx="8801056" cy="1143000"/>
            <a:chOff x="342943" y="2713397"/>
            <a:chExt cx="8801056" cy="1143000"/>
          </a:xfrm>
        </p:grpSpPr>
        <p:sp>
          <p:nvSpPr>
            <p:cNvPr id="17" name="Rectangle 16"/>
            <p:cNvSpPr/>
            <p:nvPr/>
          </p:nvSpPr>
          <p:spPr>
            <a:xfrm>
              <a:off x="342943" y="2883780"/>
              <a:ext cx="6083293" cy="946259"/>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713397"/>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4600" cap="all" dirty="0">
                  <a:solidFill>
                    <a:prstClr val="white"/>
                  </a:solidFill>
                  <a:latin typeface="Franklin Gothic Medium"/>
                  <a:cs typeface="Franklin Gothic Medium"/>
                </a:rPr>
                <a:t>Side conversations</a:t>
              </a:r>
              <a:endParaRPr lang="en-US" sz="4600" cap="all" dirty="0">
                <a:solidFill>
                  <a:prstClr val="white"/>
                </a:solidFill>
                <a:latin typeface="Franklin Gothic Medium"/>
                <a:cs typeface="Franklin Gothic Medium"/>
              </a:endParaRPr>
            </a:p>
          </p:txBody>
        </p:sp>
      </p:grpSp>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86</a:t>
            </a:fld>
            <a:endParaRPr lang="en-US" dirty="0">
              <a:solidFill>
                <a:prstClr val="white"/>
              </a:solidFill>
            </a:endParaRPr>
          </a:p>
        </p:txBody>
      </p:sp>
    </p:spTree>
    <p:extLst>
      <p:ext uri="{BB962C8B-B14F-4D97-AF65-F5344CB8AC3E}">
        <p14:creationId xmlns:p14="http://schemas.microsoft.com/office/powerpoint/2010/main" val="332678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Address </a:t>
            </a:r>
            <a:r>
              <a:rPr lang="en-US" dirty="0" smtClean="0"/>
              <a:t>Dysfunction Effectively</a:t>
            </a:r>
            <a:endParaRPr lang="en-US" dirty="0"/>
          </a:p>
        </p:txBody>
      </p:sp>
      <p:sp>
        <p:nvSpPr>
          <p:cNvPr id="3" name="Content Placeholder 2"/>
          <p:cNvSpPr>
            <a:spLocks noGrp="1"/>
          </p:cNvSpPr>
          <p:nvPr>
            <p:ph idx="1"/>
          </p:nvPr>
        </p:nvSpPr>
        <p:spPr/>
        <p:txBody>
          <a:bodyPr/>
          <a:lstStyle/>
          <a:p>
            <a:pPr>
              <a:spcAft>
                <a:spcPts val="600"/>
              </a:spcAft>
            </a:pPr>
            <a:r>
              <a:rPr lang="en-US" dirty="0" smtClean="0"/>
              <a:t>How you deal with dysfunctional behavior depends on:</a:t>
            </a:r>
          </a:p>
          <a:p>
            <a:pPr lvl="1">
              <a:spcAft>
                <a:spcPts val="600"/>
              </a:spcAft>
            </a:pPr>
            <a:r>
              <a:rPr lang="en-US" dirty="0" smtClean="0"/>
              <a:t>The nature of the dysfunction</a:t>
            </a:r>
          </a:p>
          <a:p>
            <a:pPr lvl="1">
              <a:spcAft>
                <a:spcPts val="600"/>
              </a:spcAft>
            </a:pPr>
            <a:r>
              <a:rPr lang="en-US" dirty="0" smtClean="0"/>
              <a:t>When it occurs</a:t>
            </a:r>
          </a:p>
          <a:p>
            <a:pPr lvl="1">
              <a:spcAft>
                <a:spcPts val="600"/>
              </a:spcAft>
            </a:pPr>
            <a:r>
              <a:rPr lang="en-US" dirty="0" smtClean="0"/>
              <a:t>The number of people impacted</a:t>
            </a:r>
          </a:p>
          <a:p>
            <a:pPr lvl="1">
              <a:spcAft>
                <a:spcPts val="600"/>
              </a:spcAft>
            </a:pPr>
            <a:r>
              <a:rPr lang="en-US" dirty="0" smtClean="0"/>
              <a:t>The probable root cause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87</a:t>
            </a:fld>
            <a:endParaRPr lang="en-US" dirty="0">
              <a:solidFill>
                <a:prstClr val="white"/>
              </a:solidFill>
            </a:endParaRPr>
          </a:p>
        </p:txBody>
      </p:sp>
      <p:sp>
        <p:nvSpPr>
          <p:cNvPr id="6" name="TextBox 5"/>
          <p:cNvSpPr txBox="1"/>
          <p:nvPr/>
        </p:nvSpPr>
        <p:spPr>
          <a:xfrm>
            <a:off x="8764740" y="4219260"/>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422956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674430" y="2851688"/>
            <a:ext cx="2632662" cy="1179704"/>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prstClr val="white"/>
                </a:solidFill>
                <a:latin typeface="Franklin Gothic Book"/>
                <a:cs typeface="Franklin Gothic Book"/>
              </a:rPr>
              <a:t>Empathize with </a:t>
            </a:r>
            <a:br>
              <a:rPr lang="en-US" sz="2400" b="1" dirty="0">
                <a:solidFill>
                  <a:prstClr val="white"/>
                </a:solidFill>
                <a:latin typeface="Franklin Gothic Book"/>
                <a:cs typeface="Franklin Gothic Book"/>
              </a:rPr>
            </a:br>
            <a:r>
              <a:rPr lang="en-US" sz="2400" b="1" dirty="0">
                <a:solidFill>
                  <a:prstClr val="white"/>
                </a:solidFill>
                <a:latin typeface="Franklin Gothic Book"/>
                <a:cs typeface="Franklin Gothic Book"/>
              </a:rPr>
              <a:t>the symptom</a:t>
            </a:r>
            <a:endParaRPr lang="en-US" sz="2400" b="1" dirty="0">
              <a:solidFill>
                <a:prstClr val="white"/>
              </a:solidFill>
              <a:latin typeface="Franklin Gothic Book"/>
              <a:cs typeface="Franklin Gothic Book"/>
            </a:endParaRPr>
          </a:p>
        </p:txBody>
      </p:sp>
      <p:sp>
        <p:nvSpPr>
          <p:cNvPr id="13" name="Rounded Rectangle 12"/>
          <p:cNvSpPr/>
          <p:nvPr/>
        </p:nvSpPr>
        <p:spPr>
          <a:xfrm>
            <a:off x="5674430" y="2851688"/>
            <a:ext cx="2632662" cy="1182178"/>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srgbClr val="00467F"/>
                </a:solidFill>
                <a:latin typeface="Franklin Gothic Book"/>
                <a:cs typeface="Franklin Gothic Book"/>
              </a:rPr>
              <a:t>Empathize with </a:t>
            </a:r>
            <a:br>
              <a:rPr lang="en-US" sz="2400" b="1" dirty="0">
                <a:solidFill>
                  <a:srgbClr val="00467F"/>
                </a:solidFill>
                <a:latin typeface="Franklin Gothic Book"/>
                <a:cs typeface="Franklin Gothic Book"/>
              </a:rPr>
            </a:br>
            <a:r>
              <a:rPr lang="en-US" sz="2400" b="1" dirty="0">
                <a:solidFill>
                  <a:srgbClr val="00467F"/>
                </a:solidFill>
                <a:latin typeface="Franklin Gothic Book"/>
                <a:cs typeface="Franklin Gothic Book"/>
              </a:rPr>
              <a:t>the symptom</a:t>
            </a:r>
            <a:endParaRPr lang="en-US" sz="2400" b="1" dirty="0">
              <a:solidFill>
                <a:srgbClr val="00467F"/>
              </a:solidFill>
              <a:latin typeface="Franklin Gothic Book"/>
              <a:cs typeface="Franklin Gothic Book"/>
            </a:endParaRPr>
          </a:p>
        </p:txBody>
      </p:sp>
      <p:cxnSp>
        <p:nvCxnSpPr>
          <p:cNvPr id="12" name="Straight Connector 11"/>
          <p:cNvCxnSpPr>
            <a:stCxn id="10" idx="0"/>
            <a:endCxn id="8" idx="2"/>
          </p:cNvCxnSpPr>
          <p:nvPr/>
        </p:nvCxnSpPr>
        <p:spPr>
          <a:xfrm flipV="1">
            <a:off x="6990761" y="4031392"/>
            <a:ext cx="0" cy="628410"/>
          </a:xfrm>
          <a:prstGeom prst="line">
            <a:avLst/>
          </a:prstGeom>
          <a:ln w="50800">
            <a:solidFill>
              <a:srgbClr val="AFBD22"/>
            </a:solidFill>
            <a:headEnd type="triangl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9" idx="3"/>
            <a:endCxn id="10" idx="1"/>
          </p:cNvCxnSpPr>
          <p:nvPr/>
        </p:nvCxnSpPr>
        <p:spPr>
          <a:xfrm>
            <a:off x="4222953" y="5197087"/>
            <a:ext cx="1451477" cy="0"/>
          </a:xfrm>
          <a:prstGeom prst="line">
            <a:avLst/>
          </a:prstGeom>
          <a:ln w="50800">
            <a:solidFill>
              <a:srgbClr val="AFBD22"/>
            </a:solidFill>
            <a:headEnd type="triangl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13" idx="1"/>
            <a:endCxn id="5" idx="3"/>
          </p:cNvCxnSpPr>
          <p:nvPr/>
        </p:nvCxnSpPr>
        <p:spPr>
          <a:xfrm flipH="1" flipV="1">
            <a:off x="4222953" y="3441540"/>
            <a:ext cx="1451477" cy="1237"/>
          </a:xfrm>
          <a:prstGeom prst="line">
            <a:avLst/>
          </a:prstGeom>
          <a:ln w="50800">
            <a:solidFill>
              <a:srgbClr val="AFBD22"/>
            </a:solidFill>
            <a:headEnd type="triangle" w="med" len="med"/>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Address </a:t>
            </a:r>
            <a:r>
              <a:rPr lang="en-US" dirty="0" smtClean="0"/>
              <a:t>Dysfunction Effectively</a:t>
            </a:r>
            <a:endParaRPr lang="en-US" dirty="0"/>
          </a:p>
        </p:txBody>
      </p:sp>
      <p:sp>
        <p:nvSpPr>
          <p:cNvPr id="3" name="Content Placeholder 2"/>
          <p:cNvSpPr>
            <a:spLocks noGrp="1"/>
          </p:cNvSpPr>
          <p:nvPr>
            <p:ph idx="1"/>
          </p:nvPr>
        </p:nvSpPr>
        <p:spPr/>
        <p:txBody>
          <a:bodyPr/>
          <a:lstStyle/>
          <a:p>
            <a:pPr>
              <a:spcAft>
                <a:spcPts val="600"/>
              </a:spcAft>
            </a:pPr>
            <a:r>
              <a:rPr lang="en-US" dirty="0" smtClean="0"/>
              <a:t>The general formula for addressing dysfunction:</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88</a:t>
            </a:fld>
            <a:endParaRPr lang="en-US" dirty="0">
              <a:solidFill>
                <a:prstClr val="white"/>
              </a:solidFill>
            </a:endParaRPr>
          </a:p>
        </p:txBody>
      </p:sp>
      <p:sp>
        <p:nvSpPr>
          <p:cNvPr id="5" name="Rounded Rectangle 4"/>
          <p:cNvSpPr/>
          <p:nvPr/>
        </p:nvSpPr>
        <p:spPr>
          <a:xfrm>
            <a:off x="1441342" y="2851688"/>
            <a:ext cx="2781611" cy="1179704"/>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prstClr val="white"/>
                </a:solidFill>
                <a:latin typeface="Franklin Gothic Book"/>
                <a:cs typeface="Franklin Gothic Book"/>
              </a:rPr>
              <a:t>Approach privately or generally</a:t>
            </a:r>
            <a:endParaRPr lang="en-US" sz="2400" b="1" dirty="0">
              <a:solidFill>
                <a:prstClr val="white"/>
              </a:solidFill>
              <a:latin typeface="Franklin Gothic Book"/>
              <a:cs typeface="Franklin Gothic Book"/>
            </a:endParaRPr>
          </a:p>
        </p:txBody>
      </p:sp>
      <p:sp>
        <p:nvSpPr>
          <p:cNvPr id="9" name="Rounded Rectangle 8"/>
          <p:cNvSpPr/>
          <p:nvPr/>
        </p:nvSpPr>
        <p:spPr>
          <a:xfrm>
            <a:off x="1441342" y="4659801"/>
            <a:ext cx="2781611" cy="1074571"/>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prstClr val="white"/>
                </a:solidFill>
                <a:latin typeface="Franklin Gothic Book"/>
                <a:cs typeface="Franklin Gothic Book"/>
              </a:rPr>
              <a:t>Get agreement </a:t>
            </a:r>
            <a:br>
              <a:rPr lang="en-US" sz="2400" b="1" dirty="0">
                <a:solidFill>
                  <a:prstClr val="white"/>
                </a:solidFill>
                <a:latin typeface="Franklin Gothic Book"/>
                <a:cs typeface="Franklin Gothic Book"/>
              </a:rPr>
            </a:br>
            <a:r>
              <a:rPr lang="en-US" sz="2400" b="1" dirty="0">
                <a:solidFill>
                  <a:prstClr val="white"/>
                </a:solidFill>
                <a:latin typeface="Franklin Gothic Book"/>
                <a:cs typeface="Franklin Gothic Book"/>
              </a:rPr>
              <a:t>on a solution</a:t>
            </a:r>
            <a:endParaRPr lang="en-US" sz="2400" b="1" dirty="0">
              <a:solidFill>
                <a:prstClr val="white"/>
              </a:solidFill>
              <a:latin typeface="Franklin Gothic Book"/>
              <a:cs typeface="Franklin Gothic Book"/>
            </a:endParaRPr>
          </a:p>
        </p:txBody>
      </p:sp>
      <p:sp>
        <p:nvSpPr>
          <p:cNvPr id="10" name="Rounded Rectangle 9"/>
          <p:cNvSpPr/>
          <p:nvPr/>
        </p:nvSpPr>
        <p:spPr>
          <a:xfrm>
            <a:off x="5674430" y="4659802"/>
            <a:ext cx="2632662" cy="107457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prstClr val="white"/>
                </a:solidFill>
                <a:latin typeface="Franklin Gothic Book"/>
                <a:cs typeface="Franklin Gothic Book"/>
              </a:rPr>
              <a:t>Address the </a:t>
            </a:r>
            <a:br>
              <a:rPr lang="en-US" sz="2400" b="1" dirty="0">
                <a:solidFill>
                  <a:prstClr val="white"/>
                </a:solidFill>
                <a:latin typeface="Franklin Gothic Book"/>
                <a:cs typeface="Franklin Gothic Book"/>
              </a:rPr>
            </a:br>
            <a:r>
              <a:rPr lang="en-US" sz="2400" b="1" dirty="0">
                <a:solidFill>
                  <a:prstClr val="white"/>
                </a:solidFill>
                <a:latin typeface="Franklin Gothic Book"/>
                <a:cs typeface="Franklin Gothic Book"/>
              </a:rPr>
              <a:t>root cause</a:t>
            </a:r>
            <a:endParaRPr lang="en-US" sz="2400" b="1" dirty="0">
              <a:solidFill>
                <a:prstClr val="white"/>
              </a:solidFill>
              <a:latin typeface="Franklin Gothic Book"/>
              <a:cs typeface="Franklin Gothic Book"/>
            </a:endParaRPr>
          </a:p>
        </p:txBody>
      </p:sp>
      <p:sp>
        <p:nvSpPr>
          <p:cNvPr id="15" name="TextBox 14"/>
          <p:cNvSpPr txBox="1"/>
          <p:nvPr/>
        </p:nvSpPr>
        <p:spPr>
          <a:xfrm>
            <a:off x="8764740" y="4575714"/>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16" name="TextBox 15"/>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26</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496480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5" grpId="0" animBg="1"/>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Dealing With Dysfunction</a:t>
            </a:r>
            <a:endParaRPr lang="en-US" dirty="0"/>
          </a:p>
        </p:txBody>
      </p:sp>
      <p:sp>
        <p:nvSpPr>
          <p:cNvPr id="7" name="Content Placeholder 6"/>
          <p:cNvSpPr>
            <a:spLocks noGrp="1"/>
          </p:cNvSpPr>
          <p:nvPr>
            <p:ph idx="1"/>
          </p:nvPr>
        </p:nvSpPr>
        <p:spPr/>
        <p:txBody>
          <a:bodyPr/>
          <a:lstStyle/>
          <a:p>
            <a:pPr>
              <a:spcAft>
                <a:spcPts val="1200"/>
              </a:spcAft>
            </a:pPr>
            <a:r>
              <a:rPr lang="en-US" dirty="0" smtClean="0"/>
              <a:t>Late Arriver/</a:t>
            </a:r>
            <a:br>
              <a:rPr lang="en-US" dirty="0" smtClean="0"/>
            </a:br>
            <a:r>
              <a:rPr lang="en-US" dirty="0" smtClean="0"/>
              <a:t>Early Leaver</a:t>
            </a:r>
          </a:p>
          <a:p>
            <a:pPr>
              <a:spcAft>
                <a:spcPts val="1200"/>
              </a:spcAft>
            </a:pPr>
            <a:r>
              <a:rPr lang="en-US" dirty="0" smtClean="0"/>
              <a:t>Loudmouth</a:t>
            </a:r>
          </a:p>
          <a:p>
            <a:pPr>
              <a:spcAft>
                <a:spcPts val="1200"/>
              </a:spcAft>
            </a:pPr>
            <a:r>
              <a:rPr lang="en-US" dirty="0" smtClean="0"/>
              <a:t>Storyteller</a:t>
            </a:r>
          </a:p>
          <a:p>
            <a:pPr>
              <a:spcAft>
                <a:spcPts val="1200"/>
              </a:spcAft>
            </a:pPr>
            <a:r>
              <a:rPr lang="en-US" dirty="0" smtClean="0"/>
              <a:t>Broken Record</a:t>
            </a:r>
          </a:p>
          <a:p>
            <a:pPr>
              <a:spcAft>
                <a:spcPts val="1200"/>
              </a:spcAft>
            </a:pPr>
            <a:r>
              <a:rPr lang="en-US" dirty="0" smtClean="0"/>
              <a:t>Drop-out</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89</a:t>
            </a:fld>
            <a:endParaRPr lang="en-US" dirty="0">
              <a:solidFill>
                <a:prstClr val="white"/>
              </a:solidFill>
            </a:endParaRPr>
          </a:p>
        </p:txBody>
      </p:sp>
      <p:sp>
        <p:nvSpPr>
          <p:cNvPr id="8" name="Content Placeholder 7"/>
          <p:cNvSpPr>
            <a:spLocks noGrp="1"/>
          </p:cNvSpPr>
          <p:nvPr>
            <p:ph idx="13"/>
          </p:nvPr>
        </p:nvSpPr>
        <p:spPr/>
        <p:txBody>
          <a:bodyPr/>
          <a:lstStyle/>
          <a:p>
            <a:pPr>
              <a:spcAft>
                <a:spcPts val="1200"/>
              </a:spcAft>
            </a:pPr>
            <a:r>
              <a:rPr lang="en-US" dirty="0" smtClean="0"/>
              <a:t>Whisperer</a:t>
            </a:r>
          </a:p>
          <a:p>
            <a:pPr>
              <a:spcAft>
                <a:spcPts val="1200"/>
              </a:spcAft>
            </a:pPr>
            <a:r>
              <a:rPr lang="en-US" dirty="0" smtClean="0"/>
              <a:t>Workaholic</a:t>
            </a:r>
          </a:p>
          <a:p>
            <a:pPr>
              <a:spcAft>
                <a:spcPts val="1200"/>
              </a:spcAft>
            </a:pPr>
            <a:r>
              <a:rPr lang="en-US" dirty="0" smtClean="0"/>
              <a:t>Naysayer</a:t>
            </a:r>
          </a:p>
          <a:p>
            <a:pPr>
              <a:spcAft>
                <a:spcPts val="1200"/>
              </a:spcAft>
            </a:pPr>
            <a:r>
              <a:rPr lang="en-US" dirty="0" smtClean="0"/>
              <a:t>Verbal Attacker</a:t>
            </a:r>
          </a:p>
          <a:p>
            <a:pPr>
              <a:spcAft>
                <a:spcPts val="1200"/>
              </a:spcAft>
            </a:pPr>
            <a:r>
              <a:rPr lang="en-US" dirty="0" smtClean="0"/>
              <a:t>Door Slammer</a:t>
            </a:r>
          </a:p>
          <a:p>
            <a:pPr>
              <a:spcAft>
                <a:spcPts val="1200"/>
              </a:spcAft>
            </a:pPr>
            <a:r>
              <a:rPr lang="en-US" dirty="0" smtClean="0"/>
              <a:t>Physical Attacker</a:t>
            </a:r>
            <a:endParaRPr lang="en-US" dirty="0"/>
          </a:p>
        </p:txBody>
      </p:sp>
      <p:sp>
        <p:nvSpPr>
          <p:cNvPr id="9" name="TextBox 8"/>
          <p:cNvSpPr txBox="1"/>
          <p:nvPr/>
        </p:nvSpPr>
        <p:spPr>
          <a:xfrm>
            <a:off x="8764740" y="4978662"/>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10" name="TextBox 9"/>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27</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70176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5" end="5"/>
                                            </p:txEl>
                                          </p:spTgt>
                                        </p:tgtEl>
                                        <p:attrNameLst>
                                          <p:attrName>style.visibility</p:attrName>
                                        </p:attrNameLst>
                                      </p:cBhvr>
                                      <p:to>
                                        <p:strVal val="visible"/>
                                      </p:to>
                                    </p:set>
                                    <p:animEffect transition="in" filter="fade">
                                      <p:cBhvr>
                                        <p:cTn id="5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ools.jpg"/>
          <p:cNvPicPr>
            <a:picLocks noChangeAspect="1"/>
          </p:cNvPicPr>
          <p:nvPr/>
        </p:nvPicPr>
        <p:blipFill>
          <a:blip r:embed="rId3"/>
          <a:srcRect t="24584" b="20319"/>
          <a:stretch>
            <a:fillRect/>
          </a:stretch>
        </p:blipFill>
        <p:spPr>
          <a:xfrm>
            <a:off x="0" y="0"/>
            <a:ext cx="9144000"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9</a:t>
            </a:fld>
            <a:endParaRPr lang="en-US" dirty="0">
              <a:solidFill>
                <a:prstClr val="white"/>
              </a:solidFill>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12"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algn="ctr" defTabSz="457200">
              <a:lnSpc>
                <a:spcPts val="5400"/>
              </a:lnSpc>
              <a:spcBef>
                <a:spcPct val="0"/>
              </a:spcBef>
              <a:defRPr/>
            </a:pPr>
            <a:r>
              <a:rPr lang="en-US" sz="4900" cap="all" dirty="0">
                <a:solidFill>
                  <a:prstClr val="white"/>
                </a:solidFill>
                <a:latin typeface="Franklin Gothic Book"/>
                <a:cs typeface="Franklin Gothic Book"/>
              </a:rPr>
              <a:t>Principle 5. </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5900" cap="all" dirty="0">
                <a:solidFill>
                  <a:srgbClr val="002C54">
                    <a:lumMod val="90000"/>
                    <a:lumOff val="10000"/>
                  </a:srgbClr>
                </a:solidFill>
                <a:latin typeface="Franklin Gothic Medium"/>
                <a:cs typeface="Franklin Gothic Medium"/>
              </a:rPr>
              <a:t>information gathering</a:t>
            </a:r>
            <a:r>
              <a:rPr lang="en-US" sz="4900" cap="all" dirty="0">
                <a:solidFill>
                  <a:prstClr val="white"/>
                </a:solidFill>
                <a:latin typeface="Franklin Gothic Medium"/>
                <a:cs typeface="Franklin Gothic Medium"/>
              </a:rPr>
              <a:t/>
            </a:r>
            <a:br>
              <a:rPr lang="en-US" sz="4900" cap="all"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Know Your Tools </a:t>
            </a:r>
            <a:br>
              <a:rPr lang="en-US" sz="4900" i="1" dirty="0">
                <a:solidFill>
                  <a:prstClr val="white"/>
                </a:solidFill>
                <a:latin typeface="Franklin Gothic Medium"/>
                <a:cs typeface="Franklin Gothic Medium"/>
              </a:rPr>
            </a:br>
            <a:r>
              <a:rPr lang="en-US" sz="4900" i="1" dirty="0">
                <a:solidFill>
                  <a:prstClr val="white"/>
                </a:solidFill>
                <a:latin typeface="Franklin Gothic Medium"/>
                <a:cs typeface="Franklin Gothic Medium"/>
              </a:rPr>
              <a:t>and How To Use Them</a:t>
            </a:r>
            <a:endParaRPr lang="en-US" sz="4900" i="1" dirty="0">
              <a:solidFill>
                <a:prstClr val="white"/>
              </a:solidFill>
              <a:latin typeface="Franklin Gothic Medium"/>
              <a:cs typeface="Franklin Gothic Medium"/>
            </a:endParaRPr>
          </a:p>
        </p:txBody>
      </p:sp>
    </p:spTree>
    <p:extLst>
      <p:ext uri="{BB962C8B-B14F-4D97-AF65-F5344CB8AC3E}">
        <p14:creationId xmlns:p14="http://schemas.microsoft.com/office/powerpoint/2010/main" val="1723235919"/>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Separators</a:t>
            </a:r>
            <a:endParaRPr lang="en-US" dirty="0"/>
          </a:p>
        </p:txBody>
      </p:sp>
      <p:sp>
        <p:nvSpPr>
          <p:cNvPr id="14" name="Content Placeholder 13"/>
          <p:cNvSpPr>
            <a:spLocks noGrp="1"/>
          </p:cNvSpPr>
          <p:nvPr>
            <p:ph idx="1"/>
          </p:nvPr>
        </p:nvSpPr>
        <p:spPr>
          <a:xfrm>
            <a:off x="736092" y="1221270"/>
            <a:ext cx="8407908" cy="4898590"/>
          </a:xfrm>
        </p:spPr>
        <p:txBody>
          <a:bodyPr>
            <a:normAutofit fontScale="92500" lnSpcReduction="10000"/>
          </a:bodyPr>
          <a:lstStyle/>
          <a:p>
            <a:pPr marL="514350" indent="-514350">
              <a:spcAft>
                <a:spcPts val="1200"/>
              </a:spcAft>
              <a:buFont typeface="+mj-lt"/>
              <a:buAutoNum type="arabicPeriod"/>
            </a:pPr>
            <a:r>
              <a:rPr lang="en-US" dirty="0" smtClean="0"/>
              <a:t>Establish &amp; maintain a high energy level</a:t>
            </a:r>
          </a:p>
          <a:p>
            <a:pPr marL="514350" indent="-514350">
              <a:spcAft>
                <a:spcPts val="1200"/>
              </a:spcAft>
              <a:buFont typeface="+mj-lt"/>
              <a:buAutoNum type="arabicPeriod"/>
            </a:pPr>
            <a:r>
              <a:rPr lang="en-US" dirty="0" smtClean="0"/>
              <a:t>Ask starting questions that draw a vivid image</a:t>
            </a:r>
          </a:p>
          <a:p>
            <a:pPr marL="514350" indent="-514350">
              <a:spcAft>
                <a:spcPts val="1200"/>
              </a:spcAft>
              <a:buFont typeface="+mj-lt"/>
              <a:buAutoNum type="arabicPeriod"/>
            </a:pPr>
            <a:r>
              <a:rPr lang="en-US" dirty="0" smtClean="0"/>
              <a:t>Use a full toolkit of follow-up question type</a:t>
            </a:r>
          </a:p>
          <a:p>
            <a:pPr marL="514350" indent="-514350">
              <a:spcAft>
                <a:spcPts val="1200"/>
              </a:spcAft>
              <a:buFont typeface="+mj-lt"/>
              <a:buAutoNum type="arabicPeriod"/>
            </a:pPr>
            <a:r>
              <a:rPr lang="en-US" dirty="0" smtClean="0"/>
              <a:t>Respect the “Power of the Pen”</a:t>
            </a:r>
            <a:endParaRPr lang="en-US" b="1" dirty="0" smtClean="0"/>
          </a:p>
          <a:p>
            <a:pPr marL="514350" indent="-514350">
              <a:spcAft>
                <a:spcPts val="1200"/>
              </a:spcAft>
              <a:buFont typeface="+mj-lt"/>
              <a:buAutoNum type="arabicPeriod"/>
            </a:pPr>
            <a:r>
              <a:rPr lang="en-US" dirty="0" smtClean="0"/>
              <a:t>Carry the group through the process</a:t>
            </a:r>
          </a:p>
          <a:p>
            <a:pPr marL="514350" indent="-514350">
              <a:spcAft>
                <a:spcPts val="1200"/>
              </a:spcAft>
              <a:buFont typeface="+mj-lt"/>
              <a:buAutoNum type="arabicPeriod"/>
            </a:pPr>
            <a:r>
              <a:rPr lang="en-US" dirty="0" smtClean="0"/>
              <a:t>Manage Dysfunction</a:t>
            </a:r>
          </a:p>
          <a:p>
            <a:pPr marL="514350" indent="-514350">
              <a:spcAft>
                <a:spcPts val="1200"/>
              </a:spcAft>
              <a:buFont typeface="+mj-lt"/>
              <a:buAutoNum type="arabicPeriod"/>
            </a:pPr>
            <a:r>
              <a:rPr lang="en-US" b="1" dirty="0" smtClean="0"/>
              <a:t>Design customized processes</a:t>
            </a:r>
            <a:endParaRPr lang="en-US" b="1"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90</a:t>
            </a:fld>
            <a:endParaRPr lang="en-US" dirty="0">
              <a:solidFill>
                <a:prstClr val="white"/>
              </a:solidFill>
            </a:endParaRPr>
          </a:p>
        </p:txBody>
      </p:sp>
      <p:sp>
        <p:nvSpPr>
          <p:cNvPr id="6" name="TextBox 5"/>
          <p:cNvSpPr txBox="1"/>
          <p:nvPr/>
        </p:nvSpPr>
        <p:spPr>
          <a:xfrm>
            <a:off x="8670630" y="36005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3" name="Right Arrow 2"/>
          <p:cNvSpPr/>
          <p:nvPr/>
        </p:nvSpPr>
        <p:spPr>
          <a:xfrm>
            <a:off x="159896" y="5562600"/>
            <a:ext cx="609600"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26384975"/>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uggle.jpg"/>
          <p:cNvPicPr>
            <a:picLocks noChangeAspect="1"/>
          </p:cNvPicPr>
          <p:nvPr/>
        </p:nvPicPr>
        <p:blipFill>
          <a:blip r:embed="rId3"/>
          <a:srcRect t="23184" b="22023"/>
          <a:stretch>
            <a:fillRect/>
          </a:stretch>
        </p:blipFill>
        <p:spPr>
          <a:xfrm>
            <a:off x="-2978" y="0"/>
            <a:ext cx="9192878"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91</a:t>
            </a:fld>
            <a:endParaRPr lang="en-US" dirty="0">
              <a:solidFill>
                <a:prstClr val="white"/>
              </a:solidFill>
            </a:endParaRPr>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defTabSz="457200">
              <a:lnSpc>
                <a:spcPts val="6460"/>
              </a:lnSpc>
              <a:spcBef>
                <a:spcPct val="0"/>
              </a:spcBef>
              <a:defRPr/>
            </a:pPr>
            <a:r>
              <a:rPr lang="en-US" sz="7000" cap="all" dirty="0" smtClean="0">
                <a:solidFill>
                  <a:prstClr val="white"/>
                </a:solidFill>
                <a:latin typeface="Franklin Gothic Medium"/>
                <a:cs typeface="Franklin Gothic Medium"/>
              </a:rPr>
              <a:t>B7. Adapt </a:t>
            </a:r>
            <a:r>
              <a:rPr lang="en-US" sz="7000" cap="all" dirty="0">
                <a:solidFill>
                  <a:prstClr val="white"/>
                </a:solidFill>
                <a:latin typeface="Franklin Gothic Medium"/>
                <a:cs typeface="Franklin Gothic Medium"/>
              </a:rPr>
              <a:t>your agenda to address the need</a:t>
            </a:r>
            <a:endParaRPr lang="en-US" sz="7000" cap="all" dirty="0">
              <a:solidFill>
                <a:prstClr val="white"/>
              </a:solidFill>
              <a:latin typeface="Franklin Gothic Medium"/>
              <a:cs typeface="Franklin Gothic Medium"/>
            </a:endParaRPr>
          </a:p>
        </p:txBody>
      </p:sp>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0" name="TextBox 9"/>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Tree>
    <p:extLst>
      <p:ext uri="{BB962C8B-B14F-4D97-AF65-F5344CB8AC3E}">
        <p14:creationId xmlns:p14="http://schemas.microsoft.com/office/powerpoint/2010/main" val="2381839540"/>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B7. Agenda </a:t>
            </a:r>
            <a:r>
              <a:rPr lang="en-US" dirty="0" smtClean="0"/>
              <a:t>Models</a:t>
            </a:r>
            <a:endParaRPr lang="en-US" dirty="0"/>
          </a:p>
        </p:txBody>
      </p:sp>
      <p:sp>
        <p:nvSpPr>
          <p:cNvPr id="6" name="Content Placeholder 5"/>
          <p:cNvSpPr>
            <a:spLocks noGrp="1"/>
          </p:cNvSpPr>
          <p:nvPr>
            <p:ph idx="1"/>
          </p:nvPr>
        </p:nvSpPr>
        <p:spPr>
          <a:xfrm>
            <a:off x="783390" y="1838760"/>
            <a:ext cx="3941010" cy="4172874"/>
          </a:xfrm>
        </p:spPr>
        <p:txBody>
          <a:bodyPr/>
          <a:lstStyle/>
          <a:p>
            <a:pPr marL="514350" indent="-514350">
              <a:buFont typeface="+mj-lt"/>
              <a:buAutoNum type="arabicPeriod"/>
            </a:pPr>
            <a:r>
              <a:rPr lang="en-US" dirty="0" smtClean="0"/>
              <a:t>Strategic Plan</a:t>
            </a:r>
          </a:p>
          <a:p>
            <a:pPr marL="514350" indent="-514350">
              <a:buFont typeface="+mj-lt"/>
              <a:buAutoNum type="arabicPeriod"/>
            </a:pPr>
            <a:r>
              <a:rPr lang="en-US" dirty="0" smtClean="0"/>
              <a:t>Project Plan</a:t>
            </a:r>
          </a:p>
          <a:p>
            <a:pPr marL="514350" indent="-514350">
              <a:buFont typeface="+mj-lt"/>
              <a:buAutoNum type="arabicPeriod"/>
            </a:pPr>
            <a:r>
              <a:rPr lang="en-US" dirty="0" smtClean="0"/>
              <a:t>Project Status</a:t>
            </a:r>
          </a:p>
          <a:p>
            <a:pPr marL="514350" indent="-514350">
              <a:buFont typeface="+mj-lt"/>
              <a:buAutoNum type="arabicPeriod"/>
            </a:pPr>
            <a:r>
              <a:rPr lang="en-US" dirty="0" smtClean="0"/>
              <a:t>Issue Resolution</a:t>
            </a:r>
          </a:p>
          <a:p>
            <a:pPr marL="514350" indent="-514350">
              <a:buFont typeface="+mj-lt"/>
              <a:buAutoNum type="arabicPeriod"/>
            </a:pPr>
            <a:r>
              <a:rPr lang="en-US" dirty="0" smtClean="0"/>
              <a:t>Basic Improvement</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92</a:t>
            </a:fld>
            <a:endParaRPr lang="en-US" dirty="0">
              <a:solidFill>
                <a:prstClr val="white"/>
              </a:solidFill>
            </a:endParaRPr>
          </a:p>
        </p:txBody>
      </p:sp>
      <p:sp>
        <p:nvSpPr>
          <p:cNvPr id="7" name="Content Placeholder 6"/>
          <p:cNvSpPr>
            <a:spLocks noGrp="1"/>
          </p:cNvSpPr>
          <p:nvPr>
            <p:ph idx="13"/>
          </p:nvPr>
        </p:nvSpPr>
        <p:spPr>
          <a:xfrm>
            <a:off x="4913670" y="1838760"/>
            <a:ext cx="3941010" cy="4172874"/>
          </a:xfrm>
        </p:spPr>
        <p:txBody>
          <a:bodyPr>
            <a:normAutofit lnSpcReduction="10000"/>
          </a:bodyPr>
          <a:lstStyle/>
          <a:p>
            <a:pPr marL="514350" indent="-514350">
              <a:buFont typeface="+mj-lt"/>
              <a:buAutoNum type="arabicPeriod" startAt="6"/>
            </a:pPr>
            <a:r>
              <a:rPr lang="en-US" dirty="0" smtClean="0"/>
              <a:t>Process </a:t>
            </a:r>
            <a:br>
              <a:rPr lang="en-US" dirty="0" smtClean="0"/>
            </a:br>
            <a:r>
              <a:rPr lang="en-US" dirty="0" smtClean="0"/>
              <a:t>Re-engineering</a:t>
            </a:r>
          </a:p>
          <a:p>
            <a:pPr marL="514350" indent="-514350">
              <a:buFont typeface="+mj-lt"/>
              <a:buAutoNum type="arabicPeriod" startAt="6"/>
            </a:pPr>
            <a:r>
              <a:rPr lang="en-US" dirty="0" smtClean="0"/>
              <a:t>Information Needs Analysis</a:t>
            </a:r>
          </a:p>
          <a:p>
            <a:pPr marL="514350" indent="-514350">
              <a:buFont typeface="+mj-lt"/>
              <a:buAutoNum type="arabicPeriod" startAt="6"/>
            </a:pPr>
            <a:r>
              <a:rPr lang="en-US" dirty="0" smtClean="0"/>
              <a:t>Process Modeling</a:t>
            </a:r>
          </a:p>
          <a:p>
            <a:pPr marL="514350" indent="-514350">
              <a:buFont typeface="+mj-lt"/>
              <a:buAutoNum type="arabicPeriod" startAt="6"/>
            </a:pPr>
            <a:r>
              <a:rPr lang="en-US" dirty="0" smtClean="0"/>
              <a:t>Data Modeling</a:t>
            </a:r>
          </a:p>
          <a:p>
            <a:pPr marL="514350" indent="-514350">
              <a:buFont typeface="+mj-lt"/>
              <a:buAutoNum type="arabicPeriod" startAt="6"/>
            </a:pPr>
            <a:r>
              <a:rPr lang="en-US" dirty="0" smtClean="0"/>
              <a:t> Procedure Design</a:t>
            </a:r>
            <a:endParaRPr lang="en-US" dirty="0"/>
          </a:p>
        </p:txBody>
      </p:sp>
      <p:sp>
        <p:nvSpPr>
          <p:cNvPr id="9" name="Title 4"/>
          <p:cNvSpPr txBox="1">
            <a:spLocks/>
          </p:cNvSpPr>
          <p:nvPr/>
        </p:nvSpPr>
        <p:spPr>
          <a:xfrm>
            <a:off x="783390" y="848724"/>
            <a:ext cx="8071290" cy="1148985"/>
          </a:xfrm>
          <a:prstGeom prst="rect">
            <a:avLst/>
          </a:prstGeom>
        </p:spPr>
        <p:txBody>
          <a:bodyPr vert="horz" lIns="91440" tIns="45720" rIns="91440" bIns="45720" rtlCol="0" anchor="ctr">
            <a:normAutofit/>
          </a:bodyPr>
          <a:lstStyle/>
          <a:p>
            <a:pPr defTabSz="457200">
              <a:spcBef>
                <a:spcPct val="0"/>
              </a:spcBef>
              <a:defRPr/>
            </a:pPr>
            <a:endParaRPr lang="en-US" sz="3700" dirty="0">
              <a:solidFill>
                <a:srgbClr val="AFBD22"/>
              </a:solidFill>
              <a:latin typeface="Franklin Gothic Medium"/>
              <a:cs typeface="Franklin Gothic Medium"/>
            </a:endParaRPr>
          </a:p>
        </p:txBody>
      </p:sp>
      <p:sp>
        <p:nvSpPr>
          <p:cNvPr id="10" name="TextBox 9"/>
          <p:cNvSpPr txBox="1"/>
          <p:nvPr/>
        </p:nvSpPr>
        <p:spPr>
          <a:xfrm>
            <a:off x="8731530" y="1997709"/>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11" name="TextBox 10"/>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29</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805312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Tailor </a:t>
            </a:r>
            <a:r>
              <a:rPr lang="en-US" dirty="0" smtClean="0"/>
              <a:t>the Agenda to the Specific Need</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93</a:t>
            </a:fld>
            <a:endParaRPr lang="en-US" dirty="0">
              <a:solidFill>
                <a:prstClr val="white"/>
              </a:solidFill>
            </a:endParaRPr>
          </a:p>
        </p:txBody>
      </p:sp>
      <p:grpSp>
        <p:nvGrpSpPr>
          <p:cNvPr id="5" name="Group 4"/>
          <p:cNvGrpSpPr/>
          <p:nvPr/>
        </p:nvGrpSpPr>
        <p:grpSpPr>
          <a:xfrm>
            <a:off x="2554642" y="1453801"/>
            <a:ext cx="3769958" cy="2965799"/>
            <a:chOff x="5069242" y="1453801"/>
            <a:chExt cx="3769958" cy="2965799"/>
          </a:xfrm>
        </p:grpSpPr>
        <p:sp>
          <p:nvSpPr>
            <p:cNvPr id="6" name="Rounded Rectangle 5"/>
            <p:cNvSpPr/>
            <p:nvPr/>
          </p:nvSpPr>
          <p:spPr>
            <a:xfrm>
              <a:off x="5069242" y="1453801"/>
              <a:ext cx="3769958" cy="1009417"/>
            </a:xfrm>
            <a:prstGeom prst="round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60"/>
                </a:lnSpc>
              </a:pPr>
              <a:r>
                <a:rPr lang="en-US" sz="2800" cap="all" dirty="0">
                  <a:solidFill>
                    <a:prstClr val="white"/>
                  </a:solidFill>
                  <a:latin typeface="Franklin Gothic Medium"/>
                  <a:cs typeface="Franklin Gothic Medium"/>
                </a:rPr>
                <a:t>High level information</a:t>
              </a:r>
              <a:endParaRPr lang="en-US" sz="2800" cap="all" dirty="0">
                <a:solidFill>
                  <a:prstClr val="white"/>
                </a:solidFill>
                <a:latin typeface="Franklin Gothic Medium"/>
                <a:cs typeface="Franklin Gothic Medium"/>
              </a:endParaRPr>
            </a:p>
          </p:txBody>
        </p:sp>
        <p:sp>
          <p:nvSpPr>
            <p:cNvPr id="7" name="Rounded Rectangle 6"/>
            <p:cNvSpPr/>
            <p:nvPr/>
          </p:nvSpPr>
          <p:spPr>
            <a:xfrm>
              <a:off x="5069242" y="3795068"/>
              <a:ext cx="1524000" cy="624532"/>
            </a:xfrm>
            <a:prstGeom prst="roundRect">
              <a:avLst/>
            </a:prstGeom>
            <a:solidFill>
              <a:srgbClr val="005B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000" dirty="0">
                  <a:solidFill>
                    <a:prstClr val="white"/>
                  </a:solidFill>
                  <a:latin typeface="Franklin Gothic Medium"/>
                  <a:cs typeface="Franklin Gothic Medium"/>
                </a:rPr>
                <a:t>Details</a:t>
              </a:r>
              <a:endParaRPr lang="en-US" sz="3000" dirty="0">
                <a:solidFill>
                  <a:prstClr val="white"/>
                </a:solidFill>
                <a:latin typeface="Franklin Gothic Medium"/>
                <a:cs typeface="Franklin Gothic Medium"/>
              </a:endParaRPr>
            </a:p>
          </p:txBody>
        </p:sp>
        <p:cxnSp>
          <p:nvCxnSpPr>
            <p:cNvPr id="8" name="Straight Arrow Connector 7"/>
            <p:cNvCxnSpPr/>
            <p:nvPr/>
          </p:nvCxnSpPr>
          <p:spPr>
            <a:xfrm rot="5400000">
              <a:off x="6664322" y="2753909"/>
              <a:ext cx="581382" cy="1588"/>
            </a:xfrm>
            <a:prstGeom prst="straightConnector1">
              <a:avLst/>
            </a:prstGeom>
            <a:ln w="38100">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7315200" y="3795068"/>
              <a:ext cx="1524000" cy="624532"/>
            </a:xfrm>
            <a:prstGeom prst="round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000" dirty="0">
                  <a:solidFill>
                    <a:prstClr val="white"/>
                  </a:solidFill>
                  <a:latin typeface="Franklin Gothic Medium"/>
                  <a:cs typeface="Franklin Gothic Medium"/>
                </a:rPr>
                <a:t>Details</a:t>
              </a:r>
              <a:endParaRPr lang="en-US" sz="3000" dirty="0">
                <a:solidFill>
                  <a:prstClr val="white"/>
                </a:solidFill>
                <a:latin typeface="Franklin Gothic Medium"/>
                <a:cs typeface="Franklin Gothic Medium"/>
              </a:endParaRPr>
            </a:p>
          </p:txBody>
        </p:sp>
        <p:sp>
          <p:nvSpPr>
            <p:cNvPr id="12" name="Rounded Rectangle 11"/>
            <p:cNvSpPr/>
            <p:nvPr/>
          </p:nvSpPr>
          <p:spPr>
            <a:xfrm>
              <a:off x="6192221" y="3060693"/>
              <a:ext cx="1524000" cy="624532"/>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000" dirty="0">
                  <a:solidFill>
                    <a:prstClr val="white"/>
                  </a:solidFill>
                  <a:latin typeface="Franklin Gothic Medium"/>
                  <a:cs typeface="Franklin Gothic Medium"/>
                </a:rPr>
                <a:t>Details</a:t>
              </a:r>
              <a:endParaRPr lang="en-US" sz="3000" dirty="0">
                <a:solidFill>
                  <a:prstClr val="white"/>
                </a:solidFill>
                <a:latin typeface="Franklin Gothic Medium"/>
                <a:cs typeface="Franklin Gothic Medium"/>
              </a:endParaRPr>
            </a:p>
          </p:txBody>
        </p:sp>
        <p:cxnSp>
          <p:nvCxnSpPr>
            <p:cNvPr id="14" name="Straight Arrow Connector 13"/>
            <p:cNvCxnSpPr/>
            <p:nvPr/>
          </p:nvCxnSpPr>
          <p:spPr>
            <a:xfrm rot="5400000">
              <a:off x="5181807" y="3114241"/>
              <a:ext cx="1300458" cy="1588"/>
            </a:xfrm>
            <a:prstGeom prst="straightConnector1">
              <a:avLst/>
            </a:prstGeom>
            <a:ln w="38100">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7426971" y="3114241"/>
              <a:ext cx="1300458" cy="1588"/>
            </a:xfrm>
            <a:prstGeom prst="straightConnector1">
              <a:avLst/>
            </a:prstGeom>
            <a:ln w="38100">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13" name="Rounded Rectangle 12"/>
          <p:cNvSpPr/>
          <p:nvPr/>
        </p:nvSpPr>
        <p:spPr>
          <a:xfrm>
            <a:off x="2554642" y="4797420"/>
            <a:ext cx="3769958" cy="1479550"/>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prstClr val="white"/>
                </a:solidFill>
                <a:latin typeface="Franklin Gothic Book"/>
                <a:cs typeface="Franklin Gothic Book"/>
              </a:rPr>
              <a:t>It’s generally best NOT to include specific start and ending time for each facilitated process</a:t>
            </a:r>
            <a:endParaRPr lang="en-US" sz="2200" dirty="0">
              <a:solidFill>
                <a:prstClr val="white"/>
              </a:solidFill>
              <a:latin typeface="Franklin Gothic Book"/>
              <a:cs typeface="Franklin Gothic Book"/>
            </a:endParaRPr>
          </a:p>
        </p:txBody>
      </p:sp>
      <p:sp>
        <p:nvSpPr>
          <p:cNvPr id="15" name="TextBox 14"/>
          <p:cNvSpPr txBox="1"/>
          <p:nvPr/>
        </p:nvSpPr>
        <p:spPr>
          <a:xfrm>
            <a:off x="8763480" y="500719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2779750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Construct </a:t>
            </a:r>
            <a:r>
              <a:rPr lang="en-US" dirty="0" smtClean="0"/>
              <a:t>a New Agenda as Needed</a:t>
            </a:r>
            <a:endParaRPr lang="en-US" dirty="0"/>
          </a:p>
        </p:txBody>
      </p:sp>
      <p:sp>
        <p:nvSpPr>
          <p:cNvPr id="5" name="Content Placeholder 4"/>
          <p:cNvSpPr>
            <a:spLocks noGrp="1"/>
          </p:cNvSpPr>
          <p:nvPr>
            <p:ph idx="1"/>
          </p:nvPr>
        </p:nvSpPr>
        <p:spPr>
          <a:xfrm>
            <a:off x="783390" y="1457760"/>
            <a:ext cx="4245810" cy="4898590"/>
          </a:xfrm>
        </p:spPr>
        <p:txBody>
          <a:bodyPr>
            <a:normAutofit fontScale="92500"/>
          </a:bodyPr>
          <a:lstStyle/>
          <a:p>
            <a:pPr marL="514350" indent="-514350">
              <a:spcAft>
                <a:spcPts val="600"/>
              </a:spcAft>
              <a:buFont typeface="+mj-lt"/>
              <a:buAutoNum type="arabicPeriod"/>
            </a:pPr>
            <a:r>
              <a:rPr lang="en-US" sz="2700" dirty="0" smtClean="0"/>
              <a:t>Review the objective</a:t>
            </a:r>
          </a:p>
          <a:p>
            <a:pPr marL="514350" indent="-514350">
              <a:spcAft>
                <a:spcPts val="600"/>
              </a:spcAft>
              <a:buFont typeface="+mj-lt"/>
              <a:buAutoNum type="arabicPeriod"/>
            </a:pPr>
            <a:r>
              <a:rPr lang="en-US" sz="2700" dirty="0" smtClean="0"/>
              <a:t>Determine critical question</a:t>
            </a:r>
          </a:p>
          <a:p>
            <a:pPr marL="514350" indent="-514350">
              <a:spcAft>
                <a:spcPts val="600"/>
              </a:spcAft>
              <a:buFont typeface="+mj-lt"/>
              <a:buAutoNum type="arabicPeriod"/>
            </a:pPr>
            <a:r>
              <a:rPr lang="en-US" sz="2700" dirty="0" smtClean="0"/>
              <a:t>Determine preparation questions</a:t>
            </a:r>
          </a:p>
          <a:p>
            <a:pPr marL="514350" indent="-514350">
              <a:spcAft>
                <a:spcPts val="600"/>
              </a:spcAft>
              <a:buFont typeface="+mj-lt"/>
              <a:buAutoNum type="arabicPeriod"/>
            </a:pPr>
            <a:r>
              <a:rPr lang="en-US" sz="2700" dirty="0" smtClean="0"/>
              <a:t>Determine logical order of preparation questions</a:t>
            </a:r>
          </a:p>
          <a:p>
            <a:pPr marL="514350" indent="-514350">
              <a:spcAft>
                <a:spcPts val="600"/>
              </a:spcAft>
              <a:buFont typeface="+mj-lt"/>
              <a:buAutoNum type="arabicPeriod"/>
            </a:pPr>
            <a:r>
              <a:rPr lang="en-US" sz="2700" dirty="0" smtClean="0"/>
              <a:t>Transform questions into agenda items</a:t>
            </a:r>
          </a:p>
          <a:p>
            <a:pPr marL="514350" indent="-514350">
              <a:spcAft>
                <a:spcPts val="600"/>
              </a:spcAft>
              <a:buFont typeface="+mj-lt"/>
              <a:buAutoNum type="arabicPeriod"/>
            </a:pPr>
            <a:r>
              <a:rPr lang="en-US" sz="2700" dirty="0" smtClean="0"/>
              <a:t>Prepare detailed agenda</a:t>
            </a:r>
            <a:endParaRPr lang="en-US" sz="2700"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94</a:t>
            </a:fld>
            <a:endParaRPr lang="en-US" dirty="0">
              <a:solidFill>
                <a:prstClr val="white"/>
              </a:solidFill>
            </a:endParaRPr>
          </a:p>
        </p:txBody>
      </p:sp>
      <p:sp>
        <p:nvSpPr>
          <p:cNvPr id="7" name="Rounded Rectangle 6"/>
          <p:cNvSpPr/>
          <p:nvPr/>
        </p:nvSpPr>
        <p:spPr>
          <a:xfrm>
            <a:off x="5324414" y="2514992"/>
            <a:ext cx="3530266" cy="722554"/>
          </a:xfrm>
          <a:prstGeom prst="round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r>
              <a:rPr lang="en-US" sz="2600" dirty="0">
                <a:solidFill>
                  <a:prstClr val="white"/>
                </a:solidFill>
                <a:latin typeface="Franklin Gothic Medium"/>
                <a:cs typeface="Franklin Gothic Medium"/>
              </a:rPr>
              <a:t>Critical Question</a:t>
            </a:r>
            <a:endParaRPr lang="en-US" sz="2600" dirty="0">
              <a:solidFill>
                <a:prstClr val="white"/>
              </a:solidFill>
              <a:latin typeface="Franklin Gothic Medium"/>
              <a:cs typeface="Franklin Gothic Medium"/>
            </a:endParaRPr>
          </a:p>
        </p:txBody>
      </p:sp>
      <p:sp>
        <p:nvSpPr>
          <p:cNvPr id="9" name="Rounded Rectangle 8"/>
          <p:cNvSpPr/>
          <p:nvPr/>
        </p:nvSpPr>
        <p:spPr>
          <a:xfrm>
            <a:off x="5324414" y="5100151"/>
            <a:ext cx="3530266" cy="886460"/>
          </a:xfrm>
          <a:prstGeom prst="round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r>
              <a:rPr lang="en-US" sz="2600" dirty="0">
                <a:solidFill>
                  <a:prstClr val="white"/>
                </a:solidFill>
                <a:latin typeface="Franklin Gothic Medium"/>
                <a:cs typeface="Franklin Gothic Medium"/>
              </a:rPr>
              <a:t>Order of Questions/Processes</a:t>
            </a:r>
            <a:endParaRPr lang="en-US" sz="2600" dirty="0">
              <a:solidFill>
                <a:prstClr val="white"/>
              </a:solidFill>
              <a:latin typeface="Franklin Gothic Medium"/>
              <a:cs typeface="Franklin Gothic Medium"/>
            </a:endParaRPr>
          </a:p>
        </p:txBody>
      </p:sp>
      <p:sp>
        <p:nvSpPr>
          <p:cNvPr id="10" name="Rounded Rectangle 9"/>
          <p:cNvSpPr/>
          <p:nvPr/>
        </p:nvSpPr>
        <p:spPr>
          <a:xfrm>
            <a:off x="5324414" y="1453802"/>
            <a:ext cx="3530266" cy="722554"/>
          </a:xfrm>
          <a:prstGeom prst="round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r>
              <a:rPr lang="en-US" sz="2600" dirty="0">
                <a:solidFill>
                  <a:prstClr val="white"/>
                </a:solidFill>
                <a:latin typeface="Franklin Gothic Medium"/>
                <a:cs typeface="Franklin Gothic Medium"/>
              </a:rPr>
              <a:t>Session Objective</a:t>
            </a:r>
            <a:endParaRPr lang="en-US" sz="2600" dirty="0">
              <a:solidFill>
                <a:prstClr val="white"/>
              </a:solidFill>
              <a:latin typeface="Franklin Gothic Medium"/>
              <a:cs typeface="Franklin Gothic Medium"/>
            </a:endParaRPr>
          </a:p>
        </p:txBody>
      </p:sp>
      <p:grpSp>
        <p:nvGrpSpPr>
          <p:cNvPr id="17" name="Group 16"/>
          <p:cNvGrpSpPr/>
          <p:nvPr/>
        </p:nvGrpSpPr>
        <p:grpSpPr>
          <a:xfrm>
            <a:off x="5324414" y="3550887"/>
            <a:ext cx="3530266" cy="1235922"/>
            <a:chOff x="5324414" y="3576183"/>
            <a:chExt cx="3530266" cy="1235922"/>
          </a:xfrm>
        </p:grpSpPr>
        <p:sp>
          <p:nvSpPr>
            <p:cNvPr id="15" name="Rounded Rectangle 14"/>
            <p:cNvSpPr/>
            <p:nvPr/>
          </p:nvSpPr>
          <p:spPr>
            <a:xfrm>
              <a:off x="6246321" y="3576183"/>
              <a:ext cx="2608359" cy="849705"/>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endParaRPr lang="en-US" sz="2600" dirty="0">
                <a:solidFill>
                  <a:prstClr val="white"/>
                </a:solidFill>
                <a:latin typeface="Franklin Gothic Medium"/>
                <a:cs typeface="Franklin Gothic Medium"/>
              </a:endParaRPr>
            </a:p>
          </p:txBody>
        </p:sp>
        <p:sp>
          <p:nvSpPr>
            <p:cNvPr id="16" name="Rounded Rectangle 15"/>
            <p:cNvSpPr/>
            <p:nvPr/>
          </p:nvSpPr>
          <p:spPr>
            <a:xfrm>
              <a:off x="5785367" y="3769292"/>
              <a:ext cx="2608359" cy="849705"/>
            </a:xfrm>
            <a:prstGeom prst="roundRect">
              <a:avLst/>
            </a:prstGeom>
            <a:solidFill>
              <a:srgbClr val="AFBD22"/>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endParaRPr lang="en-US" sz="2600" dirty="0">
                <a:solidFill>
                  <a:prstClr val="white"/>
                </a:solidFill>
                <a:latin typeface="Franklin Gothic Medium"/>
                <a:cs typeface="Franklin Gothic Medium"/>
              </a:endParaRPr>
            </a:p>
          </p:txBody>
        </p:sp>
        <p:sp>
          <p:nvSpPr>
            <p:cNvPr id="8" name="Rounded Rectangle 7"/>
            <p:cNvSpPr/>
            <p:nvPr/>
          </p:nvSpPr>
          <p:spPr>
            <a:xfrm>
              <a:off x="5324414" y="3962400"/>
              <a:ext cx="2608359" cy="849705"/>
            </a:xfrm>
            <a:prstGeom prst="roundRect">
              <a:avLst/>
            </a:prstGeom>
            <a:solidFill>
              <a:srgbClr val="AFBD22"/>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r>
                <a:rPr lang="en-US" sz="2600" dirty="0">
                  <a:solidFill>
                    <a:prstClr val="white"/>
                  </a:solidFill>
                  <a:latin typeface="Franklin Gothic Medium"/>
                  <a:cs typeface="Franklin Gothic Medium"/>
                </a:rPr>
                <a:t>Preparation Questions</a:t>
              </a:r>
              <a:endParaRPr lang="en-US" sz="2600" dirty="0">
                <a:solidFill>
                  <a:prstClr val="white"/>
                </a:solidFill>
                <a:latin typeface="Franklin Gothic Medium"/>
                <a:cs typeface="Franklin Gothic Medium"/>
              </a:endParaRPr>
            </a:p>
          </p:txBody>
        </p:sp>
      </p:grpSp>
      <p:sp>
        <p:nvSpPr>
          <p:cNvPr id="18" name="Isosceles Triangle 17"/>
          <p:cNvSpPr/>
          <p:nvPr/>
        </p:nvSpPr>
        <p:spPr>
          <a:xfrm rot="10800000">
            <a:off x="6889750" y="2241534"/>
            <a:ext cx="374650" cy="208280"/>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Isosceles Triangle 18"/>
          <p:cNvSpPr/>
          <p:nvPr/>
        </p:nvSpPr>
        <p:spPr>
          <a:xfrm rot="10800000">
            <a:off x="6889750" y="3308219"/>
            <a:ext cx="374650" cy="208280"/>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Isosceles Triangle 19"/>
          <p:cNvSpPr/>
          <p:nvPr/>
        </p:nvSpPr>
        <p:spPr>
          <a:xfrm rot="10800000">
            <a:off x="6889750" y="4839340"/>
            <a:ext cx="374650" cy="208280"/>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TextBox 21"/>
          <p:cNvSpPr txBox="1"/>
          <p:nvPr/>
        </p:nvSpPr>
        <p:spPr>
          <a:xfrm>
            <a:off x="8763480" y="500719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
        <p:nvSpPr>
          <p:cNvPr id="23" name="TextBox 22"/>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Page</a:t>
            </a:r>
          </a:p>
          <a:p>
            <a:pPr algn="ctr"/>
            <a:r>
              <a:rPr lang="en-US" sz="1400" dirty="0" smtClean="0">
                <a:solidFill>
                  <a:srgbClr val="002C54"/>
                </a:solidFill>
                <a:latin typeface="Arial Black" pitchFamily="34" charset="0"/>
              </a:rPr>
              <a:t>31</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57863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500"/>
                                        <p:tgtEl>
                                          <p:spTgt spid="5">
                                            <p:txEl>
                                              <p:pRg st="3" end="3"/>
                                            </p:txEl>
                                          </p:spTgt>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fade">
                                      <p:cBhvr>
                                        <p:cTn id="51" dur="500"/>
                                        <p:tgtEl>
                                          <p:spTgt spid="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fade">
                                      <p:cBhvr>
                                        <p:cTn id="5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9" grpId="0" animBg="1"/>
      <p:bldP spid="18" grpId="0" animBg="1"/>
      <p:bldP spid="19" grpId="0" animBg="1"/>
      <p:bldP spid="2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Construct </a:t>
            </a:r>
            <a:r>
              <a:rPr lang="en-US" dirty="0" smtClean="0"/>
              <a:t>a New Agenda as Needed</a:t>
            </a:r>
            <a:endParaRPr lang="en-US" dirty="0"/>
          </a:p>
        </p:txBody>
      </p:sp>
      <p:sp>
        <p:nvSpPr>
          <p:cNvPr id="5" name="Content Placeholder 4"/>
          <p:cNvSpPr>
            <a:spLocks noGrp="1"/>
          </p:cNvSpPr>
          <p:nvPr>
            <p:ph idx="1"/>
          </p:nvPr>
        </p:nvSpPr>
        <p:spPr>
          <a:xfrm>
            <a:off x="783390" y="1457760"/>
            <a:ext cx="4245810" cy="4898590"/>
          </a:xfrm>
        </p:spPr>
        <p:txBody>
          <a:bodyPr>
            <a:normAutofit fontScale="85000" lnSpcReduction="10000"/>
          </a:bodyPr>
          <a:lstStyle/>
          <a:p>
            <a:pPr marL="0" indent="0" algn="r">
              <a:spcAft>
                <a:spcPts val="600"/>
              </a:spcAft>
              <a:buNone/>
            </a:pPr>
            <a:r>
              <a:rPr lang="en-US" sz="2700" dirty="0" smtClean="0"/>
              <a:t>Plan a birthday dinner party for Susan.</a:t>
            </a:r>
          </a:p>
          <a:p>
            <a:pPr marL="0" indent="0" algn="r">
              <a:spcAft>
                <a:spcPts val="600"/>
              </a:spcAft>
              <a:buNone/>
            </a:pPr>
            <a:r>
              <a:rPr lang="en-US" sz="2700" dirty="0" smtClean="0"/>
              <a:t>What do I need to do to plan and execute the party?</a:t>
            </a:r>
          </a:p>
          <a:p>
            <a:pPr marL="0" indent="0" algn="r">
              <a:spcAft>
                <a:spcPts val="600"/>
              </a:spcAft>
              <a:buNone/>
            </a:pPr>
            <a:endParaRPr lang="en-US" sz="2700" dirty="0" smtClean="0"/>
          </a:p>
          <a:p>
            <a:pPr marL="0" indent="0" algn="r">
              <a:spcAft>
                <a:spcPts val="600"/>
              </a:spcAft>
              <a:buNone/>
            </a:pPr>
            <a:r>
              <a:rPr lang="en-US" sz="2700" dirty="0" smtClean="0"/>
              <a:t>What is the theme?</a:t>
            </a:r>
          </a:p>
          <a:p>
            <a:pPr marL="0" indent="0" algn="r">
              <a:spcAft>
                <a:spcPts val="600"/>
              </a:spcAft>
              <a:buNone/>
            </a:pPr>
            <a:r>
              <a:rPr lang="en-US" sz="2700" dirty="0" smtClean="0"/>
              <a:t>How will I decorate?</a:t>
            </a:r>
          </a:p>
          <a:p>
            <a:pPr marL="0" indent="0" algn="r">
              <a:spcAft>
                <a:spcPts val="600"/>
              </a:spcAft>
              <a:buNone/>
            </a:pPr>
            <a:r>
              <a:rPr lang="en-US" sz="2700" dirty="0" smtClean="0"/>
              <a:t>What food/drinks will I serve?</a:t>
            </a:r>
          </a:p>
          <a:p>
            <a:pPr marL="0" indent="0" algn="r">
              <a:spcAft>
                <a:spcPts val="600"/>
              </a:spcAft>
              <a:buNone/>
            </a:pPr>
            <a:r>
              <a:rPr lang="en-US" sz="2700" dirty="0" smtClean="0"/>
              <a:t>What type of entertainment?</a:t>
            </a:r>
          </a:p>
          <a:p>
            <a:pPr marL="0" indent="0" algn="r">
              <a:spcAft>
                <a:spcPts val="600"/>
              </a:spcAft>
              <a:buNone/>
            </a:pPr>
            <a:r>
              <a:rPr lang="en-US" sz="2700" dirty="0" smtClean="0"/>
              <a:t>Who will I invite?</a:t>
            </a:r>
          </a:p>
          <a:p>
            <a:pPr marL="0" indent="0" algn="r">
              <a:spcAft>
                <a:spcPts val="600"/>
              </a:spcAft>
              <a:buNone/>
            </a:pPr>
            <a:r>
              <a:rPr lang="en-US" sz="2700" dirty="0" smtClean="0"/>
              <a:t>When is a good time/day?</a:t>
            </a:r>
            <a:endParaRPr lang="en-US" sz="2700" dirty="0"/>
          </a:p>
        </p:txBody>
      </p:sp>
      <p:sp>
        <p:nvSpPr>
          <p:cNvPr id="2" name="Slide Number Placeholder 1"/>
          <p:cNvSpPr>
            <a:spLocks noGrp="1"/>
          </p:cNvSpPr>
          <p:nvPr>
            <p:ph type="sldNum" sz="quarter" idx="12"/>
          </p:nvPr>
        </p:nvSpPr>
        <p:spPr/>
        <p:txBody>
          <a:bodyPr/>
          <a:lstStyle/>
          <a:p>
            <a:fld id="{F29FD61F-2294-5D42-A9D7-9928D42B3773}" type="slidenum">
              <a:rPr lang="en-US" smtClean="0">
                <a:solidFill>
                  <a:prstClr val="white"/>
                </a:solidFill>
              </a:rPr>
              <a:pPr/>
              <a:t>95</a:t>
            </a:fld>
            <a:endParaRPr lang="en-US" dirty="0">
              <a:solidFill>
                <a:prstClr val="white"/>
              </a:solidFill>
            </a:endParaRPr>
          </a:p>
        </p:txBody>
      </p:sp>
      <p:sp>
        <p:nvSpPr>
          <p:cNvPr id="7" name="Rounded Rectangle 6"/>
          <p:cNvSpPr/>
          <p:nvPr/>
        </p:nvSpPr>
        <p:spPr>
          <a:xfrm>
            <a:off x="5324414" y="2514992"/>
            <a:ext cx="3530266" cy="722554"/>
          </a:xfrm>
          <a:prstGeom prst="round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r>
              <a:rPr lang="en-US" sz="2600" dirty="0">
                <a:solidFill>
                  <a:prstClr val="white"/>
                </a:solidFill>
                <a:latin typeface="Franklin Gothic Medium"/>
                <a:cs typeface="Franklin Gothic Medium"/>
              </a:rPr>
              <a:t>Critical Question</a:t>
            </a:r>
            <a:endParaRPr lang="en-US" sz="2600" dirty="0">
              <a:solidFill>
                <a:prstClr val="white"/>
              </a:solidFill>
              <a:latin typeface="Franklin Gothic Medium"/>
              <a:cs typeface="Franklin Gothic Medium"/>
            </a:endParaRPr>
          </a:p>
        </p:txBody>
      </p:sp>
      <p:sp>
        <p:nvSpPr>
          <p:cNvPr id="9" name="Rounded Rectangle 8"/>
          <p:cNvSpPr/>
          <p:nvPr/>
        </p:nvSpPr>
        <p:spPr>
          <a:xfrm>
            <a:off x="5324414" y="5100151"/>
            <a:ext cx="3530266" cy="886460"/>
          </a:xfrm>
          <a:prstGeom prst="round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r>
              <a:rPr lang="en-US" sz="2600" dirty="0">
                <a:solidFill>
                  <a:prstClr val="white"/>
                </a:solidFill>
                <a:latin typeface="Franklin Gothic Medium"/>
                <a:cs typeface="Franklin Gothic Medium"/>
              </a:rPr>
              <a:t>Order of Questions/Processes</a:t>
            </a:r>
            <a:endParaRPr lang="en-US" sz="2600" dirty="0">
              <a:solidFill>
                <a:prstClr val="white"/>
              </a:solidFill>
              <a:latin typeface="Franklin Gothic Medium"/>
              <a:cs typeface="Franklin Gothic Medium"/>
            </a:endParaRPr>
          </a:p>
        </p:txBody>
      </p:sp>
      <p:sp>
        <p:nvSpPr>
          <p:cNvPr id="10" name="Rounded Rectangle 9"/>
          <p:cNvSpPr/>
          <p:nvPr/>
        </p:nvSpPr>
        <p:spPr>
          <a:xfrm>
            <a:off x="5324414" y="1453802"/>
            <a:ext cx="3530266" cy="722554"/>
          </a:xfrm>
          <a:prstGeom prst="round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r>
              <a:rPr lang="en-US" sz="2600" dirty="0">
                <a:solidFill>
                  <a:prstClr val="white"/>
                </a:solidFill>
                <a:latin typeface="Franklin Gothic Medium"/>
                <a:cs typeface="Franklin Gothic Medium"/>
              </a:rPr>
              <a:t>Session Objective</a:t>
            </a:r>
            <a:endParaRPr lang="en-US" sz="2600" dirty="0">
              <a:solidFill>
                <a:prstClr val="white"/>
              </a:solidFill>
              <a:latin typeface="Franklin Gothic Medium"/>
              <a:cs typeface="Franklin Gothic Medium"/>
            </a:endParaRPr>
          </a:p>
        </p:txBody>
      </p:sp>
      <p:grpSp>
        <p:nvGrpSpPr>
          <p:cNvPr id="17" name="Group 16"/>
          <p:cNvGrpSpPr/>
          <p:nvPr/>
        </p:nvGrpSpPr>
        <p:grpSpPr>
          <a:xfrm>
            <a:off x="5324414" y="3550887"/>
            <a:ext cx="3530266" cy="1235922"/>
            <a:chOff x="5324414" y="3576183"/>
            <a:chExt cx="3530266" cy="1235922"/>
          </a:xfrm>
        </p:grpSpPr>
        <p:sp>
          <p:nvSpPr>
            <p:cNvPr id="15" name="Rounded Rectangle 14"/>
            <p:cNvSpPr/>
            <p:nvPr/>
          </p:nvSpPr>
          <p:spPr>
            <a:xfrm>
              <a:off x="6246321" y="3576183"/>
              <a:ext cx="2608359" cy="849705"/>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endParaRPr lang="en-US" sz="2600" dirty="0">
                <a:solidFill>
                  <a:prstClr val="white"/>
                </a:solidFill>
                <a:latin typeface="Franklin Gothic Medium"/>
                <a:cs typeface="Franklin Gothic Medium"/>
              </a:endParaRPr>
            </a:p>
          </p:txBody>
        </p:sp>
        <p:sp>
          <p:nvSpPr>
            <p:cNvPr id="16" name="Rounded Rectangle 15"/>
            <p:cNvSpPr/>
            <p:nvPr/>
          </p:nvSpPr>
          <p:spPr>
            <a:xfrm>
              <a:off x="5785367" y="3769292"/>
              <a:ext cx="2608359" cy="849705"/>
            </a:xfrm>
            <a:prstGeom prst="roundRect">
              <a:avLst/>
            </a:prstGeom>
            <a:solidFill>
              <a:srgbClr val="AFBD22"/>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endParaRPr lang="en-US" sz="2600" dirty="0">
                <a:solidFill>
                  <a:prstClr val="white"/>
                </a:solidFill>
                <a:latin typeface="Franklin Gothic Medium"/>
                <a:cs typeface="Franklin Gothic Medium"/>
              </a:endParaRPr>
            </a:p>
          </p:txBody>
        </p:sp>
        <p:sp>
          <p:nvSpPr>
            <p:cNvPr id="8" name="Rounded Rectangle 7"/>
            <p:cNvSpPr/>
            <p:nvPr/>
          </p:nvSpPr>
          <p:spPr>
            <a:xfrm>
              <a:off x="5324414" y="3962400"/>
              <a:ext cx="2608359" cy="849705"/>
            </a:xfrm>
            <a:prstGeom prst="roundRect">
              <a:avLst/>
            </a:prstGeom>
            <a:solidFill>
              <a:srgbClr val="AFBD22"/>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20"/>
                </a:lnSpc>
              </a:pPr>
              <a:r>
                <a:rPr lang="en-US" sz="2600" dirty="0">
                  <a:solidFill>
                    <a:prstClr val="white"/>
                  </a:solidFill>
                  <a:latin typeface="Franklin Gothic Medium"/>
                  <a:cs typeface="Franklin Gothic Medium"/>
                </a:rPr>
                <a:t>Preparation Questions</a:t>
              </a:r>
              <a:endParaRPr lang="en-US" sz="2600" dirty="0">
                <a:solidFill>
                  <a:prstClr val="white"/>
                </a:solidFill>
                <a:latin typeface="Franklin Gothic Medium"/>
                <a:cs typeface="Franklin Gothic Medium"/>
              </a:endParaRPr>
            </a:p>
          </p:txBody>
        </p:sp>
      </p:grpSp>
      <p:sp>
        <p:nvSpPr>
          <p:cNvPr id="18" name="Isosceles Triangle 17"/>
          <p:cNvSpPr/>
          <p:nvPr/>
        </p:nvSpPr>
        <p:spPr>
          <a:xfrm rot="10800000">
            <a:off x="6889750" y="2241534"/>
            <a:ext cx="374650" cy="208280"/>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Isosceles Triangle 18"/>
          <p:cNvSpPr/>
          <p:nvPr/>
        </p:nvSpPr>
        <p:spPr>
          <a:xfrm rot="10800000">
            <a:off x="6889750" y="3308219"/>
            <a:ext cx="374650" cy="208280"/>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Isosceles Triangle 19"/>
          <p:cNvSpPr/>
          <p:nvPr/>
        </p:nvSpPr>
        <p:spPr>
          <a:xfrm rot="10800000">
            <a:off x="6889750" y="4839340"/>
            <a:ext cx="374650" cy="208280"/>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TextBox 21"/>
          <p:cNvSpPr txBox="1"/>
          <p:nvPr/>
        </p:nvSpPr>
        <p:spPr>
          <a:xfrm>
            <a:off x="8763480" y="5007195"/>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2115075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par>
                          <p:cTn id="67" fill="hold">
                            <p:stCondLst>
                              <p:cond delay="2500"/>
                            </p:stCondLst>
                            <p:childTnLst>
                              <p:par>
                                <p:cTn id="68" presetID="10"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9" grpId="0" animBg="1"/>
      <p:bldP spid="18" grpId="0" animBg="1"/>
      <p:bldP spid="19" grpId="0" animBg="1"/>
      <p:bldP spid="2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Separators</a:t>
            </a:r>
            <a:endParaRPr lang="en-US" dirty="0"/>
          </a:p>
        </p:txBody>
      </p:sp>
      <p:sp>
        <p:nvSpPr>
          <p:cNvPr id="14" name="Content Placeholder 13"/>
          <p:cNvSpPr>
            <a:spLocks noGrp="1"/>
          </p:cNvSpPr>
          <p:nvPr>
            <p:ph idx="1"/>
          </p:nvPr>
        </p:nvSpPr>
        <p:spPr>
          <a:xfrm>
            <a:off x="736092" y="1221270"/>
            <a:ext cx="8407908" cy="4898590"/>
          </a:xfrm>
        </p:spPr>
        <p:txBody>
          <a:bodyPr>
            <a:normAutofit fontScale="92500" lnSpcReduction="10000"/>
          </a:bodyPr>
          <a:lstStyle/>
          <a:p>
            <a:pPr marL="514350" indent="-514350">
              <a:spcAft>
                <a:spcPts val="1200"/>
              </a:spcAft>
              <a:buFont typeface="+mj-lt"/>
              <a:buAutoNum type="arabicPeriod"/>
            </a:pPr>
            <a:r>
              <a:rPr lang="en-US" dirty="0" smtClean="0"/>
              <a:t>Establish &amp; maintain a high energy level</a:t>
            </a:r>
          </a:p>
          <a:p>
            <a:pPr marL="514350" indent="-514350">
              <a:spcAft>
                <a:spcPts val="1200"/>
              </a:spcAft>
              <a:buFont typeface="+mj-lt"/>
              <a:buAutoNum type="arabicPeriod"/>
            </a:pPr>
            <a:r>
              <a:rPr lang="en-US" dirty="0" smtClean="0"/>
              <a:t>Ask starting questions that draw a vivid image</a:t>
            </a:r>
          </a:p>
          <a:p>
            <a:pPr marL="514350" indent="-514350">
              <a:spcAft>
                <a:spcPts val="1200"/>
              </a:spcAft>
              <a:buFont typeface="+mj-lt"/>
              <a:buAutoNum type="arabicPeriod"/>
            </a:pPr>
            <a:r>
              <a:rPr lang="en-US" dirty="0" smtClean="0"/>
              <a:t>Use a full toolkit of follow-up question type</a:t>
            </a:r>
          </a:p>
          <a:p>
            <a:pPr marL="514350" indent="-514350">
              <a:spcAft>
                <a:spcPts val="1200"/>
              </a:spcAft>
              <a:buFont typeface="+mj-lt"/>
              <a:buAutoNum type="arabicPeriod"/>
            </a:pPr>
            <a:r>
              <a:rPr lang="en-US" dirty="0" smtClean="0"/>
              <a:t>Respect the “Power of the Pen”</a:t>
            </a:r>
            <a:endParaRPr lang="en-US" b="1" dirty="0" smtClean="0"/>
          </a:p>
          <a:p>
            <a:pPr marL="514350" indent="-514350">
              <a:spcAft>
                <a:spcPts val="1200"/>
              </a:spcAft>
              <a:buFont typeface="+mj-lt"/>
              <a:buAutoNum type="arabicPeriod"/>
            </a:pPr>
            <a:r>
              <a:rPr lang="en-US" dirty="0" smtClean="0"/>
              <a:t>Carry the group through the process</a:t>
            </a:r>
          </a:p>
          <a:p>
            <a:pPr marL="514350" indent="-514350">
              <a:spcAft>
                <a:spcPts val="1200"/>
              </a:spcAft>
              <a:buFont typeface="+mj-lt"/>
              <a:buAutoNum type="arabicPeriod"/>
            </a:pPr>
            <a:r>
              <a:rPr lang="en-US" dirty="0" smtClean="0"/>
              <a:t>Manage Dysfunction</a:t>
            </a:r>
          </a:p>
          <a:p>
            <a:pPr marL="514350" indent="-514350">
              <a:spcAft>
                <a:spcPts val="1200"/>
              </a:spcAft>
              <a:buFont typeface="+mj-lt"/>
              <a:buAutoNum type="arabicPeriod"/>
            </a:pPr>
            <a:r>
              <a:rPr lang="en-US" dirty="0" smtClean="0"/>
              <a:t>Design customized processes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96</a:t>
            </a:fld>
            <a:endParaRPr lang="en-US" dirty="0">
              <a:solidFill>
                <a:prstClr val="white"/>
              </a:solidFill>
            </a:endParaRPr>
          </a:p>
        </p:txBody>
      </p:sp>
      <p:sp>
        <p:nvSpPr>
          <p:cNvPr id="6" name="TextBox 5"/>
          <p:cNvSpPr txBox="1"/>
          <p:nvPr/>
        </p:nvSpPr>
        <p:spPr>
          <a:xfrm>
            <a:off x="8670630" y="3600597"/>
            <a:ext cx="389850" cy="830997"/>
          </a:xfrm>
          <a:prstGeom prst="rect">
            <a:avLst/>
          </a:prstGeom>
          <a:noFill/>
        </p:spPr>
        <p:txBody>
          <a:bodyPr wrap="none" rtlCol="0">
            <a:spAutoFit/>
          </a:bodyPr>
          <a:lstStyle/>
          <a:p>
            <a:pPr defTabSz="457200"/>
            <a:r>
              <a:rPr lang="en-US" sz="4800" b="1" dirty="0">
                <a:solidFill>
                  <a:prstClr val="white">
                    <a:lumMod val="95000"/>
                  </a:prstClr>
                </a:solidFill>
                <a:latin typeface="Arial Black" pitchFamily="34" charset="0"/>
              </a:rPr>
              <a:t>-</a:t>
            </a:r>
            <a:endParaRPr lang="en-US" sz="4800" b="1" dirty="0">
              <a:solidFill>
                <a:prstClr val="white">
                  <a:lumMod val="95000"/>
                </a:prstClr>
              </a:solidFill>
              <a:latin typeface="Arial Black" pitchFamily="34" charset="0"/>
            </a:endParaRPr>
          </a:p>
        </p:txBody>
      </p:sp>
    </p:spTree>
    <p:extLst>
      <p:ext uri="{BB962C8B-B14F-4D97-AF65-F5344CB8AC3E}">
        <p14:creationId xmlns:p14="http://schemas.microsoft.com/office/powerpoint/2010/main" val="2948398065"/>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rcRect b="28797"/>
          <a:stretch>
            <a:fillRect/>
          </a:stretch>
        </p:blipFill>
        <p:spPr>
          <a:xfrm>
            <a:off x="-1" y="0"/>
            <a:ext cx="9144002" cy="6858000"/>
          </a:xfrm>
          <a:prstGeom prst="rect">
            <a:avLst/>
          </a:prstGeom>
        </p:spPr>
      </p:pic>
      <p:grpSp>
        <p:nvGrpSpPr>
          <p:cNvPr id="2" name="Group 18"/>
          <p:cNvGrpSpPr/>
          <p:nvPr/>
        </p:nvGrpSpPr>
        <p:grpSpPr>
          <a:xfrm>
            <a:off x="1371600" y="3429000"/>
            <a:ext cx="8801056" cy="1774672"/>
            <a:chOff x="342943" y="2369623"/>
            <a:chExt cx="8801056" cy="1774672"/>
          </a:xfrm>
        </p:grpSpPr>
        <p:sp>
          <p:nvSpPr>
            <p:cNvPr id="14" name="Rectangle 13"/>
            <p:cNvSpPr/>
            <p:nvPr/>
          </p:nvSpPr>
          <p:spPr>
            <a:xfrm>
              <a:off x="342944" y="3198036"/>
              <a:ext cx="4658232"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p:cNvSpPr/>
            <p:nvPr/>
          </p:nvSpPr>
          <p:spPr>
            <a:xfrm>
              <a:off x="342943" y="2369623"/>
              <a:ext cx="5219658"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defTabSz="457200">
                <a:lnSpc>
                  <a:spcPts val="6260"/>
                </a:lnSpc>
                <a:spcBef>
                  <a:spcPct val="0"/>
                </a:spcBef>
                <a:defRPr/>
              </a:pPr>
              <a:r>
                <a:rPr lang="en-US" sz="5800" cap="all" dirty="0" smtClean="0">
                  <a:solidFill>
                    <a:prstClr val="white"/>
                  </a:solidFill>
                  <a:latin typeface="Franklin Gothic Medium"/>
                  <a:cs typeface="Franklin Gothic Medium"/>
                </a:rPr>
                <a:t>Engagement Strategies</a:t>
              </a:r>
              <a:endParaRPr lang="en-US" sz="5800" cap="all" dirty="0">
                <a:solidFill>
                  <a:prstClr val="white"/>
                </a:solidFill>
                <a:latin typeface="Franklin Gothic Medium"/>
                <a:cs typeface="Franklin Gothic Medium"/>
              </a:endParaRPr>
            </a:p>
          </p:txBody>
        </p:sp>
      </p:grpSp>
      <p:pic>
        <p:nvPicPr>
          <p:cNvPr id="23" name="Picture 22"/>
          <p:cNvPicPr>
            <a:picLocks noChangeAspect="1"/>
          </p:cNvPicPr>
          <p:nvPr/>
        </p:nvPicPr>
        <p:blipFill>
          <a:blip r:embed="rId4"/>
          <a:stretch>
            <a:fillRect/>
          </a:stretch>
        </p:blipFill>
        <p:spPr>
          <a:xfrm>
            <a:off x="6500608" y="6356607"/>
            <a:ext cx="2354072" cy="448056"/>
          </a:xfrm>
          <a:prstGeom prst="rect">
            <a:avLst/>
          </a:prstGeom>
        </p:spPr>
      </p:pic>
      <p:sp>
        <p:nvSpPr>
          <p:cNvPr id="24" name="TextBox 23"/>
          <p:cNvSpPr txBox="1"/>
          <p:nvPr/>
        </p:nvSpPr>
        <p:spPr>
          <a:xfrm>
            <a:off x="680960" y="6565612"/>
            <a:ext cx="2486666" cy="246221"/>
          </a:xfrm>
          <a:prstGeom prst="rect">
            <a:avLst/>
          </a:prstGeom>
          <a:noFill/>
        </p:spPr>
        <p:txBody>
          <a:bodyPr wrap="none" rtlCol="0">
            <a:spAutoFit/>
          </a:bodyPr>
          <a:lstStyle/>
          <a:p>
            <a:pPr defTabSz="457200"/>
            <a:r>
              <a:rPr lang="en-US" sz="1000" dirty="0">
                <a:solidFill>
                  <a:prstClr val="white"/>
                </a:solidFill>
                <a:latin typeface="Franklin Gothic Book"/>
                <a:cs typeface="Franklin Gothic Book"/>
              </a:rPr>
              <a:t>Copyright 2013 Leadership Strategies, Inc.</a:t>
            </a:r>
          </a:p>
        </p:txBody>
      </p:sp>
      <p:sp>
        <p:nvSpPr>
          <p:cNvPr id="25" name="TextBox 24"/>
          <p:cNvSpPr txBox="1"/>
          <p:nvPr/>
        </p:nvSpPr>
        <p:spPr>
          <a:xfrm>
            <a:off x="3709390" y="6565612"/>
            <a:ext cx="2268257" cy="246221"/>
          </a:xfrm>
          <a:prstGeom prst="rect">
            <a:avLst/>
          </a:prstGeom>
          <a:noFill/>
        </p:spPr>
        <p:txBody>
          <a:bodyPr wrap="none" rtlCol="0">
            <a:spAutoFit/>
          </a:bodyPr>
          <a:lstStyle/>
          <a:p>
            <a:pPr algn="ctr" defTabSz="457200"/>
            <a:r>
              <a:rPr lang="en-US" sz="1000" dirty="0">
                <a:solidFill>
                  <a:prstClr val="white"/>
                </a:solidFill>
                <a:latin typeface="Franklin Gothic Book"/>
                <a:cs typeface="Franklin Gothic Book"/>
              </a:rPr>
              <a:t>Duplication prohibited without consent</a:t>
            </a:r>
          </a:p>
        </p:txBody>
      </p:sp>
      <p:sp>
        <p:nvSpPr>
          <p:cNvPr id="26"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prstClr val="white"/>
                </a:solidFill>
              </a:rPr>
              <a:pPr/>
              <a:t>97</a:t>
            </a:fld>
            <a:endParaRPr lang="en-US" dirty="0">
              <a:solidFill>
                <a:prstClr val="white"/>
              </a:solidFill>
            </a:endParaRPr>
          </a:p>
        </p:txBody>
      </p:sp>
    </p:spTree>
    <p:extLst>
      <p:ext uri="{BB962C8B-B14F-4D97-AF65-F5344CB8AC3E}">
        <p14:creationId xmlns:p14="http://schemas.microsoft.com/office/powerpoint/2010/main" val="2131968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oter Placeholder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50000"/>
              </a:spcBef>
              <a:buClr>
                <a:srgbClr val="99CC00"/>
              </a:buClr>
              <a:buSzPct val="75000"/>
              <a:buFont typeface="Wingdings" pitchFamily="2" charset="2"/>
              <a:buChar char="n"/>
              <a:defRPr sz="3200">
                <a:solidFill>
                  <a:srgbClr val="000066"/>
                </a:solidFill>
                <a:latin typeface="Arial" pitchFamily="34" charset="0"/>
              </a:defRPr>
            </a:lvl1pPr>
            <a:lvl2pPr marL="742950" indent="-285750" eaLnBrk="0" hangingPunct="0">
              <a:spcBef>
                <a:spcPct val="20000"/>
              </a:spcBef>
              <a:buClr>
                <a:srgbClr val="000066"/>
              </a:buClr>
              <a:buSzPct val="60000"/>
              <a:buFont typeface="Wingdings" pitchFamily="2" charset="2"/>
              <a:buChar char="q"/>
              <a:defRPr sz="2800">
                <a:solidFill>
                  <a:srgbClr val="000066"/>
                </a:solidFill>
                <a:latin typeface="Arial" pitchFamily="34" charset="0"/>
              </a:defRPr>
            </a:lvl2pPr>
            <a:lvl3pPr marL="1143000" indent="-228600" eaLnBrk="0" hangingPunct="0">
              <a:spcBef>
                <a:spcPct val="20000"/>
              </a:spcBef>
              <a:buClr>
                <a:srgbClr val="99CC00"/>
              </a:buClr>
              <a:buSzPct val="75000"/>
              <a:buFont typeface="Wingdings" pitchFamily="2" charset="2"/>
              <a:buChar char="q"/>
              <a:defRPr sz="2400">
                <a:solidFill>
                  <a:srgbClr val="000066"/>
                </a:solidFill>
                <a:latin typeface="Arial" pitchFamily="34" charset="0"/>
              </a:defRPr>
            </a:lvl3pPr>
            <a:lvl4pPr marL="1600200" indent="-228600" eaLnBrk="0" hangingPunct="0">
              <a:spcBef>
                <a:spcPct val="20000"/>
              </a:spcBef>
              <a:buClr>
                <a:srgbClr val="000066"/>
              </a:buClr>
              <a:buSzPct val="75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rgbClr val="99CC00"/>
              </a:buClr>
              <a:buSzPct val="75000"/>
              <a:buFont typeface="Wingdings" pitchFamily="2" charset="2"/>
              <a:buChar char="n"/>
              <a:defRPr sz="2000">
                <a:solidFill>
                  <a:srgbClr val="000066"/>
                </a:solidFill>
                <a:latin typeface="Arial" pitchFamily="34" charset="0"/>
              </a:defRPr>
            </a:lvl5pPr>
            <a:lvl6pPr marL="25146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6pPr>
            <a:lvl7pPr marL="29718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7pPr>
            <a:lvl8pPr marL="34290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8pPr>
            <a:lvl9pPr marL="38862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9pPr>
          </a:lstStyle>
          <a:p>
            <a:pPr>
              <a:spcBef>
                <a:spcPct val="0"/>
              </a:spcBef>
              <a:buClrTx/>
              <a:buSzTx/>
              <a:buFontTx/>
              <a:buNone/>
            </a:pPr>
            <a:r>
              <a:rPr lang="en-US" altLang="en-US" sz="800" smtClean="0"/>
              <a:t>Duplication prohibited without prior written consent of Leadership Strategies, Inc. Copyright 2001 Leadership Strategies, Inc.</a:t>
            </a:r>
          </a:p>
        </p:txBody>
      </p:sp>
      <p:sp>
        <p:nvSpPr>
          <p:cNvPr id="757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buClr>
                <a:srgbClr val="99CC00"/>
              </a:buClr>
              <a:buSzPct val="75000"/>
              <a:buFont typeface="Wingdings" pitchFamily="2" charset="2"/>
              <a:buChar char="n"/>
              <a:defRPr sz="3200">
                <a:solidFill>
                  <a:srgbClr val="000066"/>
                </a:solidFill>
                <a:latin typeface="Arial" pitchFamily="34" charset="0"/>
              </a:defRPr>
            </a:lvl1pPr>
            <a:lvl2pPr marL="742950" indent="-285750" eaLnBrk="0" hangingPunct="0">
              <a:spcBef>
                <a:spcPct val="20000"/>
              </a:spcBef>
              <a:buClr>
                <a:srgbClr val="000066"/>
              </a:buClr>
              <a:buSzPct val="60000"/>
              <a:buFont typeface="Wingdings" pitchFamily="2" charset="2"/>
              <a:buChar char="q"/>
              <a:defRPr sz="2800">
                <a:solidFill>
                  <a:srgbClr val="000066"/>
                </a:solidFill>
                <a:latin typeface="Arial" pitchFamily="34" charset="0"/>
              </a:defRPr>
            </a:lvl2pPr>
            <a:lvl3pPr marL="1143000" indent="-228600" eaLnBrk="0" hangingPunct="0">
              <a:spcBef>
                <a:spcPct val="20000"/>
              </a:spcBef>
              <a:buClr>
                <a:srgbClr val="99CC00"/>
              </a:buClr>
              <a:buSzPct val="75000"/>
              <a:buFont typeface="Wingdings" pitchFamily="2" charset="2"/>
              <a:buChar char="q"/>
              <a:defRPr sz="2400">
                <a:solidFill>
                  <a:srgbClr val="000066"/>
                </a:solidFill>
                <a:latin typeface="Arial" pitchFamily="34" charset="0"/>
              </a:defRPr>
            </a:lvl3pPr>
            <a:lvl4pPr marL="1600200" indent="-228600" eaLnBrk="0" hangingPunct="0">
              <a:spcBef>
                <a:spcPct val="20000"/>
              </a:spcBef>
              <a:buClr>
                <a:srgbClr val="000066"/>
              </a:buClr>
              <a:buSzPct val="75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rgbClr val="99CC00"/>
              </a:buClr>
              <a:buSzPct val="75000"/>
              <a:buFont typeface="Wingdings" pitchFamily="2" charset="2"/>
              <a:buChar char="n"/>
              <a:defRPr sz="2000">
                <a:solidFill>
                  <a:srgbClr val="000066"/>
                </a:solidFill>
                <a:latin typeface="Arial" pitchFamily="34" charset="0"/>
              </a:defRPr>
            </a:lvl5pPr>
            <a:lvl6pPr marL="25146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6pPr>
            <a:lvl7pPr marL="29718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7pPr>
            <a:lvl8pPr marL="34290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8pPr>
            <a:lvl9pPr marL="38862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9pPr>
          </a:lstStyle>
          <a:p>
            <a:pPr>
              <a:spcBef>
                <a:spcPct val="0"/>
              </a:spcBef>
              <a:buClrTx/>
              <a:buSzTx/>
              <a:buFontTx/>
              <a:buNone/>
            </a:pPr>
            <a:fld id="{422703F3-0FE9-407F-8971-329106E22048}" type="slidenum">
              <a:rPr lang="en-US" altLang="en-US" sz="900" smtClean="0">
                <a:latin typeface="Trebuchet MS" pitchFamily="34" charset="0"/>
              </a:rPr>
              <a:pPr>
                <a:spcBef>
                  <a:spcPct val="0"/>
                </a:spcBef>
                <a:buClrTx/>
                <a:buSzTx/>
                <a:buFontTx/>
                <a:buNone/>
              </a:pPr>
              <a:t>98</a:t>
            </a:fld>
            <a:endParaRPr lang="en-US" altLang="en-US" sz="900" smtClean="0">
              <a:latin typeface="HelveticaNeue MediumExt"/>
            </a:endParaRPr>
          </a:p>
        </p:txBody>
      </p:sp>
      <p:sp>
        <p:nvSpPr>
          <p:cNvPr id="75780" name="Rectangle 2"/>
          <p:cNvSpPr>
            <a:spLocks noGrp="1" noChangeArrowheads="1"/>
          </p:cNvSpPr>
          <p:nvPr>
            <p:ph type="title"/>
          </p:nvPr>
        </p:nvSpPr>
        <p:spPr/>
        <p:txBody>
          <a:bodyPr/>
          <a:lstStyle/>
          <a:p>
            <a:pPr eaLnBrk="1" hangingPunct="1"/>
            <a:r>
              <a:rPr lang="en-US" altLang="en-US" smtClean="0"/>
              <a:t>Next Steps -  </a:t>
            </a:r>
            <a:r>
              <a:rPr lang="en-US" altLang="en-US" sz="3800" smtClean="0"/>
              <a:t>www.leadstrat.com</a:t>
            </a:r>
          </a:p>
        </p:txBody>
      </p:sp>
      <p:sp>
        <p:nvSpPr>
          <p:cNvPr id="75781" name="Rectangle 3"/>
          <p:cNvSpPr>
            <a:spLocks noGrp="1" noChangeArrowheads="1"/>
          </p:cNvSpPr>
          <p:nvPr>
            <p:ph type="body" idx="1"/>
          </p:nvPr>
        </p:nvSpPr>
        <p:spPr>
          <a:xfrm>
            <a:off x="381000" y="1828800"/>
            <a:ext cx="8458200" cy="4724400"/>
          </a:xfrm>
        </p:spPr>
        <p:txBody>
          <a:bodyPr/>
          <a:lstStyle/>
          <a:p>
            <a:pPr eaLnBrk="1" hangingPunct="1">
              <a:buFont typeface="Wingdings" pitchFamily="2" charset="2"/>
              <a:buNone/>
            </a:pPr>
            <a:r>
              <a:rPr lang="en-US" altLang="en-US" sz="2800" dirty="0" smtClean="0"/>
              <a:t>If you would like to learn more:</a:t>
            </a:r>
          </a:p>
          <a:p>
            <a:pPr eaLnBrk="1" hangingPunct="1"/>
            <a:r>
              <a:rPr lang="en-US" altLang="en-US" sz="2800" dirty="0" smtClean="0"/>
              <a:t>Public Class: </a:t>
            </a:r>
            <a:r>
              <a:rPr lang="en-US" altLang="en-US" sz="2800" i="1" dirty="0" smtClean="0"/>
              <a:t>The Effective Facilitator</a:t>
            </a:r>
          </a:p>
          <a:p>
            <a:pPr lvl="1" eaLnBrk="1" hangingPunct="1"/>
            <a:r>
              <a:rPr lang="en-US" altLang="en-US" dirty="0" smtClean="0"/>
              <a:t>Atlanta, Boston, Chicago, Dallas, DC, Denver, Los Angeles, New York, San  Francisco Sydney, Toronto </a:t>
            </a:r>
          </a:p>
        </p:txBody>
      </p:sp>
      <p:sp>
        <p:nvSpPr>
          <p:cNvPr id="75782" name="Line 4"/>
          <p:cNvSpPr>
            <a:spLocks noChangeShapeType="1"/>
          </p:cNvSpPr>
          <p:nvPr/>
        </p:nvSpPr>
        <p:spPr bwMode="auto">
          <a:xfrm>
            <a:off x="457200" y="1600200"/>
            <a:ext cx="8305800" cy="0"/>
          </a:xfrm>
          <a:prstGeom prst="line">
            <a:avLst/>
          </a:prstGeom>
          <a:noFill/>
          <a:ln w="57150">
            <a:solidFill>
              <a:srgbClr val="99CC00"/>
            </a:solidFill>
            <a:miter lim="800000"/>
            <a:headEnd/>
            <a:tailEnd/>
          </a:ln>
          <a:extLst>
            <a:ext uri="{909E8E84-426E-40DD-AFC4-6F175D3DCCD1}">
              <a14:hiddenFill xmlns:a14="http://schemas.microsoft.com/office/drawing/2010/main">
                <a:noFill/>
              </a14:hiddenFill>
            </a:ext>
          </a:extLst>
        </p:spPr>
        <p:txBody>
          <a:bodyPr anchor="b"/>
          <a:lstStyle/>
          <a:p>
            <a:pPr fontAlgn="base">
              <a:spcBef>
                <a:spcPct val="0"/>
              </a:spcBef>
              <a:spcAft>
                <a:spcPct val="0"/>
              </a:spcAft>
            </a:pPr>
            <a:endParaRPr lang="en-US" sz="3800" b="1">
              <a:solidFill>
                <a:srgbClr val="104A73"/>
              </a:solidFill>
            </a:endParaRPr>
          </a:p>
        </p:txBody>
      </p:sp>
      <p:sp>
        <p:nvSpPr>
          <p:cNvPr id="75783" name="AutoShape 5"/>
          <p:cNvSpPr>
            <a:spLocks noChangeArrowheads="1"/>
          </p:cNvSpPr>
          <p:nvPr/>
        </p:nvSpPr>
        <p:spPr bwMode="auto">
          <a:xfrm>
            <a:off x="3962400" y="4191000"/>
            <a:ext cx="3581400" cy="1752600"/>
          </a:xfrm>
          <a:prstGeom prst="irregularSeal1">
            <a:avLst/>
          </a:prstGeom>
          <a:solidFill>
            <a:srgbClr val="CCFF3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50000"/>
              </a:spcBef>
              <a:buClr>
                <a:srgbClr val="99CC00"/>
              </a:buClr>
              <a:buSzPct val="75000"/>
              <a:buFont typeface="Wingdings" pitchFamily="2" charset="2"/>
              <a:buChar char="n"/>
              <a:defRPr sz="3200">
                <a:solidFill>
                  <a:srgbClr val="000066"/>
                </a:solidFill>
                <a:latin typeface="Arial" pitchFamily="34" charset="0"/>
              </a:defRPr>
            </a:lvl1pPr>
            <a:lvl2pPr marL="742950" indent="-285750" eaLnBrk="0" hangingPunct="0">
              <a:spcBef>
                <a:spcPct val="20000"/>
              </a:spcBef>
              <a:buClr>
                <a:srgbClr val="000066"/>
              </a:buClr>
              <a:buSzPct val="60000"/>
              <a:buFont typeface="Wingdings" pitchFamily="2" charset="2"/>
              <a:buChar char="q"/>
              <a:defRPr sz="2800">
                <a:solidFill>
                  <a:srgbClr val="000066"/>
                </a:solidFill>
                <a:latin typeface="Arial" pitchFamily="34" charset="0"/>
              </a:defRPr>
            </a:lvl2pPr>
            <a:lvl3pPr marL="1143000" indent="-228600" eaLnBrk="0" hangingPunct="0">
              <a:spcBef>
                <a:spcPct val="20000"/>
              </a:spcBef>
              <a:buClr>
                <a:srgbClr val="99CC00"/>
              </a:buClr>
              <a:buSzPct val="75000"/>
              <a:buFont typeface="Wingdings" pitchFamily="2" charset="2"/>
              <a:buChar char="q"/>
              <a:defRPr sz="2400">
                <a:solidFill>
                  <a:srgbClr val="000066"/>
                </a:solidFill>
                <a:latin typeface="Arial" pitchFamily="34" charset="0"/>
              </a:defRPr>
            </a:lvl3pPr>
            <a:lvl4pPr marL="1600200" indent="-228600" eaLnBrk="0" hangingPunct="0">
              <a:spcBef>
                <a:spcPct val="20000"/>
              </a:spcBef>
              <a:buClr>
                <a:srgbClr val="000066"/>
              </a:buClr>
              <a:buSzPct val="75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rgbClr val="99CC00"/>
              </a:buClr>
              <a:buSzPct val="75000"/>
              <a:buFont typeface="Wingdings" pitchFamily="2" charset="2"/>
              <a:buChar char="n"/>
              <a:defRPr sz="2000">
                <a:solidFill>
                  <a:srgbClr val="000066"/>
                </a:solidFill>
                <a:latin typeface="Arial" pitchFamily="34" charset="0"/>
              </a:defRPr>
            </a:lvl5pPr>
            <a:lvl6pPr marL="25146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6pPr>
            <a:lvl7pPr marL="29718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7pPr>
            <a:lvl8pPr marL="34290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8pPr>
            <a:lvl9pPr marL="3886200" indent="-228600" eaLnBrk="0" fontAlgn="base" hangingPunct="0">
              <a:spcBef>
                <a:spcPct val="20000"/>
              </a:spcBef>
              <a:spcAft>
                <a:spcPct val="0"/>
              </a:spcAft>
              <a:buClr>
                <a:srgbClr val="99CC00"/>
              </a:buClr>
              <a:buSzPct val="75000"/>
              <a:buFont typeface="Wingdings" pitchFamily="2" charset="2"/>
              <a:buChar char="n"/>
              <a:defRPr sz="2000">
                <a:solidFill>
                  <a:srgbClr val="000066"/>
                </a:solidFill>
                <a:latin typeface="Arial" pitchFamily="34" charset="0"/>
              </a:defRPr>
            </a:lvl9pPr>
          </a:lstStyle>
          <a:p>
            <a:pPr algn="ctr" eaLnBrk="1" fontAlgn="base" hangingPunct="1">
              <a:spcBef>
                <a:spcPct val="0"/>
              </a:spcBef>
              <a:spcAft>
                <a:spcPct val="0"/>
              </a:spcAft>
              <a:buClrTx/>
              <a:buSzTx/>
              <a:buFontTx/>
              <a:buNone/>
            </a:pPr>
            <a:r>
              <a:rPr lang="en-US" altLang="en-US" sz="2400" b="1" dirty="0"/>
              <a:t>770.454.1440</a:t>
            </a:r>
          </a:p>
        </p:txBody>
      </p:sp>
    </p:spTree>
    <p:extLst>
      <p:ext uri="{BB962C8B-B14F-4D97-AF65-F5344CB8AC3E}">
        <p14:creationId xmlns:p14="http://schemas.microsoft.com/office/powerpoint/2010/main" val="282911330"/>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3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4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5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6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7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8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9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_LSI Course Powerpoint Template">
  <a:themeElements>
    <a:clrScheme name="1_LSI Course Powerpoint Templat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LSI Course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1" i="0" u="none" strike="noStrike" cap="none" normalizeH="0" baseline="0" smtClean="0">
            <a:ln>
              <a:noFill/>
            </a:ln>
            <a:solidFill>
              <a:srgbClr val="104A7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1" i="0" u="none" strike="noStrike" cap="none" normalizeH="0" baseline="0" smtClean="0">
            <a:ln>
              <a:noFill/>
            </a:ln>
            <a:solidFill>
              <a:srgbClr val="104A73"/>
            </a:solidFill>
            <a:effectLst/>
            <a:latin typeface="Arial" charset="0"/>
          </a:defRPr>
        </a:defPPr>
      </a:lstStyle>
    </a:lnDef>
  </a:objectDefaults>
  <a:extraClrSchemeLst>
    <a:extraClrScheme>
      <a:clrScheme name="1_LSI Course Powerpoint 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LSI Course Powerpoint Templat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LSI Course Powerpoint Templat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LSI Course Powerpoint Templat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LSI Course Powerpoint 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LSI Course Powerpoint 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LSI Course Powerpoint Templat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TotalTime>
  <Words>19241</Words>
  <Application>Microsoft Office PowerPoint</Application>
  <PresentationFormat>On-screen Show (4:3)</PresentationFormat>
  <Paragraphs>1706</Paragraphs>
  <Slides>98</Slides>
  <Notes>77</Notes>
  <HiddenSlides>0</HiddenSlides>
  <MMClips>0</MMClips>
  <ScaleCrop>false</ScaleCrop>
  <HeadingPairs>
    <vt:vector size="4" baseType="variant">
      <vt:variant>
        <vt:lpstr>Theme</vt:lpstr>
      </vt:variant>
      <vt:variant>
        <vt:i4>32</vt:i4>
      </vt:variant>
      <vt:variant>
        <vt:lpstr>Slide Titles</vt:lpstr>
      </vt:variant>
      <vt:variant>
        <vt:i4>98</vt:i4>
      </vt:variant>
    </vt:vector>
  </HeadingPairs>
  <TitlesOfParts>
    <vt:vector size="130"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1_LSI Course Powerpoint Template</vt:lpstr>
      <vt:lpstr>30_Office Theme</vt:lpstr>
      <vt:lpstr>Facilitation excellence</vt:lpstr>
      <vt:lpstr>A1. Course Objectives</vt:lpstr>
      <vt:lpstr>A2. Facilitation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Facilitator’s Methodology</vt:lpstr>
      <vt:lpstr>Introductions</vt:lpstr>
      <vt:lpstr>A5. Ground Rules</vt:lpstr>
      <vt:lpstr>Other Ground Rules</vt:lpstr>
      <vt:lpstr>The Seven Separators</vt:lpstr>
      <vt:lpstr>PowerPoint Presentation</vt:lpstr>
      <vt:lpstr>Level 1 Energy</vt:lpstr>
      <vt:lpstr>Level 2 Energy</vt:lpstr>
      <vt:lpstr>Level 3 Energy</vt:lpstr>
      <vt:lpstr>Level 3 Energy</vt:lpstr>
      <vt:lpstr>PowerPoint Presentation</vt:lpstr>
      <vt:lpstr>Reset the Energy Level</vt:lpstr>
      <vt:lpstr>Time to practice ENERGY…</vt:lpstr>
      <vt:lpstr>Set the Stage With Your Opening</vt:lpstr>
      <vt:lpstr>Set the Stage With Your Opening: IEEI</vt:lpstr>
      <vt:lpstr>Set the Stage With Your Opening: IEEI</vt:lpstr>
      <vt:lpstr>Set the Stage With Your Opening: IEEI</vt:lpstr>
      <vt:lpstr>Set the Stage With Your Opening: IEEI</vt:lpstr>
      <vt:lpstr>Set the Stage With Your Opening: IEEI</vt:lpstr>
      <vt:lpstr>Set the Stage With Your Opening: IEEI</vt:lpstr>
      <vt:lpstr>EXAMPLES</vt:lpstr>
      <vt:lpstr>Excite – Example #1</vt:lpstr>
      <vt:lpstr>Excite – Example #2</vt:lpstr>
      <vt:lpstr>Which is better? Why?</vt:lpstr>
      <vt:lpstr>Which is better? Why?</vt:lpstr>
      <vt:lpstr>Practice writing “EXCITE"…</vt:lpstr>
      <vt:lpstr>The Seven Separators</vt:lpstr>
      <vt:lpstr>PowerPoint Presentation</vt:lpstr>
      <vt:lpstr>Starting Questions</vt:lpstr>
      <vt:lpstr>Starting Questions</vt:lpstr>
      <vt:lpstr>Ask Great Starting Questions</vt:lpstr>
      <vt:lpstr>Sample Type B Question</vt:lpstr>
      <vt:lpstr>Sample Type B Question</vt:lpstr>
      <vt:lpstr>Make This a Type B Question</vt:lpstr>
      <vt:lpstr>Make This a Type B Question</vt:lpstr>
      <vt:lpstr>Practice a Starting Question…</vt:lpstr>
      <vt:lpstr>The Seven Separators</vt:lpstr>
      <vt:lpstr>PowerPoint Presentation</vt:lpstr>
      <vt:lpstr>B. Guide with Reacting Questions</vt:lpstr>
      <vt:lpstr>Direct Probe</vt:lpstr>
      <vt:lpstr>Indirect Probe</vt:lpstr>
      <vt:lpstr>Redirection</vt:lpstr>
      <vt:lpstr>Playback</vt:lpstr>
      <vt:lpstr>Leading</vt:lpstr>
      <vt:lpstr>Prompt</vt:lpstr>
      <vt:lpstr>Tag</vt:lpstr>
      <vt:lpstr>Float an Idea</vt:lpstr>
      <vt:lpstr>Practice Reacting Questions…</vt:lpstr>
      <vt:lpstr>The Seven Separators</vt:lpstr>
      <vt:lpstr>PowerPoint Presentation</vt:lpstr>
      <vt:lpstr>Write First, Discuss Second</vt:lpstr>
      <vt:lpstr>What are the exceptions to "Write first, discuss second?"</vt:lpstr>
      <vt:lpstr>PowerPoint Presentation</vt:lpstr>
      <vt:lpstr>B. Write What Is Said</vt:lpstr>
      <vt:lpstr>The Seven Separators</vt:lpstr>
      <vt:lpstr>PowerPoint Presentation</vt:lpstr>
      <vt:lpstr>Practice a Checkpoint…</vt:lpstr>
      <vt:lpstr>PowerPoint Presentation</vt:lpstr>
      <vt:lpstr>Use Your PeDeQs</vt:lpstr>
      <vt:lpstr>The Seven Separators</vt:lpstr>
      <vt:lpstr>PowerPoint Presentation</vt:lpstr>
      <vt:lpstr>B6. Dysfunctional Behavior</vt:lpstr>
      <vt:lpstr>B6. Understand Dysfunctional Behavior</vt:lpstr>
      <vt:lpstr>Separate Symptom from Root Cause</vt:lpstr>
      <vt:lpstr>PowerPoint Presentation</vt:lpstr>
      <vt:lpstr>Focus On Prevention</vt:lpstr>
      <vt:lpstr>Focus On Prevention</vt:lpstr>
      <vt:lpstr>PowerPoint Presentation</vt:lpstr>
      <vt:lpstr>PowerPoint Presentation</vt:lpstr>
      <vt:lpstr>PowerPoint Presentation</vt:lpstr>
      <vt:lpstr>PowerPoint Presentation</vt:lpstr>
      <vt:lpstr>PowerPoint Presentation</vt:lpstr>
      <vt:lpstr>Address Dysfunction Effectively</vt:lpstr>
      <vt:lpstr>Address Dysfunction Effectively</vt:lpstr>
      <vt:lpstr>Dealing With Dysfunction</vt:lpstr>
      <vt:lpstr>The Seven Separators</vt:lpstr>
      <vt:lpstr>PowerPoint Presentation</vt:lpstr>
      <vt:lpstr>B7. Agenda Models</vt:lpstr>
      <vt:lpstr>Tailor the Agenda to the Specific Need</vt:lpstr>
      <vt:lpstr>Construct a New Agenda as Needed</vt:lpstr>
      <vt:lpstr>Construct a New Agenda as Needed</vt:lpstr>
      <vt:lpstr>The Seven Separators</vt:lpstr>
      <vt:lpstr>PowerPoint Presentation</vt:lpstr>
      <vt:lpstr>Next Steps -  www.leadstrat.com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Facilitation excellence</dc:title>
  <dc:creator>Leigh Ann</dc:creator>
  <cp:lastModifiedBy>Leigh Ann</cp:lastModifiedBy>
  <cp:revision>15</cp:revision>
  <dcterms:created xsi:type="dcterms:W3CDTF">2014-11-19T18:34:28Z</dcterms:created>
  <dcterms:modified xsi:type="dcterms:W3CDTF">2014-11-19T21:05:50Z</dcterms:modified>
</cp:coreProperties>
</file>