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77"/>
  </p:notesMasterIdLst>
  <p:handoutMasterIdLst>
    <p:handoutMasterId r:id="rId78"/>
  </p:handoutMasterIdLst>
  <p:sldIdLst>
    <p:sldId id="556" r:id="rId2"/>
    <p:sldId id="604" r:id="rId3"/>
    <p:sldId id="547" r:id="rId4"/>
    <p:sldId id="557" r:id="rId5"/>
    <p:sldId id="552" r:id="rId6"/>
    <p:sldId id="654" r:id="rId7"/>
    <p:sldId id="601" r:id="rId8"/>
    <p:sldId id="575" r:id="rId9"/>
    <p:sldId id="642" r:id="rId10"/>
    <p:sldId id="497" r:id="rId11"/>
    <p:sldId id="498" r:id="rId12"/>
    <p:sldId id="612" r:id="rId13"/>
    <p:sldId id="605" r:id="rId14"/>
    <p:sldId id="614" r:id="rId15"/>
    <p:sldId id="615" r:id="rId16"/>
    <p:sldId id="616" r:id="rId17"/>
    <p:sldId id="617" r:id="rId18"/>
    <p:sldId id="643" r:id="rId19"/>
    <p:sldId id="507" r:id="rId20"/>
    <p:sldId id="508" r:id="rId21"/>
    <p:sldId id="509" r:id="rId22"/>
    <p:sldId id="510" r:id="rId23"/>
    <p:sldId id="608" r:id="rId24"/>
    <p:sldId id="653" r:id="rId25"/>
    <p:sldId id="514" r:id="rId26"/>
    <p:sldId id="644" r:id="rId27"/>
    <p:sldId id="544" r:id="rId28"/>
    <p:sldId id="645" r:id="rId29"/>
    <p:sldId id="609" r:id="rId30"/>
    <p:sldId id="610" r:id="rId31"/>
    <p:sldId id="519" r:id="rId32"/>
    <p:sldId id="520" r:id="rId33"/>
    <p:sldId id="646" r:id="rId34"/>
    <p:sldId id="618" r:id="rId35"/>
    <p:sldId id="647" r:id="rId36"/>
    <p:sldId id="525" r:id="rId37"/>
    <p:sldId id="619" r:id="rId38"/>
    <p:sldId id="621" r:id="rId39"/>
    <p:sldId id="531" r:id="rId40"/>
    <p:sldId id="532" r:id="rId41"/>
    <p:sldId id="648" r:id="rId42"/>
    <p:sldId id="622" r:id="rId43"/>
    <p:sldId id="623" r:id="rId44"/>
    <p:sldId id="624" r:id="rId45"/>
    <p:sldId id="625" r:id="rId46"/>
    <p:sldId id="626" r:id="rId47"/>
    <p:sldId id="627" r:id="rId48"/>
    <p:sldId id="539" r:id="rId49"/>
    <p:sldId id="649" r:id="rId50"/>
    <p:sldId id="542" r:id="rId51"/>
    <p:sldId id="543" r:id="rId52"/>
    <p:sldId id="650" r:id="rId53"/>
    <p:sldId id="633" r:id="rId54"/>
    <p:sldId id="651" r:id="rId55"/>
    <p:sldId id="630" r:id="rId56"/>
    <p:sldId id="631" r:id="rId57"/>
    <p:sldId id="635" r:id="rId58"/>
    <p:sldId id="632" r:id="rId59"/>
    <p:sldId id="593" r:id="rId60"/>
    <p:sldId id="594" r:id="rId61"/>
    <p:sldId id="595" r:id="rId62"/>
    <p:sldId id="596" r:id="rId63"/>
    <p:sldId id="597" r:id="rId64"/>
    <p:sldId id="598" r:id="rId65"/>
    <p:sldId id="599" r:id="rId66"/>
    <p:sldId id="600" r:id="rId67"/>
    <p:sldId id="591" r:id="rId68"/>
    <p:sldId id="592" r:id="rId69"/>
    <p:sldId id="652" r:id="rId70"/>
    <p:sldId id="602" r:id="rId71"/>
    <p:sldId id="586" r:id="rId72"/>
    <p:sldId id="587" r:id="rId73"/>
    <p:sldId id="588" r:id="rId74"/>
    <p:sldId id="589" r:id="rId75"/>
    <p:sldId id="590" r:id="rId7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Wilkinson" initials="MW" lastIdx="6" clrIdx="0"/>
  <p:cmAuthor id="2" name="Peter Martin" initials="PM" lastIdx="2" clrIdx="1">
    <p:extLst>
      <p:ext uri="{19B8F6BF-5375-455C-9EA6-DF929625EA0E}">
        <p15:presenceInfo xmlns:p15="http://schemas.microsoft.com/office/powerpoint/2012/main" userId="S-1-5-21-4000621018-3842134135-1534255045-4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AFBD22"/>
    <a:srgbClr val="EBF1B1"/>
    <a:srgbClr val="9E0000"/>
    <a:srgbClr val="7A0000"/>
    <a:srgbClr val="008000"/>
    <a:srgbClr val="ACBF45"/>
    <a:srgbClr val="E8E8E8"/>
    <a:srgbClr val="B4BF45"/>
    <a:srgbClr val="AFB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3899" autoAdjust="0"/>
  </p:normalViewPr>
  <p:slideViewPr>
    <p:cSldViewPr snapToGrid="0" snapToObjects="1">
      <p:cViewPr varScale="1">
        <p:scale>
          <a:sx n="104" d="100"/>
          <a:sy n="104" d="100"/>
        </p:scale>
        <p:origin x="14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56FCBDE7-740B-A14F-AF1B-06CCAAAF0227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6F7BD76-6B67-8B4B-80DE-61E67726D2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31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CA6E591-6C5F-354B-B66A-F08200E173D4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BF10644-A130-D241-8134-3B424690A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32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24786"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0644-A130-D241-8134-3B424690AF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73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Removed the sample goal statements…not relevant</a:t>
            </a:r>
            <a:r>
              <a:rPr lang="en-US" baseline="0" dirty="0"/>
              <a:t> for the 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F89D-FCF2-AD47-9302-4100AA73242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1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6580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F89D-FCF2-AD47-9302-4100AA73242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3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6580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F89D-FCF2-AD47-9302-4100AA73242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92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Removed the</a:t>
            </a:r>
            <a:r>
              <a:rPr lang="en-US" baseline="0" dirty="0"/>
              <a:t> titles…it doesn’t serve us and could cause confusion to have Important/Not urgent labeled as “prevention”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F89D-FCF2-AD47-9302-4100AA73242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03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boilerplate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F89D-FCF2-AD47-9302-4100AA73242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53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/>
              <a:t>Key Points</a:t>
            </a:r>
            <a:endParaRPr lang="en-US" dirty="0"/>
          </a:p>
          <a:p>
            <a:pPr>
              <a:defRPr/>
            </a:pPr>
            <a:r>
              <a:rPr lang="en-US" i="1" dirty="0"/>
              <a:t>Have former team leaders appoint a new team leader.</a:t>
            </a:r>
          </a:p>
          <a:p>
            <a:pPr>
              <a:defRPr/>
            </a:pPr>
            <a:r>
              <a:rPr lang="en-US" i="1" dirty="0"/>
              <a:t>Give the teams 5 minutes to fill in the blanks to the 10 pitfalls; have the team leaders record the responses in their manuals</a:t>
            </a:r>
          </a:p>
          <a:p>
            <a:pPr>
              <a:defRPr/>
            </a:pPr>
            <a:r>
              <a:rPr lang="en-US" i="1" dirty="0"/>
              <a:t>After the 5 minutes, collect the manuals of team leaders and pass the manual to the next team leader to score.</a:t>
            </a:r>
          </a:p>
          <a:p>
            <a:pPr>
              <a:defRPr/>
            </a:pPr>
            <a:r>
              <a:rPr lang="en-US" i="1" dirty="0"/>
              <a:t>Have the entire group give the answer to each of the ten pitfalls, and ask team leaders to check the ones that are correct.</a:t>
            </a:r>
          </a:p>
          <a:p>
            <a:pPr>
              <a:defRPr/>
            </a:pPr>
            <a:r>
              <a:rPr lang="en-US" i="1" dirty="0"/>
              <a:t>At the end have the team leaders add up the number of checks to get a score for the team and pass the manuals back to the team leader whose book they scored.</a:t>
            </a:r>
          </a:p>
          <a:p>
            <a:pPr>
              <a:defRPr/>
            </a:pPr>
            <a:r>
              <a:rPr lang="en-US" i="1" dirty="0"/>
              <a:t>Award the winning team with applause.</a:t>
            </a:r>
            <a:endParaRPr 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3800" b="1">
                <a:solidFill>
                  <a:srgbClr val="104A73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3800" b="1">
                <a:solidFill>
                  <a:srgbClr val="104A73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3800" b="1">
                <a:solidFill>
                  <a:srgbClr val="104A73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3800" b="1">
                <a:solidFill>
                  <a:srgbClr val="104A73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3800" b="1">
                <a:solidFill>
                  <a:srgbClr val="104A73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panose="020B0604020202020204" pitchFamily="34" charset="0"/>
              </a:defRPr>
            </a:lvl9pPr>
          </a:lstStyle>
          <a:p>
            <a:fld id="{85871D8E-D610-4A6A-85AE-7EE500A7A7DC}" type="slidenum">
              <a:rPr lang="en-US" altLang="en-US" sz="1200" b="0" smtClean="0">
                <a:solidFill>
                  <a:schemeClr val="tx1"/>
                </a:solidFill>
                <a:latin typeface="Tahoma" panose="020B0604030504040204" pitchFamily="34" charset="0"/>
              </a:rPr>
              <a:pPr/>
              <a:t>53</a:t>
            </a:fld>
            <a:endParaRPr lang="en-US" altLang="en-US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37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0644-A130-D241-8134-3B424690AF77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25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0644-A130-D241-8134-3B424690AF7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00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0644-A130-D241-8134-3B424690AF77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0644-A130-D241-8134-3B424690AF7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7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/>
              <a:t>OK, while we have this methodology diagram in front of us, let’s go back to our grouped objectives. </a:t>
            </a:r>
            <a:r>
              <a:rPr lang="en-US" b="1" baseline="0" dirty="0"/>
              <a:t>[Go back to each category from the grouped objectives collected earlier and ask the group where that item will be covered. Match their objectives to the principles – essentially the agenda for the class – and demonstrate how to adapt the agenda to meet the need for any group that will not map to a principle.]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0644-A130-D241-8134-3B424690AF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5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1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24786"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0644-A130-D241-8134-3B424690AF7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4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24786"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0644-A130-D241-8134-3B424690AF7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61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24786"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0644-A130-D241-8134-3B424690AF7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8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0644-A130-D241-8134-3B424690AF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7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0644-A130-D241-8134-3B424690AF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9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0644-A130-D241-8134-3B424690AF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8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F6C-1218-BD4D-A5E4-4AD687B88FB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3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Removed the sample goal statements…not relevant</a:t>
            </a:r>
            <a:r>
              <a:rPr lang="en-US" baseline="0" dirty="0"/>
              <a:t> for the 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F89D-FCF2-AD47-9302-4100AA73242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5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47" eaLnBrk="0" hangingPunct="0">
              <a:defRPr sz="3800" b="1">
                <a:solidFill>
                  <a:srgbClr val="104A73"/>
                </a:solidFill>
                <a:latin typeface="Arial" pitchFamily="34" charset="0"/>
              </a:defRPr>
            </a:lvl1pPr>
            <a:lvl2pPr marL="742858" indent="-285715" defTabSz="931747" eaLnBrk="0" hangingPunct="0">
              <a:defRPr sz="3800" b="1">
                <a:solidFill>
                  <a:srgbClr val="104A73"/>
                </a:solidFill>
                <a:latin typeface="Arial" pitchFamily="34" charset="0"/>
              </a:defRPr>
            </a:lvl2pPr>
            <a:lvl3pPr marL="1142858" indent="-228572" defTabSz="931747" eaLnBrk="0" hangingPunct="0">
              <a:defRPr sz="3800" b="1">
                <a:solidFill>
                  <a:srgbClr val="104A73"/>
                </a:solidFill>
                <a:latin typeface="Arial" pitchFamily="34" charset="0"/>
              </a:defRPr>
            </a:lvl3pPr>
            <a:lvl4pPr marL="1600001" indent="-228572" defTabSz="931747" eaLnBrk="0" hangingPunct="0">
              <a:defRPr sz="3800" b="1">
                <a:solidFill>
                  <a:srgbClr val="104A73"/>
                </a:solidFill>
                <a:latin typeface="Arial" pitchFamily="34" charset="0"/>
              </a:defRPr>
            </a:lvl4pPr>
            <a:lvl5pPr marL="2057145" indent="-228572" defTabSz="931747" eaLnBrk="0" hangingPunct="0">
              <a:defRPr sz="3800" b="1">
                <a:solidFill>
                  <a:srgbClr val="104A73"/>
                </a:solidFill>
                <a:latin typeface="Arial" pitchFamily="34" charset="0"/>
              </a:defRPr>
            </a:lvl5pPr>
            <a:lvl6pPr marL="2514288" indent="-228572" algn="ctr" defTabSz="931747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pitchFamily="34" charset="0"/>
              </a:defRPr>
            </a:lvl6pPr>
            <a:lvl7pPr marL="2971431" indent="-228572" algn="ctr" defTabSz="931747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pitchFamily="34" charset="0"/>
              </a:defRPr>
            </a:lvl7pPr>
            <a:lvl8pPr marL="3428574" indent="-228572" algn="ctr" defTabSz="931747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pitchFamily="34" charset="0"/>
              </a:defRPr>
            </a:lvl8pPr>
            <a:lvl9pPr marL="3885717" indent="-228572" algn="ctr" defTabSz="931747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pitchFamily="34" charset="0"/>
              </a:defRPr>
            </a:lvl9pPr>
          </a:lstStyle>
          <a:p>
            <a:pPr eaLnBrk="1" hangingPunct="1"/>
            <a:fld id="{EBE85741-24B4-4F56-9703-460E652E1A74}" type="slidenum">
              <a:rPr lang="en-US" sz="11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1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07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47" eaLnBrk="0" hangingPunct="0">
              <a:defRPr sz="3800" b="1">
                <a:solidFill>
                  <a:srgbClr val="104A73"/>
                </a:solidFill>
                <a:latin typeface="Arial" pitchFamily="34" charset="0"/>
              </a:defRPr>
            </a:lvl1pPr>
            <a:lvl2pPr marL="742858" indent="-285715" defTabSz="931747" eaLnBrk="0" hangingPunct="0">
              <a:defRPr sz="3800" b="1">
                <a:solidFill>
                  <a:srgbClr val="104A73"/>
                </a:solidFill>
                <a:latin typeface="Arial" pitchFamily="34" charset="0"/>
              </a:defRPr>
            </a:lvl2pPr>
            <a:lvl3pPr marL="1142858" indent="-228572" defTabSz="931747" eaLnBrk="0" hangingPunct="0">
              <a:defRPr sz="3800" b="1">
                <a:solidFill>
                  <a:srgbClr val="104A73"/>
                </a:solidFill>
                <a:latin typeface="Arial" pitchFamily="34" charset="0"/>
              </a:defRPr>
            </a:lvl3pPr>
            <a:lvl4pPr marL="1600001" indent="-228572" defTabSz="931747" eaLnBrk="0" hangingPunct="0">
              <a:defRPr sz="3800" b="1">
                <a:solidFill>
                  <a:srgbClr val="104A73"/>
                </a:solidFill>
                <a:latin typeface="Arial" pitchFamily="34" charset="0"/>
              </a:defRPr>
            </a:lvl4pPr>
            <a:lvl5pPr marL="2057145" indent="-228572" defTabSz="931747" eaLnBrk="0" hangingPunct="0">
              <a:defRPr sz="3800" b="1">
                <a:solidFill>
                  <a:srgbClr val="104A73"/>
                </a:solidFill>
                <a:latin typeface="Arial" pitchFamily="34" charset="0"/>
              </a:defRPr>
            </a:lvl5pPr>
            <a:lvl6pPr marL="2514288" indent="-228572" algn="ctr" defTabSz="931747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pitchFamily="34" charset="0"/>
              </a:defRPr>
            </a:lvl6pPr>
            <a:lvl7pPr marL="2971431" indent="-228572" algn="ctr" defTabSz="931747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pitchFamily="34" charset="0"/>
              </a:defRPr>
            </a:lvl7pPr>
            <a:lvl8pPr marL="3428574" indent="-228572" algn="ctr" defTabSz="931747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pitchFamily="34" charset="0"/>
              </a:defRPr>
            </a:lvl8pPr>
            <a:lvl9pPr marL="3885717" indent="-228572" algn="ctr" defTabSz="931747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pitchFamily="34" charset="0"/>
              </a:defRPr>
            </a:lvl9pPr>
          </a:lstStyle>
          <a:p>
            <a:pPr eaLnBrk="1" hangingPunct="1"/>
            <a:fld id="{EBE85741-24B4-4F56-9703-460E652E1A74}" type="slidenum">
              <a:rPr lang="en-US" sz="11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1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86010"/>
            <a:ext cx="9144000" cy="2182091"/>
          </a:xfrm>
          <a:prstGeom prst="rect">
            <a:avLst/>
          </a:prstGeom>
          <a:solidFill>
            <a:srgbClr val="00467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1694" y="4686005"/>
            <a:ext cx="8655927" cy="2182091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94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443" y="2391426"/>
            <a:ext cx="5472877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874" y="6472792"/>
            <a:ext cx="4246926" cy="283668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80442" y="3534426"/>
            <a:ext cx="5472877" cy="259173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162" y="6297300"/>
            <a:ext cx="641838" cy="5607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346C"/>
                </a:solidFill>
                <a:latin typeface="Franklin Gothic Book"/>
                <a:cs typeface="Franklin Gothic Book"/>
              </a:defRPr>
            </a:lvl1pPr>
          </a:lstStyle>
          <a:p>
            <a:fld id="{6ABDF21D-6A5A-E64E-9DEC-7E45BDE9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65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46710"/>
            <a:ext cx="342943" cy="365125"/>
          </a:xfrm>
        </p:spPr>
        <p:txBody>
          <a:bodyPr anchor="b"/>
          <a:lstStyle>
            <a:lvl1pPr algn="ctr">
              <a:defRPr sz="75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F29FD61F-2294-5D42-A9D7-9928D42B377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783390" y="2412474"/>
            <a:ext cx="8071290" cy="1694614"/>
          </a:xfrm>
        </p:spPr>
        <p:txBody>
          <a:bodyPr anchor="ctr">
            <a:noAutofit/>
          </a:bodyPr>
          <a:lstStyle>
            <a:lvl1pPr>
              <a:defRPr sz="39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36259" y="6565614"/>
            <a:ext cx="218521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white"/>
                </a:solidFill>
                <a:latin typeface="Franklin Gothic Book"/>
                <a:cs typeface="Franklin Gothic Book"/>
              </a:rPr>
              <a:t>Copyright 1992-2016, Leadership Strategies, Inc.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69722" y="6565614"/>
            <a:ext cx="174759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prstClr val="white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8500" y="6375657"/>
            <a:ext cx="1806181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424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standard_scree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90" y="132198"/>
            <a:ext cx="8071290" cy="1143000"/>
          </a:xfrm>
        </p:spPr>
        <p:txBody>
          <a:bodyPr>
            <a:normAutofit/>
          </a:bodyPr>
          <a:lstStyle>
            <a:lvl1pPr algn="l">
              <a:defRPr sz="3600" cap="none">
                <a:solidFill>
                  <a:srgbClr val="00467F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342942" cy="6858000"/>
          </a:xfrm>
          <a:prstGeom prst="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32701" y="0"/>
            <a:ext cx="92493" cy="6858000"/>
          </a:xfrm>
          <a:prstGeom prst="rect">
            <a:avLst/>
          </a:prstGeom>
          <a:solidFill>
            <a:srgbClr val="A0D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36259" y="6565614"/>
            <a:ext cx="218521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00467F"/>
                </a:solidFill>
                <a:latin typeface="Franklin Gothic Book"/>
                <a:cs typeface="Franklin Gothic Book"/>
              </a:rPr>
              <a:t>Copyright 1992-2016, Leadership Strategies, Inc.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69722" y="6565614"/>
            <a:ext cx="174759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solidFill>
                  <a:srgbClr val="00467F"/>
                </a:solidFill>
                <a:latin typeface="Franklin Gothic Book"/>
                <a:cs typeface="Franklin Gothic Book"/>
              </a:rPr>
              <a:t>Duplication prohibited without consent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46710"/>
            <a:ext cx="342943" cy="365125"/>
          </a:xfrm>
        </p:spPr>
        <p:txBody>
          <a:bodyPr anchor="b"/>
          <a:lstStyle>
            <a:lvl1pPr algn="ctr">
              <a:defRPr sz="75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F29FD61F-2294-5D42-A9D7-9928D42B377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LSI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48500" y="6367333"/>
            <a:ext cx="1806181" cy="4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648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30" y="0"/>
            <a:ext cx="6821253" cy="973498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4346C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992"/>
            <a:ext cx="8229600" cy="50301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874" y="6472792"/>
            <a:ext cx="4246926" cy="283668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162" y="6297300"/>
            <a:ext cx="641838" cy="5607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346C"/>
                </a:solidFill>
                <a:latin typeface="Franklin Gothic Book"/>
                <a:cs typeface="Franklin Gothic Book"/>
              </a:defRPr>
            </a:lvl1pPr>
          </a:lstStyle>
          <a:p>
            <a:fld id="{6ABDF21D-6A5A-E64E-9DEC-7E45BDE9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1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4634"/>
            <a:ext cx="4038600" cy="498153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4634"/>
            <a:ext cx="4038600" cy="498153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6030" y="0"/>
            <a:ext cx="6821253" cy="973498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4346C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162" y="6297300"/>
            <a:ext cx="641838" cy="5607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346C"/>
                </a:solidFill>
                <a:latin typeface="Franklin Gothic Book"/>
                <a:cs typeface="Franklin Gothic Book"/>
              </a:defRPr>
            </a:lvl1pPr>
          </a:lstStyle>
          <a:p>
            <a:fld id="{6ABDF21D-6A5A-E64E-9DEC-7E45BDE929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874" y="6472792"/>
            <a:ext cx="4246926" cy="283668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689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0404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Franklin Gothic Book"/>
                <a:cs typeface="Franklin Gothic Book"/>
              </a:defRPr>
            </a:lvl1pPr>
            <a:lvl2pPr>
              <a:defRPr sz="2000">
                <a:solidFill>
                  <a:srgbClr val="404040"/>
                </a:solidFill>
                <a:latin typeface="Franklin Gothic Book"/>
                <a:cs typeface="Franklin Gothic Book"/>
              </a:defRPr>
            </a:lvl2pPr>
            <a:lvl3pPr>
              <a:defRPr sz="1800">
                <a:solidFill>
                  <a:srgbClr val="404040"/>
                </a:solidFill>
                <a:latin typeface="Franklin Gothic Book"/>
                <a:cs typeface="Franklin Gothic Book"/>
              </a:defRPr>
            </a:lvl3pPr>
            <a:lvl4pPr>
              <a:defRPr sz="1600">
                <a:solidFill>
                  <a:srgbClr val="404040"/>
                </a:solidFill>
                <a:latin typeface="Franklin Gothic Book"/>
                <a:cs typeface="Franklin Gothic Book"/>
              </a:defRPr>
            </a:lvl4pPr>
            <a:lvl5pPr>
              <a:defRPr sz="1600">
                <a:solidFill>
                  <a:srgbClr val="404040"/>
                </a:solidFill>
                <a:latin typeface="Franklin Gothic Book"/>
                <a:cs typeface="Franklin Gothic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0404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Franklin Gothic Book"/>
                <a:cs typeface="Franklin Gothic Book"/>
              </a:defRPr>
            </a:lvl1pPr>
            <a:lvl2pPr>
              <a:defRPr sz="2000">
                <a:solidFill>
                  <a:srgbClr val="404040"/>
                </a:solidFill>
                <a:latin typeface="Franklin Gothic Book"/>
                <a:cs typeface="Franklin Gothic Book"/>
              </a:defRPr>
            </a:lvl2pPr>
            <a:lvl3pPr>
              <a:defRPr sz="1800">
                <a:solidFill>
                  <a:srgbClr val="404040"/>
                </a:solidFill>
                <a:latin typeface="Franklin Gothic Book"/>
                <a:cs typeface="Franklin Gothic Book"/>
              </a:defRPr>
            </a:lvl3pPr>
            <a:lvl4pPr>
              <a:defRPr sz="1600">
                <a:solidFill>
                  <a:srgbClr val="404040"/>
                </a:solidFill>
                <a:latin typeface="Franklin Gothic Book"/>
                <a:cs typeface="Franklin Gothic Book"/>
              </a:defRPr>
            </a:lvl4pPr>
            <a:lvl5pPr>
              <a:defRPr sz="1600">
                <a:solidFill>
                  <a:srgbClr val="404040"/>
                </a:solidFill>
                <a:latin typeface="Franklin Gothic Book"/>
                <a:cs typeface="Franklin Gothic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6030" y="0"/>
            <a:ext cx="6821253" cy="973498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4346C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874" y="6472792"/>
            <a:ext cx="4246926" cy="283668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162" y="6297300"/>
            <a:ext cx="641838" cy="5607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346C"/>
                </a:solidFill>
                <a:latin typeface="Franklin Gothic Book"/>
                <a:cs typeface="Franklin Gothic Book"/>
              </a:defRPr>
            </a:lvl1pPr>
          </a:lstStyle>
          <a:p>
            <a:fld id="{6ABDF21D-6A5A-E64E-9DEC-7E45BDE9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2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6030" y="0"/>
            <a:ext cx="6821253" cy="973498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4346C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874" y="6472792"/>
            <a:ext cx="4246926" cy="283668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162" y="6297300"/>
            <a:ext cx="641838" cy="5607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346C"/>
                </a:solidFill>
                <a:latin typeface="Franklin Gothic Book"/>
                <a:cs typeface="Franklin Gothic Book"/>
              </a:defRPr>
            </a:lvl1pPr>
          </a:lstStyle>
          <a:p>
            <a:fld id="{6ABDF21D-6A5A-E64E-9DEC-7E45BDE9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3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874" y="6472792"/>
            <a:ext cx="4246926" cy="283668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162" y="6297300"/>
            <a:ext cx="641838" cy="5607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346C"/>
                </a:solidFill>
                <a:latin typeface="Franklin Gothic Book"/>
                <a:cs typeface="Franklin Gothic Book"/>
              </a:defRPr>
            </a:lvl1pPr>
          </a:lstStyle>
          <a:p>
            <a:fld id="{6ABDF21D-6A5A-E64E-9DEC-7E45BDE9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8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874" y="6472792"/>
            <a:ext cx="4246926" cy="283668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endParaRPr lang="en-US" dirty="0">
              <a:latin typeface="Franklin Gothic Book"/>
              <a:cs typeface="Franklin Gothic Book"/>
            </a:endParaRPr>
          </a:p>
        </p:txBody>
      </p:sp>
      <p:pic>
        <p:nvPicPr>
          <p:cNvPr id="7" name="Picture 6" descr="question-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9" y="2369157"/>
            <a:ext cx="2246065" cy="223959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30614" y="2552711"/>
            <a:ext cx="5041900" cy="1898497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2pPr>
            <a:lvl3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3pPr>
            <a:lvl4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4pPr>
            <a:lvl5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3353" y="4959505"/>
            <a:ext cx="8228979" cy="1274751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2pPr>
            <a:lvl3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3pPr>
            <a:lvl4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4pPr>
            <a:lvl5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question-mar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9" y="2369157"/>
            <a:ext cx="2246065" cy="2239592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162" y="6297300"/>
            <a:ext cx="641838" cy="5607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fld id="{6ABDF21D-6A5A-E64E-9DEC-7E45BDE92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7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6070" y="0"/>
            <a:ext cx="1411854" cy="973498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ABDF21D-6A5A-E64E-9DEC-7E45BDE929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874" y="6472792"/>
            <a:ext cx="4246926" cy="283668"/>
          </a:xfrm>
          <a:prstGeom prst="rect">
            <a:avLst/>
          </a:prstGeom>
        </p:spPr>
        <p:txBody>
          <a:bodyPr anchor="ctr"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4634"/>
            <a:ext cx="4038600" cy="498153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  <a:lvl2pPr>
              <a:defRPr sz="24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defRPr sz="2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defRPr sz="18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defRPr sz="18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4634"/>
            <a:ext cx="4038600" cy="498153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  <a:lvl2pPr>
              <a:defRPr sz="24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defRPr sz="2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defRPr sz="18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defRPr sz="18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6030" y="0"/>
            <a:ext cx="6821253" cy="973498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8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2162" y="6297300"/>
            <a:ext cx="641838" cy="5607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346C"/>
                </a:solidFill>
                <a:latin typeface="Franklin Gothic Book"/>
                <a:cs typeface="Franklin Gothic Book"/>
              </a:defRPr>
            </a:lvl1pPr>
          </a:lstStyle>
          <a:p>
            <a:fld id="{6ABDF21D-6A5A-E64E-9DEC-7E45BDE9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8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8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etraining@leadstrat.com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www.facebook.com/Leadstrat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14504"/>
            <a:ext cx="9144000" cy="2153592"/>
          </a:xfrm>
        </p:spPr>
        <p:txBody>
          <a:bodyPr/>
          <a:lstStyle/>
          <a:p>
            <a:r>
              <a:rPr lang="en-US" sz="6600" dirty="0">
                <a:solidFill>
                  <a:srgbClr val="B4BF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Facilitative Leader</a:t>
            </a:r>
            <a:endParaRPr lang="en-US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5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4"/>
          <p:cNvSpPr>
            <a:spLocks noGrp="1" noChangeArrowheads="1"/>
          </p:cNvSpPr>
          <p:nvPr>
            <p:ph type="title"/>
          </p:nvPr>
        </p:nvSpPr>
        <p:spPr>
          <a:xfrm>
            <a:off x="254676" y="108354"/>
            <a:ext cx="8306040" cy="857250"/>
          </a:xfrm>
        </p:spPr>
        <p:txBody>
          <a:bodyPr>
            <a:normAutofit/>
          </a:bodyPr>
          <a:lstStyle/>
          <a:p>
            <a:r>
              <a:rPr lang="en-US" dirty="0"/>
              <a:t>A. Strategic Planning: The Drivers 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676" y="965604"/>
            <a:ext cx="8797884" cy="4658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E46C0A"/>
                </a:solidFill>
              </a:rPr>
              <a:t>What Strategic Planning Often Looks Like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Executive management sets the overall vision for the organization, identifies the key strategies to achieve the vision, and establishes the critical measures to monitor progress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14058" y="4285074"/>
            <a:ext cx="1143000" cy="457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Dept. Plan</a:t>
            </a:r>
          </a:p>
        </p:txBody>
      </p:sp>
      <p:sp>
        <p:nvSpPr>
          <p:cNvPr id="10" name="Oval 9"/>
          <p:cNvSpPr/>
          <p:nvPr/>
        </p:nvSpPr>
        <p:spPr>
          <a:xfrm>
            <a:off x="3974887" y="2930430"/>
            <a:ext cx="1198314" cy="10191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latin typeface="Franklin Gothic Book" panose="020B0503020102020204" pitchFamily="34" charset="0"/>
              </a:rPr>
              <a:t>Strategic Plan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06481" y="4285074"/>
            <a:ext cx="1143000" cy="457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Dept. Plan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09175" y="4285074"/>
            <a:ext cx="1143000" cy="457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Dept. Plan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44015" y="5027488"/>
            <a:ext cx="914400" cy="5788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Project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Plan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358656" y="5027488"/>
            <a:ext cx="1143000" cy="5788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Policies / Procedures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01897" y="5027488"/>
            <a:ext cx="899562" cy="5788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Project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Plan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01700" y="5030298"/>
            <a:ext cx="1143000" cy="576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Policies / Procedures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844941" y="5027488"/>
            <a:ext cx="899562" cy="5788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Project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Plan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44742" y="5030298"/>
            <a:ext cx="1143000" cy="576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Policies / Procedures</a:t>
            </a:r>
          </a:p>
        </p:txBody>
      </p:sp>
      <p:cxnSp>
        <p:nvCxnSpPr>
          <p:cNvPr id="26" name="Straight Arrow Connector 25"/>
          <p:cNvCxnSpPr>
            <a:cxnSpLocks/>
            <a:stCxn id="10" idx="4"/>
            <a:endCxn id="9" idx="0"/>
          </p:cNvCxnSpPr>
          <p:nvPr/>
        </p:nvCxnSpPr>
        <p:spPr>
          <a:xfrm flipH="1">
            <a:off x="3285558" y="3949605"/>
            <a:ext cx="1288486" cy="335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10" idx="4"/>
            <a:endCxn id="12" idx="0"/>
          </p:cNvCxnSpPr>
          <p:nvPr/>
        </p:nvCxnSpPr>
        <p:spPr>
          <a:xfrm>
            <a:off x="4574044" y="3949605"/>
            <a:ext cx="1306631" cy="335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10" idx="4"/>
          </p:cNvCxnSpPr>
          <p:nvPr/>
        </p:nvCxnSpPr>
        <p:spPr>
          <a:xfrm flipH="1">
            <a:off x="4573450" y="3949605"/>
            <a:ext cx="594" cy="285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2"/>
            <a:endCxn id="14" idx="0"/>
          </p:cNvCxnSpPr>
          <p:nvPr/>
        </p:nvCxnSpPr>
        <p:spPr>
          <a:xfrm flipH="1">
            <a:off x="1801215" y="4742274"/>
            <a:ext cx="1484343" cy="28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9" idx="2"/>
            <a:endCxn id="15" idx="0"/>
          </p:cNvCxnSpPr>
          <p:nvPr/>
        </p:nvCxnSpPr>
        <p:spPr>
          <a:xfrm flipH="1">
            <a:off x="2930156" y="4742274"/>
            <a:ext cx="355402" cy="28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2"/>
            <a:endCxn id="17" idx="0"/>
          </p:cNvCxnSpPr>
          <p:nvPr/>
        </p:nvCxnSpPr>
        <p:spPr>
          <a:xfrm flipH="1">
            <a:off x="4051678" y="4742274"/>
            <a:ext cx="526303" cy="28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2"/>
            <a:endCxn id="18" idx="0"/>
          </p:cNvCxnSpPr>
          <p:nvPr/>
        </p:nvCxnSpPr>
        <p:spPr>
          <a:xfrm>
            <a:off x="4577981" y="4742274"/>
            <a:ext cx="595219" cy="288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2"/>
            <a:endCxn id="19" idx="0"/>
          </p:cNvCxnSpPr>
          <p:nvPr/>
        </p:nvCxnSpPr>
        <p:spPr>
          <a:xfrm>
            <a:off x="5880675" y="4742274"/>
            <a:ext cx="414047" cy="28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2"/>
            <a:endCxn id="20" idx="0"/>
          </p:cNvCxnSpPr>
          <p:nvPr/>
        </p:nvCxnSpPr>
        <p:spPr>
          <a:xfrm>
            <a:off x="5880675" y="4742274"/>
            <a:ext cx="1535567" cy="288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 rot="16200000">
            <a:off x="6991068" y="3652771"/>
            <a:ext cx="1572683" cy="538958"/>
          </a:xfrm>
          <a:prstGeom prst="rightArrow">
            <a:avLst>
              <a:gd name="adj1" fmla="val 41938"/>
              <a:gd name="adj2" fmla="val 4703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00467F"/>
              </a:solidFill>
              <a:latin typeface="Franklin Gothic Book" panose="020B0503020102020204" pitchFamily="34" charset="0"/>
            </a:endParaRPr>
          </a:p>
          <a:p>
            <a:r>
              <a:rPr lang="en-US" dirty="0">
                <a:solidFill>
                  <a:srgbClr val="00467F"/>
                </a:solidFill>
                <a:latin typeface="Franklin Gothic Book" panose="020B0503020102020204" pitchFamily="34" charset="0"/>
              </a:rPr>
              <a:t>Bottom-Up Results</a:t>
            </a:r>
          </a:p>
        </p:txBody>
      </p:sp>
      <p:sp>
        <p:nvSpPr>
          <p:cNvPr id="51" name="Right Arrow 50"/>
          <p:cNvSpPr/>
          <p:nvPr/>
        </p:nvSpPr>
        <p:spPr>
          <a:xfrm rot="5400000">
            <a:off x="413394" y="3679240"/>
            <a:ext cx="1572683" cy="486029"/>
          </a:xfrm>
          <a:prstGeom prst="rightArrow">
            <a:avLst>
              <a:gd name="adj1" fmla="val 41938"/>
              <a:gd name="adj2" fmla="val 4703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00467F"/>
              </a:solidFill>
              <a:latin typeface="Franklin Gothic Book" panose="020B0503020102020204" pitchFamily="34" charset="0"/>
            </a:endParaRPr>
          </a:p>
          <a:p>
            <a:r>
              <a:rPr lang="en-US" dirty="0">
                <a:solidFill>
                  <a:srgbClr val="00467F"/>
                </a:solidFill>
                <a:latin typeface="Franklin Gothic Book" panose="020B0503020102020204" pitchFamily="34" charset="0"/>
              </a:rPr>
              <a:t>Top-Down Planning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611380" y="5717045"/>
            <a:ext cx="1843088" cy="51979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  <a:latin typeface="Franklin Gothic Medium" panose="020B0603020102020204" pitchFamily="34" charset="0"/>
              </a:rPr>
              <a:t>Key Concept</a:t>
            </a: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LINKAGE</a:t>
            </a:r>
          </a:p>
        </p:txBody>
      </p:sp>
      <p:cxnSp>
        <p:nvCxnSpPr>
          <p:cNvPr id="31" name="Straight Arrow Connector 30"/>
          <p:cNvCxnSpPr>
            <a:cxnSpLocks/>
            <a:stCxn id="10" idx="4"/>
            <a:endCxn id="11" idx="0"/>
          </p:cNvCxnSpPr>
          <p:nvPr/>
        </p:nvCxnSpPr>
        <p:spPr>
          <a:xfrm>
            <a:off x="4574044" y="3949605"/>
            <a:ext cx="3937" cy="335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4574043" y="2920155"/>
            <a:ext cx="0" cy="1019175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3971989" y="3450291"/>
            <a:ext cx="1207008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Elbow Connector 36"/>
          <p:cNvCxnSpPr>
            <a:cxnSpLocks noChangeShapeType="1"/>
          </p:cNvCxnSpPr>
          <p:nvPr/>
        </p:nvCxnSpPr>
        <p:spPr bwMode="auto">
          <a:xfrm rot="5400000">
            <a:off x="3482425" y="3515164"/>
            <a:ext cx="1003092" cy="847451"/>
          </a:xfrm>
          <a:prstGeom prst="bentConnector3">
            <a:avLst>
              <a:gd name="adj1" fmla="val 2996"/>
            </a:avLst>
          </a:prstGeom>
          <a:noFill/>
          <a:ln w="57150" algn="ctr">
            <a:solidFill>
              <a:srgbClr val="0070C0"/>
            </a:solidFill>
            <a:prstDash val="sysDash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Elbow Connector 38"/>
          <p:cNvCxnSpPr>
            <a:cxnSpLocks noChangeShapeType="1"/>
          </p:cNvCxnSpPr>
          <p:nvPr/>
        </p:nvCxnSpPr>
        <p:spPr bwMode="auto">
          <a:xfrm rot="5400000">
            <a:off x="3967496" y="3939185"/>
            <a:ext cx="603638" cy="400050"/>
          </a:xfrm>
          <a:prstGeom prst="bentConnector3">
            <a:avLst>
              <a:gd name="adj1" fmla="val -1480"/>
            </a:avLst>
          </a:prstGeom>
          <a:noFill/>
          <a:ln w="57150" algn="ctr">
            <a:solidFill>
              <a:srgbClr val="0070C0"/>
            </a:solidFill>
            <a:prstDash val="sysDash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Elbow Connector 40"/>
          <p:cNvCxnSpPr>
            <a:cxnSpLocks noChangeShapeType="1"/>
          </p:cNvCxnSpPr>
          <p:nvPr/>
        </p:nvCxnSpPr>
        <p:spPr bwMode="auto">
          <a:xfrm rot="16200000" flipH="1">
            <a:off x="4727680" y="3460258"/>
            <a:ext cx="1003092" cy="957260"/>
          </a:xfrm>
          <a:prstGeom prst="bentConnector3">
            <a:avLst>
              <a:gd name="adj1" fmla="val 860"/>
            </a:avLst>
          </a:prstGeom>
          <a:noFill/>
          <a:ln w="57150" algn="ctr">
            <a:solidFill>
              <a:srgbClr val="0070C0"/>
            </a:solidFill>
            <a:prstDash val="sysDash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Elbow Connector 42"/>
          <p:cNvCxnSpPr>
            <a:cxnSpLocks noChangeShapeType="1"/>
          </p:cNvCxnSpPr>
          <p:nvPr/>
        </p:nvCxnSpPr>
        <p:spPr bwMode="auto">
          <a:xfrm rot="16200000" flipH="1">
            <a:off x="4564564" y="4023423"/>
            <a:ext cx="603042" cy="230980"/>
          </a:xfrm>
          <a:prstGeom prst="bentConnector3">
            <a:avLst>
              <a:gd name="adj1" fmla="val -1768"/>
            </a:avLst>
          </a:prstGeom>
          <a:noFill/>
          <a:ln w="57150" algn="ctr">
            <a:solidFill>
              <a:srgbClr val="0070C0"/>
            </a:solidFill>
            <a:prstDash val="sysDash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5124726" y="2678707"/>
            <a:ext cx="3341179" cy="369332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Why are the arrows going down?</a:t>
            </a:r>
          </a:p>
        </p:txBody>
      </p: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3343707" y="4280653"/>
            <a:ext cx="0" cy="457200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2710828" y="4508636"/>
            <a:ext cx="11430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" name="Elbow Connector 47"/>
          <p:cNvCxnSpPr>
            <a:cxnSpLocks noChangeShapeType="1"/>
            <a:stCxn id="9" idx="1"/>
            <a:endCxn id="14" idx="0"/>
          </p:cNvCxnSpPr>
          <p:nvPr/>
        </p:nvCxnSpPr>
        <p:spPr bwMode="auto">
          <a:xfrm rot="10800000" flipV="1">
            <a:off x="1801216" y="4513674"/>
            <a:ext cx="912843" cy="513814"/>
          </a:xfrm>
          <a:prstGeom prst="bentConnector2">
            <a:avLst/>
          </a:prstGeom>
          <a:noFill/>
          <a:ln w="57150" algn="ctr">
            <a:solidFill>
              <a:srgbClr val="0070C0"/>
            </a:solidFill>
            <a:prstDash val="sysDash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Elbow Connector 48"/>
          <p:cNvCxnSpPr>
            <a:cxnSpLocks noChangeShapeType="1"/>
          </p:cNvCxnSpPr>
          <p:nvPr/>
        </p:nvCxnSpPr>
        <p:spPr bwMode="auto">
          <a:xfrm rot="5400000">
            <a:off x="2832435" y="4736696"/>
            <a:ext cx="411480" cy="274320"/>
          </a:xfrm>
          <a:prstGeom prst="bentConnector3">
            <a:avLst>
              <a:gd name="adj1" fmla="val -1480"/>
            </a:avLst>
          </a:prstGeom>
          <a:noFill/>
          <a:ln w="57150" algn="ctr">
            <a:solidFill>
              <a:srgbClr val="0070C0"/>
            </a:solidFill>
            <a:prstDash val="sysDash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8817661" y="2930430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52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10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7" grpId="0" animBg="1"/>
      <p:bldP spid="51" grpId="0" animBg="1"/>
      <p:bldP spid="3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9"/>
          <p:cNvSpPr>
            <a:spLocks noGrp="1"/>
          </p:cNvSpPr>
          <p:nvPr>
            <p:ph type="title"/>
          </p:nvPr>
        </p:nvSpPr>
        <p:spPr>
          <a:xfrm>
            <a:off x="288368" y="105522"/>
            <a:ext cx="8071290" cy="857250"/>
          </a:xfrm>
        </p:spPr>
        <p:txBody>
          <a:bodyPr/>
          <a:lstStyle/>
          <a:p>
            <a:r>
              <a:rPr lang="en-US" dirty="0"/>
              <a:t>A. Strategic Planning: The Drivers Model</a:t>
            </a:r>
          </a:p>
        </p:txBody>
      </p:sp>
      <p:sp>
        <p:nvSpPr>
          <p:cNvPr id="26" name="Rectangle 3"/>
          <p:cNvSpPr>
            <a:spLocks noGrp="1" noChangeArrowheads="1"/>
          </p:cNvSpPr>
          <p:nvPr>
            <p:ph idx="1"/>
          </p:nvPr>
        </p:nvSpPr>
        <p:spPr>
          <a:xfrm>
            <a:off x="288368" y="1325828"/>
            <a:ext cx="6053468" cy="414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46C0A"/>
                </a:solidFill>
              </a:rPr>
              <a:t>The 4 Strategic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Where are we today?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Where do we want to be?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What do we do to get there?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How will we monitor our progress?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6487" y="4862387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11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vision-clouds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7849" y="1185943"/>
            <a:ext cx="2208224" cy="1444684"/>
          </a:xfrm>
          <a:prstGeom prst="rect">
            <a:avLst/>
          </a:prstGeom>
        </p:spPr>
      </p:pic>
      <p:pic>
        <p:nvPicPr>
          <p:cNvPr id="25" name="Picture 24" descr="berriers-dotted-li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8883" y="2661449"/>
            <a:ext cx="2812256" cy="2812256"/>
          </a:xfrm>
          <a:prstGeom prst="rect">
            <a:avLst/>
          </a:prstGeom>
        </p:spPr>
      </p:pic>
      <p:pic>
        <p:nvPicPr>
          <p:cNvPr id="27" name="Picture 26" descr="current-pie-tex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056" y="3912016"/>
            <a:ext cx="1581018" cy="1474525"/>
          </a:xfrm>
          <a:prstGeom prst="rect">
            <a:avLst/>
          </a:prstGeom>
        </p:spPr>
      </p:pic>
      <p:pic>
        <p:nvPicPr>
          <p:cNvPr id="28" name="Picture 27" descr="drivers-arrow-tex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2661" y="1758389"/>
            <a:ext cx="3534235" cy="353423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57510" y="3503287"/>
            <a:ext cx="7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2401" y="4402669"/>
            <a:ext cx="75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022" y="2468342"/>
            <a:ext cx="1187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Barriers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8556" y="2784903"/>
            <a:ext cx="133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Monitor!</a:t>
            </a:r>
          </a:p>
        </p:txBody>
      </p:sp>
      <p:sp>
        <p:nvSpPr>
          <p:cNvPr id="32" name="Title 15"/>
          <p:cNvSpPr>
            <a:spLocks noGrp="1"/>
          </p:cNvSpPr>
          <p:nvPr>
            <p:ph type="title"/>
          </p:nvPr>
        </p:nvSpPr>
        <p:spPr>
          <a:xfrm>
            <a:off x="296030" y="0"/>
            <a:ext cx="8201425" cy="973498"/>
          </a:xfrm>
        </p:spPr>
        <p:txBody>
          <a:bodyPr/>
          <a:lstStyle/>
          <a:p>
            <a:r>
              <a:rPr lang="en-US" dirty="0"/>
              <a:t>A. Strategic Planning: The Drivers Model</a:t>
            </a:r>
          </a:p>
        </p:txBody>
      </p:sp>
      <p:sp>
        <p:nvSpPr>
          <p:cNvPr id="13" name="Sun 12"/>
          <p:cNvSpPr/>
          <p:nvPr/>
        </p:nvSpPr>
        <p:spPr>
          <a:xfrm>
            <a:off x="1738565" y="3873751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n 37"/>
          <p:cNvSpPr/>
          <p:nvPr/>
        </p:nvSpPr>
        <p:spPr>
          <a:xfrm>
            <a:off x="2356856" y="4512649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Curved Up 13"/>
          <p:cNvSpPr/>
          <p:nvPr/>
        </p:nvSpPr>
        <p:spPr>
          <a:xfrm flipH="1">
            <a:off x="4664467" y="4417888"/>
            <a:ext cx="1828800" cy="533888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Curved Up 38"/>
          <p:cNvSpPr/>
          <p:nvPr/>
        </p:nvSpPr>
        <p:spPr>
          <a:xfrm flipV="1">
            <a:off x="5432323" y="2650138"/>
            <a:ext cx="1828800" cy="560867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 descr="lin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5989" y="2885006"/>
            <a:ext cx="3088232" cy="18508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5955" y="4029211"/>
            <a:ext cx="3577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X </a:t>
            </a:r>
          </a:p>
          <a:p>
            <a:r>
              <a:rPr lang="en-US" dirty="0">
                <a:solidFill>
                  <a:srgbClr val="FF0000"/>
                </a:solidFill>
              </a:rPr>
              <a:t>X </a:t>
            </a:r>
          </a:p>
          <a:p>
            <a:r>
              <a:rPr lang="en-US" dirty="0">
                <a:solidFill>
                  <a:srgbClr val="FF0000"/>
                </a:solidFill>
              </a:rPr>
              <a:t>X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07666" y="4068595"/>
            <a:ext cx="364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sym typeface="Symbol" panose="05050102010706020507" pitchFamily="18" charset="2"/>
              </a:rPr>
              <a:t> </a:t>
            </a:r>
          </a:p>
          <a:p>
            <a:r>
              <a:rPr lang="en-US" b="1" dirty="0">
                <a:solidFill>
                  <a:srgbClr val="008000"/>
                </a:solidFill>
                <a:sym typeface="Symbol" panose="05050102010706020507" pitchFamily="18" charset="2"/>
              </a:rPr>
              <a:t> </a:t>
            </a:r>
          </a:p>
          <a:p>
            <a:r>
              <a:rPr lang="en-US" b="1" dirty="0">
                <a:solidFill>
                  <a:srgbClr val="008000"/>
                </a:solidFill>
                <a:sym typeface="Symbol" panose="05050102010706020507" pitchFamily="18" charset="2"/>
              </a:rPr>
              <a:t> </a:t>
            </a:r>
            <a:br>
              <a:rPr lang="en-US" b="1" dirty="0">
                <a:solidFill>
                  <a:srgbClr val="008000"/>
                </a:solidFill>
                <a:sym typeface="Symbol" panose="05050102010706020507" pitchFamily="18" charset="2"/>
              </a:rPr>
            </a:br>
            <a:r>
              <a:rPr lang="en-US" b="1" dirty="0">
                <a:solidFill>
                  <a:srgbClr val="008000"/>
                </a:solidFill>
                <a:sym typeface="Symbol" panose="05050102010706020507" pitchFamily="18" charset="2"/>
              </a:rPr>
              <a:t>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826253" y="2630627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0145" y="990824"/>
            <a:ext cx="2928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46C0A"/>
                </a:solidFill>
                <a:latin typeface="Franklin Gothic Book" panose="020B0503020102020204" pitchFamily="34" charset="0"/>
              </a:rPr>
              <a:t>The Drivers Model</a:t>
            </a: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12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7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" grpId="0" uiExpand="1" build="p"/>
      <p:bldP spid="10" grpId="0"/>
      <p:bldP spid="13" grpId="0" animBg="1"/>
      <p:bldP spid="38" grpId="0" animBg="1"/>
      <p:bldP spid="14" grpId="0" animBg="1"/>
      <p:bldP spid="39" grpId="0" animBg="1"/>
      <p:bldP spid="26" grpId="0" build="p"/>
      <p:bldP spid="30" grpId="0" uiExpand="1" build="p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vision-clouds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7849" y="1185943"/>
            <a:ext cx="2208224" cy="1444684"/>
          </a:xfrm>
          <a:prstGeom prst="rect">
            <a:avLst/>
          </a:prstGeom>
        </p:spPr>
      </p:pic>
      <p:pic>
        <p:nvPicPr>
          <p:cNvPr id="25" name="Picture 24" descr="berriers-dotted-li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8883" y="2661449"/>
            <a:ext cx="2812256" cy="2812256"/>
          </a:xfrm>
          <a:prstGeom prst="rect">
            <a:avLst/>
          </a:prstGeom>
        </p:spPr>
      </p:pic>
      <p:pic>
        <p:nvPicPr>
          <p:cNvPr id="27" name="Picture 26" descr="current-pie-tex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056" y="3912016"/>
            <a:ext cx="1581018" cy="1474525"/>
          </a:xfrm>
          <a:prstGeom prst="rect">
            <a:avLst/>
          </a:prstGeom>
        </p:spPr>
      </p:pic>
      <p:pic>
        <p:nvPicPr>
          <p:cNvPr id="28" name="Picture 27" descr="drivers-arrow-tex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2661" y="1758389"/>
            <a:ext cx="3534235" cy="353423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57510" y="3503287"/>
            <a:ext cx="7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2401" y="4402669"/>
            <a:ext cx="75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022" y="1738877"/>
            <a:ext cx="3186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Barriers</a:t>
            </a:r>
            <a:endParaRPr lang="en-US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$300K - $15K Down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High Credit Card Balances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87415" y="1299044"/>
            <a:ext cx="1843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3.5 Baths</a:t>
            </a:r>
          </a:p>
          <a:p>
            <a:pPr marL="214313" indent="-214313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Private office</a:t>
            </a:r>
          </a:p>
          <a:p>
            <a:pPr marL="214313" indent="-214313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Playroom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6099" y="5354574"/>
            <a:ext cx="2164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 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dirty="0"/>
              <a:t>Floors, paint, rain</a:t>
            </a:r>
          </a:p>
          <a:p>
            <a:r>
              <a:rPr lang="en-US" b="1" dirty="0">
                <a:solidFill>
                  <a:srgbClr val="008000"/>
                </a:solidFill>
                <a:sym typeface="Symbol" panose="05050102010706020507" pitchFamily="18" charset="2"/>
              </a:rPr>
              <a:t> </a:t>
            </a:r>
            <a:r>
              <a:rPr lang="en-US" b="1" dirty="0">
                <a:solidFill>
                  <a:srgbClr val="008000"/>
                </a:solidFill>
              </a:rPr>
              <a:t>- </a:t>
            </a:r>
            <a:r>
              <a:rPr lang="en-US" dirty="0"/>
              <a:t>Neighbors, attic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312" y="3338155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Find a 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8692" y="3213246"/>
            <a:ext cx="278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Savings plan $300/month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11352" y="3478830"/>
            <a:ext cx="313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Work weekends $300/month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21032" y="3744414"/>
            <a:ext cx="216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Cut up credit cards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3849" y="4009997"/>
            <a:ext cx="255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View 10/homes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8556" y="2784903"/>
            <a:ext cx="133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Monitor!</a:t>
            </a:r>
          </a:p>
        </p:txBody>
      </p:sp>
      <p:sp>
        <p:nvSpPr>
          <p:cNvPr id="32" name="Title 15"/>
          <p:cNvSpPr>
            <a:spLocks noGrp="1"/>
          </p:cNvSpPr>
          <p:nvPr>
            <p:ph type="title"/>
          </p:nvPr>
        </p:nvSpPr>
        <p:spPr>
          <a:xfrm>
            <a:off x="296030" y="0"/>
            <a:ext cx="7693425" cy="973498"/>
          </a:xfrm>
        </p:spPr>
        <p:txBody>
          <a:bodyPr/>
          <a:lstStyle/>
          <a:p>
            <a:r>
              <a:rPr lang="en-US" dirty="0"/>
              <a:t>A. Strategic Planning: The Drivers Model</a:t>
            </a:r>
          </a:p>
        </p:txBody>
      </p:sp>
      <p:sp>
        <p:nvSpPr>
          <p:cNvPr id="13" name="Sun 12"/>
          <p:cNvSpPr/>
          <p:nvPr/>
        </p:nvSpPr>
        <p:spPr>
          <a:xfrm>
            <a:off x="1738565" y="3873751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n 37"/>
          <p:cNvSpPr/>
          <p:nvPr/>
        </p:nvSpPr>
        <p:spPr>
          <a:xfrm>
            <a:off x="2356856" y="4512649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Curved Up 13"/>
          <p:cNvSpPr/>
          <p:nvPr/>
        </p:nvSpPr>
        <p:spPr>
          <a:xfrm flipH="1">
            <a:off x="4664467" y="4417888"/>
            <a:ext cx="1828800" cy="533888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Curved Up 38"/>
          <p:cNvSpPr/>
          <p:nvPr/>
        </p:nvSpPr>
        <p:spPr>
          <a:xfrm flipV="1">
            <a:off x="5432323" y="2650138"/>
            <a:ext cx="1828800" cy="560867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145" y="990824"/>
            <a:ext cx="3200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46C0A"/>
                </a:solidFill>
                <a:latin typeface="Franklin Gothic Book" panose="020B0503020102020204" pitchFamily="34" charset="0"/>
              </a:rPr>
              <a:t>Purchasing a House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91164" y="2630269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13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" grpId="0" uiExpand="1" build="p"/>
      <p:bldP spid="3" grpId="0" build="p"/>
      <p:bldP spid="4" grpId="0" build="p"/>
      <p:bldP spid="8" grpId="0"/>
      <p:bldP spid="9" grpId="0"/>
      <p:bldP spid="35" grpId="0"/>
      <p:bldP spid="36" grpId="0"/>
      <p:bldP spid="37" grpId="0"/>
      <p:bldP spid="10" grpId="0"/>
      <p:bldP spid="13" grpId="0" animBg="1"/>
      <p:bldP spid="38" grpId="0" animBg="1"/>
      <p:bldP spid="14" grpId="0" animBg="1"/>
      <p:bldP spid="39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urrent-pie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056" y="3912016"/>
            <a:ext cx="1581018" cy="1474525"/>
          </a:xfrm>
          <a:prstGeom prst="rect">
            <a:avLst/>
          </a:prstGeom>
        </p:spPr>
      </p:pic>
      <p:sp>
        <p:nvSpPr>
          <p:cNvPr id="3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The Drivers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145" y="990824"/>
            <a:ext cx="2059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46C0A"/>
                </a:solidFill>
                <a:latin typeface="Franklin Gothic Book" panose="020B0503020102020204" pitchFamily="34" charset="0"/>
              </a:rPr>
              <a:t>5 Key Points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2739" y="5392672"/>
            <a:ext cx="3174267" cy="300082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b="1" kern="0" dirty="0">
                <a:solidFill>
                  <a:srgbClr val="004678"/>
                </a:solidFill>
              </a:rPr>
              <a:t>1. Start with an accurate picture of today!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27468" y="4282161"/>
            <a:ext cx="1017061" cy="948555"/>
            <a:chOff x="4027468" y="4282161"/>
            <a:chExt cx="1017061" cy="948555"/>
          </a:xfrm>
        </p:grpSpPr>
        <p:pic>
          <p:nvPicPr>
            <p:cNvPr id="23" name="Picture 22" descr="current-pie-tex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7468" y="4282161"/>
              <a:ext cx="1017061" cy="948555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089112" y="4572000"/>
              <a:ext cx="777240" cy="5137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latin typeface="Franklin Gothic Book" panose="020B0503020102020204" pitchFamily="34" charset="0"/>
                </a:rPr>
                <a:t>Belief</a:t>
              </a:r>
            </a:p>
          </p:txBody>
        </p:sp>
      </p:grpSp>
      <p:pic>
        <p:nvPicPr>
          <p:cNvPr id="26" name="Picture 25" descr="vision-clouds-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849" y="1185943"/>
            <a:ext cx="2208224" cy="1444684"/>
          </a:xfrm>
          <a:prstGeom prst="rect">
            <a:avLst/>
          </a:prstGeom>
        </p:spPr>
      </p:pic>
      <p:pic>
        <p:nvPicPr>
          <p:cNvPr id="30" name="Picture 29" descr="drivers-arrow-tex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55784">
            <a:off x="4341297" y="2588453"/>
            <a:ext cx="2153268" cy="2000307"/>
          </a:xfrm>
          <a:prstGeom prst="rect">
            <a:avLst/>
          </a:prstGeom>
        </p:spPr>
      </p:pic>
      <p:pic>
        <p:nvPicPr>
          <p:cNvPr id="31" name="Picture 30" descr="berriers-dotted-lin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8883" y="2661449"/>
            <a:ext cx="2812256" cy="281225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22022" y="2468342"/>
            <a:ext cx="1187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Barriers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14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9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urrent-pie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056" y="3912016"/>
            <a:ext cx="1581018" cy="1474525"/>
          </a:xfrm>
          <a:prstGeom prst="rect">
            <a:avLst/>
          </a:prstGeom>
        </p:spPr>
      </p:pic>
      <p:sp>
        <p:nvSpPr>
          <p:cNvPr id="32" name="Title 15"/>
          <p:cNvSpPr>
            <a:spLocks noGrp="1"/>
          </p:cNvSpPr>
          <p:nvPr>
            <p:ph type="title"/>
          </p:nvPr>
        </p:nvSpPr>
        <p:spPr>
          <a:xfrm>
            <a:off x="296030" y="0"/>
            <a:ext cx="7684188" cy="973498"/>
          </a:xfrm>
        </p:spPr>
        <p:txBody>
          <a:bodyPr/>
          <a:lstStyle/>
          <a:p>
            <a:r>
              <a:rPr lang="en-US" dirty="0"/>
              <a:t>A. Strategic Planning: The Drivers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145" y="990824"/>
            <a:ext cx="2059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46C0A"/>
                </a:solidFill>
                <a:latin typeface="Franklin Gothic Book" panose="020B0503020102020204" pitchFamily="34" charset="0"/>
              </a:rPr>
              <a:t>5 Key Points</a:t>
            </a:r>
          </a:p>
        </p:txBody>
      </p:sp>
      <p:pic>
        <p:nvPicPr>
          <p:cNvPr id="26" name="Picture 25" descr="vision-clouds-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849" y="1185943"/>
            <a:ext cx="2208224" cy="14446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730" y="1119864"/>
            <a:ext cx="1960875" cy="300082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b="1" kern="0" dirty="0">
                <a:solidFill>
                  <a:srgbClr val="004678"/>
                </a:solidFill>
              </a:rPr>
              <a:t>2. Create a Shared Vision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2739" y="5392672"/>
            <a:ext cx="3174267" cy="300082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b="1" kern="0" dirty="0">
                <a:solidFill>
                  <a:srgbClr val="004678"/>
                </a:solidFill>
              </a:rPr>
              <a:t>1. Start with an accurate picture of today!</a:t>
            </a:r>
          </a:p>
        </p:txBody>
      </p:sp>
      <p:pic>
        <p:nvPicPr>
          <p:cNvPr id="16" name="Picture 15" descr="vision-clouds-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9427" y="3224215"/>
            <a:ext cx="1965717" cy="1286029"/>
          </a:xfrm>
          <a:prstGeom prst="rect">
            <a:avLst/>
          </a:prstGeom>
        </p:spPr>
      </p:pic>
      <p:pic>
        <p:nvPicPr>
          <p:cNvPr id="17" name="Picture 16" descr="drivers-arrow-tex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2661" y="1758389"/>
            <a:ext cx="3534235" cy="3534235"/>
          </a:xfrm>
          <a:prstGeom prst="rect">
            <a:avLst/>
          </a:prstGeom>
        </p:spPr>
      </p:pic>
      <p:pic>
        <p:nvPicPr>
          <p:cNvPr id="19" name="Picture 18" descr="drivers-arrow-tex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82738">
            <a:off x="2490171" y="2659834"/>
            <a:ext cx="3711671" cy="3711671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15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6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urrent-pie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056" y="3912016"/>
            <a:ext cx="1581018" cy="1474525"/>
          </a:xfrm>
          <a:prstGeom prst="rect">
            <a:avLst/>
          </a:prstGeom>
        </p:spPr>
      </p:pic>
      <p:sp>
        <p:nvSpPr>
          <p:cNvPr id="32" name="Title 15"/>
          <p:cNvSpPr>
            <a:spLocks noGrp="1"/>
          </p:cNvSpPr>
          <p:nvPr>
            <p:ph type="title"/>
          </p:nvPr>
        </p:nvSpPr>
        <p:spPr>
          <a:xfrm>
            <a:off x="296030" y="0"/>
            <a:ext cx="7554879" cy="973498"/>
          </a:xfrm>
        </p:spPr>
        <p:txBody>
          <a:bodyPr/>
          <a:lstStyle/>
          <a:p>
            <a:r>
              <a:rPr lang="en-US" dirty="0"/>
              <a:t>A. Strategic Planning: The Drivers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145" y="990824"/>
            <a:ext cx="2059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46C0A"/>
                </a:solidFill>
                <a:latin typeface="Franklin Gothic Book" panose="020B0503020102020204" pitchFamily="34" charset="0"/>
              </a:rPr>
              <a:t>5 Key Points</a:t>
            </a:r>
          </a:p>
        </p:txBody>
      </p:sp>
      <p:pic>
        <p:nvPicPr>
          <p:cNvPr id="26" name="Picture 25" descr="vision-clouds-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849" y="1185943"/>
            <a:ext cx="2208224" cy="14446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730" y="1119864"/>
            <a:ext cx="1960875" cy="300082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b="1" kern="0" dirty="0">
                <a:solidFill>
                  <a:srgbClr val="004678"/>
                </a:solidFill>
              </a:rPr>
              <a:t>2. Create a Shared Vision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2739" y="5392672"/>
            <a:ext cx="3174267" cy="300082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b="1" kern="0" dirty="0">
                <a:solidFill>
                  <a:srgbClr val="004678"/>
                </a:solidFill>
              </a:rPr>
              <a:t>1. Start with an accurate picture of today!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6300" y="2167364"/>
            <a:ext cx="2844048" cy="300082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b="1" kern="0" dirty="0">
                <a:solidFill>
                  <a:srgbClr val="004678"/>
                </a:solidFill>
              </a:rPr>
              <a:t>3. Understand your Barriers and CSFs</a:t>
            </a:r>
          </a:p>
        </p:txBody>
      </p:sp>
      <p:pic>
        <p:nvPicPr>
          <p:cNvPr id="13" name="Picture 12" descr="berriers-dotted-lin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8883" y="2661449"/>
            <a:ext cx="2812256" cy="2812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57510" y="3503287"/>
            <a:ext cx="7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82401" y="4402669"/>
            <a:ext cx="75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2022" y="2468342"/>
            <a:ext cx="1187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Barriers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Sun 22"/>
          <p:cNvSpPr/>
          <p:nvPr/>
        </p:nvSpPr>
        <p:spPr>
          <a:xfrm>
            <a:off x="1738565" y="3873751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2356856" y="4512649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16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0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1" grpId="0"/>
      <p:bldP spid="22" grpId="0" uiExpand="1" build="p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urrent-pie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056" y="3912016"/>
            <a:ext cx="1581018" cy="1474525"/>
          </a:xfrm>
          <a:prstGeom prst="rect">
            <a:avLst/>
          </a:prstGeom>
        </p:spPr>
      </p:pic>
      <p:sp>
        <p:nvSpPr>
          <p:cNvPr id="32" name="Title 15"/>
          <p:cNvSpPr>
            <a:spLocks noGrp="1"/>
          </p:cNvSpPr>
          <p:nvPr>
            <p:ph type="title"/>
          </p:nvPr>
        </p:nvSpPr>
        <p:spPr>
          <a:xfrm>
            <a:off x="296030" y="0"/>
            <a:ext cx="7499461" cy="973498"/>
          </a:xfrm>
        </p:spPr>
        <p:txBody>
          <a:bodyPr/>
          <a:lstStyle/>
          <a:p>
            <a:r>
              <a:rPr lang="en-US" dirty="0"/>
              <a:t>A. Strategic Planning: The Drivers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145" y="990824"/>
            <a:ext cx="2059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46C0A"/>
                </a:solidFill>
                <a:latin typeface="Franklin Gothic Book" panose="020B0503020102020204" pitchFamily="34" charset="0"/>
              </a:rPr>
              <a:t>5 Key Points</a:t>
            </a:r>
          </a:p>
        </p:txBody>
      </p:sp>
      <p:pic>
        <p:nvPicPr>
          <p:cNvPr id="26" name="Picture 25" descr="vision-clouds-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849" y="1185943"/>
            <a:ext cx="2208224" cy="14446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0730" y="1119864"/>
            <a:ext cx="1960875" cy="300082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b="1" kern="0" dirty="0">
                <a:solidFill>
                  <a:srgbClr val="004678"/>
                </a:solidFill>
              </a:rPr>
              <a:t>2. Create a Shared Vision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2739" y="5392672"/>
            <a:ext cx="3174267" cy="300082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b="1" kern="0" dirty="0">
                <a:solidFill>
                  <a:srgbClr val="004678"/>
                </a:solidFill>
              </a:rPr>
              <a:t>1. Start with an accurate picture of today!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6300" y="2167364"/>
            <a:ext cx="2844048" cy="300082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b="1" kern="0" dirty="0">
                <a:solidFill>
                  <a:srgbClr val="004678"/>
                </a:solidFill>
              </a:rPr>
              <a:t>3. Understand your Barriers and CSFs</a:t>
            </a:r>
          </a:p>
        </p:txBody>
      </p:sp>
      <p:pic>
        <p:nvPicPr>
          <p:cNvPr id="13" name="Picture 12" descr="berriers-dotted-lin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8883" y="2661449"/>
            <a:ext cx="2812256" cy="2812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57510" y="3503287"/>
            <a:ext cx="7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82401" y="4402669"/>
            <a:ext cx="75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2022" y="2468342"/>
            <a:ext cx="1187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Barriers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Sun 22"/>
          <p:cNvSpPr/>
          <p:nvPr/>
        </p:nvSpPr>
        <p:spPr>
          <a:xfrm>
            <a:off x="1738565" y="3873751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2356856" y="4512649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in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5569" y="2923344"/>
            <a:ext cx="3088232" cy="18508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05721" y="3728393"/>
            <a:ext cx="1747594" cy="300082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b="1" kern="0" dirty="0">
                <a:solidFill>
                  <a:srgbClr val="004678"/>
                </a:solidFill>
              </a:rPr>
              <a:t>4. Define your Drivers</a:t>
            </a:r>
          </a:p>
        </p:txBody>
      </p:sp>
      <p:pic>
        <p:nvPicPr>
          <p:cNvPr id="25" name="Picture 24" descr="drivers-arrow-tex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42661" y="1758389"/>
            <a:ext cx="3534235" cy="3534235"/>
          </a:xfrm>
          <a:prstGeom prst="rect">
            <a:avLst/>
          </a:prstGeom>
        </p:spPr>
      </p:pic>
      <p:sp>
        <p:nvSpPr>
          <p:cNvPr id="28" name="Arrow: Curved Up 27"/>
          <p:cNvSpPr/>
          <p:nvPr/>
        </p:nvSpPr>
        <p:spPr>
          <a:xfrm flipH="1">
            <a:off x="4664467" y="4417888"/>
            <a:ext cx="1828800" cy="533888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urved Up 29"/>
          <p:cNvSpPr/>
          <p:nvPr/>
        </p:nvSpPr>
        <p:spPr>
          <a:xfrm flipV="1">
            <a:off x="5432323" y="2650138"/>
            <a:ext cx="1828800" cy="560867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5322" y="2454765"/>
            <a:ext cx="950901" cy="300082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b="1" kern="0" dirty="0">
                <a:solidFill>
                  <a:srgbClr val="004678"/>
                </a:solidFill>
              </a:rPr>
              <a:t>5. Monitor</a:t>
            </a:r>
          </a:p>
        </p:txBody>
      </p:sp>
      <p:sp>
        <p:nvSpPr>
          <p:cNvPr id="33" name="TextBox 14"/>
          <p:cNvSpPr txBox="1"/>
          <p:nvPr/>
        </p:nvSpPr>
        <p:spPr>
          <a:xfrm>
            <a:off x="8895171" y="2222121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17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8826"/>
            <a:ext cx="9144000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1200" y="3957302"/>
            <a:ext cx="6752800" cy="3005670"/>
          </a:xfrm>
        </p:spPr>
        <p:txBody>
          <a:bodyPr numCol="2" spcCol="182880">
            <a:noAutofit/>
          </a:bodyPr>
          <a:lstStyle/>
          <a:p>
            <a:pPr marL="344488" indent="-344488">
              <a:spcBef>
                <a:spcPts val="0"/>
              </a:spcBef>
              <a:buFont typeface="+mj-lt"/>
              <a:buAutoNum type="alphaUcPeriod"/>
            </a:pPr>
            <a:r>
              <a:rPr lang="en-US" sz="1900" dirty="0">
                <a:solidFill>
                  <a:schemeClr val="accent1"/>
                </a:solidFill>
              </a:rPr>
              <a:t>Strategic Planning: The</a:t>
            </a:r>
            <a:br>
              <a:rPr lang="en-US" sz="1900" dirty="0">
                <a:solidFill>
                  <a:schemeClr val="accent1"/>
                </a:solidFill>
              </a:rPr>
            </a:br>
            <a:r>
              <a:rPr lang="en-US" sz="1900" dirty="0">
                <a:solidFill>
                  <a:schemeClr val="accent1"/>
                </a:solidFill>
              </a:rPr>
              <a:t>Drivers Model</a:t>
            </a:r>
            <a:r>
              <a:rPr lang="en-US" sz="19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19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Sample Strategic Plan Part I: Mission, Vision, Goals, Objectives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Exercise 6a</a:t>
            </a:r>
            <a:r>
              <a:rPr lang="en-US" sz="2000" dirty="0">
                <a:solidFill>
                  <a:schemeClr val="tx2"/>
                </a:solidFill>
              </a:rPr>
              <a:t>: Defining Goals and Objectives</a:t>
            </a: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Sample Strategic Plan Part II: CSFs, Barriers, Strategies, Actions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Strategy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Why Most Plans Fail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Three-Step Monitoring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Leadership Briefing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10 Pitfalls to Avoid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Special Applications of the Drivers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61317" y="3254156"/>
          <a:ext cx="5770880" cy="7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  <a:endParaRPr 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57" t="9869" r="1089" b="46710"/>
          <a:stretch/>
        </p:blipFill>
        <p:spPr>
          <a:xfrm>
            <a:off x="12700" y="182880"/>
            <a:ext cx="9131300" cy="301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0" y="4151017"/>
            <a:ext cx="2194560" cy="22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3390" y="2412474"/>
            <a:ext cx="8071290" cy="1694614"/>
          </a:xfrm>
        </p:spPr>
        <p:txBody>
          <a:bodyPr anchor="ctr"/>
          <a:lstStyle/>
          <a:p>
            <a:pPr algn="l"/>
            <a:r>
              <a:rPr lang="en-US" sz="5850" dirty="0">
                <a:latin typeface="Franklin Gothic Medium"/>
                <a:cs typeface="Franklin Gothic Medium"/>
              </a:rPr>
              <a:t>A SAMPLE STRATEGIC PLAN: </a:t>
            </a:r>
            <a:br>
              <a:rPr lang="en-US" sz="5850" dirty="0">
                <a:latin typeface="Franklin Gothic Medium"/>
                <a:cs typeface="Franklin Gothic Medium"/>
              </a:rPr>
            </a:br>
            <a:r>
              <a:rPr lang="en-US" sz="5850" dirty="0">
                <a:latin typeface="Franklin Gothic Medium"/>
                <a:cs typeface="Franklin Gothic Medium"/>
              </a:rPr>
              <a:t>Meeting Planners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139" y="3038583"/>
            <a:ext cx="1840411" cy="15768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998" y="11660"/>
            <a:ext cx="8776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3200" dirty="0">
                <a:solidFill>
                  <a:srgbClr val="04346C"/>
                </a:solidFill>
                <a:latin typeface="Franklin Gothic Book"/>
                <a:ea typeface="+mj-ea"/>
              </a:rPr>
              <a:t>A. Sample Strategic Plan Part I: Mission, Vision, Goals, Objectives</a:t>
            </a:r>
          </a:p>
        </p:txBody>
      </p:sp>
    </p:spTree>
    <p:extLst>
      <p:ext uri="{BB962C8B-B14F-4D97-AF65-F5344CB8AC3E}">
        <p14:creationId xmlns:p14="http://schemas.microsoft.com/office/powerpoint/2010/main" val="28675925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8826"/>
            <a:ext cx="9144000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28081"/>
              </p:ext>
            </p:extLst>
          </p:nvPr>
        </p:nvGraphicFramePr>
        <p:xfrm>
          <a:off x="2716338" y="859731"/>
          <a:ext cx="5770880" cy="7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  <a:endParaRPr 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817661" y="6192265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57" t="4667" r="1089" b="30903"/>
          <a:stretch/>
        </p:blipFill>
        <p:spPr>
          <a:xfrm>
            <a:off x="0" y="2422565"/>
            <a:ext cx="9131300" cy="4477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7" y="109738"/>
            <a:ext cx="2194560" cy="22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39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A. Sample Strategic Plan Part I: Mission, Vision, Goals,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31" y="1246909"/>
            <a:ext cx="3854730" cy="492825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The Drivers Model typically produces 4-page plan layouts –easily-digestible and portable documents that don’t sit on shelves!</a:t>
            </a:r>
          </a:p>
          <a:p>
            <a:r>
              <a:rPr lang="en-US" sz="2400" dirty="0">
                <a:solidFill>
                  <a:schemeClr val="tx2"/>
                </a:solidFill>
              </a:rPr>
              <a:t>The front page typically features: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Vision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Mission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Goals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Guiding Principles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3434" y="531164"/>
            <a:ext cx="4520348" cy="5865465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7093654" y="102686"/>
            <a:ext cx="1201867" cy="369332"/>
          </a:xfrm>
          <a:prstGeom prst="rect">
            <a:avLst/>
          </a:prstGeom>
          <a:solidFill>
            <a:srgbClr val="E46C0A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Front Page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20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51" y="27231"/>
            <a:ext cx="8954376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A. Sample Strategic Plan Part I: Mission, Vision, Goals, Objectives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1pPr>
            <a:lvl2pPr marL="557213" indent="-214313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2pPr>
            <a:lvl3pPr marL="8572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3pPr>
            <a:lvl4pPr marL="12001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4pPr>
            <a:lvl5pPr marL="15430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9pPr>
          </a:lstStyle>
          <a:p>
            <a:fld id="{C9A0DEC1-0CF1-4BB3-BF24-21438C4938E3}" type="slidenum">
              <a:rPr lang="en-US" altLang="en-US" sz="750" b="0">
                <a:solidFill>
                  <a:schemeClr val="bg1"/>
                </a:solidFill>
                <a:latin typeface="Franklin Gothic Medium" panose="020B0603020102020204" pitchFamily="34" charset="0"/>
              </a:rPr>
              <a:pPr/>
              <a:t>21</a:t>
            </a:fld>
            <a:endParaRPr lang="en-US" altLang="en-US" sz="750" b="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14117" y="860354"/>
            <a:ext cx="9129883" cy="5982198"/>
            <a:chOff x="39090" y="867696"/>
            <a:chExt cx="9070848" cy="59436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9090" y="867696"/>
              <a:ext cx="9070848" cy="59436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1000899"/>
              <a:ext cx="4389120" cy="570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692" y="1000899"/>
              <a:ext cx="4389120" cy="569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902904" y="574850"/>
            <a:ext cx="1501630" cy="369332"/>
          </a:xfrm>
          <a:prstGeom prst="rect">
            <a:avLst/>
          </a:prstGeom>
          <a:solidFill>
            <a:srgbClr val="E46C0A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Interior Pages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-26251" y="1132510"/>
            <a:ext cx="1295400" cy="457200"/>
          </a:xfrm>
          <a:prstGeom prst="ellipse">
            <a:avLst/>
          </a:prstGeom>
          <a:solidFill>
            <a:srgbClr val="FFC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87167" y="712599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4474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15417 -0.0305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7 -0.03056 L 0.5243 -0.0333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31 -0.03333 L 0.73889 -0.0333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A. Sample Strategic Plan Part I: Mission, Vision, Goals,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00" y="1333053"/>
            <a:ext cx="3666009" cy="464023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The back page often features: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Positioning Statements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Responsibilities for Priority Strategies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Monitoring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4211-B257-5144-A7D7-B9A8F14BBDF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89" y="489527"/>
            <a:ext cx="4886511" cy="63405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622900" y="3356242"/>
            <a:ext cx="182880" cy="18288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b"/>
          <a:lstStyle/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7117283" y="71118"/>
            <a:ext cx="1142685" cy="369332"/>
          </a:xfrm>
          <a:prstGeom prst="rect">
            <a:avLst/>
          </a:prstGeom>
          <a:solidFill>
            <a:srgbClr val="E46C0A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Back Page</a:t>
            </a:r>
          </a:p>
        </p:txBody>
      </p:sp>
    </p:spTree>
    <p:extLst>
      <p:ext uri="{BB962C8B-B14F-4D97-AF65-F5344CB8AC3E}">
        <p14:creationId xmlns:p14="http://schemas.microsoft.com/office/powerpoint/2010/main" val="400248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6030" y="0"/>
            <a:ext cx="8654006" cy="973498"/>
          </a:xfrm>
        </p:spPr>
        <p:txBody>
          <a:bodyPr/>
          <a:lstStyle/>
          <a:p>
            <a:r>
              <a:rPr lang="en-US" dirty="0"/>
              <a:t>A. Sample Strategic Plan Part I: Mission, Vision, Goals,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2728" y="1567628"/>
            <a:ext cx="3159443" cy="3673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2"/>
                </a:solidFill>
              </a:rPr>
              <a:t>Action Plans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Series of 1-2 page Action Plans; one for each priority strategy</a:t>
            </a:r>
          </a:p>
          <a:p>
            <a:endParaRPr lang="en-US" dirty="0"/>
          </a:p>
        </p:txBody>
      </p:sp>
      <p:sp>
        <p:nvSpPr>
          <p:cNvPr id="348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7475" y="6640200"/>
            <a:ext cx="641838" cy="5607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1pPr>
            <a:lvl2pPr marL="557213" indent="-214313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2pPr>
            <a:lvl3pPr marL="8572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3pPr>
            <a:lvl4pPr marL="12001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4pPr>
            <a:lvl5pPr marL="15430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9pPr>
          </a:lstStyle>
          <a:p>
            <a:fld id="{2772CFF7-8E3C-47F1-8418-0EEA46CC2CF3}" type="slidenum">
              <a:rPr lang="en-US" altLang="en-US" sz="750" b="0">
                <a:solidFill>
                  <a:schemeClr val="bg1"/>
                </a:solidFill>
                <a:latin typeface="Franklin Gothic Medium" panose="020B0603020102020204" pitchFamily="34" charset="0"/>
              </a:rPr>
              <a:pPr/>
              <a:t>23</a:t>
            </a:fld>
            <a:endParaRPr lang="en-US" altLang="en-US" sz="750" b="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633320" y="888762"/>
            <a:ext cx="4226855" cy="576938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endParaRPr lang="en-US" sz="1350" dirty="0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519020" y="774462"/>
            <a:ext cx="4226855" cy="5769387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endParaRPr lang="en-US" sz="1350" dirty="0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4404720" y="660162"/>
            <a:ext cx="4226855" cy="5769387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endParaRPr lang="en-US" sz="1350" dirty="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290420" y="545862"/>
            <a:ext cx="4226855" cy="576938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endParaRPr lang="en-US" sz="135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61240"/>
              </p:ext>
            </p:extLst>
          </p:nvPr>
        </p:nvGraphicFramePr>
        <p:xfrm>
          <a:off x="4302651" y="579211"/>
          <a:ext cx="4214624" cy="1837541"/>
        </p:xfrm>
        <a:graphic>
          <a:graphicData uri="http://schemas.openxmlformats.org/drawingml/2006/table">
            <a:tbl>
              <a:tblPr/>
              <a:tblGrid>
                <a:gridCol w="880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Strategy: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C1. Implement PR program to report activities to the local media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Objectives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Supported: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0" indent="-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Membership: 1. Increase net membership</a:t>
                      </a:r>
                    </a:p>
                    <a:p>
                      <a:pPr marL="914400" marR="0" lvl="0" indent="-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Membership: 2. Increase average attendance at monthly        Meetings</a:t>
                      </a: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Owner: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Marketing VP</a:t>
                      </a: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Deliverables: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 strategy and report</a:t>
                      </a: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61134"/>
              </p:ext>
            </p:extLst>
          </p:nvPr>
        </p:nvGraphicFramePr>
        <p:xfrm>
          <a:off x="4365886" y="2615890"/>
          <a:ext cx="4056702" cy="349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6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Date:</a:t>
                      </a:r>
                      <a:endParaRPr lang="en-US" sz="10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226" marR="43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1 / Year 2</a:t>
                      </a:r>
                      <a:endParaRPr lang="en-US" sz="10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226" marR="43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Person-Days:</a:t>
                      </a:r>
                      <a:endParaRPr lang="en-US" sz="10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226" marR="43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0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226" marR="43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Costs:</a:t>
                      </a:r>
                      <a:endParaRPr lang="en-US" sz="10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226" marR="43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$9,500</a:t>
                      </a:r>
                      <a:endParaRPr lang="en-US" sz="10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226" marR="43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64108"/>
              </p:ext>
            </p:extLst>
          </p:nvPr>
        </p:nvGraphicFramePr>
        <p:xfrm>
          <a:off x="4302651" y="3114206"/>
          <a:ext cx="4214625" cy="3188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Action Step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Who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Due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Person-Days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Costs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92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1. Assemble new PR Team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Exec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 Committee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Feb 1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N/A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12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2. Develop PR objectives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 Team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Feb 15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N/A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3. Develop promotion program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 Team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Mar 1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N/A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135">
                <a:tc>
                  <a:txBody>
                    <a:bodyPr/>
                    <a:lstStyle/>
                    <a:p>
                      <a:pPr marL="174625" marR="0" lvl="0" indent="-17462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4. Hold Board presentation on PR strategy to gain approval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 Team, 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Board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Mar 15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N/A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70">
                <a:tc>
                  <a:txBody>
                    <a:bodyPr/>
                    <a:lstStyle/>
                    <a:p>
                      <a:pPr marL="174625" marR="0" lvl="0" indent="-17462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5. Develop assets</a:t>
                      </a:r>
                      <a:r>
                        <a:rPr lang="en-US" sz="1000" baseline="0" dirty="0">
                          <a:effectLst/>
                        </a:rPr>
                        <a:t> for </a:t>
                      </a:r>
                      <a:r>
                        <a:rPr lang="en-US" sz="1000" dirty="0">
                          <a:effectLst/>
                        </a:rPr>
                        <a:t>PR strategy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 Team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May 1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15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$9,500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marL="174625" marR="0" lvl="0" indent="-17462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6. Assess promotion effectiveness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 Team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Jan 15 / Y2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N/A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7. Produce PR report of results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 Team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Feb 1 / Y2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N/A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97572" y="1145507"/>
            <a:ext cx="1180131" cy="369332"/>
          </a:xfrm>
          <a:prstGeom prst="rect">
            <a:avLst/>
          </a:prstGeom>
          <a:solidFill>
            <a:srgbClr val="E46C0A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Additional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5200237" y="581135"/>
            <a:ext cx="251222" cy="228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1725262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3434" y="449943"/>
            <a:ext cx="4846320" cy="628843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</p:pic>
      <p:sp>
        <p:nvSpPr>
          <p:cNvPr id="17" name="Rounded Rectangle 16"/>
          <p:cNvSpPr/>
          <p:nvPr/>
        </p:nvSpPr>
        <p:spPr>
          <a:xfrm>
            <a:off x="296030" y="4012741"/>
            <a:ext cx="3943460" cy="935323"/>
          </a:xfrm>
          <a:prstGeom prst="roundRect">
            <a:avLst/>
          </a:prstGeom>
          <a:solidFill>
            <a:srgbClr val="0046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latin typeface="Franklin Gothic Book" panose="020B0503020102020204" pitchFamily="34" charset="0"/>
              </a:rPr>
              <a:t>Mission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A statement of the overall purpose of the organization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296032" y="5015072"/>
            <a:ext cx="3943459" cy="1205910"/>
          </a:xfrm>
          <a:prstGeom prst="roundRect">
            <a:avLst/>
          </a:prstGeom>
          <a:solidFill>
            <a:srgbClr val="0046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latin typeface="Franklin Gothic Book" panose="020B0503020102020204" pitchFamily="34" charset="0"/>
              </a:rPr>
              <a:t>Mission answers</a:t>
            </a:r>
            <a:r>
              <a:rPr lang="en-US" dirty="0">
                <a:latin typeface="Franklin Gothic Book" panose="020B0503020102020204" pitchFamily="34" charset="0"/>
              </a:rPr>
              <a:t>:</a:t>
            </a:r>
          </a:p>
          <a:p>
            <a:pPr marL="257175" indent="-257175">
              <a:buFont typeface="Arial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What do we do?</a:t>
            </a:r>
          </a:p>
          <a:p>
            <a:pPr marL="257175" indent="-257175">
              <a:buFont typeface="Arial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For whom do we do it?</a:t>
            </a:r>
          </a:p>
          <a:p>
            <a:pPr marL="257175" indent="-257175">
              <a:buFont typeface="Arial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What’s the benefit?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6030" y="0"/>
            <a:ext cx="8644770" cy="973498"/>
          </a:xfrm>
        </p:spPr>
        <p:txBody>
          <a:bodyPr>
            <a:noAutofit/>
          </a:bodyPr>
          <a:lstStyle/>
          <a:p>
            <a:r>
              <a:rPr lang="en-US" dirty="0"/>
              <a:t>A. Sample Strategic Plan Part I: Mission, Vision, Goals, Objectives</a:t>
            </a:r>
            <a:endParaRPr lang="en-US" sz="2900" dirty="0"/>
          </a:p>
        </p:txBody>
      </p:sp>
      <p:sp>
        <p:nvSpPr>
          <p:cNvPr id="43" name="Rounded Rectangle 42"/>
          <p:cNvSpPr/>
          <p:nvPr/>
        </p:nvSpPr>
        <p:spPr>
          <a:xfrm>
            <a:off x="296029" y="1485138"/>
            <a:ext cx="3943461" cy="702891"/>
          </a:xfrm>
          <a:prstGeom prst="roundRect">
            <a:avLst/>
          </a:prstGeom>
          <a:solidFill>
            <a:srgbClr val="AFB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latin typeface="Franklin Gothic Book" panose="020B0503020102020204" pitchFamily="34" charset="0"/>
              </a:rPr>
              <a:t>Vision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The preferred picture of the future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030" y="2343402"/>
            <a:ext cx="3943461" cy="1183567"/>
          </a:xfrm>
          <a:prstGeom prst="roundRect">
            <a:avLst/>
          </a:prstGeom>
          <a:solidFill>
            <a:srgbClr val="AFB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u="sng" kern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Vision answers</a:t>
            </a:r>
            <a:r>
              <a:rPr lang="en-US" kern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: </a:t>
            </a:r>
          </a:p>
          <a:p>
            <a:pPr defTabSz="685800">
              <a:defRPr/>
            </a:pPr>
            <a:r>
              <a:rPr lang="en-US" kern="0" dirty="0">
                <a:solidFill>
                  <a:srgbClr val="FFFFFF"/>
                </a:solidFill>
                <a:latin typeface="Franklin Gothic Book" panose="020B0503020102020204" pitchFamily="34" charset="0"/>
              </a:rPr>
              <a:t>If you are successful at achieving your mission, what will the future look like?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64386"/>
              </p:ext>
            </p:extLst>
          </p:nvPr>
        </p:nvGraphicFramePr>
        <p:xfrm>
          <a:off x="4772892" y="1919068"/>
          <a:ext cx="3657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63849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Franklin Gothic Book" panose="020B0503020102020204" pitchFamily="34" charset="0"/>
                        </a:rPr>
                        <a:t>Our Mission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00467F"/>
                          </a:solidFill>
                          <a:latin typeface="Franklin Gothic Book" panose="020B0503020102020204" pitchFamily="34" charset="0"/>
                          <a:cs typeface="Arial" pitchFamily="34" charset="0"/>
                        </a:rPr>
                        <a:t>To provide a forum for furthering the growth and professionalism of the meetings industry.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344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63781"/>
              </p:ext>
            </p:extLst>
          </p:nvPr>
        </p:nvGraphicFramePr>
        <p:xfrm>
          <a:off x="4772892" y="848844"/>
          <a:ext cx="3657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63849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Franklin Gothic Book" panose="020B0503020102020204" pitchFamily="34" charset="0"/>
                        </a:rPr>
                        <a:t>Our Vision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D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To be the place where meeting planners meet.</a:t>
                      </a:r>
                      <a:endParaRPr lang="en-US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344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7457" y="914397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Mission and Vision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12043" y="3772516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15" name="Rounded Rectangle 16"/>
          <p:cNvSpPr/>
          <p:nvPr/>
        </p:nvSpPr>
        <p:spPr>
          <a:xfrm>
            <a:off x="4874201" y="4773247"/>
            <a:ext cx="3943460" cy="1167147"/>
          </a:xfrm>
          <a:prstGeom prst="roundRect">
            <a:avLst/>
          </a:prstGeom>
          <a:solidFill>
            <a:srgbClr val="0046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dirty="0"/>
              <a:t>CDC Mission? </a:t>
            </a:r>
            <a:r>
              <a:rPr lang="en-US" altLang="en-US" sz="1100" i="1" dirty="0"/>
              <a:t>(former)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To promote health and quality of life </a:t>
            </a:r>
            <a:br>
              <a:rPr lang="en-US" altLang="en-US" dirty="0"/>
            </a:br>
            <a:r>
              <a:rPr lang="en-US" altLang="en-US" dirty="0"/>
              <a:t>by preventing the spread of disease</a:t>
            </a:r>
            <a:br>
              <a:rPr lang="en-US" altLang="en-US" dirty="0"/>
            </a:br>
            <a:r>
              <a:rPr lang="en-US" altLang="en-US" dirty="0"/>
              <a:t>and disability.</a:t>
            </a:r>
            <a:endParaRPr lang="en-US" altLang="en-US" sz="2000" dirty="0"/>
          </a:p>
        </p:txBody>
      </p:sp>
      <p:sp>
        <p:nvSpPr>
          <p:cNvPr id="18" name="Rounded Rectangle 42"/>
          <p:cNvSpPr/>
          <p:nvPr/>
        </p:nvSpPr>
        <p:spPr>
          <a:xfrm>
            <a:off x="5121998" y="3878509"/>
            <a:ext cx="3447866" cy="702891"/>
          </a:xfrm>
          <a:prstGeom prst="roundRect">
            <a:avLst/>
          </a:prstGeom>
          <a:solidFill>
            <a:srgbClr val="AFB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dirty="0"/>
              <a:t>CDC Vision? </a:t>
            </a:r>
            <a:r>
              <a:rPr lang="en-US" altLang="en-US" sz="1100" i="1" dirty="0"/>
              <a:t>(former)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Healthy people in a healthy world.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270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7" grpId="0" uiExpand="1" build="p" animBg="1"/>
      <p:bldP spid="43" grpId="0" animBg="1"/>
      <p:bldP spid="44" grpId="0" uiExpand="1" build="p" animBg="1"/>
      <p:bldP spid="15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A. Sample Strategic Plan Part I: Mission, Vision, Goals, Objectives</a:t>
            </a:r>
            <a:endParaRPr lang="en-US" sz="3225" dirty="0"/>
          </a:p>
        </p:txBody>
      </p:sp>
      <p:grpSp>
        <p:nvGrpSpPr>
          <p:cNvPr id="13" name="Group 5"/>
          <p:cNvGrpSpPr>
            <a:grpSpLocks noChangeAspect="1"/>
          </p:cNvGrpSpPr>
          <p:nvPr/>
        </p:nvGrpSpPr>
        <p:grpSpPr bwMode="auto">
          <a:xfrm>
            <a:off x="14117" y="878826"/>
            <a:ext cx="9129883" cy="5982198"/>
            <a:chOff x="39090" y="867696"/>
            <a:chExt cx="9070848" cy="59436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9090" y="867696"/>
              <a:ext cx="9070848" cy="59436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1000899"/>
              <a:ext cx="4389120" cy="570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692" y="1000899"/>
              <a:ext cx="4389120" cy="569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08730"/>
              </p:ext>
            </p:extLst>
          </p:nvPr>
        </p:nvGraphicFramePr>
        <p:xfrm>
          <a:off x="972879" y="2424599"/>
          <a:ext cx="3657600" cy="292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63849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Franklin Gothic Book" panose="020B0503020102020204" pitchFamily="34" charset="0"/>
                        </a:rPr>
                        <a:t>Membership Objectives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Increase net membership from 500 to 650. 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Annually retain 75% of members from the prior year.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Increase average attendance from 175 to 250 per meeting.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Achieve 10% committee involvement.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3448"/>
                  </a:ext>
                </a:extLst>
              </a:tr>
            </a:tbl>
          </a:graphicData>
        </a:graphic>
      </p:graphicFrame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-26251" y="1150982"/>
            <a:ext cx="1295400" cy="457200"/>
          </a:xfrm>
          <a:prstGeom prst="ellipse">
            <a:avLst/>
          </a:prstGeom>
          <a:solidFill>
            <a:srgbClr val="FFC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018314" y="2164512"/>
            <a:ext cx="3887959" cy="1341912"/>
          </a:xfrm>
          <a:prstGeom prst="roundRect">
            <a:avLst/>
          </a:prstGeom>
          <a:solidFill>
            <a:srgbClr val="0046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latin typeface="Franklin Gothic Book" panose="020B0503020102020204" pitchFamily="34" charset="0"/>
              </a:rPr>
              <a:t>Objectives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Specific, quantifiable, realistic targets that measure the accomplishment of a goal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018313" y="3655666"/>
            <a:ext cx="3887960" cy="2553891"/>
          </a:xfrm>
          <a:prstGeom prst="roundRect">
            <a:avLst/>
          </a:prstGeom>
          <a:solidFill>
            <a:srgbClr val="AFB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srgbClr val="004678"/>
                </a:solidFill>
                <a:latin typeface="Franklin Gothic Book" panose="020B0503020102020204" pitchFamily="34" charset="0"/>
              </a:rPr>
              <a:t>What’s the difference between goals and objectives?</a:t>
            </a:r>
          </a:p>
          <a:p>
            <a:pPr defTabSz="685800">
              <a:defRPr/>
            </a:pPr>
            <a:r>
              <a:rPr lang="en-US" kern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What happens if you have goals but no objectives?</a:t>
            </a:r>
          </a:p>
          <a:p>
            <a:pPr defTabSz="685800">
              <a:defRPr/>
            </a:pPr>
            <a:r>
              <a:rPr lang="en-US" kern="0" dirty="0">
                <a:solidFill>
                  <a:srgbClr val="004678"/>
                </a:solidFill>
                <a:latin typeface="Franklin Gothic Book" panose="020B0503020102020204" pitchFamily="34" charset="0"/>
              </a:rPr>
              <a:t>What happens if you have objectives but no goals?</a:t>
            </a:r>
          </a:p>
          <a:p>
            <a:pPr defTabSz="685800">
              <a:defRPr/>
            </a:pPr>
            <a:r>
              <a:rPr lang="en-US" kern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What is wrong with the following objective?</a:t>
            </a:r>
            <a:endParaRPr lang="en-US" kern="0" dirty="0">
              <a:solidFill>
                <a:srgbClr val="00467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018313" y="884656"/>
            <a:ext cx="3887959" cy="1058695"/>
          </a:xfrm>
          <a:prstGeom prst="roundRect">
            <a:avLst/>
          </a:prstGeom>
          <a:solidFill>
            <a:srgbClr val="0046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latin typeface="Franklin Gothic Book" panose="020B0503020102020204" pitchFamily="34" charset="0"/>
              </a:rPr>
              <a:t>Goals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Broad, long-term aims that define accomplishment of the mission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280564"/>
              </p:ext>
            </p:extLst>
          </p:nvPr>
        </p:nvGraphicFramePr>
        <p:xfrm>
          <a:off x="972879" y="1314255"/>
          <a:ext cx="3657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63849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Franklin Gothic Book" panose="020B0503020102020204" pitchFamily="34" charset="0"/>
                        </a:rPr>
                        <a:t>Membership Goal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Maximize membership growth, retention and involvement.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3448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44806"/>
              </p:ext>
            </p:extLst>
          </p:nvPr>
        </p:nvGraphicFramePr>
        <p:xfrm>
          <a:off x="972879" y="5658514"/>
          <a:ext cx="3657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63849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Hold 2 membership drives this year.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3448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26327"/>
              </p:ext>
            </p:extLst>
          </p:nvPr>
        </p:nvGraphicFramePr>
        <p:xfrm>
          <a:off x="1114770" y="6180785"/>
          <a:ext cx="33738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818">
                  <a:extLst>
                    <a:ext uri="{9D8B030D-6E8A-4147-A177-3AD203B41FA5}">
                      <a16:colId xmlns:a16="http://schemas.microsoft.com/office/drawing/2014/main" val="163849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Measures ACTIVITY not RESULTS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34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997976" y="186708"/>
            <a:ext cx="290829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Goals and Objectives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9772" y="5954383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089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15417 -0.0305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17" grpId="0" animBg="1"/>
      <p:bldP spid="44" grpId="0" uiExpand="1" build="p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8826"/>
            <a:ext cx="9144000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1200" y="3957302"/>
            <a:ext cx="6752800" cy="3005670"/>
          </a:xfrm>
        </p:spPr>
        <p:txBody>
          <a:bodyPr numCol="2" spcCol="182880">
            <a:noAutofit/>
          </a:bodyPr>
          <a:lstStyle/>
          <a:p>
            <a:pPr marL="344488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Strategic Planning: The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Drivers Model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Sample Strategic Plan Part I: Mission, Vision, Goals,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Exercise 6a</a:t>
            </a:r>
            <a:r>
              <a:rPr lang="en-US" sz="2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: Defining Goals and Objectives</a:t>
            </a: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Sample Strategic Plan Part II: CSFs, Barriers, Strategies, Actions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Strategy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Why Most Plans Fail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Three-Step Monitoring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Leadership Briefing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10 Pitfalls to Avoid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Special Applications of the Drivers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61317" y="3254156"/>
          <a:ext cx="5770880" cy="7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  <a:endParaRPr 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57" t="9869" r="1089" b="46710"/>
          <a:stretch/>
        </p:blipFill>
        <p:spPr>
          <a:xfrm>
            <a:off x="12700" y="182880"/>
            <a:ext cx="9131300" cy="301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0" y="4151017"/>
            <a:ext cx="2194560" cy="22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62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87" y="1144635"/>
            <a:ext cx="3927864" cy="49815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Franklin Gothic Book"/>
                <a:cs typeface="Franklin Gothic Book"/>
              </a:rPr>
              <a:t>Copyright 2015, Leadership Strategies, Inc. - V15.07c Duplication prohibited without consent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44634"/>
            <a:ext cx="4038600" cy="4981530"/>
          </a:xfrm>
        </p:spPr>
        <p:txBody>
          <a:bodyPr/>
          <a:lstStyle/>
          <a:p>
            <a:r>
              <a:rPr lang="en-US" dirty="0"/>
              <a:t>Working with your partner, define a key goal for your organization, along with at least one objective.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30" y="0"/>
            <a:ext cx="7150040" cy="973498"/>
          </a:xfrm>
        </p:spPr>
        <p:txBody>
          <a:bodyPr/>
          <a:lstStyle/>
          <a:p>
            <a:r>
              <a:rPr lang="en-US" dirty="0"/>
              <a:t>Spring Forward – 6a. Defining Goals and Objectives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28596" y="973498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01870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8826"/>
            <a:ext cx="9144000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1200" y="3957302"/>
            <a:ext cx="6752800" cy="3005670"/>
          </a:xfrm>
        </p:spPr>
        <p:txBody>
          <a:bodyPr numCol="2" spcCol="182880">
            <a:noAutofit/>
          </a:bodyPr>
          <a:lstStyle/>
          <a:p>
            <a:pPr marL="344488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Strategic Planning: The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Drivers Model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Sample Strategic Plan Part I: Mission, Vision, Goals,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C000"/>
                </a:solidFill>
              </a:rPr>
              <a:t>Exercise 6a</a:t>
            </a:r>
            <a:r>
              <a:rPr lang="en-US" sz="2000" dirty="0">
                <a:solidFill>
                  <a:schemeClr val="accent1"/>
                </a:solidFill>
              </a:rPr>
              <a:t>: Defining Goals and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Sample Strategic Plan Part II: CSFs, Barriers, Strategies, Actions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Strategy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Why Most Plans Fail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Three-Step Monitoring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Leadership Briefing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10 Pitfalls to Avoid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Special Applications of the Drivers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61317" y="3254156"/>
          <a:ext cx="5770880" cy="7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  <a:endParaRPr 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57" t="9869" r="1089" b="46710"/>
          <a:stretch/>
        </p:blipFill>
        <p:spPr>
          <a:xfrm>
            <a:off x="12700" y="182880"/>
            <a:ext cx="9131300" cy="301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0" y="4151017"/>
            <a:ext cx="2194560" cy="22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2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51" y="27231"/>
            <a:ext cx="8954376" cy="85725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C. Sample Strategic Plan Part II: CSFs, Barriers, Strategies, Actions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1pPr>
            <a:lvl2pPr marL="557213" indent="-214313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2pPr>
            <a:lvl3pPr marL="8572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3pPr>
            <a:lvl4pPr marL="12001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4pPr>
            <a:lvl5pPr marL="15430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9pPr>
          </a:lstStyle>
          <a:p>
            <a:fld id="{C9A0DEC1-0CF1-4BB3-BF24-21438C4938E3}" type="slidenum">
              <a:rPr lang="en-US" altLang="en-US" sz="750" b="0">
                <a:solidFill>
                  <a:schemeClr val="bg1"/>
                </a:solidFill>
                <a:latin typeface="Franklin Gothic Medium" panose="020B0603020102020204" pitchFamily="34" charset="0"/>
              </a:rPr>
              <a:pPr/>
              <a:t>29</a:t>
            </a:fld>
            <a:endParaRPr lang="en-US" altLang="en-US" sz="750" b="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14117" y="860354"/>
            <a:ext cx="9129883" cy="5982198"/>
            <a:chOff x="39090" y="867696"/>
            <a:chExt cx="9070848" cy="59436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9090" y="867696"/>
              <a:ext cx="9070848" cy="59436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1000899"/>
              <a:ext cx="4389120" cy="570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692" y="1000899"/>
              <a:ext cx="4389120" cy="569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391582" y="884481"/>
            <a:ext cx="1295400" cy="457200"/>
          </a:xfrm>
          <a:prstGeom prst="ellipse">
            <a:avLst/>
          </a:prstGeom>
          <a:solidFill>
            <a:srgbClr val="FFC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648211"/>
              </p:ext>
            </p:extLst>
          </p:nvPr>
        </p:nvGraphicFramePr>
        <p:xfrm>
          <a:off x="66685" y="1533484"/>
          <a:ext cx="3013490" cy="347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3490">
                  <a:extLst>
                    <a:ext uri="{9D8B030D-6E8A-4147-A177-3AD203B41FA5}">
                      <a16:colId xmlns:a16="http://schemas.microsoft.com/office/drawing/2014/main" val="163849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Franklin Gothic Book" panose="020B0503020102020204" pitchFamily="34" charset="0"/>
                        </a:rPr>
                        <a:t>Membership Objectives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Increase net membership from 500 to 650. 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Annually retain 75% of members from the prior year.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Increase average attendance from 175 to 250 per meeting.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Achieve 10% committee involvement.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3448"/>
                  </a:ext>
                </a:extLst>
              </a:tr>
            </a:tbl>
          </a:graphicData>
        </a:graphic>
      </p:graphicFrame>
      <p:sp>
        <p:nvSpPr>
          <p:cNvPr id="11" name="Rounded Rectangle 42"/>
          <p:cNvSpPr/>
          <p:nvPr/>
        </p:nvSpPr>
        <p:spPr>
          <a:xfrm>
            <a:off x="68315" y="167400"/>
            <a:ext cx="3010230" cy="1058695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latin typeface="Franklin Gothic Book" panose="020B0503020102020204" pitchFamily="34" charset="0"/>
              </a:rPr>
              <a:t>Critical Success Factors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Key conditions that must be created to achieve one or more objectives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27454"/>
              </p:ext>
            </p:extLst>
          </p:nvPr>
        </p:nvGraphicFramePr>
        <p:xfrm>
          <a:off x="3159572" y="31084"/>
          <a:ext cx="2883343" cy="247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343">
                  <a:extLst>
                    <a:ext uri="{9D8B030D-6E8A-4147-A177-3AD203B41FA5}">
                      <a16:colId xmlns:a16="http://schemas.microsoft.com/office/drawing/2014/main" val="163849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Franklin Gothic Book" panose="020B0503020102020204" pitchFamily="34" charset="0"/>
                        </a:rPr>
                        <a:t>Critical Success Factors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High awareness by meeting planners of the association and its benefits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Dynamic presenters with timely, substantive topics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3448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21263"/>
              </p:ext>
            </p:extLst>
          </p:nvPr>
        </p:nvGraphicFramePr>
        <p:xfrm>
          <a:off x="3168136" y="3906881"/>
          <a:ext cx="2883343" cy="274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343">
                  <a:extLst>
                    <a:ext uri="{9D8B030D-6E8A-4147-A177-3AD203B41FA5}">
                      <a16:colId xmlns:a16="http://schemas.microsoft.com/office/drawing/2014/main" val="163849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Franklin Gothic Book" panose="020B0503020102020204" pitchFamily="34" charset="0"/>
                        </a:rPr>
                        <a:t>Barriers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Inadequate process for getting new members involved results in burn-out of a few and low retention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High membership turnover hinders consistent growth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3448"/>
                  </a:ext>
                </a:extLst>
              </a:tr>
            </a:tbl>
          </a:graphicData>
        </a:graphic>
      </p:graphicFrame>
      <p:sp>
        <p:nvSpPr>
          <p:cNvPr id="19" name="Rounded Rectangle 42"/>
          <p:cNvSpPr/>
          <p:nvPr/>
        </p:nvSpPr>
        <p:spPr>
          <a:xfrm>
            <a:off x="68315" y="5313052"/>
            <a:ext cx="3010230" cy="1344600"/>
          </a:xfrm>
          <a:prstGeom prst="roundRect">
            <a:avLst/>
          </a:prstGeom>
          <a:solidFill>
            <a:srgbClr val="9E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latin typeface="Franklin Gothic Book" panose="020B0503020102020204" pitchFamily="34" charset="0"/>
              </a:rPr>
              <a:t>Barriers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Existing or potential challenges that 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hinder the achievement of objectives.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69721"/>
              </p:ext>
            </p:extLst>
          </p:nvPr>
        </p:nvGraphicFramePr>
        <p:xfrm>
          <a:off x="6151786" y="856169"/>
          <a:ext cx="2883343" cy="429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343">
                  <a:extLst>
                    <a:ext uri="{9D8B030D-6E8A-4147-A177-3AD203B41FA5}">
                      <a16:colId xmlns:a16="http://schemas.microsoft.com/office/drawing/2014/main" val="163849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Franklin Gothic Book" panose="020B0503020102020204" pitchFamily="34" charset="0"/>
                        </a:rPr>
                        <a:t>Strategies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Utilize assessment survey and industry referrals to select quality speakers and topics.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Revise new member registration process to ask desired committee.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Hold quarterly committee fairs after meetings.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Implement PR program to report activities to the local media.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3448"/>
                  </a:ext>
                </a:extLst>
              </a:tr>
            </a:tbl>
          </a:graphicData>
        </a:graphic>
      </p:graphicFrame>
      <p:sp>
        <p:nvSpPr>
          <p:cNvPr id="21" name="Rounded Rectangle 42"/>
          <p:cNvSpPr/>
          <p:nvPr/>
        </p:nvSpPr>
        <p:spPr>
          <a:xfrm>
            <a:off x="6128361" y="5311342"/>
            <a:ext cx="3010230" cy="13446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latin typeface="Franklin Gothic Book" panose="020B0503020102020204" pitchFamily="34" charset="0"/>
              </a:rPr>
              <a:t>Strategies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Broad activities required to achieve an objective, create a critical condition, 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or overcome a barrier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404220" y="1264116"/>
            <a:ext cx="2590800" cy="111283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cxnSp>
        <p:nvCxnSpPr>
          <p:cNvPr id="23" name="Elbow Connector 6"/>
          <p:cNvCxnSpPr>
            <a:cxnSpLocks noChangeShapeType="1"/>
            <a:stCxn id="22" idx="1"/>
            <a:endCxn id="26" idx="3"/>
          </p:cNvCxnSpPr>
          <p:nvPr/>
        </p:nvCxnSpPr>
        <p:spPr bwMode="auto">
          <a:xfrm rot="10800000">
            <a:off x="5966996" y="1034219"/>
            <a:ext cx="437224" cy="786316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miter lim="800000"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432795" y="2453154"/>
            <a:ext cx="2590800" cy="8239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cxnSp>
        <p:nvCxnSpPr>
          <p:cNvPr id="25" name="Elbow Connector 81"/>
          <p:cNvCxnSpPr>
            <a:cxnSpLocks noChangeShapeType="1"/>
            <a:stCxn id="24" idx="1"/>
            <a:endCxn id="27" idx="3"/>
          </p:cNvCxnSpPr>
          <p:nvPr/>
        </p:nvCxnSpPr>
        <p:spPr bwMode="auto">
          <a:xfrm rot="10800000" flipV="1">
            <a:off x="5959789" y="2865109"/>
            <a:ext cx="473006" cy="2140349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miter lim="800000"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444697" y="461198"/>
            <a:ext cx="2522299" cy="114604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484809" y="4305759"/>
            <a:ext cx="2474980" cy="1399399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39493" y="408380"/>
            <a:ext cx="293413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CSFs, Barriers, Strategies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53651" y="4443423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765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58021 0.00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21 0.00417 L 0.36337 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3" animBg="1"/>
      <p:bldP spid="16" grpId="4" animBg="1"/>
      <p:bldP spid="11" grpId="0" animBg="1"/>
      <p:bldP spid="19" grpId="0" animBg="1"/>
      <p:bldP spid="21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80763" y="1685662"/>
          <a:ext cx="32004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799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95601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Getting Started, Facilitating Yourself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939069" y="1699558"/>
          <a:ext cx="3131579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93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39786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Facilitating Communication</a:t>
                      </a:r>
                    </a:p>
                  </a:txBody>
                  <a:tcPr>
                    <a:gradFill flip="none" rotWithShape="1">
                      <a:gsLst>
                        <a:gs pos="100000">
                          <a:srgbClr val="FFB115"/>
                        </a:gs>
                        <a:gs pos="64000">
                          <a:srgbClr val="FFB115"/>
                        </a:gs>
                        <a:gs pos="32500">
                          <a:schemeClr val="accent5">
                            <a:lumMod val="60000"/>
                            <a:lumOff val="40000"/>
                          </a:schemeClr>
                        </a:gs>
                        <a:gs pos="1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80763" y="2759638"/>
          <a:ext cx="32004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798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95602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Facilitating and Coaching Individuals</a:t>
                      </a:r>
                    </a:p>
                  </a:txBody>
                  <a:tcPr>
                    <a:solidFill>
                      <a:srgbClr val="FFB1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939069" y="3863678"/>
          <a:ext cx="3131579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93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39786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380763" y="4907590"/>
          <a:ext cx="318300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521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87484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658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Facilitating </a:t>
                      </a:r>
                      <a:br>
                        <a:rPr lang="en-US" sz="2200" dirty="0"/>
                      </a:br>
                      <a:r>
                        <a:rPr lang="en-US" sz="2200" dirty="0"/>
                        <a:t>Meetings Part 1</a:t>
                      </a:r>
                    </a:p>
                  </a:txBody>
                  <a:tcPr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939069" y="4945737"/>
          <a:ext cx="31393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22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37378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Facilitating Meetings Part 2</a:t>
                      </a:r>
                    </a:p>
                  </a:txBody>
                  <a:tcPr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939069" y="2781618"/>
          <a:ext cx="31393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53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46047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Facilitating</a:t>
                      </a:r>
                      <a:br>
                        <a:rPr lang="en-US" sz="2200" dirty="0"/>
                      </a:br>
                      <a:r>
                        <a:rPr lang="en-US" sz="2200" dirty="0"/>
                        <a:t>Your Team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500" y="78746"/>
            <a:ext cx="1384438" cy="1389846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1380763" y="3833614"/>
          <a:ext cx="3233839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04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630335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Facilitating Agreement 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874" y="6472792"/>
            <a:ext cx="4246926" cy="283668"/>
          </a:xfrm>
        </p:spPr>
        <p:txBody>
          <a:bodyPr/>
          <a:lstStyle/>
          <a:p>
            <a:r>
              <a:rPr lang="en-US" dirty="0">
                <a:latin typeface="Franklin Gothic Book"/>
                <a:cs typeface="Franklin Gothic Book"/>
              </a:rPr>
              <a:t>Copyright 2017, Leadership Strategies, Inc. - V15.07c Duplication prohibited without consent </a:t>
            </a:r>
          </a:p>
        </p:txBody>
      </p:sp>
    </p:spTree>
    <p:extLst>
      <p:ext uri="{BB962C8B-B14F-4D97-AF65-F5344CB8AC3E}">
        <p14:creationId xmlns:p14="http://schemas.microsoft.com/office/powerpoint/2010/main" val="2721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51" y="27231"/>
            <a:ext cx="8954376" cy="85725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C. Sample Strategic Plan Part II: CSFs, Barriers, Strategies, Actions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1pPr>
            <a:lvl2pPr marL="557213" indent="-214313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2pPr>
            <a:lvl3pPr marL="8572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3pPr>
            <a:lvl4pPr marL="12001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4pPr>
            <a:lvl5pPr marL="15430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9pPr>
          </a:lstStyle>
          <a:p>
            <a:fld id="{C9A0DEC1-0CF1-4BB3-BF24-21438C4938E3}" type="slidenum">
              <a:rPr lang="en-US" altLang="en-US" sz="750" b="0">
                <a:solidFill>
                  <a:schemeClr val="bg1"/>
                </a:solidFill>
                <a:latin typeface="Franklin Gothic Medium" panose="020B0603020102020204" pitchFamily="34" charset="0"/>
              </a:rPr>
              <a:pPr/>
              <a:t>30</a:t>
            </a:fld>
            <a:endParaRPr lang="en-US" altLang="en-US" sz="750" b="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14117" y="860354"/>
            <a:ext cx="9129883" cy="5982198"/>
            <a:chOff x="39090" y="867696"/>
            <a:chExt cx="9070848" cy="59436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9090" y="867696"/>
              <a:ext cx="9070848" cy="59436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1000899"/>
              <a:ext cx="4389120" cy="570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692" y="1000899"/>
              <a:ext cx="4389120" cy="569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159572" y="31084"/>
          <a:ext cx="2883343" cy="247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343">
                  <a:extLst>
                    <a:ext uri="{9D8B030D-6E8A-4147-A177-3AD203B41FA5}">
                      <a16:colId xmlns:a16="http://schemas.microsoft.com/office/drawing/2014/main" val="163849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Franklin Gothic Book" panose="020B0503020102020204" pitchFamily="34" charset="0"/>
                        </a:rPr>
                        <a:t>Critical Success Factors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High awareness by meeting planners of the association and its benefits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Dynamic presenters with timely, substantive topics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3448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168136" y="3906881"/>
          <a:ext cx="2883343" cy="274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343">
                  <a:extLst>
                    <a:ext uri="{9D8B030D-6E8A-4147-A177-3AD203B41FA5}">
                      <a16:colId xmlns:a16="http://schemas.microsoft.com/office/drawing/2014/main" val="163849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Franklin Gothic Book" panose="020B0503020102020204" pitchFamily="34" charset="0"/>
                        </a:rPr>
                        <a:t>Barriers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Inadequate process for getting new members involved results in burn-out of a few and low retention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High membership turnover hinders consistent growth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3448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151786" y="856169"/>
          <a:ext cx="2883343" cy="429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343">
                  <a:extLst>
                    <a:ext uri="{9D8B030D-6E8A-4147-A177-3AD203B41FA5}">
                      <a16:colId xmlns:a16="http://schemas.microsoft.com/office/drawing/2014/main" val="163849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Franklin Gothic Book" panose="020B0503020102020204" pitchFamily="34" charset="0"/>
                        </a:rPr>
                        <a:t>Strategies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Utilize assessment survey and industry referrals to select quality speakers and topics.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Revise new member registration process to ask desired committee.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Hold quarterly committee fairs after meetings.</a:t>
                      </a:r>
                    </a:p>
                    <a:p>
                      <a:pPr marL="285750" indent="-285750" algn="l" rtl="0" eaLnBrk="1" latinLnBrk="0" hangingPunct="1">
                        <a:spcBef>
                          <a:spcPts val="72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rgbClr val="00467F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Implement PR program to report activities to the local media.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53448"/>
                  </a:ext>
                </a:extLst>
              </a:tr>
            </a:tbl>
          </a:graphicData>
        </a:graphic>
      </p:graphicFrame>
      <p:sp>
        <p:nvSpPr>
          <p:cNvPr id="21" name="Rounded Rectangle 42"/>
          <p:cNvSpPr/>
          <p:nvPr/>
        </p:nvSpPr>
        <p:spPr>
          <a:xfrm>
            <a:off x="6128361" y="5311342"/>
            <a:ext cx="3010230" cy="13446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latin typeface="Franklin Gothic Book" panose="020B0503020102020204" pitchFamily="34" charset="0"/>
              </a:rPr>
              <a:t>Strategies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Broad activities required to achieve an objective, create a critical condition, 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or overcome a barrier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404220" y="1264116"/>
            <a:ext cx="2590800" cy="111283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cxnSp>
        <p:nvCxnSpPr>
          <p:cNvPr id="23" name="Elbow Connector 6"/>
          <p:cNvCxnSpPr>
            <a:cxnSpLocks noChangeShapeType="1"/>
            <a:stCxn id="22" idx="1"/>
            <a:endCxn id="26" idx="3"/>
          </p:cNvCxnSpPr>
          <p:nvPr/>
        </p:nvCxnSpPr>
        <p:spPr bwMode="auto">
          <a:xfrm rot="10800000">
            <a:off x="5966996" y="1034219"/>
            <a:ext cx="437224" cy="786316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miter lim="800000"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432795" y="2453154"/>
            <a:ext cx="2590800" cy="8239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cxnSp>
        <p:nvCxnSpPr>
          <p:cNvPr id="25" name="Elbow Connector 81"/>
          <p:cNvCxnSpPr>
            <a:cxnSpLocks noChangeShapeType="1"/>
            <a:stCxn id="24" idx="1"/>
            <a:endCxn id="27" idx="3"/>
          </p:cNvCxnSpPr>
          <p:nvPr/>
        </p:nvCxnSpPr>
        <p:spPr bwMode="auto">
          <a:xfrm rot="10800000" flipV="1">
            <a:off x="5959789" y="2865109"/>
            <a:ext cx="473006" cy="2140349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miter lim="800000"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444697" y="461198"/>
            <a:ext cx="2522299" cy="114604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484809" y="4305759"/>
            <a:ext cx="2474980" cy="1399399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8" name="Rounded Rectangle 43"/>
          <p:cNvSpPr/>
          <p:nvPr/>
        </p:nvSpPr>
        <p:spPr>
          <a:xfrm>
            <a:off x="79035" y="1275658"/>
            <a:ext cx="2909087" cy="4078545"/>
          </a:xfrm>
          <a:prstGeom prst="roundRect">
            <a:avLst/>
          </a:prstGeom>
          <a:solidFill>
            <a:srgbClr val="EBF1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defTabSz="685800">
              <a:defRPr/>
            </a:pPr>
            <a:r>
              <a:rPr lang="en-US" sz="2400" b="1" u="sng" kern="0" dirty="0">
                <a:solidFill>
                  <a:schemeClr val="tx2"/>
                </a:solidFill>
                <a:latin typeface="Franklin Gothic Book" panose="020B0503020102020204" pitchFamily="34" charset="0"/>
              </a:rPr>
              <a:t>The Key Question</a:t>
            </a:r>
          </a:p>
          <a:p>
            <a:pPr defTabSz="685800">
              <a:defRPr/>
            </a:pPr>
            <a:r>
              <a:rPr lang="en-US" sz="2400" kern="0" dirty="0">
                <a:solidFill>
                  <a:srgbClr val="004678"/>
                </a:solidFill>
                <a:latin typeface="Franklin Gothic Book" panose="020B0503020102020204" pitchFamily="34" charset="0"/>
              </a:rPr>
              <a:t>Why would an organization invest in a strategy that didn’t address something </a:t>
            </a:r>
            <a:r>
              <a:rPr lang="en-US" sz="2400" b="1" kern="0" dirty="0">
                <a:solidFill>
                  <a:srgbClr val="004678"/>
                </a:solidFill>
                <a:latin typeface="Franklin Gothic Book" panose="020B0503020102020204" pitchFamily="34" charset="0"/>
              </a:rPr>
              <a:t>critical </a:t>
            </a:r>
            <a:r>
              <a:rPr lang="en-US" sz="2400" kern="0" dirty="0">
                <a:solidFill>
                  <a:srgbClr val="004678"/>
                </a:solidFill>
                <a:latin typeface="Franklin Gothic Book" panose="020B0503020102020204" pitchFamily="34" charset="0"/>
              </a:rPr>
              <a:t>to their success or a </a:t>
            </a:r>
            <a:r>
              <a:rPr lang="en-US" sz="2400" b="1" kern="0" dirty="0">
                <a:solidFill>
                  <a:srgbClr val="004678"/>
                </a:solidFill>
                <a:latin typeface="Franklin Gothic Book" panose="020B0503020102020204" pitchFamily="34" charset="0"/>
              </a:rPr>
              <a:t>major barrier </a:t>
            </a:r>
            <a:r>
              <a:rPr lang="en-US" sz="2400" kern="0" dirty="0">
                <a:solidFill>
                  <a:srgbClr val="004678"/>
                </a:solidFill>
                <a:latin typeface="Franklin Gothic Book" panose="020B0503020102020204" pitchFamily="34" charset="0"/>
              </a:rPr>
              <a:t>standing in their way?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39493" y="426855"/>
            <a:ext cx="293413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CSFs, Barriers, Strategies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7543" y="1607239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308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6030" y="0"/>
            <a:ext cx="8847970" cy="973498"/>
          </a:xfrm>
        </p:spPr>
        <p:txBody>
          <a:bodyPr/>
          <a:lstStyle/>
          <a:p>
            <a:r>
              <a:rPr lang="en-US" dirty="0"/>
              <a:t>C. Sample Strategic Plan Part II: CSFs, Barriers, Strategies, 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6090" y="1728938"/>
            <a:ext cx="3159443" cy="3673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Series of 1-2 page Action Plans; one for each priority strategy</a:t>
            </a:r>
          </a:p>
          <a:p>
            <a:endParaRPr lang="en-US" sz="2400" dirty="0"/>
          </a:p>
        </p:txBody>
      </p:sp>
      <p:sp>
        <p:nvSpPr>
          <p:cNvPr id="348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1pPr>
            <a:lvl2pPr marL="557213" indent="-214313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2pPr>
            <a:lvl3pPr marL="8572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3pPr>
            <a:lvl4pPr marL="12001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4pPr>
            <a:lvl5pPr marL="15430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9pPr>
          </a:lstStyle>
          <a:p>
            <a:fld id="{2772CFF7-8E3C-47F1-8418-0EEA46CC2CF3}" type="slidenum">
              <a:rPr lang="en-US" altLang="en-US" sz="750" b="0">
                <a:solidFill>
                  <a:schemeClr val="bg1"/>
                </a:solidFill>
                <a:latin typeface="Franklin Gothic Medium" panose="020B0603020102020204" pitchFamily="34" charset="0"/>
              </a:rPr>
              <a:pPr/>
              <a:t>31</a:t>
            </a:fld>
            <a:endParaRPr lang="en-US" altLang="en-US" sz="750" b="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0927" y="3284391"/>
            <a:ext cx="3353475" cy="1415434"/>
          </a:xfrm>
          <a:prstGeom prst="roundRect">
            <a:avLst/>
          </a:prstGeom>
          <a:solidFill>
            <a:srgbClr val="0046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latin typeface="Franklin Gothic Book" panose="020B0503020102020204" pitchFamily="34" charset="0"/>
              </a:rPr>
              <a:t>Action Plans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Specific steps to be taken, 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by whom and by when, 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to implement a strategy.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728007" y="859897"/>
            <a:ext cx="4226855" cy="576938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endParaRPr lang="en-US" sz="1350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613707" y="745597"/>
            <a:ext cx="4226855" cy="5769387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endParaRPr lang="en-US" sz="1350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499407" y="631297"/>
            <a:ext cx="4226855" cy="5769387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endParaRPr lang="en-US" sz="1350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85107" y="516997"/>
            <a:ext cx="4226855" cy="576938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endParaRPr lang="en-US" sz="135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352549"/>
              </p:ext>
            </p:extLst>
          </p:nvPr>
        </p:nvGraphicFramePr>
        <p:xfrm>
          <a:off x="4397338" y="550346"/>
          <a:ext cx="4214624" cy="1837541"/>
        </p:xfrm>
        <a:graphic>
          <a:graphicData uri="http://schemas.openxmlformats.org/drawingml/2006/table">
            <a:tbl>
              <a:tblPr/>
              <a:tblGrid>
                <a:gridCol w="880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Strategy: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C1. Implement PR program to report activities to the local media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Objectives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Supported: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0" indent="-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Membership: 1. Increase net membership</a:t>
                      </a:r>
                    </a:p>
                    <a:p>
                      <a:pPr marL="914400" marR="0" lvl="0" indent="-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Membership: 2. Increase average attendance at monthly        Meetings</a:t>
                      </a: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Owner: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Marketing VP</a:t>
                      </a: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Deliverables: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 strategy and report</a:t>
                      </a:r>
                    </a:p>
                  </a:txBody>
                  <a:tcPr marL="43226" marR="4322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0999"/>
              </p:ext>
            </p:extLst>
          </p:nvPr>
        </p:nvGraphicFramePr>
        <p:xfrm>
          <a:off x="4460573" y="2587025"/>
          <a:ext cx="4056702" cy="349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6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Date:</a:t>
                      </a:r>
                      <a:endParaRPr lang="en-US" sz="10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226" marR="43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1 / Year 2</a:t>
                      </a:r>
                      <a:endParaRPr lang="en-US" sz="10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226" marR="43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Person-Days:</a:t>
                      </a:r>
                      <a:endParaRPr lang="en-US" sz="10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226" marR="43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0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226" marR="43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Costs:</a:t>
                      </a:r>
                      <a:endParaRPr lang="en-US" sz="10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226" marR="43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$9,500</a:t>
                      </a:r>
                      <a:endParaRPr lang="en-US" sz="10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226" marR="43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351180"/>
              </p:ext>
            </p:extLst>
          </p:nvPr>
        </p:nvGraphicFramePr>
        <p:xfrm>
          <a:off x="4397338" y="3085341"/>
          <a:ext cx="4214625" cy="3188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Action Step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Who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Due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Person-Days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Costs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92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1. Assemble new PR Team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Exec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 Committee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Feb 1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N/A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12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2. Develop PR objectives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 Team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Feb 15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N/A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3. Develop promotion program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 Team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Mar 1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N/A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135">
                <a:tc>
                  <a:txBody>
                    <a:bodyPr/>
                    <a:lstStyle/>
                    <a:p>
                      <a:pPr marL="174625" marR="0" lvl="0" indent="-17462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4. Hold Board presentation on PR strategy to gain approval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 Team, 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Board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Mar 15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N/A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70">
                <a:tc>
                  <a:txBody>
                    <a:bodyPr/>
                    <a:lstStyle/>
                    <a:p>
                      <a:pPr marL="174625" marR="0" lvl="0" indent="-17462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5. Develop assets</a:t>
                      </a:r>
                      <a:r>
                        <a:rPr lang="en-US" sz="1000" baseline="0" dirty="0">
                          <a:effectLst/>
                        </a:rPr>
                        <a:t> for </a:t>
                      </a:r>
                      <a:r>
                        <a:rPr lang="en-US" sz="1000" dirty="0">
                          <a:effectLst/>
                        </a:rPr>
                        <a:t>PR strategy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 Team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May 1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15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$9,500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marL="174625" marR="0" lvl="0" indent="-17462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6. Assess promotion effectiveness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 Team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Jan 15 / Y2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N/A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</a:rPr>
                        <a:t> 7. Produce PR report of results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PR Team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Feb 1 / Y2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N/A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814" marR="288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6030" y="1193948"/>
            <a:ext cx="1775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Action Plans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87571" y="3565910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44493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3934" y="6493242"/>
            <a:ext cx="641838" cy="560700"/>
          </a:xfrm>
        </p:spPr>
        <p:txBody>
          <a:bodyPr/>
          <a:lstStyle/>
          <a:p>
            <a:fld id="{F29FD61F-2294-5D42-A9D7-9928D42B3773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00289" y="912331"/>
            <a:ext cx="2192701" cy="404840"/>
          </a:xfrm>
          <a:prstGeom prst="roundRect">
            <a:avLst/>
          </a:prstGeom>
          <a:solidFill>
            <a:srgbClr val="00467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Strategic Direction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21579" y="933258"/>
            <a:ext cx="2813563" cy="402336"/>
          </a:xfrm>
          <a:prstGeom prst="roundRect">
            <a:avLst/>
          </a:prstGeom>
          <a:solidFill>
            <a:srgbClr val="AFBD2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kern="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Implementation Planning </a:t>
            </a: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7207359" y="5382631"/>
            <a:ext cx="1475025" cy="1352106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endParaRPr lang="en-US" sz="135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30338"/>
              </p:ext>
            </p:extLst>
          </p:nvPr>
        </p:nvGraphicFramePr>
        <p:xfrm>
          <a:off x="7207359" y="5380958"/>
          <a:ext cx="1475026" cy="448854"/>
        </p:xfrm>
        <a:graphic>
          <a:graphicData uri="http://schemas.openxmlformats.org/drawingml/2006/table">
            <a:tbl>
              <a:tblPr/>
              <a:tblGrid>
                <a:gridCol w="308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8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Strategy:</a:t>
                      </a:r>
                      <a:endParaRPr kumimoji="0" lang="en-US" sz="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7697" marR="176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C1. Implement PR program to report activities to the local media</a:t>
                      </a:r>
                      <a:endParaRPr kumimoji="0" lang="en-US" sz="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7697" marR="176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Objectives</a:t>
                      </a:r>
                      <a:b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Supported:</a:t>
                      </a:r>
                      <a:endParaRPr kumimoji="0" lang="en-US" sz="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7697" marR="176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Membership: 1. Increase net membership</a:t>
                      </a:r>
                      <a:br>
                        <a:rPr kumimoji="0" lang="en-US" sz="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Membership: 2. Increase average attendance at monthly meetings</a:t>
                      </a:r>
                    </a:p>
                  </a:txBody>
                  <a:tcPr marL="17697" marR="176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Owner:</a:t>
                      </a:r>
                      <a:endParaRPr kumimoji="0" lang="en-US" sz="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7697" marR="176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Marketing VP</a:t>
                      </a:r>
                    </a:p>
                  </a:txBody>
                  <a:tcPr marL="17697" marR="176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Deliverables:</a:t>
                      </a:r>
                      <a:endParaRPr kumimoji="0" lang="en-US" sz="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7697" marR="176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 strategy and report</a:t>
                      </a:r>
                    </a:p>
                  </a:txBody>
                  <a:tcPr marL="17697" marR="1769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578107"/>
              </p:ext>
            </p:extLst>
          </p:nvPr>
        </p:nvGraphicFramePr>
        <p:xfrm>
          <a:off x="7243506" y="5868614"/>
          <a:ext cx="1391576" cy="86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0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b="1" dirty="0">
                          <a:effectLst/>
                        </a:rPr>
                        <a:t>Due Date:</a:t>
                      </a:r>
                      <a:endParaRPr lang="en-US" sz="3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7891" marR="17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Feb 1 / Year 2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7891" marR="17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b="1" dirty="0">
                          <a:effectLst/>
                        </a:rPr>
                        <a:t>Person-Days:</a:t>
                      </a:r>
                      <a:endParaRPr lang="en-US" sz="3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7891" marR="17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27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7891" marR="17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b="1" dirty="0">
                          <a:effectLst/>
                        </a:rPr>
                        <a:t>Total Costs:</a:t>
                      </a:r>
                      <a:endParaRPr lang="en-US" sz="3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7891" marR="17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$9,500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7891" marR="17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4691"/>
              </p:ext>
            </p:extLst>
          </p:nvPr>
        </p:nvGraphicFramePr>
        <p:xfrm>
          <a:off x="7211627" y="5991993"/>
          <a:ext cx="1470758" cy="751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7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b="1" dirty="0">
                          <a:effectLst/>
                        </a:rPr>
                        <a:t>Action Step</a:t>
                      </a:r>
                      <a:endParaRPr lang="en-US" sz="3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b="1" dirty="0">
                          <a:effectLst/>
                        </a:rPr>
                        <a:t>Who</a:t>
                      </a:r>
                      <a:endParaRPr lang="en-US" sz="3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b="1" dirty="0">
                          <a:effectLst/>
                        </a:rPr>
                        <a:t>Due</a:t>
                      </a:r>
                      <a:endParaRPr lang="en-US" sz="3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b="1" dirty="0">
                          <a:effectLst/>
                        </a:rPr>
                        <a:t>Person-Days</a:t>
                      </a:r>
                      <a:endParaRPr lang="en-US" sz="3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b="1" dirty="0">
                          <a:effectLst/>
                        </a:rPr>
                        <a:t>Costs</a:t>
                      </a:r>
                      <a:endParaRPr lang="en-US" sz="3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64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300" dirty="0">
                          <a:effectLst/>
                        </a:rPr>
                        <a:t>1. Assemble new PR Team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Exec</a:t>
                      </a:r>
                      <a:br>
                        <a:rPr lang="en-US" sz="300" dirty="0">
                          <a:effectLst/>
                        </a:rPr>
                      </a:br>
                      <a:r>
                        <a:rPr lang="en-US" sz="300" dirty="0">
                          <a:effectLst/>
                        </a:rPr>
                        <a:t> Committee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Feb 1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1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N/A 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62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300" dirty="0">
                          <a:effectLst/>
                        </a:rPr>
                        <a:t>2. Develop PR objectives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PR Team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Feb 15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3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 N/A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7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300" dirty="0">
                          <a:effectLst/>
                        </a:rPr>
                        <a:t>3. Develop promotion program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PR Team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Mar 1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3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 N/A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834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300" dirty="0">
                          <a:effectLst/>
                        </a:rPr>
                        <a:t>4. Hold Board presentation on PR strategy to gain approval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PR Team, </a:t>
                      </a:r>
                      <a:br>
                        <a:rPr lang="en-US" sz="300" dirty="0">
                          <a:effectLst/>
                        </a:rPr>
                      </a:br>
                      <a:r>
                        <a:rPr lang="en-US" sz="300" dirty="0">
                          <a:effectLst/>
                        </a:rPr>
                        <a:t>Board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Mar 15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1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 N/A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28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300" dirty="0">
                          <a:effectLst/>
                        </a:rPr>
                        <a:t>5. Develop assets</a:t>
                      </a:r>
                      <a:r>
                        <a:rPr lang="en-US" sz="300" baseline="0" dirty="0">
                          <a:effectLst/>
                        </a:rPr>
                        <a:t> for </a:t>
                      </a:r>
                      <a:r>
                        <a:rPr lang="en-US" sz="300" dirty="0">
                          <a:effectLst/>
                        </a:rPr>
                        <a:t>PR strategy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PR Team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May 1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15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$9,500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7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300" dirty="0">
                          <a:effectLst/>
                        </a:rPr>
                        <a:t>6. Assess promotion effectiveness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PR Team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Jan 15 / Y2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2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N/A 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57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300" dirty="0">
                          <a:effectLst/>
                        </a:rPr>
                        <a:t>7. Produce PR report of results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PR Team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Feb 1 / Y2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2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" dirty="0">
                          <a:effectLst/>
                        </a:rPr>
                        <a:t> N/A</a:t>
                      </a:r>
                      <a:endParaRPr lang="en-US" sz="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290" marR="122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6" name="Rounded Rectangle 45"/>
          <p:cNvSpPr/>
          <p:nvPr/>
        </p:nvSpPr>
        <p:spPr>
          <a:xfrm rot="16200000">
            <a:off x="5936335" y="5863130"/>
            <a:ext cx="1280160" cy="476093"/>
          </a:xfrm>
          <a:prstGeom prst="roundRect">
            <a:avLst/>
          </a:prstGeom>
          <a:solidFill>
            <a:srgbClr val="AAC2F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600" kern="0" dirty="0">
                <a:solidFill>
                  <a:srgbClr val="00467F"/>
                </a:solidFill>
                <a:latin typeface="Franklin Gothic Medium" panose="020B0603020102020204" pitchFamily="34" charset="0"/>
              </a:rPr>
              <a:t>Action Planning</a:t>
            </a: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6085372" y="5332062"/>
            <a:ext cx="3017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296030" y="0"/>
            <a:ext cx="6821253" cy="973498"/>
          </a:xfrm>
        </p:spPr>
        <p:txBody>
          <a:bodyPr/>
          <a:lstStyle/>
          <a:p>
            <a:r>
              <a:rPr lang="en-US" dirty="0"/>
              <a:t>C. Sample Strategic Plan Part II: CSFs, Barriers, Strategies, Actions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9535" y="441682"/>
            <a:ext cx="236635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Dividing the Plan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27" y="1474395"/>
            <a:ext cx="2959750" cy="384048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</p:pic>
      <p:grpSp>
        <p:nvGrpSpPr>
          <p:cNvPr id="23" name="Group 5"/>
          <p:cNvGrpSpPr>
            <a:grpSpLocks noChangeAspect="1"/>
          </p:cNvGrpSpPr>
          <p:nvPr/>
        </p:nvGrpSpPr>
        <p:grpSpPr bwMode="auto">
          <a:xfrm>
            <a:off x="3168890" y="1446947"/>
            <a:ext cx="5861245" cy="3840480"/>
            <a:chOff x="39090" y="867696"/>
            <a:chExt cx="9070848" cy="59436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9090" y="867696"/>
              <a:ext cx="9070848" cy="59436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1000899"/>
              <a:ext cx="4389120" cy="570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692" y="1000899"/>
              <a:ext cx="4389120" cy="569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6" name="Elbow Connector 25"/>
          <p:cNvCxnSpPr>
            <a:cxnSpLocks/>
          </p:cNvCxnSpPr>
          <p:nvPr/>
        </p:nvCxnSpPr>
        <p:spPr>
          <a:xfrm rot="16200000" flipV="1">
            <a:off x="2472436" y="3133405"/>
            <a:ext cx="6323011" cy="944970"/>
          </a:xfrm>
          <a:prstGeom prst="bentConnector3">
            <a:avLst>
              <a:gd name="adj1" fmla="val 8391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49319" y="5121926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210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40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8826"/>
            <a:ext cx="9144000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1200" y="3957302"/>
            <a:ext cx="6752800" cy="3005670"/>
          </a:xfrm>
        </p:spPr>
        <p:txBody>
          <a:bodyPr numCol="2" spcCol="182880">
            <a:noAutofit/>
          </a:bodyPr>
          <a:lstStyle/>
          <a:p>
            <a:pPr marL="344488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Strategic Planning: The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Drivers Model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Sample Strategic Plan Part I: Mission, Vision, Goals,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C000"/>
                </a:solidFill>
              </a:rPr>
              <a:t>Exercise 6a</a:t>
            </a:r>
            <a:r>
              <a:rPr lang="en-US" sz="2000" dirty="0">
                <a:solidFill>
                  <a:schemeClr val="accent1"/>
                </a:solidFill>
              </a:rPr>
              <a:t>: Defining Goals and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Sample Strategic Plan Part II: CSFs, Barriers, Strategies, Actions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The Strategy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Why Most Plans Fail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Three-Step Monitoring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Leadership Briefing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10 Pitfalls to Avoid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Special Applications of the Drivers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61317" y="3254156"/>
          <a:ext cx="5770880" cy="7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  <a:endParaRPr 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57" t="9869" r="1089" b="46710"/>
          <a:stretch/>
        </p:blipFill>
        <p:spPr>
          <a:xfrm>
            <a:off x="12700" y="182880"/>
            <a:ext cx="9131300" cy="301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0" y="4151017"/>
            <a:ext cx="2194560" cy="22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95" name="Title 10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D. The Strategy Process</a:t>
            </a:r>
          </a:p>
        </p:txBody>
      </p:sp>
      <p:sp>
        <p:nvSpPr>
          <p:cNvPr id="88137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B3B3F7-9DC0-0245-B359-7EECE8210C66}" type="slidenum">
              <a:rPr lang="en-US" sz="1000" b="0">
                <a:solidFill>
                  <a:srgbClr val="E9F7FF"/>
                </a:solidFill>
                <a:latin typeface="Franklin Gothic Book" panose="020B0503020102020204" pitchFamily="34" charset="0"/>
              </a:rPr>
              <a:pPr eaLnBrk="1" hangingPunct="1"/>
              <a:t>34</a:t>
            </a:fld>
            <a:endParaRPr lang="en-US" sz="1000" b="0" dirty="0">
              <a:solidFill>
                <a:srgbClr val="E9F7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00" t="28726" r="38135" b="22014"/>
          <a:stretch/>
        </p:blipFill>
        <p:spPr>
          <a:xfrm>
            <a:off x="3504323" y="2286000"/>
            <a:ext cx="2244052" cy="305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3" r="70172"/>
          <a:stretch/>
        </p:blipFill>
        <p:spPr>
          <a:xfrm>
            <a:off x="339576" y="1457760"/>
            <a:ext cx="2010926" cy="5182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637" r="7583"/>
          <a:stretch/>
        </p:blipFill>
        <p:spPr>
          <a:xfrm>
            <a:off x="6880770" y="1457760"/>
            <a:ext cx="1838687" cy="5182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805" y="1351081"/>
            <a:ext cx="1658147" cy="830997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467F"/>
                </a:solidFill>
              </a:rPr>
              <a:t>PHASE I</a:t>
            </a:r>
            <a:br>
              <a:rPr lang="en-US" dirty="0">
                <a:solidFill>
                  <a:srgbClr val="00467F"/>
                </a:solidFill>
              </a:rPr>
            </a:br>
            <a:r>
              <a:rPr lang="en-US" sz="2400" dirty="0">
                <a:solidFill>
                  <a:srgbClr val="00467F"/>
                </a:solidFill>
              </a:rPr>
              <a:t>Assessment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5876" y="1351081"/>
            <a:ext cx="2329805" cy="830997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467F"/>
                </a:solidFill>
              </a:rPr>
              <a:t>PHASE II</a:t>
            </a:r>
            <a:br>
              <a:rPr lang="en-US" dirty="0">
                <a:solidFill>
                  <a:srgbClr val="00467F"/>
                </a:solidFill>
              </a:rPr>
            </a:br>
            <a:r>
              <a:rPr lang="en-US" sz="2400" dirty="0">
                <a:solidFill>
                  <a:srgbClr val="00467F"/>
                </a:solidFill>
              </a:rPr>
              <a:t>Strategy Sessions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4701" y="1351081"/>
            <a:ext cx="2191690" cy="830997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467F"/>
                </a:solidFill>
              </a:rPr>
              <a:t>PHASE III</a:t>
            </a:r>
            <a:br>
              <a:rPr lang="en-US" dirty="0">
                <a:solidFill>
                  <a:srgbClr val="00467F"/>
                </a:solidFill>
              </a:rPr>
            </a:br>
            <a:r>
              <a:rPr lang="en-US" sz="2400" dirty="0">
                <a:solidFill>
                  <a:srgbClr val="00467F"/>
                </a:solidFill>
              </a:rPr>
              <a:t>Implementation</a:t>
            </a:r>
          </a:p>
        </p:txBody>
      </p:sp>
      <p:sp>
        <p:nvSpPr>
          <p:cNvPr id="2" name="Arrow: Right 1"/>
          <p:cNvSpPr/>
          <p:nvPr/>
        </p:nvSpPr>
        <p:spPr bwMode="auto">
          <a:xfrm>
            <a:off x="2601378" y="3555998"/>
            <a:ext cx="773373" cy="375920"/>
          </a:xfrm>
          <a:prstGeom prst="rightArrow">
            <a:avLst/>
          </a:prstGeom>
          <a:solidFill>
            <a:srgbClr val="BDCD2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b"/>
          <a:lstStyle/>
          <a:p>
            <a:pPr algn="ctr"/>
            <a:endParaRPr lang="en-US" dirty="0">
              <a:solidFill>
                <a:srgbClr val="00467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Arrow: Right 14"/>
          <p:cNvSpPr/>
          <p:nvPr/>
        </p:nvSpPr>
        <p:spPr bwMode="auto">
          <a:xfrm>
            <a:off x="5944018" y="3555998"/>
            <a:ext cx="773373" cy="375920"/>
          </a:xfrm>
          <a:prstGeom prst="rightArrow">
            <a:avLst/>
          </a:prstGeom>
          <a:solidFill>
            <a:srgbClr val="BDCD2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b"/>
          <a:lstStyle/>
          <a:p>
            <a:pPr algn="ctr"/>
            <a:endParaRPr lang="en-US" dirty="0">
              <a:solidFill>
                <a:srgbClr val="00467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80660" y="3559292"/>
            <a:ext cx="148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Briefing Book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8433617" y="355929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Output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2543035" y="5454693"/>
            <a:ext cx="1023911" cy="919401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>
            <a:spAutoFit/>
          </a:bodyPr>
          <a:lstStyle/>
          <a:p>
            <a:pPr algn="ctr"/>
            <a:r>
              <a:rPr lang="en-US" sz="1600" b="1" dirty="0">
                <a:latin typeface="Franklin Gothic Book" panose="020B0503020102020204" pitchFamily="34" charset="0"/>
              </a:rPr>
              <a:t>Session 1</a:t>
            </a:r>
            <a:br>
              <a:rPr lang="en-US" sz="1600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Strategic</a:t>
            </a:r>
            <a:br>
              <a:rPr lang="en-US" sz="1600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Direction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3888977" y="5454693"/>
            <a:ext cx="1539105" cy="919401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>
            <a:spAutoFit/>
          </a:bodyPr>
          <a:lstStyle/>
          <a:p>
            <a:pPr algn="ctr"/>
            <a:r>
              <a:rPr lang="en-US" sz="1600" b="1" dirty="0">
                <a:latin typeface="Franklin Gothic Book" panose="020B0503020102020204" pitchFamily="34" charset="0"/>
              </a:rPr>
              <a:t>Session 2</a:t>
            </a:r>
            <a:br>
              <a:rPr lang="en-US" sz="1600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Implementation</a:t>
            </a:r>
            <a:br>
              <a:rPr lang="en-US" sz="1600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Planning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5750113" y="5454693"/>
            <a:ext cx="1023910" cy="919401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>
            <a:spAutoFit/>
          </a:bodyPr>
          <a:lstStyle/>
          <a:p>
            <a:pPr algn="ctr"/>
            <a:r>
              <a:rPr lang="en-US" sz="1600" b="1" dirty="0">
                <a:latin typeface="Franklin Gothic Book" panose="020B0503020102020204" pitchFamily="34" charset="0"/>
              </a:rPr>
              <a:t>Session 3</a:t>
            </a:r>
            <a:br>
              <a:rPr lang="en-US" sz="1600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Action</a:t>
            </a:r>
            <a:br>
              <a:rPr lang="en-US" sz="1600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Planning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83322" y="2259294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8670" y="875001"/>
            <a:ext cx="177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The Phases</a:t>
            </a: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34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2" grpId="0" animBg="1"/>
      <p:bldP spid="15" grpId="0" animBg="1"/>
      <p:bldP spid="4" grpId="0"/>
      <p:bldP spid="5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8826"/>
            <a:ext cx="9144000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1200" y="3957302"/>
            <a:ext cx="6752800" cy="3005670"/>
          </a:xfrm>
        </p:spPr>
        <p:txBody>
          <a:bodyPr numCol="2" spcCol="182880">
            <a:noAutofit/>
          </a:bodyPr>
          <a:lstStyle/>
          <a:p>
            <a:pPr marL="344488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Strategic Planning: The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Drivers Model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Sample Strategic Plan Part I: Mission, Vision, Goals,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C000"/>
                </a:solidFill>
              </a:rPr>
              <a:t>Exercise 6a</a:t>
            </a:r>
            <a:r>
              <a:rPr lang="en-US" sz="2000" dirty="0">
                <a:solidFill>
                  <a:schemeClr val="accent1"/>
                </a:solidFill>
              </a:rPr>
              <a:t>: Defining Goals and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Sample Strategic Plan Part II: CSFs, Barriers, Strategies, Actions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The Strategy Process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Why Most Plans Fail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Three-Step Monitoring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Leadership Briefing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10 Pitfalls to Avoid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Special Applications of the Drivers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61317" y="3254156"/>
          <a:ext cx="5770880" cy="7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  <a:endParaRPr 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817661" y="6192265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57" t="9869" r="1089" b="46710"/>
          <a:stretch/>
        </p:blipFill>
        <p:spPr>
          <a:xfrm>
            <a:off x="12700" y="182880"/>
            <a:ext cx="9131300" cy="301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0" y="4151017"/>
            <a:ext cx="2194560" cy="22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45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Why Most Plans </a:t>
            </a:r>
            <a:r>
              <a:rPr lang="en-US" b="1" dirty="0">
                <a:solidFill>
                  <a:srgbClr val="E46C0A"/>
                </a:solidFill>
              </a:rPr>
              <a:t>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68" y="1270590"/>
            <a:ext cx="8229600" cy="50301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Many strategic plans don’t get fully implemented, but instead get put on a bookshelf never to be seen again…until the next strategic planning cycle.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Why is that?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1126" y="1121501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36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47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95" name="Title 107"/>
          <p:cNvSpPr>
            <a:spLocks noGrp="1"/>
          </p:cNvSpPr>
          <p:nvPr>
            <p:ph type="title"/>
          </p:nvPr>
        </p:nvSpPr>
        <p:spPr>
          <a:xfrm>
            <a:off x="296030" y="0"/>
            <a:ext cx="5479651" cy="97349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E. Why Most Plans </a:t>
            </a:r>
            <a:r>
              <a:rPr lang="en-US" b="1" dirty="0">
                <a:solidFill>
                  <a:srgbClr val="E46C0A"/>
                </a:solidFill>
              </a:rPr>
              <a:t>FAIL</a:t>
            </a:r>
            <a:endParaRPr lang="en-US" b="1" dirty="0">
              <a:latin typeface="Franklin Gothic Medium" panose="020B0603020102020204" pitchFamily="34" charset="0"/>
              <a:cs typeface="+mj-cs"/>
            </a:endParaRPr>
          </a:p>
        </p:txBody>
      </p:sp>
      <p:sp>
        <p:nvSpPr>
          <p:cNvPr id="88137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04A73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B3B3F7-9DC0-0245-B359-7EECE8210C66}" type="slidenum">
              <a:rPr lang="en-US" sz="1000" b="0">
                <a:solidFill>
                  <a:srgbClr val="E9F7FF"/>
                </a:solidFill>
                <a:latin typeface="Franklin Gothic Book" panose="020B0503020102020204" pitchFamily="34" charset="0"/>
              </a:rPr>
              <a:pPr eaLnBrk="1" hangingPunct="1"/>
              <a:t>37</a:t>
            </a:fld>
            <a:endParaRPr lang="en-US" sz="1000" b="0" dirty="0">
              <a:solidFill>
                <a:srgbClr val="E9F7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00" t="28726" r="38135" b="22014"/>
          <a:stretch/>
        </p:blipFill>
        <p:spPr>
          <a:xfrm>
            <a:off x="3504323" y="2286000"/>
            <a:ext cx="2244052" cy="305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3" t="13977" r="70172"/>
          <a:stretch/>
        </p:blipFill>
        <p:spPr>
          <a:xfrm>
            <a:off x="339576" y="2182078"/>
            <a:ext cx="2010926" cy="4457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637" t="13977" r="7583"/>
          <a:stretch/>
        </p:blipFill>
        <p:spPr>
          <a:xfrm>
            <a:off x="6880770" y="2182078"/>
            <a:ext cx="1838687" cy="4457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805" y="1351081"/>
            <a:ext cx="1658147" cy="830997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467F"/>
                </a:solidFill>
              </a:rPr>
              <a:t>PHASE I</a:t>
            </a:r>
            <a:br>
              <a:rPr lang="en-US" dirty="0">
                <a:solidFill>
                  <a:srgbClr val="00467F"/>
                </a:solidFill>
              </a:rPr>
            </a:br>
            <a:r>
              <a:rPr lang="en-US" sz="2400" dirty="0">
                <a:solidFill>
                  <a:srgbClr val="00467F"/>
                </a:solidFill>
              </a:rPr>
              <a:t>Assessment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5876" y="1351081"/>
            <a:ext cx="2329805" cy="830997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467F"/>
                </a:solidFill>
              </a:rPr>
              <a:t>PHASE II</a:t>
            </a:r>
            <a:br>
              <a:rPr lang="en-US" dirty="0">
                <a:solidFill>
                  <a:srgbClr val="00467F"/>
                </a:solidFill>
              </a:rPr>
            </a:br>
            <a:r>
              <a:rPr lang="en-US" sz="2400" dirty="0">
                <a:solidFill>
                  <a:srgbClr val="00467F"/>
                </a:solidFill>
              </a:rPr>
              <a:t>Strategy Sessions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4701" y="1351081"/>
            <a:ext cx="2191690" cy="830997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467F"/>
                </a:solidFill>
              </a:rPr>
              <a:t>PHASE III</a:t>
            </a:r>
            <a:br>
              <a:rPr lang="en-US" dirty="0">
                <a:solidFill>
                  <a:srgbClr val="00467F"/>
                </a:solidFill>
              </a:rPr>
            </a:br>
            <a:r>
              <a:rPr lang="en-US" sz="2400" dirty="0">
                <a:solidFill>
                  <a:srgbClr val="00467F"/>
                </a:solidFill>
              </a:rPr>
              <a:t>Implementation</a:t>
            </a:r>
          </a:p>
        </p:txBody>
      </p:sp>
      <p:sp>
        <p:nvSpPr>
          <p:cNvPr id="2" name="Arrow: Right 1"/>
          <p:cNvSpPr/>
          <p:nvPr/>
        </p:nvSpPr>
        <p:spPr bwMode="auto">
          <a:xfrm>
            <a:off x="2601378" y="3555998"/>
            <a:ext cx="773373" cy="375920"/>
          </a:xfrm>
          <a:prstGeom prst="rightArrow">
            <a:avLst/>
          </a:prstGeom>
          <a:solidFill>
            <a:srgbClr val="BDCD2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b"/>
          <a:lstStyle/>
          <a:p>
            <a:pPr algn="ctr"/>
            <a:endParaRPr lang="en-US" dirty="0">
              <a:solidFill>
                <a:srgbClr val="00467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Arrow: Right 14"/>
          <p:cNvSpPr/>
          <p:nvPr/>
        </p:nvSpPr>
        <p:spPr bwMode="auto">
          <a:xfrm>
            <a:off x="5944018" y="3555998"/>
            <a:ext cx="773373" cy="375920"/>
          </a:xfrm>
          <a:prstGeom prst="rightArrow">
            <a:avLst/>
          </a:prstGeom>
          <a:solidFill>
            <a:srgbClr val="BDCD2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b"/>
          <a:lstStyle/>
          <a:p>
            <a:pPr algn="ctr"/>
            <a:endParaRPr lang="en-US" dirty="0">
              <a:solidFill>
                <a:srgbClr val="00467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80660" y="3559292"/>
            <a:ext cx="148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Briefing Book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8433617" y="355929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Output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2543035" y="5454693"/>
            <a:ext cx="1023911" cy="919401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>
            <a:spAutoFit/>
          </a:bodyPr>
          <a:lstStyle/>
          <a:p>
            <a:pPr algn="ctr"/>
            <a:r>
              <a:rPr lang="en-US" sz="1600" b="1" dirty="0">
                <a:latin typeface="Franklin Gothic Book" panose="020B0503020102020204" pitchFamily="34" charset="0"/>
              </a:rPr>
              <a:t>Session 1</a:t>
            </a:r>
            <a:br>
              <a:rPr lang="en-US" sz="1600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Strategic</a:t>
            </a:r>
            <a:br>
              <a:rPr lang="en-US" sz="1600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Direction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3888977" y="5454693"/>
            <a:ext cx="1539105" cy="919401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>
            <a:spAutoFit/>
          </a:bodyPr>
          <a:lstStyle/>
          <a:p>
            <a:pPr algn="ctr"/>
            <a:r>
              <a:rPr lang="en-US" sz="1600" b="1" dirty="0">
                <a:latin typeface="Franklin Gothic Book" panose="020B0503020102020204" pitchFamily="34" charset="0"/>
              </a:rPr>
              <a:t>Session 2</a:t>
            </a:r>
            <a:br>
              <a:rPr lang="en-US" sz="1600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Implementation</a:t>
            </a:r>
            <a:br>
              <a:rPr lang="en-US" sz="1600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Planning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5750113" y="5454693"/>
            <a:ext cx="1023910" cy="919401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5720" rIns="45720" rtlCol="0" anchor="ctr">
            <a:spAutoFit/>
          </a:bodyPr>
          <a:lstStyle/>
          <a:p>
            <a:pPr algn="ctr"/>
            <a:r>
              <a:rPr lang="en-US" sz="1600" b="1" dirty="0">
                <a:latin typeface="Franklin Gothic Book" panose="020B0503020102020204" pitchFamily="34" charset="0"/>
              </a:rPr>
              <a:t>Session 3</a:t>
            </a:r>
            <a:br>
              <a:rPr lang="en-US" sz="1600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Action</a:t>
            </a:r>
            <a:br>
              <a:rPr lang="en-US" sz="1600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Planning</a:t>
            </a: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7068034" y="4921215"/>
            <a:ext cx="1379282" cy="1261869"/>
          </a:xfrm>
          <a:prstGeom prst="ellipse">
            <a:avLst/>
          </a:prstGeom>
          <a:noFill/>
          <a:ln w="57150" algn="ctr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 dirty="0">
              <a:latin typeface="Franklin Gothic Book" panose="020B05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9112" y="6205247"/>
            <a:ext cx="115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E46C0A"/>
                </a:solidFill>
                <a:latin typeface="Franklin Gothic Demi" panose="020B0703020102020204" pitchFamily="34" charset="0"/>
              </a:rPr>
              <a:t>Why?</a:t>
            </a:r>
            <a:endParaRPr lang="en-US" sz="3200" dirty="0">
              <a:latin typeface="Franklin Gothic Demi" panose="020B07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65161" y="6109140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462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2" grpId="0" animBg="1"/>
      <p:bldP spid="15" grpId="0" animBg="1"/>
      <p:bldP spid="4" grpId="0"/>
      <p:bldP spid="17" grpId="0"/>
      <p:bldP spid="5" grpId="0" animBg="1"/>
      <p:bldP spid="18" grpId="0" animBg="1"/>
      <p:bldP spid="19" grpId="0" animBg="1"/>
      <p:bldP spid="20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229325" y="987913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46C0A"/>
                </a:solidFill>
                <a:latin typeface="Franklin Gothic Medium" panose="020B0603020102020204" pitchFamily="34" charset="0"/>
              </a:rPr>
              <a:t>The Covey Urgency/Importance Matrix</a:t>
            </a:r>
          </a:p>
        </p:txBody>
      </p:sp>
      <p:sp>
        <p:nvSpPr>
          <p:cNvPr id="399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1pPr>
            <a:lvl2pPr marL="557213" indent="-214313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2pPr>
            <a:lvl3pPr marL="8572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3pPr>
            <a:lvl4pPr marL="12001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4pPr>
            <a:lvl5pPr marL="1543050" indent="-171450" eaLnBrk="0" hangingPunct="0">
              <a:defRPr sz="2850" b="1">
                <a:solidFill>
                  <a:srgbClr val="104A73"/>
                </a:solidFill>
                <a:latin typeface="Arial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2850" b="1">
                <a:solidFill>
                  <a:srgbClr val="104A73"/>
                </a:solidFill>
                <a:latin typeface="Arial" pitchFamily="34" charset="0"/>
              </a:defRPr>
            </a:lvl9pPr>
          </a:lstStyle>
          <a:p>
            <a:fld id="{44ED2906-D64C-44F2-A7C0-F209843F7276}" type="slidenum">
              <a:rPr lang="en-US" altLang="en-US" sz="750" b="0">
                <a:solidFill>
                  <a:schemeClr val="bg1"/>
                </a:solidFill>
                <a:latin typeface="Franklin Gothic Book" panose="020B0503020102020204" pitchFamily="34" charset="0"/>
              </a:rPr>
              <a:pPr/>
              <a:t>38</a:t>
            </a:fld>
            <a:endParaRPr lang="en-US" altLang="en-US" sz="75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81380" y="3794539"/>
            <a:ext cx="586740" cy="1371600"/>
          </a:xfrm>
          <a:prstGeom prst="rect">
            <a:avLst/>
          </a:prstGeom>
          <a:solidFill>
            <a:schemeClr val="bg1">
              <a:lumMod val="65000"/>
              <a:alpha val="35000"/>
            </a:schemeClr>
          </a:solidFill>
          <a:ln w="28575"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rtlCol="0" anchor="ctr" anchorCtr="0"/>
          <a:lstStyle/>
          <a:p>
            <a:pPr algn="ctr"/>
            <a:r>
              <a:rPr lang="en-US" b="1" dirty="0">
                <a:solidFill>
                  <a:srgbClr val="00467F"/>
                </a:solidFill>
                <a:latin typeface="Franklin Gothic Book" panose="020B0503020102020204" pitchFamily="34" charset="0"/>
              </a:rPr>
              <a:t>NOT IMPORTANT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6780" y="2422939"/>
            <a:ext cx="586740" cy="1371600"/>
          </a:xfrm>
          <a:prstGeom prst="rect">
            <a:avLst/>
          </a:prstGeom>
          <a:solidFill>
            <a:schemeClr val="bg1">
              <a:lumMod val="65000"/>
              <a:alpha val="35000"/>
            </a:schemeClr>
          </a:solidFill>
          <a:ln w="28575"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rtlCol="0" anchor="ctr" anchorCtr="0"/>
          <a:lstStyle/>
          <a:p>
            <a:pPr algn="ctr"/>
            <a:r>
              <a:rPr lang="en-US" b="1" dirty="0">
                <a:solidFill>
                  <a:srgbClr val="00467F"/>
                </a:solidFill>
                <a:latin typeface="Franklin Gothic Book" panose="020B0503020102020204" pitchFamily="34" charset="0"/>
              </a:rPr>
              <a:t>IMPORTANT</a:t>
            </a:r>
          </a:p>
        </p:txBody>
      </p:sp>
      <p:sp>
        <p:nvSpPr>
          <p:cNvPr id="25" name="Rectangle 24"/>
          <p:cNvSpPr/>
          <p:nvPr/>
        </p:nvSpPr>
        <p:spPr bwMode="auto">
          <a:xfrm rot="5400000">
            <a:off x="2904737" y="651289"/>
            <a:ext cx="342900" cy="3200400"/>
          </a:xfrm>
          <a:prstGeom prst="rect">
            <a:avLst/>
          </a:prstGeom>
          <a:solidFill>
            <a:schemeClr val="bg1">
              <a:lumMod val="65000"/>
              <a:alpha val="35000"/>
            </a:schemeClr>
          </a:solidFill>
          <a:ln w="28575"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rtlCol="0" anchor="ctr" anchorCtr="0"/>
          <a:lstStyle/>
          <a:p>
            <a:pPr algn="ctr"/>
            <a:r>
              <a:rPr lang="en-US" sz="2000" b="1" dirty="0">
                <a:solidFill>
                  <a:srgbClr val="00467F"/>
                </a:solidFill>
                <a:latin typeface="Franklin Gothic Book" panose="020B0503020102020204" pitchFamily="34" charset="0"/>
              </a:rPr>
              <a:t>URGENT</a:t>
            </a:r>
          </a:p>
        </p:txBody>
      </p:sp>
      <p:sp>
        <p:nvSpPr>
          <p:cNvPr id="26" name="Rectangle 25"/>
          <p:cNvSpPr/>
          <p:nvPr/>
        </p:nvSpPr>
        <p:spPr bwMode="auto">
          <a:xfrm rot="5400000">
            <a:off x="6140450" y="649243"/>
            <a:ext cx="342900" cy="3200400"/>
          </a:xfrm>
          <a:prstGeom prst="rect">
            <a:avLst/>
          </a:prstGeom>
          <a:solidFill>
            <a:schemeClr val="bg1">
              <a:lumMod val="65000"/>
              <a:alpha val="35000"/>
            </a:schemeClr>
          </a:solidFill>
          <a:ln w="28575"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rtlCol="0" anchor="ctr" anchorCtr="0"/>
          <a:lstStyle/>
          <a:p>
            <a:pPr algn="ctr"/>
            <a:r>
              <a:rPr lang="en-US" sz="2000" b="1" dirty="0">
                <a:solidFill>
                  <a:srgbClr val="00467F"/>
                </a:solidFill>
                <a:latin typeface="Franklin Gothic Book" panose="020B0503020102020204" pitchFamily="34" charset="0"/>
              </a:rPr>
              <a:t>NOT URGENT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493767" y="2421916"/>
            <a:ext cx="3200400" cy="1371600"/>
          </a:xfrm>
          <a:prstGeom prst="rect">
            <a:avLst/>
          </a:prstGeom>
          <a:solidFill>
            <a:srgbClr val="00467F">
              <a:alpha val="35000"/>
            </a:srgbClr>
          </a:solidFill>
          <a:ln w="28575"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rtlCol="0" anchor="t" anchorCtr="0"/>
          <a:lstStyle/>
          <a:p>
            <a:endParaRPr lang="en-US" sz="1000" dirty="0">
              <a:solidFill>
                <a:srgbClr val="00467F"/>
              </a:solidFill>
              <a:latin typeface="Franklin Gothic Book" panose="020B0503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67F"/>
                </a:solidFill>
                <a:latin typeface="Franklin Gothic Book" panose="020B0503020102020204" pitchFamily="34" charset="0"/>
              </a:rPr>
              <a:t>Vital client issues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67F"/>
                </a:solidFill>
                <a:latin typeface="Franklin Gothic Book" panose="020B0503020102020204" pitchFamily="34" charset="0"/>
              </a:rPr>
              <a:t>Major deadlines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67F"/>
                </a:solidFill>
                <a:latin typeface="Franklin Gothic Book" panose="020B0503020102020204" pitchFamily="34" charset="0"/>
              </a:rPr>
              <a:t>Crisis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719073" y="2426009"/>
            <a:ext cx="3200400" cy="1371600"/>
          </a:xfrm>
          <a:prstGeom prst="rect">
            <a:avLst/>
          </a:prstGeom>
          <a:solidFill>
            <a:srgbClr val="00467F">
              <a:alpha val="35000"/>
            </a:srgbClr>
          </a:solidFill>
          <a:ln w="28575"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rtlCol="0" anchor="t" anchorCtr="0"/>
          <a:lstStyle/>
          <a:p>
            <a:pPr algn="ctr"/>
            <a:endParaRPr lang="en-US" sz="2000" b="1" dirty="0">
              <a:solidFill>
                <a:srgbClr val="00467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493767" y="3793516"/>
            <a:ext cx="3200400" cy="1371600"/>
          </a:xfrm>
          <a:prstGeom prst="rect">
            <a:avLst/>
          </a:prstGeom>
          <a:solidFill>
            <a:srgbClr val="00467F">
              <a:alpha val="35000"/>
            </a:srgbClr>
          </a:solidFill>
          <a:ln w="28575"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rtlCol="0" anchor="t" anchorCtr="0"/>
          <a:lstStyle/>
          <a:p>
            <a:endParaRPr lang="en-US" sz="1000" dirty="0">
              <a:solidFill>
                <a:srgbClr val="00467F"/>
              </a:solidFill>
              <a:latin typeface="Franklin Gothic Book" panose="020B0503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67F"/>
                </a:solidFill>
                <a:latin typeface="Franklin Gothic Book" panose="020B0503020102020204" pitchFamily="34" charset="0"/>
              </a:rPr>
              <a:t>Other people’s crises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67F"/>
                </a:solidFill>
                <a:latin typeface="Franklin Gothic Book" panose="020B0503020102020204" pitchFamily="34" charset="0"/>
              </a:rPr>
              <a:t>Some emails and calls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67F"/>
                </a:solidFill>
                <a:latin typeface="Franklin Gothic Book" panose="020B0503020102020204" pitchFamily="34" charset="0"/>
              </a:rPr>
              <a:t>Purposeless meetings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467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720336" y="3795563"/>
            <a:ext cx="3200400" cy="1371600"/>
          </a:xfrm>
          <a:prstGeom prst="rect">
            <a:avLst/>
          </a:prstGeom>
          <a:solidFill>
            <a:srgbClr val="00467F">
              <a:alpha val="35000"/>
            </a:srgbClr>
          </a:solidFill>
          <a:ln w="28575"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rtlCol="0" anchor="t" anchorCtr="0"/>
          <a:lstStyle/>
          <a:p>
            <a:endParaRPr lang="en-US" sz="1000" dirty="0">
              <a:solidFill>
                <a:srgbClr val="00467F"/>
              </a:solidFill>
              <a:latin typeface="Franklin Gothic Book" panose="020B0503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67F"/>
                </a:solidFill>
                <a:latin typeface="Franklin Gothic Book" panose="020B0503020102020204" pitchFamily="34" charset="0"/>
              </a:rPr>
              <a:t>Workplace gossip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67F"/>
                </a:solidFill>
                <a:latin typeface="Franklin Gothic Book" panose="020B0503020102020204" pitchFamily="34" charset="0"/>
              </a:rPr>
              <a:t>Busywork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67F"/>
                </a:solidFill>
                <a:latin typeface="Franklin Gothic Book" panose="020B0503020102020204" pitchFamily="34" charset="0"/>
              </a:rPr>
              <a:t>Aimless surfing</a:t>
            </a:r>
          </a:p>
        </p:txBody>
      </p:sp>
      <p:sp>
        <p:nvSpPr>
          <p:cNvPr id="2" name="TextBox 1"/>
          <p:cNvSpPr txBox="1"/>
          <p:nvPr/>
        </p:nvSpPr>
        <p:spPr>
          <a:xfrm rot="20532496">
            <a:off x="4991342" y="2816958"/>
            <a:ext cx="2636748" cy="579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Strategic Plan!</a:t>
            </a:r>
          </a:p>
        </p:txBody>
      </p:sp>
      <p:sp>
        <p:nvSpPr>
          <p:cNvPr id="14" name="Title 107"/>
          <p:cNvSpPr txBox="1">
            <a:spLocks/>
          </p:cNvSpPr>
          <p:nvPr/>
        </p:nvSpPr>
        <p:spPr>
          <a:xfrm>
            <a:off x="296030" y="0"/>
            <a:ext cx="5479651" cy="973498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4346C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>
              <a:defRPr/>
            </a:pPr>
            <a:r>
              <a:rPr lang="en-US" dirty="0"/>
              <a:t>E. Why Most Plans </a:t>
            </a:r>
            <a:r>
              <a:rPr lang="en-US" b="1" dirty="0">
                <a:solidFill>
                  <a:srgbClr val="E46C0A"/>
                </a:solidFill>
              </a:rPr>
              <a:t>FAIL</a:t>
            </a:r>
            <a:endParaRPr lang="en-US" b="1" dirty="0">
              <a:latin typeface="Franklin Gothic Medium" panose="020B0603020102020204" pitchFamily="34" charset="0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7661" y="2366749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38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Why Most Plans </a:t>
            </a:r>
            <a:r>
              <a:rPr lang="en-US" b="1" dirty="0">
                <a:solidFill>
                  <a:srgbClr val="E46C0A"/>
                </a:solidFill>
              </a:rPr>
              <a:t>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E46C0A"/>
                </a:solidFill>
              </a:rPr>
              <a:t>How do you increase accountability </a:t>
            </a:r>
            <a:br>
              <a:rPr lang="en-US" b="1" dirty="0">
                <a:solidFill>
                  <a:srgbClr val="E46C0A"/>
                </a:solidFill>
              </a:rPr>
            </a:br>
            <a:r>
              <a:rPr lang="en-US" b="1" dirty="0">
                <a:solidFill>
                  <a:srgbClr val="E46C0A"/>
                </a:solidFill>
              </a:rPr>
              <a:t>for implementation?</a:t>
            </a:r>
          </a:p>
          <a:p>
            <a:pPr marL="685800" lvl="1" indent="-385763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Defined work</a:t>
            </a:r>
          </a:p>
          <a:p>
            <a:pPr marL="685800" lvl="1" indent="-385763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Accepted responsibility</a:t>
            </a:r>
          </a:p>
          <a:p>
            <a:pPr marL="685800" lvl="1" indent="-385763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Monitoring and reporting process</a:t>
            </a:r>
          </a:p>
          <a:p>
            <a:pPr marL="685800" lvl="1" indent="-385763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Rewards for achievement</a:t>
            </a:r>
          </a:p>
          <a:p>
            <a:pPr marL="685800" lvl="1" indent="-385763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Consequences for inadequate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5299" y="3772517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39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TAFA</a:t>
            </a:r>
            <a:r>
              <a:rPr lang="en-US" dirty="0"/>
              <a:t> - What does it mean to </a:t>
            </a:r>
            <a:br>
              <a:rPr lang="en-US" dirty="0"/>
            </a:br>
            <a:r>
              <a:rPr lang="en-US" dirty="0">
                <a:latin typeface="Franklin Gothic Demi" panose="020B0703020102020204" pitchFamily="34" charset="0"/>
              </a:rPr>
              <a:t>“Take a Facilitative Approach?”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38391" y="4859652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30" y="980545"/>
            <a:ext cx="8229600" cy="623965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Franklin Gothic Medium"/>
                <a:cs typeface="Franklin Gothic Medium"/>
              </a:rPr>
              <a:t>The Seven TAFA Principles</a:t>
            </a:r>
          </a:p>
          <a:p>
            <a:pPr marL="457200" indent="-457200">
              <a:spcBef>
                <a:spcPts val="900"/>
              </a:spcBef>
              <a:buClr>
                <a:schemeClr val="tx1"/>
              </a:buClr>
              <a:buSzPct val="85000"/>
              <a:buFont typeface="+mj-lt"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S</a:t>
            </a:r>
            <a:r>
              <a:rPr lang="en-US" sz="2400" b="1" u="sng" dirty="0"/>
              <a:t>tart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/>
              <a:t>with the why, not with the what.</a:t>
            </a:r>
          </a:p>
          <a:p>
            <a:pPr marL="457200" indent="-457200">
              <a:spcBef>
                <a:spcPts val="900"/>
              </a:spcBef>
              <a:buClr>
                <a:schemeClr val="tx1"/>
              </a:buClr>
              <a:buSzPct val="85000"/>
              <a:buFont typeface="+mj-lt"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U</a:t>
            </a:r>
            <a:r>
              <a:rPr lang="en-US" sz="2400" b="1" u="sng" dirty="0"/>
              <a:t>nderstand</a:t>
            </a:r>
            <a:r>
              <a:rPr lang="en-US" sz="2400" dirty="0">
                <a:solidFill>
                  <a:schemeClr val="tx1"/>
                </a:solidFill>
              </a:rPr>
              <a:t> and empower, don’t command and control.</a:t>
            </a:r>
          </a:p>
          <a:p>
            <a:pPr marL="457200" indent="-457200">
              <a:spcBef>
                <a:spcPts val="900"/>
              </a:spcBef>
              <a:buClr>
                <a:schemeClr val="tx1"/>
              </a:buClr>
              <a:buSzPct val="85000"/>
              <a:buFont typeface="+mj-lt"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C</a:t>
            </a:r>
            <a:r>
              <a:rPr lang="en-US" sz="2400" b="1" u="sng" dirty="0"/>
              <a:t>reate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tx1"/>
                </a:solidFill>
              </a:rPr>
              <a:t>vision, </a:t>
            </a:r>
            <a:r>
              <a:rPr lang="en-US" sz="2400" dirty="0"/>
              <a:t>not the solution.</a:t>
            </a:r>
          </a:p>
          <a:p>
            <a:pPr marL="457200" indent="-457200">
              <a:spcBef>
                <a:spcPts val="900"/>
              </a:spcBef>
              <a:buClr>
                <a:schemeClr val="tx1"/>
              </a:buClr>
              <a:buSzPct val="85000"/>
              <a:buFont typeface="+mj-lt"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Medium"/>
                <a:cs typeface="Franklin Gothic Medium"/>
              </a:rPr>
              <a:t>C</a:t>
            </a:r>
            <a:r>
              <a:rPr lang="en-US" sz="2400" b="1" u="sng" dirty="0"/>
              <a:t>onnect</a:t>
            </a:r>
            <a:r>
              <a:rPr lang="en-US" sz="2400" dirty="0"/>
              <a:t> first; correct second.</a:t>
            </a:r>
          </a:p>
          <a:p>
            <a:pPr marL="457200" indent="-457200">
              <a:spcBef>
                <a:spcPts val="900"/>
              </a:spcBef>
              <a:buClr>
                <a:schemeClr val="tx1"/>
              </a:buClr>
              <a:buSzPct val="85000"/>
              <a:buFont typeface="+mj-lt"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E</a:t>
            </a:r>
            <a:r>
              <a:rPr lang="en-US" sz="2400" b="1" u="sng" dirty="0"/>
              <a:t>quip</a:t>
            </a:r>
            <a:r>
              <a:rPr lang="en-US" sz="2400" dirty="0"/>
              <a:t> for success; monitor for results.</a:t>
            </a:r>
          </a:p>
          <a:p>
            <a:pPr marL="457200" indent="-457200">
              <a:spcBef>
                <a:spcPts val="900"/>
              </a:spcBef>
              <a:buClr>
                <a:schemeClr val="tx1"/>
              </a:buClr>
              <a:buSzPct val="85000"/>
              <a:buFont typeface="+mj-lt"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E</a:t>
            </a:r>
            <a:r>
              <a:rPr lang="en-US" sz="2400" b="1" u="sng" dirty="0"/>
              <a:t>ngage</a:t>
            </a:r>
            <a:r>
              <a:rPr lang="en-US" sz="2400" dirty="0"/>
              <a:t> conflict; resolve dysfunction.</a:t>
            </a:r>
          </a:p>
          <a:p>
            <a:pPr marL="457200" indent="-457200">
              <a:spcBef>
                <a:spcPts val="900"/>
              </a:spcBef>
              <a:buClr>
                <a:schemeClr val="tx1"/>
              </a:buClr>
              <a:buSzPct val="85000"/>
              <a:buFont typeface="+mj-lt"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D</a:t>
            </a:r>
            <a:r>
              <a:rPr lang="en-US" sz="2400" b="1" u="sng" dirty="0"/>
              <a:t>rive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/>
              <a:t>participation, not just input.</a:t>
            </a:r>
          </a:p>
          <a:p>
            <a:pPr marL="0" indent="0">
              <a:spcBef>
                <a:spcPts val="900"/>
              </a:spcBef>
              <a:buClr>
                <a:schemeClr val="tx1"/>
              </a:buClr>
              <a:buSzPct val="85000"/>
              <a:buNone/>
            </a:pP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525" y="2595465"/>
            <a:ext cx="2255379" cy="2264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0593" y="5091285"/>
            <a:ext cx="994917" cy="979071"/>
          </a:xfrm>
          <a:prstGeom prst="rect">
            <a:avLst/>
          </a:prstGeom>
          <a:solidFill>
            <a:srgbClr val="00467F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Demi" panose="020B0703020102020204" pitchFamily="34" charset="0"/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6470" y="5091285"/>
            <a:ext cx="994917" cy="979071"/>
          </a:xfrm>
          <a:prstGeom prst="rect">
            <a:avLst/>
          </a:prstGeom>
          <a:solidFill>
            <a:srgbClr val="00467F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Demi" panose="020B0703020102020204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271" y="5091284"/>
            <a:ext cx="994917" cy="979071"/>
          </a:xfrm>
          <a:prstGeom prst="rect">
            <a:avLst/>
          </a:prstGeom>
          <a:solidFill>
            <a:srgbClr val="00467F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Demi" panose="020B0703020102020204" pitchFamily="34" charset="0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1693" y="5099431"/>
            <a:ext cx="994917" cy="979071"/>
          </a:xfrm>
          <a:prstGeom prst="rect">
            <a:avLst/>
          </a:prstGeom>
          <a:solidFill>
            <a:srgbClr val="00467F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Demi" panose="020B0703020102020204" pitchFamily="34" charset="0"/>
              </a:rPr>
              <a:t>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015" y="5099431"/>
            <a:ext cx="994917" cy="979071"/>
          </a:xfrm>
          <a:prstGeom prst="rect">
            <a:avLst/>
          </a:prstGeom>
          <a:solidFill>
            <a:srgbClr val="00467F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Demi" panose="020B0703020102020204" pitchFamily="34" charset="0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2570" y="5091285"/>
            <a:ext cx="994917" cy="979071"/>
          </a:xfrm>
          <a:prstGeom prst="rect">
            <a:avLst/>
          </a:prstGeom>
          <a:solidFill>
            <a:srgbClr val="00467F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Demi" panose="020B0703020102020204" pitchFamily="34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9604" y="5091285"/>
            <a:ext cx="994917" cy="979071"/>
          </a:xfrm>
          <a:prstGeom prst="rect">
            <a:avLst/>
          </a:prstGeom>
          <a:solidFill>
            <a:srgbClr val="00467F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40000"/>
                    <a:lumOff val="60000"/>
                  </a:schemeClr>
                </a:solidFill>
                <a:latin typeface="Franklin Gothic Demi" panose="020B0703020102020204" pitchFamily="34" charset="0"/>
              </a:rPr>
              <a:t>C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3599" y="6435829"/>
            <a:ext cx="4246926" cy="283668"/>
          </a:xfrm>
        </p:spPr>
        <p:txBody>
          <a:bodyPr/>
          <a:lstStyle/>
          <a:p>
            <a:r>
              <a:rPr lang="en-US" dirty="0">
                <a:latin typeface="Franklin Gothic Book"/>
                <a:cs typeface="Franklin Gothic Book"/>
              </a:rPr>
              <a:t>Copyright 2017, Leadership Strategies, Inc. - V15.07c Duplication prohibited without consent </a:t>
            </a:r>
          </a:p>
        </p:txBody>
      </p:sp>
    </p:spTree>
    <p:extLst>
      <p:ext uri="{BB962C8B-B14F-4D97-AF65-F5344CB8AC3E}">
        <p14:creationId xmlns:p14="http://schemas.microsoft.com/office/powerpoint/2010/main" val="16955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Why Most Plans </a:t>
            </a:r>
            <a:r>
              <a:rPr lang="en-US" b="1" dirty="0">
                <a:solidFill>
                  <a:srgbClr val="E46C0A"/>
                </a:solidFill>
              </a:rPr>
              <a:t>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685800">
              <a:lnSpc>
                <a:spcPct val="90000"/>
              </a:lnSpc>
              <a:buClr>
                <a:srgbClr val="AEBD22"/>
              </a:buClr>
              <a:buSzPct val="70000"/>
              <a:buNone/>
              <a:defRPr/>
            </a:pPr>
            <a:r>
              <a:rPr lang="en-US" b="1" dirty="0">
                <a:solidFill>
                  <a:srgbClr val="E46C0A"/>
                </a:solidFill>
                <a:cs typeface="Times New Roman" pitchFamily="18" charset="0"/>
              </a:rPr>
              <a:t>Monthly: </a:t>
            </a:r>
          </a:p>
          <a:p>
            <a:pPr defTabSz="685800">
              <a:lnSpc>
                <a:spcPct val="90000"/>
              </a:lnSpc>
              <a:buClr>
                <a:srgbClr val="AEBD22"/>
              </a:buClr>
              <a:buSzPct val="70000"/>
              <a:defRPr/>
            </a:pPr>
            <a:r>
              <a:rPr lang="en-US" dirty="0">
                <a:solidFill>
                  <a:srgbClr val="004678"/>
                </a:solidFill>
                <a:cs typeface="Times New Roman" pitchFamily="18" charset="0"/>
              </a:rPr>
              <a:t>Did we do what we said we were going to do?</a:t>
            </a:r>
          </a:p>
          <a:p>
            <a:pPr defTabSz="685800">
              <a:lnSpc>
                <a:spcPct val="90000"/>
              </a:lnSpc>
              <a:buClr>
                <a:srgbClr val="AEBD22"/>
              </a:buClr>
              <a:buSzPct val="70000"/>
              <a:defRPr/>
            </a:pPr>
            <a:r>
              <a:rPr lang="en-US" dirty="0">
                <a:solidFill>
                  <a:srgbClr val="004678"/>
                </a:solidFill>
                <a:cs typeface="Times New Roman" pitchFamily="18" charset="0"/>
              </a:rPr>
              <a:t>Review status of priority </a:t>
            </a:r>
            <a:r>
              <a:rPr lang="en-US" u="sng" dirty="0">
                <a:solidFill>
                  <a:srgbClr val="004678"/>
                </a:solidFill>
                <a:cs typeface="Times New Roman" pitchFamily="18" charset="0"/>
              </a:rPr>
              <a:t>strategies</a:t>
            </a:r>
            <a:r>
              <a:rPr lang="en-US" dirty="0">
                <a:solidFill>
                  <a:srgbClr val="004678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81800" y="1382759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40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8826"/>
            <a:ext cx="9144000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1200" y="3957302"/>
            <a:ext cx="6752800" cy="3005670"/>
          </a:xfrm>
        </p:spPr>
        <p:txBody>
          <a:bodyPr numCol="2" spcCol="182880">
            <a:noAutofit/>
          </a:bodyPr>
          <a:lstStyle/>
          <a:p>
            <a:pPr marL="344488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Strategic Planning: The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Drivers Model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Sample Strategic Plan Part I: Mission, Vision, Goals,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C000"/>
                </a:solidFill>
              </a:rPr>
              <a:t>Exercise 6a</a:t>
            </a:r>
            <a:r>
              <a:rPr lang="en-US" sz="2000" dirty="0">
                <a:solidFill>
                  <a:schemeClr val="accent1"/>
                </a:solidFill>
              </a:rPr>
              <a:t>: Defining Goals and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Sample Strategic Plan Part II: CSFs, Barriers, Strategies, Actions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The Strategy Process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Why Most Plans Fail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Three-Step Monitoring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Leadership Briefing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10 Pitfalls to Avoid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Special Applications of the Drivers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61317" y="3254156"/>
          <a:ext cx="5770880" cy="7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  <a:endParaRPr 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57" t="9869" r="1089" b="46710"/>
          <a:stretch/>
        </p:blipFill>
        <p:spPr>
          <a:xfrm>
            <a:off x="12700" y="182880"/>
            <a:ext cx="9131300" cy="301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0" y="4151017"/>
            <a:ext cx="2194560" cy="22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15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 Three-Step Monitoring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>
                <a:solidFill>
                  <a:prstClr val="white"/>
                </a:solidFill>
              </a:rPr>
              <a:pPr/>
              <a:t>42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83391" y="1407397"/>
          <a:ext cx="8071289" cy="4514433"/>
        </p:xfrm>
        <a:graphic>
          <a:graphicData uri="http://schemas.openxmlformats.org/drawingml/2006/table">
            <a:tbl>
              <a:tblPr/>
              <a:tblGrid>
                <a:gridCol w="567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103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Sample Dashboard Summary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Jan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Feb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Mar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Apr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May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Done   100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&gt;75%   75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&lt;75%   50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A1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Educate on screening recommendations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0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B3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Develop a life course/life stage approach to disease prevention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C1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Develop and implement marketing plan for Division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42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25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 Three-Step Monitoring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>
                <a:solidFill>
                  <a:prstClr val="white"/>
                </a:solidFill>
              </a:rPr>
              <a:pPr/>
              <a:t>43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83391" y="1407397"/>
          <a:ext cx="8071289" cy="4514433"/>
        </p:xfrm>
        <a:graphic>
          <a:graphicData uri="http://schemas.openxmlformats.org/drawingml/2006/table">
            <a:tbl>
              <a:tblPr/>
              <a:tblGrid>
                <a:gridCol w="567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103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Sample Dashboard Summary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77% C+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Jan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Feb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Mar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Apr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May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Done   100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&gt;75%   75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6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&lt;75%   50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A1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Educate on screening recommendations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0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B3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Develop a life course/life stage approach to disease prevention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C1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Develop and implement marketing plan for Division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484670" y="6204157"/>
            <a:ext cx="367408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25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43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00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 Three-Step Monitoring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>
                <a:solidFill>
                  <a:prstClr val="white"/>
                </a:solidFill>
              </a:rPr>
              <a:pPr/>
              <a:t>44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83391" y="1407397"/>
          <a:ext cx="8071289" cy="4514433"/>
        </p:xfrm>
        <a:graphic>
          <a:graphicData uri="http://schemas.openxmlformats.org/drawingml/2006/table">
            <a:tbl>
              <a:tblPr/>
              <a:tblGrid>
                <a:gridCol w="567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103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Sample Dashboard Summary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77% C+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89% B+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Jan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Feb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Mar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Apr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May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Done   100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7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&gt;75%   75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6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&lt;75%   50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A1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Educate on screening recommendations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0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B3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Develop a life course/life stage approach to disease prevention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C1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Develop and implement marketing plan for Division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44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54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 Three-Step Monitoring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>
                <a:solidFill>
                  <a:prstClr val="white"/>
                </a:solidFill>
              </a:rPr>
              <a:pPr/>
              <a:t>45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83391" y="1407397"/>
          <a:ext cx="8071289" cy="4514433"/>
        </p:xfrm>
        <a:graphic>
          <a:graphicData uri="http://schemas.openxmlformats.org/drawingml/2006/table">
            <a:tbl>
              <a:tblPr/>
              <a:tblGrid>
                <a:gridCol w="567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103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Sample Dashboard Summary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77% C+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89% B+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91% A-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Jan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Feb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Mar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Apr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May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Done   100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7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8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&gt;75%   75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6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&lt;75%   50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A1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Educate on screening recommendations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0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B3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Develop a life course/life stage approach to disease prevention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C1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Develop and implement marketing plan for Division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45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48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 Three-Step Monitoring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>
                <a:solidFill>
                  <a:prstClr val="white"/>
                </a:solidFill>
              </a:rPr>
              <a:pPr/>
              <a:t>46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83391" y="1407397"/>
          <a:ext cx="8071289" cy="4514433"/>
        </p:xfrm>
        <a:graphic>
          <a:graphicData uri="http://schemas.openxmlformats.org/drawingml/2006/table">
            <a:tbl>
              <a:tblPr/>
              <a:tblGrid>
                <a:gridCol w="567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103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Sample Dashboard Summary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77% C+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89% B+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91% A-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84% B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Jan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Feb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Mar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Apr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May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Done   100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7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8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6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&gt;75%   75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6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&lt;75%   50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A1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Educate on screening recommendations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0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B3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Develop a life course/life stage approach to disease prevention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C1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Develop and implement marketing plan for Division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46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35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 Three-Step Monitoring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61F-2294-5D42-A9D7-9928D42B3773}" type="slidenum">
              <a:rPr lang="en-US" smtClean="0">
                <a:solidFill>
                  <a:prstClr val="white"/>
                </a:solidFill>
              </a:rPr>
              <a:pPr/>
              <a:t>47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83391" y="1407397"/>
          <a:ext cx="8071289" cy="4514433"/>
        </p:xfrm>
        <a:graphic>
          <a:graphicData uri="http://schemas.openxmlformats.org/drawingml/2006/table">
            <a:tbl>
              <a:tblPr/>
              <a:tblGrid>
                <a:gridCol w="567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103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Sample Dashboard Summary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77% C+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89% B+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91% A-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84% B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95% A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Jan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Feb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Mar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Apr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Arial"/>
                        </a:rPr>
                        <a:t>May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Done   100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7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8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6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10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&gt;75%   75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6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&lt;75%   50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2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0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A1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Educate on screening recommendations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0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B3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Develop a life course/life stage approach to disease prevention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Arial"/>
                        </a:rPr>
                        <a:t>C1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Calibri"/>
                          <a:cs typeface="Arial"/>
                        </a:rPr>
                        <a:t>Develop and implement marketing plan for Division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47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61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 Three-Step Monitoring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685800">
              <a:lnSpc>
                <a:spcPct val="90000"/>
              </a:lnSpc>
              <a:buClr>
                <a:srgbClr val="AEBD22"/>
              </a:buClr>
              <a:buSzPct val="70000"/>
              <a:buNone/>
              <a:defRPr/>
            </a:pPr>
            <a:r>
              <a:rPr lang="en-US" b="1" dirty="0">
                <a:solidFill>
                  <a:srgbClr val="004678"/>
                </a:solidFill>
                <a:cs typeface="Times New Roman" pitchFamily="18" charset="0"/>
              </a:rPr>
              <a:t>Monthly: </a:t>
            </a:r>
          </a:p>
          <a:p>
            <a:pPr defTabSz="685800">
              <a:lnSpc>
                <a:spcPct val="90000"/>
              </a:lnSpc>
              <a:buClr>
                <a:srgbClr val="AEBD22"/>
              </a:buClr>
              <a:buSzPct val="70000"/>
              <a:defRPr/>
            </a:pPr>
            <a:r>
              <a:rPr lang="en-US" dirty="0">
                <a:solidFill>
                  <a:srgbClr val="004678"/>
                </a:solidFill>
                <a:cs typeface="Times New Roman" pitchFamily="18" charset="0"/>
              </a:rPr>
              <a:t>Did we do what we said we were going to do?</a:t>
            </a:r>
          </a:p>
          <a:p>
            <a:pPr defTabSz="685800">
              <a:lnSpc>
                <a:spcPct val="90000"/>
              </a:lnSpc>
              <a:buClr>
                <a:srgbClr val="AEBD22"/>
              </a:buClr>
              <a:buSzPct val="70000"/>
              <a:defRPr/>
            </a:pPr>
            <a:r>
              <a:rPr lang="en-US" dirty="0">
                <a:solidFill>
                  <a:srgbClr val="004678"/>
                </a:solidFill>
                <a:cs typeface="Times New Roman" pitchFamily="18" charset="0"/>
              </a:rPr>
              <a:t>Review status of priority </a:t>
            </a:r>
            <a:r>
              <a:rPr lang="en-US" u="sng" dirty="0">
                <a:solidFill>
                  <a:srgbClr val="004678"/>
                </a:solidFill>
                <a:cs typeface="Times New Roman" pitchFamily="18" charset="0"/>
              </a:rPr>
              <a:t>strategies</a:t>
            </a:r>
            <a:r>
              <a:rPr lang="en-US" dirty="0">
                <a:solidFill>
                  <a:srgbClr val="004678"/>
                </a:solidFill>
                <a:cs typeface="Times New Roman" pitchFamily="18" charset="0"/>
              </a:rPr>
              <a:t>.</a:t>
            </a:r>
          </a:p>
          <a:p>
            <a:pPr marL="0" indent="0" defTabSz="685800">
              <a:lnSpc>
                <a:spcPct val="90000"/>
              </a:lnSpc>
              <a:buClr>
                <a:srgbClr val="AEBD22"/>
              </a:buClr>
              <a:buSzPct val="70000"/>
              <a:buNone/>
              <a:defRPr/>
            </a:pPr>
            <a:endParaRPr lang="en-US" sz="1650" dirty="0">
              <a:solidFill>
                <a:srgbClr val="004678"/>
              </a:solidFill>
              <a:cs typeface="Times New Roman" pitchFamily="18" charset="0"/>
            </a:endParaRPr>
          </a:p>
          <a:p>
            <a:pPr marL="0" indent="0" defTabSz="685800">
              <a:lnSpc>
                <a:spcPct val="90000"/>
              </a:lnSpc>
              <a:buClr>
                <a:srgbClr val="AEBD22"/>
              </a:buClr>
              <a:buSzPct val="70000"/>
              <a:buNone/>
              <a:defRPr/>
            </a:pPr>
            <a:r>
              <a:rPr lang="en-US" b="1" dirty="0">
                <a:solidFill>
                  <a:srgbClr val="004678"/>
                </a:solidFill>
                <a:cs typeface="Times New Roman" pitchFamily="18" charset="0"/>
              </a:rPr>
              <a:t>Quarterly:</a:t>
            </a:r>
          </a:p>
          <a:p>
            <a:pPr defTabSz="685800">
              <a:lnSpc>
                <a:spcPct val="90000"/>
              </a:lnSpc>
              <a:buClr>
                <a:srgbClr val="AEBD22"/>
              </a:buClr>
              <a:buSzPct val="70000"/>
              <a:defRPr/>
            </a:pPr>
            <a:r>
              <a:rPr lang="en-US" dirty="0">
                <a:solidFill>
                  <a:srgbClr val="004678"/>
                </a:solidFill>
                <a:cs typeface="Times New Roman" pitchFamily="18" charset="0"/>
              </a:rPr>
              <a:t>Are we making the progress we intended to make?</a:t>
            </a:r>
          </a:p>
          <a:p>
            <a:pPr defTabSz="685800">
              <a:lnSpc>
                <a:spcPct val="90000"/>
              </a:lnSpc>
              <a:buClr>
                <a:srgbClr val="AEBD22"/>
              </a:buClr>
              <a:buSzPct val="70000"/>
              <a:defRPr/>
            </a:pPr>
            <a:r>
              <a:rPr lang="en-US" dirty="0">
                <a:solidFill>
                  <a:srgbClr val="004678"/>
                </a:solidFill>
                <a:cs typeface="Times New Roman" pitchFamily="18" charset="0"/>
              </a:rPr>
              <a:t>Review performance against </a:t>
            </a:r>
            <a:r>
              <a:rPr lang="en-US" u="sng" dirty="0">
                <a:solidFill>
                  <a:srgbClr val="004678"/>
                </a:solidFill>
                <a:cs typeface="Times New Roman" pitchFamily="18" charset="0"/>
              </a:rPr>
              <a:t>objectives</a:t>
            </a:r>
            <a:r>
              <a:rPr lang="en-US" dirty="0">
                <a:solidFill>
                  <a:srgbClr val="004678"/>
                </a:solidFill>
                <a:cs typeface="Times New Roman" pitchFamily="18" charset="0"/>
              </a:rPr>
              <a:t>.</a:t>
            </a:r>
          </a:p>
          <a:p>
            <a:pPr marL="0" indent="0" defTabSz="685800">
              <a:lnSpc>
                <a:spcPct val="90000"/>
              </a:lnSpc>
              <a:buClr>
                <a:srgbClr val="AEBD22"/>
              </a:buClr>
              <a:buSzPct val="70000"/>
              <a:buNone/>
              <a:defRPr/>
            </a:pPr>
            <a:endParaRPr lang="en-US" sz="1650" dirty="0">
              <a:solidFill>
                <a:srgbClr val="004678"/>
              </a:solidFill>
              <a:cs typeface="Times New Roman" pitchFamily="18" charset="0"/>
            </a:endParaRPr>
          </a:p>
          <a:p>
            <a:pPr marL="0" indent="0" defTabSz="685800">
              <a:lnSpc>
                <a:spcPct val="90000"/>
              </a:lnSpc>
              <a:buClr>
                <a:srgbClr val="AEBD22"/>
              </a:buClr>
              <a:buSzPct val="70000"/>
              <a:buNone/>
              <a:defRPr/>
            </a:pPr>
            <a:r>
              <a:rPr lang="en-US" b="1" dirty="0">
                <a:solidFill>
                  <a:srgbClr val="004678"/>
                </a:solidFill>
                <a:cs typeface="Times New Roman" pitchFamily="18" charset="0"/>
              </a:rPr>
              <a:t>Annually:</a:t>
            </a:r>
          </a:p>
          <a:p>
            <a:pPr defTabSz="685800">
              <a:lnSpc>
                <a:spcPct val="90000"/>
              </a:lnSpc>
              <a:buClr>
                <a:srgbClr val="AEBD22"/>
              </a:buClr>
              <a:buSzPct val="70000"/>
              <a:defRPr/>
            </a:pPr>
            <a:r>
              <a:rPr lang="en-US" dirty="0">
                <a:solidFill>
                  <a:srgbClr val="004678"/>
                </a:solidFill>
                <a:cs typeface="Times New Roman" pitchFamily="18" charset="0"/>
              </a:rPr>
              <a:t>Are we going in the right direction?</a:t>
            </a:r>
          </a:p>
          <a:p>
            <a:pPr defTabSz="685800">
              <a:lnSpc>
                <a:spcPct val="90000"/>
              </a:lnSpc>
              <a:buClr>
                <a:srgbClr val="AEBD22"/>
              </a:buClr>
              <a:buSzPct val="70000"/>
              <a:defRPr/>
            </a:pPr>
            <a:r>
              <a:rPr lang="en-US" dirty="0">
                <a:solidFill>
                  <a:srgbClr val="004678"/>
                </a:solidFill>
                <a:cs typeface="Times New Roman" pitchFamily="18" charset="0"/>
              </a:rPr>
              <a:t>Update the </a:t>
            </a:r>
            <a:r>
              <a:rPr lang="en-US" u="sng" dirty="0">
                <a:solidFill>
                  <a:srgbClr val="004678"/>
                </a:solidFill>
                <a:cs typeface="Times New Roman" pitchFamily="18" charset="0"/>
              </a:rPr>
              <a:t>strategic plan</a:t>
            </a:r>
            <a:r>
              <a:rPr lang="en-US" dirty="0">
                <a:solidFill>
                  <a:srgbClr val="004678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5299" y="4675487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48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9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8826"/>
            <a:ext cx="9144000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1200" y="3957302"/>
            <a:ext cx="6752800" cy="3005670"/>
          </a:xfrm>
        </p:spPr>
        <p:txBody>
          <a:bodyPr numCol="2" spcCol="182880">
            <a:noAutofit/>
          </a:bodyPr>
          <a:lstStyle/>
          <a:p>
            <a:pPr marL="344488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Strategic Planning: The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Drivers Model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Sample Strategic Plan Part I: Mission, Vision, Goals,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C000"/>
                </a:solidFill>
              </a:rPr>
              <a:t>Exercise 6a</a:t>
            </a:r>
            <a:r>
              <a:rPr lang="en-US" sz="2000" dirty="0">
                <a:solidFill>
                  <a:schemeClr val="accent1"/>
                </a:solidFill>
              </a:rPr>
              <a:t>: Defining Goals and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Sample Strategic Plan Part II: CSFs, Barriers, Strategies, Actions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The Strategy Process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Why Most Plans Fail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Three-Step Monitoring Process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The Leadership Briefing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10 Pitfalls to Avoid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Special Applications of the Drivers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61317" y="3254156"/>
          <a:ext cx="5770880" cy="7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  <a:endParaRPr 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57" t="9869" r="1089" b="46710"/>
          <a:stretch/>
        </p:blipFill>
        <p:spPr>
          <a:xfrm>
            <a:off x="12700" y="182880"/>
            <a:ext cx="9131300" cy="301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0" y="4151017"/>
            <a:ext cx="2194560" cy="22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2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Always open for questions</a:t>
            </a:r>
          </a:p>
          <a:p>
            <a:r>
              <a:rPr lang="en-US" dirty="0">
                <a:solidFill>
                  <a:schemeClr val="tx2"/>
                </a:solidFill>
              </a:rPr>
              <a:t>The open issues list</a:t>
            </a:r>
          </a:p>
          <a:p>
            <a:r>
              <a:rPr lang="en-US" dirty="0">
                <a:solidFill>
                  <a:schemeClr val="tx2"/>
                </a:solidFill>
              </a:rPr>
              <a:t>Respect the speaker</a:t>
            </a:r>
          </a:p>
          <a:p>
            <a:r>
              <a:rPr lang="en-US" dirty="0">
                <a:solidFill>
                  <a:schemeClr val="tx2"/>
                </a:solidFill>
              </a:rPr>
              <a:t>Avoid “bar discussion”</a:t>
            </a:r>
          </a:p>
          <a:p>
            <a:r>
              <a:rPr lang="en-US" dirty="0">
                <a:solidFill>
                  <a:schemeClr val="tx2"/>
                </a:solidFill>
              </a:rPr>
              <a:t>Start on time, end on time</a:t>
            </a:r>
          </a:p>
          <a:p>
            <a:r>
              <a:rPr lang="en-US" dirty="0">
                <a:solidFill>
                  <a:schemeClr val="tx2"/>
                </a:solidFill>
              </a:rPr>
              <a:t>Repetition to train the mind</a:t>
            </a:r>
          </a:p>
          <a:p>
            <a:r>
              <a:rPr lang="en-US" dirty="0">
                <a:solidFill>
                  <a:schemeClr val="tx2"/>
                </a:solidFill>
              </a:rPr>
              <a:t>No beeps or buzzes</a:t>
            </a:r>
          </a:p>
          <a:p>
            <a:r>
              <a:rPr lang="en-US" dirty="0">
                <a:solidFill>
                  <a:schemeClr val="tx2"/>
                </a:solidFill>
              </a:rPr>
              <a:t>Team Cheers</a:t>
            </a:r>
          </a:p>
          <a:p>
            <a:r>
              <a:rPr lang="en-US" dirty="0">
                <a:solidFill>
                  <a:schemeClr val="tx2"/>
                </a:solidFill>
              </a:rPr>
              <a:t>“Choo </a:t>
            </a:r>
            <a:r>
              <a:rPr lang="en-US" dirty="0" err="1">
                <a:solidFill>
                  <a:schemeClr val="tx2"/>
                </a:solidFill>
              </a:rPr>
              <a:t>Choo</a:t>
            </a:r>
            <a:r>
              <a:rPr lang="en-US" dirty="0">
                <a:solidFill>
                  <a:schemeClr val="tx2"/>
                </a:solidFill>
              </a:rPr>
              <a:t>”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2015, Leadership Strategies, Inc. - V15.07c Duplication prohibited without consent </a:t>
            </a:r>
          </a:p>
        </p:txBody>
      </p:sp>
    </p:spTree>
    <p:extLst>
      <p:ext uri="{BB962C8B-B14F-4D97-AF65-F5344CB8AC3E}">
        <p14:creationId xmlns:p14="http://schemas.microsoft.com/office/powerpoint/2010/main" val="2393724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G. The Leadership Briefing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45" y="1578461"/>
            <a:ext cx="8587446" cy="2922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A 60- to 90-minute session (in-person or virtual)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to address seven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What are the most important issues our plan must address?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How does the Drivers Model </a:t>
            </a:r>
            <a:r>
              <a:rPr lang="en-US" sz="2400" u="sng" dirty="0">
                <a:solidFill>
                  <a:schemeClr val="tx2"/>
                </a:solidFill>
              </a:rPr>
              <a:t>typically</a:t>
            </a:r>
            <a:r>
              <a:rPr lang="en-US" sz="2400" dirty="0">
                <a:solidFill>
                  <a:schemeClr val="tx2"/>
                </a:solidFill>
              </a:rPr>
              <a:t> 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For each issue, where in the Drivers Model will the issue first be addressed? (e.g., Will it become a goal, objective, barrier?)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What do you like about the Drivers Model?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What changes do we need to make to ensure it works for us?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What information needs to be gathered in advance and by whom?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How shall we move forward?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5299" y="5580098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342" y="947055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What is it?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50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G. The Leadership Briefing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E46C0A"/>
                </a:solidFill>
              </a:rPr>
              <a:t>The Benefits and Key Products</a:t>
            </a:r>
          </a:p>
          <a:p>
            <a:r>
              <a:rPr lang="en-US" dirty="0">
                <a:solidFill>
                  <a:schemeClr val="tx2"/>
                </a:solidFill>
              </a:rPr>
              <a:t>Agreement on the issues to be addressed</a:t>
            </a:r>
          </a:p>
          <a:p>
            <a:r>
              <a:rPr lang="en-US" dirty="0">
                <a:solidFill>
                  <a:schemeClr val="tx2"/>
                </a:solidFill>
              </a:rPr>
              <a:t>Team buy-in on the process</a:t>
            </a:r>
          </a:p>
          <a:p>
            <a:r>
              <a:rPr lang="en-US" dirty="0">
                <a:solidFill>
                  <a:schemeClr val="tx2"/>
                </a:solidFill>
              </a:rPr>
              <a:t>A common strategy language</a:t>
            </a:r>
          </a:p>
          <a:p>
            <a:r>
              <a:rPr lang="en-US" dirty="0">
                <a:solidFill>
                  <a:schemeClr val="tx2"/>
                </a:solidFill>
              </a:rPr>
              <a:t>A customized approach to fit your team’s needs</a:t>
            </a:r>
          </a:p>
          <a:p>
            <a:r>
              <a:rPr lang="en-US" dirty="0">
                <a:solidFill>
                  <a:schemeClr val="tx2"/>
                </a:solidFill>
              </a:rPr>
              <a:t>The information to gather and assignments for gathering it</a:t>
            </a:r>
          </a:p>
          <a:p>
            <a:r>
              <a:rPr lang="en-US" dirty="0">
                <a:solidFill>
                  <a:schemeClr val="tx2"/>
                </a:solidFill>
              </a:rPr>
              <a:t>Increased commitment to participate and follow through</a:t>
            </a: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1175657" y="5633721"/>
            <a:ext cx="6792686" cy="492443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prstClr val="white"/>
                </a:solidFill>
              </a:rPr>
              <a:t>Your Secret Weapon for Selling the Plan Inside!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5924" y="5493551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51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8826"/>
            <a:ext cx="9144000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1200" y="3957302"/>
            <a:ext cx="6752800" cy="3005670"/>
          </a:xfrm>
        </p:spPr>
        <p:txBody>
          <a:bodyPr numCol="2" spcCol="182880">
            <a:noAutofit/>
          </a:bodyPr>
          <a:lstStyle/>
          <a:p>
            <a:pPr marL="344488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Strategic Planning: The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Drivers Model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Sample Strategic Plan Part I: Mission, Vision, Goals,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C000"/>
                </a:solidFill>
              </a:rPr>
              <a:t>Exercise 6a</a:t>
            </a:r>
            <a:r>
              <a:rPr lang="en-US" sz="2000" dirty="0">
                <a:solidFill>
                  <a:schemeClr val="accent1"/>
                </a:solidFill>
              </a:rPr>
              <a:t>: Defining Goals and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Sample Strategic Plan Part II: CSFs, Barriers, Strategies, Actions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The Strategy Process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Why Most Plans Fail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Three-Step Monitoring Process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The Leadership Briefing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The 10 Pitfalls to Avoid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Special Applications of the Drivers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61317" y="3254156"/>
          <a:ext cx="5770880" cy="7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  <a:endParaRPr 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57" t="9869" r="1089" b="46710"/>
          <a:stretch/>
        </p:blipFill>
        <p:spPr>
          <a:xfrm>
            <a:off x="12700" y="182880"/>
            <a:ext cx="9131300" cy="301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0" y="4151017"/>
            <a:ext cx="2194560" cy="22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62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39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282" y="1143000"/>
            <a:ext cx="8686800" cy="5410200"/>
          </a:xfrm>
          <a:prstGeom prst="rect">
            <a:avLst/>
          </a:prstGeo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Clr>
                <a:srgbClr val="000066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Clr>
                <a:srgbClr val="000066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Not including 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people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in the planning effort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Clr>
                <a:srgbClr val="000066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Planning before undertaking a 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assessment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Clr>
                <a:srgbClr val="000066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Develop a 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statement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Clr>
                <a:srgbClr val="000066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Confusing 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Clr>
                <a:srgbClr val="000066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Measuring 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instead of 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Clr>
                <a:srgbClr val="000066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Jumping straight to 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after developing objectives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Clr>
                <a:srgbClr val="000066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Not developing detailed 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plans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for strategies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Clr>
                <a:srgbClr val="000066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Not gaining 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before implementing the plan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Clr>
                <a:srgbClr val="000066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the plan</a:t>
            </a:r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274" y="71918"/>
            <a:ext cx="6821488" cy="973138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   H. The 10 Pitfalls to Avoid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1430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  <a:defRPr/>
            </a:pP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Not </a:t>
            </a:r>
            <a:r>
              <a:rPr lang="en-US" sz="2600" kern="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planning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  <a:defRPr/>
            </a:pP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Not including </a:t>
            </a:r>
            <a:r>
              <a:rPr lang="en-US" sz="2600" kern="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key people </a:t>
            </a: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 the planning effort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  <a:defRPr/>
            </a:pP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Planning before undertaking a </a:t>
            </a:r>
            <a:r>
              <a:rPr lang="en-US" sz="2600" kern="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situation assessment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  <a:defRPr/>
            </a:pP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Develop a </a:t>
            </a:r>
            <a:r>
              <a:rPr lang="en-US" sz="2600" kern="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mission statement </a:t>
            </a: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first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  <a:defRPr/>
            </a:pP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Confusing </a:t>
            </a:r>
            <a:r>
              <a:rPr lang="en-US" sz="2600" kern="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goals </a:t>
            </a: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and </a:t>
            </a:r>
            <a:r>
              <a:rPr lang="en-US" sz="2600" kern="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objectives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  <a:defRPr/>
            </a:pP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Measuring </a:t>
            </a:r>
            <a:r>
              <a:rPr lang="en-US" sz="2600" kern="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activity </a:t>
            </a: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instead of </a:t>
            </a:r>
            <a:r>
              <a:rPr lang="en-US" sz="2600" kern="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results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  <a:defRPr/>
            </a:pP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Jumping straight to </a:t>
            </a:r>
            <a:r>
              <a:rPr lang="en-US" sz="2600" kern="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strategies </a:t>
            </a: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after developing objectives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  <a:defRPr/>
            </a:pP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Not developing detailed </a:t>
            </a:r>
            <a:r>
              <a:rPr lang="en-US" sz="2600" kern="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action plans </a:t>
            </a: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 strategies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  <a:defRPr/>
            </a:pP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Not gaining </a:t>
            </a:r>
            <a:r>
              <a:rPr lang="en-US" sz="2600" kern="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buy-in </a:t>
            </a: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before implementing the plan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  <a:defRPr/>
            </a:pP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Not </a:t>
            </a:r>
            <a:r>
              <a:rPr lang="en-US" sz="2600" kern="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monitoring </a:t>
            </a:r>
            <a:r>
              <a:rPr lang="en-US" sz="2600" kern="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plan</a:t>
            </a:r>
          </a:p>
        </p:txBody>
      </p:sp>
      <p:sp>
        <p:nvSpPr>
          <p:cNvPr id="135174" name="TextBox 5"/>
          <p:cNvSpPr txBox="1">
            <a:spLocks noChangeArrowheads="1"/>
          </p:cNvSpPr>
          <p:nvPr/>
        </p:nvSpPr>
        <p:spPr bwMode="auto">
          <a:xfrm>
            <a:off x="1511300" y="1241425"/>
            <a:ext cx="159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___________</a:t>
            </a:r>
          </a:p>
        </p:txBody>
      </p:sp>
      <p:sp>
        <p:nvSpPr>
          <p:cNvPr id="135175" name="TextBox 7"/>
          <p:cNvSpPr txBox="1">
            <a:spLocks noChangeArrowheads="1"/>
          </p:cNvSpPr>
          <p:nvPr/>
        </p:nvSpPr>
        <p:spPr bwMode="auto">
          <a:xfrm>
            <a:off x="2895600" y="1701800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____   ________</a:t>
            </a:r>
          </a:p>
        </p:txBody>
      </p:sp>
      <p:sp>
        <p:nvSpPr>
          <p:cNvPr id="135176" name="TextBox 8"/>
          <p:cNvSpPr txBox="1">
            <a:spLocks noChangeArrowheads="1"/>
          </p:cNvSpPr>
          <p:nvPr/>
        </p:nvSpPr>
        <p:spPr bwMode="auto">
          <a:xfrm>
            <a:off x="5394236" y="2144713"/>
            <a:ext cx="3326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__________ ______________</a:t>
            </a:r>
          </a:p>
        </p:txBody>
      </p:sp>
      <p:sp>
        <p:nvSpPr>
          <p:cNvPr id="135177" name="TextBox 9"/>
          <p:cNvSpPr txBox="1">
            <a:spLocks noChangeArrowheads="1"/>
          </p:cNvSpPr>
          <p:nvPr/>
        </p:nvSpPr>
        <p:spPr bwMode="auto">
          <a:xfrm>
            <a:off x="2526150" y="2640013"/>
            <a:ext cx="2813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_________ ___________</a:t>
            </a:r>
          </a:p>
        </p:txBody>
      </p:sp>
      <p:sp>
        <p:nvSpPr>
          <p:cNvPr id="135178" name="TextBox 10"/>
          <p:cNvSpPr txBox="1">
            <a:spLocks noChangeArrowheads="1"/>
          </p:cNvSpPr>
          <p:nvPr/>
        </p:nvSpPr>
        <p:spPr bwMode="auto">
          <a:xfrm>
            <a:off x="2463800" y="3148013"/>
            <a:ext cx="339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_______          ____________</a:t>
            </a:r>
          </a:p>
        </p:txBody>
      </p:sp>
      <p:sp>
        <p:nvSpPr>
          <p:cNvPr id="135179" name="TextBox 11"/>
          <p:cNvSpPr txBox="1">
            <a:spLocks noChangeArrowheads="1"/>
          </p:cNvSpPr>
          <p:nvPr/>
        </p:nvSpPr>
        <p:spPr bwMode="auto">
          <a:xfrm>
            <a:off x="2501900" y="3592513"/>
            <a:ext cx="403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_________                        ________</a:t>
            </a:r>
          </a:p>
        </p:txBody>
      </p:sp>
      <p:sp>
        <p:nvSpPr>
          <p:cNvPr id="135180" name="TextBox 12"/>
          <p:cNvSpPr txBox="1">
            <a:spLocks noChangeArrowheads="1"/>
          </p:cNvSpPr>
          <p:nvPr/>
        </p:nvSpPr>
        <p:spPr bwMode="auto">
          <a:xfrm>
            <a:off x="3802063" y="4075113"/>
            <a:ext cx="172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____________</a:t>
            </a:r>
          </a:p>
        </p:txBody>
      </p:sp>
      <p:sp>
        <p:nvSpPr>
          <p:cNvPr id="135181" name="TextBox 13"/>
          <p:cNvSpPr txBox="1">
            <a:spLocks noChangeArrowheads="1"/>
          </p:cNvSpPr>
          <p:nvPr/>
        </p:nvSpPr>
        <p:spPr bwMode="auto">
          <a:xfrm>
            <a:off x="4496940" y="4887913"/>
            <a:ext cx="1915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______   ______</a:t>
            </a:r>
          </a:p>
        </p:txBody>
      </p:sp>
      <p:sp>
        <p:nvSpPr>
          <p:cNvPr id="135182" name="TextBox 14"/>
          <p:cNvSpPr txBox="1">
            <a:spLocks noChangeArrowheads="1"/>
          </p:cNvSpPr>
          <p:nvPr/>
        </p:nvSpPr>
        <p:spPr bwMode="auto">
          <a:xfrm>
            <a:off x="2714313" y="5334000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____  __</a:t>
            </a:r>
          </a:p>
        </p:txBody>
      </p:sp>
      <p:sp>
        <p:nvSpPr>
          <p:cNvPr id="135183" name="TextBox 15"/>
          <p:cNvSpPr txBox="1">
            <a:spLocks noChangeArrowheads="1"/>
          </p:cNvSpPr>
          <p:nvPr/>
        </p:nvSpPr>
        <p:spPr bwMode="auto">
          <a:xfrm>
            <a:off x="1534076" y="5815013"/>
            <a:ext cx="1723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____________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53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8826"/>
            <a:ext cx="9144000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1200" y="3957302"/>
            <a:ext cx="6752800" cy="3005670"/>
          </a:xfrm>
        </p:spPr>
        <p:txBody>
          <a:bodyPr numCol="2" spcCol="182880">
            <a:noAutofit/>
          </a:bodyPr>
          <a:lstStyle/>
          <a:p>
            <a:pPr marL="344488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Strategic Planning: The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Drivers Model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accent1"/>
                </a:solidFill>
              </a:rPr>
              <a:t>Sample Strategic Plan Part I: Mission, Vision, Goals,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C000"/>
                </a:solidFill>
              </a:rPr>
              <a:t>Exercise 6a</a:t>
            </a:r>
            <a:r>
              <a:rPr lang="en-US" sz="2000" dirty="0">
                <a:solidFill>
                  <a:schemeClr val="accent1"/>
                </a:solidFill>
              </a:rPr>
              <a:t>: Defining Goals and Objectives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Sample Strategic Plan Part II: CSFs, Barriers, Strategies, Actions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The Strategy Process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Why Most Plans Fail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Three-Step Monitoring Process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The Leadership Briefing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accent1"/>
                </a:solidFill>
              </a:rPr>
              <a:t>The 10 Pitfalls to Avoid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 </a:t>
            </a:r>
            <a:endParaRPr lang="en-US" sz="2000" dirty="0">
              <a:solidFill>
                <a:schemeClr val="accent1"/>
              </a:solidFill>
            </a:endParaRP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Special Applications of the Drivers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61317" y="3254156"/>
          <a:ext cx="5770880" cy="7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  <a:endParaRPr 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57" t="9869" r="1089" b="46710"/>
          <a:stretch/>
        </p:blipFill>
        <p:spPr>
          <a:xfrm>
            <a:off x="12700" y="182880"/>
            <a:ext cx="9131300" cy="301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0" y="4151017"/>
            <a:ext cx="2194560" cy="22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48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vision-clouds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7849" y="1185943"/>
            <a:ext cx="2208224" cy="1444684"/>
          </a:xfrm>
          <a:prstGeom prst="rect">
            <a:avLst/>
          </a:prstGeom>
        </p:spPr>
      </p:pic>
      <p:pic>
        <p:nvPicPr>
          <p:cNvPr id="25" name="Picture 24" descr="berriers-dotted-li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8883" y="2661449"/>
            <a:ext cx="2812256" cy="2812256"/>
          </a:xfrm>
          <a:prstGeom prst="rect">
            <a:avLst/>
          </a:prstGeom>
        </p:spPr>
      </p:pic>
      <p:pic>
        <p:nvPicPr>
          <p:cNvPr id="27" name="Picture 26" descr="current-pie-tex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056" y="3912016"/>
            <a:ext cx="1581018" cy="1474525"/>
          </a:xfrm>
          <a:prstGeom prst="rect">
            <a:avLst/>
          </a:prstGeom>
        </p:spPr>
      </p:pic>
      <p:pic>
        <p:nvPicPr>
          <p:cNvPr id="28" name="Picture 27" descr="drivers-arrow-tex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2661" y="1758389"/>
            <a:ext cx="3534235" cy="353423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57510" y="3503287"/>
            <a:ext cx="7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2401" y="4402669"/>
            <a:ext cx="75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022" y="2468342"/>
            <a:ext cx="1187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Barriers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8556" y="2784903"/>
            <a:ext cx="133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Monitor!</a:t>
            </a:r>
          </a:p>
        </p:txBody>
      </p:sp>
      <p:sp>
        <p:nvSpPr>
          <p:cNvPr id="32" name="Title 15"/>
          <p:cNvSpPr>
            <a:spLocks noGrp="1"/>
          </p:cNvSpPr>
          <p:nvPr>
            <p:ph type="title"/>
          </p:nvPr>
        </p:nvSpPr>
        <p:spPr>
          <a:xfrm>
            <a:off x="296030" y="0"/>
            <a:ext cx="7800006" cy="973498"/>
          </a:xfrm>
        </p:spPr>
        <p:txBody>
          <a:bodyPr/>
          <a:lstStyle/>
          <a:p>
            <a:r>
              <a:rPr lang="en-US" dirty="0"/>
              <a:t>I. Special Applications of the Drivers Model</a:t>
            </a:r>
          </a:p>
        </p:txBody>
      </p:sp>
      <p:sp>
        <p:nvSpPr>
          <p:cNvPr id="13" name="Sun 12"/>
          <p:cNvSpPr/>
          <p:nvPr/>
        </p:nvSpPr>
        <p:spPr>
          <a:xfrm>
            <a:off x="1738565" y="3873751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n 37"/>
          <p:cNvSpPr/>
          <p:nvPr/>
        </p:nvSpPr>
        <p:spPr>
          <a:xfrm>
            <a:off x="2356856" y="4512649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Curved Up 13"/>
          <p:cNvSpPr/>
          <p:nvPr/>
        </p:nvSpPr>
        <p:spPr>
          <a:xfrm flipH="1">
            <a:off x="4664467" y="4417888"/>
            <a:ext cx="1828800" cy="533888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Curved Up 38"/>
          <p:cNvSpPr/>
          <p:nvPr/>
        </p:nvSpPr>
        <p:spPr>
          <a:xfrm flipV="1">
            <a:off x="5432323" y="2650138"/>
            <a:ext cx="1828800" cy="560867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 descr="lin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5989" y="2885006"/>
            <a:ext cx="3088232" cy="18508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8342" y="947055"/>
            <a:ext cx="389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Change Management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4714" y="4790093"/>
            <a:ext cx="1168910" cy="584775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The Case</a:t>
            </a:r>
            <a:b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</a:b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for Change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21271" y="1859719"/>
            <a:ext cx="2066591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The Vision of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8794" y="2845957"/>
            <a:ext cx="1872629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Barriers to Change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72294" y="4856082"/>
            <a:ext cx="1903085" cy="584775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The Key Conditions</a:t>
            </a:r>
            <a:b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</a:b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for Change</a:t>
            </a:r>
          </a:p>
        </p:txBody>
      </p:sp>
      <p:sp>
        <p:nvSpPr>
          <p:cNvPr id="36" name="TextBox 35"/>
          <p:cNvSpPr txBox="1"/>
          <p:nvPr/>
        </p:nvSpPr>
        <p:spPr>
          <a:xfrm rot="19769785">
            <a:off x="3138020" y="3687416"/>
            <a:ext cx="2151551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The Drivers of Change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93335" y="3296386"/>
            <a:ext cx="1909497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Monitoring Change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10231" y="3134363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55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 animBg="1"/>
      <p:bldP spid="31" grpId="0" animBg="1"/>
      <p:bldP spid="35" grpId="0" animBg="1"/>
      <p:bldP spid="36" grpId="0" animBg="1"/>
      <p:bldP spid="4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vision-clouds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7849" y="1185943"/>
            <a:ext cx="2208224" cy="1444684"/>
          </a:xfrm>
          <a:prstGeom prst="rect">
            <a:avLst/>
          </a:prstGeom>
        </p:spPr>
      </p:pic>
      <p:pic>
        <p:nvPicPr>
          <p:cNvPr id="25" name="Picture 24" descr="berriers-dotted-li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8883" y="2661449"/>
            <a:ext cx="2812256" cy="2812256"/>
          </a:xfrm>
          <a:prstGeom prst="rect">
            <a:avLst/>
          </a:prstGeom>
        </p:spPr>
      </p:pic>
      <p:pic>
        <p:nvPicPr>
          <p:cNvPr id="27" name="Picture 26" descr="current-pie-tex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056" y="3912016"/>
            <a:ext cx="1581018" cy="1474525"/>
          </a:xfrm>
          <a:prstGeom prst="rect">
            <a:avLst/>
          </a:prstGeom>
        </p:spPr>
      </p:pic>
      <p:pic>
        <p:nvPicPr>
          <p:cNvPr id="28" name="Picture 27" descr="drivers-arrow-tex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2661" y="1758389"/>
            <a:ext cx="3534235" cy="353423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57510" y="3503287"/>
            <a:ext cx="7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2401" y="4402669"/>
            <a:ext cx="75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022" y="2468342"/>
            <a:ext cx="1187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Barriers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8556" y="2784903"/>
            <a:ext cx="133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Monitor!</a:t>
            </a:r>
          </a:p>
        </p:txBody>
      </p:sp>
      <p:sp>
        <p:nvSpPr>
          <p:cNvPr id="32" name="Title 15"/>
          <p:cNvSpPr>
            <a:spLocks noGrp="1"/>
          </p:cNvSpPr>
          <p:nvPr>
            <p:ph type="title"/>
          </p:nvPr>
        </p:nvSpPr>
        <p:spPr>
          <a:xfrm>
            <a:off x="296030" y="0"/>
            <a:ext cx="7800006" cy="973498"/>
          </a:xfrm>
        </p:spPr>
        <p:txBody>
          <a:bodyPr/>
          <a:lstStyle/>
          <a:p>
            <a:r>
              <a:rPr lang="en-US" dirty="0"/>
              <a:t>I. Special Applications of the Drivers Model</a:t>
            </a:r>
          </a:p>
        </p:txBody>
      </p:sp>
      <p:sp>
        <p:nvSpPr>
          <p:cNvPr id="13" name="Sun 12"/>
          <p:cNvSpPr/>
          <p:nvPr/>
        </p:nvSpPr>
        <p:spPr>
          <a:xfrm>
            <a:off x="1738565" y="3873751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n 37"/>
          <p:cNvSpPr/>
          <p:nvPr/>
        </p:nvSpPr>
        <p:spPr>
          <a:xfrm>
            <a:off x="2356856" y="4512649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Curved Up 13"/>
          <p:cNvSpPr/>
          <p:nvPr/>
        </p:nvSpPr>
        <p:spPr>
          <a:xfrm flipH="1">
            <a:off x="4664467" y="4417888"/>
            <a:ext cx="1828800" cy="533888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Curved Up 38"/>
          <p:cNvSpPr/>
          <p:nvPr/>
        </p:nvSpPr>
        <p:spPr>
          <a:xfrm flipV="1">
            <a:off x="5432323" y="2650138"/>
            <a:ext cx="1828800" cy="560867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 descr="lin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5989" y="2885006"/>
            <a:ext cx="3088232" cy="18508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8342" y="947055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Coaching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520" y="4790093"/>
            <a:ext cx="2337499" cy="584775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- Strengths</a:t>
            </a:r>
            <a:b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</a:b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- Areas for Improvement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957" y="1859719"/>
            <a:ext cx="2193229" cy="830997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Vision of Success</a:t>
            </a:r>
            <a:b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</a:b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- Behaviors</a:t>
            </a:r>
          </a:p>
          <a:p>
            <a:pPr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- Measures of success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9141" y="2845957"/>
            <a:ext cx="1931940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Barriers to Success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26168" y="4804712"/>
            <a:ext cx="1529586" cy="584775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Key Conditions</a:t>
            </a:r>
            <a:b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</a:b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for Success</a:t>
            </a:r>
          </a:p>
        </p:txBody>
      </p:sp>
      <p:sp>
        <p:nvSpPr>
          <p:cNvPr id="36" name="TextBox 35"/>
          <p:cNvSpPr txBox="1"/>
          <p:nvPr/>
        </p:nvSpPr>
        <p:spPr>
          <a:xfrm rot="19769785">
            <a:off x="3109972" y="3687416"/>
            <a:ext cx="2207656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Strategies for Success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79898" y="3296386"/>
            <a:ext cx="1736373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Monitor Progress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10231" y="3134363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56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 animBg="1"/>
      <p:bldP spid="31" grpId="0" animBg="1"/>
      <p:bldP spid="35" grpId="0" animBg="1"/>
      <p:bldP spid="36" grpId="0" animBg="1"/>
      <p:bldP spid="4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30" y="0"/>
            <a:ext cx="8067134" cy="973498"/>
          </a:xfrm>
        </p:spPr>
        <p:txBody>
          <a:bodyPr/>
          <a:lstStyle/>
          <a:p>
            <a:r>
              <a:rPr lang="en-US" dirty="0"/>
              <a:t>I. Special Applications of the Drivers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29" y="1032194"/>
            <a:ext cx="8442973" cy="5030172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b="1" dirty="0">
                <a:solidFill>
                  <a:srgbClr val="E46C0A"/>
                </a:solidFill>
              </a:rPr>
              <a:t>Having a Coaching Conversation</a:t>
            </a:r>
          </a:p>
          <a:p>
            <a:pPr marL="966788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300" dirty="0">
                <a:solidFill>
                  <a:schemeClr val="tx2"/>
                </a:solidFill>
              </a:rPr>
              <a:t>Where are you today? (Your strengths, areas for improvement)</a:t>
            </a:r>
          </a:p>
          <a:p>
            <a:pPr marL="966788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300" dirty="0">
                <a:solidFill>
                  <a:schemeClr val="tx2"/>
                </a:solidFill>
              </a:rPr>
              <a:t>Where would you like to be? What’s your vision of success?</a:t>
            </a:r>
          </a:p>
          <a:p>
            <a:pPr marL="966788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300" dirty="0">
                <a:solidFill>
                  <a:schemeClr val="tx2"/>
                </a:solidFill>
              </a:rPr>
              <a:t>What do you see as the barriers to getting there? Why aren’t you there already?</a:t>
            </a:r>
          </a:p>
          <a:p>
            <a:pPr marL="966788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300" dirty="0">
                <a:solidFill>
                  <a:schemeClr val="tx2"/>
                </a:solidFill>
              </a:rPr>
              <a:t>What are your critical success factors? What are the conditions, that if they are created, well propel you to your vision?</a:t>
            </a:r>
          </a:p>
          <a:p>
            <a:pPr marL="966788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300" dirty="0">
                <a:solidFill>
                  <a:schemeClr val="tx2"/>
                </a:solidFill>
              </a:rPr>
              <a:t>What are key strategies for getting there? What help do you need from the organization?</a:t>
            </a:r>
          </a:p>
          <a:p>
            <a:pPr marL="966788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300" dirty="0">
                <a:solidFill>
                  <a:schemeClr val="tx2"/>
                </a:solidFill>
              </a:rPr>
              <a:t>What do you start on first?</a:t>
            </a:r>
          </a:p>
          <a:p>
            <a:pPr marL="966788" indent="-514350">
              <a:spcBef>
                <a:spcPts val="300"/>
              </a:spcBef>
              <a:buFont typeface="+mj-lt"/>
              <a:buAutoNum type="arabicPeriod"/>
            </a:pPr>
            <a:r>
              <a:rPr lang="en-US" sz="2300" dirty="0">
                <a:solidFill>
                  <a:schemeClr val="tx2"/>
                </a:solidFill>
              </a:rPr>
              <a:t>How will we monitor progress?</a:t>
            </a:r>
          </a:p>
          <a:p>
            <a:pPr marL="966788" indent="-514350">
              <a:spcBef>
                <a:spcPts val="30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Franklin Gothic Book"/>
                <a:cs typeface="Franklin Gothic Book"/>
              </a:rPr>
              <a:t>Copyright 2015, Leadership Strategies, Inc. - V15.07c Duplication prohibited without consent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9003" y="5501543"/>
            <a:ext cx="66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57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7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4162425" y="5624514"/>
            <a:ext cx="819150" cy="273844"/>
          </a:xfrm>
        </p:spPr>
        <p:txBody>
          <a:bodyPr/>
          <a:lstStyle/>
          <a:p>
            <a:pPr>
              <a:defRPr/>
            </a:pPr>
            <a:fld id="{57F09362-3ECF-43FF-9131-C2EB0D040696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  <p:pic>
        <p:nvPicPr>
          <p:cNvPr id="21" name="Picture 20" descr="vision-clouds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7849" y="1185943"/>
            <a:ext cx="2208224" cy="1444684"/>
          </a:xfrm>
          <a:prstGeom prst="rect">
            <a:avLst/>
          </a:prstGeom>
        </p:spPr>
      </p:pic>
      <p:pic>
        <p:nvPicPr>
          <p:cNvPr id="25" name="Picture 24" descr="berriers-dotted-li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8883" y="2661449"/>
            <a:ext cx="2812256" cy="2812256"/>
          </a:xfrm>
          <a:prstGeom prst="rect">
            <a:avLst/>
          </a:prstGeom>
        </p:spPr>
      </p:pic>
      <p:pic>
        <p:nvPicPr>
          <p:cNvPr id="27" name="Picture 26" descr="current-pie-tex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056" y="3912016"/>
            <a:ext cx="1581018" cy="1474525"/>
          </a:xfrm>
          <a:prstGeom prst="rect">
            <a:avLst/>
          </a:prstGeom>
        </p:spPr>
      </p:pic>
      <p:pic>
        <p:nvPicPr>
          <p:cNvPr id="28" name="Picture 27" descr="drivers-arrow-tex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2661" y="1758389"/>
            <a:ext cx="3534235" cy="353423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57510" y="3503287"/>
            <a:ext cx="7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2401" y="4402669"/>
            <a:ext cx="75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CSFs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2022" y="2468342"/>
            <a:ext cx="1187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Barriers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8556" y="2784903"/>
            <a:ext cx="133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Monitor!</a:t>
            </a:r>
          </a:p>
        </p:txBody>
      </p:sp>
      <p:sp>
        <p:nvSpPr>
          <p:cNvPr id="32" name="Title 15"/>
          <p:cNvSpPr>
            <a:spLocks noGrp="1"/>
          </p:cNvSpPr>
          <p:nvPr>
            <p:ph type="title"/>
          </p:nvPr>
        </p:nvSpPr>
        <p:spPr>
          <a:xfrm>
            <a:off x="296030" y="0"/>
            <a:ext cx="7800006" cy="973498"/>
          </a:xfrm>
        </p:spPr>
        <p:txBody>
          <a:bodyPr/>
          <a:lstStyle/>
          <a:p>
            <a:r>
              <a:rPr lang="en-US" dirty="0"/>
              <a:t>I. Special Applications of the Drivers Model</a:t>
            </a:r>
          </a:p>
        </p:txBody>
      </p:sp>
      <p:sp>
        <p:nvSpPr>
          <p:cNvPr id="13" name="Sun 12"/>
          <p:cNvSpPr/>
          <p:nvPr/>
        </p:nvSpPr>
        <p:spPr>
          <a:xfrm>
            <a:off x="1738565" y="3873751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n 37"/>
          <p:cNvSpPr/>
          <p:nvPr/>
        </p:nvSpPr>
        <p:spPr>
          <a:xfrm>
            <a:off x="2356856" y="4512649"/>
            <a:ext cx="466605" cy="273258"/>
          </a:xfrm>
          <a:prstGeom prst="su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Curved Up 13"/>
          <p:cNvSpPr/>
          <p:nvPr/>
        </p:nvSpPr>
        <p:spPr>
          <a:xfrm flipH="1">
            <a:off x="4664467" y="4417888"/>
            <a:ext cx="1828800" cy="533888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Curved Up 38"/>
          <p:cNvSpPr/>
          <p:nvPr/>
        </p:nvSpPr>
        <p:spPr>
          <a:xfrm flipV="1">
            <a:off x="5432323" y="2650138"/>
            <a:ext cx="1828800" cy="560867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 descr="lin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5989" y="2885006"/>
            <a:ext cx="3088232" cy="18508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8342" y="947055"/>
            <a:ext cx="3698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Managing Your Boss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957" y="1859719"/>
            <a:ext cx="3153427" cy="584775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What does your boss believe are</a:t>
            </a:r>
            <a:b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</a:b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her most important objectives?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188" y="2887053"/>
            <a:ext cx="3382657" cy="584775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What does your boss believe is</a:t>
            </a:r>
            <a:b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</a:b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standing in the way of her success?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42734" y="5215672"/>
            <a:ext cx="3076483" cy="584775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What does your boss believe are</a:t>
            </a:r>
            <a:b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</a:b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key conditions for her success?</a:t>
            </a:r>
          </a:p>
        </p:txBody>
      </p:sp>
      <p:sp>
        <p:nvSpPr>
          <p:cNvPr id="36" name="TextBox 35"/>
          <p:cNvSpPr txBox="1"/>
          <p:nvPr/>
        </p:nvSpPr>
        <p:spPr>
          <a:xfrm rot="19769785">
            <a:off x="2369926" y="3532793"/>
            <a:ext cx="4331712" cy="584775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What are you doing, or not doing, to overcome </a:t>
            </a:r>
            <a:b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</a:b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the barriers or achieve the key conditions?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50292" y="3249792"/>
            <a:ext cx="2403383" cy="1077218"/>
          </a:xfrm>
          <a:prstGeom prst="rect">
            <a:avLst/>
          </a:prstGeom>
          <a:solidFill>
            <a:srgbClr val="FFFFFF"/>
          </a:solidFill>
          <a:ln>
            <a:solidFill>
              <a:srgbClr val="00467F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How will you ensure that</a:t>
            </a:r>
            <a:b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</a:br>
            <a:r>
              <a:rPr lang="en-US" sz="1600" kern="0" dirty="0">
                <a:solidFill>
                  <a:srgbClr val="004678"/>
                </a:solidFill>
                <a:latin typeface="Franklin Gothic Demi" panose="020B0703020102020204" pitchFamily="34" charset="0"/>
              </a:rPr>
              <a:t>what you are doing is recognized and valued by your boss?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10231" y="3134363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58</a:t>
            </a:fld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 dirty="0"/>
              <a:t> </a:t>
            </a:r>
            <a:r>
              <a:rPr lang="en-US" sz="1400" dirty="0">
                <a:solidFill>
                  <a:srgbClr val="04346C"/>
                </a:solidFill>
                <a:latin typeface="Franklin Gothic Book"/>
              </a:rPr>
              <a:t>6-25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31" grpId="0" animBg="1"/>
      <p:bldP spid="35" grpId="0" animBg="1"/>
      <p:bldP spid="36" grpId="0" animBg="1"/>
      <p:bldP spid="4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32" y="1"/>
            <a:ext cx="8560891" cy="973499"/>
          </a:xfrm>
          <a:solidFill>
            <a:srgbClr val="E46C0A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32" y="1314170"/>
            <a:ext cx="7886700" cy="4781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What are the 4 Strategic Questions?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Where are we today?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Where do we want to be?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What do we do to get there?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How will we monitor our progress? </a:t>
            </a:r>
          </a:p>
        </p:txBody>
      </p:sp>
    </p:spTree>
    <p:extLst>
      <p:ext uri="{BB962C8B-B14F-4D97-AF65-F5344CB8AC3E}">
        <p14:creationId xmlns:p14="http://schemas.microsoft.com/office/powerpoint/2010/main" val="25649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Course manual</a:t>
            </a:r>
          </a:p>
          <a:p>
            <a:r>
              <a:rPr lang="en-US" dirty="0">
                <a:solidFill>
                  <a:schemeClr val="tx2"/>
                </a:solidFill>
              </a:rPr>
              <a:t>Spring Forward exercise packet</a:t>
            </a:r>
          </a:p>
          <a:p>
            <a:r>
              <a:rPr lang="en-US" dirty="0">
                <a:solidFill>
                  <a:schemeClr val="tx2"/>
                </a:solidFill>
              </a:rPr>
              <a:t>Mini manual</a:t>
            </a:r>
          </a:p>
          <a:p>
            <a:r>
              <a:rPr lang="en-US" dirty="0">
                <a:solidFill>
                  <a:schemeClr val="tx2"/>
                </a:solidFill>
              </a:rPr>
              <a:t>Mobile App: Search “LeadStrat” or “Leadership Strategies”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2015, Leadership Strategies, Inc. - V15.07c Duplication prohibited without consent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11" y="3708844"/>
            <a:ext cx="1914525" cy="58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284" y="3708843"/>
            <a:ext cx="1999120" cy="58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8873616" y="6003702"/>
            <a:ext cx="66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6" name="Oval 5"/>
          <p:cNvSpPr/>
          <p:nvPr/>
        </p:nvSpPr>
        <p:spPr>
          <a:xfrm>
            <a:off x="6976872" y="6343947"/>
            <a:ext cx="2130265" cy="4867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72606" y="6429960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Slide  #  </a:t>
            </a:r>
            <a:r>
              <a:rPr lang="en-US" dirty="0">
                <a:solidFill>
                  <a:srgbClr val="002060"/>
                </a:solidFill>
              </a:rPr>
              <a:t>| </a:t>
            </a:r>
            <a:r>
              <a:rPr lang="en-US" b="1" dirty="0">
                <a:solidFill>
                  <a:srgbClr val="C00000"/>
                </a:solidFill>
              </a:rPr>
              <a:t>Manual #</a:t>
            </a:r>
          </a:p>
        </p:txBody>
      </p:sp>
    </p:spTree>
    <p:extLst>
      <p:ext uri="{BB962C8B-B14F-4D97-AF65-F5344CB8AC3E}">
        <p14:creationId xmlns:p14="http://schemas.microsoft.com/office/powerpoint/2010/main" val="15021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32" y="1"/>
            <a:ext cx="8560891" cy="973499"/>
          </a:xfrm>
          <a:solidFill>
            <a:srgbClr val="E46C0A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32" y="1273967"/>
            <a:ext cx="7886700" cy="4781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What are the 5 steps in using the Drivers Model?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Start with an accurate picture of today!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Create a shared vision.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Understand your Barriers and CSFs.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Define your Drivers.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Monitor!</a:t>
            </a:r>
          </a:p>
        </p:txBody>
      </p:sp>
    </p:spTree>
    <p:extLst>
      <p:ext uri="{BB962C8B-B14F-4D97-AF65-F5344CB8AC3E}">
        <p14:creationId xmlns:p14="http://schemas.microsoft.com/office/powerpoint/2010/main" val="221885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32" y="1"/>
            <a:ext cx="8560891" cy="973499"/>
          </a:xfrm>
          <a:solidFill>
            <a:srgbClr val="E46C0A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32" y="1273967"/>
            <a:ext cx="8440344" cy="5082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Are the following Goals or Objectives?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solidFill>
                  <a:schemeClr val="tx2"/>
                </a:solidFill>
              </a:rPr>
              <a:t>Deepen our penetration with existing clients.</a:t>
            </a:r>
          </a:p>
          <a:p>
            <a:pPr lvl="1"/>
            <a:r>
              <a:rPr lang="en-US" dirty="0">
                <a:solidFill>
                  <a:srgbClr val="E46C0A"/>
                </a:solidFill>
              </a:rPr>
              <a:t>Goal 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tx2"/>
                </a:solidFill>
              </a:rPr>
              <a:t>Gain 15% more referrals this year than last year. </a:t>
            </a:r>
          </a:p>
          <a:p>
            <a:pPr lvl="1"/>
            <a:r>
              <a:rPr lang="en-US" dirty="0">
                <a:solidFill>
                  <a:srgbClr val="E46C0A"/>
                </a:solidFill>
              </a:rPr>
              <a:t>Objective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tx2"/>
                </a:solidFill>
              </a:rPr>
              <a:t>Maximize employee engagement</a:t>
            </a:r>
            <a:r>
              <a:rPr lang="en-US" dirty="0"/>
              <a:t>. </a:t>
            </a:r>
          </a:p>
          <a:p>
            <a:pPr lvl="1"/>
            <a:r>
              <a:rPr lang="en-US" dirty="0">
                <a:solidFill>
                  <a:srgbClr val="E46C0A"/>
                </a:solidFill>
              </a:rPr>
              <a:t>Goal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tx2"/>
                </a:solidFill>
              </a:rPr>
              <a:t>Increase revenue by 10%. </a:t>
            </a:r>
          </a:p>
          <a:p>
            <a:pPr lvl="1"/>
            <a:r>
              <a:rPr lang="en-US" dirty="0">
                <a:solidFill>
                  <a:srgbClr val="E46C0A"/>
                </a:solidFill>
              </a:rPr>
              <a:t>Objective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tx2"/>
                </a:solidFill>
              </a:rPr>
              <a:t>Achieve 80% or better on annual employee engagement survey. </a:t>
            </a:r>
          </a:p>
          <a:p>
            <a:pPr lvl="1"/>
            <a:r>
              <a:rPr lang="en-US" dirty="0">
                <a:solidFill>
                  <a:srgbClr val="E46C0A"/>
                </a:solidFill>
              </a:rPr>
              <a:t>Objective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39003" y="5501543"/>
            <a:ext cx="66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059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32" y="1"/>
            <a:ext cx="8560891" cy="973499"/>
          </a:xfrm>
          <a:solidFill>
            <a:srgbClr val="E46C0A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32" y="1356889"/>
            <a:ext cx="7886700" cy="51820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42202" y="1839773"/>
            <a:ext cx="47548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400">
              <a:buFont typeface="Calibri" panose="020F0502020204030204" pitchFamily="34" charset="0"/>
              <a:buChar char="͟"/>
              <a:defRPr/>
            </a:pPr>
            <a:r>
              <a:rPr lang="en-US" sz="2400" dirty="0">
                <a:solidFill>
                  <a:schemeClr val="tx2"/>
                </a:solidFill>
              </a:rPr>
              <a:t>Key conditions that must be created to achieve one or more objectives. </a:t>
            </a:r>
          </a:p>
          <a:p>
            <a:pPr lvl="0" defTabSz="914400">
              <a:defRPr/>
            </a:pPr>
            <a:r>
              <a:rPr lang="en-US" sz="2400" dirty="0">
                <a:solidFill>
                  <a:schemeClr val="tx2"/>
                </a:solidFill>
              </a:rPr>
              <a:t>				</a:t>
            </a:r>
            <a:endParaRPr lang="en-US" sz="2400" dirty="0">
              <a:solidFill>
                <a:srgbClr val="E46C0A"/>
              </a:solidFill>
            </a:endParaRPr>
          </a:p>
          <a:p>
            <a:pPr marL="457200" indent="-457200" defTabSz="914400">
              <a:buFont typeface="Calibri" panose="020F0502020204030204" pitchFamily="34" charset="0"/>
              <a:buChar char="͟"/>
              <a:defRPr/>
            </a:pPr>
            <a:r>
              <a:rPr lang="en-US" sz="2400" dirty="0">
                <a:solidFill>
                  <a:schemeClr val="tx2"/>
                </a:solidFill>
              </a:rPr>
              <a:t>Existing or potential challenges that hinder the achievement of objectives.</a:t>
            </a:r>
          </a:p>
          <a:p>
            <a:pPr defTabSz="914400">
              <a:defRPr/>
            </a:pPr>
            <a:r>
              <a:rPr lang="en-US" sz="2400" dirty="0">
                <a:solidFill>
                  <a:schemeClr val="tx2"/>
                </a:solidFill>
              </a:rPr>
              <a:t>				</a:t>
            </a:r>
            <a:endParaRPr lang="en-US" sz="2400" dirty="0">
              <a:solidFill>
                <a:srgbClr val="E46C0A"/>
              </a:solidFill>
            </a:endParaRPr>
          </a:p>
          <a:p>
            <a:pPr marL="457200" indent="-457200" defTabSz="914400">
              <a:buFont typeface="Calibri" panose="020F0502020204030204" pitchFamily="34" charset="0"/>
              <a:buChar char="͟"/>
              <a:defRPr/>
            </a:pPr>
            <a:r>
              <a:rPr lang="en-US" sz="2400" dirty="0">
                <a:solidFill>
                  <a:schemeClr val="tx2"/>
                </a:solidFill>
              </a:rPr>
              <a:t>Broad activities required to achieve an objective, create a critical condition, or overcome a barrier.</a:t>
            </a:r>
          </a:p>
          <a:p>
            <a:pPr defTabSz="914400">
              <a:defRPr/>
            </a:pPr>
            <a:r>
              <a:rPr lang="en-US" sz="2400" dirty="0">
                <a:solidFill>
                  <a:schemeClr val="tx2"/>
                </a:solidFill>
              </a:rPr>
              <a:t>				</a:t>
            </a:r>
            <a:endParaRPr lang="en-US" sz="2400" dirty="0">
              <a:solidFill>
                <a:srgbClr val="E46C0A"/>
              </a:solidFill>
            </a:endParaRPr>
          </a:p>
          <a:p>
            <a:pPr lvl="0" defTabSz="914400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6032" y="1871721"/>
            <a:ext cx="3313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</a:rPr>
              <a:t>Barriers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</a:rPr>
              <a:t>Strategies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</a:rPr>
              <a:t>Critical Success Factors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10" y="1778126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46C0A"/>
                </a:solidFill>
              </a:rPr>
              <a:t>C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39332" y="3233546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46C0A"/>
                </a:solidFill>
              </a:rPr>
              <a:t>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10" y="4688966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46C0A"/>
                </a:solidFill>
              </a:rPr>
              <a:t>B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6582" y="1191804"/>
            <a:ext cx="595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Which letter should go with which definition?</a:t>
            </a:r>
          </a:p>
        </p:txBody>
      </p:sp>
    </p:spTree>
    <p:extLst>
      <p:ext uri="{BB962C8B-B14F-4D97-AF65-F5344CB8AC3E}">
        <p14:creationId xmlns:p14="http://schemas.microsoft.com/office/powerpoint/2010/main" val="17428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32" y="1"/>
            <a:ext cx="8560891" cy="973499"/>
          </a:xfrm>
          <a:solidFill>
            <a:srgbClr val="E46C0A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62" y="1273967"/>
            <a:ext cx="7886700" cy="47819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Specific steps to be taken by whom and by when, to implement strategy is the definition of which of the following?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Strategy</a:t>
            </a:r>
          </a:p>
          <a:p>
            <a:r>
              <a:rPr lang="en-US" dirty="0">
                <a:solidFill>
                  <a:schemeClr val="tx2"/>
                </a:solidFill>
              </a:rPr>
              <a:t>Action plan</a:t>
            </a:r>
          </a:p>
          <a:p>
            <a:r>
              <a:rPr lang="en-US" dirty="0">
                <a:solidFill>
                  <a:schemeClr val="tx2"/>
                </a:solidFill>
              </a:rPr>
              <a:t>Three Step Monitoring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5262" y="3690117"/>
            <a:ext cx="3100202" cy="506776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1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32" y="1"/>
            <a:ext cx="8560891" cy="973499"/>
          </a:xfrm>
          <a:solidFill>
            <a:srgbClr val="E46C0A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32" y="1273967"/>
            <a:ext cx="7886700" cy="4781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What are the three phases of the Strategy Process?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514350" lvl="1" indent="-514350"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Assessment</a:t>
            </a:r>
          </a:p>
          <a:p>
            <a:pPr marL="514350" lvl="1" indent="-514350"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Strategy Sessions</a:t>
            </a:r>
          </a:p>
          <a:p>
            <a:pPr marL="514350" lvl="1" indent="-514350"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931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32" y="1"/>
            <a:ext cx="8560891" cy="973499"/>
          </a:xfrm>
          <a:solidFill>
            <a:srgbClr val="E46C0A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31" y="988967"/>
            <a:ext cx="8847969" cy="4781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2"/>
                </a:solidFill>
              </a:rPr>
              <a:t>When should you implement each step of Three-Step Monitoring?</a:t>
            </a:r>
          </a:p>
          <a:p>
            <a:pPr marL="0" indent="0">
              <a:buNone/>
            </a:pPr>
            <a:endParaRPr lang="en-US" sz="800" dirty="0">
              <a:solidFill>
                <a:schemeClr val="tx2"/>
              </a:solidFill>
            </a:endParaRPr>
          </a:p>
          <a:p>
            <a:pPr marL="0" indent="0" defTabSz="685800">
              <a:buClr>
                <a:srgbClr val="AEBD22"/>
              </a:buClr>
              <a:buSzPct val="70000"/>
              <a:buNone/>
              <a:defRPr/>
            </a:pPr>
            <a:r>
              <a:rPr lang="en-US" sz="2600" b="1" dirty="0">
                <a:solidFill>
                  <a:schemeClr val="tx2"/>
                </a:solidFill>
                <a:cs typeface="Times New Roman" pitchFamily="18" charset="0"/>
              </a:rPr>
              <a:t>__________: </a:t>
            </a:r>
          </a:p>
          <a:p>
            <a:pPr>
              <a:buClr>
                <a:schemeClr val="tx2"/>
              </a:buClr>
              <a:buSzPct val="70000"/>
              <a:defRPr/>
            </a:pPr>
            <a:r>
              <a:rPr lang="en-US" sz="2600" dirty="0">
                <a:solidFill>
                  <a:schemeClr val="tx2"/>
                </a:solidFill>
              </a:rPr>
              <a:t>Did we do what we said we were going to do?</a:t>
            </a:r>
          </a:p>
          <a:p>
            <a:pPr>
              <a:buClr>
                <a:schemeClr val="tx2"/>
              </a:buClr>
              <a:buSzPct val="70000"/>
              <a:defRPr/>
            </a:pPr>
            <a:r>
              <a:rPr lang="en-US" sz="2600" dirty="0">
                <a:solidFill>
                  <a:schemeClr val="tx2"/>
                </a:solidFill>
              </a:rPr>
              <a:t>Review status of priority strategies.</a:t>
            </a:r>
          </a:p>
          <a:p>
            <a:pPr marL="0" indent="0" defTabSz="685800">
              <a:buClr>
                <a:srgbClr val="AEBD22"/>
              </a:buClr>
              <a:buSzPct val="70000"/>
              <a:buNone/>
              <a:defRPr/>
            </a:pPr>
            <a:r>
              <a:rPr lang="en-US" sz="2600" b="1" dirty="0">
                <a:solidFill>
                  <a:schemeClr val="tx2"/>
                </a:solidFill>
                <a:cs typeface="Times New Roman" pitchFamily="18" charset="0"/>
              </a:rPr>
              <a:t>__________: </a:t>
            </a:r>
          </a:p>
          <a:p>
            <a:pPr marL="0" indent="0" defTabSz="685800">
              <a:buClr>
                <a:srgbClr val="AEBD22"/>
              </a:buClr>
              <a:buSzPct val="70000"/>
              <a:buNone/>
              <a:defRPr/>
            </a:pPr>
            <a:r>
              <a:rPr lang="en-US" sz="2600" dirty="0">
                <a:solidFill>
                  <a:schemeClr val="tx2"/>
                </a:solidFill>
                <a:cs typeface="Times New Roman" pitchFamily="18" charset="0"/>
              </a:rPr>
              <a:t>Are we making the progress we intended to make?</a:t>
            </a:r>
          </a:p>
          <a:p>
            <a:pPr defTabSz="685800">
              <a:buClr>
                <a:schemeClr val="tx2"/>
              </a:buClr>
              <a:buSzPct val="70000"/>
              <a:defRPr/>
            </a:pPr>
            <a:r>
              <a:rPr lang="en-US" sz="2600" dirty="0">
                <a:solidFill>
                  <a:schemeClr val="tx2"/>
                </a:solidFill>
                <a:cs typeface="Times New Roman" pitchFamily="18" charset="0"/>
              </a:rPr>
              <a:t>Review performance against </a:t>
            </a:r>
            <a:r>
              <a:rPr lang="en-US" sz="2600" u="sng" dirty="0">
                <a:solidFill>
                  <a:schemeClr val="tx2"/>
                </a:solidFill>
                <a:cs typeface="Times New Roman" pitchFamily="18" charset="0"/>
              </a:rPr>
              <a:t>objectives</a:t>
            </a:r>
            <a:r>
              <a:rPr lang="en-US" sz="2600" dirty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  <a:p>
            <a:pPr marL="0" indent="0" defTabSz="685800">
              <a:buClr>
                <a:srgbClr val="AEBD22"/>
              </a:buClr>
              <a:buSzPct val="70000"/>
              <a:buNone/>
              <a:defRPr/>
            </a:pPr>
            <a:r>
              <a:rPr lang="en-US" sz="2600" b="1" dirty="0">
                <a:solidFill>
                  <a:schemeClr val="tx2"/>
                </a:solidFill>
                <a:cs typeface="Times New Roman" pitchFamily="18" charset="0"/>
              </a:rPr>
              <a:t>__________:</a:t>
            </a:r>
          </a:p>
          <a:p>
            <a:pPr defTabSz="685800">
              <a:buClr>
                <a:schemeClr val="tx2"/>
              </a:buClr>
              <a:buSzPct val="70000"/>
              <a:defRPr/>
            </a:pPr>
            <a:r>
              <a:rPr lang="en-US" sz="2600" dirty="0">
                <a:solidFill>
                  <a:schemeClr val="tx2"/>
                </a:solidFill>
                <a:cs typeface="Times New Roman" pitchFamily="18" charset="0"/>
              </a:rPr>
              <a:t>Are we going in the right direction?</a:t>
            </a:r>
          </a:p>
          <a:p>
            <a:pPr defTabSz="685800">
              <a:buClr>
                <a:schemeClr val="tx2"/>
              </a:buClr>
              <a:buSzPct val="70000"/>
              <a:defRPr/>
            </a:pPr>
            <a:r>
              <a:rPr lang="en-US" sz="2600" dirty="0">
                <a:solidFill>
                  <a:schemeClr val="tx2"/>
                </a:solidFill>
                <a:cs typeface="Times New Roman" pitchFamily="18" charset="0"/>
              </a:rPr>
              <a:t>Update the </a:t>
            </a:r>
            <a:r>
              <a:rPr lang="en-US" sz="2600" u="sng" dirty="0">
                <a:solidFill>
                  <a:schemeClr val="tx2"/>
                </a:solidFill>
                <a:cs typeface="Times New Roman" pitchFamily="18" charset="0"/>
              </a:rPr>
              <a:t>strategic plan</a:t>
            </a:r>
            <a:r>
              <a:rPr lang="en-US" sz="2600" dirty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318" y="3361700"/>
            <a:ext cx="1575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E46C0A"/>
                </a:solidFill>
              </a:rPr>
              <a:t>Quarterly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318" y="1918311"/>
            <a:ext cx="142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E46C0A"/>
                </a:solidFill>
              </a:rPr>
              <a:t>Monthly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318" y="4811952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E46C0A"/>
                </a:solidFill>
              </a:rPr>
              <a:t>Annually</a:t>
            </a:r>
          </a:p>
        </p:txBody>
      </p:sp>
    </p:spTree>
    <p:extLst>
      <p:ext uri="{BB962C8B-B14F-4D97-AF65-F5344CB8AC3E}">
        <p14:creationId xmlns:p14="http://schemas.microsoft.com/office/powerpoint/2010/main" val="16052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32" y="1"/>
            <a:ext cx="8560891" cy="973499"/>
          </a:xfrm>
          <a:solidFill>
            <a:srgbClr val="E46C0A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32" y="1273967"/>
            <a:ext cx="7886700" cy="4781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State three benefits of the Leadership Briefing?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514350" lvl="1" indent="-514350"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Team buy-in on the process</a:t>
            </a:r>
          </a:p>
          <a:p>
            <a:pPr marL="514350" lvl="1" indent="-514350"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A common strategy language</a:t>
            </a:r>
          </a:p>
          <a:p>
            <a:pPr marL="514350" lvl="1" indent="-514350"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Agreement on the issues to be addressed</a:t>
            </a:r>
          </a:p>
        </p:txBody>
      </p:sp>
    </p:spTree>
    <p:extLst>
      <p:ext uri="{BB962C8B-B14F-4D97-AF65-F5344CB8AC3E}">
        <p14:creationId xmlns:p14="http://schemas.microsoft.com/office/powerpoint/2010/main" val="185743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44" y="1109606"/>
            <a:ext cx="4186353" cy="53093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Franklin Gothic Book"/>
                <a:cs typeface="Franklin Gothic Book"/>
              </a:rPr>
              <a:t>Copyright 2017, Leadership Strategies, Inc. - V15.07c Duplication prohibited without consent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52410"/>
            <a:ext cx="4038600" cy="4981530"/>
          </a:xfrm>
        </p:spPr>
        <p:txBody>
          <a:bodyPr/>
          <a:lstStyle/>
          <a:p>
            <a:r>
              <a:rPr lang="en-US" dirty="0"/>
              <a:t>Working with your partner, for the objective you identified earlier, define at least one critical success factor, barrier and strategy.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030" y="0"/>
            <a:ext cx="7908856" cy="973498"/>
          </a:xfrm>
        </p:spPr>
        <p:txBody>
          <a:bodyPr/>
          <a:lstStyle/>
          <a:p>
            <a:r>
              <a:rPr lang="en-US" sz="2800" dirty="0"/>
              <a:t>Spring Forward – 6b. Defining CSFs, Barriers, and Strategy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8809569" y="1477561"/>
            <a:ext cx="66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70370" y="798006"/>
            <a:ext cx="1007769" cy="5018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Class</a:t>
            </a:r>
          </a:p>
        </p:txBody>
      </p:sp>
    </p:spTree>
    <p:extLst>
      <p:ext uri="{BB962C8B-B14F-4D97-AF65-F5344CB8AC3E}">
        <p14:creationId xmlns:p14="http://schemas.microsoft.com/office/powerpoint/2010/main" val="24125215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Franklin Gothic Book"/>
                <a:cs typeface="Franklin Gothic Book"/>
              </a:rPr>
              <a:t>Copyright 2017, Leadership Strategies, Inc. - V15.07c Duplication prohibited without consent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02630" y="1552989"/>
            <a:ext cx="4038600" cy="4981530"/>
          </a:xfrm>
        </p:spPr>
        <p:txBody>
          <a:bodyPr/>
          <a:lstStyle/>
          <a:p>
            <a:r>
              <a:rPr lang="en-US" dirty="0"/>
              <a:t>Working with your partner, for the objective you identified earlier, define at least one critical success factor, barrier and strategy.</a:t>
            </a:r>
          </a:p>
          <a:p>
            <a:endParaRPr 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030" y="0"/>
            <a:ext cx="7373796" cy="973498"/>
          </a:xfrm>
        </p:spPr>
        <p:txBody>
          <a:bodyPr/>
          <a:lstStyle/>
          <a:p>
            <a:r>
              <a:rPr lang="en-US" sz="2800" dirty="0"/>
              <a:t>Spring Forward – 6b. Defining CSFs, Barriers, and Strategy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02" y="1162236"/>
            <a:ext cx="4011416" cy="52388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09569" y="1486797"/>
            <a:ext cx="66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5571" y="798006"/>
            <a:ext cx="1312569" cy="5018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265634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8826"/>
            <a:ext cx="9144000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1200" y="3945427"/>
            <a:ext cx="6752800" cy="3005670"/>
          </a:xfrm>
        </p:spPr>
        <p:txBody>
          <a:bodyPr numCol="2" spcCol="182880">
            <a:noAutofit/>
          </a:bodyPr>
          <a:lstStyle/>
          <a:p>
            <a:pPr marL="344488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tx2"/>
                </a:solidFill>
              </a:rPr>
              <a:t>Strategic Planning: The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Drivers Model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tx2"/>
                </a:solidFill>
              </a:rPr>
              <a:t>Sample Strategic Plan Part I: Mission, Vision, Goals, Objectives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Exercise 6a</a:t>
            </a:r>
            <a:r>
              <a:rPr lang="en-US" sz="2000" dirty="0">
                <a:solidFill>
                  <a:schemeClr val="tx2"/>
                </a:solidFill>
              </a:rPr>
              <a:t>: Defining Goals and Objectives</a:t>
            </a: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Sample Strategic Plan Part II: CSFs, Barriers, Strategies, Actions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Strategy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Why Most Plans Fail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Three-Step Monitoring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Leadership Briefing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10 Pitfalls to Avoid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Special Applications of the Drivers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61317" y="3254156"/>
          <a:ext cx="5770880" cy="7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  <a:endParaRPr 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57" t="9869" r="1089" b="46710"/>
          <a:stretch/>
        </p:blipFill>
        <p:spPr>
          <a:xfrm>
            <a:off x="12700" y="182880"/>
            <a:ext cx="9131300" cy="301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0" y="4151017"/>
            <a:ext cx="2194560" cy="22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2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965" y="301187"/>
            <a:ext cx="5486115" cy="411458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Franklin Gothic Book"/>
                <a:cs typeface="Franklin Gothic Book"/>
              </a:rPr>
              <a:t>Copyright 2017, Leadership Strategies, Inc. - V15.07c Duplication prohibited without consent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1542" y="4846425"/>
            <a:ext cx="8943082" cy="127475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Which meeting did you select?</a:t>
            </a:r>
          </a:p>
          <a:p>
            <a:pPr>
              <a:spcBef>
                <a:spcPts val="0"/>
              </a:spcBef>
            </a:pPr>
            <a:r>
              <a:rPr lang="en-US" dirty="0"/>
              <a:t>How did you define consensus?</a:t>
            </a:r>
          </a:p>
          <a:p>
            <a:pPr>
              <a:spcBef>
                <a:spcPts val="0"/>
              </a:spcBef>
            </a:pPr>
            <a:r>
              <a:rPr lang="en-US" dirty="0"/>
              <a:t>What strategies did you use to get to consensus?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14674" y="170123"/>
            <a:ext cx="7373938" cy="97313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Homework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945869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929" y="-154522"/>
            <a:ext cx="3119637" cy="1200329"/>
          </a:xfrm>
        </p:spPr>
        <p:txBody>
          <a:bodyPr wrap="none">
            <a:spAutoFit/>
          </a:bodyPr>
          <a:lstStyle/>
          <a:p>
            <a:r>
              <a:rPr lang="en-US" sz="7200" dirty="0">
                <a:latin typeface="Franklin Gothic Demi" panose="020B0703020102020204" pitchFamily="34" charset="0"/>
              </a:rPr>
              <a:t>TAFA   </a:t>
            </a:r>
            <a:r>
              <a:rPr lang="en-US" sz="7200" dirty="0">
                <a:solidFill>
                  <a:srgbClr val="E46C0A"/>
                </a:solidFill>
                <a:latin typeface="Franklin Gothic Demi" panose="020B0703020102020204" pitchFamily="34" charset="0"/>
              </a:rPr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6912" y="1775199"/>
            <a:ext cx="4929113" cy="4660629"/>
          </a:xfrm>
        </p:spPr>
        <p:txBody>
          <a:bodyPr/>
          <a:lstStyle/>
          <a:p>
            <a:pPr marL="0" indent="0">
              <a:spcBef>
                <a:spcPts val="1500"/>
              </a:spcBef>
              <a:buClr>
                <a:schemeClr val="tx1"/>
              </a:buClr>
              <a:buSzPct val="85000"/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S</a:t>
            </a:r>
            <a:r>
              <a:rPr lang="en-US" sz="2400" b="1" u="sng" dirty="0"/>
              <a:t>tart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/>
              <a:t>with the why, not with the what.</a:t>
            </a:r>
          </a:p>
          <a:p>
            <a:pPr marL="0" indent="0">
              <a:spcBef>
                <a:spcPts val="1500"/>
              </a:spcBef>
              <a:buClr>
                <a:schemeClr val="tx1"/>
              </a:buClr>
              <a:buSzPct val="85000"/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U</a:t>
            </a:r>
            <a:r>
              <a:rPr lang="en-US" sz="2400" b="1" u="sng" dirty="0"/>
              <a:t>nderstand</a:t>
            </a:r>
            <a:r>
              <a:rPr lang="en-US" sz="2400" dirty="0">
                <a:solidFill>
                  <a:schemeClr val="tx1"/>
                </a:solidFill>
              </a:rPr>
              <a:t> and empower, don’t command and control.</a:t>
            </a:r>
          </a:p>
          <a:p>
            <a:pPr marL="0" indent="0">
              <a:spcBef>
                <a:spcPts val="1500"/>
              </a:spcBef>
              <a:buClr>
                <a:schemeClr val="tx1"/>
              </a:buClr>
              <a:buSzPct val="85000"/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C</a:t>
            </a:r>
            <a:r>
              <a:rPr lang="en-US" sz="2400" b="1" u="sng" dirty="0"/>
              <a:t>reate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tx1"/>
                </a:solidFill>
              </a:rPr>
              <a:t>vision, </a:t>
            </a:r>
            <a:r>
              <a:rPr lang="en-US" sz="2400" dirty="0"/>
              <a:t>not the solution.</a:t>
            </a:r>
          </a:p>
          <a:p>
            <a:pPr marL="0" indent="0">
              <a:spcBef>
                <a:spcPts val="1500"/>
              </a:spcBef>
              <a:buClr>
                <a:schemeClr val="tx1"/>
              </a:buClr>
              <a:buSzPct val="85000"/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Medium"/>
                <a:cs typeface="Franklin Gothic Medium"/>
              </a:rPr>
              <a:t>C</a:t>
            </a:r>
            <a:r>
              <a:rPr lang="en-US" sz="2400" b="1" u="sng" dirty="0"/>
              <a:t>onnect</a:t>
            </a:r>
            <a:r>
              <a:rPr lang="en-US" sz="2400" dirty="0"/>
              <a:t> first; correct second.</a:t>
            </a:r>
          </a:p>
          <a:p>
            <a:pPr marL="0" indent="0">
              <a:spcBef>
                <a:spcPts val="1500"/>
              </a:spcBef>
              <a:buClr>
                <a:schemeClr val="tx1"/>
              </a:buClr>
              <a:buSzPct val="85000"/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E</a:t>
            </a:r>
            <a:r>
              <a:rPr lang="en-US" sz="2400" b="1" u="sng" dirty="0"/>
              <a:t>quip</a:t>
            </a:r>
            <a:r>
              <a:rPr lang="en-US" sz="2400" dirty="0"/>
              <a:t> for success; monitor for results.</a:t>
            </a:r>
          </a:p>
          <a:p>
            <a:pPr marL="0" indent="0">
              <a:spcBef>
                <a:spcPts val="1500"/>
              </a:spcBef>
              <a:buClr>
                <a:schemeClr val="tx1"/>
              </a:buClr>
              <a:buSzPct val="85000"/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E</a:t>
            </a:r>
            <a:r>
              <a:rPr lang="en-US" sz="2400" b="1" u="sng" dirty="0"/>
              <a:t>ngage</a:t>
            </a:r>
            <a:r>
              <a:rPr lang="en-US" sz="2400" dirty="0"/>
              <a:t> conflict; resolve dysfunction.</a:t>
            </a:r>
          </a:p>
          <a:p>
            <a:pPr marL="0" indent="0">
              <a:spcBef>
                <a:spcPts val="1500"/>
              </a:spcBef>
              <a:buClr>
                <a:schemeClr val="tx1"/>
              </a:buClr>
              <a:buSzPct val="85000"/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D</a:t>
            </a:r>
            <a:r>
              <a:rPr lang="en-US" sz="2400" b="1" u="sng" dirty="0"/>
              <a:t>rive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/>
              <a:t>participation, not just input.</a:t>
            </a:r>
          </a:p>
          <a:p>
            <a:pPr marL="0" indent="0">
              <a:spcBef>
                <a:spcPts val="1500"/>
              </a:spcBef>
              <a:buClr>
                <a:schemeClr val="tx1"/>
              </a:buClr>
              <a:buSzPct val="85000"/>
              <a:buNone/>
            </a:pP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535792" y="1087897"/>
            <a:ext cx="4097424" cy="556787"/>
            <a:chOff x="4851477" y="119064"/>
            <a:chExt cx="4097424" cy="556787"/>
          </a:xfrm>
        </p:grpSpPr>
        <p:sp>
          <p:nvSpPr>
            <p:cNvPr id="6" name="TextBox 5"/>
            <p:cNvSpPr txBox="1"/>
            <p:nvPr/>
          </p:nvSpPr>
          <p:spPr>
            <a:xfrm>
              <a:off x="7217333" y="119065"/>
              <a:ext cx="548640" cy="548640"/>
            </a:xfrm>
            <a:prstGeom prst="rect">
              <a:avLst/>
            </a:prstGeom>
            <a:solidFill>
              <a:srgbClr val="00467F"/>
            </a:solidFill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42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Franklin Gothic Demi" panose="020B0703020102020204" pitchFamily="34" charset="0"/>
                </a:rPr>
                <a:t>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5869" y="119065"/>
              <a:ext cx="548640" cy="548640"/>
            </a:xfrm>
            <a:prstGeom prst="rect">
              <a:avLst/>
            </a:prstGeom>
            <a:solidFill>
              <a:srgbClr val="00467F"/>
            </a:solidFill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42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Franklin Gothic Demi" panose="020B0703020102020204" pitchFamily="34" charset="0"/>
                </a:rPr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08797" y="119064"/>
              <a:ext cx="548640" cy="548640"/>
            </a:xfrm>
            <a:prstGeom prst="rect">
              <a:avLst/>
            </a:prstGeom>
            <a:solidFill>
              <a:srgbClr val="00467F"/>
            </a:solidFill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42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Franklin Gothic Demi" panose="020B0703020102020204" pitchFamily="34" charset="0"/>
                </a:rPr>
                <a:t>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42941" y="127211"/>
              <a:ext cx="548640" cy="548640"/>
            </a:xfrm>
            <a:prstGeom prst="rect">
              <a:avLst/>
            </a:prstGeom>
            <a:solidFill>
              <a:srgbClr val="00467F"/>
            </a:solidFill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42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Franklin Gothic Demi" panose="020B0703020102020204" pitchFamily="34" charset="0"/>
                </a:rPr>
                <a:t>U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51477" y="127211"/>
              <a:ext cx="548640" cy="548640"/>
            </a:xfrm>
            <a:prstGeom prst="rect">
              <a:avLst/>
            </a:prstGeom>
            <a:solidFill>
              <a:srgbClr val="00467F"/>
            </a:solidFill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42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Franklin Gothic Demi" panose="020B0703020102020204" pitchFamily="34" charset="0"/>
                </a:rPr>
                <a:t>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00261" y="119065"/>
              <a:ext cx="548640" cy="548640"/>
            </a:xfrm>
            <a:prstGeom prst="rect">
              <a:avLst/>
            </a:prstGeom>
            <a:solidFill>
              <a:srgbClr val="00467F"/>
            </a:solidFill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42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Franklin Gothic Demi" panose="020B0703020102020204" pitchFamily="34" charset="0"/>
                </a:rPr>
                <a:t>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34405" y="119065"/>
              <a:ext cx="548640" cy="548640"/>
            </a:xfrm>
            <a:prstGeom prst="rect">
              <a:avLst/>
            </a:prstGeom>
            <a:solidFill>
              <a:srgbClr val="00467F"/>
            </a:solidFill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42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Franklin Gothic Demi" panose="020B0703020102020204" pitchFamily="34" charset="0"/>
                </a:rPr>
                <a:t>C</a:t>
              </a:r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3599" y="6435829"/>
            <a:ext cx="4246926" cy="283668"/>
          </a:xfrm>
        </p:spPr>
        <p:txBody>
          <a:bodyPr/>
          <a:lstStyle/>
          <a:p>
            <a:r>
              <a:rPr lang="en-US" dirty="0">
                <a:latin typeface="Franklin Gothic Book"/>
                <a:cs typeface="Franklin Gothic Book"/>
              </a:rPr>
              <a:t>Copyright 2017, Leadership Strategies, Inc. - V15.07c Duplication prohibited without consent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73369" y="207663"/>
            <a:ext cx="4950714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E46C0A"/>
                </a:solidFill>
                <a:latin typeface="Franklin Gothic Demi" panose="020B0703020102020204" pitchFamily="34" charset="0"/>
                <a:ea typeface="+mj-ea"/>
                <a:cs typeface="Franklin Gothic Book" panose="020B0503020102020204" pitchFamily="34" charset="0"/>
              </a:rPr>
              <a:t>“Take a Facilitative Approach”</a:t>
            </a:r>
            <a:endParaRPr lang="en-US" b="1" dirty="0">
              <a:solidFill>
                <a:srgbClr val="E46C0A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819128" y="2760636"/>
            <a:ext cx="1533626" cy="369332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Strategic Plan</a:t>
            </a: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582289" y="2106869"/>
            <a:ext cx="1949060" cy="369332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The Drivers Model</a:t>
            </a: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688243" y="3344494"/>
            <a:ext cx="1853136" cy="646331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Mission, Vision,</a:t>
            </a:r>
            <a:b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Goals, Objectives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225332" y="4235888"/>
            <a:ext cx="2929135" cy="646331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Critical Success Factors,</a:t>
            </a:r>
            <a:b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Barriers, Strategies, Actions</a:t>
            </a:r>
          </a:p>
        </p:txBody>
      </p:sp>
      <p:cxnSp>
        <p:nvCxnSpPr>
          <p:cNvPr id="23" name="Straight Arrow Connector 22"/>
          <p:cNvCxnSpPr>
            <a:cxnSpLocks/>
            <a:stCxn id="18" idx="3"/>
          </p:cNvCxnSpPr>
          <p:nvPr/>
        </p:nvCxnSpPr>
        <p:spPr>
          <a:xfrm>
            <a:off x="2531349" y="2291535"/>
            <a:ext cx="1581066" cy="1190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4" idx="3"/>
          </p:cNvCxnSpPr>
          <p:nvPr/>
        </p:nvCxnSpPr>
        <p:spPr>
          <a:xfrm flipV="1">
            <a:off x="2352754" y="1992844"/>
            <a:ext cx="1641668" cy="952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20" idx="3"/>
          </p:cNvCxnSpPr>
          <p:nvPr/>
        </p:nvCxnSpPr>
        <p:spPr>
          <a:xfrm>
            <a:off x="3154467" y="4559054"/>
            <a:ext cx="969696" cy="1533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252495" y="1100292"/>
            <a:ext cx="3020763" cy="892552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b="1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Franklin Gothic Book" panose="020B0503020102020204" pitchFamily="34" charset="0"/>
              </a:rPr>
              <a:t>Tools and Concepts</a:t>
            </a:r>
            <a:br>
              <a:rPr lang="en-US" sz="2600" b="1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Franklin Gothic Book" panose="020B0503020102020204" pitchFamily="34" charset="0"/>
              </a:rPr>
            </a:br>
            <a:r>
              <a:rPr lang="en-US" sz="2600" b="1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Franklin Gothic Book" panose="020B0503020102020204" pitchFamily="34" charset="0"/>
              </a:rPr>
              <a:t>in This Module</a:t>
            </a:r>
            <a:endParaRPr lang="en-US" sz="2600" b="1" dirty="0">
              <a:solidFill>
                <a:schemeClr val="tx2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501059" y="5127282"/>
            <a:ext cx="2220351" cy="369332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The Strategy Process</a:t>
            </a:r>
          </a:p>
        </p:txBody>
      </p:sp>
      <p:cxnSp>
        <p:nvCxnSpPr>
          <p:cNvPr id="29" name="Straight Arrow Connector 28"/>
          <p:cNvCxnSpPr>
            <a:cxnSpLocks/>
            <a:stCxn id="19" idx="3"/>
          </p:cNvCxnSpPr>
          <p:nvPr/>
        </p:nvCxnSpPr>
        <p:spPr>
          <a:xfrm flipV="1">
            <a:off x="2541379" y="2106869"/>
            <a:ext cx="1453043" cy="1560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24" idx="3"/>
          </p:cNvCxnSpPr>
          <p:nvPr/>
        </p:nvCxnSpPr>
        <p:spPr>
          <a:xfrm flipV="1">
            <a:off x="2721410" y="2533271"/>
            <a:ext cx="1402753" cy="2778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/>
          </p:cNvSpPr>
          <p:nvPr/>
        </p:nvSpPr>
        <p:spPr>
          <a:xfrm>
            <a:off x="132742" y="5726836"/>
            <a:ext cx="3218766" cy="369332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Three-Step Monitoring Process</a:t>
            </a:r>
          </a:p>
        </p:txBody>
      </p:sp>
      <p:cxnSp>
        <p:nvCxnSpPr>
          <p:cNvPr id="31" name="Straight Arrow Connector 30"/>
          <p:cNvCxnSpPr>
            <a:cxnSpLocks/>
            <a:stCxn id="27" idx="3"/>
          </p:cNvCxnSpPr>
          <p:nvPr/>
        </p:nvCxnSpPr>
        <p:spPr>
          <a:xfrm flipV="1">
            <a:off x="3351508" y="4657015"/>
            <a:ext cx="760907" cy="1254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3"/>
          <p:cNvSpPr txBox="1">
            <a:spLocks/>
          </p:cNvSpPr>
          <p:nvPr/>
        </p:nvSpPr>
        <p:spPr>
          <a:xfrm>
            <a:off x="8186057" y="6371277"/>
            <a:ext cx="957944" cy="486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fld id="{53A1559F-C2B4-5749-B15A-A88D8DD5B87C}" type="slidenum">
              <a:rPr lang="en-US" sz="1400">
                <a:solidFill>
                  <a:srgbClr val="04346C"/>
                </a:solidFill>
                <a:latin typeface="Franklin Gothic Book"/>
              </a:rPr>
              <a:pPr lvl="0" algn="ctr"/>
              <a:t>70</a:t>
            </a:fld>
            <a:r>
              <a:rPr lang="en-US" dirty="0"/>
              <a:t> </a:t>
            </a:r>
            <a:r>
              <a:rPr lang="en-US" sz="1400">
                <a:solidFill>
                  <a:srgbClr val="04346C"/>
                </a:solidFill>
                <a:latin typeface="Franklin Gothic Book"/>
              </a:rPr>
              <a:t>|</a:t>
            </a:r>
            <a:r>
              <a:rPr lang="en-US"/>
              <a:t> </a:t>
            </a:r>
            <a:r>
              <a:rPr lang="en-US" sz="1400">
                <a:solidFill>
                  <a:srgbClr val="04346C"/>
                </a:solidFill>
                <a:latin typeface="Franklin Gothic Book"/>
              </a:rPr>
              <a:t>6-26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27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80763" y="1685662"/>
          <a:ext cx="32004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799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95601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Getting Started, Facilitating Yourself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939069" y="1699558"/>
          <a:ext cx="3131579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93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39786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Facilitating Communication</a:t>
                      </a:r>
                    </a:p>
                  </a:txBody>
                  <a:tcPr>
                    <a:gradFill flip="none" rotWithShape="1">
                      <a:gsLst>
                        <a:gs pos="100000">
                          <a:srgbClr val="FFB115"/>
                        </a:gs>
                        <a:gs pos="64000">
                          <a:srgbClr val="FFB115"/>
                        </a:gs>
                        <a:gs pos="32500">
                          <a:schemeClr val="accent5">
                            <a:lumMod val="60000"/>
                            <a:lumOff val="40000"/>
                          </a:schemeClr>
                        </a:gs>
                        <a:gs pos="1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80763" y="2759638"/>
          <a:ext cx="32004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798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95602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Facilitating and Coaching Individuals</a:t>
                      </a:r>
                    </a:p>
                  </a:txBody>
                  <a:tcPr>
                    <a:solidFill>
                      <a:srgbClr val="FFB1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939069" y="3863678"/>
          <a:ext cx="3131579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93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39786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380763" y="4907590"/>
          <a:ext cx="318300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521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87484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658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Facilitating </a:t>
                      </a:r>
                      <a:br>
                        <a:rPr lang="en-US" sz="2200" dirty="0"/>
                      </a:br>
                      <a:r>
                        <a:rPr lang="en-US" sz="2200" dirty="0"/>
                        <a:t>Meetings Part 1</a:t>
                      </a:r>
                    </a:p>
                  </a:txBody>
                  <a:tcPr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939069" y="4945737"/>
          <a:ext cx="31393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22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37378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Facilitating Meetings Part 2</a:t>
                      </a:r>
                    </a:p>
                  </a:txBody>
                  <a:tcPr>
                    <a:solidFill>
                      <a:srgbClr val="004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939069" y="2781618"/>
          <a:ext cx="31393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53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546047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Facilitating</a:t>
                      </a:r>
                      <a:br>
                        <a:rPr lang="en-US" sz="2200" dirty="0"/>
                      </a:br>
                      <a:r>
                        <a:rPr lang="en-US" sz="2200" dirty="0"/>
                        <a:t>Your Team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500" y="78746"/>
            <a:ext cx="1384438" cy="1389846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1380763" y="3833614"/>
          <a:ext cx="3233839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04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2630335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Facilitating Agreement 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2874" y="6472792"/>
            <a:ext cx="4246926" cy="283668"/>
          </a:xfrm>
        </p:spPr>
        <p:txBody>
          <a:bodyPr/>
          <a:lstStyle/>
          <a:p>
            <a:r>
              <a:rPr lang="en-US" dirty="0">
                <a:latin typeface="Franklin Gothic Book"/>
                <a:cs typeface="Franklin Gothic Book"/>
              </a:rPr>
              <a:t>Copyright 2017, Leadership Strategies, Inc. - V15.07c Duplication prohibited without consent </a:t>
            </a:r>
          </a:p>
        </p:txBody>
      </p:sp>
    </p:spTree>
    <p:extLst>
      <p:ext uri="{BB962C8B-B14F-4D97-AF65-F5344CB8AC3E}">
        <p14:creationId xmlns:p14="http://schemas.microsoft.com/office/powerpoint/2010/main" val="13471020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800" b="1" dirty="0">
                <a:solidFill>
                  <a:srgbClr val="004678"/>
                </a:solidFill>
              </a:rPr>
              <a:t>Questions?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093912" y="1977497"/>
            <a:ext cx="5095876" cy="3427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Ins="0" anchor="b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66"/>
                </a:solidFill>
                <a:latin typeface="+mj-lt"/>
                <a:hlinkClick r:id="rId3"/>
              </a:rPr>
              <a:t>etraining@leadstrat.com</a:t>
            </a:r>
            <a:r>
              <a:rPr lang="en-US" sz="2000" dirty="0">
                <a:solidFill>
                  <a:srgbClr val="000066"/>
                </a:solidFill>
                <a:latin typeface="+mj-lt"/>
              </a:rPr>
              <a:t>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rgbClr val="004678"/>
                </a:solidFill>
                <a:latin typeface="+mj-lt"/>
              </a:rPr>
              <a:t>800.824.2850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1800" b="0" dirty="0">
                <a:solidFill>
                  <a:srgbClr val="004678"/>
                </a:solidFill>
                <a:latin typeface="+mj-lt"/>
              </a:rPr>
              <a:t>Or, submit your questions for open discussion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1800" b="0" dirty="0">
                <a:solidFill>
                  <a:srgbClr val="004678"/>
                </a:solidFill>
                <a:latin typeface="+mj-lt"/>
              </a:rPr>
              <a:t>on the </a:t>
            </a:r>
            <a:r>
              <a:rPr lang="en-US" sz="1800" dirty="0">
                <a:solidFill>
                  <a:srgbClr val="004678"/>
                </a:solidFill>
                <a:latin typeface="+mj-lt"/>
              </a:rPr>
              <a:t>Linked-In “Leadership Strategies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004678"/>
                </a:solidFill>
                <a:latin typeface="+mj-lt"/>
              </a:rPr>
              <a:t>Facilitation &amp; Leadership Community” </a:t>
            </a:r>
            <a:r>
              <a:rPr lang="en-US" sz="1800" b="0" dirty="0">
                <a:solidFill>
                  <a:srgbClr val="004678"/>
                </a:solidFill>
                <a:latin typeface="+mj-lt"/>
              </a:rPr>
              <a:t>Group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endParaRPr lang="en-US" sz="1800" b="0" dirty="0">
              <a:solidFill>
                <a:srgbClr val="004678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004678"/>
                </a:solidFill>
                <a:latin typeface="+mj-lt"/>
              </a:rPr>
              <a:t>Join us on Facebook at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004678"/>
                </a:solidFill>
                <a:latin typeface="+mj-lt"/>
                <a:hlinkClick r:id="rId4"/>
              </a:rPr>
              <a:t>www.Facebook.com/Leadstrat</a:t>
            </a:r>
            <a:endParaRPr lang="en-US" sz="1800" dirty="0">
              <a:solidFill>
                <a:srgbClr val="004678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004678"/>
                </a:solidFill>
                <a:latin typeface="+mj-lt"/>
              </a:rPr>
              <a:t>and Twitter @Leadstrat</a:t>
            </a:r>
            <a:endParaRPr lang="en-US" sz="1800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10854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96161"/>
            <a:ext cx="1554162" cy="202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8550" name="Picture 7" descr="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1225" y="2137089"/>
            <a:ext cx="1565275" cy="2408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09362-3ECF-43FF-9131-C2EB0D040696}" type="slidenum">
              <a:rPr lang="en-US" altLang="en-US" smtClean="0"/>
              <a:pPr>
                <a:defRPr/>
              </a:pPr>
              <a:t>72</a:t>
            </a:fld>
            <a:endParaRPr lang="en-US" alt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4787900" y="6353175"/>
            <a:ext cx="406823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/>
              <a:t>A4                                                                  WORKBOOK AT: www.leadstrat.com/webinar-workbook-fg</a:t>
            </a:r>
            <a:endParaRPr lang="en-US" alt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048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11697" y="261257"/>
            <a:ext cx="8774678" cy="40732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138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Congratulations!</a:t>
            </a:r>
          </a:p>
          <a:p>
            <a:r>
              <a:rPr lang="en-US" sz="54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- Completed Module 6: Facilitating Your Strategy</a:t>
            </a:r>
          </a:p>
          <a:p>
            <a:r>
              <a:rPr lang="en-US" sz="54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- Next: Facilitating Meetings Part I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675188"/>
            <a:ext cx="9144000" cy="2182812"/>
          </a:xfrm>
        </p:spPr>
        <p:txBody>
          <a:bodyPr/>
          <a:lstStyle/>
          <a:p>
            <a:r>
              <a:rPr lang="en-US" sz="6600" dirty="0">
                <a:solidFill>
                  <a:srgbClr val="B4BF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Facilitative Leader</a:t>
            </a:r>
            <a:endParaRPr lang="en-US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11697" y="261257"/>
            <a:ext cx="8774678" cy="40732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138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Congratulations!</a:t>
            </a:r>
          </a:p>
          <a:p>
            <a:r>
              <a:rPr lang="en-US" sz="54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- Completed Module 6: Facilitating Your Strategy</a:t>
            </a:r>
          </a:p>
          <a:p>
            <a:r>
              <a:rPr lang="en-US" sz="54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- Next: Facilitating Meetings Part 1</a:t>
            </a:r>
          </a:p>
          <a:p>
            <a:r>
              <a:rPr lang="en-US" sz="54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- Homework</a:t>
            </a:r>
          </a:p>
          <a:p>
            <a:r>
              <a:rPr lang="en-US" sz="54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 -Evaluations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B4BF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Facilitative Leader</a:t>
            </a:r>
            <a:endParaRPr lang="en-US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11697" y="261257"/>
            <a:ext cx="8774678" cy="40732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138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accent6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Congratulations!</a:t>
            </a:r>
          </a:p>
          <a:p>
            <a:r>
              <a:rPr lang="en-US" sz="54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- Course completed!</a:t>
            </a:r>
          </a:p>
          <a:p>
            <a:r>
              <a:rPr lang="en-US" sz="54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- Post-test</a:t>
            </a:r>
          </a:p>
          <a:p>
            <a:r>
              <a:rPr lang="en-US" sz="54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- MVP</a:t>
            </a:r>
          </a:p>
          <a:p>
            <a:r>
              <a:rPr lang="en-US" sz="54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- Classroom to application</a:t>
            </a:r>
          </a:p>
          <a:p>
            <a:r>
              <a:rPr lang="en-US" sz="54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Impact" panose="020B0806030902050204" pitchFamily="34" charset="0"/>
              </a:rPr>
              <a:t>- Evaluations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B4BF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Facilitative Leader</a:t>
            </a:r>
            <a:endParaRPr lang="en-US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8826"/>
            <a:ext cx="9144000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1200" y="3945427"/>
            <a:ext cx="6752800" cy="3005670"/>
          </a:xfrm>
        </p:spPr>
        <p:txBody>
          <a:bodyPr numCol="2" spcCol="182880">
            <a:noAutofit/>
          </a:bodyPr>
          <a:lstStyle/>
          <a:p>
            <a:pPr marL="344488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tx2"/>
                </a:solidFill>
              </a:rPr>
              <a:t>Strategic Planning: The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Drivers Model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tx2"/>
                </a:solidFill>
              </a:rPr>
              <a:t>Sample Strategic Plan Part I: Mission, Vision, Goals, Objectives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Exercise 6a</a:t>
            </a:r>
            <a:r>
              <a:rPr lang="en-US" sz="2000" dirty="0">
                <a:solidFill>
                  <a:schemeClr val="tx2"/>
                </a:solidFill>
              </a:rPr>
              <a:t>: Defining Goals and Objectives</a:t>
            </a: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Sample Strategic Plan Part II: CSFs, Barriers, Strategies, Actions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Strategy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Why Most Plans Fail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Three-Step Monitoring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Leadership Briefing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10 Pitfalls to Avoid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Special Applications of the Drivers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61317" y="3254156"/>
          <a:ext cx="5770880" cy="7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  <a:endParaRPr 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817661" y="6192265"/>
            <a:ext cx="25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57" t="9869" r="1089" b="46710"/>
          <a:stretch/>
        </p:blipFill>
        <p:spPr>
          <a:xfrm>
            <a:off x="12700" y="182880"/>
            <a:ext cx="9131300" cy="301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0" y="4151017"/>
            <a:ext cx="2194560" cy="22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8826"/>
            <a:ext cx="9144000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1200" y="3957302"/>
            <a:ext cx="6752800" cy="3005670"/>
          </a:xfrm>
        </p:spPr>
        <p:txBody>
          <a:bodyPr numCol="2" spcCol="182880">
            <a:noAutofit/>
          </a:bodyPr>
          <a:lstStyle/>
          <a:p>
            <a:pPr marL="344488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Strategic Planning: The</a:t>
            </a:r>
            <a:br>
              <a:rPr lang="en-US" sz="2000" dirty="0">
                <a:solidFill>
                  <a:schemeClr val="tx2"/>
                </a:solidFill>
                <a:latin typeface="Franklin Gothic Demi" panose="020B07030201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Drivers Model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/>
            </a:pPr>
            <a:r>
              <a:rPr lang="en-US" sz="2000" dirty="0">
                <a:solidFill>
                  <a:schemeClr val="tx2"/>
                </a:solidFill>
              </a:rPr>
              <a:t>Sample Strategic Plan Part I: Mission, Vision, Goals, Objectives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Exercise 6a</a:t>
            </a:r>
            <a:r>
              <a:rPr lang="en-US" sz="2000" dirty="0">
                <a:solidFill>
                  <a:schemeClr val="tx2"/>
                </a:solidFill>
              </a:rPr>
              <a:t>: Defining Goals and Objectives</a:t>
            </a:r>
          </a:p>
          <a:p>
            <a:pPr marL="344488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Sample Strategic Plan Part II: CSFs, Barriers, Strategies, Actions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Strategy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Why Most Plans Fail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Three-Step Monitoring Process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Leadership Briefing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The 10 Pitfalls to Avoid</a:t>
            </a:r>
          </a:p>
          <a:p>
            <a:pPr marL="344488" lvl="0" indent="-344488">
              <a:spcBef>
                <a:spcPts val="0"/>
              </a:spcBef>
              <a:buFont typeface="+mj-lt"/>
              <a:buAutoNum type="alphaUcPeriod" startAt="3"/>
            </a:pPr>
            <a:r>
              <a:rPr lang="en-US" sz="2000" dirty="0">
                <a:solidFill>
                  <a:schemeClr val="tx2"/>
                </a:solidFill>
              </a:rPr>
              <a:t>Special Applications of the Drivers Model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61317" y="3254156"/>
          <a:ext cx="5770880" cy="7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3096543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374861410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  <a:endParaRPr lang="en-US" sz="3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Facilitating Your Strategy</a:t>
                      </a:r>
                    </a:p>
                  </a:txBody>
                  <a:tcPr>
                    <a:solidFill>
                      <a:srgbClr val="ACB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3148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857" t="9869" r="1089" b="46710"/>
          <a:stretch/>
        </p:blipFill>
        <p:spPr>
          <a:xfrm>
            <a:off x="12700" y="182880"/>
            <a:ext cx="9131300" cy="301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0" y="4151017"/>
            <a:ext cx="2194560" cy="22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21134"/>
      </p:ext>
    </p:extLst>
  </p:cSld>
  <p:clrMapOvr>
    <a:masterClrMapping/>
  </p:clrMapOvr>
</p:sld>
</file>

<file path=ppt/theme/theme1.xml><?xml version="1.0" encoding="utf-8"?>
<a:theme xmlns:a="http://schemas.openxmlformats.org/drawingml/2006/main" name="LTF-d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>
            <a:solidFill>
              <a:schemeClr val="accent6">
                <a:lumMod val="75000"/>
              </a:schemeClr>
            </a:solidFill>
            <a:latin typeface="Franklin Gothic Book" panose="020B05030201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5896</TotalTime>
  <Words>4161</Words>
  <Application>Microsoft Office PowerPoint</Application>
  <PresentationFormat>On-screen Show (4:3)</PresentationFormat>
  <Paragraphs>1225</Paragraphs>
  <Slides>75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ＭＳ Ｐゴシック</vt:lpstr>
      <vt:lpstr>ＭＳ Ｐゴシック</vt:lpstr>
      <vt:lpstr>Arial</vt:lpstr>
      <vt:lpstr>Calibri</vt:lpstr>
      <vt:lpstr>Franklin Gothic Book</vt:lpstr>
      <vt:lpstr>Franklin Gothic Demi</vt:lpstr>
      <vt:lpstr>Franklin Gothic Medium</vt:lpstr>
      <vt:lpstr>Impact</vt:lpstr>
      <vt:lpstr>Symbol</vt:lpstr>
      <vt:lpstr>Tahoma</vt:lpstr>
      <vt:lpstr>Times New Roman</vt:lpstr>
      <vt:lpstr>Wingdings</vt:lpstr>
      <vt:lpstr>LTF-draft</vt:lpstr>
      <vt:lpstr>The Facilitative Leader</vt:lpstr>
      <vt:lpstr>PowerPoint Presentation</vt:lpstr>
      <vt:lpstr>Checkpoint</vt:lpstr>
      <vt:lpstr>TAFA - What does it mean to  “Take a Facilitative Approach?”</vt:lpstr>
      <vt:lpstr>Ground Rules</vt:lpstr>
      <vt:lpstr>Your Materials</vt:lpstr>
      <vt:lpstr>Homework  Review</vt:lpstr>
      <vt:lpstr>PowerPoint Presentation</vt:lpstr>
      <vt:lpstr>PowerPoint Presentation</vt:lpstr>
      <vt:lpstr>A. Strategic Planning: The Drivers Model</vt:lpstr>
      <vt:lpstr>A. Strategic Planning: The Drivers Model</vt:lpstr>
      <vt:lpstr>A. Strategic Planning: The Drivers Model</vt:lpstr>
      <vt:lpstr>A. Strategic Planning: The Drivers Model</vt:lpstr>
      <vt:lpstr>A. The Drivers Model</vt:lpstr>
      <vt:lpstr>A. Strategic Planning: The Drivers Model</vt:lpstr>
      <vt:lpstr>A. Strategic Planning: The Drivers Model</vt:lpstr>
      <vt:lpstr>A. Strategic Planning: The Drivers Model</vt:lpstr>
      <vt:lpstr>PowerPoint Presentation</vt:lpstr>
      <vt:lpstr>A SAMPLE STRATEGIC PLAN:  Meeting Planners</vt:lpstr>
      <vt:lpstr>A. Sample Strategic Plan Part I: Mission, Vision, Goals, Objectives</vt:lpstr>
      <vt:lpstr>A. Sample Strategic Plan Part I: Mission, Vision, Goals, Objectives</vt:lpstr>
      <vt:lpstr>A. Sample Strategic Plan Part I: Mission, Vision, Goals, Objectives</vt:lpstr>
      <vt:lpstr>A. Sample Strategic Plan Part I: Mission, Vision, Goals, Objectives</vt:lpstr>
      <vt:lpstr>A. Sample Strategic Plan Part I: Mission, Vision, Goals, Objectives</vt:lpstr>
      <vt:lpstr>A. Sample Strategic Plan Part I: Mission, Vision, Goals, Objectives</vt:lpstr>
      <vt:lpstr>PowerPoint Presentation</vt:lpstr>
      <vt:lpstr>Spring Forward – 6a. Defining Goals and Objectives</vt:lpstr>
      <vt:lpstr>PowerPoint Presentation</vt:lpstr>
      <vt:lpstr>C. Sample Strategic Plan Part II: CSFs, Barriers, Strategies, Actions</vt:lpstr>
      <vt:lpstr>C. Sample Strategic Plan Part II: CSFs, Barriers, Strategies, Actions</vt:lpstr>
      <vt:lpstr>C. Sample Strategic Plan Part II: CSFs, Barriers, Strategies, Actions</vt:lpstr>
      <vt:lpstr>C. Sample Strategic Plan Part II: CSFs, Barriers, Strategies, Actions</vt:lpstr>
      <vt:lpstr>PowerPoint Presentation</vt:lpstr>
      <vt:lpstr>D. The Strategy Process</vt:lpstr>
      <vt:lpstr>PowerPoint Presentation</vt:lpstr>
      <vt:lpstr>E. Why Most Plans FAIL</vt:lpstr>
      <vt:lpstr>E. Why Most Plans FAIL</vt:lpstr>
      <vt:lpstr>The Covey Urgency/Importance Matrix</vt:lpstr>
      <vt:lpstr>E. Why Most Plans FAIL</vt:lpstr>
      <vt:lpstr>E. Why Most Plans FAIL</vt:lpstr>
      <vt:lpstr>PowerPoint Presentation</vt:lpstr>
      <vt:lpstr>F. Three-Step Monitoring Process</vt:lpstr>
      <vt:lpstr>F. Three-Step Monitoring Process</vt:lpstr>
      <vt:lpstr>F. Three-Step Monitoring Process</vt:lpstr>
      <vt:lpstr>F. Three-Step Monitoring Process</vt:lpstr>
      <vt:lpstr>F. Three-Step Monitoring Process</vt:lpstr>
      <vt:lpstr>F. Three-Step Monitoring Process</vt:lpstr>
      <vt:lpstr>F. Three-Step Monitoring Process</vt:lpstr>
      <vt:lpstr>PowerPoint Presentation</vt:lpstr>
      <vt:lpstr>G. The Leadership Briefing</vt:lpstr>
      <vt:lpstr>G. The Leadership Briefing</vt:lpstr>
      <vt:lpstr>PowerPoint Presentation</vt:lpstr>
      <vt:lpstr>   H. The 10 Pitfalls to Avoid </vt:lpstr>
      <vt:lpstr>PowerPoint Presentation</vt:lpstr>
      <vt:lpstr>I. Special Applications of the Drivers Model</vt:lpstr>
      <vt:lpstr>I. Special Applications of the Drivers Model</vt:lpstr>
      <vt:lpstr>I. Special Applications of the Drivers Model</vt:lpstr>
      <vt:lpstr>I. Special Applications of the Drivers Model</vt:lpstr>
      <vt:lpstr> Review</vt:lpstr>
      <vt:lpstr> Review</vt:lpstr>
      <vt:lpstr> Review</vt:lpstr>
      <vt:lpstr> Review</vt:lpstr>
      <vt:lpstr> Review</vt:lpstr>
      <vt:lpstr> Review</vt:lpstr>
      <vt:lpstr> Review</vt:lpstr>
      <vt:lpstr> Review</vt:lpstr>
      <vt:lpstr>Spring Forward – 6b. Defining CSFs, Barriers, and Strategy</vt:lpstr>
      <vt:lpstr>Spring Forward – 6b. Defining CSFs, Barriers, and Strategy</vt:lpstr>
      <vt:lpstr>PowerPoint Presentation</vt:lpstr>
      <vt:lpstr>TAFA   -</vt:lpstr>
      <vt:lpstr>Checkpoint</vt:lpstr>
      <vt:lpstr>Questions?</vt:lpstr>
      <vt:lpstr>The Facilitative Leader</vt:lpstr>
      <vt:lpstr>The Facilitative Leader</vt:lpstr>
      <vt:lpstr>The Facilitative Leader</vt:lpstr>
    </vt:vector>
  </TitlesOfParts>
  <Company>Leadership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Malika Waller</dc:creator>
  <cp:lastModifiedBy>Shauna Johnson</cp:lastModifiedBy>
  <cp:revision>364</cp:revision>
  <cp:lastPrinted>2017-01-26T17:59:57Z</cp:lastPrinted>
  <dcterms:created xsi:type="dcterms:W3CDTF">2015-07-09T15:55:52Z</dcterms:created>
  <dcterms:modified xsi:type="dcterms:W3CDTF">2017-05-09T16:07:03Z</dcterms:modified>
</cp:coreProperties>
</file>