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66"/>
  </p:notesMasterIdLst>
  <p:handoutMasterIdLst>
    <p:handoutMasterId r:id="rId67"/>
  </p:handoutMasterIdLst>
  <p:sldIdLst>
    <p:sldId id="529" r:id="rId2"/>
    <p:sldId id="568" r:id="rId3"/>
    <p:sldId id="513" r:id="rId4"/>
    <p:sldId id="530" r:id="rId5"/>
    <p:sldId id="525" r:id="rId6"/>
    <p:sldId id="586" r:id="rId7"/>
    <p:sldId id="566" r:id="rId8"/>
    <p:sldId id="569" r:id="rId9"/>
    <p:sldId id="578" r:id="rId10"/>
    <p:sldId id="516" r:id="rId11"/>
    <p:sldId id="575" r:id="rId12"/>
    <p:sldId id="576" r:id="rId13"/>
    <p:sldId id="572" r:id="rId14"/>
    <p:sldId id="523" r:id="rId15"/>
    <p:sldId id="481" r:id="rId16"/>
    <p:sldId id="482" r:id="rId17"/>
    <p:sldId id="483" r:id="rId18"/>
    <p:sldId id="570" r:id="rId19"/>
    <p:sldId id="579" r:id="rId20"/>
    <p:sldId id="484" r:id="rId21"/>
    <p:sldId id="485" r:id="rId22"/>
    <p:sldId id="486" r:id="rId23"/>
    <p:sldId id="487" r:id="rId24"/>
    <p:sldId id="488" r:id="rId25"/>
    <p:sldId id="571" r:id="rId26"/>
    <p:sldId id="489" r:id="rId27"/>
    <p:sldId id="580" r:id="rId28"/>
    <p:sldId id="490" r:id="rId29"/>
    <p:sldId id="491" r:id="rId30"/>
    <p:sldId id="492" r:id="rId31"/>
    <p:sldId id="542" r:id="rId32"/>
    <p:sldId id="543" r:id="rId33"/>
    <p:sldId id="581" r:id="rId34"/>
    <p:sldId id="496" r:id="rId35"/>
    <p:sldId id="497" r:id="rId36"/>
    <p:sldId id="498" r:id="rId37"/>
    <p:sldId id="499" r:id="rId38"/>
    <p:sldId id="582" r:id="rId39"/>
    <p:sldId id="500" r:id="rId40"/>
    <p:sldId id="501" r:id="rId41"/>
    <p:sldId id="502" r:id="rId42"/>
    <p:sldId id="503" r:id="rId43"/>
    <p:sldId id="583" r:id="rId44"/>
    <p:sldId id="515" r:id="rId45"/>
    <p:sldId id="585" r:id="rId46"/>
    <p:sldId id="584" r:id="rId47"/>
    <p:sldId id="508" r:id="rId48"/>
    <p:sldId id="559" r:id="rId49"/>
    <p:sldId id="560" r:id="rId50"/>
    <p:sldId id="561" r:id="rId51"/>
    <p:sldId id="562" r:id="rId52"/>
    <p:sldId id="563" r:id="rId53"/>
    <p:sldId id="574" r:id="rId54"/>
    <p:sldId id="564" r:id="rId55"/>
    <p:sldId id="565" r:id="rId56"/>
    <p:sldId id="557" r:id="rId57"/>
    <p:sldId id="558" r:id="rId58"/>
    <p:sldId id="531" r:id="rId59"/>
    <p:sldId id="567" r:id="rId60"/>
    <p:sldId id="551" r:id="rId61"/>
    <p:sldId id="552" r:id="rId62"/>
    <p:sldId id="553" r:id="rId63"/>
    <p:sldId id="554" r:id="rId64"/>
    <p:sldId id="555" r:id="rId6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Wilkinson" initials="MW" lastIdx="6" clrIdx="0"/>
  <p:cmAuthor id="2" name="Peter Martin" initials="PM" lastIdx="2" clrIdx="1">
    <p:extLst>
      <p:ext uri="{19B8F6BF-5375-455C-9EA6-DF929625EA0E}">
        <p15:presenceInfo xmlns:p15="http://schemas.microsoft.com/office/powerpoint/2012/main" userId="S-1-5-21-4000621018-3842134135-1534255045-4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BF45"/>
    <a:srgbClr val="E46C0A"/>
    <a:srgbClr val="FF6600"/>
    <a:srgbClr val="CC3300"/>
    <a:srgbClr val="660066"/>
    <a:srgbClr val="008000"/>
    <a:srgbClr val="E8E8E8"/>
    <a:srgbClr val="B4BF45"/>
    <a:srgbClr val="AFBF45"/>
    <a:srgbClr val="9DBF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69" autoAdjust="0"/>
    <p:restoredTop sz="93899" autoAdjust="0"/>
  </p:normalViewPr>
  <p:slideViewPr>
    <p:cSldViewPr snapToGrid="0" snapToObjects="1">
      <p:cViewPr varScale="1">
        <p:scale>
          <a:sx n="104" d="100"/>
          <a:sy n="104" d="100"/>
        </p:scale>
        <p:origin x="1422" y="120"/>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56FCBDE7-740B-A14F-AF1B-06CCAAAF0227}" type="datetimeFigureOut">
              <a:rPr lang="en-US" smtClean="0"/>
              <a:t>5/8/2017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D6F7BD76-6B67-8B4B-80DE-61E67726D293}" type="slidenum">
              <a:rPr lang="en-US" smtClean="0"/>
              <a:t>‹#›</a:t>
            </a:fld>
            <a:endParaRPr lang="en-US" dirty="0"/>
          </a:p>
        </p:txBody>
      </p:sp>
    </p:spTree>
    <p:extLst>
      <p:ext uri="{BB962C8B-B14F-4D97-AF65-F5344CB8AC3E}">
        <p14:creationId xmlns:p14="http://schemas.microsoft.com/office/powerpoint/2010/main" val="1840231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CA6E591-6C5F-354B-B66A-F08200E173D4}" type="datetimeFigureOut">
              <a:rPr lang="en-US" smtClean="0"/>
              <a:t>5/8/2017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BF10644-A130-D241-8134-3B424690AF77}" type="slidenum">
              <a:rPr lang="en-US" smtClean="0"/>
              <a:t>‹#›</a:t>
            </a:fld>
            <a:endParaRPr lang="en-US" dirty="0"/>
          </a:p>
        </p:txBody>
      </p:sp>
    </p:spTree>
    <p:extLst>
      <p:ext uri="{BB962C8B-B14F-4D97-AF65-F5344CB8AC3E}">
        <p14:creationId xmlns:p14="http://schemas.microsoft.com/office/powerpoint/2010/main" val="15820320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424786">
              <a:defRPr/>
            </a:pPr>
            <a:endParaRPr lang="en-US" dirty="0">
              <a:effectLst/>
            </a:endParaRPr>
          </a:p>
        </p:txBody>
      </p:sp>
      <p:sp>
        <p:nvSpPr>
          <p:cNvPr id="4" name="Slide Number Placeholder 3"/>
          <p:cNvSpPr>
            <a:spLocks noGrp="1"/>
          </p:cNvSpPr>
          <p:nvPr>
            <p:ph type="sldNum" sz="quarter" idx="10"/>
          </p:nvPr>
        </p:nvSpPr>
        <p:spPr/>
        <p:txBody>
          <a:bodyPr/>
          <a:lstStyle/>
          <a:p>
            <a:fld id="{9BF10644-A130-D241-8134-3B424690AF77}" type="slidenum">
              <a:rPr lang="en-US" smtClean="0"/>
              <a:t>1</a:t>
            </a:fld>
            <a:endParaRPr lang="en-US" dirty="0"/>
          </a:p>
        </p:txBody>
      </p:sp>
    </p:spTree>
    <p:extLst>
      <p:ext uri="{BB962C8B-B14F-4D97-AF65-F5344CB8AC3E}">
        <p14:creationId xmlns:p14="http://schemas.microsoft.com/office/powerpoint/2010/main" val="2770193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Let’s see how Delineation works with our Jason and Avery disagreement. [use the role play to document the facts and arrive at the 4 key questions answered]</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104A73"/>
                </a:solidFill>
                <a:latin typeface="Arial" panose="020B0604020202020204" pitchFamily="34" charset="0"/>
                <a:cs typeface="Arial" panose="020B0604020202020204" pitchFamily="34" charset="0"/>
              </a:defRPr>
            </a:lvl1pPr>
            <a:lvl2pPr marL="716130" indent="-275434">
              <a:defRPr sz="3700" b="1">
                <a:solidFill>
                  <a:srgbClr val="104A73"/>
                </a:solidFill>
                <a:latin typeface="Arial" panose="020B0604020202020204" pitchFamily="34" charset="0"/>
                <a:cs typeface="Arial" panose="020B0604020202020204" pitchFamily="34" charset="0"/>
              </a:defRPr>
            </a:lvl2pPr>
            <a:lvl3pPr marL="1101738" indent="-220348">
              <a:defRPr sz="3700" b="1">
                <a:solidFill>
                  <a:srgbClr val="104A73"/>
                </a:solidFill>
                <a:latin typeface="Arial" panose="020B0604020202020204" pitchFamily="34" charset="0"/>
                <a:cs typeface="Arial" panose="020B0604020202020204" pitchFamily="34" charset="0"/>
              </a:defRPr>
            </a:lvl3pPr>
            <a:lvl4pPr marL="1542433" indent="-220348">
              <a:defRPr sz="3700" b="1">
                <a:solidFill>
                  <a:srgbClr val="104A73"/>
                </a:solidFill>
                <a:latin typeface="Arial" panose="020B0604020202020204" pitchFamily="34" charset="0"/>
                <a:cs typeface="Arial" panose="020B0604020202020204" pitchFamily="34" charset="0"/>
              </a:defRPr>
            </a:lvl4pPr>
            <a:lvl5pPr marL="1983128" indent="-220348">
              <a:defRPr sz="3700" b="1">
                <a:solidFill>
                  <a:srgbClr val="104A73"/>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9pPr>
          </a:lstStyle>
          <a:p>
            <a:fld id="{7DD2134D-9661-4EAB-B4B0-D3BFB0DB38D7}" type="slidenum">
              <a:rPr lang="en-US" altLang="en-US" sz="1200" b="0">
                <a:solidFill>
                  <a:schemeClr val="tx1"/>
                </a:solidFill>
                <a:latin typeface="Tahoma" panose="020B0604030504040204" pitchFamily="34" charset="0"/>
              </a:rPr>
              <a:pPr/>
              <a:t>35</a:t>
            </a:fld>
            <a:endParaRPr lang="en-US" altLang="en-US" sz="1200" b="0">
              <a:solidFill>
                <a:schemeClr val="tx1"/>
              </a:solidFill>
              <a:latin typeface="Tahoma" panose="020B0604030504040204" pitchFamily="34" charset="0"/>
            </a:endParaRPr>
          </a:p>
        </p:txBody>
      </p:sp>
    </p:spTree>
    <p:extLst>
      <p:ext uri="{BB962C8B-B14F-4D97-AF65-F5344CB8AC3E}">
        <p14:creationId xmlns:p14="http://schemas.microsoft.com/office/powerpoint/2010/main" val="108396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Here is a good example of how we might find out we had a Level 1 disagreement. When we ask Avery which version of the training and he responds with the 1-day version, Jason might respond, “Oh, one day? Why didn’t you say that in the first place, etc? That is what we mean by a lack of shared information; often times, led by the culprit of “assumptions.”</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104A73"/>
                </a:solidFill>
                <a:latin typeface="Arial" panose="020B0604020202020204" pitchFamily="34" charset="0"/>
                <a:cs typeface="Arial" panose="020B0604020202020204" pitchFamily="34" charset="0"/>
              </a:defRPr>
            </a:lvl1pPr>
            <a:lvl2pPr marL="716130" indent="-275434">
              <a:defRPr sz="3700" b="1">
                <a:solidFill>
                  <a:srgbClr val="104A73"/>
                </a:solidFill>
                <a:latin typeface="Arial" panose="020B0604020202020204" pitchFamily="34" charset="0"/>
                <a:cs typeface="Arial" panose="020B0604020202020204" pitchFamily="34" charset="0"/>
              </a:defRPr>
            </a:lvl2pPr>
            <a:lvl3pPr marL="1101738" indent="-220348">
              <a:defRPr sz="3700" b="1">
                <a:solidFill>
                  <a:srgbClr val="104A73"/>
                </a:solidFill>
                <a:latin typeface="Arial" panose="020B0604020202020204" pitchFamily="34" charset="0"/>
                <a:cs typeface="Arial" panose="020B0604020202020204" pitchFamily="34" charset="0"/>
              </a:defRPr>
            </a:lvl3pPr>
            <a:lvl4pPr marL="1542433" indent="-220348">
              <a:defRPr sz="3700" b="1">
                <a:solidFill>
                  <a:srgbClr val="104A73"/>
                </a:solidFill>
                <a:latin typeface="Arial" panose="020B0604020202020204" pitchFamily="34" charset="0"/>
                <a:cs typeface="Arial" panose="020B0604020202020204" pitchFamily="34" charset="0"/>
              </a:defRPr>
            </a:lvl4pPr>
            <a:lvl5pPr marL="1983128" indent="-220348">
              <a:defRPr sz="3700" b="1">
                <a:solidFill>
                  <a:srgbClr val="104A73"/>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9pPr>
          </a:lstStyle>
          <a:p>
            <a:fld id="{EF270DC4-CD27-463E-ABA5-7F48526A0995}" type="slidenum">
              <a:rPr lang="en-US" altLang="en-US" sz="1200" b="0">
                <a:solidFill>
                  <a:schemeClr val="tx1"/>
                </a:solidFill>
                <a:latin typeface="Tahoma" panose="020B0604030504040204" pitchFamily="34" charset="0"/>
              </a:rPr>
              <a:pPr/>
              <a:t>37</a:t>
            </a:fld>
            <a:endParaRPr lang="en-US" altLang="en-US" sz="1200" b="0">
              <a:solidFill>
                <a:schemeClr val="tx1"/>
              </a:solidFill>
              <a:latin typeface="Tahoma" panose="020B0604030504040204" pitchFamily="34" charset="0"/>
            </a:endParaRPr>
          </a:p>
        </p:txBody>
      </p:sp>
    </p:spTree>
    <p:extLst>
      <p:ext uri="{BB962C8B-B14F-4D97-AF65-F5344CB8AC3E}">
        <p14:creationId xmlns:p14="http://schemas.microsoft.com/office/powerpoint/2010/main" val="1303470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Let’s see how Strengths &amp; Weaknesses works with our Jason and Avery disagreement. [use the role play to document the Strengths &amp; Weaknesses of each alternative; emphasize Strengths and Strengths and then Weaknesses and Weaknesses – often the Strength of one alterative will help identify the Weaknesses of the other; consider assigning a team to support Everyone and another to support Key Managers for the roll play]</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104A73"/>
                </a:solidFill>
                <a:latin typeface="Arial" panose="020B0604020202020204" pitchFamily="34" charset="0"/>
                <a:cs typeface="Arial" panose="020B0604020202020204" pitchFamily="34" charset="0"/>
              </a:defRPr>
            </a:lvl1pPr>
            <a:lvl2pPr marL="716130" indent="-275434">
              <a:defRPr sz="3700" b="1">
                <a:solidFill>
                  <a:srgbClr val="104A73"/>
                </a:solidFill>
                <a:latin typeface="Arial" panose="020B0604020202020204" pitchFamily="34" charset="0"/>
                <a:cs typeface="Arial" panose="020B0604020202020204" pitchFamily="34" charset="0"/>
              </a:defRPr>
            </a:lvl2pPr>
            <a:lvl3pPr marL="1101738" indent="-220348">
              <a:defRPr sz="3700" b="1">
                <a:solidFill>
                  <a:srgbClr val="104A73"/>
                </a:solidFill>
                <a:latin typeface="Arial" panose="020B0604020202020204" pitchFamily="34" charset="0"/>
                <a:cs typeface="Arial" panose="020B0604020202020204" pitchFamily="34" charset="0"/>
              </a:defRPr>
            </a:lvl3pPr>
            <a:lvl4pPr marL="1542433" indent="-220348">
              <a:defRPr sz="3700" b="1">
                <a:solidFill>
                  <a:srgbClr val="104A73"/>
                </a:solidFill>
                <a:latin typeface="Arial" panose="020B0604020202020204" pitchFamily="34" charset="0"/>
                <a:cs typeface="Arial" panose="020B0604020202020204" pitchFamily="34" charset="0"/>
              </a:defRPr>
            </a:lvl4pPr>
            <a:lvl5pPr marL="1983128" indent="-220348">
              <a:defRPr sz="3700" b="1">
                <a:solidFill>
                  <a:srgbClr val="104A73"/>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9pPr>
          </a:lstStyle>
          <a:p>
            <a:fld id="{3132F6A4-53EB-4D38-89F6-5D3788150AF1}" type="slidenum">
              <a:rPr lang="en-US" altLang="en-US" sz="1200" b="0">
                <a:solidFill>
                  <a:schemeClr val="tx1"/>
                </a:solidFill>
                <a:latin typeface="Tahoma" panose="020B0604030504040204" pitchFamily="34" charset="0"/>
              </a:rPr>
              <a:pPr/>
              <a:t>40</a:t>
            </a:fld>
            <a:endParaRPr lang="en-US" altLang="en-US" sz="1200" b="0">
              <a:solidFill>
                <a:schemeClr val="tx1"/>
              </a:solidFill>
              <a:latin typeface="Tahoma" panose="020B0604030504040204" pitchFamily="34" charset="0"/>
            </a:endParaRPr>
          </a:p>
        </p:txBody>
      </p:sp>
    </p:spTree>
    <p:extLst>
      <p:ext uri="{BB962C8B-B14F-4D97-AF65-F5344CB8AC3E}">
        <p14:creationId xmlns:p14="http://schemas.microsoft.com/office/powerpoint/2010/main" val="388540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Let’s see how Merging  works with our Jason and Avery disagreement. [use the role play to identify the key strength or two of each alternative; then ask, “Is there a new alternative that we have not seen that capitalizes on these key strengths?” – often someone will offer something like, train the trainer, etc.]</a:t>
            </a:r>
          </a:p>
          <a:p>
            <a:endParaRPr lang="en-US" altLang="en-US"/>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104A73"/>
                </a:solidFill>
                <a:latin typeface="Arial" panose="020B0604020202020204" pitchFamily="34" charset="0"/>
                <a:cs typeface="Arial" panose="020B0604020202020204" pitchFamily="34" charset="0"/>
              </a:defRPr>
            </a:lvl1pPr>
            <a:lvl2pPr marL="716130" indent="-275434">
              <a:defRPr sz="3700" b="1">
                <a:solidFill>
                  <a:srgbClr val="104A73"/>
                </a:solidFill>
                <a:latin typeface="Arial" panose="020B0604020202020204" pitchFamily="34" charset="0"/>
                <a:cs typeface="Arial" panose="020B0604020202020204" pitchFamily="34" charset="0"/>
              </a:defRPr>
            </a:lvl2pPr>
            <a:lvl3pPr marL="1101738" indent="-220348">
              <a:defRPr sz="3700" b="1">
                <a:solidFill>
                  <a:srgbClr val="104A73"/>
                </a:solidFill>
                <a:latin typeface="Arial" panose="020B0604020202020204" pitchFamily="34" charset="0"/>
                <a:cs typeface="Arial" panose="020B0604020202020204" pitchFamily="34" charset="0"/>
              </a:defRPr>
            </a:lvl3pPr>
            <a:lvl4pPr marL="1542433" indent="-220348">
              <a:defRPr sz="3700" b="1">
                <a:solidFill>
                  <a:srgbClr val="104A73"/>
                </a:solidFill>
                <a:latin typeface="Arial" panose="020B0604020202020204" pitchFamily="34" charset="0"/>
                <a:cs typeface="Arial" panose="020B0604020202020204" pitchFamily="34" charset="0"/>
              </a:defRPr>
            </a:lvl4pPr>
            <a:lvl5pPr marL="1983128" indent="-220348">
              <a:defRPr sz="3700" b="1">
                <a:solidFill>
                  <a:srgbClr val="104A73"/>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9pPr>
          </a:lstStyle>
          <a:p>
            <a:fld id="{7AF50960-394E-4792-ACAA-16CD712F6088}" type="slidenum">
              <a:rPr lang="en-US" altLang="en-US" sz="1200" b="0">
                <a:solidFill>
                  <a:schemeClr val="tx1"/>
                </a:solidFill>
                <a:latin typeface="Tahoma" panose="020B0604030504040204" pitchFamily="34" charset="0"/>
              </a:rPr>
              <a:pPr/>
              <a:t>42</a:t>
            </a:fld>
            <a:endParaRPr lang="en-US" altLang="en-US" sz="1200" b="0">
              <a:solidFill>
                <a:schemeClr val="tx1"/>
              </a:solidFill>
              <a:latin typeface="Tahoma" panose="020B0604030504040204" pitchFamily="34" charset="0"/>
            </a:endParaRPr>
          </a:p>
        </p:txBody>
      </p:sp>
    </p:spTree>
    <p:extLst>
      <p:ext uri="{BB962C8B-B14F-4D97-AF65-F5344CB8AC3E}">
        <p14:creationId xmlns:p14="http://schemas.microsoft.com/office/powerpoint/2010/main" val="3284964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i="1" dirty="0">
                <a:latin typeface="Times New Roman" charset="0"/>
              </a:rPr>
              <a:t>We call it 5 Finger Consensus. </a:t>
            </a:r>
            <a:r>
              <a:rPr lang="en-US" b="1" dirty="0">
                <a:latin typeface="Times New Roman" charset="0"/>
              </a:rPr>
              <a:t>[well written in </a:t>
            </a:r>
            <a:r>
              <a:rPr lang="en-US" b="1" i="1" dirty="0">
                <a:latin typeface="Times New Roman" charset="0"/>
              </a:rPr>
              <a:t>The Secrets of Facilitation </a:t>
            </a:r>
            <a:r>
              <a:rPr lang="en-US" b="1" dirty="0">
                <a:latin typeface="Times New Roman" charset="0"/>
              </a:rPr>
              <a:t>book]</a:t>
            </a:r>
          </a:p>
          <a:p>
            <a:endParaRPr lang="en-US" b="1" dirty="0">
              <a:latin typeface="Times New Roman" charset="0"/>
            </a:endParaRPr>
          </a:p>
          <a:p>
            <a:r>
              <a:rPr lang="en-US" b="1" i="1" dirty="0">
                <a:latin typeface="Times New Roman" charset="0"/>
              </a:rPr>
              <a:t>In this case</a:t>
            </a:r>
            <a:r>
              <a:rPr lang="en-US" b="1" i="1" baseline="0" dirty="0">
                <a:latin typeface="Times New Roman" charset="0"/>
              </a:rPr>
              <a:t>, we delineate to ensure all participants are dealing with the same set of facts. Then, we typically call for a vote. And the way we call for that vote is as follows. First we ask all participants to put their hands in the air, in a fist. Why a fist? [go over the issue with the senior person putting up 5 fingers and how difficult that is for others to show 1 or 2; it influences the other voters]</a:t>
            </a:r>
          </a:p>
          <a:p>
            <a:endParaRPr lang="en-US" b="1" i="1" baseline="0" dirty="0">
              <a:latin typeface="Times New Roman" charset="0"/>
            </a:endParaRPr>
          </a:p>
          <a:p>
            <a:r>
              <a:rPr lang="en-US" b="1" i="1" baseline="0" dirty="0">
                <a:latin typeface="Times New Roman" charset="0"/>
              </a:rPr>
              <a:t>In the first round: if all participants have 3, 4 or 5 fingers up, we have consensus</a:t>
            </a:r>
          </a:p>
          <a:p>
            <a:endParaRPr lang="en-US" b="1" i="1" baseline="0" dirty="0">
              <a:latin typeface="Times New Roman" charset="0"/>
            </a:endParaRPr>
          </a:p>
          <a:p>
            <a:r>
              <a:rPr lang="en-US" b="1" i="1" baseline="0" dirty="0">
                <a:latin typeface="Times New Roman" charset="0"/>
              </a:rPr>
              <a:t>If in the first round, we have any 1s or 2s, we ask one of the people that does not support the decision to discuss their concerns. Then we have someone speak to the alternative. We ask for other comments, further discussion. When the discussion is over, we ask, “Before we call for the 2</a:t>
            </a:r>
            <a:r>
              <a:rPr lang="en-US" b="1" i="1" baseline="30000" dirty="0">
                <a:latin typeface="Times New Roman" charset="0"/>
              </a:rPr>
              <a:t>nd</a:t>
            </a:r>
            <a:r>
              <a:rPr lang="en-US" b="1" i="1" baseline="0" dirty="0">
                <a:latin typeface="Times New Roman" charset="0"/>
              </a:rPr>
              <a:t> vote, are there any changes we want to make to this proposed alternative?” If so, we are back to Round 1 since it is a new proposal. If not, we move the Round 2</a:t>
            </a:r>
          </a:p>
          <a:p>
            <a:endParaRPr lang="en-US" b="1" i="1" baseline="0" dirty="0">
              <a:latin typeface="Times New Roman" charset="0"/>
            </a:endParaRPr>
          </a:p>
          <a:p>
            <a:r>
              <a:rPr lang="en-US" b="1" i="1" baseline="0" dirty="0">
                <a:latin typeface="Times New Roman" charset="0"/>
              </a:rPr>
              <a:t>In Round 2, if there are all 2s, 3s, 4s, and 5s, we have arrived at consensus. Why, we have agreed to this Decision Process earlier in the session. In this round if there are any 1’s we repeat the process from Round 1 with dissenters and supporters.</a:t>
            </a:r>
          </a:p>
          <a:p>
            <a:endParaRPr lang="en-US" b="1" i="1" baseline="0" dirty="0">
              <a:latin typeface="Times New Roman" charset="0"/>
            </a:endParaRPr>
          </a:p>
          <a:p>
            <a:r>
              <a:rPr lang="en-US" b="1" i="1" baseline="0" dirty="0">
                <a:latin typeface="Times New Roman" charset="0"/>
              </a:rPr>
              <a:t>In the 3</a:t>
            </a:r>
            <a:r>
              <a:rPr lang="en-US" b="1" i="1" baseline="30000" dirty="0">
                <a:latin typeface="Times New Roman" charset="0"/>
              </a:rPr>
              <a:t>rd</a:t>
            </a:r>
            <a:r>
              <a:rPr lang="en-US" b="1" i="1" baseline="0" dirty="0">
                <a:latin typeface="Times New Roman" charset="0"/>
              </a:rPr>
              <a:t> Round, it is simply majority rules.</a:t>
            </a:r>
          </a:p>
          <a:p>
            <a:endParaRPr lang="en-US" b="1" i="1" baseline="0" dirty="0">
              <a:latin typeface="Times New Roman" charset="0"/>
            </a:endParaRPr>
          </a:p>
          <a:p>
            <a:r>
              <a:rPr lang="en-US" b="1" i="1" baseline="0" dirty="0">
                <a:latin typeface="Times New Roman" charset="0"/>
              </a:rPr>
              <a:t>Think about the process of 5 Finger Consensus, think about how we just talked it through, why would you think this would work? [facilitate the discussion; the key point that we want to ensure that is covered is that the process allows people to feel heard, when people feel heard, the feel honored and that the group understands their concerns, etc.]</a:t>
            </a:r>
          </a:p>
          <a:p>
            <a:endParaRPr lang="en-US" b="1" i="1" baseline="0" dirty="0">
              <a:latin typeface="Times New Roman" charset="0"/>
            </a:endParaRPr>
          </a:p>
          <a:p>
            <a:r>
              <a:rPr lang="en-US" b="1" i="1" baseline="0" dirty="0">
                <a:latin typeface="Times New Roman" charset="0"/>
              </a:rPr>
              <a:t>Any questions or comments on 5 Finger Consensus? [facilitate the discussion]</a:t>
            </a:r>
          </a:p>
          <a:p>
            <a:endParaRPr lang="en-US" b="1" i="1" baseline="0" dirty="0">
              <a:latin typeface="Times New Roman" charset="0"/>
            </a:endParaRPr>
          </a:p>
          <a:p>
            <a:endParaRPr lang="en-US" b="1" i="1" dirty="0">
              <a:latin typeface="Times New Roman" charset="0"/>
            </a:endParaRPr>
          </a:p>
          <a:p>
            <a:endParaRPr lang="en-US" b="1" i="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44</a:t>
            </a:fld>
            <a:endParaRPr lang="en-US" dirty="0"/>
          </a:p>
        </p:txBody>
      </p:sp>
    </p:spTree>
    <p:extLst>
      <p:ext uri="{BB962C8B-B14F-4D97-AF65-F5344CB8AC3E}">
        <p14:creationId xmlns:p14="http://schemas.microsoft.com/office/powerpoint/2010/main" val="3577001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56</a:t>
            </a:fld>
            <a:endParaRPr lang="en-US" dirty="0"/>
          </a:p>
        </p:txBody>
      </p:sp>
    </p:spTree>
    <p:extLst>
      <p:ext uri="{BB962C8B-B14F-4D97-AF65-F5344CB8AC3E}">
        <p14:creationId xmlns:p14="http://schemas.microsoft.com/office/powerpoint/2010/main" val="2843568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57</a:t>
            </a:fld>
            <a:endParaRPr lang="en-US" dirty="0"/>
          </a:p>
        </p:txBody>
      </p:sp>
    </p:spTree>
    <p:extLst>
      <p:ext uri="{BB962C8B-B14F-4D97-AF65-F5344CB8AC3E}">
        <p14:creationId xmlns:p14="http://schemas.microsoft.com/office/powerpoint/2010/main" val="604936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59</a:t>
            </a:fld>
            <a:endParaRPr lang="en-US" dirty="0"/>
          </a:p>
        </p:txBody>
      </p:sp>
    </p:spTree>
    <p:extLst>
      <p:ext uri="{BB962C8B-B14F-4D97-AF65-F5344CB8AC3E}">
        <p14:creationId xmlns:p14="http://schemas.microsoft.com/office/powerpoint/2010/main" val="1494097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60</a:t>
            </a:fld>
            <a:endParaRPr lang="en-US" dirty="0"/>
          </a:p>
        </p:txBody>
      </p:sp>
    </p:spTree>
    <p:extLst>
      <p:ext uri="{BB962C8B-B14F-4D97-AF65-F5344CB8AC3E}">
        <p14:creationId xmlns:p14="http://schemas.microsoft.com/office/powerpoint/2010/main" val="98090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61</a:t>
            </a:fld>
            <a:endParaRPr lang="en-US" dirty="0"/>
          </a:p>
        </p:txBody>
      </p:sp>
    </p:spTree>
    <p:extLst>
      <p:ext uri="{BB962C8B-B14F-4D97-AF65-F5344CB8AC3E}">
        <p14:creationId xmlns:p14="http://schemas.microsoft.com/office/powerpoint/2010/main" val="415135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1" baseline="0" dirty="0"/>
              <a:t>OK, while we have this methodology diagram in front of us, let’s go back to our grouped objectives. </a:t>
            </a:r>
            <a:r>
              <a:rPr lang="en-US" b="1" baseline="0" dirty="0"/>
              <a:t>[Go back to each category from the grouped objectives collected earlier and ask the group where that item will be covered. Match their objectives to the principles – essentially the agenda for the class – and demonstrate how to adapt the agenda to meet the need for any group that will not map to a principle.]</a:t>
            </a:r>
          </a:p>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3</a:t>
            </a:fld>
            <a:endParaRPr lang="en-US" dirty="0"/>
          </a:p>
        </p:txBody>
      </p:sp>
    </p:spTree>
    <p:extLst>
      <p:ext uri="{BB962C8B-B14F-4D97-AF65-F5344CB8AC3E}">
        <p14:creationId xmlns:p14="http://schemas.microsoft.com/office/powerpoint/2010/main" val="1288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424786">
              <a:defRPr/>
            </a:pPr>
            <a:endParaRPr lang="en-US" dirty="0">
              <a:effectLst/>
            </a:endParaRPr>
          </a:p>
        </p:txBody>
      </p:sp>
      <p:sp>
        <p:nvSpPr>
          <p:cNvPr id="4" name="Slide Number Placeholder 3"/>
          <p:cNvSpPr>
            <a:spLocks noGrp="1"/>
          </p:cNvSpPr>
          <p:nvPr>
            <p:ph type="sldNum" sz="quarter" idx="10"/>
          </p:nvPr>
        </p:nvSpPr>
        <p:spPr/>
        <p:txBody>
          <a:bodyPr/>
          <a:lstStyle/>
          <a:p>
            <a:fld id="{9BF10644-A130-D241-8134-3B424690AF77}" type="slidenum">
              <a:rPr lang="en-US" smtClean="0"/>
              <a:t>62</a:t>
            </a:fld>
            <a:endParaRPr lang="en-US" dirty="0"/>
          </a:p>
        </p:txBody>
      </p:sp>
    </p:spTree>
    <p:extLst>
      <p:ext uri="{BB962C8B-B14F-4D97-AF65-F5344CB8AC3E}">
        <p14:creationId xmlns:p14="http://schemas.microsoft.com/office/powerpoint/2010/main" val="997250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424786">
              <a:defRPr/>
            </a:pPr>
            <a:endParaRPr lang="en-US" dirty="0">
              <a:effectLst/>
            </a:endParaRPr>
          </a:p>
        </p:txBody>
      </p:sp>
      <p:sp>
        <p:nvSpPr>
          <p:cNvPr id="4" name="Slide Number Placeholder 3"/>
          <p:cNvSpPr>
            <a:spLocks noGrp="1"/>
          </p:cNvSpPr>
          <p:nvPr>
            <p:ph type="sldNum" sz="quarter" idx="10"/>
          </p:nvPr>
        </p:nvSpPr>
        <p:spPr/>
        <p:txBody>
          <a:bodyPr/>
          <a:lstStyle/>
          <a:p>
            <a:fld id="{9BF10644-A130-D241-8134-3B424690AF77}" type="slidenum">
              <a:rPr lang="en-US" smtClean="0"/>
              <a:t>63</a:t>
            </a:fld>
            <a:endParaRPr lang="en-US" dirty="0"/>
          </a:p>
        </p:txBody>
      </p:sp>
    </p:spTree>
    <p:extLst>
      <p:ext uri="{BB962C8B-B14F-4D97-AF65-F5344CB8AC3E}">
        <p14:creationId xmlns:p14="http://schemas.microsoft.com/office/powerpoint/2010/main" val="1555454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424786">
              <a:defRPr/>
            </a:pPr>
            <a:endParaRPr lang="en-US" dirty="0">
              <a:effectLst/>
            </a:endParaRPr>
          </a:p>
        </p:txBody>
      </p:sp>
      <p:sp>
        <p:nvSpPr>
          <p:cNvPr id="4" name="Slide Number Placeholder 3"/>
          <p:cNvSpPr>
            <a:spLocks noGrp="1"/>
          </p:cNvSpPr>
          <p:nvPr>
            <p:ph type="sldNum" sz="quarter" idx="10"/>
          </p:nvPr>
        </p:nvSpPr>
        <p:spPr/>
        <p:txBody>
          <a:bodyPr/>
          <a:lstStyle/>
          <a:p>
            <a:fld id="{9BF10644-A130-D241-8134-3B424690AF77}" type="slidenum">
              <a:rPr lang="en-US" smtClean="0"/>
              <a:t>64</a:t>
            </a:fld>
            <a:endParaRPr lang="en-US" dirty="0"/>
          </a:p>
        </p:txBody>
      </p:sp>
    </p:spTree>
    <p:extLst>
      <p:ext uri="{BB962C8B-B14F-4D97-AF65-F5344CB8AC3E}">
        <p14:creationId xmlns:p14="http://schemas.microsoft.com/office/powerpoint/2010/main" val="235861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4</a:t>
            </a:fld>
            <a:endParaRPr lang="en-US" dirty="0"/>
          </a:p>
        </p:txBody>
      </p:sp>
    </p:spTree>
    <p:extLst>
      <p:ext uri="{BB962C8B-B14F-4D97-AF65-F5344CB8AC3E}">
        <p14:creationId xmlns:p14="http://schemas.microsoft.com/office/powerpoint/2010/main" val="79298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5</a:t>
            </a:fld>
            <a:endParaRPr lang="en-US" dirty="0"/>
          </a:p>
        </p:txBody>
      </p:sp>
    </p:spTree>
    <p:extLst>
      <p:ext uri="{BB962C8B-B14F-4D97-AF65-F5344CB8AC3E}">
        <p14:creationId xmlns:p14="http://schemas.microsoft.com/office/powerpoint/2010/main" val="209541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7</a:t>
            </a:fld>
            <a:endParaRPr lang="en-US" dirty="0"/>
          </a:p>
        </p:txBody>
      </p:sp>
    </p:spTree>
    <p:extLst>
      <p:ext uri="{BB962C8B-B14F-4D97-AF65-F5344CB8AC3E}">
        <p14:creationId xmlns:p14="http://schemas.microsoft.com/office/powerpoint/2010/main" val="105564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A3435-D35E-4040-829F-2870B5D242CB}" type="slidenum">
              <a:rPr lang="en-US" smtClean="0"/>
              <a:t>30</a:t>
            </a:fld>
            <a:endParaRPr lang="en-US" dirty="0"/>
          </a:p>
        </p:txBody>
      </p:sp>
    </p:spTree>
    <p:extLst>
      <p:ext uri="{BB962C8B-B14F-4D97-AF65-F5344CB8AC3E}">
        <p14:creationId xmlns:p14="http://schemas.microsoft.com/office/powerpoint/2010/main" val="355099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ADD</a:t>
            </a:r>
            <a:r>
              <a:rPr lang="en-US" altLang="en-US" b="1" baseline="0" dirty="0"/>
              <a:t> ROLE PLAY TO BACK OF MANUAL</a:t>
            </a:r>
            <a:endParaRPr lang="en-US" altLang="en-US" b="1" dirty="0"/>
          </a:p>
          <a:p>
            <a:r>
              <a:rPr lang="en-US" altLang="en-US" b="1" dirty="0"/>
              <a:t>[Use the Jason and Avery role play for engagement and end it with a discussion about whether or not this is a Level 1, 2 or 3 disagreement; then step through applying the techniques that follow to move to agreement]</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104A73"/>
                </a:solidFill>
                <a:latin typeface="Arial" panose="020B0604020202020204" pitchFamily="34" charset="0"/>
                <a:cs typeface="Arial" panose="020B0604020202020204" pitchFamily="34" charset="0"/>
              </a:defRPr>
            </a:lvl1pPr>
            <a:lvl2pPr marL="716130" indent="-275434">
              <a:defRPr sz="3700" b="1">
                <a:solidFill>
                  <a:srgbClr val="104A73"/>
                </a:solidFill>
                <a:latin typeface="Arial" panose="020B0604020202020204" pitchFamily="34" charset="0"/>
                <a:cs typeface="Arial" panose="020B0604020202020204" pitchFamily="34" charset="0"/>
              </a:defRPr>
            </a:lvl2pPr>
            <a:lvl3pPr marL="1101738" indent="-220348">
              <a:defRPr sz="3700" b="1">
                <a:solidFill>
                  <a:srgbClr val="104A73"/>
                </a:solidFill>
                <a:latin typeface="Arial" panose="020B0604020202020204" pitchFamily="34" charset="0"/>
                <a:cs typeface="Arial" panose="020B0604020202020204" pitchFamily="34" charset="0"/>
              </a:defRPr>
            </a:lvl3pPr>
            <a:lvl4pPr marL="1542433" indent="-220348">
              <a:defRPr sz="3700" b="1">
                <a:solidFill>
                  <a:srgbClr val="104A73"/>
                </a:solidFill>
                <a:latin typeface="Arial" panose="020B0604020202020204" pitchFamily="34" charset="0"/>
                <a:cs typeface="Arial" panose="020B0604020202020204" pitchFamily="34" charset="0"/>
              </a:defRPr>
            </a:lvl4pPr>
            <a:lvl5pPr marL="1983128" indent="-220348">
              <a:defRPr sz="3700" b="1">
                <a:solidFill>
                  <a:srgbClr val="104A73"/>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9pPr>
          </a:lstStyle>
          <a:p>
            <a:fld id="{179F7CC2-856E-43D3-882C-277E6BA6313D}" type="slidenum">
              <a:rPr lang="en-US" altLang="en-US" sz="1200" b="0">
                <a:solidFill>
                  <a:schemeClr val="tx1"/>
                </a:solidFill>
                <a:latin typeface="Tahoma" panose="020B0604030504040204" pitchFamily="34" charset="0"/>
              </a:rPr>
              <a:pPr/>
              <a:t>31</a:t>
            </a:fld>
            <a:endParaRPr lang="en-US" altLang="en-US" sz="1200" b="0">
              <a:solidFill>
                <a:schemeClr val="tx1"/>
              </a:solidFill>
              <a:latin typeface="Tahoma" panose="020B0604030504040204" pitchFamily="34" charset="0"/>
            </a:endParaRPr>
          </a:p>
        </p:txBody>
      </p:sp>
    </p:spTree>
    <p:extLst>
      <p:ext uri="{BB962C8B-B14F-4D97-AF65-F5344CB8AC3E}">
        <p14:creationId xmlns:p14="http://schemas.microsoft.com/office/powerpoint/2010/main" val="285686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[facilitate the discussion regarding the Level of disagreement and stress the key to eliminate the Level 3 (because, if a Level 3, you take it to a higher authority) and then begin by assuming it is a Level 1 and move to the next slide, Delineation]</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rgbClr val="104A73"/>
                </a:solidFill>
                <a:latin typeface="Arial" panose="020B0604020202020204" pitchFamily="34" charset="0"/>
                <a:cs typeface="Arial" panose="020B0604020202020204" pitchFamily="34" charset="0"/>
              </a:defRPr>
            </a:lvl1pPr>
            <a:lvl2pPr marL="716130" indent="-275434">
              <a:defRPr sz="3700" b="1">
                <a:solidFill>
                  <a:srgbClr val="104A73"/>
                </a:solidFill>
                <a:latin typeface="Arial" panose="020B0604020202020204" pitchFamily="34" charset="0"/>
                <a:cs typeface="Arial" panose="020B0604020202020204" pitchFamily="34" charset="0"/>
              </a:defRPr>
            </a:lvl2pPr>
            <a:lvl3pPr marL="1101738" indent="-220348">
              <a:defRPr sz="3700" b="1">
                <a:solidFill>
                  <a:srgbClr val="104A73"/>
                </a:solidFill>
                <a:latin typeface="Arial" panose="020B0604020202020204" pitchFamily="34" charset="0"/>
                <a:cs typeface="Arial" panose="020B0604020202020204" pitchFamily="34" charset="0"/>
              </a:defRPr>
            </a:lvl3pPr>
            <a:lvl4pPr marL="1542433" indent="-220348">
              <a:defRPr sz="3700" b="1">
                <a:solidFill>
                  <a:srgbClr val="104A73"/>
                </a:solidFill>
                <a:latin typeface="Arial" panose="020B0604020202020204" pitchFamily="34" charset="0"/>
                <a:cs typeface="Arial" panose="020B0604020202020204" pitchFamily="34" charset="0"/>
              </a:defRPr>
            </a:lvl4pPr>
            <a:lvl5pPr marL="1983128" indent="-220348">
              <a:defRPr sz="3700" b="1">
                <a:solidFill>
                  <a:srgbClr val="104A73"/>
                </a:solidFill>
                <a:latin typeface="Arial" panose="020B0604020202020204" pitchFamily="34" charset="0"/>
                <a:cs typeface="Arial" panose="020B0604020202020204" pitchFamily="34" charset="0"/>
              </a:defRPr>
            </a:lvl5pPr>
            <a:lvl6pPr marL="242382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6pPr>
            <a:lvl7pPr marL="286451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7pPr>
            <a:lvl8pPr marL="3305213"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8pPr>
            <a:lvl9pPr marL="3745908" indent="-220348" eaLnBrk="0" fontAlgn="base" hangingPunct="0">
              <a:spcBef>
                <a:spcPct val="0"/>
              </a:spcBef>
              <a:spcAft>
                <a:spcPct val="0"/>
              </a:spcAft>
              <a:defRPr sz="3700" b="1">
                <a:solidFill>
                  <a:srgbClr val="104A73"/>
                </a:solidFill>
                <a:latin typeface="Arial" panose="020B0604020202020204" pitchFamily="34" charset="0"/>
                <a:cs typeface="Arial" panose="020B0604020202020204" pitchFamily="34" charset="0"/>
              </a:defRPr>
            </a:lvl9pPr>
          </a:lstStyle>
          <a:p>
            <a:fld id="{34400FDA-33DF-48A3-81F7-F4813B9AEDB2}" type="slidenum">
              <a:rPr lang="en-US" altLang="en-US" sz="1200" b="0">
                <a:solidFill>
                  <a:schemeClr val="tx1"/>
                </a:solidFill>
                <a:latin typeface="Tahoma" panose="020B0604030504040204" pitchFamily="34" charset="0"/>
              </a:rPr>
              <a:pPr/>
              <a:t>32</a:t>
            </a:fld>
            <a:endParaRPr lang="en-US" altLang="en-US" sz="1200" b="0">
              <a:solidFill>
                <a:schemeClr val="tx1"/>
              </a:solidFill>
              <a:latin typeface="Tahoma" panose="020B0604030504040204" pitchFamily="34" charset="0"/>
            </a:endParaRPr>
          </a:p>
        </p:txBody>
      </p:sp>
    </p:spTree>
    <p:extLst>
      <p:ext uri="{BB962C8B-B14F-4D97-AF65-F5344CB8AC3E}">
        <p14:creationId xmlns:p14="http://schemas.microsoft.com/office/powerpoint/2010/main" val="421017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The first words might sound something like this, “Whoa, let’s hold on for a second here [turn the attention from the parties that are disagreeing to you, the meeting leader], I would like to try something different here.”</a:t>
            </a:r>
          </a:p>
          <a:p>
            <a:endParaRPr lang="en-US" altLang="en-US" b="1"/>
          </a:p>
          <a:p>
            <a:r>
              <a:rPr lang="en-US" altLang="en-US" b="1"/>
              <a:t>[then start with agreement] Sounds like we are talking about important stuff here [one, yes] and it appears we both agree that [insert something like the topic under discussion and position yourself in front of the flip chart]</a:t>
            </a:r>
          </a:p>
          <a:p>
            <a:endParaRPr lang="en-US" altLang="en-US" b="1"/>
          </a:p>
          <a:p>
            <a:r>
              <a:rPr lang="en-US" altLang="en-US" b="1"/>
              <a:t>[now, acknowledge, the disagreement] it sounds like were we disagree is [acknowledge the disagreement while writing the alternatives on a flip chart]</a:t>
            </a:r>
          </a:p>
          <a:p>
            <a:endParaRPr lang="en-US" altLang="en-US" b="1"/>
          </a:p>
          <a:p>
            <a:r>
              <a:rPr lang="en-US" altLang="en-US" b="1"/>
              <a:t>Once the alternatives have been delineated and the four key questions have been answered, check to see if consensus had been reached. If so, you had a Level 1 disagreement and you are finished. If not, move on to the next step</a:t>
            </a:r>
          </a:p>
          <a:p>
            <a:endParaRPr lang="en-US" altLang="en-US" b="1" i="1"/>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16130" indent="-275434">
              <a:spcBef>
                <a:spcPct val="30000"/>
              </a:spcBef>
              <a:defRPr kumimoji="1" sz="1200">
                <a:solidFill>
                  <a:schemeClr val="tx1"/>
                </a:solidFill>
                <a:latin typeface="Times New Roman" panose="02020603050405020304" pitchFamily="18" charset="0"/>
              </a:defRPr>
            </a:lvl2pPr>
            <a:lvl3pPr marL="1101738" indent="-220348">
              <a:spcBef>
                <a:spcPct val="30000"/>
              </a:spcBef>
              <a:defRPr kumimoji="1" sz="1200">
                <a:solidFill>
                  <a:schemeClr val="tx1"/>
                </a:solidFill>
                <a:latin typeface="Times New Roman" panose="02020603050405020304" pitchFamily="18" charset="0"/>
              </a:defRPr>
            </a:lvl3pPr>
            <a:lvl4pPr marL="1542433" indent="-220348">
              <a:spcBef>
                <a:spcPct val="30000"/>
              </a:spcBef>
              <a:defRPr kumimoji="1" sz="1200">
                <a:solidFill>
                  <a:schemeClr val="tx1"/>
                </a:solidFill>
                <a:latin typeface="Times New Roman" panose="02020603050405020304" pitchFamily="18" charset="0"/>
              </a:defRPr>
            </a:lvl4pPr>
            <a:lvl5pPr marL="1983128" indent="-220348">
              <a:spcBef>
                <a:spcPct val="30000"/>
              </a:spcBef>
              <a:defRPr kumimoji="1" sz="1200">
                <a:solidFill>
                  <a:schemeClr val="tx1"/>
                </a:solidFill>
                <a:latin typeface="Times New Roman" panose="02020603050405020304" pitchFamily="18" charset="0"/>
              </a:defRPr>
            </a:lvl5pPr>
            <a:lvl6pPr marL="2423823" indent="-220348" eaLnBrk="0" fontAlgn="base" hangingPunct="0">
              <a:spcBef>
                <a:spcPct val="30000"/>
              </a:spcBef>
              <a:spcAft>
                <a:spcPct val="0"/>
              </a:spcAft>
              <a:defRPr kumimoji="1" sz="1200">
                <a:solidFill>
                  <a:schemeClr val="tx1"/>
                </a:solidFill>
                <a:latin typeface="Times New Roman" panose="02020603050405020304" pitchFamily="18" charset="0"/>
              </a:defRPr>
            </a:lvl6pPr>
            <a:lvl7pPr marL="2864518" indent="-220348" eaLnBrk="0" fontAlgn="base" hangingPunct="0">
              <a:spcBef>
                <a:spcPct val="30000"/>
              </a:spcBef>
              <a:spcAft>
                <a:spcPct val="0"/>
              </a:spcAft>
              <a:defRPr kumimoji="1" sz="1200">
                <a:solidFill>
                  <a:schemeClr val="tx1"/>
                </a:solidFill>
                <a:latin typeface="Times New Roman" panose="02020603050405020304" pitchFamily="18" charset="0"/>
              </a:defRPr>
            </a:lvl7pPr>
            <a:lvl8pPr marL="3305213" indent="-220348" eaLnBrk="0" fontAlgn="base" hangingPunct="0">
              <a:spcBef>
                <a:spcPct val="30000"/>
              </a:spcBef>
              <a:spcAft>
                <a:spcPct val="0"/>
              </a:spcAft>
              <a:defRPr kumimoji="1" sz="1200">
                <a:solidFill>
                  <a:schemeClr val="tx1"/>
                </a:solidFill>
                <a:latin typeface="Times New Roman" panose="02020603050405020304" pitchFamily="18" charset="0"/>
              </a:defRPr>
            </a:lvl8pPr>
            <a:lvl9pPr marL="3745908" indent="-22034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6022DAB-E273-4B83-B104-457E801DF31E}" type="slidenum">
              <a:rPr kumimoji="0" lang="en-US" altLang="en-US" smtClean="0">
                <a:latin typeface="Tahoma" panose="020B0604030504040204" pitchFamily="34" charset="0"/>
              </a:rPr>
              <a:pPr>
                <a:spcBef>
                  <a:spcPct val="0"/>
                </a:spcBef>
              </a:pPr>
              <a:t>34</a:t>
            </a:fld>
            <a:endParaRPr kumimoji="0" lang="en-US" altLang="en-US">
              <a:latin typeface="Tahoma" panose="020B0604030504040204" pitchFamily="34" charset="0"/>
            </a:endParaRPr>
          </a:p>
        </p:txBody>
      </p:sp>
    </p:spTree>
    <p:extLst>
      <p:ext uri="{BB962C8B-B14F-4D97-AF65-F5344CB8AC3E}">
        <p14:creationId xmlns:p14="http://schemas.microsoft.com/office/powerpoint/2010/main" val="543837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686010"/>
            <a:ext cx="9144000" cy="2182091"/>
          </a:xfrm>
          <a:prstGeom prst="rect">
            <a:avLst/>
          </a:prstGeom>
          <a:solidFill>
            <a:srgbClr val="00467F"/>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9"/>
          <p:cNvSpPr>
            <a:spLocks noGrp="1"/>
          </p:cNvSpPr>
          <p:nvPr>
            <p:ph type="title"/>
          </p:nvPr>
        </p:nvSpPr>
        <p:spPr>
          <a:xfrm>
            <a:off x="211694" y="4686005"/>
            <a:ext cx="8655927" cy="2182091"/>
          </a:xfrm>
          <a:prstGeom prst="rect">
            <a:avLst/>
          </a:prstGeom>
        </p:spPr>
        <p:txBody>
          <a:bodyPr vert="horz" anchor="ctr"/>
          <a:lstStyle>
            <a:lvl1pPr>
              <a:defRPr>
                <a:solidFill>
                  <a:schemeClr val="bg1"/>
                </a:solidFill>
                <a:latin typeface="Franklin Gothic Medium"/>
                <a:cs typeface="Franklin Gothic Medium"/>
              </a:defRPr>
            </a:lvl1pPr>
          </a:lstStyle>
          <a:p>
            <a:r>
              <a:rPr lang="en-US" dirty="0"/>
              <a:t>Click to edit Master title style</a:t>
            </a:r>
          </a:p>
        </p:txBody>
      </p:sp>
    </p:spTree>
    <p:extLst>
      <p:ext uri="{BB962C8B-B14F-4D97-AF65-F5344CB8AC3E}">
        <p14:creationId xmlns:p14="http://schemas.microsoft.com/office/powerpoint/2010/main" val="179394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0443" y="2391426"/>
            <a:ext cx="5472877" cy="1143000"/>
          </a:xfrm>
          <a:prstGeom prst="rect">
            <a:avLst/>
          </a:prstGeom>
        </p:spPr>
        <p:txBody>
          <a:bodyPr vert="horz"/>
          <a:lstStyle>
            <a:lvl1pPr>
              <a:defRPr>
                <a:solidFill>
                  <a:srgbClr val="FFFFFF"/>
                </a:solidFill>
                <a:latin typeface="Franklin Gothic Medium"/>
                <a:cs typeface="Franklin Gothic Medium"/>
              </a:defRPr>
            </a:lvl1pPr>
          </a:lstStyle>
          <a:p>
            <a:r>
              <a:rPr lang="en-US"/>
              <a:t>Click to edit Master title style</a:t>
            </a:r>
            <a:endParaRPr lang="en-US" dirty="0"/>
          </a:p>
        </p:txBody>
      </p:sp>
      <p:sp>
        <p:nvSpPr>
          <p:cNvPr id="5"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latin typeface="Franklin Gothic Book"/>
              <a:cs typeface="Franklin Gothic Book"/>
            </a:endParaRPr>
          </a:p>
        </p:txBody>
      </p:sp>
      <p:sp>
        <p:nvSpPr>
          <p:cNvPr id="7" name="Content Placeholder 2"/>
          <p:cNvSpPr>
            <a:spLocks noGrp="1"/>
          </p:cNvSpPr>
          <p:nvPr>
            <p:ph idx="1"/>
          </p:nvPr>
        </p:nvSpPr>
        <p:spPr>
          <a:xfrm>
            <a:off x="3480442" y="3534426"/>
            <a:ext cx="5472877" cy="2591738"/>
          </a:xfrm>
          <a:prstGeom prst="rect">
            <a:avLst/>
          </a:prstGeom>
        </p:spPr>
        <p:txBody>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106461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6356350"/>
            <a:ext cx="23542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358775" y="6565900"/>
            <a:ext cx="3292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a:solidFill>
                  <a:schemeClr val="bg1"/>
                </a:solidFill>
                <a:latin typeface="Franklin Gothic Book" panose="020B0503020102020204" pitchFamily="34" charset="0"/>
              </a:rPr>
              <a:t>Copyright 1992-2015, Leadership Strategies, Inc. V15.07</a:t>
            </a: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83390" y="2412474"/>
            <a:ext cx="8071290" cy="1694614"/>
          </a:xfrm>
          <a:prstGeom prst="rect">
            <a:avLst/>
          </a:prstGeom>
        </p:spPr>
        <p:txBody>
          <a:bodyPr>
            <a:noAutofit/>
          </a:bodyPr>
          <a:lstStyle>
            <a:lvl1pPr>
              <a:defRPr sz="5200">
                <a:solidFill>
                  <a:schemeClr val="bg1"/>
                </a:solidFill>
                <a:latin typeface="Franklin Gothic Book"/>
                <a:cs typeface="Franklin Gothic Book"/>
              </a:defRPr>
            </a:lvl1pPr>
          </a:lstStyle>
          <a:p>
            <a:r>
              <a:rPr lang="en-US" dirty="0"/>
              <a:t>Click to edit Master title style</a:t>
            </a:r>
          </a:p>
        </p:txBody>
      </p:sp>
      <p:sp>
        <p:nvSpPr>
          <p:cNvPr id="7" name="Slide Number Placeholder 5"/>
          <p:cNvSpPr>
            <a:spLocks noGrp="1"/>
          </p:cNvSpPr>
          <p:nvPr>
            <p:ph type="sldNum" sz="quarter" idx="10"/>
          </p:nvPr>
        </p:nvSpPr>
        <p:spPr>
          <a:xfrm>
            <a:off x="0" y="6446838"/>
            <a:ext cx="342900" cy="365125"/>
          </a:xfrm>
          <a:prstGeom prst="rect">
            <a:avLst/>
          </a:prstGeom>
        </p:spPr>
        <p:txBody>
          <a:bodyPr anchor="b"/>
          <a:lstStyle>
            <a:lvl1pPr algn="ctr">
              <a:defRPr sz="1000">
                <a:solidFill>
                  <a:schemeClr val="bg1"/>
                </a:solidFill>
              </a:defRPr>
            </a:lvl1pPr>
          </a:lstStyle>
          <a:p>
            <a:pPr>
              <a:defRPr/>
            </a:pPr>
            <a:fld id="{3FA42117-8503-416F-80FB-9330927FCED5}" type="slidenum">
              <a:rPr lang="en-US" altLang="en-US"/>
              <a:pPr>
                <a:defRPr/>
              </a:pPr>
              <a:t>‹#›</a:t>
            </a:fld>
            <a:endParaRPr lang="en-US" altLang="en-US" dirty="0"/>
          </a:p>
        </p:txBody>
      </p:sp>
    </p:spTree>
    <p:extLst>
      <p:ext uri="{BB962C8B-B14F-4D97-AF65-F5344CB8AC3E}">
        <p14:creationId xmlns:p14="http://schemas.microsoft.com/office/powerpoint/2010/main" val="23365288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ole Play &amp; Exercises">
    <p:spTree>
      <p:nvGrpSpPr>
        <p:cNvPr id="1" name=""/>
        <p:cNvGrpSpPr/>
        <p:nvPr/>
      </p:nvGrpSpPr>
      <p:grpSpPr>
        <a:xfrm>
          <a:off x="0" y="0"/>
          <a:ext cx="0" cy="0"/>
          <a:chOff x="0" y="0"/>
          <a:chExt cx="0" cy="0"/>
        </a:xfrm>
      </p:grpSpPr>
      <p:sp>
        <p:nvSpPr>
          <p:cNvPr id="4" name="Freeform 3"/>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6858000"/>
                </a:lnTo>
                <a:lnTo>
                  <a:pt x="0" y="6858000"/>
                </a:lnTo>
                <a:lnTo>
                  <a:pt x="0" y="0"/>
                </a:lnTo>
                <a:close/>
              </a:path>
            </a:pathLst>
          </a:cu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6356350"/>
            <a:ext cx="23542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358775" y="6565900"/>
            <a:ext cx="3292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a:solidFill>
                  <a:schemeClr val="bg1"/>
                </a:solidFill>
                <a:latin typeface="Franklin Gothic Book" panose="020B0503020102020204" pitchFamily="34" charset="0"/>
              </a:rPr>
              <a:t>Copyright 1992-2015, Leadership Strategies, Inc. V15.07</a:t>
            </a: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58952" y="1298448"/>
            <a:ext cx="4498848" cy="1197864"/>
          </a:xfrm>
          <a:prstGeom prst="rect">
            <a:avLst/>
          </a:prstGeom>
        </p:spPr>
        <p:txBody>
          <a:bodyPr>
            <a:noAutofit/>
          </a:bodyPr>
          <a:lstStyle>
            <a:lvl1pPr>
              <a:defRPr sz="3600">
                <a:solidFill>
                  <a:schemeClr val="bg1"/>
                </a:solidFill>
                <a:latin typeface="Franklin Gothic Book"/>
                <a:cs typeface="Franklin Gothic Book"/>
              </a:defRPr>
            </a:lvl1pPr>
          </a:lstStyle>
          <a:p>
            <a:r>
              <a:rPr lang="en-US" dirty="0"/>
              <a:t>Click to edit Master title style</a:t>
            </a:r>
          </a:p>
        </p:txBody>
      </p:sp>
      <p:sp>
        <p:nvSpPr>
          <p:cNvPr id="10" name="Text Placeholder 9"/>
          <p:cNvSpPr>
            <a:spLocks noGrp="1"/>
          </p:cNvSpPr>
          <p:nvPr>
            <p:ph type="body" sz="quarter" idx="13"/>
          </p:nvPr>
        </p:nvSpPr>
        <p:spPr>
          <a:xfrm>
            <a:off x="758952" y="2514600"/>
            <a:ext cx="4498848" cy="2587752"/>
          </a:xfrm>
          <a:prstGeom prst="rect">
            <a:avLst/>
          </a:prstGeo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0" y="6446838"/>
            <a:ext cx="342900" cy="365125"/>
          </a:xfrm>
          <a:prstGeom prst="rect">
            <a:avLst/>
          </a:prstGeom>
        </p:spPr>
        <p:txBody>
          <a:bodyPr anchor="b"/>
          <a:lstStyle>
            <a:lvl1pPr algn="ctr">
              <a:defRPr sz="1000">
                <a:solidFill>
                  <a:schemeClr val="bg1"/>
                </a:solidFill>
              </a:defRPr>
            </a:lvl1pPr>
          </a:lstStyle>
          <a:p>
            <a:pPr>
              <a:defRPr/>
            </a:pPr>
            <a:fld id="{D61BE2D0-BEE1-4EEC-B7E8-697983D8ADD6}" type="slidenum">
              <a:rPr lang="en-US" altLang="en-US"/>
              <a:pPr>
                <a:defRPr/>
              </a:pPr>
              <a:t>‹#›</a:t>
            </a:fld>
            <a:endParaRPr lang="en-US" altLang="en-US" dirty="0"/>
          </a:p>
        </p:txBody>
      </p:sp>
    </p:spTree>
    <p:extLst>
      <p:ext uri="{BB962C8B-B14F-4D97-AF65-F5344CB8AC3E}">
        <p14:creationId xmlns:p14="http://schemas.microsoft.com/office/powerpoint/2010/main" val="34221676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030" y="0"/>
            <a:ext cx="6821253" cy="973498"/>
          </a:xfrm>
          <a:prstGeom prst="rect">
            <a:avLst/>
          </a:prstGeom>
        </p:spPr>
        <p:txBody>
          <a:bodyPr anchor="ctr"/>
          <a:lstStyle>
            <a:lvl1pPr algn="l">
              <a:defRPr sz="3200">
                <a:solidFill>
                  <a:srgbClr val="04346C"/>
                </a:solidFill>
                <a:latin typeface="Franklin Gothic Book"/>
                <a:cs typeface="Franklin Gothic Book"/>
              </a:defRPr>
            </a:lvl1pPr>
          </a:lstStyle>
          <a:p>
            <a:r>
              <a:rPr lang="en-US"/>
              <a:t>Click to edit Master title style</a:t>
            </a:r>
            <a:endParaRPr lang="en-US" dirty="0"/>
          </a:p>
        </p:txBody>
      </p:sp>
      <p:sp>
        <p:nvSpPr>
          <p:cNvPr id="3" name="Content Placeholder 2"/>
          <p:cNvSpPr>
            <a:spLocks noGrp="1"/>
          </p:cNvSpPr>
          <p:nvPr>
            <p:ph idx="1"/>
          </p:nvPr>
        </p:nvSpPr>
        <p:spPr>
          <a:xfrm>
            <a:off x="457200" y="1095992"/>
            <a:ext cx="8229600" cy="5030172"/>
          </a:xfrm>
          <a:prstGeom prst="rect">
            <a:avLst/>
          </a:prstGeom>
        </p:spPr>
        <p:txBody>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p>
        </p:txBody>
      </p:sp>
      <p:sp>
        <p:nvSpPr>
          <p:cNvPr id="8"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208781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4634"/>
            <a:ext cx="4038600" cy="4981530"/>
          </a:xfrm>
          <a:prstGeom prst="rect">
            <a:avLst/>
          </a:prstGeom>
        </p:spPr>
        <p:txBody>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4634"/>
            <a:ext cx="4038600" cy="4981530"/>
          </a:xfrm>
          <a:prstGeom prst="rect">
            <a:avLst/>
          </a:prstGeom>
        </p:spPr>
        <p:txBody>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96030" y="0"/>
            <a:ext cx="6821253" cy="973498"/>
          </a:xfrm>
          <a:prstGeom prst="rect">
            <a:avLst/>
          </a:prstGeom>
        </p:spPr>
        <p:txBody>
          <a:bodyPr anchor="ctr"/>
          <a:lstStyle>
            <a:lvl1pPr algn="l">
              <a:defRPr sz="3200">
                <a:solidFill>
                  <a:srgbClr val="04346C"/>
                </a:solidFill>
                <a:latin typeface="Franklin Gothic Book"/>
                <a:cs typeface="Franklin Gothic Book"/>
              </a:defRPr>
            </a:lvl1pPr>
          </a:lstStyle>
          <a:p>
            <a:r>
              <a:rPr lang="en-US"/>
              <a:t>Click to edit Master title style</a:t>
            </a:r>
            <a:endParaRPr lang="en-US" dirty="0"/>
          </a:p>
        </p:txBody>
      </p:sp>
      <p:sp>
        <p:nvSpPr>
          <p:cNvPr id="9"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
        <p:nvSpPr>
          <p:cNvPr id="10"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latin typeface="Franklin Gothic Book"/>
              <a:cs typeface="Franklin Gothic Book"/>
            </a:endParaRPr>
          </a:p>
        </p:txBody>
      </p:sp>
    </p:spTree>
    <p:extLst>
      <p:ext uri="{BB962C8B-B14F-4D97-AF65-F5344CB8AC3E}">
        <p14:creationId xmlns:p14="http://schemas.microsoft.com/office/powerpoint/2010/main" val="41689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404040"/>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404040"/>
                </a:solidFill>
                <a:latin typeface="Franklin Gothic Book"/>
                <a:cs typeface="Franklin Gothic Book"/>
              </a:defRPr>
            </a:lvl1pPr>
            <a:lvl2pPr>
              <a:defRPr sz="2000">
                <a:solidFill>
                  <a:srgbClr val="404040"/>
                </a:solidFill>
                <a:latin typeface="Franklin Gothic Book"/>
                <a:cs typeface="Franklin Gothic Book"/>
              </a:defRPr>
            </a:lvl2pPr>
            <a:lvl3pPr>
              <a:defRPr sz="1800">
                <a:solidFill>
                  <a:srgbClr val="404040"/>
                </a:solidFill>
                <a:latin typeface="Franklin Gothic Book"/>
                <a:cs typeface="Franklin Gothic Book"/>
              </a:defRPr>
            </a:lvl3pPr>
            <a:lvl4pPr>
              <a:defRPr sz="1600">
                <a:solidFill>
                  <a:srgbClr val="404040"/>
                </a:solidFill>
                <a:latin typeface="Franklin Gothic Book"/>
                <a:cs typeface="Franklin Gothic Book"/>
              </a:defRPr>
            </a:lvl4pPr>
            <a:lvl5pPr>
              <a:defRPr sz="1600">
                <a:solidFill>
                  <a:srgbClr val="404040"/>
                </a:solidFill>
                <a:latin typeface="Franklin Gothic Book"/>
                <a:cs typeface="Franklin Gothic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solidFill>
                  <a:srgbClr val="404040"/>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solidFill>
                  <a:srgbClr val="404040"/>
                </a:solidFill>
                <a:latin typeface="Franklin Gothic Book"/>
                <a:cs typeface="Franklin Gothic Book"/>
              </a:defRPr>
            </a:lvl1pPr>
            <a:lvl2pPr>
              <a:defRPr sz="2000">
                <a:solidFill>
                  <a:srgbClr val="404040"/>
                </a:solidFill>
                <a:latin typeface="Franklin Gothic Book"/>
                <a:cs typeface="Franklin Gothic Book"/>
              </a:defRPr>
            </a:lvl2pPr>
            <a:lvl3pPr>
              <a:defRPr sz="1800">
                <a:solidFill>
                  <a:srgbClr val="404040"/>
                </a:solidFill>
                <a:latin typeface="Franklin Gothic Book"/>
                <a:cs typeface="Franklin Gothic Book"/>
              </a:defRPr>
            </a:lvl3pPr>
            <a:lvl4pPr>
              <a:defRPr sz="1600">
                <a:solidFill>
                  <a:srgbClr val="404040"/>
                </a:solidFill>
                <a:latin typeface="Franklin Gothic Book"/>
                <a:cs typeface="Franklin Gothic Book"/>
              </a:defRPr>
            </a:lvl4pPr>
            <a:lvl5pPr>
              <a:defRPr sz="1600">
                <a:solidFill>
                  <a:srgbClr val="404040"/>
                </a:solidFill>
                <a:latin typeface="Franklin Gothic Book"/>
                <a:cs typeface="Franklin Gothic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296030" y="0"/>
            <a:ext cx="6821253" cy="973498"/>
          </a:xfrm>
          <a:prstGeom prst="rect">
            <a:avLst/>
          </a:prstGeom>
        </p:spPr>
        <p:txBody>
          <a:bodyPr anchor="ctr"/>
          <a:lstStyle>
            <a:lvl1pPr algn="l">
              <a:defRPr sz="3200">
                <a:solidFill>
                  <a:srgbClr val="04346C"/>
                </a:solidFill>
                <a:latin typeface="Franklin Gothic Book"/>
                <a:cs typeface="Franklin Gothic Book"/>
              </a:defRPr>
            </a:lvl1pPr>
          </a:lstStyle>
          <a:p>
            <a:r>
              <a:rPr lang="en-US"/>
              <a:t>Click to edit Master title style</a:t>
            </a:r>
            <a:endParaRPr lang="en-US" dirty="0"/>
          </a:p>
        </p:txBody>
      </p:sp>
      <p:sp>
        <p:nvSpPr>
          <p:cNvPr id="12"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latin typeface="Franklin Gothic Book"/>
              <a:cs typeface="Franklin Gothic Book"/>
            </a:endParaRPr>
          </a:p>
        </p:txBody>
      </p:sp>
      <p:sp>
        <p:nvSpPr>
          <p:cNvPr id="9"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29069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96030" y="0"/>
            <a:ext cx="6821253" cy="973498"/>
          </a:xfrm>
          <a:prstGeom prst="rect">
            <a:avLst/>
          </a:prstGeom>
        </p:spPr>
        <p:txBody>
          <a:bodyPr anchor="ctr"/>
          <a:lstStyle>
            <a:lvl1pPr algn="l">
              <a:defRPr sz="3200">
                <a:solidFill>
                  <a:srgbClr val="04346C"/>
                </a:solidFill>
                <a:latin typeface="Franklin Gothic Book"/>
                <a:cs typeface="Franklin Gothic Book"/>
              </a:defRPr>
            </a:lvl1pPr>
          </a:lstStyle>
          <a:p>
            <a:r>
              <a:rPr lang="en-US"/>
              <a:t>Click to edit Master title style</a:t>
            </a:r>
            <a:endParaRPr lang="en-US" dirty="0"/>
          </a:p>
        </p:txBody>
      </p:sp>
      <p:sp>
        <p:nvSpPr>
          <p:cNvPr id="8"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latin typeface="Franklin Gothic Book"/>
              <a:cs typeface="Franklin Gothic Book"/>
            </a:endParaRPr>
          </a:p>
        </p:txBody>
      </p:sp>
      <p:sp>
        <p:nvSpPr>
          <p:cNvPr id="5"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259173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latin typeface="Franklin Gothic Book"/>
              <a:cs typeface="Franklin Gothic Book"/>
            </a:endParaRPr>
          </a:p>
        </p:txBody>
      </p:sp>
      <p:sp>
        <p:nvSpPr>
          <p:cNvPr id="4"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373198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solidFill>
              </a:defRPr>
            </a:lvl1pPr>
          </a:lstStyle>
          <a:p>
            <a:endParaRPr lang="en-US" dirty="0">
              <a:latin typeface="Franklin Gothic Book"/>
              <a:cs typeface="Franklin Gothic Book"/>
            </a:endParaRPr>
          </a:p>
        </p:txBody>
      </p:sp>
      <p:pic>
        <p:nvPicPr>
          <p:cNvPr id="7" name="Picture 6" descr="question-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39" y="2369157"/>
            <a:ext cx="2246065" cy="2239592"/>
          </a:xfrm>
          <a:prstGeom prst="rect">
            <a:avLst/>
          </a:prstGeom>
        </p:spPr>
      </p:pic>
      <p:sp>
        <p:nvSpPr>
          <p:cNvPr id="9" name="Text Placeholder 8"/>
          <p:cNvSpPr>
            <a:spLocks noGrp="1"/>
          </p:cNvSpPr>
          <p:nvPr>
            <p:ph type="body" sz="quarter" idx="13" hasCustomPrompt="1"/>
          </p:nvPr>
        </p:nvSpPr>
        <p:spPr>
          <a:xfrm>
            <a:off x="3630614" y="2552711"/>
            <a:ext cx="5041900" cy="1898497"/>
          </a:xfrm>
          <a:prstGeom prst="rect">
            <a:avLst/>
          </a:prstGeom>
        </p:spPr>
        <p:txBody>
          <a:bodyPr vert="horz" anchor="t" anchorCtr="0"/>
          <a:lstStyle>
            <a:lvl1pPr>
              <a:defRPr>
                <a:solidFill>
                  <a:srgbClr val="FFFFFF"/>
                </a:solidFill>
                <a:latin typeface="Franklin Gothic Book"/>
                <a:cs typeface="Franklin Gothic Book"/>
              </a:defRPr>
            </a:lvl1pPr>
            <a:lvl2pPr>
              <a:defRPr>
                <a:solidFill>
                  <a:srgbClr val="FFFFFF"/>
                </a:solidFill>
                <a:latin typeface="Franklin Gothic Book"/>
                <a:cs typeface="Franklin Gothic Book"/>
              </a:defRPr>
            </a:lvl2pPr>
            <a:lvl3pPr>
              <a:defRPr>
                <a:solidFill>
                  <a:srgbClr val="FFFFFF"/>
                </a:solidFill>
                <a:latin typeface="Franklin Gothic Book"/>
                <a:cs typeface="Franklin Gothic Book"/>
              </a:defRPr>
            </a:lvl3pPr>
            <a:lvl4pPr>
              <a:defRPr>
                <a:solidFill>
                  <a:srgbClr val="FFFFFF"/>
                </a:solidFill>
                <a:latin typeface="Franklin Gothic Book"/>
                <a:cs typeface="Franklin Gothic Book"/>
              </a:defRPr>
            </a:lvl4pPr>
            <a:lvl5pPr>
              <a:defRPr>
                <a:solidFill>
                  <a:srgbClr val="FFFFFF"/>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4"/>
          </p:nvPr>
        </p:nvSpPr>
        <p:spPr>
          <a:xfrm>
            <a:off x="533353" y="4959505"/>
            <a:ext cx="8228979" cy="1274751"/>
          </a:xfrm>
          <a:prstGeom prst="rect">
            <a:avLst/>
          </a:prstGeom>
        </p:spPr>
        <p:txBody>
          <a:bodyPr vert="horz" anchor="ctr"/>
          <a:lstStyle>
            <a:lvl1pPr>
              <a:defRPr>
                <a:solidFill>
                  <a:srgbClr val="FFFFFF"/>
                </a:solidFill>
                <a:latin typeface="Franklin Gothic Book"/>
                <a:cs typeface="Franklin Gothic Book"/>
              </a:defRPr>
            </a:lvl1pPr>
            <a:lvl2pPr>
              <a:defRPr>
                <a:solidFill>
                  <a:srgbClr val="FFFFFF"/>
                </a:solidFill>
                <a:latin typeface="Franklin Gothic Book"/>
                <a:cs typeface="Franklin Gothic Book"/>
              </a:defRPr>
            </a:lvl2pPr>
            <a:lvl3pPr>
              <a:defRPr>
                <a:solidFill>
                  <a:srgbClr val="FFFFFF"/>
                </a:solidFill>
                <a:latin typeface="Franklin Gothic Book"/>
                <a:cs typeface="Franklin Gothic Book"/>
              </a:defRPr>
            </a:lvl3pPr>
            <a:lvl4pPr>
              <a:defRPr>
                <a:solidFill>
                  <a:srgbClr val="FFFFFF"/>
                </a:solidFill>
                <a:latin typeface="Franklin Gothic Book"/>
                <a:cs typeface="Franklin Gothic Book"/>
              </a:defRPr>
            </a:lvl4pPr>
            <a:lvl5pPr>
              <a:defRPr>
                <a:solidFill>
                  <a:srgbClr val="FFFFFF"/>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question-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239" y="2369157"/>
            <a:ext cx="2246065" cy="2239592"/>
          </a:xfrm>
          <a:prstGeom prst="rect">
            <a:avLst/>
          </a:prstGeom>
        </p:spPr>
      </p:pic>
      <p:sp>
        <p:nvSpPr>
          <p:cNvPr id="11"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chemeClr val="bg1"/>
                </a:solidFill>
                <a:latin typeface="Franklin Gothic Book"/>
                <a:cs typeface="Franklin Gothic Book"/>
              </a:defRPr>
            </a:lvl1pPr>
          </a:lstStyle>
          <a:p>
            <a:fld id="{6ABDF21D-6A5A-E64E-9DEC-7E45BDE9297E}" type="slidenum">
              <a:rPr lang="en-US" smtClean="0"/>
              <a:pPr/>
              <a:t>‹#›</a:t>
            </a:fld>
            <a:endParaRPr lang="en-US" dirty="0"/>
          </a:p>
        </p:txBody>
      </p:sp>
    </p:spTree>
    <p:extLst>
      <p:ext uri="{BB962C8B-B14F-4D97-AF65-F5344CB8AC3E}">
        <p14:creationId xmlns:p14="http://schemas.microsoft.com/office/powerpoint/2010/main" val="273737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solidFill>
              </a:defRPr>
            </a:lvl1pPr>
          </a:lstStyle>
          <a:p>
            <a:endParaRPr lang="en-US" dirty="0">
              <a:latin typeface="Franklin Gothic Book"/>
              <a:cs typeface="Franklin Gothic Book"/>
            </a:endParaRPr>
          </a:p>
        </p:txBody>
      </p:sp>
      <p:sp>
        <p:nvSpPr>
          <p:cNvPr id="5" name="Content Placeholder 2"/>
          <p:cNvSpPr>
            <a:spLocks noGrp="1"/>
          </p:cNvSpPr>
          <p:nvPr>
            <p:ph sz="half" idx="1"/>
          </p:nvPr>
        </p:nvSpPr>
        <p:spPr>
          <a:xfrm>
            <a:off x="457200" y="1144634"/>
            <a:ext cx="4038600" cy="4981530"/>
          </a:xfrm>
          <a:prstGeom prst="rect">
            <a:avLst/>
          </a:prstGeom>
        </p:spPr>
        <p:txBody>
          <a:bodyPr/>
          <a:lstStyle>
            <a:lvl1pPr>
              <a:defRPr sz="2800">
                <a:solidFill>
                  <a:schemeClr val="bg1"/>
                </a:solidFill>
                <a:latin typeface="Franklin Gothic Book"/>
                <a:cs typeface="Franklin Gothic Book"/>
              </a:defRPr>
            </a:lvl1pPr>
            <a:lvl2pPr>
              <a:defRPr sz="2400">
                <a:solidFill>
                  <a:schemeClr val="bg1"/>
                </a:solidFill>
                <a:latin typeface="Franklin Gothic Book"/>
                <a:cs typeface="Franklin Gothic Book"/>
              </a:defRPr>
            </a:lvl2pPr>
            <a:lvl3pPr>
              <a:defRPr sz="2000">
                <a:solidFill>
                  <a:schemeClr val="bg1"/>
                </a:solidFill>
                <a:latin typeface="Franklin Gothic Book"/>
                <a:cs typeface="Franklin Gothic Book"/>
              </a:defRPr>
            </a:lvl3pPr>
            <a:lvl4pPr>
              <a:defRPr sz="1800">
                <a:solidFill>
                  <a:schemeClr val="bg1"/>
                </a:solidFill>
                <a:latin typeface="Franklin Gothic Book"/>
                <a:cs typeface="Franklin Gothic Book"/>
              </a:defRPr>
            </a:lvl4pPr>
            <a:lvl5pPr>
              <a:defRPr sz="1800">
                <a:solidFill>
                  <a:schemeClr val="bg1"/>
                </a:solidFill>
                <a:latin typeface="Franklin Gothic Book"/>
                <a:cs typeface="Franklin Gothic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4648200" y="1144634"/>
            <a:ext cx="4038600" cy="4981530"/>
          </a:xfrm>
          <a:prstGeom prst="rect">
            <a:avLst/>
          </a:prstGeom>
        </p:spPr>
        <p:txBody>
          <a:bodyPr/>
          <a:lstStyle>
            <a:lvl1pPr>
              <a:defRPr sz="2800">
                <a:solidFill>
                  <a:schemeClr val="bg1"/>
                </a:solidFill>
                <a:latin typeface="Franklin Gothic Book"/>
                <a:cs typeface="Franklin Gothic Book"/>
              </a:defRPr>
            </a:lvl1pPr>
            <a:lvl2pPr>
              <a:defRPr sz="2400">
                <a:solidFill>
                  <a:schemeClr val="bg1"/>
                </a:solidFill>
                <a:latin typeface="Franklin Gothic Book"/>
                <a:cs typeface="Franklin Gothic Book"/>
              </a:defRPr>
            </a:lvl2pPr>
            <a:lvl3pPr>
              <a:defRPr sz="2000">
                <a:solidFill>
                  <a:schemeClr val="bg1"/>
                </a:solidFill>
                <a:latin typeface="Franklin Gothic Book"/>
                <a:cs typeface="Franklin Gothic Book"/>
              </a:defRPr>
            </a:lvl3pPr>
            <a:lvl4pPr>
              <a:defRPr sz="1800">
                <a:solidFill>
                  <a:schemeClr val="bg1"/>
                </a:solidFill>
                <a:latin typeface="Franklin Gothic Book"/>
                <a:cs typeface="Franklin Gothic Book"/>
              </a:defRPr>
            </a:lvl4pPr>
            <a:lvl5pPr>
              <a:defRPr sz="1800">
                <a:solidFill>
                  <a:schemeClr val="bg1"/>
                </a:solidFill>
                <a:latin typeface="Franklin Gothic Book"/>
                <a:cs typeface="Franklin Gothic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296030" y="0"/>
            <a:ext cx="6821253" cy="973498"/>
          </a:xfrm>
          <a:prstGeom prst="rect">
            <a:avLst/>
          </a:prstGeom>
        </p:spPr>
        <p:txBody>
          <a:bodyPr anchor="ctr"/>
          <a:lstStyle>
            <a:lvl1pPr algn="l">
              <a:defRPr sz="3200">
                <a:solidFill>
                  <a:schemeClr val="bg1"/>
                </a:solidFill>
                <a:latin typeface="Franklin Gothic Book"/>
                <a:cs typeface="Franklin Gothic Book"/>
              </a:defRPr>
            </a:lvl1pPr>
          </a:lstStyle>
          <a:p>
            <a:r>
              <a:rPr lang="en-US"/>
              <a:t>Click to edit Master title style</a:t>
            </a:r>
            <a:endParaRPr lang="en-US" dirty="0"/>
          </a:p>
        </p:txBody>
      </p:sp>
    </p:spTree>
    <p:extLst>
      <p:ext uri="{BB962C8B-B14F-4D97-AF65-F5344CB8AC3E}">
        <p14:creationId xmlns:p14="http://schemas.microsoft.com/office/powerpoint/2010/main" val="126548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89718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838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etraining@leadstrat.com" TargetMode="External"/><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hyperlink" Target="http://www.facebook.com/Leadstrat"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678878"/>
            <a:ext cx="9144000" cy="2189218"/>
          </a:xfrm>
        </p:spPr>
        <p:txBody>
          <a:bodyPr/>
          <a:lstStyle/>
          <a:p>
            <a:r>
              <a:rPr lang="en-US" sz="6600" dirty="0">
                <a:solidFill>
                  <a:srgbClr val="B4BF45"/>
                </a:solidFill>
                <a:effectLst>
                  <a:outerShdw blurRad="38100" dist="38100" dir="2700000" algn="tl">
                    <a:srgbClr val="000000">
                      <a:alpha val="43137"/>
                    </a:srgbClr>
                  </a:outerShdw>
                </a:effectLst>
              </a:rPr>
              <a:t>The Facilitative Leader</a:t>
            </a:r>
            <a:endParaRPr lang="en-US" sz="6600" dirty="0">
              <a:solidFill>
                <a:schemeClr val="accent6">
                  <a:lumMod val="60000"/>
                  <a:lumOff val="40000"/>
                </a:schemeClr>
              </a:solidFill>
            </a:endParaRPr>
          </a:p>
        </p:txBody>
      </p:sp>
    </p:spTree>
    <p:extLst>
      <p:ext uri="{BB962C8B-B14F-4D97-AF65-F5344CB8AC3E}">
        <p14:creationId xmlns:p14="http://schemas.microsoft.com/office/powerpoint/2010/main" val="312515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73" b="23949"/>
          <a:stretch/>
        </p:blipFill>
        <p:spPr>
          <a:xfrm>
            <a:off x="0" y="2"/>
            <a:ext cx="9144000" cy="3275389"/>
          </a:xfrm>
          <a:prstGeom prst="rect">
            <a:avLst/>
          </a:prstGeom>
        </p:spPr>
      </p:pic>
      <p:pic>
        <p:nvPicPr>
          <p:cNvPr id="8" name="Picture 7"/>
          <p:cNvPicPr>
            <a:picLocks noChangeAspect="1"/>
          </p:cNvPicPr>
          <p:nvPr/>
        </p:nvPicPr>
        <p:blipFill>
          <a:blip r:embed="rId3"/>
          <a:stretch>
            <a:fillRect/>
          </a:stretch>
        </p:blipFill>
        <p:spPr>
          <a:xfrm>
            <a:off x="196640" y="4151017"/>
            <a:ext cx="2194560" cy="2203132"/>
          </a:xfrm>
          <a:prstGeom prst="rect">
            <a:avLst/>
          </a:prstGeom>
        </p:spPr>
      </p:pic>
      <p:graphicFrame>
        <p:nvGraphicFramePr>
          <p:cNvPr id="11" name="Table 10"/>
          <p:cNvGraphicFramePr>
            <a:graphicFrameLocks noGrp="1"/>
          </p:cNvGraphicFramePr>
          <p:nvPr>
            <p:extLst/>
          </p:nvPr>
        </p:nvGraphicFramePr>
        <p:xfrm>
          <a:off x="2246669" y="3357604"/>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3" name="Content Placeholder 6"/>
          <p:cNvSpPr>
            <a:spLocks noGrp="1"/>
          </p:cNvSpPr>
          <p:nvPr>
            <p:ph idx="1"/>
          </p:nvPr>
        </p:nvSpPr>
        <p:spPr>
          <a:xfrm>
            <a:off x="2958761" y="4211627"/>
            <a:ext cx="6086916" cy="2646375"/>
          </a:xfrm>
        </p:spPr>
        <p:txBody>
          <a:bodyPr>
            <a:normAutofit fontScale="77500" lnSpcReduction="20000"/>
          </a:bodyPr>
          <a:lstStyle/>
          <a:p>
            <a:pPr marL="457200" indent="-457200">
              <a:buFont typeface="+mj-lt"/>
              <a:buAutoNum type="alphaUcPeriod"/>
            </a:pPr>
            <a:r>
              <a:rPr lang="en-US" sz="2400" dirty="0">
                <a:solidFill>
                  <a:schemeClr val="tx2"/>
                </a:solidFill>
                <a:latin typeface="Franklin Gothic Demi" panose="020B0703020102020204" pitchFamily="34" charset="0"/>
              </a:rPr>
              <a:t>Decision-Making Alternatives</a:t>
            </a:r>
          </a:p>
          <a:p>
            <a:pPr marL="457200" indent="-457200">
              <a:buFont typeface="+mj-lt"/>
              <a:buAutoNum type="alphaUcPeriod"/>
            </a:pPr>
            <a:r>
              <a:rPr lang="en-US" sz="2400" dirty="0">
                <a:solidFill>
                  <a:schemeClr val="tx2"/>
                </a:solidFill>
              </a:rPr>
              <a:t>Understanding Disagreement</a:t>
            </a:r>
          </a:p>
          <a:p>
            <a:pPr marL="457200" indent="-457200">
              <a:buFont typeface="+mj-lt"/>
              <a:buAutoNum type="alphaUcPeriod"/>
            </a:pPr>
            <a:r>
              <a:rPr lang="en-US" sz="2400" dirty="0">
                <a:solidFill>
                  <a:schemeClr val="tx2"/>
                </a:solidFill>
              </a:rPr>
              <a:t>The 3 Reasons People Disagree</a:t>
            </a:r>
          </a:p>
          <a:p>
            <a:pPr marL="457200" indent="-457200">
              <a:buFont typeface="+mj-lt"/>
              <a:buAutoNum type="alphaUcPeriod"/>
            </a:pPr>
            <a:r>
              <a:rPr lang="en-US" sz="2400" dirty="0">
                <a:solidFill>
                  <a:schemeClr val="tx2"/>
                </a:solidFill>
              </a:rPr>
              <a:t>Identifying and Resolving Level 3 </a:t>
            </a:r>
          </a:p>
          <a:p>
            <a:pPr marL="457200" indent="-457200">
              <a:buFont typeface="+mj-lt"/>
              <a:buAutoNum type="alphaUcPeriod"/>
            </a:pPr>
            <a:r>
              <a:rPr lang="en-US" sz="2400" dirty="0">
                <a:solidFill>
                  <a:schemeClr val="tx2"/>
                </a:solidFill>
              </a:rPr>
              <a:t>Using Delineation to Resolve Level 1</a:t>
            </a:r>
          </a:p>
          <a:p>
            <a:pPr marL="457200" indent="-457200">
              <a:buFont typeface="+mj-lt"/>
              <a:buAutoNum type="alphaUcPeriod"/>
            </a:pPr>
            <a:r>
              <a:rPr lang="en-US" sz="2400" dirty="0">
                <a:solidFill>
                  <a:schemeClr val="tx2"/>
                </a:solidFill>
              </a:rPr>
              <a:t>Using Strengths and Weaknesses and Merge to Resolve Level 2</a:t>
            </a:r>
          </a:p>
          <a:p>
            <a:pPr marL="457200" indent="-457200">
              <a:buFont typeface="+mj-lt"/>
              <a:buAutoNum type="alphaUcPeriod"/>
            </a:pPr>
            <a:r>
              <a:rPr lang="en-US" sz="2400" dirty="0">
                <a:solidFill>
                  <a:schemeClr val="tx2"/>
                </a:solidFill>
              </a:rPr>
              <a:t>5-Finger Consensus</a:t>
            </a:r>
          </a:p>
          <a:p>
            <a:pPr marL="0" indent="0">
              <a:buNone/>
            </a:pPr>
            <a:r>
              <a:rPr lang="en-US" sz="2400" b="1" dirty="0">
                <a:solidFill>
                  <a:schemeClr val="accent6">
                    <a:lumMod val="75000"/>
                  </a:schemeClr>
                </a:solidFill>
              </a:rPr>
              <a:t>Exercise</a:t>
            </a:r>
            <a:r>
              <a:rPr lang="en-US" sz="2400" dirty="0">
                <a:solidFill>
                  <a:schemeClr val="tx2"/>
                </a:solidFill>
              </a:rPr>
              <a:t>: Resolving a disagreement </a:t>
            </a:r>
          </a:p>
        </p:txBody>
      </p:sp>
    </p:spTree>
    <p:extLst>
      <p:ext uri="{BB962C8B-B14F-4D97-AF65-F5344CB8AC3E}">
        <p14:creationId xmlns:p14="http://schemas.microsoft.com/office/powerpoint/2010/main" val="310758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A. Decision-Making Alternatives</a:t>
            </a:r>
          </a:p>
        </p:txBody>
      </p:sp>
      <p:sp>
        <p:nvSpPr>
          <p:cNvPr id="5" name="Content Placeholder 4"/>
          <p:cNvSpPr>
            <a:spLocks noGrp="1"/>
          </p:cNvSpPr>
          <p:nvPr>
            <p:ph idx="1"/>
          </p:nvPr>
        </p:nvSpPr>
        <p:spPr>
          <a:xfrm>
            <a:off x="457200" y="1108518"/>
            <a:ext cx="8229600" cy="5030172"/>
          </a:xfrm>
        </p:spPr>
        <p:txBody>
          <a:bodyPr/>
          <a:lstStyle/>
          <a:p>
            <a:pPr marL="0" indent="0">
              <a:buNone/>
            </a:pPr>
            <a:r>
              <a:rPr lang="en-US" b="1" dirty="0">
                <a:solidFill>
                  <a:srgbClr val="E46C0A"/>
                </a:solidFill>
              </a:rPr>
              <a:t>When Does a Group Have a Decision?</a:t>
            </a:r>
          </a:p>
          <a:p>
            <a:r>
              <a:rPr lang="en-US" dirty="0">
                <a:solidFill>
                  <a:schemeClr val="tx2"/>
                </a:solidFill>
              </a:rPr>
              <a:t>The leader decides</a:t>
            </a:r>
          </a:p>
          <a:p>
            <a:r>
              <a:rPr lang="en-US" dirty="0">
                <a:solidFill>
                  <a:schemeClr val="tx2"/>
                </a:solidFill>
              </a:rPr>
              <a:t>The leader decides after a discussion</a:t>
            </a:r>
          </a:p>
          <a:p>
            <a:r>
              <a:rPr lang="en-US" dirty="0">
                <a:solidFill>
                  <a:schemeClr val="tx2"/>
                </a:solidFill>
              </a:rPr>
              <a:t>Simple majority</a:t>
            </a:r>
          </a:p>
          <a:p>
            <a:r>
              <a:rPr lang="en-US" dirty="0">
                <a:solidFill>
                  <a:schemeClr val="tx2"/>
                </a:solidFill>
              </a:rPr>
              <a:t>Super majority</a:t>
            </a:r>
          </a:p>
          <a:p>
            <a:r>
              <a:rPr lang="en-US" dirty="0">
                <a:solidFill>
                  <a:schemeClr val="tx2"/>
                </a:solidFill>
              </a:rPr>
              <a:t>Unanimous agreement</a:t>
            </a:r>
          </a:p>
          <a:p>
            <a:r>
              <a:rPr lang="en-US" dirty="0">
                <a:solidFill>
                  <a:schemeClr val="tx2"/>
                </a:solidFill>
              </a:rPr>
              <a:t>Consensus: “I can live with it and support it”</a:t>
            </a:r>
          </a:p>
          <a:p>
            <a:r>
              <a:rPr lang="en-US" dirty="0">
                <a:solidFill>
                  <a:schemeClr val="tx2"/>
                </a:solidFill>
              </a:rPr>
              <a:t>Five-finger consensus</a:t>
            </a:r>
          </a:p>
        </p:txBody>
      </p:sp>
      <p:sp>
        <p:nvSpPr>
          <p:cNvPr id="6"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11</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5-2</a:t>
            </a:r>
            <a:endParaRPr lang="en-US" dirty="0"/>
          </a:p>
        </p:txBody>
      </p:sp>
    </p:spTree>
    <p:extLst>
      <p:ext uri="{BB962C8B-B14F-4D97-AF65-F5344CB8AC3E}">
        <p14:creationId xmlns:p14="http://schemas.microsoft.com/office/powerpoint/2010/main" val="141484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73" b="23949"/>
          <a:stretch/>
        </p:blipFill>
        <p:spPr>
          <a:xfrm>
            <a:off x="0" y="2"/>
            <a:ext cx="9144000" cy="3275389"/>
          </a:xfrm>
          <a:prstGeom prst="rect">
            <a:avLst/>
          </a:prstGeom>
        </p:spPr>
      </p:pic>
      <p:pic>
        <p:nvPicPr>
          <p:cNvPr id="8" name="Picture 7"/>
          <p:cNvPicPr>
            <a:picLocks noChangeAspect="1"/>
          </p:cNvPicPr>
          <p:nvPr/>
        </p:nvPicPr>
        <p:blipFill>
          <a:blip r:embed="rId3"/>
          <a:stretch>
            <a:fillRect/>
          </a:stretch>
        </p:blipFill>
        <p:spPr>
          <a:xfrm>
            <a:off x="196640" y="4151017"/>
            <a:ext cx="2194560" cy="2203132"/>
          </a:xfrm>
          <a:prstGeom prst="rect">
            <a:avLst/>
          </a:prstGeom>
        </p:spPr>
      </p:pic>
      <p:graphicFrame>
        <p:nvGraphicFramePr>
          <p:cNvPr id="11" name="Table 10"/>
          <p:cNvGraphicFramePr>
            <a:graphicFrameLocks noGrp="1"/>
          </p:cNvGraphicFramePr>
          <p:nvPr>
            <p:extLst/>
          </p:nvPr>
        </p:nvGraphicFramePr>
        <p:xfrm>
          <a:off x="2246669" y="3357604"/>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3" name="Content Placeholder 6"/>
          <p:cNvSpPr>
            <a:spLocks noGrp="1"/>
          </p:cNvSpPr>
          <p:nvPr>
            <p:ph idx="1"/>
          </p:nvPr>
        </p:nvSpPr>
        <p:spPr>
          <a:xfrm>
            <a:off x="2588822" y="4187877"/>
            <a:ext cx="6555178" cy="2646375"/>
          </a:xfrm>
        </p:spPr>
        <p:txBody>
          <a:bodyPr>
            <a:normAutofit fontScale="77500" lnSpcReduction="20000"/>
          </a:bodyPr>
          <a:lstStyle/>
          <a:p>
            <a:pPr marL="457200" indent="-457200">
              <a:buFont typeface="+mj-lt"/>
              <a:buAutoNum type="alphaUcPeriod"/>
            </a:pPr>
            <a:r>
              <a:rPr lang="en-US" sz="2500" dirty="0">
                <a:solidFill>
                  <a:schemeClr val="accent1"/>
                </a:solidFill>
              </a:rPr>
              <a:t>Decision-Making Alternatives</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tx2"/>
                </a:solidFill>
                <a:latin typeface="Franklin Gothic Demi" panose="020B0703020102020204" pitchFamily="34" charset="0"/>
              </a:rPr>
              <a:t>Understanding Disagreement</a:t>
            </a:r>
          </a:p>
          <a:p>
            <a:pPr marL="457200" indent="-457200">
              <a:buFont typeface="+mj-lt"/>
              <a:buAutoNum type="alphaUcPeriod"/>
            </a:pPr>
            <a:r>
              <a:rPr lang="en-US" sz="2400" dirty="0">
                <a:solidFill>
                  <a:schemeClr val="tx2"/>
                </a:solidFill>
              </a:rPr>
              <a:t>The 3 Reasons People Disagree</a:t>
            </a:r>
          </a:p>
          <a:p>
            <a:pPr marL="457200" indent="-457200">
              <a:buFont typeface="+mj-lt"/>
              <a:buAutoNum type="alphaUcPeriod"/>
            </a:pPr>
            <a:r>
              <a:rPr lang="en-US" sz="2400" dirty="0">
                <a:solidFill>
                  <a:schemeClr val="tx2"/>
                </a:solidFill>
              </a:rPr>
              <a:t>Identifying and Resolving Level 3 </a:t>
            </a:r>
          </a:p>
          <a:p>
            <a:pPr marL="457200" indent="-457200">
              <a:buFont typeface="+mj-lt"/>
              <a:buAutoNum type="alphaUcPeriod"/>
            </a:pPr>
            <a:r>
              <a:rPr lang="en-US" sz="2400" dirty="0">
                <a:solidFill>
                  <a:schemeClr val="tx2"/>
                </a:solidFill>
              </a:rPr>
              <a:t>Using Delineation to Resolve Level 1</a:t>
            </a:r>
          </a:p>
          <a:p>
            <a:pPr marL="457200" indent="-457200">
              <a:buFont typeface="+mj-lt"/>
              <a:buAutoNum type="alphaUcPeriod"/>
            </a:pPr>
            <a:r>
              <a:rPr lang="en-US" sz="2400" dirty="0">
                <a:solidFill>
                  <a:schemeClr val="tx2"/>
                </a:solidFill>
              </a:rPr>
              <a:t>Using Strengths and Weaknesses and Merge to Resolve Level 2</a:t>
            </a:r>
          </a:p>
          <a:p>
            <a:pPr marL="457200" indent="-457200">
              <a:buFont typeface="+mj-lt"/>
              <a:buAutoNum type="alphaUcPeriod"/>
            </a:pPr>
            <a:r>
              <a:rPr lang="en-US" sz="2400" dirty="0">
                <a:solidFill>
                  <a:schemeClr val="tx2"/>
                </a:solidFill>
              </a:rPr>
              <a:t>5-Finger Consensus</a:t>
            </a:r>
          </a:p>
          <a:p>
            <a:pPr marL="0" indent="0">
              <a:buNone/>
            </a:pPr>
            <a:r>
              <a:rPr lang="en-US" sz="2400" b="1" dirty="0">
                <a:solidFill>
                  <a:schemeClr val="accent6">
                    <a:lumMod val="75000"/>
                  </a:schemeClr>
                </a:solidFill>
              </a:rPr>
              <a:t>Exercise</a:t>
            </a:r>
            <a:r>
              <a:rPr lang="en-US" sz="2400" dirty="0">
                <a:solidFill>
                  <a:schemeClr val="tx2"/>
                </a:solidFill>
              </a:rPr>
              <a:t>: Resolving a disagreement </a:t>
            </a:r>
          </a:p>
        </p:txBody>
      </p:sp>
    </p:spTree>
    <p:extLst>
      <p:ext uri="{BB962C8B-B14F-4D97-AF65-F5344CB8AC3E}">
        <p14:creationId xmlns:p14="http://schemas.microsoft.com/office/powerpoint/2010/main" val="164688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32925" y="1243645"/>
            <a:ext cx="6196731" cy="3862731"/>
          </a:xfrm>
        </p:spPr>
        <p:txBody>
          <a:bodyPr/>
          <a:lstStyle/>
          <a:p>
            <a:pPr marL="458788" indent="0">
              <a:buNone/>
            </a:pPr>
            <a:r>
              <a:rPr lang="en-US" sz="2800" dirty="0">
                <a:solidFill>
                  <a:srgbClr val="E46C0A"/>
                </a:solidFill>
              </a:rPr>
              <a:t>Disagreements in the Workplace</a:t>
            </a:r>
          </a:p>
          <a:p>
            <a:pPr marL="801688"/>
            <a:r>
              <a:rPr lang="en-US" sz="2800" dirty="0"/>
              <a:t>Think about the disagreements that frequently occur in your workplace.</a:t>
            </a:r>
          </a:p>
          <a:p>
            <a:pPr marL="801688"/>
            <a:r>
              <a:rPr lang="en-US" sz="2800" dirty="0"/>
              <a:t>Think about the topics people disagree on, whether to do this, or do that…the things that people tend to argue over.</a:t>
            </a:r>
          </a:p>
          <a:p>
            <a:endParaRPr lang="en-US" sz="2800" dirty="0"/>
          </a:p>
        </p:txBody>
      </p:sp>
      <p:sp>
        <p:nvSpPr>
          <p:cNvPr id="3" name="Text Placeholder 2"/>
          <p:cNvSpPr>
            <a:spLocks noGrp="1"/>
          </p:cNvSpPr>
          <p:nvPr>
            <p:ph type="body" sz="quarter" idx="14"/>
          </p:nvPr>
        </p:nvSpPr>
        <p:spPr>
          <a:xfrm>
            <a:off x="697737" y="4959505"/>
            <a:ext cx="8228979" cy="1274751"/>
          </a:xfrm>
        </p:spPr>
        <p:txBody>
          <a:bodyPr/>
          <a:lstStyle/>
          <a:p>
            <a:pPr marL="0" indent="0">
              <a:buNone/>
            </a:pPr>
            <a:r>
              <a:rPr lang="en-US" b="1" dirty="0"/>
              <a:t>What are examples of the things people disagree about in the workplace?</a:t>
            </a:r>
          </a:p>
        </p:txBody>
      </p:sp>
      <p:sp>
        <p:nvSpPr>
          <p:cNvPr id="5" name="Rectangle 4"/>
          <p:cNvSpPr/>
          <p:nvPr/>
        </p:nvSpPr>
        <p:spPr>
          <a:xfrm>
            <a:off x="549445" y="367570"/>
            <a:ext cx="5896614" cy="584775"/>
          </a:xfrm>
          <a:prstGeom prst="rect">
            <a:avLst/>
          </a:prstGeom>
        </p:spPr>
        <p:txBody>
          <a:bodyPr wrap="none">
            <a:spAutoFit/>
          </a:bodyPr>
          <a:lstStyle/>
          <a:p>
            <a:r>
              <a:rPr lang="en-US" sz="3200" dirty="0">
                <a:solidFill>
                  <a:schemeClr val="bg1"/>
                </a:solidFill>
                <a:latin typeface="Franklin Gothic Book"/>
                <a:ea typeface="+mj-ea"/>
              </a:rPr>
              <a:t>B. Understanding Disagreements</a:t>
            </a:r>
          </a:p>
        </p:txBody>
      </p:sp>
      <p:sp>
        <p:nvSpPr>
          <p:cNvPr id="6" name="TextBox 5"/>
          <p:cNvSpPr txBox="1"/>
          <p:nvPr/>
        </p:nvSpPr>
        <p:spPr>
          <a:xfrm>
            <a:off x="8739003" y="5018880"/>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7"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chemeClr val="bg1"/>
                </a:solidFill>
                <a:latin typeface="Franklin Gothic Book"/>
              </a:rPr>
              <a:pPr lvl="0" algn="ctr"/>
              <a:t>13</a:t>
            </a:fld>
            <a:r>
              <a:rPr lang="en-US" dirty="0">
                <a:solidFill>
                  <a:schemeClr val="bg1"/>
                </a:solidFill>
              </a:rPr>
              <a:t> </a:t>
            </a:r>
            <a:r>
              <a:rPr lang="en-US" sz="1400" dirty="0">
                <a:solidFill>
                  <a:schemeClr val="bg1"/>
                </a:solidFill>
                <a:latin typeface="Franklin Gothic Book"/>
              </a:rPr>
              <a:t>|</a:t>
            </a:r>
            <a:r>
              <a:rPr lang="en-US" dirty="0">
                <a:solidFill>
                  <a:schemeClr val="bg1"/>
                </a:solidFill>
              </a:rPr>
              <a:t> </a:t>
            </a:r>
            <a:r>
              <a:rPr lang="en-US" sz="1400" dirty="0">
                <a:solidFill>
                  <a:schemeClr val="bg1"/>
                </a:solidFill>
                <a:latin typeface="Franklin Gothic Book"/>
              </a:rPr>
              <a:t>5-2</a:t>
            </a:r>
            <a:endParaRPr lang="en-US" dirty="0">
              <a:solidFill>
                <a:schemeClr val="bg1"/>
              </a:solidFill>
            </a:endParaRPr>
          </a:p>
        </p:txBody>
      </p:sp>
    </p:spTree>
    <p:extLst>
      <p:ext uri="{BB962C8B-B14F-4D97-AF65-F5344CB8AC3E}">
        <p14:creationId xmlns:p14="http://schemas.microsoft.com/office/powerpoint/2010/main" val="259620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32642821"/>
              </p:ext>
            </p:extLst>
          </p:nvPr>
        </p:nvGraphicFramePr>
        <p:xfrm>
          <a:off x="329228" y="1128950"/>
          <a:ext cx="8371916" cy="4888871"/>
        </p:xfrm>
        <a:graphic>
          <a:graphicData uri="http://schemas.openxmlformats.org/drawingml/2006/table">
            <a:tbl>
              <a:tblPr firstRow="1" bandRow="1">
                <a:tableStyleId>{2D5ABB26-0587-4C30-8999-92F81FD0307C}</a:tableStyleId>
              </a:tblPr>
              <a:tblGrid>
                <a:gridCol w="2069095">
                  <a:extLst>
                    <a:ext uri="{9D8B030D-6E8A-4147-A177-3AD203B41FA5}">
                      <a16:colId xmlns:a16="http://schemas.microsoft.com/office/drawing/2014/main" val="20000"/>
                    </a:ext>
                  </a:extLst>
                </a:gridCol>
                <a:gridCol w="6302821">
                  <a:extLst>
                    <a:ext uri="{9D8B030D-6E8A-4147-A177-3AD203B41FA5}">
                      <a16:colId xmlns:a16="http://schemas.microsoft.com/office/drawing/2014/main" val="20001"/>
                    </a:ext>
                  </a:extLst>
                </a:gridCol>
              </a:tblGrid>
              <a:tr h="598754">
                <a:tc>
                  <a:txBody>
                    <a:bodyPr/>
                    <a:lstStyle/>
                    <a:p>
                      <a:pPr marL="0" indent="0">
                        <a:buFont typeface="+mj-lt"/>
                        <a:buNone/>
                      </a:pPr>
                      <a:r>
                        <a:rPr lang="en-US" dirty="0">
                          <a:solidFill>
                            <a:schemeClr val="tx2"/>
                          </a:solidFill>
                          <a:latin typeface="Franklin Gothic Medium"/>
                          <a:cs typeface="Franklin Gothic Medium"/>
                        </a:rPr>
                        <a:t>1. Purpose</a:t>
                      </a:r>
                    </a:p>
                  </a:txBody>
                  <a:tcPr anchor="ctr">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0"/>
                  </a:ext>
                </a:extLst>
              </a:tr>
              <a:tr h="598754">
                <a:tc>
                  <a:txBody>
                    <a:bodyPr/>
                    <a:lstStyle/>
                    <a:p>
                      <a:pPr marL="0" indent="0">
                        <a:buFont typeface="+mj-lt"/>
                        <a:buNone/>
                      </a:pPr>
                      <a:r>
                        <a:rPr lang="en-US" dirty="0">
                          <a:solidFill>
                            <a:schemeClr val="tx2"/>
                          </a:solidFill>
                          <a:latin typeface="Franklin Gothic Medium"/>
                          <a:cs typeface="Franklin Gothic Medium"/>
                        </a:rPr>
                        <a:t>2. Deliverables</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668404">
                <a:tc>
                  <a:txBody>
                    <a:bodyPr/>
                    <a:lstStyle/>
                    <a:p>
                      <a:pPr marL="0" indent="0">
                        <a:buFont typeface="+mj-lt"/>
                        <a:buNone/>
                      </a:pPr>
                      <a:r>
                        <a:rPr lang="en-US" dirty="0">
                          <a:solidFill>
                            <a:schemeClr val="tx2"/>
                          </a:solidFill>
                          <a:latin typeface="Franklin Gothic Medium"/>
                          <a:cs typeface="Franklin Gothic Medium"/>
                        </a:rPr>
                        <a:t>3. Constraints</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567045">
                <a:tc>
                  <a:txBody>
                    <a:bodyPr/>
                    <a:lstStyle/>
                    <a:p>
                      <a:pPr marL="0" indent="0">
                        <a:buFont typeface="+mj-lt"/>
                        <a:buNone/>
                      </a:pPr>
                      <a:r>
                        <a:rPr lang="en-US" dirty="0">
                          <a:solidFill>
                            <a:schemeClr val="tx2"/>
                          </a:solidFill>
                          <a:latin typeface="Franklin Gothic Medium"/>
                          <a:cs typeface="Franklin Gothic Medium"/>
                        </a:rPr>
                        <a:t>4. Resources</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3"/>
                  </a:ext>
                </a:extLst>
              </a:tr>
              <a:tr h="598754">
                <a:tc>
                  <a:txBody>
                    <a:bodyPr/>
                    <a:lstStyle/>
                    <a:p>
                      <a:pPr marL="0" indent="0">
                        <a:buFont typeface="+mj-lt"/>
                        <a:buNone/>
                      </a:pPr>
                      <a:r>
                        <a:rPr lang="en-US" dirty="0">
                          <a:solidFill>
                            <a:schemeClr val="tx2"/>
                          </a:solidFill>
                          <a:latin typeface="Franklin Gothic Medium"/>
                          <a:cs typeface="Franklin Gothic Medium"/>
                        </a:rPr>
                        <a:t>5. Accountability</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4"/>
                  </a:ext>
                </a:extLst>
              </a:tr>
              <a:tr h="659652">
                <a:tc>
                  <a:txBody>
                    <a:bodyPr/>
                    <a:lstStyle/>
                    <a:p>
                      <a:pPr marL="0" indent="0">
                        <a:buFont typeface="+mj-lt"/>
                        <a:buNone/>
                      </a:pPr>
                      <a:r>
                        <a:rPr lang="en-US" dirty="0">
                          <a:solidFill>
                            <a:schemeClr val="tx2"/>
                          </a:solidFill>
                          <a:latin typeface="Franklin Gothic Medium"/>
                          <a:cs typeface="Franklin Gothic Medium"/>
                        </a:rPr>
                        <a:t>6. Solution </a:t>
                      </a:r>
                      <a:r>
                        <a:rPr lang="en-US" baseline="0" dirty="0">
                          <a:solidFill>
                            <a:schemeClr val="tx2"/>
                          </a:solidFill>
                          <a:latin typeface="Franklin Gothic Medium"/>
                          <a:cs typeface="Franklin Gothic Medium"/>
                        </a:rPr>
                        <a:t>Process</a:t>
                      </a:r>
                      <a:endParaRPr lang="en-US" dirty="0">
                        <a:solidFill>
                          <a:schemeClr val="tx2"/>
                        </a:solidFill>
                        <a:latin typeface="Franklin Gothic Medium"/>
                        <a:cs typeface="Franklin Gothic Medium"/>
                      </a:endParaRPr>
                    </a:p>
                  </a:txBody>
                  <a:tcPr anchor="ctr">
                    <a:lnR w="6350" cap="flat" cmpd="sng" algn="ctr">
                      <a:solidFill>
                        <a:prstClr val="black">
                          <a:lumMod val="50000"/>
                          <a:lumOff val="50000"/>
                        </a:prstClr>
                      </a:solidFill>
                      <a:prstDash val="solid"/>
                      <a:round/>
                      <a:headEnd type="none" w="med" len="med"/>
                      <a:tailEnd type="none" w="med" len="med"/>
                    </a:lnR>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5"/>
                  </a:ext>
                </a:extLst>
              </a:tr>
              <a:tr h="598754">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solidFill>
                            <a:schemeClr val="tx2"/>
                          </a:solidFill>
                          <a:latin typeface="Franklin Gothic Medium"/>
                          <a:cs typeface="Franklin Gothic Medium"/>
                        </a:rPr>
                        <a:t>7. Leadership</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6"/>
                  </a:ext>
                </a:extLst>
              </a:tr>
              <a:tr h="598754">
                <a:tc>
                  <a:txBody>
                    <a:bodyPr/>
                    <a:lstStyle/>
                    <a:p>
                      <a:pPr marL="0" indent="0">
                        <a:buFont typeface="+mj-lt"/>
                        <a:buNone/>
                      </a:pPr>
                      <a:r>
                        <a:rPr lang="en-US" dirty="0">
                          <a:solidFill>
                            <a:schemeClr val="tx2"/>
                          </a:solidFill>
                          <a:latin typeface="Franklin Gothic Medium"/>
                          <a:cs typeface="Franklin Gothic Medium"/>
                        </a:rPr>
                        <a:t>8. Teamwork</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r>
              <a:rPr lang="en-US"/>
              <a:t>8 </a:t>
            </a:r>
            <a:r>
              <a:rPr lang="en-US" dirty="0"/>
              <a:t>Team Essentials</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TextBox 6"/>
          <p:cNvSpPr txBox="1"/>
          <p:nvPr/>
        </p:nvSpPr>
        <p:spPr>
          <a:xfrm>
            <a:off x="2571134" y="1203856"/>
            <a:ext cx="5973233" cy="369332"/>
          </a:xfrm>
          <a:prstGeom prst="rect">
            <a:avLst/>
          </a:prstGeom>
          <a:noFill/>
        </p:spPr>
        <p:txBody>
          <a:bodyPr wrap="square" rtlCol="0">
            <a:spAutoFit/>
          </a:bodyPr>
          <a:lstStyle/>
          <a:p>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mission</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reason</a:t>
            </a:r>
            <a:r>
              <a:rPr lang="en-US" dirty="0">
                <a:solidFill>
                  <a:schemeClr val="tx2"/>
                </a:solidFill>
                <a:latin typeface="Franklin Gothic Book"/>
                <a:cs typeface="Franklin Gothic Book"/>
              </a:rPr>
              <a:t> for being</a:t>
            </a:r>
          </a:p>
        </p:txBody>
      </p:sp>
      <p:sp>
        <p:nvSpPr>
          <p:cNvPr id="8" name="TextBox 7"/>
          <p:cNvSpPr txBox="1"/>
          <p:nvPr/>
        </p:nvSpPr>
        <p:spPr>
          <a:xfrm>
            <a:off x="2571134" y="1831053"/>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service </a:t>
            </a:r>
            <a:r>
              <a:rPr lang="en-US" b="1" dirty="0">
                <a:solidFill>
                  <a:schemeClr val="tx2"/>
                </a:solidFill>
                <a:latin typeface="Franklin Gothic Book"/>
                <a:cs typeface="Franklin Gothic Book"/>
              </a:rPr>
              <a:t>outcomes</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results</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expected</a:t>
            </a:r>
          </a:p>
        </p:txBody>
      </p:sp>
      <p:sp>
        <p:nvSpPr>
          <p:cNvPr id="9" name="TextBox 8"/>
          <p:cNvSpPr txBox="1"/>
          <p:nvPr/>
        </p:nvSpPr>
        <p:spPr>
          <a:xfrm>
            <a:off x="2571134" y="2317129"/>
            <a:ext cx="5973233" cy="646331"/>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time</a:t>
            </a:r>
            <a:r>
              <a:rPr lang="en-US" dirty="0">
                <a:solidFill>
                  <a:schemeClr val="tx2"/>
                </a:solidFill>
                <a:latin typeface="Franklin Gothic Book"/>
                <a:cs typeface="Franklin Gothic Book"/>
              </a:rPr>
              <a:t> by when the deliverable is to be completed; additional </a:t>
            </a:r>
            <a:r>
              <a:rPr lang="en-US" b="1" dirty="0">
                <a:solidFill>
                  <a:schemeClr val="tx2"/>
                </a:solidFill>
                <a:latin typeface="Franklin Gothic Book"/>
                <a:cs typeface="Franklin Gothic Book"/>
              </a:rPr>
              <a:t>limitations</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conditions</a:t>
            </a:r>
          </a:p>
        </p:txBody>
      </p:sp>
      <p:sp>
        <p:nvSpPr>
          <p:cNvPr id="10" name="TextBox 9"/>
          <p:cNvSpPr txBox="1"/>
          <p:nvPr/>
        </p:nvSpPr>
        <p:spPr>
          <a:xfrm>
            <a:off x="2571134" y="3522998"/>
            <a:ext cx="5973233" cy="646331"/>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person</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group</a:t>
            </a:r>
            <a:r>
              <a:rPr lang="en-US" dirty="0">
                <a:solidFill>
                  <a:schemeClr val="tx2"/>
                </a:solidFill>
                <a:latin typeface="Franklin Gothic Book"/>
                <a:cs typeface="Franklin Gothic Book"/>
              </a:rPr>
              <a:t> from whom the team receives its charge and to whom it is accountable</a:t>
            </a:r>
          </a:p>
        </p:txBody>
      </p:sp>
      <p:sp>
        <p:nvSpPr>
          <p:cNvPr id="11" name="TextBox 10"/>
          <p:cNvSpPr txBox="1"/>
          <p:nvPr/>
        </p:nvSpPr>
        <p:spPr>
          <a:xfrm>
            <a:off x="2571134" y="3105507"/>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people</a:t>
            </a:r>
            <a:r>
              <a:rPr lang="en-US" dirty="0">
                <a:solidFill>
                  <a:schemeClr val="tx2"/>
                </a:solidFill>
                <a:latin typeface="Franklin Gothic Book"/>
                <a:cs typeface="Franklin Gothic Book"/>
              </a:rPr>
              <a:t> who participate on the team, time, funds</a:t>
            </a:r>
          </a:p>
        </p:txBody>
      </p:sp>
      <p:sp>
        <p:nvSpPr>
          <p:cNvPr id="12" name="TextBox 11"/>
          <p:cNvSpPr txBox="1"/>
          <p:nvPr/>
        </p:nvSpPr>
        <p:spPr>
          <a:xfrm>
            <a:off x="2571134" y="4782438"/>
            <a:ext cx="5973233" cy="646331"/>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method</a:t>
            </a:r>
            <a:r>
              <a:rPr lang="en-US" dirty="0">
                <a:solidFill>
                  <a:schemeClr val="tx2"/>
                </a:solidFill>
                <a:latin typeface="Franklin Gothic Book"/>
                <a:cs typeface="Franklin Gothic Book"/>
              </a:rPr>
              <a:t> used to </a:t>
            </a:r>
            <a:r>
              <a:rPr lang="en-US" b="1" dirty="0">
                <a:solidFill>
                  <a:schemeClr val="tx2"/>
                </a:solidFill>
                <a:latin typeface="Franklin Gothic Book"/>
                <a:cs typeface="Franklin Gothic Book"/>
              </a:rPr>
              <a:t>make</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decisions</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assign</a:t>
            </a:r>
            <a:r>
              <a:rPr lang="en-US" dirty="0">
                <a:solidFill>
                  <a:schemeClr val="tx2"/>
                </a:solidFill>
                <a:latin typeface="Franklin Gothic Book"/>
                <a:cs typeface="Franklin Gothic Book"/>
              </a:rPr>
              <a:t> tasks, </a:t>
            </a:r>
            <a:r>
              <a:rPr lang="en-US" b="1" dirty="0">
                <a:solidFill>
                  <a:schemeClr val="tx2"/>
                </a:solidFill>
                <a:latin typeface="Franklin Gothic Book"/>
                <a:cs typeface="Franklin Gothic Book"/>
              </a:rPr>
              <a:t>establish</a:t>
            </a:r>
            <a:r>
              <a:rPr lang="en-US" dirty="0">
                <a:solidFill>
                  <a:schemeClr val="tx2"/>
                </a:solidFill>
                <a:latin typeface="Franklin Gothic Book"/>
                <a:cs typeface="Franklin Gothic Book"/>
              </a:rPr>
              <a:t> policies, address issues, etc.</a:t>
            </a:r>
          </a:p>
        </p:txBody>
      </p:sp>
      <p:sp>
        <p:nvSpPr>
          <p:cNvPr id="13" name="TextBox 12"/>
          <p:cNvSpPr txBox="1"/>
          <p:nvPr/>
        </p:nvSpPr>
        <p:spPr>
          <a:xfrm>
            <a:off x="2571134" y="4315818"/>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method</a:t>
            </a:r>
            <a:r>
              <a:rPr lang="en-US" dirty="0">
                <a:solidFill>
                  <a:schemeClr val="tx2"/>
                </a:solidFill>
                <a:latin typeface="Franklin Gothic Book"/>
                <a:cs typeface="Franklin Gothic Book"/>
              </a:rPr>
              <a:t> used to </a:t>
            </a:r>
            <a:r>
              <a:rPr lang="en-US" b="1" dirty="0">
                <a:solidFill>
                  <a:schemeClr val="tx2"/>
                </a:solidFill>
                <a:latin typeface="Franklin Gothic Book"/>
                <a:cs typeface="Franklin Gothic Book"/>
              </a:rPr>
              <a:t>produce</a:t>
            </a:r>
            <a:r>
              <a:rPr lang="en-US" dirty="0">
                <a:solidFill>
                  <a:schemeClr val="tx2"/>
                </a:solidFill>
                <a:latin typeface="Franklin Gothic Book"/>
                <a:cs typeface="Franklin Gothic Book"/>
              </a:rPr>
              <a:t> the deliverable</a:t>
            </a:r>
          </a:p>
        </p:txBody>
      </p:sp>
      <p:sp>
        <p:nvSpPr>
          <p:cNvPr id="14" name="TextBox 13"/>
          <p:cNvSpPr txBox="1"/>
          <p:nvPr/>
        </p:nvSpPr>
        <p:spPr>
          <a:xfrm>
            <a:off x="2571134" y="5517709"/>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level of </a:t>
            </a:r>
            <a:r>
              <a:rPr lang="en-US" b="1" dirty="0">
                <a:solidFill>
                  <a:schemeClr val="tx2"/>
                </a:solidFill>
                <a:latin typeface="Franklin Gothic Book"/>
                <a:cs typeface="Franklin Gothic Book"/>
              </a:rPr>
              <a:t>trust</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communication</a:t>
            </a:r>
            <a:r>
              <a:rPr lang="en-US" dirty="0">
                <a:solidFill>
                  <a:schemeClr val="tx2"/>
                </a:solidFill>
                <a:latin typeface="Franklin Gothic Book"/>
                <a:cs typeface="Franklin Gothic Book"/>
              </a:rPr>
              <a:t>, and </a:t>
            </a:r>
            <a:r>
              <a:rPr lang="en-US" b="1" dirty="0">
                <a:solidFill>
                  <a:schemeClr val="tx2"/>
                </a:solidFill>
                <a:latin typeface="Franklin Gothic Book"/>
                <a:cs typeface="Franklin Gothic Book"/>
              </a:rPr>
              <a:t>participation</a:t>
            </a:r>
          </a:p>
        </p:txBody>
      </p:sp>
      <p:sp>
        <p:nvSpPr>
          <p:cNvPr id="15"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14</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5-3</a:t>
            </a:r>
            <a:endParaRPr lang="en-US" dirty="0"/>
          </a:p>
        </p:txBody>
      </p:sp>
    </p:spTree>
    <p:extLst>
      <p:ext uri="{BB962C8B-B14F-4D97-AF65-F5344CB8AC3E}">
        <p14:creationId xmlns:p14="http://schemas.microsoft.com/office/powerpoint/2010/main" val="365145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 Understanding Disagreement</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pic>
        <p:nvPicPr>
          <p:cNvPr id="6" name="Picture 5"/>
          <p:cNvPicPr>
            <a:picLocks noChangeAspect="1"/>
          </p:cNvPicPr>
          <p:nvPr/>
        </p:nvPicPr>
        <p:blipFill>
          <a:blip r:embed="rId2"/>
          <a:stretch>
            <a:fillRect/>
          </a:stretch>
        </p:blipFill>
        <p:spPr>
          <a:xfrm>
            <a:off x="659770" y="2344101"/>
            <a:ext cx="3960601" cy="1726416"/>
          </a:xfrm>
          <a:prstGeom prst="rect">
            <a:avLst/>
          </a:prstGeom>
        </p:spPr>
      </p:pic>
      <p:sp>
        <p:nvSpPr>
          <p:cNvPr id="8" name="TextBox 7"/>
          <p:cNvSpPr txBox="1"/>
          <p:nvPr/>
        </p:nvSpPr>
        <p:spPr>
          <a:xfrm>
            <a:off x="1737367" y="4217899"/>
            <a:ext cx="1805402" cy="523220"/>
          </a:xfrm>
          <a:prstGeom prst="rect">
            <a:avLst/>
          </a:prstGeom>
          <a:noFill/>
        </p:spPr>
        <p:txBody>
          <a:bodyPr wrap="none" rtlCol="0">
            <a:spAutoFit/>
          </a:bodyPr>
          <a:lstStyle/>
          <a:p>
            <a:pPr algn="ctr"/>
            <a:r>
              <a:rPr lang="en-US" sz="2800" dirty="0">
                <a:solidFill>
                  <a:schemeClr val="bg1">
                    <a:lumMod val="50000"/>
                  </a:schemeClr>
                </a:solidFill>
                <a:latin typeface="Franklin Gothic Medium"/>
                <a:cs typeface="Franklin Gothic Medium"/>
              </a:rPr>
              <a:t>Mountains</a:t>
            </a:r>
          </a:p>
        </p:txBody>
      </p:sp>
      <p:pic>
        <p:nvPicPr>
          <p:cNvPr id="7" name="Picture 6"/>
          <p:cNvPicPr>
            <a:picLocks noChangeAspect="1"/>
          </p:cNvPicPr>
          <p:nvPr/>
        </p:nvPicPr>
        <p:blipFill>
          <a:blip r:embed="rId3"/>
          <a:stretch>
            <a:fillRect/>
          </a:stretch>
        </p:blipFill>
        <p:spPr>
          <a:xfrm>
            <a:off x="5049647" y="2539814"/>
            <a:ext cx="3560353" cy="1532931"/>
          </a:xfrm>
          <a:prstGeom prst="rect">
            <a:avLst/>
          </a:prstGeom>
        </p:spPr>
      </p:pic>
      <p:sp>
        <p:nvSpPr>
          <p:cNvPr id="9" name="TextBox 8"/>
          <p:cNvSpPr txBox="1"/>
          <p:nvPr/>
        </p:nvSpPr>
        <p:spPr>
          <a:xfrm>
            <a:off x="6079745" y="4217900"/>
            <a:ext cx="1500155" cy="523219"/>
          </a:xfrm>
          <a:prstGeom prst="rect">
            <a:avLst/>
          </a:prstGeom>
          <a:noFill/>
        </p:spPr>
        <p:txBody>
          <a:bodyPr wrap="none" rtlCol="0">
            <a:spAutoFit/>
          </a:bodyPr>
          <a:lstStyle/>
          <a:p>
            <a:pPr algn="ctr"/>
            <a:r>
              <a:rPr lang="en-US" sz="2800" dirty="0">
                <a:solidFill>
                  <a:schemeClr val="bg1">
                    <a:lumMod val="50000"/>
                  </a:schemeClr>
                </a:solidFill>
                <a:latin typeface="Franklin Gothic Medium"/>
                <a:cs typeface="Franklin Gothic Medium"/>
              </a:rPr>
              <a:t>Beaches</a:t>
            </a:r>
          </a:p>
        </p:txBody>
      </p:sp>
      <p:sp>
        <p:nvSpPr>
          <p:cNvPr id="11"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15</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5-3</a:t>
            </a:r>
            <a:endParaRPr lang="en-US" dirty="0"/>
          </a:p>
        </p:txBody>
      </p:sp>
    </p:spTree>
    <p:extLst>
      <p:ext uri="{BB962C8B-B14F-4D97-AF65-F5344CB8AC3E}">
        <p14:creationId xmlns:p14="http://schemas.microsoft.com/office/powerpoint/2010/main" val="185566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0" y="0"/>
            <a:ext cx="7438270" cy="973498"/>
          </a:xfrm>
        </p:spPr>
        <p:txBody>
          <a:bodyPr/>
          <a:lstStyle/>
          <a:p>
            <a:r>
              <a:rPr lang="en-US" dirty="0">
                <a:solidFill>
                  <a:schemeClr val="tx2"/>
                </a:solidFill>
              </a:rPr>
              <a:t>B. Understanding Disagreement</a:t>
            </a:r>
            <a:br>
              <a:rPr lang="en-US" dirty="0">
                <a:solidFill>
                  <a:schemeClr val="tx2"/>
                </a:solidFill>
              </a:rPr>
            </a:br>
            <a:r>
              <a:rPr lang="en-US" sz="2400" dirty="0">
                <a:solidFill>
                  <a:schemeClr val="tx2"/>
                </a:solidFill>
              </a:rPr>
              <a:t>Role Play from </a:t>
            </a:r>
            <a:r>
              <a:rPr lang="en-US" sz="2400" i="1" dirty="0">
                <a:solidFill>
                  <a:schemeClr val="tx2"/>
                </a:solidFill>
              </a:rPr>
              <a:t>The Secrets of Facilitation</a:t>
            </a:r>
          </a:p>
        </p:txBody>
      </p:sp>
      <p:sp>
        <p:nvSpPr>
          <p:cNvPr id="8" name="Rectangle 3"/>
          <p:cNvSpPr>
            <a:spLocks noGrp="1" noChangeArrowheads="1"/>
          </p:cNvSpPr>
          <p:nvPr>
            <p:ph idx="1"/>
          </p:nvPr>
        </p:nvSpPr>
        <p:spPr>
          <a:xfrm>
            <a:off x="457200" y="1095992"/>
            <a:ext cx="8229600" cy="5376800"/>
          </a:xfrm>
        </p:spPr>
        <p:txBody>
          <a:bodyPr>
            <a:normAutofit/>
          </a:bodyPr>
          <a:lstStyle/>
          <a:p>
            <a:pPr marL="1308100" indent="-1308100" eaLnBrk="1" hangingPunct="1">
              <a:buFont typeface="Wingdings" charset="0"/>
              <a:buNone/>
            </a:pPr>
            <a:r>
              <a:rPr lang="en-US" sz="2400" dirty="0">
                <a:solidFill>
                  <a:schemeClr val="tx2"/>
                </a:solidFill>
              </a:rPr>
              <a:t>Sherry	I’ve been thinking about our vacation for next year, and I’ve got it!  There’s a 10-day tour of Italy that takes us to eight cities, including Rome, Venice, Tuscany and Florence.  It’s perfect.  What do you think?</a:t>
            </a:r>
          </a:p>
          <a:p>
            <a:pPr marL="1308100" indent="-1308100" eaLnBrk="1" hangingPunct="1">
              <a:buFont typeface="Wingdings" charset="0"/>
              <a:buNone/>
            </a:pPr>
            <a:r>
              <a:rPr lang="en-US" sz="2400" dirty="0">
                <a:solidFill>
                  <a:schemeClr val="tx2"/>
                </a:solidFill>
              </a:rPr>
              <a:t>Michael	That does sound like a wonderful tour.  But, I have really been look forward to going to the beach this year.</a:t>
            </a:r>
          </a:p>
          <a:p>
            <a:pPr marL="1308100" indent="-1308100" eaLnBrk="1" hangingPunct="1">
              <a:buFont typeface="Wingdings" charset="0"/>
              <a:buNone/>
            </a:pPr>
            <a:r>
              <a:rPr lang="en-US" sz="2400" dirty="0">
                <a:solidFill>
                  <a:schemeClr val="tx2"/>
                </a:solidFill>
              </a:rPr>
              <a:t>Sherry	Oh, come on, </a:t>
            </a:r>
            <a:r>
              <a:rPr lang="en-US" sz="2400" dirty="0" err="1">
                <a:solidFill>
                  <a:schemeClr val="tx2"/>
                </a:solidFill>
              </a:rPr>
              <a:t>Snook’ems</a:t>
            </a:r>
            <a:r>
              <a:rPr lang="en-US" sz="2400" dirty="0">
                <a:solidFill>
                  <a:schemeClr val="tx2"/>
                </a:solidFill>
              </a:rPr>
              <a:t>. Let’s go to Italy.  We haven’t been there before.  It’ll be fun.</a:t>
            </a:r>
          </a:p>
          <a:p>
            <a:pPr marL="1308100" indent="-1308100" eaLnBrk="1" hangingPunct="1">
              <a:buFont typeface="Wingdings" charset="0"/>
              <a:buNone/>
            </a:pPr>
            <a:r>
              <a:rPr lang="en-US" sz="2400" dirty="0">
                <a:solidFill>
                  <a:schemeClr val="tx2"/>
                </a:solidFill>
              </a:rPr>
              <a:t>Michael	Oh, Sweetheart, Darling, Baby (said in a deep baritone voice of singer Barry White).  Let’s go to the beach.  It’ll be quiet and restful.</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6" name="TextBox 5"/>
          <p:cNvSpPr txBox="1"/>
          <p:nvPr/>
        </p:nvSpPr>
        <p:spPr>
          <a:xfrm>
            <a:off x="8739003" y="4872668"/>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7"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16</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5-3</a:t>
            </a:r>
            <a:endParaRPr lang="en-US" dirty="0"/>
          </a:p>
        </p:txBody>
      </p:sp>
    </p:spTree>
    <p:extLst>
      <p:ext uri="{BB962C8B-B14F-4D97-AF65-F5344CB8AC3E}">
        <p14:creationId xmlns:p14="http://schemas.microsoft.com/office/powerpoint/2010/main" val="7778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0" y="0"/>
            <a:ext cx="7463670" cy="973498"/>
          </a:xfrm>
        </p:spPr>
        <p:txBody>
          <a:bodyPr/>
          <a:lstStyle/>
          <a:p>
            <a:r>
              <a:rPr lang="en-US" dirty="0">
                <a:solidFill>
                  <a:schemeClr val="tx2"/>
                </a:solidFill>
              </a:rPr>
              <a:t>B. Understanding Disagreement</a:t>
            </a:r>
            <a:br>
              <a:rPr lang="en-US" dirty="0">
                <a:solidFill>
                  <a:schemeClr val="tx2"/>
                </a:solidFill>
              </a:rPr>
            </a:br>
            <a:r>
              <a:rPr lang="en-US" sz="2400" dirty="0">
                <a:solidFill>
                  <a:schemeClr val="tx2"/>
                </a:solidFill>
              </a:rPr>
              <a:t>Role Play from </a:t>
            </a:r>
            <a:r>
              <a:rPr lang="en-US" sz="2400" i="1" dirty="0">
                <a:solidFill>
                  <a:schemeClr val="tx2"/>
                </a:solidFill>
              </a:rPr>
              <a:t>The Secrets of Facilitation</a:t>
            </a:r>
            <a:endParaRPr lang="en-US" sz="2400" i="1" dirty="0"/>
          </a:p>
        </p:txBody>
      </p:sp>
      <p:sp>
        <p:nvSpPr>
          <p:cNvPr id="3" name="Content Placeholder 2"/>
          <p:cNvSpPr>
            <a:spLocks noGrp="1"/>
          </p:cNvSpPr>
          <p:nvPr>
            <p:ph idx="1"/>
          </p:nvPr>
        </p:nvSpPr>
        <p:spPr>
          <a:xfrm>
            <a:off x="457200" y="1095992"/>
            <a:ext cx="8229600" cy="5376800"/>
          </a:xfrm>
        </p:spPr>
        <p:txBody>
          <a:bodyPr>
            <a:normAutofit/>
          </a:bodyPr>
          <a:lstStyle/>
          <a:p>
            <a:pPr marL="1308100" indent="-1308100">
              <a:buNone/>
            </a:pPr>
            <a:r>
              <a:rPr lang="en-US" sz="2400" dirty="0"/>
              <a:t>Sherry	</a:t>
            </a:r>
            <a:r>
              <a:rPr lang="en-US" sz="2400" dirty="0">
                <a:solidFill>
                  <a:schemeClr val="tx2"/>
                </a:solidFill>
              </a:rPr>
              <a:t>Now, Michael, you’ve been out of town a lot this year, which has left me home to do both my job and take care of the kids solo. So, we really should do what I want to do.  Let’s do Italy.</a:t>
            </a:r>
          </a:p>
          <a:p>
            <a:pPr marL="1308100" indent="-1308100">
              <a:buNone/>
            </a:pPr>
            <a:r>
              <a:rPr lang="en-US" sz="2400" dirty="0">
                <a:solidFill>
                  <a:schemeClr val="tx2"/>
                </a:solidFill>
              </a:rPr>
              <a:t>Michael	You are right, Sherry.  I have been out of town a lot this year, and it has worn me out.  I really need a break.  Let’s go to the beach.</a:t>
            </a:r>
          </a:p>
          <a:p>
            <a:pPr marL="1308100" indent="-1308100">
              <a:buNone/>
            </a:pPr>
            <a:r>
              <a:rPr lang="en-US" sz="2400" dirty="0">
                <a:solidFill>
                  <a:schemeClr val="tx2"/>
                </a:solidFill>
              </a:rPr>
              <a:t>Sherry	No, we are going to Italy.</a:t>
            </a:r>
          </a:p>
          <a:p>
            <a:pPr marL="1308100" indent="-1308100">
              <a:buNone/>
            </a:pPr>
            <a:r>
              <a:rPr lang="en-US" sz="2400" dirty="0">
                <a:solidFill>
                  <a:schemeClr val="tx2"/>
                </a:solidFill>
              </a:rPr>
              <a:t>Michael	No, we are going to the beach.</a:t>
            </a:r>
          </a:p>
          <a:p>
            <a:pPr marL="1308100" indent="-1308100">
              <a:buNone/>
            </a:pPr>
            <a:r>
              <a:rPr lang="en-US" sz="2400" dirty="0">
                <a:solidFill>
                  <a:schemeClr val="tx2"/>
                </a:solidFill>
              </a:rPr>
              <a:t>Sherry	Italy!</a:t>
            </a:r>
          </a:p>
          <a:p>
            <a:pPr marL="1308100" indent="-1308100">
              <a:buNone/>
            </a:pPr>
            <a:r>
              <a:rPr lang="en-US" sz="2400" dirty="0">
                <a:solidFill>
                  <a:schemeClr val="tx2"/>
                </a:solidFill>
              </a:rPr>
              <a:t>Michael	Beach!</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6" name="TextBox 5"/>
          <p:cNvSpPr txBox="1"/>
          <p:nvPr/>
        </p:nvSpPr>
        <p:spPr>
          <a:xfrm>
            <a:off x="-1236" y="4950919"/>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7"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17</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5-3</a:t>
            </a:r>
            <a:endParaRPr lang="en-US" dirty="0"/>
          </a:p>
        </p:txBody>
      </p:sp>
    </p:spTree>
    <p:extLst>
      <p:ext uri="{BB962C8B-B14F-4D97-AF65-F5344CB8AC3E}">
        <p14:creationId xmlns:p14="http://schemas.microsoft.com/office/powerpoint/2010/main" val="28913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Understanding Disagreement</a:t>
            </a:r>
          </a:p>
        </p:txBody>
      </p:sp>
      <p:sp>
        <p:nvSpPr>
          <p:cNvPr id="3" name="Content Placeholder 2"/>
          <p:cNvSpPr>
            <a:spLocks noGrp="1"/>
          </p:cNvSpPr>
          <p:nvPr>
            <p:ph idx="1"/>
          </p:nvPr>
        </p:nvSpPr>
        <p:spPr/>
        <p:txBody>
          <a:bodyPr/>
          <a:lstStyle/>
          <a:p>
            <a:pPr marL="0" indent="0">
              <a:buNone/>
            </a:pPr>
            <a:r>
              <a:rPr lang="en-US" b="1" dirty="0">
                <a:solidFill>
                  <a:srgbClr val="E46C0A"/>
                </a:solidFill>
              </a:rPr>
              <a:t>Key Points</a:t>
            </a:r>
          </a:p>
          <a:p>
            <a:pPr>
              <a:spcBef>
                <a:spcPts val="1600"/>
              </a:spcBef>
            </a:pPr>
            <a:r>
              <a:rPr lang="en-US" dirty="0">
                <a:solidFill>
                  <a:schemeClr val="tx2"/>
                </a:solidFill>
              </a:rPr>
              <a:t>Mountains and Beaches = </a:t>
            </a:r>
          </a:p>
          <a:p>
            <a:pPr>
              <a:spcBef>
                <a:spcPts val="1600"/>
              </a:spcBef>
            </a:pPr>
            <a:r>
              <a:rPr lang="en-US" dirty="0">
                <a:solidFill>
                  <a:schemeClr val="tx2"/>
                </a:solidFill>
              </a:rPr>
              <a:t>Best Achievable Outcome = </a:t>
            </a:r>
          </a:p>
          <a:p>
            <a:pPr>
              <a:spcBef>
                <a:spcPts val="1600"/>
              </a:spcBef>
            </a:pPr>
            <a:r>
              <a:rPr lang="en-US" dirty="0">
                <a:solidFill>
                  <a:schemeClr val="tx2"/>
                </a:solidFill>
              </a:rPr>
              <a:t>Positions =</a:t>
            </a:r>
          </a:p>
          <a:p>
            <a:pPr>
              <a:spcBef>
                <a:spcPts val="1600"/>
              </a:spcBef>
            </a:pPr>
            <a:r>
              <a:rPr lang="en-US" dirty="0">
                <a:solidFill>
                  <a:schemeClr val="tx2"/>
                </a:solidFill>
              </a:rPr>
              <a:t>The Key = </a:t>
            </a:r>
          </a:p>
          <a:p>
            <a:pPr>
              <a:spcBef>
                <a:spcPts val="1600"/>
              </a:spcBef>
            </a:pPr>
            <a:r>
              <a:rPr lang="en-US" dirty="0">
                <a:solidFill>
                  <a:schemeClr val="tx2"/>
                </a:solidFill>
              </a:rPr>
              <a:t>The Method =</a:t>
            </a:r>
          </a:p>
          <a:p>
            <a:endParaRPr lang="en-US" dirty="0"/>
          </a:p>
        </p:txBody>
      </p:sp>
      <p:sp>
        <p:nvSpPr>
          <p:cNvPr id="5" name="TextBox 4"/>
          <p:cNvSpPr txBox="1"/>
          <p:nvPr/>
        </p:nvSpPr>
        <p:spPr>
          <a:xfrm>
            <a:off x="5141049" y="1739072"/>
            <a:ext cx="1553374" cy="523220"/>
          </a:xfrm>
          <a:prstGeom prst="rect">
            <a:avLst/>
          </a:prstGeom>
          <a:solidFill>
            <a:schemeClr val="tx2"/>
          </a:solidFill>
        </p:spPr>
        <p:txBody>
          <a:bodyPr wrap="none" rtlCol="0">
            <a:spAutoFit/>
          </a:bodyPr>
          <a:lstStyle/>
          <a:p>
            <a:pPr algn="ctr"/>
            <a:r>
              <a:rPr lang="en-US" sz="2800" b="1" dirty="0">
                <a:solidFill>
                  <a:schemeClr val="bg1"/>
                </a:solidFill>
                <a:latin typeface="Franklin Gothic Book" panose="020B0503020102020204" pitchFamily="34" charset="0"/>
              </a:rPr>
              <a:t>Positions</a:t>
            </a:r>
          </a:p>
        </p:txBody>
      </p:sp>
      <p:sp>
        <p:nvSpPr>
          <p:cNvPr id="6" name="TextBox 5"/>
          <p:cNvSpPr txBox="1"/>
          <p:nvPr/>
        </p:nvSpPr>
        <p:spPr>
          <a:xfrm>
            <a:off x="5121388" y="2366363"/>
            <a:ext cx="1563248" cy="523220"/>
          </a:xfrm>
          <a:prstGeom prst="rect">
            <a:avLst/>
          </a:prstGeom>
          <a:solidFill>
            <a:schemeClr val="tx2"/>
          </a:solidFill>
        </p:spPr>
        <p:txBody>
          <a:bodyPr wrap="none" rtlCol="0">
            <a:spAutoFit/>
          </a:bodyPr>
          <a:lstStyle/>
          <a:p>
            <a:pPr algn="ctr"/>
            <a:r>
              <a:rPr lang="en-US" sz="2800" b="1" dirty="0">
                <a:solidFill>
                  <a:schemeClr val="bg1"/>
                </a:solidFill>
                <a:latin typeface="Franklin Gothic Book" panose="020B0503020102020204" pitchFamily="34" charset="0"/>
              </a:rPr>
              <a:t>Win-Lose</a:t>
            </a:r>
          </a:p>
        </p:txBody>
      </p:sp>
      <p:sp>
        <p:nvSpPr>
          <p:cNvPr id="7" name="TextBox 6"/>
          <p:cNvSpPr txBox="1"/>
          <p:nvPr/>
        </p:nvSpPr>
        <p:spPr>
          <a:xfrm>
            <a:off x="2673148" y="2993654"/>
            <a:ext cx="2802370" cy="523220"/>
          </a:xfrm>
          <a:prstGeom prst="rect">
            <a:avLst/>
          </a:prstGeom>
          <a:solidFill>
            <a:schemeClr val="tx2"/>
          </a:solidFill>
        </p:spPr>
        <p:txBody>
          <a:bodyPr wrap="none" rtlCol="0">
            <a:spAutoFit/>
          </a:bodyPr>
          <a:lstStyle/>
          <a:p>
            <a:pPr algn="ctr"/>
            <a:r>
              <a:rPr lang="en-US" sz="2800" b="1" dirty="0">
                <a:solidFill>
                  <a:schemeClr val="bg1"/>
                </a:solidFill>
                <a:latin typeface="Franklin Gothic Book" panose="020B0503020102020204" pitchFamily="34" charset="0"/>
              </a:rPr>
              <a:t>Tip of the iceberg</a:t>
            </a:r>
          </a:p>
        </p:txBody>
      </p:sp>
      <p:sp>
        <p:nvSpPr>
          <p:cNvPr id="8" name="TextBox 7"/>
          <p:cNvSpPr txBox="1"/>
          <p:nvPr/>
        </p:nvSpPr>
        <p:spPr>
          <a:xfrm>
            <a:off x="2673148" y="3620945"/>
            <a:ext cx="6192337" cy="523220"/>
          </a:xfrm>
          <a:prstGeom prst="rect">
            <a:avLst/>
          </a:prstGeom>
          <a:solidFill>
            <a:schemeClr val="tx2"/>
          </a:solidFill>
        </p:spPr>
        <p:txBody>
          <a:bodyPr wrap="none" rtlCol="0">
            <a:spAutoFit/>
          </a:bodyPr>
          <a:lstStyle/>
          <a:p>
            <a:pPr algn="ctr"/>
            <a:r>
              <a:rPr lang="en-US" sz="2800" b="1" dirty="0">
                <a:solidFill>
                  <a:schemeClr val="bg1"/>
                </a:solidFill>
                <a:latin typeface="Franklin Gothic Book" panose="020B0503020102020204" pitchFamily="34" charset="0"/>
              </a:rPr>
              <a:t>Get under the surface to the real issues</a:t>
            </a:r>
          </a:p>
        </p:txBody>
      </p:sp>
      <p:sp>
        <p:nvSpPr>
          <p:cNvPr id="9" name="TextBox 8"/>
          <p:cNvSpPr txBox="1"/>
          <p:nvPr/>
        </p:nvSpPr>
        <p:spPr>
          <a:xfrm>
            <a:off x="3194262" y="4248237"/>
            <a:ext cx="2425665" cy="523220"/>
          </a:xfrm>
          <a:prstGeom prst="rect">
            <a:avLst/>
          </a:prstGeom>
          <a:solidFill>
            <a:schemeClr val="tx2"/>
          </a:solidFill>
        </p:spPr>
        <p:txBody>
          <a:bodyPr wrap="none" rtlCol="0">
            <a:spAutoFit/>
          </a:bodyPr>
          <a:lstStyle/>
          <a:p>
            <a:pPr algn="ctr"/>
            <a:r>
              <a:rPr lang="en-US" sz="2800" b="1" dirty="0">
                <a:solidFill>
                  <a:schemeClr val="bg1"/>
                </a:solidFill>
                <a:latin typeface="Franklin Gothic Book" panose="020B0503020102020204" pitchFamily="34" charset="0"/>
              </a:rPr>
              <a:t>Ask Questions!</a:t>
            </a:r>
          </a:p>
        </p:txBody>
      </p:sp>
      <p:sp>
        <p:nvSpPr>
          <p:cNvPr id="10" name="TextBox 9"/>
          <p:cNvSpPr txBox="1"/>
          <p:nvPr/>
        </p:nvSpPr>
        <p:spPr>
          <a:xfrm>
            <a:off x="8770197" y="4063571"/>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11"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18</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5-4</a:t>
            </a:r>
            <a:endParaRPr lang="en-US" dirty="0"/>
          </a:p>
        </p:txBody>
      </p:sp>
    </p:spTree>
    <p:extLst>
      <p:ext uri="{BB962C8B-B14F-4D97-AF65-F5344CB8AC3E}">
        <p14:creationId xmlns:p14="http://schemas.microsoft.com/office/powerpoint/2010/main" val="65046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73" b="23949"/>
          <a:stretch/>
        </p:blipFill>
        <p:spPr>
          <a:xfrm>
            <a:off x="0" y="2"/>
            <a:ext cx="9144000" cy="3275389"/>
          </a:xfrm>
          <a:prstGeom prst="rect">
            <a:avLst/>
          </a:prstGeom>
        </p:spPr>
      </p:pic>
      <p:pic>
        <p:nvPicPr>
          <p:cNvPr id="8" name="Picture 7"/>
          <p:cNvPicPr>
            <a:picLocks noChangeAspect="1"/>
          </p:cNvPicPr>
          <p:nvPr/>
        </p:nvPicPr>
        <p:blipFill>
          <a:blip r:embed="rId3"/>
          <a:stretch>
            <a:fillRect/>
          </a:stretch>
        </p:blipFill>
        <p:spPr>
          <a:xfrm>
            <a:off x="196640" y="4151017"/>
            <a:ext cx="2194560" cy="2203132"/>
          </a:xfrm>
          <a:prstGeom prst="rect">
            <a:avLst/>
          </a:prstGeom>
        </p:spPr>
      </p:pic>
      <p:graphicFrame>
        <p:nvGraphicFramePr>
          <p:cNvPr id="11" name="Table 10"/>
          <p:cNvGraphicFramePr>
            <a:graphicFrameLocks noGrp="1"/>
          </p:cNvGraphicFramePr>
          <p:nvPr>
            <p:extLst/>
          </p:nvPr>
        </p:nvGraphicFramePr>
        <p:xfrm>
          <a:off x="2246669" y="3357604"/>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3" name="Content Placeholder 6"/>
          <p:cNvSpPr>
            <a:spLocks noGrp="1"/>
          </p:cNvSpPr>
          <p:nvPr>
            <p:ph idx="1"/>
          </p:nvPr>
        </p:nvSpPr>
        <p:spPr>
          <a:xfrm>
            <a:off x="2588822" y="4187877"/>
            <a:ext cx="6555178" cy="2646375"/>
          </a:xfrm>
        </p:spPr>
        <p:txBody>
          <a:bodyPr>
            <a:normAutofit fontScale="77500" lnSpcReduction="20000"/>
          </a:bodyPr>
          <a:lstStyle/>
          <a:p>
            <a:pPr marL="457200" indent="-457200">
              <a:buFont typeface="+mj-lt"/>
              <a:buAutoNum type="alphaUcPeriod"/>
            </a:pPr>
            <a:r>
              <a:rPr lang="en-US" sz="2500" dirty="0">
                <a:solidFill>
                  <a:schemeClr val="accent1"/>
                </a:solidFill>
              </a:rPr>
              <a:t>Decision-Making Alternatives</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Understanding Disagreement</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tx2"/>
                </a:solidFill>
                <a:latin typeface="Franklin Gothic Demi" panose="020B0703020102020204" pitchFamily="34" charset="0"/>
              </a:rPr>
              <a:t>The 3 Reasons People Disagree</a:t>
            </a:r>
          </a:p>
          <a:p>
            <a:pPr marL="457200" indent="-457200">
              <a:buFont typeface="+mj-lt"/>
              <a:buAutoNum type="alphaUcPeriod"/>
            </a:pPr>
            <a:r>
              <a:rPr lang="en-US" sz="2400" dirty="0">
                <a:solidFill>
                  <a:schemeClr val="tx2"/>
                </a:solidFill>
              </a:rPr>
              <a:t>Identifying and Resolving Level 3 </a:t>
            </a:r>
          </a:p>
          <a:p>
            <a:pPr marL="457200" indent="-457200">
              <a:buFont typeface="+mj-lt"/>
              <a:buAutoNum type="alphaUcPeriod"/>
            </a:pPr>
            <a:r>
              <a:rPr lang="en-US" sz="2400" dirty="0">
                <a:solidFill>
                  <a:schemeClr val="tx2"/>
                </a:solidFill>
              </a:rPr>
              <a:t>Using Delineation to Resolve Level 1</a:t>
            </a:r>
          </a:p>
          <a:p>
            <a:pPr marL="457200" indent="-457200">
              <a:buFont typeface="+mj-lt"/>
              <a:buAutoNum type="alphaUcPeriod"/>
            </a:pPr>
            <a:r>
              <a:rPr lang="en-US" sz="2400" dirty="0">
                <a:solidFill>
                  <a:schemeClr val="tx2"/>
                </a:solidFill>
              </a:rPr>
              <a:t>Using Strengths and Weaknesses and Merge to Resolve Level 2</a:t>
            </a:r>
          </a:p>
          <a:p>
            <a:pPr marL="457200" indent="-457200">
              <a:buFont typeface="+mj-lt"/>
              <a:buAutoNum type="alphaUcPeriod"/>
            </a:pPr>
            <a:r>
              <a:rPr lang="en-US" sz="2400" dirty="0">
                <a:solidFill>
                  <a:schemeClr val="tx2"/>
                </a:solidFill>
              </a:rPr>
              <a:t>5-Finger Consensus</a:t>
            </a:r>
          </a:p>
          <a:p>
            <a:pPr marL="0" indent="0">
              <a:buNone/>
            </a:pPr>
            <a:r>
              <a:rPr lang="en-US" sz="2400" b="1" dirty="0">
                <a:solidFill>
                  <a:schemeClr val="accent6">
                    <a:lumMod val="75000"/>
                  </a:schemeClr>
                </a:solidFill>
              </a:rPr>
              <a:t>Exercise</a:t>
            </a:r>
            <a:r>
              <a:rPr lang="en-US" sz="2400" dirty="0">
                <a:solidFill>
                  <a:schemeClr val="tx2"/>
                </a:solidFill>
              </a:rPr>
              <a:t>: Resolving a disagreement </a:t>
            </a:r>
          </a:p>
        </p:txBody>
      </p:sp>
    </p:spTree>
    <p:extLst>
      <p:ext uri="{BB962C8B-B14F-4D97-AF65-F5344CB8AC3E}">
        <p14:creationId xmlns:p14="http://schemas.microsoft.com/office/powerpoint/2010/main" val="257163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420" b="16561"/>
          <a:stretch/>
        </p:blipFill>
        <p:spPr>
          <a:xfrm>
            <a:off x="-1411" y="2422565"/>
            <a:ext cx="9144000" cy="4447309"/>
          </a:xfrm>
          <a:prstGeom prst="rect">
            <a:avLst/>
          </a:prstGeom>
        </p:spPr>
      </p:pic>
      <p:pic>
        <p:nvPicPr>
          <p:cNvPr id="8" name="Picture 7"/>
          <p:cNvPicPr>
            <a:picLocks noChangeAspect="1"/>
          </p:cNvPicPr>
          <p:nvPr/>
        </p:nvPicPr>
        <p:blipFill>
          <a:blip r:embed="rId3"/>
          <a:stretch>
            <a:fillRect/>
          </a:stretch>
        </p:blipFill>
        <p:spPr>
          <a:xfrm>
            <a:off x="113515" y="113407"/>
            <a:ext cx="2194560" cy="2203132"/>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5673935"/>
              </p:ext>
            </p:extLst>
          </p:nvPr>
        </p:nvGraphicFramePr>
        <p:xfrm>
          <a:off x="2920351" y="830860"/>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4" name="TextBox 13"/>
          <p:cNvSpPr txBox="1"/>
          <p:nvPr/>
        </p:nvSpPr>
        <p:spPr>
          <a:xfrm>
            <a:off x="8817659" y="6097958"/>
            <a:ext cx="324930" cy="707886"/>
          </a:xfrm>
          <a:prstGeom prst="rect">
            <a:avLst/>
          </a:prstGeom>
          <a:noFill/>
        </p:spPr>
        <p:txBody>
          <a:bodyPr wrap="square" rtlCol="0">
            <a:spAutoFit/>
          </a:bodyPr>
          <a:lstStyle/>
          <a:p>
            <a:r>
              <a:rPr lang="en-US" sz="4000" b="1" dirty="0">
                <a:solidFill>
                  <a:schemeClr val="bg1">
                    <a:lumMod val="75000"/>
                  </a:schemeClr>
                </a:solidFill>
              </a:rPr>
              <a:t>-</a:t>
            </a:r>
          </a:p>
        </p:txBody>
      </p:sp>
    </p:spTree>
    <p:extLst>
      <p:ext uri="{BB962C8B-B14F-4D97-AF65-F5344CB8AC3E}">
        <p14:creationId xmlns:p14="http://schemas.microsoft.com/office/powerpoint/2010/main" val="89994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0" indent="0">
              <a:buNone/>
            </a:pPr>
            <a:r>
              <a:rPr lang="en-US" dirty="0">
                <a:solidFill>
                  <a:srgbClr val="E46C0A"/>
                </a:solidFill>
              </a:rPr>
              <a:t>Level 1 (Information)  </a:t>
            </a:r>
          </a:p>
          <a:p>
            <a:pPr marL="0" indent="0">
              <a:buNone/>
            </a:pPr>
            <a:endParaRPr lang="en-US" sz="1000" dirty="0">
              <a:solidFill>
                <a:schemeClr val="tx2"/>
              </a:solidFill>
            </a:endParaRPr>
          </a:p>
          <a:p>
            <a:pPr marL="0" indent="0">
              <a:buNone/>
            </a:pPr>
            <a:r>
              <a:rPr lang="en-US" b="1" dirty="0">
                <a:solidFill>
                  <a:schemeClr val="tx2"/>
                </a:solidFill>
              </a:rPr>
              <a:t>Each has not clearly </a:t>
            </a:r>
            <a:r>
              <a:rPr lang="en-US" b="1" dirty="0">
                <a:solidFill>
                  <a:schemeClr val="tx2"/>
                </a:solidFill>
                <a:latin typeface="Franklin Gothic Medium"/>
                <a:cs typeface="Franklin Gothic Medium"/>
              </a:rPr>
              <a:t>heard</a:t>
            </a:r>
            <a:r>
              <a:rPr lang="en-US" b="1" dirty="0">
                <a:solidFill>
                  <a:schemeClr val="tx2"/>
                </a:solidFill>
              </a:rPr>
              <a:t> and </a:t>
            </a:r>
            <a:r>
              <a:rPr lang="en-US" b="1" dirty="0">
                <a:solidFill>
                  <a:schemeClr val="tx2"/>
                </a:solidFill>
                <a:latin typeface="Franklin Gothic Medium"/>
                <a:cs typeface="Franklin Gothic Medium"/>
              </a:rPr>
              <a:t>understood </a:t>
            </a:r>
            <a:r>
              <a:rPr lang="en-US" dirty="0">
                <a:solidFill>
                  <a:schemeClr val="tx2"/>
                </a:solidFill>
              </a:rPr>
              <a:t>the other’s alternative and/or the person’s reasons for supporting the alternative.</a:t>
            </a:r>
          </a:p>
          <a:p>
            <a:endParaRPr lang="en-US" dirty="0"/>
          </a:p>
        </p:txBody>
      </p:sp>
      <p:pic>
        <p:nvPicPr>
          <p:cNvPr id="8" name="Content Placeholder 7"/>
          <p:cNvPicPr>
            <a:picLocks noGrp="1" noChangeAspect="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8549" y="1146386"/>
            <a:ext cx="4856693" cy="4853188"/>
          </a:xfrm>
        </p:spPr>
      </p:pic>
      <p:sp>
        <p:nvSpPr>
          <p:cNvPr id="2" name="Title 1"/>
          <p:cNvSpPr>
            <a:spLocks noGrp="1"/>
          </p:cNvSpPr>
          <p:nvPr>
            <p:ph type="title"/>
          </p:nvPr>
        </p:nvSpPr>
        <p:spPr/>
        <p:txBody>
          <a:bodyPr/>
          <a:lstStyle/>
          <a:p>
            <a:r>
              <a:rPr lang="en-US" dirty="0"/>
              <a:t>C. The 3 Reasons People Disagree</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TextBox 6"/>
          <p:cNvSpPr txBox="1"/>
          <p:nvPr/>
        </p:nvSpPr>
        <p:spPr>
          <a:xfrm>
            <a:off x="8650811" y="1726262"/>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9"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20</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5-4</a:t>
            </a:r>
            <a:endParaRPr lang="en-US" dirty="0"/>
          </a:p>
        </p:txBody>
      </p:sp>
    </p:spTree>
    <p:extLst>
      <p:ext uri="{BB962C8B-B14F-4D97-AF65-F5344CB8AC3E}">
        <p14:creationId xmlns:p14="http://schemas.microsoft.com/office/powerpoint/2010/main" val="362270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4294967295"/>
          </p:nvPr>
        </p:nvSpPr>
        <p:spPr>
          <a:xfrm>
            <a:off x="2209800" y="6477000"/>
            <a:ext cx="6248400" cy="2286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sz="800" b="0">
                <a:solidFill>
                  <a:srgbClr val="000066"/>
                </a:solidFill>
              </a:rPr>
              <a:t>WORKBOOK: www.leadstrat.com/webinars</a:t>
            </a:r>
          </a:p>
        </p:txBody>
      </p:sp>
      <p:sp>
        <p:nvSpPr>
          <p:cNvPr id="133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fld id="{1AC33109-C6B0-4A15-93F6-A4C07E4F1C7D}" type="slidenum">
              <a:rPr lang="en-US" altLang="en-US" sz="900" b="0" smtClean="0">
                <a:solidFill>
                  <a:srgbClr val="000066"/>
                </a:solidFill>
                <a:latin typeface="Trebuchet MS" panose="020B0603020202020204" pitchFamily="34" charset="0"/>
              </a:rPr>
              <a:pPr/>
              <a:t>21</a:t>
            </a:fld>
            <a:endParaRPr lang="en-US" altLang="en-US" sz="900" b="0">
              <a:solidFill>
                <a:srgbClr val="000066"/>
              </a:solidFill>
              <a:latin typeface="HelveticaNeue MediumExt" charset="0"/>
            </a:endParaRPr>
          </a:p>
        </p:txBody>
      </p:sp>
      <p:sp>
        <p:nvSpPr>
          <p:cNvPr id="13316" name="Rectangle 2"/>
          <p:cNvSpPr>
            <a:spLocks noGrp="1" noChangeArrowheads="1"/>
          </p:cNvSpPr>
          <p:nvPr>
            <p:ph type="title"/>
          </p:nvPr>
        </p:nvSpPr>
        <p:spPr>
          <a:xfrm>
            <a:off x="296030" y="0"/>
            <a:ext cx="7969196" cy="973498"/>
          </a:xfrm>
        </p:spPr>
        <p:txBody>
          <a:bodyPr/>
          <a:lstStyle/>
          <a:p>
            <a:r>
              <a:rPr lang="en-US" dirty="0">
                <a:solidFill>
                  <a:schemeClr val="tx2"/>
                </a:solidFill>
              </a:rPr>
              <a:t>C. The 3 Reasons People Disagree</a:t>
            </a:r>
            <a:br>
              <a:rPr lang="en-US" dirty="0">
                <a:solidFill>
                  <a:schemeClr val="tx2"/>
                </a:solidFill>
              </a:rPr>
            </a:br>
            <a:r>
              <a:rPr lang="en-US" sz="2400" dirty="0">
                <a:solidFill>
                  <a:schemeClr val="tx2"/>
                </a:solidFill>
              </a:rPr>
              <a:t>Role Play from </a:t>
            </a:r>
            <a:r>
              <a:rPr lang="en-US" sz="2400" i="1" dirty="0">
                <a:solidFill>
                  <a:schemeClr val="tx2"/>
                </a:solidFill>
              </a:rPr>
              <a:t>The Secrets of Facilitation</a:t>
            </a:r>
            <a:endParaRPr lang="en-US" altLang="en-US" sz="2400" i="1" dirty="0"/>
          </a:p>
        </p:txBody>
      </p:sp>
      <p:sp>
        <p:nvSpPr>
          <p:cNvPr id="556035" name="Rectangle 3"/>
          <p:cNvSpPr>
            <a:spLocks noGrp="1" noChangeArrowheads="1"/>
          </p:cNvSpPr>
          <p:nvPr>
            <p:ph type="body" idx="1"/>
          </p:nvPr>
        </p:nvSpPr>
        <p:spPr>
          <a:xfrm>
            <a:off x="296030" y="1216301"/>
            <a:ext cx="8763000" cy="5410200"/>
          </a:xfrm>
        </p:spPr>
        <p:txBody>
          <a:bodyPr/>
          <a:lstStyle/>
          <a:p>
            <a:pPr marL="1027113" indent="-1027113">
              <a:lnSpc>
                <a:spcPct val="90000"/>
              </a:lnSpc>
              <a:buFont typeface="Wingdings" panose="05000000000000000000" pitchFamily="2" charset="2"/>
              <a:buNone/>
            </a:pPr>
            <a:r>
              <a:rPr lang="en-US" altLang="en-US" sz="2400" dirty="0">
                <a:solidFill>
                  <a:schemeClr val="tx2"/>
                </a:solidFill>
              </a:rPr>
              <a:t>Joe	I've been thinking about this for some time.  I think we should close down the home office in Denver and just operate the business out of our three satellite locations in Los Angeles, Chicago and New York.	</a:t>
            </a:r>
          </a:p>
          <a:p>
            <a:pPr marL="1027113" indent="-1027113">
              <a:lnSpc>
                <a:spcPct val="90000"/>
              </a:lnSpc>
              <a:buFont typeface="Wingdings" panose="05000000000000000000" pitchFamily="2" charset="2"/>
              <a:buNone/>
            </a:pPr>
            <a:r>
              <a:rPr lang="en-US" altLang="en-US" sz="2400" dirty="0">
                <a:solidFill>
                  <a:schemeClr val="tx2"/>
                </a:solidFill>
              </a:rPr>
              <a:t>Laura	Are you out of your mind?  That can’t work.</a:t>
            </a:r>
          </a:p>
          <a:p>
            <a:pPr marL="1027113" indent="-1027113">
              <a:lnSpc>
                <a:spcPct val="90000"/>
              </a:lnSpc>
              <a:buFont typeface="Wingdings" panose="05000000000000000000" pitchFamily="2" charset="2"/>
              <a:buNone/>
            </a:pPr>
            <a:r>
              <a:rPr lang="en-US" altLang="en-US" sz="2400" dirty="0">
                <a:solidFill>
                  <a:schemeClr val="tx2"/>
                </a:solidFill>
              </a:rPr>
              <a:t>Joe	Sure it can.  You said yourself that there is a home office mentality that sometimes forgets that there's a customer.  We get rid of the home office, and this problem goes away.  As well we save a whole lot of money, something we happened to need about now.</a:t>
            </a:r>
          </a:p>
          <a:p>
            <a:pPr marL="1027113" indent="-1027113">
              <a:lnSpc>
                <a:spcPct val="90000"/>
              </a:lnSpc>
              <a:buFont typeface="Wingdings" panose="05000000000000000000" pitchFamily="2" charset="2"/>
              <a:buNone/>
            </a:pPr>
            <a:r>
              <a:rPr lang="en-US" altLang="en-US" sz="2400" dirty="0">
                <a:solidFill>
                  <a:schemeClr val="tx2"/>
                </a:solidFill>
              </a:rPr>
              <a:t>Laura	No, I don’t think so.  Joe, we have been partners for some time.  But this has to be the craziest idea you have come up with in a while.</a:t>
            </a:r>
          </a:p>
          <a:p>
            <a:pPr marL="1027113" indent="-1027113">
              <a:lnSpc>
                <a:spcPct val="90000"/>
              </a:lnSpc>
              <a:buFont typeface="Wingdings" panose="05000000000000000000" pitchFamily="2" charset="2"/>
              <a:buNone/>
            </a:pPr>
            <a:r>
              <a:rPr lang="en-US" altLang="en-US" sz="2400" dirty="0">
                <a:solidFill>
                  <a:schemeClr val="tx2"/>
                </a:solidFill>
              </a:rPr>
              <a:t>Joe	I don't understand why you don't like it.</a:t>
            </a:r>
          </a:p>
        </p:txBody>
      </p:sp>
      <p:sp>
        <p:nvSpPr>
          <p:cNvPr id="13318" name="Text Box 4"/>
          <p:cNvSpPr txBox="1">
            <a:spLocks noChangeArrowheads="1"/>
          </p:cNvSpPr>
          <p:nvPr/>
        </p:nvSpPr>
        <p:spPr bwMode="auto">
          <a:xfrm>
            <a:off x="8696325" y="5867400"/>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a:solidFill>
                  <a:srgbClr val="CCCCFF"/>
                </a:solidFill>
              </a:rPr>
              <a:t>-</a:t>
            </a:r>
          </a:p>
        </p:txBody>
      </p:sp>
      <p:sp>
        <p:nvSpPr>
          <p:cNvPr id="7" name="Slide Number Placeholder 3"/>
          <p:cNvSpPr>
            <a:spLocks noGrp="1"/>
          </p:cNvSpPr>
          <p:nvPr>
            <p:ph type="sldNum" sz="quarter" idx="12"/>
          </p:nvPr>
        </p:nvSpPr>
        <p:spPr>
          <a:xfrm>
            <a:off x="7446070" y="0"/>
            <a:ext cx="1411854" cy="973498"/>
          </a:xfrm>
        </p:spPr>
        <p:txBody>
          <a:bodyPr/>
          <a:lstStyle/>
          <a:p>
            <a:r>
              <a:rPr lang="en-US" dirty="0"/>
              <a:t> | M: N/A</a:t>
            </a:r>
          </a:p>
        </p:txBody>
      </p:sp>
      <p:sp>
        <p:nvSpPr>
          <p:cNvPr id="8"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21</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5-4</a:t>
            </a:r>
            <a:endParaRPr lang="en-US" dirty="0"/>
          </a:p>
        </p:txBody>
      </p:sp>
    </p:spTree>
    <p:extLst>
      <p:ext uri="{BB962C8B-B14F-4D97-AF65-F5344CB8AC3E}">
        <p14:creationId xmlns:p14="http://schemas.microsoft.com/office/powerpoint/2010/main" val="623707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6035">
                                            <p:txEl>
                                              <p:pRg st="1" end="1"/>
                                            </p:txEl>
                                          </p:spTgt>
                                        </p:tgtEl>
                                        <p:attrNameLst>
                                          <p:attrName>style.visibility</p:attrName>
                                        </p:attrNameLst>
                                      </p:cBhvr>
                                      <p:to>
                                        <p:strVal val="visible"/>
                                      </p:to>
                                    </p:set>
                                    <p:animEffect transition="in" filter="dissolve">
                                      <p:cBhvr>
                                        <p:cTn id="7" dur="500"/>
                                        <p:tgtEl>
                                          <p:spTgt spid="556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6035">
                                            <p:txEl>
                                              <p:pRg st="2" end="2"/>
                                            </p:txEl>
                                          </p:spTgt>
                                        </p:tgtEl>
                                        <p:attrNameLst>
                                          <p:attrName>style.visibility</p:attrName>
                                        </p:attrNameLst>
                                      </p:cBhvr>
                                      <p:to>
                                        <p:strVal val="visible"/>
                                      </p:to>
                                    </p:set>
                                    <p:animEffect transition="in" filter="dissolve">
                                      <p:cBhvr>
                                        <p:cTn id="12" dur="500"/>
                                        <p:tgtEl>
                                          <p:spTgt spid="5560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6035">
                                            <p:txEl>
                                              <p:pRg st="3" end="3"/>
                                            </p:txEl>
                                          </p:spTgt>
                                        </p:tgtEl>
                                        <p:attrNameLst>
                                          <p:attrName>style.visibility</p:attrName>
                                        </p:attrNameLst>
                                      </p:cBhvr>
                                      <p:to>
                                        <p:strVal val="visible"/>
                                      </p:to>
                                    </p:set>
                                    <p:animEffect transition="in" filter="dissolve">
                                      <p:cBhvr>
                                        <p:cTn id="17" dur="500"/>
                                        <p:tgtEl>
                                          <p:spTgt spid="5560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6035">
                                            <p:txEl>
                                              <p:pRg st="4" end="4"/>
                                            </p:txEl>
                                          </p:spTgt>
                                        </p:tgtEl>
                                        <p:attrNameLst>
                                          <p:attrName>style.visibility</p:attrName>
                                        </p:attrNameLst>
                                      </p:cBhvr>
                                      <p:to>
                                        <p:strVal val="visible"/>
                                      </p:to>
                                    </p:set>
                                    <p:animEffect transition="in" filter="dissolve">
                                      <p:cBhvr>
                                        <p:cTn id="22" dur="500"/>
                                        <p:tgtEl>
                                          <p:spTgt spid="556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4294967295"/>
          </p:nvPr>
        </p:nvSpPr>
        <p:spPr>
          <a:xfrm>
            <a:off x="2209800" y="6477000"/>
            <a:ext cx="6248400" cy="2286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sz="800" b="0">
                <a:solidFill>
                  <a:srgbClr val="000066"/>
                </a:solidFill>
              </a:rPr>
              <a:t>WORKBOOK: www.leadstrat.com/webinars</a:t>
            </a:r>
          </a:p>
        </p:txBody>
      </p:sp>
      <p:sp>
        <p:nvSpPr>
          <p:cNvPr id="143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fld id="{D1AE5D67-C228-4FA2-8448-F6D14AD3194A}" type="slidenum">
              <a:rPr lang="en-US" altLang="en-US" sz="900" b="0" smtClean="0">
                <a:solidFill>
                  <a:srgbClr val="000066"/>
                </a:solidFill>
                <a:latin typeface="Trebuchet MS" panose="020B0603020202020204" pitchFamily="34" charset="0"/>
              </a:rPr>
              <a:pPr/>
              <a:t>22</a:t>
            </a:fld>
            <a:endParaRPr lang="en-US" altLang="en-US" sz="900" b="0">
              <a:solidFill>
                <a:srgbClr val="000066"/>
              </a:solidFill>
              <a:latin typeface="HelveticaNeue MediumExt" charset="0"/>
            </a:endParaRPr>
          </a:p>
        </p:txBody>
      </p:sp>
      <p:sp>
        <p:nvSpPr>
          <p:cNvPr id="14340" name="Rectangle 2"/>
          <p:cNvSpPr>
            <a:spLocks noGrp="1" noChangeArrowheads="1"/>
          </p:cNvSpPr>
          <p:nvPr>
            <p:ph type="title"/>
          </p:nvPr>
        </p:nvSpPr>
        <p:spPr/>
        <p:txBody>
          <a:bodyPr/>
          <a:lstStyle/>
          <a:p>
            <a:r>
              <a:rPr lang="en-US" dirty="0">
                <a:solidFill>
                  <a:srgbClr val="1F497D"/>
                </a:solidFill>
              </a:rPr>
              <a:t>C. The 3 Reasons People Disagree</a:t>
            </a:r>
            <a:br>
              <a:rPr lang="en-US" dirty="0">
                <a:solidFill>
                  <a:srgbClr val="1F497D"/>
                </a:solidFill>
              </a:rPr>
            </a:br>
            <a:r>
              <a:rPr lang="en-US" sz="2400" dirty="0">
                <a:solidFill>
                  <a:srgbClr val="1F497D"/>
                </a:solidFill>
              </a:rPr>
              <a:t>Role Play from </a:t>
            </a:r>
            <a:r>
              <a:rPr lang="en-US" sz="2400" i="1" dirty="0">
                <a:solidFill>
                  <a:srgbClr val="1F497D"/>
                </a:solidFill>
              </a:rPr>
              <a:t>The Secrets of Facilitation</a:t>
            </a:r>
            <a:endParaRPr lang="en-US" altLang="en-US" i="1" dirty="0"/>
          </a:p>
        </p:txBody>
      </p:sp>
      <p:sp>
        <p:nvSpPr>
          <p:cNvPr id="557059" name="Rectangle 3"/>
          <p:cNvSpPr>
            <a:spLocks noGrp="1" noChangeArrowheads="1"/>
          </p:cNvSpPr>
          <p:nvPr>
            <p:ph type="body" idx="1"/>
          </p:nvPr>
        </p:nvSpPr>
        <p:spPr>
          <a:xfrm>
            <a:off x="296030" y="1258784"/>
            <a:ext cx="8839200" cy="5791200"/>
          </a:xfrm>
        </p:spPr>
        <p:txBody>
          <a:bodyPr/>
          <a:lstStyle/>
          <a:p>
            <a:pPr marL="1027113" indent="-1027113">
              <a:lnSpc>
                <a:spcPct val="90000"/>
              </a:lnSpc>
              <a:buFont typeface="Wingdings" panose="05000000000000000000" pitchFamily="2" charset="2"/>
              <a:buNone/>
            </a:pPr>
            <a:r>
              <a:rPr lang="en-US" altLang="en-US" sz="2200" dirty="0">
                <a:solidFill>
                  <a:schemeClr val="tx2"/>
                </a:solidFill>
              </a:rPr>
              <a:t>Laura	Well, first of all, we have a home office because there are certain administrative activities that need to go on.  So, </a:t>
            </a:r>
            <a:r>
              <a:rPr lang="en-US" altLang="en-US" sz="2200" u="sng" dirty="0">
                <a:solidFill>
                  <a:schemeClr val="tx2"/>
                </a:solidFill>
              </a:rPr>
              <a:t>genius</a:t>
            </a:r>
            <a:r>
              <a:rPr lang="en-US" altLang="en-US" sz="2200" dirty="0">
                <a:solidFill>
                  <a:schemeClr val="tx2"/>
                </a:solidFill>
              </a:rPr>
              <a:t>, are we going to stop billing our customers?  And what about legal counsel?  Are we going to have each of the field offices have their own?  That sounds pretty inefficient to me. And what about all the price breaks we get by central purchasing?  Will we end up paying more because each of the field offices are buying their own stuff? And what about...?</a:t>
            </a:r>
          </a:p>
          <a:p>
            <a:pPr marL="1027113" indent="-1027113">
              <a:lnSpc>
                <a:spcPct val="90000"/>
              </a:lnSpc>
              <a:buFont typeface="Wingdings" panose="05000000000000000000" pitchFamily="2" charset="2"/>
              <a:buNone/>
            </a:pPr>
            <a:r>
              <a:rPr lang="en-US" altLang="en-US" sz="2200" dirty="0">
                <a:solidFill>
                  <a:schemeClr val="tx2"/>
                </a:solidFill>
              </a:rPr>
              <a:t>Joe	Hold on a second.  I'm not sure you are hearing me.  I said close down the home office not decentralize.  We still need to centralize certain functions.  But let's centralize them in the field.  For example, we could have New York take over billing activities and other administrative functions.  We could have Los Angeles responsible for HR.  Their HR coordinator out there is better than anyone we've ever hired here in Denver.  And…</a:t>
            </a:r>
          </a:p>
        </p:txBody>
      </p:sp>
      <p:sp>
        <p:nvSpPr>
          <p:cNvPr id="14342" name="Text Box 4"/>
          <p:cNvSpPr txBox="1">
            <a:spLocks noChangeArrowheads="1"/>
          </p:cNvSpPr>
          <p:nvPr/>
        </p:nvSpPr>
        <p:spPr bwMode="auto">
          <a:xfrm>
            <a:off x="8696325" y="5594267"/>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dirty="0">
                <a:solidFill>
                  <a:srgbClr val="CCCCFF"/>
                </a:solidFill>
              </a:rPr>
              <a:t>-</a:t>
            </a:r>
          </a:p>
        </p:txBody>
      </p:sp>
      <p:sp>
        <p:nvSpPr>
          <p:cNvPr id="7" name="Slide Number Placeholder 3"/>
          <p:cNvSpPr>
            <a:spLocks noGrp="1"/>
          </p:cNvSpPr>
          <p:nvPr>
            <p:ph type="sldNum" sz="quarter" idx="12"/>
          </p:nvPr>
        </p:nvSpPr>
        <p:spPr>
          <a:xfrm>
            <a:off x="7446070" y="0"/>
            <a:ext cx="1411854" cy="973498"/>
          </a:xfrm>
        </p:spPr>
        <p:txBody>
          <a:bodyPr/>
          <a:lstStyle/>
          <a:p>
            <a:r>
              <a:rPr lang="en-US" dirty="0"/>
              <a:t> | M: N/A</a:t>
            </a:r>
          </a:p>
        </p:txBody>
      </p:sp>
      <p:sp>
        <p:nvSpPr>
          <p:cNvPr id="8"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22</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5-4</a:t>
            </a:r>
            <a:endParaRPr lang="en-US" dirty="0"/>
          </a:p>
        </p:txBody>
      </p:sp>
    </p:spTree>
    <p:extLst>
      <p:ext uri="{BB962C8B-B14F-4D97-AF65-F5344CB8AC3E}">
        <p14:creationId xmlns:p14="http://schemas.microsoft.com/office/powerpoint/2010/main" val="682781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7059">
                                            <p:txEl>
                                              <p:pRg st="1" end="1"/>
                                            </p:txEl>
                                          </p:spTgt>
                                        </p:tgtEl>
                                        <p:attrNameLst>
                                          <p:attrName>style.visibility</p:attrName>
                                        </p:attrNameLst>
                                      </p:cBhvr>
                                      <p:to>
                                        <p:strVal val="visible"/>
                                      </p:to>
                                    </p:set>
                                    <p:animEffect transition="in" filter="dissolve">
                                      <p:cBhvr>
                                        <p:cTn id="7" dur="500"/>
                                        <p:tgtEl>
                                          <p:spTgt spid="557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4294967295"/>
          </p:nvPr>
        </p:nvSpPr>
        <p:spPr>
          <a:xfrm>
            <a:off x="2209800" y="6477000"/>
            <a:ext cx="6248400" cy="2286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sz="800" b="0">
                <a:solidFill>
                  <a:srgbClr val="000066"/>
                </a:solidFill>
              </a:rPr>
              <a:t>WORKBOOK: www.leadstrat.com/webinars</a:t>
            </a: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fld id="{2EFFE37B-D462-4120-9E5A-5DF7DD2A6B3F}" type="slidenum">
              <a:rPr lang="en-US" altLang="en-US" sz="900" b="0" smtClean="0">
                <a:solidFill>
                  <a:srgbClr val="000066"/>
                </a:solidFill>
                <a:latin typeface="Trebuchet MS" panose="020B0603020202020204" pitchFamily="34" charset="0"/>
              </a:rPr>
              <a:pPr/>
              <a:t>23</a:t>
            </a:fld>
            <a:endParaRPr lang="en-US" altLang="en-US" sz="900" b="0">
              <a:solidFill>
                <a:srgbClr val="000066"/>
              </a:solidFill>
              <a:latin typeface="HelveticaNeue MediumExt" charset="0"/>
            </a:endParaRPr>
          </a:p>
        </p:txBody>
      </p:sp>
      <p:sp>
        <p:nvSpPr>
          <p:cNvPr id="15364" name="Rectangle 2"/>
          <p:cNvSpPr>
            <a:spLocks noGrp="1" noChangeArrowheads="1"/>
          </p:cNvSpPr>
          <p:nvPr>
            <p:ph type="title"/>
          </p:nvPr>
        </p:nvSpPr>
        <p:spPr/>
        <p:txBody>
          <a:bodyPr/>
          <a:lstStyle/>
          <a:p>
            <a:r>
              <a:rPr lang="en-US" dirty="0">
                <a:solidFill>
                  <a:srgbClr val="1F497D"/>
                </a:solidFill>
              </a:rPr>
              <a:t>C. The 3 Reasons People Disagree</a:t>
            </a:r>
            <a:br>
              <a:rPr lang="en-US" dirty="0">
                <a:solidFill>
                  <a:srgbClr val="1F497D"/>
                </a:solidFill>
              </a:rPr>
            </a:br>
            <a:r>
              <a:rPr lang="en-US" sz="2400" dirty="0">
                <a:solidFill>
                  <a:srgbClr val="1F497D"/>
                </a:solidFill>
              </a:rPr>
              <a:t>Role Play from </a:t>
            </a:r>
            <a:r>
              <a:rPr lang="en-US" sz="2400" i="1" dirty="0">
                <a:solidFill>
                  <a:srgbClr val="1F497D"/>
                </a:solidFill>
              </a:rPr>
              <a:t>The Secrets of Facilitation</a:t>
            </a:r>
            <a:endParaRPr lang="en-US" altLang="en-US" i="1" dirty="0"/>
          </a:p>
        </p:txBody>
      </p:sp>
      <p:sp>
        <p:nvSpPr>
          <p:cNvPr id="558083" name="Rectangle 3"/>
          <p:cNvSpPr>
            <a:spLocks noGrp="1" noChangeArrowheads="1"/>
          </p:cNvSpPr>
          <p:nvPr>
            <p:ph type="body" idx="1"/>
          </p:nvPr>
        </p:nvSpPr>
        <p:spPr>
          <a:xfrm>
            <a:off x="296030" y="1158815"/>
            <a:ext cx="8839200" cy="3810000"/>
          </a:xfrm>
        </p:spPr>
        <p:txBody>
          <a:bodyPr/>
          <a:lstStyle/>
          <a:p>
            <a:pPr marL="1027113" indent="-1027113">
              <a:lnSpc>
                <a:spcPct val="90000"/>
              </a:lnSpc>
              <a:buFont typeface="Wingdings" panose="05000000000000000000" pitchFamily="2" charset="2"/>
              <a:buNone/>
            </a:pPr>
            <a:r>
              <a:rPr lang="en-US" altLang="en-US" sz="2400" dirty="0">
                <a:solidFill>
                  <a:schemeClr val="tx2"/>
                </a:solidFill>
              </a:rPr>
              <a:t>Laura	I get it.  You would then have Chicago handle customer service and operations.  You may be on to something.  We could even offer jobs to those who are willing to make the transfer.  By doing all this, we drop the overhead of the fourth office and we increase our customer focus at the same time.  I like it.  But why didn't you say that in the first place?</a:t>
            </a:r>
          </a:p>
          <a:p>
            <a:pPr marL="1027113" indent="-1027113">
              <a:lnSpc>
                <a:spcPct val="90000"/>
              </a:lnSpc>
              <a:buFont typeface="Wingdings" panose="05000000000000000000" pitchFamily="2" charset="2"/>
              <a:buNone/>
            </a:pPr>
            <a:r>
              <a:rPr lang="en-US" altLang="en-US" sz="2400" dirty="0">
                <a:solidFill>
                  <a:schemeClr val="tx2"/>
                </a:solidFill>
              </a:rPr>
              <a:t>Joe	I did say it.  You just weren't listening.  I said I wanted to operate our business out of the three satellite locations.  What did you think I meant?</a:t>
            </a:r>
          </a:p>
        </p:txBody>
      </p:sp>
      <p:sp>
        <p:nvSpPr>
          <p:cNvPr id="558084" name="Text Box 4"/>
          <p:cNvSpPr txBox="1">
            <a:spLocks noChangeArrowheads="1"/>
          </p:cNvSpPr>
          <p:nvPr/>
        </p:nvSpPr>
        <p:spPr bwMode="auto">
          <a:xfrm>
            <a:off x="1843088" y="5024735"/>
            <a:ext cx="4974760" cy="461665"/>
          </a:xfrm>
          <a:prstGeom prst="rect">
            <a:avLst/>
          </a:prstGeom>
          <a:solidFill>
            <a:srgbClr val="F5770F"/>
          </a:solidFill>
          <a:ln w="9525" algn="ctr">
            <a:noFill/>
            <a:miter lim="800000"/>
            <a:headEnd/>
            <a:tailEnd/>
          </a:ln>
          <a:effectLst/>
        </p:spPr>
        <p:txBody>
          <a:bodyPr wrap="none" anchor="b">
            <a:spAutoFit/>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sz="2400" dirty="0">
                <a:solidFill>
                  <a:schemeClr val="bg1"/>
                </a:solidFill>
                <a:latin typeface="Franklin Gothic Demi" panose="020B0703020102020204" pitchFamily="34" charset="0"/>
              </a:rPr>
              <a:t>Level 1 </a:t>
            </a:r>
            <a:r>
              <a:rPr lang="en-US" altLang="en-US" sz="2400" dirty="0">
                <a:solidFill>
                  <a:schemeClr val="bg1"/>
                </a:solidFill>
                <a:latin typeface="Franklin Gothic Book" panose="020B0503020102020204" pitchFamily="34" charset="0"/>
              </a:rPr>
              <a:t>– Lack of Shared Information</a:t>
            </a:r>
          </a:p>
        </p:txBody>
      </p:sp>
      <p:sp>
        <p:nvSpPr>
          <p:cNvPr id="15367" name="Text Box 5"/>
          <p:cNvSpPr txBox="1">
            <a:spLocks noChangeArrowheads="1"/>
          </p:cNvSpPr>
          <p:nvPr/>
        </p:nvSpPr>
        <p:spPr bwMode="auto">
          <a:xfrm>
            <a:off x="8696325" y="4953000"/>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a:solidFill>
                  <a:srgbClr val="CCCCFF"/>
                </a:solidFill>
              </a:rPr>
              <a:t>-</a:t>
            </a:r>
          </a:p>
        </p:txBody>
      </p:sp>
      <p:sp>
        <p:nvSpPr>
          <p:cNvPr id="8" name="Slide Number Placeholder 3"/>
          <p:cNvSpPr>
            <a:spLocks noGrp="1"/>
          </p:cNvSpPr>
          <p:nvPr>
            <p:ph type="sldNum" sz="quarter" idx="12"/>
          </p:nvPr>
        </p:nvSpPr>
        <p:spPr>
          <a:xfrm>
            <a:off x="7446070" y="0"/>
            <a:ext cx="1411854" cy="973498"/>
          </a:xfrm>
        </p:spPr>
        <p:txBody>
          <a:bodyPr/>
          <a:lstStyle/>
          <a:p>
            <a:r>
              <a:rPr lang="en-US" dirty="0"/>
              <a:t> | M: N/A</a:t>
            </a:r>
          </a:p>
        </p:txBody>
      </p:sp>
      <p:sp>
        <p:nvSpPr>
          <p:cNvPr id="9"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23</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5-4</a:t>
            </a:r>
            <a:endParaRPr lang="en-US" dirty="0"/>
          </a:p>
        </p:txBody>
      </p:sp>
    </p:spTree>
    <p:extLst>
      <p:ext uri="{BB962C8B-B14F-4D97-AF65-F5344CB8AC3E}">
        <p14:creationId xmlns:p14="http://schemas.microsoft.com/office/powerpoint/2010/main" val="780444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8083">
                                            <p:txEl>
                                              <p:pRg st="1" end="1"/>
                                            </p:txEl>
                                          </p:spTgt>
                                        </p:tgtEl>
                                        <p:attrNameLst>
                                          <p:attrName>style.visibility</p:attrName>
                                        </p:attrNameLst>
                                      </p:cBhvr>
                                      <p:to>
                                        <p:strVal val="visible"/>
                                      </p:to>
                                    </p:set>
                                    <p:animEffect transition="in" filter="dissolve">
                                      <p:cBhvr>
                                        <p:cTn id="7" dur="500"/>
                                        <p:tgtEl>
                                          <p:spTgt spid="558083">
                                            <p:txEl>
                                              <p:pRg st="1" end="1"/>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558084"/>
                                        </p:tgtEl>
                                        <p:attrNameLst>
                                          <p:attrName>style.visibility</p:attrName>
                                        </p:attrNameLst>
                                      </p:cBhvr>
                                      <p:to>
                                        <p:strVal val="visible"/>
                                      </p:to>
                                    </p:set>
                                    <p:animEffect transition="in" filter="dissolve">
                                      <p:cBhvr>
                                        <p:cTn id="11" dur="500"/>
                                        <p:tgtEl>
                                          <p:spTgt spid="558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P spid="5580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3096" r="25427"/>
          <a:stretch/>
        </p:blipFill>
        <p:spPr>
          <a:xfrm>
            <a:off x="457200" y="1305446"/>
            <a:ext cx="3723418" cy="4820718"/>
          </a:xfrm>
        </p:spPr>
      </p:pic>
      <p:sp>
        <p:nvSpPr>
          <p:cNvPr id="7" name="Content Placeholder 6"/>
          <p:cNvSpPr>
            <a:spLocks noGrp="1"/>
          </p:cNvSpPr>
          <p:nvPr>
            <p:ph sz="half" idx="2"/>
          </p:nvPr>
        </p:nvSpPr>
        <p:spPr/>
        <p:txBody>
          <a:bodyPr/>
          <a:lstStyle/>
          <a:p>
            <a:pPr marL="0" indent="0">
              <a:buNone/>
            </a:pPr>
            <a:r>
              <a:rPr lang="en-US" dirty="0">
                <a:solidFill>
                  <a:srgbClr val="E46C0A"/>
                </a:solidFill>
              </a:rPr>
              <a:t>Level 2 (Value)</a:t>
            </a:r>
          </a:p>
          <a:p>
            <a:pPr marL="0" indent="0">
              <a:buNone/>
            </a:pPr>
            <a:endParaRPr lang="en-US" sz="1000" dirty="0">
              <a:solidFill>
                <a:schemeClr val="tx2"/>
              </a:solidFill>
            </a:endParaRPr>
          </a:p>
          <a:p>
            <a:pPr marL="0" indent="0">
              <a:buNone/>
            </a:pPr>
            <a:r>
              <a:rPr lang="en-US" dirty="0">
                <a:solidFill>
                  <a:schemeClr val="tx2"/>
                </a:solidFill>
              </a:rPr>
              <a:t>They have had </a:t>
            </a:r>
            <a:r>
              <a:rPr lang="en-US" b="1" dirty="0">
                <a:solidFill>
                  <a:schemeClr val="tx2"/>
                </a:solidFill>
              </a:rPr>
              <a:t>different</a:t>
            </a:r>
            <a:r>
              <a:rPr lang="en-US" dirty="0">
                <a:solidFill>
                  <a:schemeClr val="tx2"/>
                </a:solidFill>
              </a:rPr>
              <a:t> </a:t>
            </a:r>
            <a:r>
              <a:rPr lang="en-US" b="1" dirty="0">
                <a:solidFill>
                  <a:schemeClr val="tx2"/>
                </a:solidFill>
                <a:latin typeface="Franklin Gothic Medium"/>
                <a:cs typeface="Franklin Gothic Medium"/>
              </a:rPr>
              <a:t>experiences</a:t>
            </a:r>
            <a:r>
              <a:rPr lang="en-US" dirty="0">
                <a:solidFill>
                  <a:schemeClr val="tx2"/>
                </a:solidFill>
              </a:rPr>
              <a:t> or hold </a:t>
            </a:r>
            <a:r>
              <a:rPr lang="en-US" b="1" dirty="0">
                <a:solidFill>
                  <a:schemeClr val="tx2"/>
                </a:solidFill>
              </a:rPr>
              <a:t>different </a:t>
            </a:r>
            <a:r>
              <a:rPr lang="en-US" b="1" dirty="0">
                <a:solidFill>
                  <a:schemeClr val="tx2"/>
                </a:solidFill>
                <a:latin typeface="Franklin Gothic Medium"/>
                <a:cs typeface="Franklin Gothic Medium"/>
              </a:rPr>
              <a:t>values</a:t>
            </a:r>
            <a:r>
              <a:rPr lang="en-US" dirty="0">
                <a:solidFill>
                  <a:schemeClr val="tx2"/>
                </a:solidFill>
              </a:rPr>
              <a:t> that result in a different preference.</a:t>
            </a:r>
          </a:p>
          <a:p>
            <a:endParaRPr lang="en-US" dirty="0"/>
          </a:p>
        </p:txBody>
      </p:sp>
      <p:sp>
        <p:nvSpPr>
          <p:cNvPr id="2" name="Title 1"/>
          <p:cNvSpPr>
            <a:spLocks noGrp="1"/>
          </p:cNvSpPr>
          <p:nvPr>
            <p:ph type="title"/>
          </p:nvPr>
        </p:nvSpPr>
        <p:spPr/>
        <p:txBody>
          <a:bodyPr/>
          <a:lstStyle/>
          <a:p>
            <a:r>
              <a:rPr lang="en-US" dirty="0">
                <a:solidFill>
                  <a:schemeClr val="tx2"/>
                </a:solidFill>
              </a:rPr>
              <a:t>C. The 3 Reasons People Disagree</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8" name="TextBox 7"/>
          <p:cNvSpPr txBox="1"/>
          <p:nvPr/>
        </p:nvSpPr>
        <p:spPr>
          <a:xfrm>
            <a:off x="8809569" y="1750010"/>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9"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24</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5-4</a:t>
            </a:r>
            <a:endParaRPr lang="en-US" dirty="0"/>
          </a:p>
        </p:txBody>
      </p:sp>
    </p:spTree>
    <p:extLst>
      <p:ext uri="{BB962C8B-B14F-4D97-AF65-F5344CB8AC3E}">
        <p14:creationId xmlns:p14="http://schemas.microsoft.com/office/powerpoint/2010/main" val="23790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0" y="0"/>
            <a:ext cx="7463670" cy="973498"/>
          </a:xfrm>
        </p:spPr>
        <p:txBody>
          <a:bodyPr/>
          <a:lstStyle/>
          <a:p>
            <a:r>
              <a:rPr lang="en-US" dirty="0">
                <a:solidFill>
                  <a:srgbClr val="1F497D"/>
                </a:solidFill>
              </a:rPr>
              <a:t>C. The 3 Reasons People Disagree</a:t>
            </a:r>
            <a:br>
              <a:rPr lang="en-US" dirty="0">
                <a:solidFill>
                  <a:srgbClr val="1F497D"/>
                </a:solidFill>
              </a:rPr>
            </a:br>
            <a:r>
              <a:rPr lang="en-US" sz="2400" dirty="0">
                <a:solidFill>
                  <a:srgbClr val="1F497D"/>
                </a:solidFill>
              </a:rPr>
              <a:t>Role Play from </a:t>
            </a:r>
            <a:r>
              <a:rPr lang="en-US" sz="2400" i="1" dirty="0">
                <a:solidFill>
                  <a:srgbClr val="1F497D"/>
                </a:solidFill>
              </a:rPr>
              <a:t>The Secrets of Facilitation</a:t>
            </a:r>
            <a:endParaRPr lang="en-US" sz="2400" i="1" dirty="0"/>
          </a:p>
        </p:txBody>
      </p:sp>
      <p:sp>
        <p:nvSpPr>
          <p:cNvPr id="3" name="Content Placeholder 2"/>
          <p:cNvSpPr>
            <a:spLocks noGrp="1"/>
          </p:cNvSpPr>
          <p:nvPr>
            <p:ph idx="1"/>
          </p:nvPr>
        </p:nvSpPr>
        <p:spPr>
          <a:xfrm>
            <a:off x="457200" y="1095992"/>
            <a:ext cx="8229600" cy="5376800"/>
          </a:xfrm>
        </p:spPr>
        <p:txBody>
          <a:bodyPr>
            <a:normAutofit/>
          </a:bodyPr>
          <a:lstStyle/>
          <a:p>
            <a:pPr marL="1308100" indent="-1308100">
              <a:buNone/>
            </a:pPr>
            <a:r>
              <a:rPr lang="en-US" sz="2400" dirty="0">
                <a:solidFill>
                  <a:schemeClr val="tx2"/>
                </a:solidFill>
              </a:rPr>
              <a:t>Sherry	Now, Michael, you’ve been out of town a lot this year, which has left me home to do both my job and take care of the kids solo. So, we really should do what I want to do.  Let’s do Italy.</a:t>
            </a:r>
          </a:p>
          <a:p>
            <a:pPr marL="1308100" indent="-1308100">
              <a:buNone/>
            </a:pPr>
            <a:r>
              <a:rPr lang="en-US" sz="2400" dirty="0">
                <a:solidFill>
                  <a:schemeClr val="tx2"/>
                </a:solidFill>
              </a:rPr>
              <a:t>Michael	You are right, Sherry.  I have been out of town a lot this year, and it has worn me out.  I really need a break.  Let’s go to the beach.</a:t>
            </a:r>
          </a:p>
          <a:p>
            <a:pPr marL="1308100" indent="-1308100">
              <a:buNone/>
            </a:pPr>
            <a:r>
              <a:rPr lang="en-US" sz="2400" dirty="0">
                <a:solidFill>
                  <a:schemeClr val="tx2"/>
                </a:solidFill>
              </a:rPr>
              <a:t>Sherry	No, we are going to Italy.</a:t>
            </a:r>
          </a:p>
          <a:p>
            <a:pPr marL="1308100" indent="-1308100">
              <a:buNone/>
            </a:pPr>
            <a:r>
              <a:rPr lang="en-US" sz="2400" dirty="0">
                <a:solidFill>
                  <a:schemeClr val="tx2"/>
                </a:solidFill>
              </a:rPr>
              <a:t>Michael	No, we are going to the beach.</a:t>
            </a:r>
          </a:p>
          <a:p>
            <a:pPr marL="1308100" indent="-1308100">
              <a:buNone/>
            </a:pPr>
            <a:r>
              <a:rPr lang="en-US" sz="2400" dirty="0">
                <a:solidFill>
                  <a:schemeClr val="tx2"/>
                </a:solidFill>
              </a:rPr>
              <a:t>Sherry	Italy!</a:t>
            </a:r>
          </a:p>
          <a:p>
            <a:pPr marL="1308100" indent="-1308100">
              <a:buNone/>
            </a:pPr>
            <a:r>
              <a:rPr lang="en-US" sz="2400" dirty="0">
                <a:solidFill>
                  <a:schemeClr val="tx2"/>
                </a:solidFill>
              </a:rPr>
              <a:t>Michael	Beach!</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Text Box 4"/>
          <p:cNvSpPr txBox="1">
            <a:spLocks noChangeArrowheads="1"/>
          </p:cNvSpPr>
          <p:nvPr/>
        </p:nvSpPr>
        <p:spPr bwMode="auto">
          <a:xfrm>
            <a:off x="3325791" y="4856347"/>
            <a:ext cx="5506957" cy="1200329"/>
          </a:xfrm>
          <a:prstGeom prst="rect">
            <a:avLst/>
          </a:prstGeom>
          <a:solidFill>
            <a:srgbClr val="F5770F"/>
          </a:solidFill>
          <a:ln w="9525" algn="ctr">
            <a:noFill/>
            <a:miter lim="800000"/>
            <a:headEnd/>
            <a:tailEnd/>
          </a:ln>
          <a:effectLst/>
        </p:spPr>
        <p:txBody>
          <a:bodyPr wrap="none" anchor="b">
            <a:spAutoFit/>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sz="2400" dirty="0">
                <a:solidFill>
                  <a:schemeClr val="bg1"/>
                </a:solidFill>
                <a:latin typeface="Franklin Gothic Demi" panose="020B0703020102020204" pitchFamily="34" charset="0"/>
              </a:rPr>
              <a:t>Level 2 </a:t>
            </a:r>
            <a:r>
              <a:rPr lang="en-US" altLang="en-US" sz="2400" dirty="0">
                <a:solidFill>
                  <a:schemeClr val="bg1"/>
                </a:solidFill>
                <a:latin typeface="Franklin Gothic Book" panose="020B0503020102020204" pitchFamily="34" charset="0"/>
              </a:rPr>
              <a:t>– Different Values or Experiences</a:t>
            </a:r>
          </a:p>
          <a:p>
            <a:r>
              <a:rPr lang="en-US" altLang="en-US" sz="2400" dirty="0">
                <a:solidFill>
                  <a:schemeClr val="bg1"/>
                </a:solidFill>
                <a:latin typeface="Franklin Gothic Book" panose="020B0503020102020204" pitchFamily="34" charset="0"/>
              </a:rPr>
              <a:t>         What does Michael value?</a:t>
            </a:r>
          </a:p>
          <a:p>
            <a:r>
              <a:rPr lang="en-US" altLang="en-US" sz="2400" dirty="0">
                <a:solidFill>
                  <a:schemeClr val="bg1"/>
                </a:solidFill>
                <a:latin typeface="Franklin Gothic Book" panose="020B0503020102020204" pitchFamily="34" charset="0"/>
              </a:rPr>
              <a:t>         What does Sherry value?</a:t>
            </a:r>
          </a:p>
        </p:txBody>
      </p:sp>
      <p:sp>
        <p:nvSpPr>
          <p:cNvPr id="9" name="TextBox 8"/>
          <p:cNvSpPr txBox="1"/>
          <p:nvPr/>
        </p:nvSpPr>
        <p:spPr>
          <a:xfrm>
            <a:off x="7625060" y="187564"/>
            <a:ext cx="1198021" cy="523220"/>
          </a:xfrm>
          <a:prstGeom prst="rect">
            <a:avLst/>
          </a:prstGeom>
          <a:solidFill>
            <a:srgbClr val="E46C0A"/>
          </a:solidFill>
        </p:spPr>
        <p:txBody>
          <a:bodyPr wrap="none" rtlCol="0">
            <a:spAutoFit/>
          </a:bodyPr>
          <a:lstStyle/>
          <a:p>
            <a:pPr algn="ctr"/>
            <a:r>
              <a:rPr lang="en-US" sz="2800" b="1" dirty="0">
                <a:solidFill>
                  <a:schemeClr val="bg1"/>
                </a:solidFill>
                <a:latin typeface="Franklin Gothic Book" panose="020B0503020102020204" pitchFamily="34" charset="0"/>
              </a:rPr>
              <a:t>Recall </a:t>
            </a:r>
          </a:p>
        </p:txBody>
      </p:sp>
      <p:sp>
        <p:nvSpPr>
          <p:cNvPr id="6" name="TextBox 5"/>
          <p:cNvSpPr txBox="1"/>
          <p:nvPr/>
        </p:nvSpPr>
        <p:spPr>
          <a:xfrm>
            <a:off x="8876653" y="5463096"/>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8"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25</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5-4</a:t>
            </a:r>
            <a:endParaRPr lang="en-US" dirty="0"/>
          </a:p>
        </p:txBody>
      </p:sp>
    </p:spTree>
    <p:extLst>
      <p:ext uri="{BB962C8B-B14F-4D97-AF65-F5344CB8AC3E}">
        <p14:creationId xmlns:p14="http://schemas.microsoft.com/office/powerpoint/2010/main" val="62091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dissolve">
                                      <p:cBhvr>
                                        <p:cTn id="7" dur="500"/>
                                        <p:tgtEl>
                                          <p:spTgt spid="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dissolv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0" indent="0">
              <a:buNone/>
            </a:pPr>
            <a:r>
              <a:rPr lang="en-US" dirty="0">
                <a:solidFill>
                  <a:srgbClr val="E46C0A"/>
                </a:solidFill>
              </a:rPr>
              <a:t>Level 3 (Personality)</a:t>
            </a:r>
          </a:p>
          <a:p>
            <a:pPr marL="0" indent="0">
              <a:buNone/>
            </a:pPr>
            <a:endParaRPr lang="en-US" sz="1000" dirty="0">
              <a:solidFill>
                <a:schemeClr val="tx2"/>
              </a:solidFill>
            </a:endParaRPr>
          </a:p>
          <a:p>
            <a:pPr marL="0" indent="0">
              <a:buNone/>
            </a:pPr>
            <a:r>
              <a:rPr lang="en-US" dirty="0">
                <a:solidFill>
                  <a:schemeClr val="tx2"/>
                </a:solidFill>
              </a:rPr>
              <a:t>The disagreement is based on </a:t>
            </a:r>
            <a:r>
              <a:rPr lang="en-US" b="1" dirty="0">
                <a:solidFill>
                  <a:schemeClr val="tx2"/>
                </a:solidFill>
                <a:latin typeface="Franklin Gothic Medium"/>
                <a:cs typeface="Franklin Gothic Medium"/>
              </a:rPr>
              <a:t>personality</a:t>
            </a:r>
            <a:r>
              <a:rPr lang="en-US" dirty="0">
                <a:solidFill>
                  <a:schemeClr val="tx2"/>
                </a:solidFill>
              </a:rPr>
              <a:t>, past</a:t>
            </a:r>
            <a:r>
              <a:rPr lang="en-US" b="1" dirty="0">
                <a:solidFill>
                  <a:schemeClr val="tx2"/>
                </a:solidFill>
              </a:rPr>
              <a:t> </a:t>
            </a:r>
            <a:r>
              <a:rPr lang="en-US" b="1" dirty="0">
                <a:solidFill>
                  <a:schemeClr val="tx2"/>
                </a:solidFill>
                <a:latin typeface="Franklin Gothic Medium"/>
                <a:cs typeface="Franklin Gothic Medium"/>
              </a:rPr>
              <a:t>history</a:t>
            </a:r>
            <a:r>
              <a:rPr lang="en-US" b="1" dirty="0">
                <a:solidFill>
                  <a:schemeClr val="tx2"/>
                </a:solidFill>
              </a:rPr>
              <a:t> </a:t>
            </a:r>
            <a:r>
              <a:rPr lang="en-US" dirty="0">
                <a:solidFill>
                  <a:schemeClr val="tx2"/>
                </a:solidFill>
              </a:rPr>
              <a:t>with one another, or other factors that have nothing to do with the alternatives.</a:t>
            </a:r>
          </a:p>
          <a:p>
            <a:endParaRPr lang="en-US" dirty="0"/>
          </a:p>
        </p:txBody>
      </p:sp>
      <p:pic>
        <p:nvPicPr>
          <p:cNvPr id="8" name="Content Placeholder 7"/>
          <p:cNvPicPr>
            <a:picLocks noGrp="1" noChangeAspect="1"/>
          </p:cNvPicPr>
          <p:nvPr>
            <p:ph sz="half" idx="2"/>
          </p:nvPr>
        </p:nvPicPr>
        <p:blipFill>
          <a:blip r:embed="rId2">
            <a:clrChange>
              <a:clrFrom>
                <a:srgbClr val="F5F0F4"/>
              </a:clrFrom>
              <a:clrTo>
                <a:srgbClr val="F5F0F4">
                  <a:alpha val="0"/>
                </a:srgbClr>
              </a:clrTo>
            </a:clrChange>
            <a:extLst>
              <a:ext uri="{28A0092B-C50C-407E-A947-70E740481C1C}">
                <a14:useLocalDpi xmlns:a14="http://schemas.microsoft.com/office/drawing/2010/main" val="0"/>
              </a:ext>
            </a:extLst>
          </a:blip>
          <a:stretch>
            <a:fillRect/>
          </a:stretch>
        </p:blipFill>
        <p:spPr>
          <a:xfrm>
            <a:off x="4648200" y="1166470"/>
            <a:ext cx="4038600" cy="4937857"/>
          </a:xfrm>
        </p:spPr>
      </p:pic>
      <p:sp>
        <p:nvSpPr>
          <p:cNvPr id="2" name="Title 1"/>
          <p:cNvSpPr>
            <a:spLocks noGrp="1"/>
          </p:cNvSpPr>
          <p:nvPr>
            <p:ph type="title"/>
          </p:nvPr>
        </p:nvSpPr>
        <p:spPr/>
        <p:txBody>
          <a:bodyPr/>
          <a:lstStyle/>
          <a:p>
            <a:r>
              <a:rPr lang="en-US" dirty="0">
                <a:solidFill>
                  <a:schemeClr val="tx2"/>
                </a:solidFill>
              </a:rPr>
              <a:t>C. The 3 Reasons People Disagree</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TextBox 6"/>
          <p:cNvSpPr txBox="1"/>
          <p:nvPr/>
        </p:nvSpPr>
        <p:spPr>
          <a:xfrm>
            <a:off x="8809569" y="1880639"/>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9"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26</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5-4</a:t>
            </a:r>
            <a:endParaRPr lang="en-US" dirty="0"/>
          </a:p>
        </p:txBody>
      </p:sp>
    </p:spTree>
    <p:extLst>
      <p:ext uri="{BB962C8B-B14F-4D97-AF65-F5344CB8AC3E}">
        <p14:creationId xmlns:p14="http://schemas.microsoft.com/office/powerpoint/2010/main" val="4659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73" b="23949"/>
          <a:stretch/>
        </p:blipFill>
        <p:spPr>
          <a:xfrm>
            <a:off x="0" y="2"/>
            <a:ext cx="9144000" cy="3275389"/>
          </a:xfrm>
          <a:prstGeom prst="rect">
            <a:avLst/>
          </a:prstGeom>
        </p:spPr>
      </p:pic>
      <p:pic>
        <p:nvPicPr>
          <p:cNvPr id="8" name="Picture 7"/>
          <p:cNvPicPr>
            <a:picLocks noChangeAspect="1"/>
          </p:cNvPicPr>
          <p:nvPr/>
        </p:nvPicPr>
        <p:blipFill>
          <a:blip r:embed="rId3"/>
          <a:stretch>
            <a:fillRect/>
          </a:stretch>
        </p:blipFill>
        <p:spPr>
          <a:xfrm>
            <a:off x="196640" y="4151017"/>
            <a:ext cx="2194560" cy="2203132"/>
          </a:xfrm>
          <a:prstGeom prst="rect">
            <a:avLst/>
          </a:prstGeom>
        </p:spPr>
      </p:pic>
      <p:graphicFrame>
        <p:nvGraphicFramePr>
          <p:cNvPr id="11" name="Table 10"/>
          <p:cNvGraphicFramePr>
            <a:graphicFrameLocks noGrp="1"/>
          </p:cNvGraphicFramePr>
          <p:nvPr>
            <p:extLst/>
          </p:nvPr>
        </p:nvGraphicFramePr>
        <p:xfrm>
          <a:off x="2246669" y="3357604"/>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3" name="Content Placeholder 6"/>
          <p:cNvSpPr>
            <a:spLocks noGrp="1"/>
          </p:cNvSpPr>
          <p:nvPr>
            <p:ph idx="1"/>
          </p:nvPr>
        </p:nvSpPr>
        <p:spPr>
          <a:xfrm>
            <a:off x="2588822" y="4187877"/>
            <a:ext cx="6555178" cy="2646375"/>
          </a:xfrm>
        </p:spPr>
        <p:txBody>
          <a:bodyPr>
            <a:normAutofit fontScale="77500" lnSpcReduction="20000"/>
          </a:bodyPr>
          <a:lstStyle/>
          <a:p>
            <a:pPr marL="457200" indent="-457200">
              <a:buFont typeface="+mj-lt"/>
              <a:buAutoNum type="alphaUcPeriod"/>
            </a:pPr>
            <a:r>
              <a:rPr lang="en-US" sz="2500" dirty="0">
                <a:solidFill>
                  <a:schemeClr val="accent1"/>
                </a:solidFill>
              </a:rPr>
              <a:t>Decision-Making Alternatives</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Understanding Disagreement</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The 3 Reasons People Disagree</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tx2"/>
                </a:solidFill>
                <a:latin typeface="Franklin Gothic Demi" panose="020B0703020102020204" pitchFamily="34" charset="0"/>
              </a:rPr>
              <a:t>Identifying and Resolving Level 3 </a:t>
            </a:r>
          </a:p>
          <a:p>
            <a:pPr marL="457200" indent="-457200">
              <a:buFont typeface="+mj-lt"/>
              <a:buAutoNum type="alphaUcPeriod"/>
            </a:pPr>
            <a:r>
              <a:rPr lang="en-US" sz="2400" dirty="0">
                <a:solidFill>
                  <a:schemeClr val="tx2"/>
                </a:solidFill>
              </a:rPr>
              <a:t>Using Delineation to Resolve Level 1</a:t>
            </a:r>
          </a:p>
          <a:p>
            <a:pPr marL="457200" indent="-457200">
              <a:buFont typeface="+mj-lt"/>
              <a:buAutoNum type="alphaUcPeriod"/>
            </a:pPr>
            <a:r>
              <a:rPr lang="en-US" sz="2400" dirty="0">
                <a:solidFill>
                  <a:schemeClr val="tx2"/>
                </a:solidFill>
              </a:rPr>
              <a:t>Using Strengths and Weaknesses and Merge to Resolve Level 2</a:t>
            </a:r>
          </a:p>
          <a:p>
            <a:pPr marL="457200" indent="-457200">
              <a:buFont typeface="+mj-lt"/>
              <a:buAutoNum type="alphaUcPeriod"/>
            </a:pPr>
            <a:r>
              <a:rPr lang="en-US" sz="2400" dirty="0">
                <a:solidFill>
                  <a:schemeClr val="tx2"/>
                </a:solidFill>
              </a:rPr>
              <a:t>5-Finger Consensus</a:t>
            </a:r>
          </a:p>
          <a:p>
            <a:pPr marL="0" indent="0">
              <a:buNone/>
            </a:pPr>
            <a:r>
              <a:rPr lang="en-US" sz="2400" b="1" dirty="0">
                <a:solidFill>
                  <a:schemeClr val="accent6">
                    <a:lumMod val="75000"/>
                  </a:schemeClr>
                </a:solidFill>
              </a:rPr>
              <a:t>Exercise</a:t>
            </a:r>
            <a:r>
              <a:rPr lang="en-US" sz="2400" dirty="0">
                <a:solidFill>
                  <a:schemeClr val="tx2"/>
                </a:solidFill>
              </a:rPr>
              <a:t>: Resolving a disagreement </a:t>
            </a:r>
          </a:p>
        </p:txBody>
      </p:sp>
    </p:spTree>
    <p:extLst>
      <p:ext uri="{BB962C8B-B14F-4D97-AF65-F5344CB8AC3E}">
        <p14:creationId xmlns:p14="http://schemas.microsoft.com/office/powerpoint/2010/main" val="1580671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4294967295"/>
          </p:nvPr>
        </p:nvSpPr>
        <p:spPr>
          <a:xfrm>
            <a:off x="2209800" y="6477000"/>
            <a:ext cx="6248400" cy="2286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sz="800" b="0">
                <a:solidFill>
                  <a:srgbClr val="000066"/>
                </a:solidFill>
              </a:rPr>
              <a:t>WORKBOOK: www.leadstrat.com/webinars</a:t>
            </a:r>
          </a:p>
        </p:txBody>
      </p:sp>
      <p:sp>
        <p:nvSpPr>
          <p:cNvPr id="19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fld id="{A0824B83-7672-462F-B5C7-E1A59A3FF342}" type="slidenum">
              <a:rPr lang="en-US" altLang="en-US" sz="900" b="0" smtClean="0">
                <a:solidFill>
                  <a:srgbClr val="000066"/>
                </a:solidFill>
                <a:latin typeface="Trebuchet MS" panose="020B0603020202020204" pitchFamily="34" charset="0"/>
              </a:rPr>
              <a:pPr/>
              <a:t>28</a:t>
            </a:fld>
            <a:endParaRPr lang="en-US" altLang="en-US" sz="900" b="0">
              <a:solidFill>
                <a:srgbClr val="000066"/>
              </a:solidFill>
              <a:latin typeface="HelveticaNeue MediumExt" charset="0"/>
            </a:endParaRPr>
          </a:p>
        </p:txBody>
      </p:sp>
      <p:sp>
        <p:nvSpPr>
          <p:cNvPr id="19460" name="Rectangle 2"/>
          <p:cNvSpPr>
            <a:spLocks noGrp="1" noChangeArrowheads="1"/>
          </p:cNvSpPr>
          <p:nvPr>
            <p:ph type="title"/>
          </p:nvPr>
        </p:nvSpPr>
        <p:spPr/>
        <p:txBody>
          <a:bodyPr/>
          <a:lstStyle/>
          <a:p>
            <a:r>
              <a:rPr lang="en-US" dirty="0">
                <a:solidFill>
                  <a:srgbClr val="1F497D"/>
                </a:solidFill>
              </a:rPr>
              <a:t>D. Identifying and Resolving Level 3</a:t>
            </a:r>
            <a:br>
              <a:rPr lang="en-US" dirty="0">
                <a:solidFill>
                  <a:srgbClr val="1F497D"/>
                </a:solidFill>
              </a:rPr>
            </a:br>
            <a:r>
              <a:rPr lang="en-US" sz="2400" dirty="0">
                <a:solidFill>
                  <a:srgbClr val="1F497D"/>
                </a:solidFill>
              </a:rPr>
              <a:t>Role Play from </a:t>
            </a:r>
            <a:r>
              <a:rPr lang="en-US" sz="2400" i="1" dirty="0">
                <a:solidFill>
                  <a:srgbClr val="1F497D"/>
                </a:solidFill>
              </a:rPr>
              <a:t>The Secrets of Facilitation</a:t>
            </a:r>
            <a:endParaRPr lang="en-US" altLang="en-US" i="1" dirty="0"/>
          </a:p>
        </p:txBody>
      </p:sp>
      <p:sp>
        <p:nvSpPr>
          <p:cNvPr id="559107" name="Rectangle 3"/>
          <p:cNvSpPr>
            <a:spLocks noGrp="1" noChangeArrowheads="1"/>
          </p:cNvSpPr>
          <p:nvPr>
            <p:ph type="body" idx="1"/>
          </p:nvPr>
        </p:nvSpPr>
        <p:spPr>
          <a:xfrm>
            <a:off x="228600" y="1173480"/>
            <a:ext cx="8763000" cy="5410200"/>
          </a:xfrm>
        </p:spPr>
        <p:txBody>
          <a:bodyPr/>
          <a:lstStyle/>
          <a:p>
            <a:pPr marL="1547813" indent="-1547813">
              <a:lnSpc>
                <a:spcPct val="90000"/>
              </a:lnSpc>
              <a:buFont typeface="Wingdings" panose="05000000000000000000" pitchFamily="2" charset="2"/>
              <a:buNone/>
            </a:pPr>
            <a:r>
              <a:rPr lang="en-US" altLang="en-US" sz="2400" dirty="0">
                <a:solidFill>
                  <a:schemeClr val="tx2"/>
                </a:solidFill>
              </a:rPr>
              <a:t>Tom	One of the things I think we can do to improve our board governance is to add one or two board members with strong financial backgrounds.  This way, we can better understand the financial ramifications of some of the proposals we are considering.</a:t>
            </a:r>
          </a:p>
          <a:p>
            <a:pPr marL="1547813" indent="-1547813">
              <a:lnSpc>
                <a:spcPct val="90000"/>
              </a:lnSpc>
              <a:buFont typeface="Wingdings" panose="05000000000000000000" pitchFamily="2" charset="2"/>
              <a:buNone/>
            </a:pPr>
            <a:r>
              <a:rPr lang="en-US" altLang="en-US" sz="2400" dirty="0">
                <a:solidFill>
                  <a:schemeClr val="tx2"/>
                </a:solidFill>
              </a:rPr>
              <a:t>Francis	That won’t work.</a:t>
            </a:r>
          </a:p>
          <a:p>
            <a:pPr marL="1547813" indent="-1547813">
              <a:lnSpc>
                <a:spcPct val="90000"/>
              </a:lnSpc>
              <a:buFont typeface="Wingdings" panose="05000000000000000000" pitchFamily="2" charset="2"/>
              <a:buNone/>
            </a:pPr>
            <a:r>
              <a:rPr lang="en-US" altLang="en-US" sz="2400" dirty="0">
                <a:solidFill>
                  <a:schemeClr val="tx2"/>
                </a:solidFill>
              </a:rPr>
              <a:t>Tom	Sure it will, we just need to make sure we get the right people.</a:t>
            </a:r>
          </a:p>
          <a:p>
            <a:pPr marL="1547813" indent="-1547813">
              <a:lnSpc>
                <a:spcPct val="90000"/>
              </a:lnSpc>
              <a:buFont typeface="Wingdings" panose="05000000000000000000" pitchFamily="2" charset="2"/>
              <a:buNone/>
            </a:pPr>
            <a:r>
              <a:rPr lang="en-US" altLang="en-US" sz="2400" dirty="0">
                <a:solidFill>
                  <a:schemeClr val="tx2"/>
                </a:solidFill>
              </a:rPr>
              <a:t>Francis	No, it won’t work.</a:t>
            </a:r>
          </a:p>
          <a:p>
            <a:pPr marL="1547813" indent="-1547813">
              <a:lnSpc>
                <a:spcPct val="90000"/>
              </a:lnSpc>
              <a:buFont typeface="Wingdings" panose="05000000000000000000" pitchFamily="2" charset="2"/>
              <a:buNone/>
            </a:pPr>
            <a:r>
              <a:rPr lang="en-US" altLang="en-US" sz="2400" dirty="0">
                <a:solidFill>
                  <a:schemeClr val="tx2"/>
                </a:solidFill>
              </a:rPr>
              <a:t>Facilitator	You may be right, Francis.  Please explain why you believe it won’t work?</a:t>
            </a:r>
          </a:p>
          <a:p>
            <a:pPr marL="1547813" indent="-1547813">
              <a:lnSpc>
                <a:spcPct val="90000"/>
              </a:lnSpc>
              <a:buFont typeface="Wingdings" panose="05000000000000000000" pitchFamily="2" charset="2"/>
              <a:buNone/>
            </a:pPr>
            <a:r>
              <a:rPr lang="en-US" altLang="en-US" sz="2400" dirty="0">
                <a:solidFill>
                  <a:schemeClr val="tx2"/>
                </a:solidFill>
              </a:rPr>
              <a:t>Francis	It just won’t work.</a:t>
            </a:r>
          </a:p>
        </p:txBody>
      </p:sp>
      <p:sp>
        <p:nvSpPr>
          <p:cNvPr id="19462" name="Text Box 4"/>
          <p:cNvSpPr txBox="1">
            <a:spLocks noChangeArrowheads="1"/>
          </p:cNvSpPr>
          <p:nvPr/>
        </p:nvSpPr>
        <p:spPr bwMode="auto">
          <a:xfrm>
            <a:off x="8696325" y="5151120"/>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a:solidFill>
                  <a:srgbClr val="CCCCFF"/>
                </a:solidFill>
              </a:rPr>
              <a:t>-</a:t>
            </a:r>
          </a:p>
        </p:txBody>
      </p:sp>
      <p:sp>
        <p:nvSpPr>
          <p:cNvPr id="7" name="Slide Number Placeholder 3"/>
          <p:cNvSpPr>
            <a:spLocks noGrp="1"/>
          </p:cNvSpPr>
          <p:nvPr>
            <p:ph type="sldNum" sz="quarter" idx="12"/>
          </p:nvPr>
        </p:nvSpPr>
        <p:spPr>
          <a:xfrm>
            <a:off x="7446070" y="0"/>
            <a:ext cx="1411854" cy="973498"/>
          </a:xfrm>
        </p:spPr>
        <p:txBody>
          <a:bodyPr/>
          <a:lstStyle/>
          <a:p>
            <a:r>
              <a:rPr lang="en-US" dirty="0"/>
              <a:t> | M: N/A</a:t>
            </a:r>
          </a:p>
        </p:txBody>
      </p:sp>
      <p:sp>
        <p:nvSpPr>
          <p:cNvPr id="8"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28</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5-5</a:t>
            </a:r>
            <a:endParaRPr lang="en-US" dirty="0"/>
          </a:p>
        </p:txBody>
      </p:sp>
    </p:spTree>
    <p:extLst>
      <p:ext uri="{BB962C8B-B14F-4D97-AF65-F5344CB8AC3E}">
        <p14:creationId xmlns:p14="http://schemas.microsoft.com/office/powerpoint/2010/main" val="2320166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9107">
                                            <p:txEl>
                                              <p:pRg st="1" end="1"/>
                                            </p:txEl>
                                          </p:spTgt>
                                        </p:tgtEl>
                                        <p:attrNameLst>
                                          <p:attrName>style.visibility</p:attrName>
                                        </p:attrNameLst>
                                      </p:cBhvr>
                                      <p:to>
                                        <p:strVal val="visible"/>
                                      </p:to>
                                    </p:set>
                                    <p:animEffect transition="in" filter="dissolve">
                                      <p:cBhvr>
                                        <p:cTn id="7" dur="500"/>
                                        <p:tgtEl>
                                          <p:spTgt spid="559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9107">
                                            <p:txEl>
                                              <p:pRg st="2" end="2"/>
                                            </p:txEl>
                                          </p:spTgt>
                                        </p:tgtEl>
                                        <p:attrNameLst>
                                          <p:attrName>style.visibility</p:attrName>
                                        </p:attrNameLst>
                                      </p:cBhvr>
                                      <p:to>
                                        <p:strVal val="visible"/>
                                      </p:to>
                                    </p:set>
                                    <p:animEffect transition="in" filter="dissolve">
                                      <p:cBhvr>
                                        <p:cTn id="12" dur="500"/>
                                        <p:tgtEl>
                                          <p:spTgt spid="559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9107">
                                            <p:txEl>
                                              <p:pRg st="3" end="3"/>
                                            </p:txEl>
                                          </p:spTgt>
                                        </p:tgtEl>
                                        <p:attrNameLst>
                                          <p:attrName>style.visibility</p:attrName>
                                        </p:attrNameLst>
                                      </p:cBhvr>
                                      <p:to>
                                        <p:strVal val="visible"/>
                                      </p:to>
                                    </p:set>
                                    <p:animEffect transition="in" filter="dissolve">
                                      <p:cBhvr>
                                        <p:cTn id="17" dur="500"/>
                                        <p:tgtEl>
                                          <p:spTgt spid="5591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9107">
                                            <p:txEl>
                                              <p:pRg st="4" end="4"/>
                                            </p:txEl>
                                          </p:spTgt>
                                        </p:tgtEl>
                                        <p:attrNameLst>
                                          <p:attrName>style.visibility</p:attrName>
                                        </p:attrNameLst>
                                      </p:cBhvr>
                                      <p:to>
                                        <p:strVal val="visible"/>
                                      </p:to>
                                    </p:set>
                                    <p:animEffect transition="in" filter="dissolve">
                                      <p:cBhvr>
                                        <p:cTn id="22" dur="500"/>
                                        <p:tgtEl>
                                          <p:spTgt spid="5591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9107">
                                            <p:txEl>
                                              <p:pRg st="5" end="5"/>
                                            </p:txEl>
                                          </p:spTgt>
                                        </p:tgtEl>
                                        <p:attrNameLst>
                                          <p:attrName>style.visibility</p:attrName>
                                        </p:attrNameLst>
                                      </p:cBhvr>
                                      <p:to>
                                        <p:strVal val="visible"/>
                                      </p:to>
                                    </p:set>
                                    <p:animEffect transition="in" filter="dissolve">
                                      <p:cBhvr>
                                        <p:cTn id="27" dur="500"/>
                                        <p:tgtEl>
                                          <p:spTgt spid="559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4294967295"/>
          </p:nvPr>
        </p:nvSpPr>
        <p:spPr>
          <a:xfrm>
            <a:off x="2209800" y="6477000"/>
            <a:ext cx="6248400" cy="2286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sz="800" b="0">
                <a:solidFill>
                  <a:srgbClr val="000066"/>
                </a:solidFill>
              </a:rPr>
              <a:t>WORKBOOK: www.leadstrat.com/webinars</a:t>
            </a: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fld id="{8A108CCE-5F23-4987-805C-C9154F54C86A}" type="slidenum">
              <a:rPr lang="en-US" altLang="en-US" sz="900" b="0" smtClean="0">
                <a:solidFill>
                  <a:srgbClr val="000066"/>
                </a:solidFill>
                <a:latin typeface="Trebuchet MS" panose="020B0603020202020204" pitchFamily="34" charset="0"/>
              </a:rPr>
              <a:pPr/>
              <a:t>29</a:t>
            </a:fld>
            <a:endParaRPr lang="en-US" altLang="en-US" sz="900" b="0">
              <a:solidFill>
                <a:srgbClr val="000066"/>
              </a:solidFill>
              <a:latin typeface="HelveticaNeue MediumExt" charset="0"/>
            </a:endParaRPr>
          </a:p>
        </p:txBody>
      </p:sp>
      <p:sp>
        <p:nvSpPr>
          <p:cNvPr id="20484" name="Rectangle 2"/>
          <p:cNvSpPr>
            <a:spLocks noGrp="1" noChangeArrowheads="1"/>
          </p:cNvSpPr>
          <p:nvPr>
            <p:ph type="title"/>
          </p:nvPr>
        </p:nvSpPr>
        <p:spPr/>
        <p:txBody>
          <a:bodyPr/>
          <a:lstStyle/>
          <a:p>
            <a:r>
              <a:rPr lang="en-US" dirty="0">
                <a:solidFill>
                  <a:srgbClr val="1F497D"/>
                </a:solidFill>
              </a:rPr>
              <a:t>D. Identifying and Resolving Level 3</a:t>
            </a:r>
            <a:br>
              <a:rPr lang="en-US" dirty="0">
                <a:solidFill>
                  <a:srgbClr val="1F497D"/>
                </a:solidFill>
              </a:rPr>
            </a:br>
            <a:r>
              <a:rPr lang="en-US" sz="2400" dirty="0">
                <a:solidFill>
                  <a:srgbClr val="1F497D"/>
                </a:solidFill>
              </a:rPr>
              <a:t>Role Play from </a:t>
            </a:r>
            <a:r>
              <a:rPr lang="en-US" sz="2400" i="1" dirty="0">
                <a:solidFill>
                  <a:srgbClr val="1F497D"/>
                </a:solidFill>
              </a:rPr>
              <a:t>The Secrets of Facilitation</a:t>
            </a:r>
            <a:endParaRPr lang="en-US" altLang="en-US" i="1" dirty="0"/>
          </a:p>
        </p:txBody>
      </p:sp>
      <p:sp>
        <p:nvSpPr>
          <p:cNvPr id="563203" name="Rectangle 3"/>
          <p:cNvSpPr>
            <a:spLocks noGrp="1" noChangeArrowheads="1"/>
          </p:cNvSpPr>
          <p:nvPr>
            <p:ph type="body" idx="1"/>
          </p:nvPr>
        </p:nvSpPr>
        <p:spPr>
          <a:xfrm>
            <a:off x="228600" y="1143000"/>
            <a:ext cx="8763000" cy="5410200"/>
          </a:xfrm>
        </p:spPr>
        <p:txBody>
          <a:bodyPr/>
          <a:lstStyle/>
          <a:p>
            <a:pPr marL="1547813" indent="-1547813">
              <a:lnSpc>
                <a:spcPct val="90000"/>
              </a:lnSpc>
              <a:buFont typeface="Wingdings" panose="05000000000000000000" pitchFamily="2" charset="2"/>
              <a:buNone/>
            </a:pPr>
            <a:r>
              <a:rPr lang="en-US" altLang="en-US" sz="2400" dirty="0">
                <a:solidFill>
                  <a:schemeClr val="tx2"/>
                </a:solidFill>
              </a:rPr>
              <a:t>Facilitator	Okay…Well, how might we improve it?</a:t>
            </a:r>
          </a:p>
          <a:p>
            <a:pPr marL="1547813" indent="-1547813">
              <a:lnSpc>
                <a:spcPct val="90000"/>
              </a:lnSpc>
              <a:buFont typeface="Wingdings" panose="05000000000000000000" pitchFamily="2" charset="2"/>
              <a:buNone/>
            </a:pPr>
            <a:r>
              <a:rPr lang="en-US" altLang="en-US" sz="2400" dirty="0">
                <a:solidFill>
                  <a:schemeClr val="tx2"/>
                </a:solidFill>
              </a:rPr>
              <a:t>Francis	There’s no way to improve it.  It just won’t work.</a:t>
            </a:r>
          </a:p>
          <a:p>
            <a:pPr marL="1547813" indent="-1547813">
              <a:lnSpc>
                <a:spcPct val="90000"/>
              </a:lnSpc>
              <a:buFont typeface="Wingdings" panose="05000000000000000000" pitchFamily="2" charset="2"/>
              <a:buNone/>
            </a:pPr>
            <a:r>
              <a:rPr lang="en-US" altLang="en-US" sz="2400" dirty="0">
                <a:solidFill>
                  <a:schemeClr val="tx2"/>
                </a:solidFill>
              </a:rPr>
              <a:t>Facilitator	Help us understand, Francis, why are you so convinced it won’t work?</a:t>
            </a:r>
          </a:p>
          <a:p>
            <a:pPr marL="1547813" indent="-1547813">
              <a:lnSpc>
                <a:spcPct val="90000"/>
              </a:lnSpc>
              <a:buFont typeface="Wingdings" panose="05000000000000000000" pitchFamily="2" charset="2"/>
              <a:buNone/>
            </a:pPr>
            <a:r>
              <a:rPr lang="en-US" altLang="en-US" sz="2400" dirty="0">
                <a:solidFill>
                  <a:schemeClr val="tx2"/>
                </a:solidFill>
              </a:rPr>
              <a:t>Francis	It just won’t work.  He thought of it.  It won’t work!</a:t>
            </a:r>
          </a:p>
        </p:txBody>
      </p:sp>
      <p:sp>
        <p:nvSpPr>
          <p:cNvPr id="563204" name="Text Box 4"/>
          <p:cNvSpPr txBox="1">
            <a:spLocks noChangeArrowheads="1"/>
          </p:cNvSpPr>
          <p:nvPr/>
        </p:nvSpPr>
        <p:spPr bwMode="auto">
          <a:xfrm>
            <a:off x="661988" y="3733800"/>
            <a:ext cx="7643812" cy="466725"/>
          </a:xfrm>
          <a:prstGeom prst="rect">
            <a:avLst/>
          </a:prstGeom>
          <a:solidFill>
            <a:srgbClr val="F5770F"/>
          </a:solidFill>
          <a:ln w="9525" algn="ctr">
            <a:noFill/>
            <a:miter lim="800000"/>
            <a:headEnd/>
            <a:tailEnd/>
          </a:ln>
          <a:effectLst/>
        </p:spPr>
        <p:txBody>
          <a:bodyPr wrap="none" anchor="b">
            <a:spAutoFit/>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sz="2400" dirty="0">
                <a:solidFill>
                  <a:schemeClr val="bg1"/>
                </a:solidFill>
              </a:rPr>
              <a:t>Level 3 – Personality, Past History, Outside Factors</a:t>
            </a:r>
          </a:p>
        </p:txBody>
      </p:sp>
      <p:sp>
        <p:nvSpPr>
          <p:cNvPr id="20487" name="Text Box 5"/>
          <p:cNvSpPr txBox="1">
            <a:spLocks noChangeArrowheads="1"/>
          </p:cNvSpPr>
          <p:nvPr/>
        </p:nvSpPr>
        <p:spPr bwMode="auto">
          <a:xfrm>
            <a:off x="8696325" y="3835729"/>
            <a:ext cx="28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dirty="0">
                <a:solidFill>
                  <a:srgbClr val="CCCCFF"/>
                </a:solidFill>
              </a:rPr>
              <a:t>-</a:t>
            </a:r>
          </a:p>
        </p:txBody>
      </p:sp>
      <p:sp>
        <p:nvSpPr>
          <p:cNvPr id="8" name="Slide Number Placeholder 3"/>
          <p:cNvSpPr>
            <a:spLocks noGrp="1"/>
          </p:cNvSpPr>
          <p:nvPr>
            <p:ph type="sldNum" sz="quarter" idx="12"/>
          </p:nvPr>
        </p:nvSpPr>
        <p:spPr>
          <a:xfrm>
            <a:off x="7446070" y="0"/>
            <a:ext cx="1411854" cy="973498"/>
          </a:xfrm>
        </p:spPr>
        <p:txBody>
          <a:bodyPr/>
          <a:lstStyle/>
          <a:p>
            <a:r>
              <a:rPr lang="en-US" dirty="0"/>
              <a:t> | M: N/A</a:t>
            </a:r>
          </a:p>
        </p:txBody>
      </p:sp>
      <p:sp>
        <p:nvSpPr>
          <p:cNvPr id="9"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29</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5-4</a:t>
            </a:r>
            <a:endParaRPr lang="en-US" dirty="0"/>
          </a:p>
        </p:txBody>
      </p:sp>
    </p:spTree>
    <p:extLst>
      <p:ext uri="{BB962C8B-B14F-4D97-AF65-F5344CB8AC3E}">
        <p14:creationId xmlns:p14="http://schemas.microsoft.com/office/powerpoint/2010/main" val="2139542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03">
                                            <p:txEl>
                                              <p:pRg st="1" end="1"/>
                                            </p:txEl>
                                          </p:spTgt>
                                        </p:tgtEl>
                                        <p:attrNameLst>
                                          <p:attrName>style.visibility</p:attrName>
                                        </p:attrNameLst>
                                      </p:cBhvr>
                                      <p:to>
                                        <p:strVal val="visible"/>
                                      </p:to>
                                    </p:set>
                                    <p:animEffect transition="in" filter="dissolve">
                                      <p:cBhvr>
                                        <p:cTn id="7" dur="500"/>
                                        <p:tgtEl>
                                          <p:spTgt spid="5632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03">
                                            <p:txEl>
                                              <p:pRg st="2" end="2"/>
                                            </p:txEl>
                                          </p:spTgt>
                                        </p:tgtEl>
                                        <p:attrNameLst>
                                          <p:attrName>style.visibility</p:attrName>
                                        </p:attrNameLst>
                                      </p:cBhvr>
                                      <p:to>
                                        <p:strVal val="visible"/>
                                      </p:to>
                                    </p:set>
                                    <p:animEffect transition="in" filter="dissolve">
                                      <p:cBhvr>
                                        <p:cTn id="12" dur="500"/>
                                        <p:tgtEl>
                                          <p:spTgt spid="563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03">
                                            <p:txEl>
                                              <p:pRg st="3" end="3"/>
                                            </p:txEl>
                                          </p:spTgt>
                                        </p:tgtEl>
                                        <p:attrNameLst>
                                          <p:attrName>style.visibility</p:attrName>
                                        </p:attrNameLst>
                                      </p:cBhvr>
                                      <p:to>
                                        <p:strVal val="visible"/>
                                      </p:to>
                                    </p:set>
                                    <p:animEffect transition="in" filter="dissolve">
                                      <p:cBhvr>
                                        <p:cTn id="17" dur="500"/>
                                        <p:tgtEl>
                                          <p:spTgt spid="563203">
                                            <p:txEl>
                                              <p:pRg st="3" end="3"/>
                                            </p:txEl>
                                          </p:spTgt>
                                        </p:tgtEl>
                                      </p:cBhvr>
                                    </p:animEffect>
                                  </p:childTnLst>
                                </p:cTn>
                              </p:par>
                            </p:childTnLst>
                          </p:cTn>
                        </p:par>
                        <p:par>
                          <p:cTn id="18" fill="hold" nodeType="afterGroup">
                            <p:stCondLst>
                              <p:cond delay="500"/>
                            </p:stCondLst>
                            <p:childTnLst>
                              <p:par>
                                <p:cTn id="19" presetID="9" presetClass="entr" presetSubtype="0" fill="hold" grpId="0" nodeType="afterEffect">
                                  <p:stCondLst>
                                    <p:cond delay="500"/>
                                  </p:stCondLst>
                                  <p:childTnLst>
                                    <p:set>
                                      <p:cBhvr>
                                        <p:cTn id="20" dur="1" fill="hold">
                                          <p:stCondLst>
                                            <p:cond delay="0"/>
                                          </p:stCondLst>
                                        </p:cTn>
                                        <p:tgtEl>
                                          <p:spTgt spid="563204"/>
                                        </p:tgtEl>
                                        <p:attrNameLst>
                                          <p:attrName>style.visibility</p:attrName>
                                        </p:attrNameLst>
                                      </p:cBhvr>
                                      <p:to>
                                        <p:strVal val="visible"/>
                                      </p:to>
                                    </p:set>
                                    <p:animEffect transition="in" filter="dissolve">
                                      <p:cBhvr>
                                        <p:cTn id="21" dur="500"/>
                                        <p:tgtEl>
                                          <p:spTgt spid="563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3" grpId="0" build="p"/>
      <p:bldP spid="5632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a:t>
            </a:r>
          </a:p>
        </p:txBody>
      </p:sp>
      <p:graphicFrame>
        <p:nvGraphicFramePr>
          <p:cNvPr id="5" name="Table 4"/>
          <p:cNvGraphicFramePr>
            <a:graphicFrameLocks noGrp="1"/>
          </p:cNvGraphicFramePr>
          <p:nvPr>
            <p:extLst/>
          </p:nvPr>
        </p:nvGraphicFramePr>
        <p:xfrm>
          <a:off x="1380763" y="1685662"/>
          <a:ext cx="3200400" cy="762000"/>
        </p:xfrm>
        <a:graphic>
          <a:graphicData uri="http://schemas.openxmlformats.org/drawingml/2006/table">
            <a:tbl>
              <a:tblPr firstRow="1" bandRow="1">
                <a:tableStyleId>{5C22544A-7EE6-4342-B048-85BDC9FD1C3A}</a:tableStyleId>
              </a:tblPr>
              <a:tblGrid>
                <a:gridCol w="604799">
                  <a:extLst>
                    <a:ext uri="{9D8B030D-6E8A-4147-A177-3AD203B41FA5}">
                      <a16:colId xmlns:a16="http://schemas.microsoft.com/office/drawing/2014/main" val="2530965431"/>
                    </a:ext>
                  </a:extLst>
                </a:gridCol>
                <a:gridCol w="2595601">
                  <a:extLst>
                    <a:ext uri="{9D8B030D-6E8A-4147-A177-3AD203B41FA5}">
                      <a16:colId xmlns:a16="http://schemas.microsoft.com/office/drawing/2014/main" val="2374861410"/>
                    </a:ext>
                  </a:extLst>
                </a:gridCol>
              </a:tblGrid>
              <a:tr h="370840">
                <a:tc>
                  <a:txBody>
                    <a:bodyPr/>
                    <a:lstStyle/>
                    <a:p>
                      <a:pPr algn="ctr"/>
                      <a:r>
                        <a:rPr lang="en-US" sz="4400" dirty="0"/>
                        <a:t>1</a:t>
                      </a:r>
                    </a:p>
                  </a:txBody>
                  <a:tcPr>
                    <a:solidFill>
                      <a:schemeClr val="tx1"/>
                    </a:solidFill>
                  </a:tcPr>
                </a:tc>
                <a:tc>
                  <a:txBody>
                    <a:bodyPr/>
                    <a:lstStyle/>
                    <a:p>
                      <a:r>
                        <a:rPr lang="en-US" sz="2200" dirty="0"/>
                        <a:t>Getting Started, Facilitating Yourself</a:t>
                      </a:r>
                    </a:p>
                  </a:txBody>
                  <a:tcPr>
                    <a:solidFill>
                      <a:schemeClr val="accent5">
                        <a:lumMod val="60000"/>
                        <a:lumOff val="40000"/>
                      </a:schemeClr>
                    </a:solidFill>
                  </a:tcPr>
                </a:tc>
                <a:extLst>
                  <a:ext uri="{0D108BD9-81ED-4DB2-BD59-A6C34878D82A}">
                    <a16:rowId xmlns:a16="http://schemas.microsoft.com/office/drawing/2014/main" val="583231483"/>
                  </a:ext>
                </a:extLst>
              </a:tr>
            </a:tbl>
          </a:graphicData>
        </a:graphic>
      </p:graphicFrame>
      <p:graphicFrame>
        <p:nvGraphicFramePr>
          <p:cNvPr id="6" name="Table 5"/>
          <p:cNvGraphicFramePr>
            <a:graphicFrameLocks noGrp="1"/>
          </p:cNvGraphicFramePr>
          <p:nvPr>
            <p:extLst/>
          </p:nvPr>
        </p:nvGraphicFramePr>
        <p:xfrm>
          <a:off x="4939069" y="1699558"/>
          <a:ext cx="3131579" cy="762000"/>
        </p:xfrm>
        <a:graphic>
          <a:graphicData uri="http://schemas.openxmlformats.org/drawingml/2006/table">
            <a:tbl>
              <a:tblPr firstRow="1" bandRow="1">
                <a:tableStyleId>{5C22544A-7EE6-4342-B048-85BDC9FD1C3A}</a:tableStyleId>
              </a:tblPr>
              <a:tblGrid>
                <a:gridCol w="591793">
                  <a:extLst>
                    <a:ext uri="{9D8B030D-6E8A-4147-A177-3AD203B41FA5}">
                      <a16:colId xmlns:a16="http://schemas.microsoft.com/office/drawing/2014/main" val="2530965431"/>
                    </a:ext>
                  </a:extLst>
                </a:gridCol>
                <a:gridCol w="2539786">
                  <a:extLst>
                    <a:ext uri="{9D8B030D-6E8A-4147-A177-3AD203B41FA5}">
                      <a16:colId xmlns:a16="http://schemas.microsoft.com/office/drawing/2014/main" val="2374861410"/>
                    </a:ext>
                  </a:extLst>
                </a:gridCol>
              </a:tblGrid>
              <a:tr h="370840">
                <a:tc>
                  <a:txBody>
                    <a:bodyPr/>
                    <a:lstStyle/>
                    <a:p>
                      <a:pPr algn="ctr"/>
                      <a:r>
                        <a:rPr lang="en-US" sz="4400" dirty="0"/>
                        <a:t>2</a:t>
                      </a:r>
                    </a:p>
                  </a:txBody>
                  <a:tcPr>
                    <a:solidFill>
                      <a:schemeClr val="tx1"/>
                    </a:solidFill>
                  </a:tcPr>
                </a:tc>
                <a:tc>
                  <a:txBody>
                    <a:bodyPr/>
                    <a:lstStyle/>
                    <a:p>
                      <a:r>
                        <a:rPr lang="en-US" sz="2200" dirty="0"/>
                        <a:t>Facilitating Communication</a:t>
                      </a:r>
                    </a:p>
                  </a:txBody>
                  <a:tcPr>
                    <a:gradFill flip="none" rotWithShape="1">
                      <a:gsLst>
                        <a:gs pos="100000">
                          <a:srgbClr val="FFB115"/>
                        </a:gs>
                        <a:gs pos="64000">
                          <a:srgbClr val="FFB115"/>
                        </a:gs>
                        <a:gs pos="32500">
                          <a:schemeClr val="accent5">
                            <a:lumMod val="60000"/>
                            <a:lumOff val="40000"/>
                          </a:schemeClr>
                        </a:gs>
                        <a:gs pos="1000">
                          <a:schemeClr val="accent5">
                            <a:lumMod val="60000"/>
                            <a:lumOff val="40000"/>
                          </a:schemeClr>
                        </a:gs>
                      </a:gsLst>
                      <a:lin ang="0" scaled="1"/>
                      <a:tileRect/>
                    </a:gradFill>
                  </a:tcPr>
                </a:tc>
                <a:extLst>
                  <a:ext uri="{0D108BD9-81ED-4DB2-BD59-A6C34878D82A}">
                    <a16:rowId xmlns:a16="http://schemas.microsoft.com/office/drawing/2014/main" val="583231483"/>
                  </a:ext>
                </a:extLst>
              </a:tr>
            </a:tbl>
          </a:graphicData>
        </a:graphic>
      </p:graphicFrame>
      <p:graphicFrame>
        <p:nvGraphicFramePr>
          <p:cNvPr id="7" name="Table 6"/>
          <p:cNvGraphicFramePr>
            <a:graphicFrameLocks noGrp="1"/>
          </p:cNvGraphicFramePr>
          <p:nvPr>
            <p:extLst/>
          </p:nvPr>
        </p:nvGraphicFramePr>
        <p:xfrm>
          <a:off x="1380763" y="2759638"/>
          <a:ext cx="3200400" cy="762000"/>
        </p:xfrm>
        <a:graphic>
          <a:graphicData uri="http://schemas.openxmlformats.org/drawingml/2006/table">
            <a:tbl>
              <a:tblPr firstRow="1" bandRow="1">
                <a:tableStyleId>{5C22544A-7EE6-4342-B048-85BDC9FD1C3A}</a:tableStyleId>
              </a:tblPr>
              <a:tblGrid>
                <a:gridCol w="604798">
                  <a:extLst>
                    <a:ext uri="{9D8B030D-6E8A-4147-A177-3AD203B41FA5}">
                      <a16:colId xmlns:a16="http://schemas.microsoft.com/office/drawing/2014/main" val="2530965431"/>
                    </a:ext>
                  </a:extLst>
                </a:gridCol>
                <a:gridCol w="2595602">
                  <a:extLst>
                    <a:ext uri="{9D8B030D-6E8A-4147-A177-3AD203B41FA5}">
                      <a16:colId xmlns:a16="http://schemas.microsoft.com/office/drawing/2014/main" val="2374861410"/>
                    </a:ext>
                  </a:extLst>
                </a:gridCol>
              </a:tblGrid>
              <a:tr h="762000">
                <a:tc>
                  <a:txBody>
                    <a:bodyPr/>
                    <a:lstStyle/>
                    <a:p>
                      <a:pPr algn="ctr"/>
                      <a:r>
                        <a:rPr lang="en-US" sz="4400" dirty="0"/>
                        <a:t>3</a:t>
                      </a:r>
                    </a:p>
                  </a:txBody>
                  <a:tcPr>
                    <a:solidFill>
                      <a:schemeClr val="tx1"/>
                    </a:solidFill>
                  </a:tcPr>
                </a:tc>
                <a:tc>
                  <a:txBody>
                    <a:bodyPr/>
                    <a:lstStyle/>
                    <a:p>
                      <a:r>
                        <a:rPr lang="en-US" sz="2200" dirty="0"/>
                        <a:t>Facilitating and Coaching Individuals</a:t>
                      </a:r>
                    </a:p>
                  </a:txBody>
                  <a:tcPr>
                    <a:solidFill>
                      <a:srgbClr val="FFB115"/>
                    </a:solidFill>
                  </a:tcPr>
                </a:tc>
                <a:extLst>
                  <a:ext uri="{0D108BD9-81ED-4DB2-BD59-A6C34878D82A}">
                    <a16:rowId xmlns:a16="http://schemas.microsoft.com/office/drawing/2014/main" val="583231483"/>
                  </a:ext>
                </a:extLst>
              </a:tr>
            </a:tbl>
          </a:graphicData>
        </a:graphic>
      </p:graphicFrame>
      <p:graphicFrame>
        <p:nvGraphicFramePr>
          <p:cNvPr id="9" name="Table 8"/>
          <p:cNvGraphicFramePr>
            <a:graphicFrameLocks noGrp="1"/>
          </p:cNvGraphicFramePr>
          <p:nvPr>
            <p:extLst/>
          </p:nvPr>
        </p:nvGraphicFramePr>
        <p:xfrm>
          <a:off x="4939069" y="3863678"/>
          <a:ext cx="3131579" cy="762000"/>
        </p:xfrm>
        <a:graphic>
          <a:graphicData uri="http://schemas.openxmlformats.org/drawingml/2006/table">
            <a:tbl>
              <a:tblPr firstRow="1" bandRow="1">
                <a:tableStyleId>{5C22544A-7EE6-4342-B048-85BDC9FD1C3A}</a:tableStyleId>
              </a:tblPr>
              <a:tblGrid>
                <a:gridCol w="591793">
                  <a:extLst>
                    <a:ext uri="{9D8B030D-6E8A-4147-A177-3AD203B41FA5}">
                      <a16:colId xmlns:a16="http://schemas.microsoft.com/office/drawing/2014/main" val="2530965431"/>
                    </a:ext>
                  </a:extLst>
                </a:gridCol>
                <a:gridCol w="2539786">
                  <a:extLst>
                    <a:ext uri="{9D8B030D-6E8A-4147-A177-3AD203B41FA5}">
                      <a16:colId xmlns:a16="http://schemas.microsoft.com/office/drawing/2014/main" val="2374861410"/>
                    </a:ext>
                  </a:extLst>
                </a:gridCol>
              </a:tblGrid>
              <a:tr h="370840">
                <a:tc>
                  <a:txBody>
                    <a:bodyPr/>
                    <a:lstStyle/>
                    <a:p>
                      <a:pPr algn="ctr"/>
                      <a:r>
                        <a:rPr lang="en-US" sz="4400" dirty="0"/>
                        <a:t>6</a:t>
                      </a:r>
                    </a:p>
                  </a:txBody>
                  <a:tcPr>
                    <a:solidFill>
                      <a:schemeClr val="tx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Facilitating Your Strategy</a:t>
                      </a:r>
                    </a:p>
                  </a:txBody>
                  <a:tcPr>
                    <a:solidFill>
                      <a:srgbClr val="ACBF45"/>
                    </a:solidFill>
                  </a:tcPr>
                </a:tc>
                <a:extLst>
                  <a:ext uri="{0D108BD9-81ED-4DB2-BD59-A6C34878D82A}">
                    <a16:rowId xmlns:a16="http://schemas.microsoft.com/office/drawing/2014/main" val="583231483"/>
                  </a:ext>
                </a:extLst>
              </a:tr>
            </a:tbl>
          </a:graphicData>
        </a:graphic>
      </p:graphicFrame>
      <p:graphicFrame>
        <p:nvGraphicFramePr>
          <p:cNvPr id="10" name="Table 9"/>
          <p:cNvGraphicFramePr>
            <a:graphicFrameLocks noGrp="1"/>
          </p:cNvGraphicFramePr>
          <p:nvPr>
            <p:extLst/>
          </p:nvPr>
        </p:nvGraphicFramePr>
        <p:xfrm>
          <a:off x="1380763" y="4907590"/>
          <a:ext cx="3183005" cy="762000"/>
        </p:xfrm>
        <a:graphic>
          <a:graphicData uri="http://schemas.openxmlformats.org/drawingml/2006/table">
            <a:tbl>
              <a:tblPr firstRow="1" bandRow="1">
                <a:tableStyleId>{5C22544A-7EE6-4342-B048-85BDC9FD1C3A}</a:tableStyleId>
              </a:tblPr>
              <a:tblGrid>
                <a:gridCol w="595521">
                  <a:extLst>
                    <a:ext uri="{9D8B030D-6E8A-4147-A177-3AD203B41FA5}">
                      <a16:colId xmlns:a16="http://schemas.microsoft.com/office/drawing/2014/main" val="2530965431"/>
                    </a:ext>
                  </a:extLst>
                </a:gridCol>
                <a:gridCol w="2587484">
                  <a:extLst>
                    <a:ext uri="{9D8B030D-6E8A-4147-A177-3AD203B41FA5}">
                      <a16:colId xmlns:a16="http://schemas.microsoft.com/office/drawing/2014/main" val="2374861410"/>
                    </a:ext>
                  </a:extLst>
                </a:gridCol>
              </a:tblGrid>
              <a:tr h="376586">
                <a:tc>
                  <a:txBody>
                    <a:bodyPr/>
                    <a:lstStyle/>
                    <a:p>
                      <a:pPr algn="ctr"/>
                      <a:r>
                        <a:rPr lang="en-US" sz="4400" dirty="0"/>
                        <a:t>7</a:t>
                      </a:r>
                    </a:p>
                  </a:txBody>
                  <a:tcPr>
                    <a:solidFill>
                      <a:schemeClr val="tx1"/>
                    </a:solidFill>
                  </a:tcPr>
                </a:tc>
                <a:tc>
                  <a:txBody>
                    <a:bodyPr/>
                    <a:lstStyle/>
                    <a:p>
                      <a:r>
                        <a:rPr lang="en-US" sz="2200" dirty="0"/>
                        <a:t>Facilitating </a:t>
                      </a:r>
                      <a:br>
                        <a:rPr lang="en-US" sz="2200" dirty="0"/>
                      </a:br>
                      <a:r>
                        <a:rPr lang="en-US" sz="2200" dirty="0"/>
                        <a:t>Meetings Part 1</a:t>
                      </a:r>
                    </a:p>
                  </a:txBody>
                  <a:tcPr>
                    <a:solidFill>
                      <a:srgbClr val="00467F"/>
                    </a:solidFill>
                  </a:tcPr>
                </a:tc>
                <a:extLst>
                  <a:ext uri="{0D108BD9-81ED-4DB2-BD59-A6C34878D82A}">
                    <a16:rowId xmlns:a16="http://schemas.microsoft.com/office/drawing/2014/main" val="583231483"/>
                  </a:ext>
                </a:extLst>
              </a:tr>
            </a:tbl>
          </a:graphicData>
        </a:graphic>
      </p:graphicFrame>
      <p:graphicFrame>
        <p:nvGraphicFramePr>
          <p:cNvPr id="11" name="Table 10"/>
          <p:cNvGraphicFramePr>
            <a:graphicFrameLocks noGrp="1"/>
          </p:cNvGraphicFramePr>
          <p:nvPr>
            <p:extLst/>
          </p:nvPr>
        </p:nvGraphicFramePr>
        <p:xfrm>
          <a:off x="4939069" y="4945737"/>
          <a:ext cx="3139300" cy="762000"/>
        </p:xfrm>
        <a:graphic>
          <a:graphicData uri="http://schemas.openxmlformats.org/drawingml/2006/table">
            <a:tbl>
              <a:tblPr firstRow="1" bandRow="1">
                <a:tableStyleId>{5C22544A-7EE6-4342-B048-85BDC9FD1C3A}</a:tableStyleId>
              </a:tblPr>
              <a:tblGrid>
                <a:gridCol w="601922">
                  <a:extLst>
                    <a:ext uri="{9D8B030D-6E8A-4147-A177-3AD203B41FA5}">
                      <a16:colId xmlns:a16="http://schemas.microsoft.com/office/drawing/2014/main" val="2530965431"/>
                    </a:ext>
                  </a:extLst>
                </a:gridCol>
                <a:gridCol w="2537378">
                  <a:extLst>
                    <a:ext uri="{9D8B030D-6E8A-4147-A177-3AD203B41FA5}">
                      <a16:colId xmlns:a16="http://schemas.microsoft.com/office/drawing/2014/main" val="2374861410"/>
                    </a:ext>
                  </a:extLst>
                </a:gridCol>
              </a:tblGrid>
              <a:tr h="370840">
                <a:tc>
                  <a:txBody>
                    <a:bodyPr/>
                    <a:lstStyle/>
                    <a:p>
                      <a:pPr algn="ctr"/>
                      <a:r>
                        <a:rPr lang="en-US" sz="4400" dirty="0"/>
                        <a:t>8</a:t>
                      </a:r>
                    </a:p>
                  </a:txBody>
                  <a:tcPr>
                    <a:solidFill>
                      <a:schemeClr val="tx1"/>
                    </a:solidFill>
                  </a:tcPr>
                </a:tc>
                <a:tc>
                  <a:txBody>
                    <a:bodyPr/>
                    <a:lstStyle/>
                    <a:p>
                      <a:r>
                        <a:rPr lang="en-US" sz="2200" dirty="0"/>
                        <a:t>Facilitating Meetings Part 2</a:t>
                      </a:r>
                    </a:p>
                  </a:txBody>
                  <a:tcPr>
                    <a:solidFill>
                      <a:srgbClr val="00467F"/>
                    </a:solidFill>
                  </a:tcPr>
                </a:tc>
                <a:extLst>
                  <a:ext uri="{0D108BD9-81ED-4DB2-BD59-A6C34878D82A}">
                    <a16:rowId xmlns:a16="http://schemas.microsoft.com/office/drawing/2014/main" val="583231483"/>
                  </a:ext>
                </a:extLst>
              </a:tr>
            </a:tbl>
          </a:graphicData>
        </a:graphic>
      </p:graphicFrame>
      <p:graphicFrame>
        <p:nvGraphicFramePr>
          <p:cNvPr id="17" name="Table 16"/>
          <p:cNvGraphicFramePr>
            <a:graphicFrameLocks noGrp="1"/>
          </p:cNvGraphicFramePr>
          <p:nvPr>
            <p:extLst/>
          </p:nvPr>
        </p:nvGraphicFramePr>
        <p:xfrm>
          <a:off x="4939069" y="2781618"/>
          <a:ext cx="3139300" cy="762000"/>
        </p:xfrm>
        <a:graphic>
          <a:graphicData uri="http://schemas.openxmlformats.org/drawingml/2006/table">
            <a:tbl>
              <a:tblPr firstRow="1" bandRow="1">
                <a:tableStyleId>{5C22544A-7EE6-4342-B048-85BDC9FD1C3A}</a:tableStyleId>
              </a:tblPr>
              <a:tblGrid>
                <a:gridCol w="593253">
                  <a:extLst>
                    <a:ext uri="{9D8B030D-6E8A-4147-A177-3AD203B41FA5}">
                      <a16:colId xmlns:a16="http://schemas.microsoft.com/office/drawing/2014/main" val="2530965431"/>
                    </a:ext>
                  </a:extLst>
                </a:gridCol>
                <a:gridCol w="2546047">
                  <a:extLst>
                    <a:ext uri="{9D8B030D-6E8A-4147-A177-3AD203B41FA5}">
                      <a16:colId xmlns:a16="http://schemas.microsoft.com/office/drawing/2014/main" val="2374861410"/>
                    </a:ext>
                  </a:extLst>
                </a:gridCol>
              </a:tblGrid>
              <a:tr h="370840">
                <a:tc>
                  <a:txBody>
                    <a:bodyPr/>
                    <a:lstStyle/>
                    <a:p>
                      <a:pPr algn="ctr"/>
                      <a:r>
                        <a:rPr lang="en-US" sz="4400" dirty="0"/>
                        <a:t>4</a:t>
                      </a:r>
                    </a:p>
                  </a:txBody>
                  <a:tcPr>
                    <a:solidFill>
                      <a:schemeClr val="tx1"/>
                    </a:solidFill>
                  </a:tcPr>
                </a:tc>
                <a:tc>
                  <a:txBody>
                    <a:bodyPr/>
                    <a:lstStyle/>
                    <a:p>
                      <a:r>
                        <a:rPr lang="en-US" sz="2200" dirty="0"/>
                        <a:t>Facilitating</a:t>
                      </a:r>
                      <a:br>
                        <a:rPr lang="en-US" sz="2200" dirty="0"/>
                      </a:br>
                      <a:r>
                        <a:rPr lang="en-US" sz="2200" dirty="0"/>
                        <a:t>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19" name="Picture 18"/>
          <p:cNvPicPr>
            <a:picLocks noChangeAspect="1"/>
          </p:cNvPicPr>
          <p:nvPr/>
        </p:nvPicPr>
        <p:blipFill>
          <a:blip r:embed="rId3"/>
          <a:stretch>
            <a:fillRect/>
          </a:stretch>
        </p:blipFill>
        <p:spPr>
          <a:xfrm>
            <a:off x="7608500" y="78746"/>
            <a:ext cx="1384438" cy="1389846"/>
          </a:xfrm>
          <a:prstGeom prst="rect">
            <a:avLst/>
          </a:prstGeom>
        </p:spPr>
      </p:pic>
      <p:graphicFrame>
        <p:nvGraphicFramePr>
          <p:cNvPr id="20" name="Table 19"/>
          <p:cNvGraphicFramePr>
            <a:graphicFrameLocks noGrp="1"/>
          </p:cNvGraphicFramePr>
          <p:nvPr>
            <p:extLst/>
          </p:nvPr>
        </p:nvGraphicFramePr>
        <p:xfrm>
          <a:off x="1380763" y="3833614"/>
          <a:ext cx="3233839" cy="762000"/>
        </p:xfrm>
        <a:graphic>
          <a:graphicData uri="http://schemas.openxmlformats.org/drawingml/2006/table">
            <a:tbl>
              <a:tblPr firstRow="1" bandRow="1">
                <a:tableStyleId>{5C22544A-7EE6-4342-B048-85BDC9FD1C3A}</a:tableStyleId>
              </a:tblPr>
              <a:tblGrid>
                <a:gridCol w="603504">
                  <a:extLst>
                    <a:ext uri="{9D8B030D-6E8A-4147-A177-3AD203B41FA5}">
                      <a16:colId xmlns:a16="http://schemas.microsoft.com/office/drawing/2014/main" val="2530965431"/>
                    </a:ext>
                  </a:extLst>
                </a:gridCol>
                <a:gridCol w="2630335">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2200" dirty="0"/>
                        <a:t>Facilitating Agreement </a:t>
                      </a:r>
                    </a:p>
                  </a:txBody>
                  <a:tcPr>
                    <a:solidFill>
                      <a:srgbClr val="660066"/>
                    </a:solidFill>
                  </a:tcPr>
                </a:tc>
                <a:extLst>
                  <a:ext uri="{0D108BD9-81ED-4DB2-BD59-A6C34878D82A}">
                    <a16:rowId xmlns:a16="http://schemas.microsoft.com/office/drawing/2014/main" val="583231483"/>
                  </a:ext>
                </a:extLst>
              </a:tr>
            </a:tbl>
          </a:graphicData>
        </a:graphic>
      </p:graphicFrame>
      <p:sp>
        <p:nvSpPr>
          <p:cNvPr id="16" name="Footer Placeholder 4"/>
          <p:cNvSpPr>
            <a:spLocks noGrp="1"/>
          </p:cNvSpPr>
          <p:nvPr>
            <p:ph type="ftr" sz="quarter" idx="11"/>
          </p:nvPr>
        </p:nvSpPr>
        <p:spPr>
          <a:xfrm>
            <a:off x="1772874" y="6472792"/>
            <a:ext cx="4246926" cy="283668"/>
          </a:xfrm>
        </p:spPr>
        <p:txBody>
          <a:bodyPr/>
          <a:lstStyle/>
          <a:p>
            <a:r>
              <a:rPr lang="en-US" dirty="0">
                <a:latin typeface="Franklin Gothic Book"/>
                <a:cs typeface="Franklin Gothic Book"/>
              </a:rPr>
              <a:t>Copyright 2017, Leadership Strategies, Inc. - V15.07c Duplication prohibited without consent </a:t>
            </a:r>
          </a:p>
        </p:txBody>
      </p:sp>
    </p:spTree>
    <p:extLst>
      <p:ext uri="{BB962C8B-B14F-4D97-AF65-F5344CB8AC3E}">
        <p14:creationId xmlns:p14="http://schemas.microsoft.com/office/powerpoint/2010/main" val="2721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Identifying and Resolving Level 3</a:t>
            </a:r>
          </a:p>
        </p:txBody>
      </p:sp>
      <p:sp>
        <p:nvSpPr>
          <p:cNvPr id="3" name="Content Placeholder 2"/>
          <p:cNvSpPr>
            <a:spLocks noGrp="1"/>
          </p:cNvSpPr>
          <p:nvPr>
            <p:ph idx="1"/>
          </p:nvPr>
        </p:nvSpPr>
        <p:spPr>
          <a:xfrm>
            <a:off x="457201" y="1116540"/>
            <a:ext cx="5562600" cy="3260108"/>
          </a:xfrm>
        </p:spPr>
        <p:txBody>
          <a:bodyPr/>
          <a:lstStyle/>
          <a:p>
            <a:pPr marL="0" indent="0">
              <a:buNone/>
            </a:pPr>
            <a:r>
              <a:rPr lang="en-US" sz="2400" dirty="0">
                <a:solidFill>
                  <a:schemeClr val="tx2"/>
                </a:solidFill>
              </a:rPr>
              <a:t>A disagreement based on personality or past history cannot be resolved within a session – don’t attempt to resolve it.</a:t>
            </a:r>
          </a:p>
          <a:p>
            <a:endParaRPr lang="en-US" sz="2400" dirty="0">
              <a:solidFill>
                <a:schemeClr val="tx2"/>
              </a:solidFill>
            </a:endParaRPr>
          </a:p>
          <a:p>
            <a:pPr marL="0" indent="0">
              <a:buNone/>
            </a:pPr>
            <a:r>
              <a:rPr lang="en-US" sz="2400" b="1" dirty="0">
                <a:solidFill>
                  <a:schemeClr val="tx2"/>
                </a:solidFill>
              </a:rPr>
              <a:t>Recognition</a:t>
            </a:r>
            <a:r>
              <a:rPr lang="en-US" sz="2400" dirty="0">
                <a:solidFill>
                  <a:schemeClr val="tx2"/>
                </a:solidFill>
              </a:rPr>
              <a:t>:</a:t>
            </a:r>
          </a:p>
          <a:p>
            <a:pPr lvl="1"/>
            <a:r>
              <a:rPr lang="en-US" dirty="0">
                <a:solidFill>
                  <a:schemeClr val="tx2"/>
                </a:solidFill>
              </a:rPr>
              <a:t>Irrational</a:t>
            </a:r>
          </a:p>
          <a:p>
            <a:pPr lvl="1"/>
            <a:r>
              <a:rPr lang="en-US" dirty="0">
                <a:solidFill>
                  <a:schemeClr val="tx2"/>
                </a:solidFill>
              </a:rPr>
              <a:t>No commitment to finding a solution</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pic>
        <p:nvPicPr>
          <p:cNvPr id="6" name="Content Placeholder 7"/>
          <p:cNvPicPr>
            <a:picLocks noChangeAspect="1"/>
          </p:cNvPicPr>
          <p:nvPr/>
        </p:nvPicPr>
        <p:blipFill>
          <a:blip r:embed="rId3">
            <a:clrChange>
              <a:clrFrom>
                <a:srgbClr val="F8F0F5"/>
              </a:clrFrom>
              <a:clrTo>
                <a:srgbClr val="F8F0F5">
                  <a:alpha val="0"/>
                </a:srgbClr>
              </a:clrTo>
            </a:clrChange>
            <a:extLst>
              <a:ext uri="{28A0092B-C50C-407E-A947-70E740481C1C}">
                <a14:useLocalDpi xmlns:a14="http://schemas.microsoft.com/office/drawing/2010/main" val="0"/>
              </a:ext>
            </a:extLst>
          </a:blip>
          <a:stretch>
            <a:fillRect/>
          </a:stretch>
        </p:blipFill>
        <p:spPr>
          <a:xfrm>
            <a:off x="6138115" y="971147"/>
            <a:ext cx="2615910" cy="3198383"/>
          </a:xfrm>
          <a:prstGeom prst="rect">
            <a:avLst/>
          </a:prstGeom>
        </p:spPr>
      </p:pic>
      <p:sp>
        <p:nvSpPr>
          <p:cNvPr id="7" name="Rectangle 6"/>
          <p:cNvSpPr/>
          <p:nvPr/>
        </p:nvSpPr>
        <p:spPr>
          <a:xfrm>
            <a:off x="457201" y="4575078"/>
            <a:ext cx="8296824" cy="830997"/>
          </a:xfrm>
          <a:prstGeom prst="rect">
            <a:avLst/>
          </a:prstGeom>
        </p:spPr>
        <p:txBody>
          <a:bodyPr wrap="square">
            <a:spAutoFit/>
          </a:bodyPr>
          <a:lstStyle/>
          <a:p>
            <a:r>
              <a:rPr lang="en-US" sz="2400" b="1" dirty="0">
                <a:solidFill>
                  <a:schemeClr val="tx2"/>
                </a:solidFill>
                <a:latin typeface="Franklin Gothic Book" panose="020B0503020102020204" pitchFamily="34" charset="0"/>
              </a:rPr>
              <a:t>Action:</a:t>
            </a:r>
          </a:p>
          <a:p>
            <a:pPr lvl="1"/>
            <a:r>
              <a:rPr lang="en-US" sz="2400" dirty="0">
                <a:solidFill>
                  <a:schemeClr val="tx2"/>
                </a:solidFill>
                <a:latin typeface="Franklin Gothic Book" panose="020B0503020102020204" pitchFamily="34" charset="0"/>
              </a:rPr>
              <a:t>Take it to a higher source</a:t>
            </a:r>
          </a:p>
        </p:txBody>
      </p:sp>
      <p:sp>
        <p:nvSpPr>
          <p:cNvPr id="8" name="Text Box 5"/>
          <p:cNvSpPr txBox="1">
            <a:spLocks noChangeArrowheads="1"/>
          </p:cNvSpPr>
          <p:nvPr/>
        </p:nvSpPr>
        <p:spPr bwMode="auto">
          <a:xfrm>
            <a:off x="8621486" y="4661696"/>
            <a:ext cx="37582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dirty="0">
                <a:solidFill>
                  <a:srgbClr val="CCCCFF"/>
                </a:solidFill>
              </a:rPr>
              <a:t>-</a:t>
            </a:r>
          </a:p>
        </p:txBody>
      </p:sp>
      <p:sp>
        <p:nvSpPr>
          <p:cNvPr id="9"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30</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5-5</a:t>
            </a:r>
            <a:endParaRPr lang="en-US" dirty="0"/>
          </a:p>
        </p:txBody>
      </p:sp>
    </p:spTree>
    <p:extLst>
      <p:ext uri="{BB962C8B-B14F-4D97-AF65-F5344CB8AC3E}">
        <p14:creationId xmlns:p14="http://schemas.microsoft.com/office/powerpoint/2010/main" val="292959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46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46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46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9pPr>
          </a:lstStyle>
          <a:p>
            <a:pPr>
              <a:spcBef>
                <a:spcPct val="0"/>
              </a:spcBef>
              <a:buFontTx/>
              <a:buNone/>
            </a:pPr>
            <a:fld id="{9A539C5F-4B39-4253-AC8B-355754C5548D}" type="slidenum">
              <a:rPr lang="en-US" altLang="en-US" sz="1000" smtClean="0">
                <a:solidFill>
                  <a:schemeClr val="bg1"/>
                </a:solidFill>
                <a:latin typeface="Times New Roman" panose="02020603050405020304" pitchFamily="18" charset="0"/>
              </a:rPr>
              <a:pPr>
                <a:spcBef>
                  <a:spcPct val="0"/>
                </a:spcBef>
                <a:buFontTx/>
                <a:buNone/>
              </a:pPr>
              <a:t>31</a:t>
            </a:fld>
            <a:endParaRPr lang="en-US" altLang="en-US" sz="1000">
              <a:solidFill>
                <a:schemeClr val="bg1"/>
              </a:solidFill>
              <a:latin typeface="Times New Roman" panose="02020603050405020304" pitchFamily="18" charset="0"/>
            </a:endParaRPr>
          </a:p>
        </p:txBody>
      </p:sp>
      <p:sp>
        <p:nvSpPr>
          <p:cNvPr id="131075" name="Rectangle 2"/>
          <p:cNvSpPr>
            <a:spLocks noGrp="1" noChangeArrowheads="1"/>
          </p:cNvSpPr>
          <p:nvPr>
            <p:ph type="title"/>
          </p:nvPr>
        </p:nvSpPr>
        <p:spPr>
          <a:xfrm>
            <a:off x="758825" y="1298575"/>
            <a:ext cx="6099175" cy="1196975"/>
          </a:xfrm>
        </p:spPr>
        <p:txBody>
          <a:bodyPr/>
          <a:lstStyle/>
          <a:p>
            <a:pPr eaLnBrk="1" hangingPunct="1"/>
            <a:r>
              <a:rPr lang="en-US" altLang="en-US" sz="4000" b="1">
                <a:latin typeface="Franklin Gothic Book" panose="020B0503020102020204" pitchFamily="34" charset="0"/>
                <a:ea typeface="Franklin Gothic Book" panose="020B0503020102020204" pitchFamily="34" charset="0"/>
                <a:cs typeface="Franklin Gothic Book" panose="020B0503020102020204" pitchFamily="34" charset="0"/>
              </a:rPr>
              <a:t>Role Play: Justin and Avery</a:t>
            </a:r>
          </a:p>
        </p:txBody>
      </p:sp>
      <p:sp>
        <p:nvSpPr>
          <p:cNvPr id="131076" name="Rectangle 3"/>
          <p:cNvSpPr>
            <a:spLocks noGrp="1" noChangeArrowheads="1"/>
          </p:cNvSpPr>
          <p:nvPr>
            <p:ph type="body" sz="quarter" idx="13"/>
          </p:nvPr>
        </p:nvSpPr>
        <p:spPr>
          <a:xfrm>
            <a:off x="758825" y="2514600"/>
            <a:ext cx="5337175" cy="2587625"/>
          </a:xfrm>
        </p:spPr>
        <p:txBody>
          <a:bodyPr/>
          <a:lstStyle/>
          <a:p>
            <a:pPr eaLnBrk="1" hangingPunct="1">
              <a:spcBef>
                <a:spcPct val="0"/>
              </a:spcBef>
              <a:buFont typeface="Wingdings" panose="05000000000000000000" pitchFamily="2" charset="2"/>
              <a:buNone/>
            </a:pPr>
            <a:r>
              <a:rPr lang="en-US" altLang="en-US" sz="3600">
                <a:cs typeface="Arial" panose="020B0604020202020204" pitchFamily="34" charset="0"/>
              </a:rPr>
              <a:t>Is this a Level 1, Level 2, or Level 3 disagreement?</a:t>
            </a:r>
          </a:p>
        </p:txBody>
      </p:sp>
      <p:grpSp>
        <p:nvGrpSpPr>
          <p:cNvPr id="131077" name="Group 16"/>
          <p:cNvGrpSpPr>
            <a:grpSpLocks/>
          </p:cNvGrpSpPr>
          <p:nvPr/>
        </p:nvGrpSpPr>
        <p:grpSpPr bwMode="auto">
          <a:xfrm>
            <a:off x="5508625" y="3276600"/>
            <a:ext cx="2949575" cy="3073400"/>
            <a:chOff x="5509170" y="3276600"/>
            <a:chExt cx="2949030" cy="3073400"/>
          </a:xfrm>
        </p:grpSpPr>
        <p:grpSp>
          <p:nvGrpSpPr>
            <p:cNvPr id="131078" name="Group 12"/>
            <p:cNvGrpSpPr>
              <a:grpSpLocks/>
            </p:cNvGrpSpPr>
            <p:nvPr/>
          </p:nvGrpSpPr>
          <p:grpSpPr bwMode="auto">
            <a:xfrm>
              <a:off x="5509170" y="4191000"/>
              <a:ext cx="1806030" cy="2159000"/>
              <a:chOff x="1638300" y="3886200"/>
              <a:chExt cx="1806030" cy="2159000"/>
            </a:xfrm>
          </p:grpSpPr>
          <p:pic>
            <p:nvPicPr>
              <p:cNvPr id="131082" name="Picture 10"/>
              <p:cNvPicPr>
                <a:picLocks noChangeAspect="1"/>
              </p:cNvPicPr>
              <p:nvPr/>
            </p:nvPicPr>
            <p:blipFill>
              <a:blip r:embed="rId3">
                <a:extLst>
                  <a:ext uri="{28A0092B-C50C-407E-A947-70E740481C1C}">
                    <a14:useLocalDpi xmlns:a14="http://schemas.microsoft.com/office/drawing/2010/main" val="0"/>
                  </a:ext>
                </a:extLst>
              </a:blip>
              <a:srcRect l="30820" b="22450"/>
              <a:stretch>
                <a:fillRect/>
              </a:stretch>
            </p:blipFill>
            <p:spPr bwMode="auto">
              <a:xfrm>
                <a:off x="1905000" y="3886200"/>
                <a:ext cx="153933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3" name="Picture 11"/>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638300" y="4419600"/>
                <a:ext cx="647700" cy="1625600"/>
              </a:xfrm>
              <a:prstGeom prst="rect">
                <a:avLst/>
              </a:prstGeom>
              <a:solidFill>
                <a:srgbClr val="F2652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31079" name="Group 13"/>
            <p:cNvGrpSpPr>
              <a:grpSpLocks/>
            </p:cNvGrpSpPr>
            <p:nvPr/>
          </p:nvGrpSpPr>
          <p:grpSpPr bwMode="auto">
            <a:xfrm flipH="1">
              <a:off x="6652170" y="3276600"/>
              <a:ext cx="1806030" cy="2159000"/>
              <a:chOff x="1638300" y="3886200"/>
              <a:chExt cx="1806030" cy="2159000"/>
            </a:xfrm>
          </p:grpSpPr>
          <p:pic>
            <p:nvPicPr>
              <p:cNvPr id="131080" name="Picture 14"/>
              <p:cNvPicPr>
                <a:picLocks noChangeAspect="1"/>
              </p:cNvPicPr>
              <p:nvPr/>
            </p:nvPicPr>
            <p:blipFill>
              <a:blip r:embed="rId3">
                <a:extLst>
                  <a:ext uri="{28A0092B-C50C-407E-A947-70E740481C1C}">
                    <a14:useLocalDpi xmlns:a14="http://schemas.microsoft.com/office/drawing/2010/main" val="0"/>
                  </a:ext>
                </a:extLst>
              </a:blip>
              <a:srcRect l="30820" b="22450"/>
              <a:stretch>
                <a:fillRect/>
              </a:stretch>
            </p:blipFill>
            <p:spPr bwMode="auto">
              <a:xfrm>
                <a:off x="1905000" y="3886200"/>
                <a:ext cx="153933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1" name="Picture 15"/>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638300" y="4419600"/>
                <a:ext cx="647700" cy="1625600"/>
              </a:xfrm>
              <a:prstGeom prst="rect">
                <a:avLst/>
              </a:prstGeom>
              <a:solidFill>
                <a:srgbClr val="F26522"/>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2" name="Slide Number Placeholder 3"/>
          <p:cNvSpPr txBox="1">
            <a:spLocks/>
          </p:cNvSpPr>
          <p:nvPr/>
        </p:nvSpPr>
        <p:spPr>
          <a:xfrm>
            <a:off x="7476550" y="243840"/>
            <a:ext cx="1411854" cy="9734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 M: N/A</a:t>
            </a:r>
          </a:p>
        </p:txBody>
      </p:sp>
      <p:pic>
        <p:nvPicPr>
          <p:cNvPr id="2" name="Picture 1"/>
          <p:cNvPicPr>
            <a:picLocks noChangeAspect="1"/>
          </p:cNvPicPr>
          <p:nvPr/>
        </p:nvPicPr>
        <p:blipFill>
          <a:blip r:embed="rId5"/>
          <a:stretch>
            <a:fillRect/>
          </a:stretch>
        </p:blipFill>
        <p:spPr>
          <a:xfrm>
            <a:off x="9236" y="11277"/>
            <a:ext cx="6980525" cy="981541"/>
          </a:xfrm>
          <a:prstGeom prst="rect">
            <a:avLst/>
          </a:prstGeom>
        </p:spPr>
      </p:pic>
    </p:spTree>
    <p:extLst>
      <p:ext uri="{BB962C8B-B14F-4D97-AF65-F5344CB8AC3E}">
        <p14:creationId xmlns:p14="http://schemas.microsoft.com/office/powerpoint/2010/main" val="293233295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46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46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46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9pPr>
          </a:lstStyle>
          <a:p>
            <a:pPr>
              <a:spcBef>
                <a:spcPct val="0"/>
              </a:spcBef>
              <a:buFontTx/>
              <a:buNone/>
            </a:pPr>
            <a:fld id="{B3F1AB10-1A66-4D51-A67D-19FFF321CAAA}" type="slidenum">
              <a:rPr lang="en-US" altLang="en-US" sz="1000" smtClean="0">
                <a:solidFill>
                  <a:schemeClr val="bg1"/>
                </a:solidFill>
              </a:rPr>
              <a:pPr>
                <a:spcBef>
                  <a:spcPct val="0"/>
                </a:spcBef>
                <a:buFontTx/>
                <a:buNone/>
              </a:pPr>
              <a:t>32</a:t>
            </a:fld>
            <a:endParaRPr lang="en-US" altLang="en-US" sz="1000">
              <a:solidFill>
                <a:schemeClr val="bg1"/>
              </a:solidFill>
              <a:latin typeface="HelveticaNeue MediumExt" charset="0"/>
            </a:endParaRPr>
          </a:p>
        </p:txBody>
      </p:sp>
      <p:sp>
        <p:nvSpPr>
          <p:cNvPr id="133123" name="Title 1"/>
          <p:cNvSpPr>
            <a:spLocks noGrp="1"/>
          </p:cNvSpPr>
          <p:nvPr>
            <p:ph type="title"/>
          </p:nvPr>
        </p:nvSpPr>
        <p:spPr>
          <a:xfrm>
            <a:off x="758825" y="1298575"/>
            <a:ext cx="6022975" cy="1196975"/>
          </a:xfrm>
        </p:spPr>
        <p:txBody>
          <a:bodyPr/>
          <a:lstStyle/>
          <a:p>
            <a:pPr eaLnBrk="1" hangingPunct="1"/>
            <a:r>
              <a:rPr lang="en-US" altLang="en-US" sz="4000" b="1">
                <a:latin typeface="Franklin Gothic Book" panose="020B0503020102020204" pitchFamily="34" charset="0"/>
                <a:ea typeface="Franklin Gothic Book" panose="020B0503020102020204" pitchFamily="34" charset="0"/>
                <a:cs typeface="Franklin Gothic Book" panose="020B0503020102020204" pitchFamily="34" charset="0"/>
              </a:rPr>
              <a:t>Role Play: Justin and Avery</a:t>
            </a:r>
          </a:p>
        </p:txBody>
      </p:sp>
      <p:sp>
        <p:nvSpPr>
          <p:cNvPr id="3" name="Content Placeholder 2"/>
          <p:cNvSpPr>
            <a:spLocks noGrp="1"/>
          </p:cNvSpPr>
          <p:nvPr>
            <p:ph type="body" sz="quarter" idx="13"/>
          </p:nvPr>
        </p:nvSpPr>
        <p:spPr>
          <a:xfrm>
            <a:off x="758825" y="2514600"/>
            <a:ext cx="5413375" cy="2587625"/>
          </a:xfrm>
        </p:spPr>
        <p:txBody>
          <a:bodyPr/>
          <a:lstStyle/>
          <a:p>
            <a:pPr lvl="1" eaLnBrk="1" hangingPunct="1">
              <a:spcBef>
                <a:spcPct val="0"/>
              </a:spcBef>
              <a:buFont typeface="Arial" pitchFamily="34" charset="0"/>
              <a:buChar char="•"/>
            </a:pPr>
            <a:r>
              <a:rPr lang="en-US" altLang="en-US" sz="3600">
                <a:cs typeface="Arial" panose="020B0604020202020204" pitchFamily="34" charset="0"/>
              </a:rPr>
              <a:t> First: Rule out Level 3</a:t>
            </a:r>
          </a:p>
          <a:p>
            <a:pPr eaLnBrk="1" hangingPunct="1">
              <a:spcBef>
                <a:spcPts val="600"/>
              </a:spcBef>
              <a:buFont typeface="Arial" pitchFamily="34" charset="0"/>
              <a:buChar char="•"/>
            </a:pPr>
            <a:r>
              <a:rPr lang="en-US" altLang="en-US" sz="3600">
                <a:cs typeface="Arial" panose="020B0604020202020204" pitchFamily="34" charset="0"/>
              </a:rPr>
              <a:t> Assume Level 1</a:t>
            </a:r>
          </a:p>
        </p:txBody>
      </p:sp>
      <p:sp>
        <p:nvSpPr>
          <p:cNvPr id="6" name="Slide Number Placeholder 3"/>
          <p:cNvSpPr txBox="1">
            <a:spLocks/>
          </p:cNvSpPr>
          <p:nvPr/>
        </p:nvSpPr>
        <p:spPr>
          <a:xfrm>
            <a:off x="7476550" y="243840"/>
            <a:ext cx="1411854" cy="9734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 M: N/A</a:t>
            </a:r>
          </a:p>
        </p:txBody>
      </p:sp>
      <p:sp>
        <p:nvSpPr>
          <p:cNvPr id="7" name="TextBox 6"/>
          <p:cNvSpPr txBox="1"/>
          <p:nvPr/>
        </p:nvSpPr>
        <p:spPr>
          <a:xfrm>
            <a:off x="8739003" y="3020670"/>
            <a:ext cx="668862" cy="707886"/>
          </a:xfrm>
          <a:prstGeom prst="rect">
            <a:avLst/>
          </a:prstGeom>
          <a:noFill/>
        </p:spPr>
        <p:txBody>
          <a:bodyPr wrap="square" rtlCol="0">
            <a:spAutoFit/>
          </a:bodyPr>
          <a:lstStyle/>
          <a:p>
            <a:r>
              <a:rPr lang="en-US" sz="4000" b="1" dirty="0">
                <a:solidFill>
                  <a:schemeClr val="bg1">
                    <a:lumMod val="75000"/>
                  </a:schemeClr>
                </a:solidFill>
              </a:rPr>
              <a:t>-</a:t>
            </a:r>
          </a:p>
        </p:txBody>
      </p:sp>
      <p:pic>
        <p:nvPicPr>
          <p:cNvPr id="2" name="Picture 1"/>
          <p:cNvPicPr>
            <a:picLocks noChangeAspect="1"/>
          </p:cNvPicPr>
          <p:nvPr/>
        </p:nvPicPr>
        <p:blipFill>
          <a:blip r:embed="rId3"/>
          <a:stretch>
            <a:fillRect/>
          </a:stretch>
        </p:blipFill>
        <p:spPr>
          <a:xfrm>
            <a:off x="8812" y="0"/>
            <a:ext cx="6980525" cy="981541"/>
          </a:xfrm>
          <a:prstGeom prst="rect">
            <a:avLst/>
          </a:prstGeom>
        </p:spPr>
      </p:pic>
    </p:spTree>
    <p:extLst>
      <p:ext uri="{BB962C8B-B14F-4D97-AF65-F5344CB8AC3E}">
        <p14:creationId xmlns:p14="http://schemas.microsoft.com/office/powerpoint/2010/main" val="17278272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73" b="23949"/>
          <a:stretch/>
        </p:blipFill>
        <p:spPr>
          <a:xfrm>
            <a:off x="0" y="2"/>
            <a:ext cx="9144000" cy="3275389"/>
          </a:xfrm>
          <a:prstGeom prst="rect">
            <a:avLst/>
          </a:prstGeom>
        </p:spPr>
      </p:pic>
      <p:pic>
        <p:nvPicPr>
          <p:cNvPr id="8" name="Picture 7"/>
          <p:cNvPicPr>
            <a:picLocks noChangeAspect="1"/>
          </p:cNvPicPr>
          <p:nvPr/>
        </p:nvPicPr>
        <p:blipFill>
          <a:blip r:embed="rId3"/>
          <a:stretch>
            <a:fillRect/>
          </a:stretch>
        </p:blipFill>
        <p:spPr>
          <a:xfrm>
            <a:off x="196640" y="4151017"/>
            <a:ext cx="2194560" cy="2203132"/>
          </a:xfrm>
          <a:prstGeom prst="rect">
            <a:avLst/>
          </a:prstGeom>
        </p:spPr>
      </p:pic>
      <p:graphicFrame>
        <p:nvGraphicFramePr>
          <p:cNvPr id="11" name="Table 10"/>
          <p:cNvGraphicFramePr>
            <a:graphicFrameLocks noGrp="1"/>
          </p:cNvGraphicFramePr>
          <p:nvPr>
            <p:extLst/>
          </p:nvPr>
        </p:nvGraphicFramePr>
        <p:xfrm>
          <a:off x="2246669" y="3357604"/>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3" name="Content Placeholder 6"/>
          <p:cNvSpPr>
            <a:spLocks noGrp="1"/>
          </p:cNvSpPr>
          <p:nvPr>
            <p:ph idx="1"/>
          </p:nvPr>
        </p:nvSpPr>
        <p:spPr>
          <a:xfrm>
            <a:off x="2588822" y="4187877"/>
            <a:ext cx="6555178" cy="2646375"/>
          </a:xfrm>
        </p:spPr>
        <p:txBody>
          <a:bodyPr>
            <a:normAutofit fontScale="77500" lnSpcReduction="20000"/>
          </a:bodyPr>
          <a:lstStyle/>
          <a:p>
            <a:pPr marL="457200" indent="-457200">
              <a:buFont typeface="+mj-lt"/>
              <a:buAutoNum type="alphaUcPeriod"/>
            </a:pPr>
            <a:r>
              <a:rPr lang="en-US" sz="2500" dirty="0">
                <a:solidFill>
                  <a:schemeClr val="accent1"/>
                </a:solidFill>
              </a:rPr>
              <a:t>Decision-Making Alternatives</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Understanding Disagreement</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The 3 Reasons People Disagree</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Identifying and Resolving Level 3 </a:t>
            </a:r>
            <a:r>
              <a:rPr lang="en-US" sz="2500" dirty="0">
                <a:solidFill>
                  <a:schemeClr val="accent1"/>
                </a:solidFill>
                <a:sym typeface="Wingdings" panose="05000000000000000000" pitchFamily="2" charset="2"/>
              </a:rPr>
              <a:t></a:t>
            </a:r>
            <a:endParaRPr lang="en-US" sz="2500" dirty="0">
              <a:solidFill>
                <a:schemeClr val="accent1"/>
              </a:solidFill>
            </a:endParaRPr>
          </a:p>
          <a:p>
            <a:pPr marL="457200" indent="-457200">
              <a:buFont typeface="+mj-lt"/>
              <a:buAutoNum type="alphaUcPeriod"/>
            </a:pPr>
            <a:r>
              <a:rPr lang="en-US" sz="2500" dirty="0">
                <a:solidFill>
                  <a:schemeClr val="tx2"/>
                </a:solidFill>
                <a:latin typeface="Franklin Gothic Demi" panose="020B0703020102020204" pitchFamily="34" charset="0"/>
              </a:rPr>
              <a:t>Using Delineation to Resolve Level 1</a:t>
            </a:r>
          </a:p>
          <a:p>
            <a:pPr marL="457200" indent="-457200">
              <a:buFont typeface="+mj-lt"/>
              <a:buAutoNum type="alphaUcPeriod"/>
            </a:pPr>
            <a:r>
              <a:rPr lang="en-US" sz="2400" dirty="0">
                <a:solidFill>
                  <a:schemeClr val="tx2"/>
                </a:solidFill>
              </a:rPr>
              <a:t>Using Strengths and Weaknesses and Merge to Resolve Level 2</a:t>
            </a:r>
          </a:p>
          <a:p>
            <a:pPr marL="457200" indent="-457200">
              <a:buFont typeface="+mj-lt"/>
              <a:buAutoNum type="alphaUcPeriod"/>
            </a:pPr>
            <a:r>
              <a:rPr lang="en-US" sz="2400" dirty="0">
                <a:solidFill>
                  <a:schemeClr val="tx2"/>
                </a:solidFill>
              </a:rPr>
              <a:t>5-Finger Consensus</a:t>
            </a:r>
          </a:p>
          <a:p>
            <a:pPr marL="0" indent="0">
              <a:buNone/>
            </a:pPr>
            <a:r>
              <a:rPr lang="en-US" sz="2400" b="1" dirty="0">
                <a:solidFill>
                  <a:schemeClr val="accent6">
                    <a:lumMod val="75000"/>
                  </a:schemeClr>
                </a:solidFill>
              </a:rPr>
              <a:t>Exercise</a:t>
            </a:r>
            <a:r>
              <a:rPr lang="en-US" sz="2400" dirty="0">
                <a:solidFill>
                  <a:schemeClr val="tx2"/>
                </a:solidFill>
              </a:rPr>
              <a:t>: Resolving a disagreement </a:t>
            </a:r>
          </a:p>
        </p:txBody>
      </p:sp>
    </p:spTree>
    <p:extLst>
      <p:ext uri="{BB962C8B-B14F-4D97-AF65-F5344CB8AC3E}">
        <p14:creationId xmlns:p14="http://schemas.microsoft.com/office/powerpoint/2010/main" val="2751134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a:xfrm>
            <a:off x="4713288" y="2133600"/>
            <a:ext cx="22225" cy="685800"/>
          </a:xfrm>
          <a:prstGeom prst="straightConnector1">
            <a:avLst/>
          </a:prstGeom>
          <a:ln>
            <a:solidFill>
              <a:srgbClr val="A0DBE6"/>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35171" name="Title 1"/>
          <p:cNvSpPr>
            <a:spLocks noGrp="1"/>
          </p:cNvSpPr>
          <p:nvPr>
            <p:ph type="title"/>
          </p:nvPr>
        </p:nvSpPr>
        <p:spPr>
          <a:xfrm>
            <a:off x="142558" y="-35877"/>
            <a:ext cx="8072437" cy="1143000"/>
          </a:xfrm>
        </p:spPr>
        <p:txBody>
          <a:bodyPr/>
          <a:lstStyle/>
          <a:p>
            <a:r>
              <a:rPr lang="en-US" altLang="en-US" dirty="0"/>
              <a:t>E. Using Delineation to Resolve Level 1</a:t>
            </a:r>
          </a:p>
        </p:txBody>
      </p:sp>
      <p:sp>
        <p:nvSpPr>
          <p:cNvPr id="135172" name="Slide Number Placeholder 3"/>
          <p:cNvSpPr>
            <a:spLocks noGrp="1"/>
          </p:cNvSpPr>
          <p:nvPr>
            <p:ph type="sldNum" sz="quarter" idx="4294967295"/>
          </p:nvPr>
        </p:nvSpPr>
        <p:spPr bwMode="auto">
          <a:xfrm>
            <a:off x="0" y="6446838"/>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46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46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46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9pPr>
          </a:lstStyle>
          <a:p>
            <a:pPr>
              <a:spcBef>
                <a:spcPct val="0"/>
              </a:spcBef>
              <a:buFontTx/>
              <a:buNone/>
            </a:pPr>
            <a:fld id="{F8A84EC7-5A63-4E59-B5ED-B16EFE1E33C8}" type="slidenum">
              <a:rPr lang="en-US" altLang="en-US" sz="1000" smtClean="0">
                <a:solidFill>
                  <a:schemeClr val="bg1"/>
                </a:solidFill>
              </a:rPr>
              <a:pPr>
                <a:spcBef>
                  <a:spcPct val="0"/>
                </a:spcBef>
                <a:buFontTx/>
                <a:buNone/>
              </a:pPr>
              <a:t>34</a:t>
            </a:fld>
            <a:endParaRPr lang="en-US" altLang="en-US" sz="1000">
              <a:solidFill>
                <a:schemeClr val="bg1"/>
              </a:solidFill>
            </a:endParaRPr>
          </a:p>
        </p:txBody>
      </p:sp>
      <p:sp>
        <p:nvSpPr>
          <p:cNvPr id="11" name="Rounded Rectangle 10"/>
          <p:cNvSpPr/>
          <p:nvPr/>
        </p:nvSpPr>
        <p:spPr>
          <a:xfrm>
            <a:off x="1014413" y="2941638"/>
            <a:ext cx="7419975" cy="1249362"/>
          </a:xfrm>
          <a:prstGeom prst="round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3600" dirty="0">
              <a:latin typeface="Franklin Gothic Book" pitchFamily="34" charset="0"/>
            </a:endParaRPr>
          </a:p>
          <a:p>
            <a:pPr algn="ctr" eaLnBrk="1" hangingPunct="1">
              <a:defRPr/>
            </a:pPr>
            <a:r>
              <a:rPr lang="en-US" sz="3600" dirty="0">
                <a:latin typeface="Franklin Gothic Book" pitchFamily="34" charset="0"/>
              </a:rPr>
              <a:t>Step 2: Confirm Source of Disagreement</a:t>
            </a:r>
          </a:p>
          <a:p>
            <a:pPr algn="ctr" eaLnBrk="1" hangingPunct="1">
              <a:defRPr/>
            </a:pPr>
            <a:endParaRPr lang="en-US" sz="3600" cap="all" dirty="0">
              <a:latin typeface="Franklin Gothic Book" pitchFamily="34" charset="0"/>
              <a:cs typeface="Franklin Gothic Medium"/>
            </a:endParaRPr>
          </a:p>
        </p:txBody>
      </p:sp>
      <p:sp>
        <p:nvSpPr>
          <p:cNvPr id="12" name="Rounded Rectangle 11"/>
          <p:cNvSpPr/>
          <p:nvPr/>
        </p:nvSpPr>
        <p:spPr>
          <a:xfrm>
            <a:off x="1025525" y="4773613"/>
            <a:ext cx="7397750" cy="1246187"/>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3600" dirty="0">
                <a:latin typeface="Franklin Gothic Book" pitchFamily="34" charset="0"/>
              </a:rPr>
              <a:t>Step 3: </a:t>
            </a:r>
            <a:r>
              <a:rPr lang="en-US" sz="4000" dirty="0">
                <a:latin typeface="Franklin Gothic Book" pitchFamily="34" charset="0"/>
              </a:rPr>
              <a:t>DELINEATE</a:t>
            </a:r>
            <a:r>
              <a:rPr lang="en-US" sz="3600" dirty="0">
                <a:latin typeface="Franklin Gothic Book" pitchFamily="34" charset="0"/>
              </a:rPr>
              <a:t> the Alternatives</a:t>
            </a:r>
            <a:endParaRPr lang="en-US" sz="3600" cap="all" dirty="0">
              <a:latin typeface="Franklin Gothic Book" pitchFamily="34" charset="0"/>
              <a:cs typeface="Franklin Gothic Medium"/>
            </a:endParaRPr>
          </a:p>
        </p:txBody>
      </p:sp>
      <p:sp>
        <p:nvSpPr>
          <p:cNvPr id="14" name="Rounded Rectangle 13"/>
          <p:cNvSpPr/>
          <p:nvPr/>
        </p:nvSpPr>
        <p:spPr>
          <a:xfrm>
            <a:off x="990600" y="1181100"/>
            <a:ext cx="7467600" cy="1257300"/>
          </a:xfrm>
          <a:prstGeom prst="roundRect">
            <a:avLst/>
          </a:prstGeom>
          <a:solidFill>
            <a:srgbClr val="A0DBE6"/>
          </a:solidFill>
          <a:ln>
            <a:solidFill>
              <a:srgbClr val="A0DBE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3600" dirty="0">
              <a:solidFill>
                <a:srgbClr val="00467F"/>
              </a:solidFill>
              <a:latin typeface="Franklin Gothic Book" pitchFamily="34" charset="0"/>
            </a:endParaRPr>
          </a:p>
          <a:p>
            <a:pPr algn="ctr" eaLnBrk="1" hangingPunct="1">
              <a:defRPr/>
            </a:pPr>
            <a:r>
              <a:rPr lang="en-US" sz="3600" dirty="0">
                <a:solidFill>
                  <a:srgbClr val="00467F"/>
                </a:solidFill>
                <a:latin typeface="Franklin Gothic Book" pitchFamily="34" charset="0"/>
              </a:rPr>
              <a:t>Step 1: Start with Agreement</a:t>
            </a:r>
          </a:p>
          <a:p>
            <a:pPr algn="ctr" eaLnBrk="1" hangingPunct="1">
              <a:defRPr/>
            </a:pPr>
            <a:endParaRPr lang="en-US" sz="3600" cap="all" dirty="0">
              <a:solidFill>
                <a:srgbClr val="00467F"/>
              </a:solidFill>
              <a:latin typeface="Franklin Gothic Book" pitchFamily="34" charset="0"/>
              <a:cs typeface="Franklin Gothic Medium"/>
            </a:endParaRPr>
          </a:p>
        </p:txBody>
      </p:sp>
      <p:cxnSp>
        <p:nvCxnSpPr>
          <p:cNvPr id="17" name="Straight Arrow Connector 16"/>
          <p:cNvCxnSpPr/>
          <p:nvPr/>
        </p:nvCxnSpPr>
        <p:spPr>
          <a:xfrm>
            <a:off x="4724400" y="4191000"/>
            <a:ext cx="0" cy="381000"/>
          </a:xfrm>
          <a:prstGeom prst="straightConnector1">
            <a:avLst/>
          </a:prstGeom>
          <a:ln>
            <a:solidFill>
              <a:srgbClr val="F26522"/>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816975" y="5092700"/>
            <a:ext cx="388938" cy="830263"/>
          </a:xfrm>
          <a:prstGeom prst="rect">
            <a:avLst/>
          </a:prstGeom>
          <a:noFill/>
        </p:spPr>
        <p:txBody>
          <a:bodyPr wrap="none">
            <a:spAutoFit/>
          </a:bodyPr>
          <a:lstStyle/>
          <a:p>
            <a:pPr eaLnBrk="1" hangingPunct="1">
              <a:defRPr/>
            </a:pPr>
            <a:r>
              <a:rPr lang="en-US" sz="4800" dirty="0">
                <a:solidFill>
                  <a:schemeClr val="bg1">
                    <a:lumMod val="95000"/>
                  </a:schemeClr>
                </a:solidFill>
                <a:latin typeface="Arial Black" pitchFamily="34" charset="0"/>
              </a:rPr>
              <a:t>-</a:t>
            </a:r>
          </a:p>
        </p:txBody>
      </p:sp>
      <p:sp>
        <p:nvSpPr>
          <p:cNvPr id="10" name="Slide Number Placeholder 3"/>
          <p:cNvSpPr txBox="1">
            <a:spLocks/>
          </p:cNvSpPr>
          <p:nvPr/>
        </p:nvSpPr>
        <p:spPr>
          <a:xfrm>
            <a:off x="7476550" y="243840"/>
            <a:ext cx="1411854" cy="9734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00467F"/>
                </a:solidFill>
              </a:rPr>
              <a:t> | M: N/A</a:t>
            </a:r>
            <a:endParaRPr lang="en-US" dirty="0">
              <a:solidFill>
                <a:srgbClr val="00467F"/>
              </a:solidFill>
            </a:endParaRPr>
          </a:p>
        </p:txBody>
      </p:sp>
      <p:sp>
        <p:nvSpPr>
          <p:cNvPr id="13"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34</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5-6</a:t>
            </a:r>
            <a:endParaRPr lang="en-US" dirty="0"/>
          </a:p>
        </p:txBody>
      </p:sp>
    </p:spTree>
    <p:extLst>
      <p:ext uri="{BB962C8B-B14F-4D97-AF65-F5344CB8AC3E}">
        <p14:creationId xmlns:p14="http://schemas.microsoft.com/office/powerpoint/2010/main" val="74157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46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46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46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9pPr>
          </a:lstStyle>
          <a:p>
            <a:pPr>
              <a:spcBef>
                <a:spcPct val="0"/>
              </a:spcBef>
              <a:buFontTx/>
              <a:buNone/>
            </a:pPr>
            <a:fld id="{EF83A441-79D8-4C0D-B727-F6516C11DD68}" type="slidenum">
              <a:rPr lang="en-US" altLang="en-US" sz="1000" smtClean="0">
                <a:solidFill>
                  <a:schemeClr val="bg1"/>
                </a:solidFill>
                <a:latin typeface="Times New Roman" panose="02020603050405020304" pitchFamily="18" charset="0"/>
              </a:rPr>
              <a:pPr>
                <a:spcBef>
                  <a:spcPct val="0"/>
                </a:spcBef>
                <a:buFontTx/>
                <a:buNone/>
              </a:pPr>
              <a:t>35</a:t>
            </a:fld>
            <a:endParaRPr lang="en-US" altLang="en-US" sz="1000">
              <a:solidFill>
                <a:schemeClr val="bg1"/>
              </a:solidFill>
              <a:latin typeface="Times New Roman" panose="02020603050405020304" pitchFamily="18" charset="0"/>
            </a:endParaRPr>
          </a:p>
        </p:txBody>
      </p:sp>
      <p:sp>
        <p:nvSpPr>
          <p:cNvPr id="141315" name="Rectangle 4"/>
          <p:cNvSpPr>
            <a:spLocks noGrp="1" noChangeArrowheads="1"/>
          </p:cNvSpPr>
          <p:nvPr>
            <p:ph type="title"/>
          </p:nvPr>
        </p:nvSpPr>
        <p:spPr>
          <a:xfrm>
            <a:off x="549279" y="708889"/>
            <a:ext cx="8075612" cy="1143000"/>
          </a:xfrm>
        </p:spPr>
        <p:txBody>
          <a:bodyPr/>
          <a:lstStyle/>
          <a:p>
            <a:pPr eaLnBrk="1" hangingPunct="1"/>
            <a:r>
              <a:rPr lang="en-US" altLang="en-US" sz="4000" dirty="0">
                <a:latin typeface="Franklin Gothic Medium" panose="020B0603020102020204" pitchFamily="34" charset="0"/>
                <a:ea typeface="Franklin Gothic Book" panose="020B0503020102020204" pitchFamily="34" charset="0"/>
                <a:cs typeface="Franklin Gothic Book" panose="020B0503020102020204" pitchFamily="34" charset="0"/>
              </a:rPr>
              <a:t>Delineation – Back to Role Play</a:t>
            </a:r>
          </a:p>
        </p:txBody>
      </p:sp>
      <p:sp>
        <p:nvSpPr>
          <p:cNvPr id="14" name="Rectangle 5"/>
          <p:cNvSpPr txBox="1">
            <a:spLocks noChangeArrowheads="1"/>
          </p:cNvSpPr>
          <p:nvPr/>
        </p:nvSpPr>
        <p:spPr bwMode="auto">
          <a:xfrm>
            <a:off x="607297" y="1371600"/>
            <a:ext cx="3810000" cy="4876800"/>
          </a:xfrm>
          <a:prstGeom prst="rect">
            <a:avLst/>
          </a:prstGeom>
          <a:noFill/>
          <a:ln w="9525">
            <a:solidFill>
              <a:schemeClr val="bg1"/>
            </a:solidFill>
            <a:miter lim="800000"/>
            <a:headEnd/>
            <a:tailEnd/>
          </a:ln>
        </p:spPr>
        <p:txBody>
          <a:bodyPr/>
          <a:lstStyle/>
          <a:p>
            <a:pPr marL="342900" indent="-342900" eaLnBrk="1" hangingPunct="1">
              <a:spcBef>
                <a:spcPts val="1200"/>
              </a:spcBef>
              <a:buClr>
                <a:srgbClr val="99CC00"/>
              </a:buClr>
              <a:buSzPct val="75000"/>
              <a:buFont typeface="Wingdings" pitchFamily="2" charset="2"/>
              <a:buNone/>
              <a:defRPr/>
            </a:pPr>
            <a:r>
              <a:rPr lang="en-US" sz="3200" kern="0" dirty="0">
                <a:solidFill>
                  <a:schemeClr val="bg1"/>
                </a:solidFill>
                <a:latin typeface="Franklin Gothic Book" pitchFamily="34" charset="0"/>
                <a:cs typeface="+mn-cs"/>
              </a:rPr>
              <a:t>EVERYONE</a:t>
            </a:r>
          </a:p>
        </p:txBody>
      </p:sp>
      <p:sp>
        <p:nvSpPr>
          <p:cNvPr id="15" name="Rectangle 6"/>
          <p:cNvSpPr txBox="1">
            <a:spLocks noChangeArrowheads="1"/>
          </p:cNvSpPr>
          <p:nvPr/>
        </p:nvSpPr>
        <p:spPr bwMode="auto">
          <a:xfrm>
            <a:off x="4569697" y="1371600"/>
            <a:ext cx="4114800" cy="4876800"/>
          </a:xfrm>
          <a:prstGeom prst="rect">
            <a:avLst/>
          </a:prstGeom>
          <a:noFill/>
          <a:ln w="9525">
            <a:solidFill>
              <a:schemeClr val="bg1"/>
            </a:solidFill>
            <a:miter lim="800000"/>
            <a:headEnd/>
            <a:tailEnd/>
          </a:ln>
        </p:spPr>
        <p:txBody>
          <a:bodyPr/>
          <a:lstStyle/>
          <a:p>
            <a:pPr marL="342900" indent="-342900" eaLnBrk="1" hangingPunct="1">
              <a:spcBef>
                <a:spcPts val="900"/>
              </a:spcBef>
              <a:buClr>
                <a:srgbClr val="99CC00"/>
              </a:buClr>
              <a:buSzPct val="75000"/>
              <a:buFont typeface="Wingdings" pitchFamily="2" charset="2"/>
              <a:buNone/>
              <a:defRPr/>
            </a:pPr>
            <a:r>
              <a:rPr lang="en-US" sz="3200" kern="0" dirty="0">
                <a:solidFill>
                  <a:schemeClr val="bg1"/>
                </a:solidFill>
                <a:latin typeface="Franklin Gothic Book" pitchFamily="34" charset="0"/>
                <a:cs typeface="+mn-cs"/>
              </a:rPr>
              <a:t>KEY MANAGERS</a:t>
            </a:r>
          </a:p>
          <a:p>
            <a:pPr marL="342900" indent="-342900" eaLnBrk="1" hangingPunct="1">
              <a:spcBef>
                <a:spcPts val="900"/>
              </a:spcBef>
              <a:buClr>
                <a:srgbClr val="99CC00"/>
              </a:buClr>
              <a:buSzPct val="75000"/>
              <a:buFont typeface="Wingdings" pitchFamily="2" charset="2"/>
              <a:buChar char="n"/>
              <a:defRPr/>
            </a:pPr>
            <a:endParaRPr lang="en-US" sz="2800" b="0" kern="0" dirty="0">
              <a:solidFill>
                <a:srgbClr val="000066"/>
              </a:solidFill>
              <a:latin typeface="+mn-lt"/>
              <a:cs typeface="+mn-cs"/>
            </a:endParaRPr>
          </a:p>
        </p:txBody>
      </p:sp>
      <p:sp>
        <p:nvSpPr>
          <p:cNvPr id="6" name="Slide Number Placeholder 3"/>
          <p:cNvSpPr txBox="1">
            <a:spLocks/>
          </p:cNvSpPr>
          <p:nvPr/>
        </p:nvSpPr>
        <p:spPr>
          <a:xfrm>
            <a:off x="7827070" y="0"/>
            <a:ext cx="1411854" cy="9734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 | M: N/A</a:t>
            </a:r>
            <a:endParaRPr lang="en-US" dirty="0">
              <a:solidFill>
                <a:schemeClr val="bg1"/>
              </a:solidFill>
            </a:endParaRPr>
          </a:p>
        </p:txBody>
      </p:sp>
      <p:sp>
        <p:nvSpPr>
          <p:cNvPr id="3" name="Rectangle 2"/>
          <p:cNvSpPr/>
          <p:nvPr/>
        </p:nvSpPr>
        <p:spPr>
          <a:xfrm>
            <a:off x="166832" y="91773"/>
            <a:ext cx="8977168" cy="584775"/>
          </a:xfrm>
          <a:prstGeom prst="rect">
            <a:avLst/>
          </a:prstGeom>
        </p:spPr>
        <p:txBody>
          <a:bodyPr wrap="square">
            <a:spAutoFit/>
          </a:bodyPr>
          <a:lstStyle/>
          <a:p>
            <a:r>
              <a:rPr lang="en-US" altLang="en-US" sz="3200" dirty="0">
                <a:solidFill>
                  <a:schemeClr val="tx2"/>
                </a:solidFill>
                <a:latin typeface="Franklin Gothic Book"/>
                <a:ea typeface="+mj-ea"/>
              </a:rPr>
              <a:t>E. Using Delineation to Resolve Level 1</a:t>
            </a:r>
            <a:endParaRPr lang="en-US" dirty="0">
              <a:solidFill>
                <a:schemeClr val="tx2"/>
              </a:solidFill>
            </a:endParaRPr>
          </a:p>
        </p:txBody>
      </p:sp>
    </p:spTree>
    <p:extLst>
      <p:ext uri="{BB962C8B-B14F-4D97-AF65-F5344CB8AC3E}">
        <p14:creationId xmlns:p14="http://schemas.microsoft.com/office/powerpoint/2010/main" val="355921095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 Using </a:t>
            </a:r>
            <a:r>
              <a:rPr lang="en-US" altLang="en-US" dirty="0">
                <a:solidFill>
                  <a:schemeClr val="tx2"/>
                </a:solidFill>
              </a:rPr>
              <a:t>Delineation</a:t>
            </a:r>
            <a:r>
              <a:rPr lang="en-US" altLang="en-US" dirty="0"/>
              <a:t> to Resolve Level 1</a:t>
            </a:r>
            <a:endParaRPr lang="en-US" sz="2400" dirty="0"/>
          </a:p>
        </p:txBody>
      </p:sp>
      <p:sp>
        <p:nvSpPr>
          <p:cNvPr id="3" name="Content Placeholder 2"/>
          <p:cNvSpPr>
            <a:spLocks noGrp="1"/>
          </p:cNvSpPr>
          <p:nvPr>
            <p:ph idx="1"/>
          </p:nvPr>
        </p:nvSpPr>
        <p:spPr>
          <a:xfrm>
            <a:off x="457200" y="1095992"/>
            <a:ext cx="8229600" cy="1097908"/>
          </a:xfrm>
        </p:spPr>
        <p:txBody>
          <a:bodyPr/>
          <a:lstStyle/>
          <a:p>
            <a:pPr marL="0" indent="0">
              <a:buNone/>
            </a:pPr>
            <a:r>
              <a:rPr lang="en-US" dirty="0">
                <a:solidFill>
                  <a:schemeClr val="tx1"/>
                </a:solidFill>
              </a:rPr>
              <a:t>For each alternative, direct specific questions to its supporter(s).</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6" name="Rectangle 5"/>
          <p:cNvSpPr/>
          <p:nvPr/>
        </p:nvSpPr>
        <p:spPr>
          <a:xfrm>
            <a:off x="742241" y="2210406"/>
            <a:ext cx="3546264" cy="2787728"/>
          </a:xfrm>
          <a:prstGeom prst="rect">
            <a:avLst/>
          </a:prstGeom>
          <a:solidFill>
            <a:srgbClr val="00467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u="sng" dirty="0">
                <a:solidFill>
                  <a:schemeClr val="bg1"/>
                </a:solidFill>
                <a:latin typeface="Franklin Gothic Medium"/>
                <a:cs typeface="Franklin Gothic Medium"/>
              </a:rPr>
              <a:t>Alternative #1</a:t>
            </a:r>
          </a:p>
          <a:p>
            <a:pPr algn="ctr"/>
            <a:endParaRPr lang="en-US" dirty="0">
              <a:solidFill>
                <a:schemeClr val="bg1"/>
              </a:solidFill>
              <a:latin typeface="Franklin Gothic Book"/>
              <a:cs typeface="Franklin Gothic Book"/>
            </a:endParaRPr>
          </a:p>
          <a:p>
            <a:pPr lvl="1">
              <a:buFontTx/>
              <a:buChar char="•"/>
            </a:pPr>
            <a:r>
              <a:rPr lang="en-US" sz="2400" dirty="0">
                <a:solidFill>
                  <a:schemeClr val="bg1"/>
                </a:solidFill>
                <a:latin typeface="Franklin Gothic Book"/>
                <a:cs typeface="Franklin Gothic Book"/>
              </a:rPr>
              <a:t>How much?</a:t>
            </a:r>
          </a:p>
          <a:p>
            <a:pPr lvl="1">
              <a:buFontTx/>
              <a:buChar char="•"/>
            </a:pPr>
            <a:r>
              <a:rPr lang="en-US" sz="2400" dirty="0">
                <a:solidFill>
                  <a:schemeClr val="bg1"/>
                </a:solidFill>
                <a:latin typeface="Franklin Gothic Book"/>
                <a:cs typeface="Franklin Gothic Book"/>
              </a:rPr>
              <a:t>How long?</a:t>
            </a:r>
          </a:p>
          <a:p>
            <a:pPr lvl="1">
              <a:buFontTx/>
              <a:buChar char="•"/>
            </a:pPr>
            <a:r>
              <a:rPr lang="en-US" sz="2400" dirty="0">
                <a:solidFill>
                  <a:schemeClr val="bg1"/>
                </a:solidFill>
                <a:latin typeface="Franklin Gothic Book"/>
                <a:cs typeface="Franklin Gothic Book"/>
              </a:rPr>
              <a:t>Who is involved?</a:t>
            </a:r>
          </a:p>
          <a:p>
            <a:pPr lvl="1">
              <a:buFontTx/>
              <a:buChar char="•"/>
            </a:pPr>
            <a:r>
              <a:rPr lang="en-US" sz="2400" dirty="0">
                <a:solidFill>
                  <a:schemeClr val="bg1"/>
                </a:solidFill>
                <a:latin typeface="Franklin Gothic Book"/>
                <a:cs typeface="Franklin Gothic Book"/>
              </a:rPr>
              <a:t>What is involved?</a:t>
            </a:r>
            <a:endParaRPr kumimoji="1" lang="en-US" sz="2400" dirty="0">
              <a:solidFill>
                <a:schemeClr val="bg1"/>
              </a:solidFill>
              <a:latin typeface="Franklin Gothic Book"/>
              <a:cs typeface="Franklin Gothic Book"/>
            </a:endParaRPr>
          </a:p>
          <a:p>
            <a:pPr algn="ctr"/>
            <a:endParaRPr lang="en-US" dirty="0">
              <a:solidFill>
                <a:schemeClr val="bg1"/>
              </a:solidFill>
              <a:latin typeface="Franklin Gothic Book"/>
              <a:cs typeface="Franklin Gothic Book"/>
            </a:endParaRPr>
          </a:p>
          <a:p>
            <a:pPr algn="ctr"/>
            <a:endParaRPr lang="en-US" dirty="0">
              <a:solidFill>
                <a:schemeClr val="bg1"/>
              </a:solidFill>
              <a:latin typeface="Franklin Gothic Book"/>
              <a:cs typeface="Franklin Gothic Book"/>
            </a:endParaRPr>
          </a:p>
        </p:txBody>
      </p:sp>
      <p:sp>
        <p:nvSpPr>
          <p:cNvPr id="7" name="Rectangle 6"/>
          <p:cNvSpPr/>
          <p:nvPr/>
        </p:nvSpPr>
        <p:spPr>
          <a:xfrm>
            <a:off x="4832815" y="2210406"/>
            <a:ext cx="3546264" cy="2787728"/>
          </a:xfrm>
          <a:prstGeom prst="rect">
            <a:avLst/>
          </a:prstGeom>
          <a:solidFill>
            <a:srgbClr val="AFBD2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u="sng" dirty="0">
                <a:solidFill>
                  <a:schemeClr val="bg1"/>
                </a:solidFill>
                <a:latin typeface="Franklin Gothic Medium"/>
                <a:cs typeface="Franklin Gothic Medium"/>
              </a:rPr>
              <a:t>Alternative #2</a:t>
            </a:r>
          </a:p>
          <a:p>
            <a:pPr algn="ctr"/>
            <a:endParaRPr lang="en-US" dirty="0">
              <a:solidFill>
                <a:schemeClr val="bg1"/>
              </a:solidFill>
              <a:latin typeface="Franklin Gothic Book"/>
              <a:cs typeface="Franklin Gothic Book"/>
            </a:endParaRPr>
          </a:p>
          <a:p>
            <a:pPr lvl="1">
              <a:buFontTx/>
              <a:buChar char="•"/>
            </a:pPr>
            <a:r>
              <a:rPr lang="en-US" sz="2400" dirty="0">
                <a:solidFill>
                  <a:schemeClr val="bg1"/>
                </a:solidFill>
                <a:latin typeface="Franklin Gothic Book"/>
                <a:cs typeface="Franklin Gothic Book"/>
              </a:rPr>
              <a:t>How much?</a:t>
            </a:r>
          </a:p>
          <a:p>
            <a:pPr lvl="1">
              <a:buFontTx/>
              <a:buChar char="•"/>
            </a:pPr>
            <a:r>
              <a:rPr lang="en-US" sz="2400" dirty="0">
                <a:solidFill>
                  <a:schemeClr val="bg1"/>
                </a:solidFill>
                <a:latin typeface="Franklin Gothic Book"/>
                <a:cs typeface="Franklin Gothic Book"/>
              </a:rPr>
              <a:t>How long?</a:t>
            </a:r>
          </a:p>
          <a:p>
            <a:pPr lvl="1">
              <a:buFontTx/>
              <a:buChar char="•"/>
            </a:pPr>
            <a:r>
              <a:rPr lang="en-US" sz="2400" dirty="0">
                <a:solidFill>
                  <a:schemeClr val="bg1"/>
                </a:solidFill>
                <a:latin typeface="Franklin Gothic Book"/>
                <a:cs typeface="Franklin Gothic Book"/>
              </a:rPr>
              <a:t>Who is involved?</a:t>
            </a:r>
          </a:p>
          <a:p>
            <a:pPr lvl="1">
              <a:buFontTx/>
              <a:buChar char="•"/>
            </a:pPr>
            <a:r>
              <a:rPr lang="en-US" sz="2400" dirty="0">
                <a:solidFill>
                  <a:schemeClr val="bg1"/>
                </a:solidFill>
                <a:latin typeface="Franklin Gothic Book"/>
                <a:cs typeface="Franklin Gothic Book"/>
              </a:rPr>
              <a:t>What is involved?</a:t>
            </a:r>
            <a:endParaRPr kumimoji="1" lang="en-US" sz="2400" dirty="0">
              <a:solidFill>
                <a:schemeClr val="bg1"/>
              </a:solidFill>
              <a:latin typeface="Franklin Gothic Book"/>
              <a:cs typeface="Franklin Gothic Book"/>
            </a:endParaRPr>
          </a:p>
          <a:p>
            <a:pPr algn="ctr"/>
            <a:endParaRPr lang="en-US" dirty="0">
              <a:solidFill>
                <a:schemeClr val="bg1"/>
              </a:solidFill>
              <a:latin typeface="Franklin Gothic Book"/>
              <a:cs typeface="Franklin Gothic Book"/>
            </a:endParaRPr>
          </a:p>
          <a:p>
            <a:pPr algn="ctr"/>
            <a:endParaRPr lang="en-US" dirty="0">
              <a:solidFill>
                <a:schemeClr val="bg1"/>
              </a:solidFill>
              <a:latin typeface="Franklin Gothic Book"/>
              <a:cs typeface="Franklin Gothic Book"/>
            </a:endParaRPr>
          </a:p>
        </p:txBody>
      </p:sp>
      <p:sp>
        <p:nvSpPr>
          <p:cNvPr id="9" name="Rectangle 8"/>
          <p:cNvSpPr/>
          <p:nvPr/>
        </p:nvSpPr>
        <p:spPr>
          <a:xfrm>
            <a:off x="0" y="5606700"/>
            <a:ext cx="9144000" cy="75934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latin typeface="Franklin Gothic Medium"/>
                <a:cs typeface="Franklin Gothic Medium"/>
              </a:rPr>
              <a:t>Check to determine if consensus has been reached.</a:t>
            </a:r>
          </a:p>
        </p:txBody>
      </p:sp>
      <p:sp>
        <p:nvSpPr>
          <p:cNvPr id="10" name="TextBox 9"/>
          <p:cNvSpPr txBox="1"/>
          <p:nvPr/>
        </p:nvSpPr>
        <p:spPr>
          <a:xfrm>
            <a:off x="8739003" y="5606700"/>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11"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36</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5-7</a:t>
            </a:r>
            <a:endParaRPr lang="en-US" dirty="0"/>
          </a:p>
        </p:txBody>
      </p:sp>
    </p:spTree>
    <p:extLst>
      <p:ext uri="{BB962C8B-B14F-4D97-AF65-F5344CB8AC3E}">
        <p14:creationId xmlns:p14="http://schemas.microsoft.com/office/powerpoint/2010/main" val="28811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idx="4294967295"/>
          </p:nvPr>
        </p:nvSpPr>
        <p:spPr>
          <a:xfrm>
            <a:off x="4608943" y="1457325"/>
            <a:ext cx="3941763" cy="4899025"/>
          </a:xfrm>
          <a:prstGeom prst="rect">
            <a:avLst/>
          </a:prstGeom>
          <a:ln>
            <a:solidFill>
              <a:schemeClr val="bg1"/>
            </a:solidFill>
            <a:miter lim="800000"/>
            <a:headEnd/>
            <a:tailEnd/>
          </a:ln>
        </p:spPr>
        <p:txBody>
          <a:bodyPr/>
          <a:lstStyle/>
          <a:p>
            <a:pPr eaLnBrk="1" hangingPunct="1">
              <a:spcBef>
                <a:spcPts val="900"/>
              </a:spcBef>
              <a:buFont typeface="Wingdings" panose="05000000000000000000" pitchFamily="2" charset="2"/>
              <a:buNone/>
            </a:pPr>
            <a:r>
              <a:rPr lang="en-US" altLang="en-US" b="1">
                <a:solidFill>
                  <a:schemeClr val="bg1"/>
                </a:solidFill>
                <a:latin typeface="Franklin Gothic Book" panose="020B0503020102020204" pitchFamily="34" charset="0"/>
                <a:cs typeface="Arial" panose="020B0604020202020204" pitchFamily="34" charset="0"/>
              </a:rPr>
              <a:t>KEY MANAGERS</a:t>
            </a:r>
          </a:p>
          <a:p>
            <a:pPr eaLnBrk="1" hangingPunct="1">
              <a:spcBef>
                <a:spcPts val="900"/>
              </a:spcBef>
            </a:pPr>
            <a:endParaRPr lang="en-US" altLang="en-US">
              <a:latin typeface="Arial" panose="020B0604020202020204" pitchFamily="34" charset="0"/>
              <a:cs typeface="Arial" panose="020B0604020202020204" pitchFamily="34" charset="0"/>
            </a:endParaRPr>
          </a:p>
        </p:txBody>
      </p:sp>
      <p:sp>
        <p:nvSpPr>
          <p:cNvPr id="19461" name="Rectangle 5"/>
          <p:cNvSpPr>
            <a:spLocks noGrp="1" noChangeArrowheads="1"/>
          </p:cNvSpPr>
          <p:nvPr>
            <p:ph idx="4294967295"/>
          </p:nvPr>
        </p:nvSpPr>
        <p:spPr>
          <a:xfrm>
            <a:off x="514781" y="1457325"/>
            <a:ext cx="3941762" cy="4899025"/>
          </a:xfrm>
          <a:prstGeom prst="rect">
            <a:avLst/>
          </a:prstGeom>
          <a:ln>
            <a:solidFill>
              <a:schemeClr val="bg1"/>
            </a:solidFill>
            <a:miter lim="800000"/>
            <a:headEnd/>
            <a:tailEnd/>
          </a:ln>
        </p:spPr>
        <p:txBody>
          <a:bodyPr/>
          <a:lstStyle/>
          <a:p>
            <a:pPr eaLnBrk="1" hangingPunct="1">
              <a:spcBef>
                <a:spcPts val="1200"/>
              </a:spcBef>
              <a:buFont typeface="Wingdings" panose="05000000000000000000" pitchFamily="2" charset="2"/>
              <a:buNone/>
            </a:pPr>
            <a:r>
              <a:rPr lang="en-US" altLang="en-US" b="1">
                <a:solidFill>
                  <a:schemeClr val="bg1"/>
                </a:solidFill>
                <a:latin typeface="Franklin Gothic Book" panose="020B0503020102020204" pitchFamily="34" charset="0"/>
                <a:cs typeface="Arial" panose="020B0604020202020204" pitchFamily="34" charset="0"/>
              </a:rPr>
              <a:t>EVERYONE</a:t>
            </a:r>
          </a:p>
          <a:p>
            <a:pPr eaLnBrk="1" hangingPunct="1">
              <a:spcBef>
                <a:spcPts val="900"/>
              </a:spcBef>
            </a:pPr>
            <a:r>
              <a:rPr lang="en-US" altLang="en-US" sz="2800">
                <a:solidFill>
                  <a:schemeClr val="bg1"/>
                </a:solidFill>
                <a:latin typeface="Franklin Gothic Book" panose="020B0503020102020204" pitchFamily="34" charset="0"/>
                <a:cs typeface="Arial" panose="020B0604020202020204" pitchFamily="34" charset="0"/>
              </a:rPr>
              <a:t>500 people</a:t>
            </a:r>
          </a:p>
          <a:p>
            <a:pPr eaLnBrk="1" hangingPunct="1">
              <a:spcBef>
                <a:spcPts val="900"/>
              </a:spcBef>
            </a:pPr>
            <a:r>
              <a:rPr lang="en-US" altLang="en-US" sz="2800">
                <a:solidFill>
                  <a:schemeClr val="bg1"/>
                </a:solidFill>
                <a:latin typeface="Franklin Gothic Book" panose="020B0503020102020204" pitchFamily="34" charset="0"/>
                <a:cs typeface="Arial" panose="020B0604020202020204" pitchFamily="34" charset="0"/>
              </a:rPr>
              <a:t>1-day version</a:t>
            </a:r>
          </a:p>
        </p:txBody>
      </p:sp>
      <p:sp>
        <p:nvSpPr>
          <p:cNvPr id="143364" name="Rectangle 4"/>
          <p:cNvSpPr>
            <a:spLocks noGrp="1" noChangeArrowheads="1"/>
          </p:cNvSpPr>
          <p:nvPr>
            <p:ph type="title"/>
          </p:nvPr>
        </p:nvSpPr>
        <p:spPr>
          <a:xfrm>
            <a:off x="499482" y="752124"/>
            <a:ext cx="8074025" cy="1143000"/>
          </a:xfrm>
        </p:spPr>
        <p:txBody>
          <a:bodyPr/>
          <a:lstStyle/>
          <a:p>
            <a:pPr eaLnBrk="1" hangingPunct="1"/>
            <a:r>
              <a:rPr lang="en-US" altLang="en-US" sz="4000" dirty="0">
                <a:latin typeface="Franklin Gothic Medium" panose="020B0603020102020204" pitchFamily="34" charset="0"/>
                <a:ea typeface="Franklin Gothic Book" panose="020B0503020102020204" pitchFamily="34" charset="0"/>
                <a:cs typeface="Franklin Gothic Book" panose="020B0503020102020204" pitchFamily="34" charset="0"/>
              </a:rPr>
              <a:t>How could this have been Level 1?</a:t>
            </a:r>
          </a:p>
        </p:txBody>
      </p:sp>
      <p:grpSp>
        <p:nvGrpSpPr>
          <p:cNvPr id="2" name="Group 17"/>
          <p:cNvGrpSpPr>
            <a:grpSpLocks/>
          </p:cNvGrpSpPr>
          <p:nvPr/>
        </p:nvGrpSpPr>
        <p:grpSpPr bwMode="auto">
          <a:xfrm>
            <a:off x="3234168" y="1905000"/>
            <a:ext cx="4727575" cy="3170238"/>
            <a:chOff x="3502152" y="1905000"/>
            <a:chExt cx="4727448" cy="3170238"/>
          </a:xfrm>
        </p:grpSpPr>
        <p:grpSp>
          <p:nvGrpSpPr>
            <p:cNvPr id="143366" name="Group 16"/>
            <p:cNvGrpSpPr>
              <a:grpSpLocks/>
            </p:cNvGrpSpPr>
            <p:nvPr/>
          </p:nvGrpSpPr>
          <p:grpSpPr bwMode="auto">
            <a:xfrm>
              <a:off x="3502152" y="1905000"/>
              <a:ext cx="4727448" cy="3170238"/>
              <a:chOff x="3502152" y="1905000"/>
              <a:chExt cx="4727448" cy="3170238"/>
            </a:xfrm>
          </p:grpSpPr>
          <p:sp>
            <p:nvSpPr>
              <p:cNvPr id="16" name="Oval 15"/>
              <p:cNvSpPr/>
              <p:nvPr/>
            </p:nvSpPr>
            <p:spPr>
              <a:xfrm>
                <a:off x="3502152" y="2286000"/>
                <a:ext cx="1981147" cy="1828800"/>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143369" name="Group 14"/>
              <p:cNvGrpSpPr>
                <a:grpSpLocks/>
              </p:cNvGrpSpPr>
              <p:nvPr/>
            </p:nvGrpSpPr>
            <p:grpSpPr bwMode="auto">
              <a:xfrm>
                <a:off x="3744913" y="1905000"/>
                <a:ext cx="4484687" cy="3170238"/>
                <a:chOff x="3744913" y="1905000"/>
                <a:chExt cx="4484687" cy="3170238"/>
              </a:xfrm>
            </p:grpSpPr>
            <p:grpSp>
              <p:nvGrpSpPr>
                <p:cNvPr id="143370" name="Group 13"/>
                <p:cNvGrpSpPr>
                  <a:grpSpLocks/>
                </p:cNvGrpSpPr>
                <p:nvPr/>
              </p:nvGrpSpPr>
              <p:grpSpPr bwMode="auto">
                <a:xfrm>
                  <a:off x="3950208" y="2093976"/>
                  <a:ext cx="3898392" cy="2364673"/>
                  <a:chOff x="3950208" y="2093976"/>
                  <a:chExt cx="3898392" cy="2364673"/>
                </a:xfrm>
              </p:grpSpPr>
              <p:sp>
                <p:nvSpPr>
                  <p:cNvPr id="11" name="Oval 10"/>
                  <p:cNvSpPr/>
                  <p:nvPr/>
                </p:nvSpPr>
                <p:spPr>
                  <a:xfrm>
                    <a:off x="3949815" y="2093913"/>
                    <a:ext cx="3898796" cy="218598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ight Triangle 11"/>
                  <p:cNvSpPr/>
                  <p:nvPr/>
                </p:nvSpPr>
                <p:spPr>
                  <a:xfrm rot="17220000">
                    <a:off x="6342894" y="3377423"/>
                    <a:ext cx="993775" cy="1169957"/>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pic>
              <p:nvPicPr>
                <p:cNvPr id="14337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44913" y="1905000"/>
                  <a:ext cx="448468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3367" name="Rectangle 6"/>
            <p:cNvSpPr>
              <a:spLocks noChangeArrowheads="1"/>
            </p:cNvSpPr>
            <p:nvPr/>
          </p:nvSpPr>
          <p:spPr bwMode="auto">
            <a:xfrm>
              <a:off x="3581400" y="2501205"/>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00467F"/>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800">
                  <a:solidFill>
                    <a:srgbClr val="0046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46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9pPr>
            </a:lstStyle>
            <a:p>
              <a:pPr marL="0" lvl="1" algn="ctr">
                <a:spcBef>
                  <a:spcPts val="1200"/>
                </a:spcBef>
                <a:buFontTx/>
                <a:buNone/>
              </a:pPr>
              <a:r>
                <a:rPr lang="en-US" altLang="en-US" dirty="0">
                  <a:solidFill>
                    <a:srgbClr val="F26522"/>
                  </a:solidFill>
                  <a:latin typeface="Franklin Gothic Book" panose="020B0503020102020204" pitchFamily="34" charset="0"/>
                </a:rPr>
                <a:t>Oh, 1-day version?</a:t>
              </a:r>
              <a:br>
                <a:rPr lang="en-US" altLang="en-US" dirty="0">
                  <a:solidFill>
                    <a:srgbClr val="F26522"/>
                  </a:solidFill>
                  <a:latin typeface="Franklin Gothic Book" panose="020B0503020102020204" pitchFamily="34" charset="0"/>
                </a:rPr>
              </a:br>
              <a:r>
                <a:rPr lang="en-US" altLang="en-US" dirty="0">
                  <a:solidFill>
                    <a:srgbClr val="F26522"/>
                  </a:solidFill>
                  <a:latin typeface="Franklin Gothic Book" panose="020B0503020102020204" pitchFamily="34" charset="0"/>
                </a:rPr>
                <a:t>Why didn’t you </a:t>
              </a:r>
              <a:br>
                <a:rPr lang="en-US" altLang="en-US" dirty="0">
                  <a:solidFill>
                    <a:srgbClr val="F26522"/>
                  </a:solidFill>
                  <a:latin typeface="Franklin Gothic Book" panose="020B0503020102020204" pitchFamily="34" charset="0"/>
                </a:rPr>
              </a:br>
              <a:r>
                <a:rPr lang="en-US" altLang="en-US" dirty="0">
                  <a:solidFill>
                    <a:srgbClr val="F26522"/>
                  </a:solidFill>
                  <a:latin typeface="Franklin Gothic Book" panose="020B0503020102020204" pitchFamily="34" charset="0"/>
                </a:rPr>
                <a:t>say  that?</a:t>
              </a:r>
              <a:endParaRPr kumimoji="1" lang="en-US" altLang="en-US" dirty="0">
                <a:solidFill>
                  <a:srgbClr val="F26522"/>
                </a:solidFill>
                <a:latin typeface="Franklin Gothic Book" panose="020B0503020102020204" pitchFamily="34" charset="0"/>
              </a:endParaRPr>
            </a:p>
          </p:txBody>
        </p:sp>
      </p:grpSp>
      <p:sp>
        <p:nvSpPr>
          <p:cNvPr id="14" name="Slide Number Placeholder 3"/>
          <p:cNvSpPr txBox="1">
            <a:spLocks/>
          </p:cNvSpPr>
          <p:nvPr/>
        </p:nvSpPr>
        <p:spPr>
          <a:xfrm>
            <a:off x="7476550" y="-15240"/>
            <a:ext cx="1411854" cy="9734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 M: N/A</a:t>
            </a:r>
          </a:p>
        </p:txBody>
      </p:sp>
      <p:sp>
        <p:nvSpPr>
          <p:cNvPr id="15" name="Rectangle 14"/>
          <p:cNvSpPr/>
          <p:nvPr/>
        </p:nvSpPr>
        <p:spPr>
          <a:xfrm>
            <a:off x="166832" y="91773"/>
            <a:ext cx="8977168" cy="584775"/>
          </a:xfrm>
          <a:prstGeom prst="rect">
            <a:avLst/>
          </a:prstGeom>
        </p:spPr>
        <p:txBody>
          <a:bodyPr wrap="square">
            <a:spAutoFit/>
          </a:bodyPr>
          <a:lstStyle/>
          <a:p>
            <a:r>
              <a:rPr lang="en-US" altLang="en-US" sz="3200" dirty="0">
                <a:solidFill>
                  <a:schemeClr val="tx2"/>
                </a:solidFill>
                <a:latin typeface="Franklin Gothic Book"/>
                <a:ea typeface="+mj-ea"/>
              </a:rPr>
              <a:t>E. Using Delineation to Resolve Level 1</a:t>
            </a:r>
            <a:endParaRPr lang="en-US" dirty="0">
              <a:solidFill>
                <a:schemeClr val="tx2"/>
              </a:solidFill>
            </a:endParaRPr>
          </a:p>
        </p:txBody>
      </p:sp>
    </p:spTree>
    <p:extLst>
      <p:ext uri="{BB962C8B-B14F-4D97-AF65-F5344CB8AC3E}">
        <p14:creationId xmlns:p14="http://schemas.microsoft.com/office/powerpoint/2010/main" val="21878845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61">
                                            <p:txEl>
                                              <p:pRg st="1" end="1"/>
                                            </p:txEl>
                                          </p:spTgt>
                                        </p:tgtEl>
                                        <p:attrNameLst>
                                          <p:attrName>style.visibility</p:attrName>
                                        </p:attrNameLst>
                                      </p:cBhvr>
                                      <p:to>
                                        <p:strVal val="visible"/>
                                      </p:to>
                                    </p:set>
                                    <p:animEffect transition="in" filter="dissolve">
                                      <p:cBhvr>
                                        <p:cTn id="7" dur="500"/>
                                        <p:tgtEl>
                                          <p:spTgt spid="1946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61">
                                            <p:txEl>
                                              <p:pRg st="2" end="2"/>
                                            </p:txEl>
                                          </p:spTgt>
                                        </p:tgtEl>
                                        <p:attrNameLst>
                                          <p:attrName>style.visibility</p:attrName>
                                        </p:attrNameLst>
                                      </p:cBhvr>
                                      <p:to>
                                        <p:strVal val="visible"/>
                                      </p:to>
                                    </p:set>
                                    <p:animEffect transition="in" filter="dissolve">
                                      <p:cBhvr>
                                        <p:cTn id="12" dur="500"/>
                                        <p:tgtEl>
                                          <p:spTgt spid="1946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73" b="23949"/>
          <a:stretch/>
        </p:blipFill>
        <p:spPr>
          <a:xfrm>
            <a:off x="0" y="2"/>
            <a:ext cx="9144000" cy="3275389"/>
          </a:xfrm>
          <a:prstGeom prst="rect">
            <a:avLst/>
          </a:prstGeom>
        </p:spPr>
      </p:pic>
      <p:pic>
        <p:nvPicPr>
          <p:cNvPr id="8" name="Picture 7"/>
          <p:cNvPicPr>
            <a:picLocks noChangeAspect="1"/>
          </p:cNvPicPr>
          <p:nvPr/>
        </p:nvPicPr>
        <p:blipFill>
          <a:blip r:embed="rId3"/>
          <a:stretch>
            <a:fillRect/>
          </a:stretch>
        </p:blipFill>
        <p:spPr>
          <a:xfrm>
            <a:off x="196640" y="4151017"/>
            <a:ext cx="2194560" cy="2203132"/>
          </a:xfrm>
          <a:prstGeom prst="rect">
            <a:avLst/>
          </a:prstGeom>
        </p:spPr>
      </p:pic>
      <p:graphicFrame>
        <p:nvGraphicFramePr>
          <p:cNvPr id="11" name="Table 10"/>
          <p:cNvGraphicFramePr>
            <a:graphicFrameLocks noGrp="1"/>
          </p:cNvGraphicFramePr>
          <p:nvPr>
            <p:extLst/>
          </p:nvPr>
        </p:nvGraphicFramePr>
        <p:xfrm>
          <a:off x="2246669" y="3357604"/>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3" name="Content Placeholder 6"/>
          <p:cNvSpPr>
            <a:spLocks noGrp="1"/>
          </p:cNvSpPr>
          <p:nvPr>
            <p:ph idx="1"/>
          </p:nvPr>
        </p:nvSpPr>
        <p:spPr>
          <a:xfrm>
            <a:off x="2588822" y="4187877"/>
            <a:ext cx="6555178" cy="2646375"/>
          </a:xfrm>
        </p:spPr>
        <p:txBody>
          <a:bodyPr>
            <a:normAutofit fontScale="77500" lnSpcReduction="20000"/>
          </a:bodyPr>
          <a:lstStyle/>
          <a:p>
            <a:pPr marL="457200" indent="-457200">
              <a:buFont typeface="+mj-lt"/>
              <a:buAutoNum type="alphaUcPeriod"/>
            </a:pPr>
            <a:r>
              <a:rPr lang="en-US" sz="2500" dirty="0">
                <a:solidFill>
                  <a:schemeClr val="accent1"/>
                </a:solidFill>
              </a:rPr>
              <a:t>Decision-Making Alternatives</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Understanding Disagreement</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The 3 Reasons People Disagree</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Identifying and Resolving Level 3 </a:t>
            </a:r>
            <a:r>
              <a:rPr lang="en-US" sz="2500" dirty="0">
                <a:solidFill>
                  <a:schemeClr val="accent1"/>
                </a:solidFill>
                <a:sym typeface="Wingdings" panose="05000000000000000000" pitchFamily="2" charset="2"/>
              </a:rPr>
              <a:t></a:t>
            </a:r>
            <a:endParaRPr lang="en-US" sz="2500" dirty="0">
              <a:solidFill>
                <a:schemeClr val="accent1"/>
              </a:solidFill>
            </a:endParaRPr>
          </a:p>
          <a:p>
            <a:pPr marL="457200" indent="-457200">
              <a:buFont typeface="+mj-lt"/>
              <a:buAutoNum type="alphaUcPeriod"/>
            </a:pPr>
            <a:r>
              <a:rPr lang="en-US" sz="2500" dirty="0">
                <a:solidFill>
                  <a:schemeClr val="accent1"/>
                </a:solidFill>
              </a:rPr>
              <a:t>Using Delineation to Resolve Level 1</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tx2"/>
                </a:solidFill>
                <a:latin typeface="Franklin Gothic Demi" panose="020B0703020102020204" pitchFamily="34" charset="0"/>
              </a:rPr>
              <a:t>Using Strengths and Weaknesses and Merge to Resolve Level 2</a:t>
            </a:r>
          </a:p>
          <a:p>
            <a:pPr marL="457200" indent="-457200">
              <a:buFont typeface="+mj-lt"/>
              <a:buAutoNum type="alphaUcPeriod"/>
            </a:pPr>
            <a:r>
              <a:rPr lang="en-US" sz="2400" dirty="0">
                <a:solidFill>
                  <a:schemeClr val="tx2"/>
                </a:solidFill>
              </a:rPr>
              <a:t>5-Finger Consensus</a:t>
            </a:r>
          </a:p>
          <a:p>
            <a:pPr marL="0" indent="0">
              <a:buNone/>
            </a:pPr>
            <a:r>
              <a:rPr lang="en-US" sz="2400" b="1" dirty="0">
                <a:solidFill>
                  <a:schemeClr val="accent6">
                    <a:lumMod val="75000"/>
                  </a:schemeClr>
                </a:solidFill>
              </a:rPr>
              <a:t>Exercise</a:t>
            </a:r>
            <a:r>
              <a:rPr lang="en-US" sz="2400" dirty="0">
                <a:solidFill>
                  <a:schemeClr val="tx2"/>
                </a:solidFill>
              </a:rPr>
              <a:t>: Resolving a disagreement </a:t>
            </a:r>
          </a:p>
        </p:txBody>
      </p:sp>
    </p:spTree>
    <p:extLst>
      <p:ext uri="{BB962C8B-B14F-4D97-AF65-F5344CB8AC3E}">
        <p14:creationId xmlns:p14="http://schemas.microsoft.com/office/powerpoint/2010/main" val="2216450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0" y="0"/>
            <a:ext cx="8004822" cy="973498"/>
          </a:xfrm>
        </p:spPr>
        <p:txBody>
          <a:bodyPr/>
          <a:lstStyle/>
          <a:p>
            <a:r>
              <a:rPr lang="en-US" dirty="0"/>
              <a:t>F. Using Strengths and Weaknesses and Merge to Resolve Level 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6139058"/>
              </p:ext>
            </p:extLst>
          </p:nvPr>
        </p:nvGraphicFramePr>
        <p:xfrm>
          <a:off x="3013806" y="1573730"/>
          <a:ext cx="5711650" cy="1656080"/>
        </p:xfrm>
        <a:graphic>
          <a:graphicData uri="http://schemas.openxmlformats.org/drawingml/2006/table">
            <a:tbl>
              <a:tblPr firstRow="1" bandRow="1">
                <a:tableStyleId>{2D5ABB26-0587-4C30-8999-92F81FD0307C}</a:tableStyleId>
              </a:tblPr>
              <a:tblGrid>
                <a:gridCol w="2940616">
                  <a:extLst>
                    <a:ext uri="{9D8B030D-6E8A-4147-A177-3AD203B41FA5}">
                      <a16:colId xmlns:a16="http://schemas.microsoft.com/office/drawing/2014/main" val="20000"/>
                    </a:ext>
                  </a:extLst>
                </a:gridCol>
                <a:gridCol w="2771034">
                  <a:extLst>
                    <a:ext uri="{9D8B030D-6E8A-4147-A177-3AD203B41FA5}">
                      <a16:colId xmlns:a16="http://schemas.microsoft.com/office/drawing/2014/main" val="20001"/>
                    </a:ext>
                  </a:extLst>
                </a:gridCol>
              </a:tblGrid>
              <a:tr h="370840">
                <a:tc>
                  <a:txBody>
                    <a:bodyPr/>
                    <a:lstStyle/>
                    <a:p>
                      <a:r>
                        <a:rPr lang="en-US" dirty="0">
                          <a:solidFill>
                            <a:schemeClr val="tx2"/>
                          </a:solidFill>
                          <a:latin typeface="Franklin Gothic Book"/>
                          <a:cs typeface="Franklin Gothic Book"/>
                        </a:rPr>
                        <a:t>Alternative #1: Italy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dirty="0">
                          <a:solidFill>
                            <a:schemeClr val="tx2"/>
                          </a:solidFill>
                          <a:latin typeface="Franklin Gothic Book"/>
                          <a:cs typeface="Franklin Gothic Book"/>
                        </a:rPr>
                        <a:t>Alternative</a:t>
                      </a:r>
                      <a:r>
                        <a:rPr lang="en-US" baseline="0" dirty="0">
                          <a:solidFill>
                            <a:schemeClr val="tx2"/>
                          </a:solidFill>
                          <a:latin typeface="Franklin Gothic Book"/>
                          <a:cs typeface="Franklin Gothic Book"/>
                        </a:rPr>
                        <a:t> #2: Beach</a:t>
                      </a:r>
                      <a:endParaRPr lang="en-US" dirty="0">
                        <a:solidFill>
                          <a:schemeClr val="tx2"/>
                        </a:solidFill>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solidFill>
                            <a:schemeClr val="tx2"/>
                          </a:solidFill>
                          <a:latin typeface="Franklin Gothic Book"/>
                          <a:cs typeface="Franklin Gothic Book"/>
                        </a:rPr>
                        <a:t>Strengths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dirty="0">
                          <a:solidFill>
                            <a:schemeClr val="tx2"/>
                          </a:solidFill>
                          <a:latin typeface="Franklin Gothic Book"/>
                          <a:cs typeface="Franklin Gothic Book"/>
                        </a:rPr>
                        <a:t>Strengths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285750" indent="-285750">
                        <a:buFont typeface="Arial"/>
                        <a:buChar char="•"/>
                      </a:pPr>
                      <a:r>
                        <a:rPr lang="en-US" dirty="0">
                          <a:solidFill>
                            <a:schemeClr val="tx2"/>
                          </a:solidFill>
                          <a:latin typeface="Franklin Gothic Book"/>
                          <a:cs typeface="Franklin Gothic Book"/>
                        </a:rPr>
                        <a:t>Varied locations</a:t>
                      </a:r>
                    </a:p>
                    <a:p>
                      <a:pPr marL="285750" indent="-285750">
                        <a:buFont typeface="Arial"/>
                        <a:buChar char="•"/>
                      </a:pPr>
                      <a:r>
                        <a:rPr lang="en-US" dirty="0">
                          <a:solidFill>
                            <a:schemeClr val="tx2"/>
                          </a:solidFill>
                          <a:latin typeface="Franklin Gothic Book"/>
                          <a:cs typeface="Franklin Gothic Book"/>
                        </a:rPr>
                        <a:t>Places</a:t>
                      </a:r>
                      <a:r>
                        <a:rPr lang="en-US" baseline="0" dirty="0">
                          <a:solidFill>
                            <a:schemeClr val="tx2"/>
                          </a:solidFill>
                          <a:latin typeface="Franklin Gothic Book"/>
                          <a:cs typeface="Franklin Gothic Book"/>
                        </a:rPr>
                        <a:t> we haven’t been</a:t>
                      </a:r>
                    </a:p>
                    <a:p>
                      <a:pPr marL="285750" indent="-285750">
                        <a:buFont typeface="Arial"/>
                        <a:buChar char="•"/>
                      </a:pPr>
                      <a:r>
                        <a:rPr lang="en-US" baseline="0" dirty="0">
                          <a:solidFill>
                            <a:schemeClr val="tx2"/>
                          </a:solidFill>
                          <a:latin typeface="Franklin Gothic Book"/>
                          <a:cs typeface="Franklin Gothic Book"/>
                        </a:rPr>
                        <a:t>Lots to do</a:t>
                      </a:r>
                      <a:endParaRPr lang="en-US" dirty="0">
                        <a:solidFill>
                          <a:schemeClr val="tx2"/>
                        </a:solidFill>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dirty="0">
                          <a:solidFill>
                            <a:schemeClr val="tx2"/>
                          </a:solidFill>
                          <a:latin typeface="Franklin Gothic Book"/>
                          <a:cs typeface="Franklin Gothic Book"/>
                        </a:rPr>
                        <a:t>Rest</a:t>
                      </a:r>
                    </a:p>
                    <a:p>
                      <a:pPr marL="285750" indent="-285750">
                        <a:buFont typeface="Arial"/>
                        <a:buChar char="•"/>
                      </a:pPr>
                      <a:r>
                        <a:rPr lang="en-US" dirty="0">
                          <a:solidFill>
                            <a:schemeClr val="tx2"/>
                          </a:solidFill>
                          <a:latin typeface="Franklin Gothic Book"/>
                          <a:cs typeface="Franklin Gothic Book"/>
                        </a:rPr>
                        <a:t>Sleep in same</a:t>
                      </a:r>
                      <a:r>
                        <a:rPr lang="en-US" baseline="0" dirty="0">
                          <a:solidFill>
                            <a:schemeClr val="tx2"/>
                          </a:solidFill>
                          <a:latin typeface="Franklin Gothic Book"/>
                          <a:cs typeface="Franklin Gothic Book"/>
                        </a:rPr>
                        <a:t> bed</a:t>
                      </a:r>
                    </a:p>
                    <a:p>
                      <a:pPr marL="285750" indent="-285750">
                        <a:buFont typeface="Arial"/>
                        <a:buChar char="•"/>
                      </a:pPr>
                      <a:r>
                        <a:rPr lang="en-US" baseline="0" dirty="0">
                          <a:solidFill>
                            <a:schemeClr val="tx2"/>
                          </a:solidFill>
                          <a:latin typeface="Franklin Gothic Book"/>
                          <a:cs typeface="Franklin Gothic Book"/>
                        </a:rPr>
                        <a:t>Water sports</a:t>
                      </a:r>
                      <a:endParaRPr lang="en-US" dirty="0">
                        <a:solidFill>
                          <a:schemeClr val="tx2"/>
                        </a:solidFill>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51053257"/>
              </p:ext>
            </p:extLst>
          </p:nvPr>
        </p:nvGraphicFramePr>
        <p:xfrm>
          <a:off x="3013806" y="3454216"/>
          <a:ext cx="5695155" cy="1534082"/>
        </p:xfrm>
        <a:graphic>
          <a:graphicData uri="http://schemas.openxmlformats.org/drawingml/2006/table">
            <a:tbl>
              <a:tblPr firstRow="1" bandRow="1">
                <a:tableStyleId>{2D5ABB26-0587-4C30-8999-92F81FD0307C}</a:tableStyleId>
              </a:tblPr>
              <a:tblGrid>
                <a:gridCol w="2924121">
                  <a:extLst>
                    <a:ext uri="{9D8B030D-6E8A-4147-A177-3AD203B41FA5}">
                      <a16:colId xmlns:a16="http://schemas.microsoft.com/office/drawing/2014/main" val="20000"/>
                    </a:ext>
                  </a:extLst>
                </a:gridCol>
                <a:gridCol w="2771034">
                  <a:extLst>
                    <a:ext uri="{9D8B030D-6E8A-4147-A177-3AD203B41FA5}">
                      <a16:colId xmlns:a16="http://schemas.microsoft.com/office/drawing/2014/main" val="20001"/>
                    </a:ext>
                  </a:extLst>
                </a:gridCol>
              </a:tblGrid>
              <a:tr h="442640">
                <a:tc>
                  <a:txBody>
                    <a:bodyPr/>
                    <a:lstStyle/>
                    <a:p>
                      <a:r>
                        <a:rPr lang="en-US" dirty="0">
                          <a:solidFill>
                            <a:schemeClr val="tx2"/>
                          </a:solidFill>
                          <a:latin typeface="Franklin Gothic Book"/>
                          <a:cs typeface="Franklin Gothic Book"/>
                        </a:rPr>
                        <a:t>Weaknesses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dirty="0">
                          <a:solidFill>
                            <a:schemeClr val="tx2"/>
                          </a:solidFill>
                          <a:latin typeface="Franklin Gothic Book"/>
                          <a:cs typeface="Franklin Gothic Book"/>
                        </a:rPr>
                        <a:t>Weaknesses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1091442">
                <a:tc>
                  <a:txBody>
                    <a:bodyPr/>
                    <a:lstStyle/>
                    <a:p>
                      <a:pPr marL="285750" indent="-285750">
                        <a:buFont typeface="Arial"/>
                        <a:buChar char="•"/>
                      </a:pPr>
                      <a:r>
                        <a:rPr lang="en-US" dirty="0">
                          <a:solidFill>
                            <a:schemeClr val="tx2"/>
                          </a:solidFill>
                          <a:latin typeface="Franklin Gothic Book"/>
                          <a:cs typeface="Franklin Gothic Book"/>
                        </a:rPr>
                        <a:t>Hectic schedule</a:t>
                      </a:r>
                    </a:p>
                    <a:p>
                      <a:pPr marL="285750" indent="-285750">
                        <a:buFont typeface="Arial"/>
                        <a:buChar char="•"/>
                      </a:pPr>
                      <a:r>
                        <a:rPr lang="en-US" dirty="0">
                          <a:solidFill>
                            <a:schemeClr val="tx2"/>
                          </a:solidFill>
                          <a:latin typeface="Franklin Gothic Book"/>
                          <a:cs typeface="Franklin Gothic Book"/>
                        </a:rPr>
                        <a:t>Repack</a:t>
                      </a:r>
                      <a:r>
                        <a:rPr lang="en-US" baseline="0" dirty="0">
                          <a:solidFill>
                            <a:schemeClr val="tx2"/>
                          </a:solidFill>
                          <a:latin typeface="Franklin Gothic Book"/>
                          <a:cs typeface="Franklin Gothic Book"/>
                        </a:rPr>
                        <a:t> every day</a:t>
                      </a:r>
                    </a:p>
                    <a:p>
                      <a:pPr marL="285750" indent="-285750">
                        <a:buFont typeface="Arial"/>
                        <a:buChar char="•"/>
                      </a:pPr>
                      <a:r>
                        <a:rPr lang="en-US" baseline="0" dirty="0">
                          <a:solidFill>
                            <a:schemeClr val="tx2"/>
                          </a:solidFill>
                          <a:latin typeface="Franklin Gothic Book"/>
                          <a:cs typeface="Franklin Gothic Book"/>
                        </a:rPr>
                        <a:t>No water sports</a:t>
                      </a:r>
                      <a:endParaRPr lang="en-US" dirty="0">
                        <a:solidFill>
                          <a:schemeClr val="tx2"/>
                        </a:solidFill>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dirty="0">
                          <a:solidFill>
                            <a:schemeClr val="tx2"/>
                          </a:solidFill>
                          <a:latin typeface="Franklin Gothic Book"/>
                          <a:cs typeface="Franklin Gothic Book"/>
                        </a:rPr>
                        <a:t>Same location</a:t>
                      </a:r>
                    </a:p>
                    <a:p>
                      <a:pPr marL="285750" indent="-285750">
                        <a:buFont typeface="Arial"/>
                        <a:buChar char="•"/>
                      </a:pPr>
                      <a:r>
                        <a:rPr lang="en-US" dirty="0">
                          <a:solidFill>
                            <a:schemeClr val="tx2"/>
                          </a:solidFill>
                          <a:latin typeface="Franklin Gothic Book"/>
                          <a:cs typeface="Franklin Gothic Book"/>
                        </a:rPr>
                        <a:t>Nothing</a:t>
                      </a:r>
                      <a:r>
                        <a:rPr lang="en-US" baseline="0" dirty="0">
                          <a:solidFill>
                            <a:schemeClr val="tx2"/>
                          </a:solidFill>
                          <a:latin typeface="Franklin Gothic Book"/>
                          <a:cs typeface="Franklin Gothic Book"/>
                        </a:rPr>
                        <a:t> different</a:t>
                      </a:r>
                    </a:p>
                    <a:p>
                      <a:pPr marL="285750" indent="-285750">
                        <a:buFont typeface="Arial"/>
                        <a:buChar char="•"/>
                      </a:pPr>
                      <a:r>
                        <a:rPr lang="en-US" baseline="0" dirty="0">
                          <a:solidFill>
                            <a:schemeClr val="tx2"/>
                          </a:solidFill>
                          <a:latin typeface="Franklin Gothic Book"/>
                          <a:cs typeface="Franklin Gothic Book"/>
                        </a:rPr>
                        <a:t>Same activities</a:t>
                      </a:r>
                      <a:endParaRPr lang="en-US" dirty="0">
                        <a:solidFill>
                          <a:schemeClr val="tx2"/>
                        </a:solidFill>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0" y="5606700"/>
            <a:ext cx="9144000" cy="75934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latin typeface="Franklin Gothic Medium"/>
                <a:cs typeface="Franklin Gothic Medium"/>
              </a:rPr>
              <a:t>Check to determine if consensus has been reached.</a:t>
            </a:r>
          </a:p>
        </p:txBody>
      </p:sp>
      <p:sp>
        <p:nvSpPr>
          <p:cNvPr id="9" name="Rectangle 8"/>
          <p:cNvSpPr/>
          <p:nvPr/>
        </p:nvSpPr>
        <p:spPr>
          <a:xfrm>
            <a:off x="0" y="1560586"/>
            <a:ext cx="2645265" cy="1534081"/>
          </a:xfrm>
          <a:prstGeom prst="rect">
            <a:avLst/>
          </a:prstGeom>
          <a:solidFill>
            <a:srgbClr val="00467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Franklin Gothic Book"/>
                <a:cs typeface="Franklin Gothic Book"/>
              </a:rPr>
              <a:t>Identify the strengths of each alternative.</a:t>
            </a:r>
          </a:p>
        </p:txBody>
      </p:sp>
      <p:sp>
        <p:nvSpPr>
          <p:cNvPr id="10" name="Rectangle 9"/>
          <p:cNvSpPr/>
          <p:nvPr/>
        </p:nvSpPr>
        <p:spPr>
          <a:xfrm>
            <a:off x="0" y="3454216"/>
            <a:ext cx="2645265" cy="1534081"/>
          </a:xfrm>
          <a:prstGeom prst="rect">
            <a:avLst/>
          </a:prstGeom>
          <a:solidFill>
            <a:srgbClr val="00467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Franklin Gothic Book"/>
                <a:cs typeface="Franklin Gothic Book"/>
              </a:rPr>
              <a:t>Then, identify the weaknesses of each.</a:t>
            </a:r>
          </a:p>
        </p:txBody>
      </p:sp>
      <p:sp>
        <p:nvSpPr>
          <p:cNvPr id="11" name="TextBox 10"/>
          <p:cNvSpPr txBox="1"/>
          <p:nvPr/>
        </p:nvSpPr>
        <p:spPr>
          <a:xfrm>
            <a:off x="8739003" y="5603614"/>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12"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39</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5-9</a:t>
            </a:r>
            <a:endParaRPr lang="en-US" dirty="0"/>
          </a:p>
        </p:txBody>
      </p:sp>
    </p:spTree>
    <p:extLst>
      <p:ext uri="{BB962C8B-B14F-4D97-AF65-F5344CB8AC3E}">
        <p14:creationId xmlns:p14="http://schemas.microsoft.com/office/powerpoint/2010/main" val="214180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Demi" panose="020B0703020102020204" pitchFamily="34" charset="0"/>
              </a:rPr>
              <a:t>TAFA</a:t>
            </a:r>
            <a:r>
              <a:rPr lang="en-US" dirty="0"/>
              <a:t> - What does it mean to </a:t>
            </a:r>
            <a:br>
              <a:rPr lang="en-US" dirty="0"/>
            </a:br>
            <a:r>
              <a:rPr lang="en-US" dirty="0">
                <a:latin typeface="Franklin Gothic Demi" panose="020B0703020102020204" pitchFamily="34" charset="0"/>
              </a:rPr>
              <a:t>“Take a Facilitative Approach?”</a:t>
            </a:r>
          </a:p>
        </p:txBody>
      </p:sp>
      <p:sp>
        <p:nvSpPr>
          <p:cNvPr id="22" name="TextBox 21"/>
          <p:cNvSpPr txBox="1"/>
          <p:nvPr/>
        </p:nvSpPr>
        <p:spPr>
          <a:xfrm>
            <a:off x="8638391" y="4859652"/>
            <a:ext cx="257513"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3" name="Content Placeholder 2"/>
          <p:cNvSpPr>
            <a:spLocks noGrp="1"/>
          </p:cNvSpPr>
          <p:nvPr>
            <p:ph idx="1"/>
          </p:nvPr>
        </p:nvSpPr>
        <p:spPr>
          <a:xfrm>
            <a:off x="296030" y="980545"/>
            <a:ext cx="8229600" cy="6239652"/>
          </a:xfrm>
        </p:spPr>
        <p:txBody>
          <a:bodyPr/>
          <a:lstStyle/>
          <a:p>
            <a:pPr marL="0" indent="0">
              <a:buNone/>
            </a:pPr>
            <a:r>
              <a:rPr lang="en-US" b="1" dirty="0">
                <a:solidFill>
                  <a:schemeClr val="accent6">
                    <a:lumMod val="75000"/>
                  </a:schemeClr>
                </a:solidFill>
                <a:latin typeface="Franklin Gothic Medium"/>
                <a:cs typeface="Franklin Gothic Medium"/>
              </a:rPr>
              <a:t>The Seven TAFA Principles</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S</a:t>
            </a:r>
            <a:r>
              <a:rPr lang="en-US" sz="2400" b="1" u="sng" dirty="0"/>
              <a:t>tart</a:t>
            </a:r>
            <a:r>
              <a:rPr lang="en-US" sz="2400" b="1" dirty="0">
                <a:solidFill>
                  <a:schemeClr val="accent6">
                    <a:lumMod val="75000"/>
                  </a:schemeClr>
                </a:solidFill>
                <a:latin typeface="Franklin Gothic Demi" panose="020B0703020102020204" pitchFamily="34" charset="0"/>
              </a:rPr>
              <a:t> </a:t>
            </a:r>
            <a:r>
              <a:rPr lang="en-US" sz="2400" dirty="0"/>
              <a:t>with the why, not with the what.</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U</a:t>
            </a:r>
            <a:r>
              <a:rPr lang="en-US" sz="2400" b="1" u="sng" dirty="0"/>
              <a:t>nderstand</a:t>
            </a:r>
            <a:r>
              <a:rPr lang="en-US" sz="2400" dirty="0">
                <a:solidFill>
                  <a:schemeClr val="tx1"/>
                </a:solidFill>
              </a:rPr>
              <a:t> and empower, don’t command and control.</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C</a:t>
            </a:r>
            <a:r>
              <a:rPr lang="en-US" sz="2400" b="1" u="sng" dirty="0"/>
              <a:t>reate</a:t>
            </a:r>
            <a:r>
              <a:rPr lang="en-US" sz="2400" b="1" dirty="0"/>
              <a:t> </a:t>
            </a:r>
            <a:r>
              <a:rPr lang="en-US" sz="2400" dirty="0"/>
              <a:t>the </a:t>
            </a:r>
            <a:r>
              <a:rPr lang="en-US" sz="2400" dirty="0">
                <a:solidFill>
                  <a:schemeClr val="tx1"/>
                </a:solidFill>
              </a:rPr>
              <a:t>vision, </a:t>
            </a:r>
            <a:r>
              <a:rPr lang="en-US" sz="2400" dirty="0"/>
              <a:t>not the solution.</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Medium"/>
                <a:cs typeface="Franklin Gothic Medium"/>
              </a:rPr>
              <a:t>C</a:t>
            </a:r>
            <a:r>
              <a:rPr lang="en-US" sz="2400" b="1" u="sng" dirty="0"/>
              <a:t>onnect</a:t>
            </a:r>
            <a:r>
              <a:rPr lang="en-US" sz="2400" dirty="0"/>
              <a:t> first; correct second.</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E</a:t>
            </a:r>
            <a:r>
              <a:rPr lang="en-US" sz="2400" b="1" u="sng" dirty="0"/>
              <a:t>quip</a:t>
            </a:r>
            <a:r>
              <a:rPr lang="en-US" sz="2400" dirty="0"/>
              <a:t> for success; monitor for results.</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E</a:t>
            </a:r>
            <a:r>
              <a:rPr lang="en-US" sz="2400" b="1" u="sng" dirty="0"/>
              <a:t>ngage</a:t>
            </a:r>
            <a:r>
              <a:rPr lang="en-US" sz="2400" dirty="0"/>
              <a:t> conflict; resolve dysfunction.</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D</a:t>
            </a:r>
            <a:r>
              <a:rPr lang="en-US" sz="2400" b="1" u="sng" dirty="0"/>
              <a:t>rive</a:t>
            </a:r>
            <a:r>
              <a:rPr lang="en-US" sz="2400" b="1" dirty="0">
                <a:solidFill>
                  <a:schemeClr val="accent6">
                    <a:lumMod val="75000"/>
                  </a:schemeClr>
                </a:solidFill>
                <a:latin typeface="Franklin Gothic Demi" panose="020B0703020102020204" pitchFamily="34" charset="0"/>
              </a:rPr>
              <a:t> </a:t>
            </a:r>
            <a:r>
              <a:rPr lang="en-US" sz="2400" dirty="0"/>
              <a:t>participation, not just input.</a:t>
            </a:r>
          </a:p>
          <a:p>
            <a:pPr marL="0" indent="0">
              <a:spcBef>
                <a:spcPts val="900"/>
              </a:spcBef>
              <a:buClr>
                <a:schemeClr val="tx1"/>
              </a:buClr>
              <a:buSzPct val="85000"/>
              <a:buNone/>
            </a:pPr>
            <a:endParaRPr lang="en-US" sz="2400" dirty="0"/>
          </a:p>
        </p:txBody>
      </p:sp>
      <p:pic>
        <p:nvPicPr>
          <p:cNvPr id="14" name="Picture 13"/>
          <p:cNvPicPr>
            <a:picLocks noChangeAspect="1"/>
          </p:cNvPicPr>
          <p:nvPr/>
        </p:nvPicPr>
        <p:blipFill>
          <a:blip r:embed="rId3"/>
          <a:stretch>
            <a:fillRect/>
          </a:stretch>
        </p:blipFill>
        <p:spPr>
          <a:xfrm>
            <a:off x="6640525" y="2595465"/>
            <a:ext cx="2255379" cy="2264188"/>
          </a:xfrm>
          <a:prstGeom prst="rect">
            <a:avLst/>
          </a:prstGeom>
        </p:spPr>
      </p:pic>
      <p:sp>
        <p:nvSpPr>
          <p:cNvPr id="6" name="TextBox 5"/>
          <p:cNvSpPr txBox="1"/>
          <p:nvPr/>
        </p:nvSpPr>
        <p:spPr>
          <a:xfrm>
            <a:off x="5120593" y="5091285"/>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E</a:t>
            </a:r>
          </a:p>
        </p:txBody>
      </p:sp>
      <p:sp>
        <p:nvSpPr>
          <p:cNvPr id="7" name="TextBox 6"/>
          <p:cNvSpPr txBox="1"/>
          <p:nvPr/>
        </p:nvSpPr>
        <p:spPr>
          <a:xfrm>
            <a:off x="2916470" y="5091285"/>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C</a:t>
            </a:r>
          </a:p>
        </p:txBody>
      </p:sp>
      <p:sp>
        <p:nvSpPr>
          <p:cNvPr id="8" name="TextBox 7"/>
          <p:cNvSpPr txBox="1"/>
          <p:nvPr/>
        </p:nvSpPr>
        <p:spPr>
          <a:xfrm>
            <a:off x="6228271" y="5091284"/>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E</a:t>
            </a:r>
          </a:p>
        </p:txBody>
      </p:sp>
      <p:sp>
        <p:nvSpPr>
          <p:cNvPr id="9" name="TextBox 8"/>
          <p:cNvSpPr txBox="1"/>
          <p:nvPr/>
        </p:nvSpPr>
        <p:spPr>
          <a:xfrm>
            <a:off x="1811693" y="5099431"/>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U</a:t>
            </a:r>
          </a:p>
        </p:txBody>
      </p:sp>
      <p:sp>
        <p:nvSpPr>
          <p:cNvPr id="10" name="TextBox 9"/>
          <p:cNvSpPr txBox="1"/>
          <p:nvPr/>
        </p:nvSpPr>
        <p:spPr>
          <a:xfrm>
            <a:off x="704015" y="5099431"/>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S</a:t>
            </a:r>
          </a:p>
        </p:txBody>
      </p:sp>
      <p:sp>
        <p:nvSpPr>
          <p:cNvPr id="11" name="TextBox 10"/>
          <p:cNvSpPr txBox="1"/>
          <p:nvPr/>
        </p:nvSpPr>
        <p:spPr>
          <a:xfrm>
            <a:off x="7322570" y="5091285"/>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D</a:t>
            </a:r>
          </a:p>
        </p:txBody>
      </p:sp>
      <p:sp>
        <p:nvSpPr>
          <p:cNvPr id="12" name="TextBox 11"/>
          <p:cNvSpPr txBox="1"/>
          <p:nvPr/>
        </p:nvSpPr>
        <p:spPr>
          <a:xfrm>
            <a:off x="4019604" y="5091285"/>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C</a:t>
            </a:r>
          </a:p>
        </p:txBody>
      </p:sp>
      <p:sp>
        <p:nvSpPr>
          <p:cNvPr id="13" name="Footer Placeholder 4"/>
          <p:cNvSpPr>
            <a:spLocks noGrp="1"/>
          </p:cNvSpPr>
          <p:nvPr>
            <p:ph type="ftr" sz="quarter" idx="11"/>
          </p:nvPr>
        </p:nvSpPr>
        <p:spPr>
          <a:xfrm>
            <a:off x="2393599" y="6435829"/>
            <a:ext cx="4246926" cy="283668"/>
          </a:xfrm>
        </p:spPr>
        <p:txBody>
          <a:bodyPr/>
          <a:lstStyle/>
          <a:p>
            <a:r>
              <a:rPr lang="en-US" dirty="0">
                <a:latin typeface="Franklin Gothic Book"/>
                <a:cs typeface="Franklin Gothic Book"/>
              </a:rPr>
              <a:t>Copyright 2017, Leadership Strategies, Inc. - V15.07c Duplication prohibited without consent </a:t>
            </a:r>
          </a:p>
        </p:txBody>
      </p:sp>
    </p:spTree>
    <p:extLst>
      <p:ext uri="{BB962C8B-B14F-4D97-AF65-F5344CB8AC3E}">
        <p14:creationId xmlns:p14="http://schemas.microsoft.com/office/powerpoint/2010/main" val="169554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1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50"/>
                                        <p:tgtEl>
                                          <p:spTgt spid="8"/>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50"/>
                                        <p:tgtEl>
                                          <p:spTgt spid="7"/>
                                        </p:tgtEl>
                                      </p:cBhvr>
                                    </p:animEffect>
                                  </p:childTnLst>
                                </p:cTn>
                              </p:par>
                            </p:childTnLst>
                          </p:cTn>
                        </p:par>
                        <p:par>
                          <p:cTn id="43" fill="hold">
                            <p:stCondLst>
                              <p:cond delay="225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50"/>
                                        <p:tgtEl>
                                          <p:spTgt spid="12"/>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250"/>
                                        <p:tgtEl>
                                          <p:spTgt spid="6"/>
                                        </p:tgtEl>
                                      </p:cBhvr>
                                    </p:animEffect>
                                  </p:childTnLst>
                                </p:cTn>
                              </p:par>
                            </p:childTnLst>
                          </p:cTn>
                        </p:par>
                        <p:par>
                          <p:cTn id="51" fill="hold">
                            <p:stCondLst>
                              <p:cond delay="275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title"/>
          </p:nvPr>
        </p:nvSpPr>
        <p:spPr>
          <a:xfrm>
            <a:off x="565801" y="973534"/>
            <a:ext cx="8072437" cy="1389063"/>
          </a:xfrm>
        </p:spPr>
        <p:txBody>
          <a:bodyPr/>
          <a:lstStyle/>
          <a:p>
            <a:pPr eaLnBrk="1" hangingPunct="1"/>
            <a:r>
              <a:rPr lang="en-US" altLang="en-US" sz="4000" dirty="0">
                <a:latin typeface="Franklin Gothic Medium" panose="020B0603020102020204" pitchFamily="34" charset="0"/>
                <a:cs typeface="Franklin Gothic Medium" panose="020B0603020102020204" pitchFamily="34" charset="0"/>
              </a:rPr>
              <a:t>Strengths</a:t>
            </a:r>
            <a:r>
              <a:rPr lang="en-US" altLang="en-US" sz="4200" dirty="0">
                <a:latin typeface="Franklin Gothic Medium" panose="020B0603020102020204" pitchFamily="34" charset="0"/>
                <a:cs typeface="Franklin Gothic Medium" panose="020B0603020102020204" pitchFamily="34" charset="0"/>
              </a:rPr>
              <a:t> – Back to Role Play</a:t>
            </a:r>
          </a:p>
        </p:txBody>
      </p:sp>
      <p:sp>
        <p:nvSpPr>
          <p:cNvPr id="15155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46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46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46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9pPr>
          </a:lstStyle>
          <a:p>
            <a:pPr>
              <a:spcBef>
                <a:spcPct val="0"/>
              </a:spcBef>
              <a:buFontTx/>
              <a:buNone/>
            </a:pPr>
            <a:fld id="{C568F515-DDC4-4DCF-98A5-C609A1CDEA26}" type="slidenum">
              <a:rPr lang="en-US" altLang="en-US" sz="1000" smtClean="0">
                <a:solidFill>
                  <a:schemeClr val="bg1"/>
                </a:solidFill>
                <a:latin typeface="Times New Roman" panose="02020603050405020304" pitchFamily="18" charset="0"/>
              </a:rPr>
              <a:pPr>
                <a:spcBef>
                  <a:spcPct val="0"/>
                </a:spcBef>
                <a:buFontTx/>
                <a:buNone/>
              </a:pPr>
              <a:t>40</a:t>
            </a:fld>
            <a:endParaRPr lang="en-US" altLang="en-US" sz="1000">
              <a:solidFill>
                <a:schemeClr val="bg1"/>
              </a:solidFill>
              <a:latin typeface="Times New Roman" panose="02020603050405020304" pitchFamily="18" charset="0"/>
            </a:endParaRPr>
          </a:p>
        </p:txBody>
      </p:sp>
      <p:sp>
        <p:nvSpPr>
          <p:cNvPr id="14" name="Rectangle 5"/>
          <p:cNvSpPr txBox="1">
            <a:spLocks noChangeArrowheads="1"/>
          </p:cNvSpPr>
          <p:nvPr/>
        </p:nvSpPr>
        <p:spPr bwMode="auto">
          <a:xfrm>
            <a:off x="542640" y="1685630"/>
            <a:ext cx="3810000" cy="4659749"/>
          </a:xfrm>
          <a:prstGeom prst="rect">
            <a:avLst/>
          </a:prstGeom>
          <a:noFill/>
          <a:ln w="9525">
            <a:solidFill>
              <a:schemeClr val="bg1"/>
            </a:solidFill>
            <a:miter lim="800000"/>
            <a:headEnd/>
            <a:tailEnd/>
          </a:ln>
        </p:spPr>
        <p:txBody>
          <a:bodyPr/>
          <a:lstStyle/>
          <a:p>
            <a:pPr marL="342900" indent="-342900" eaLnBrk="1" hangingPunct="1">
              <a:spcBef>
                <a:spcPts val="1200"/>
              </a:spcBef>
              <a:buClr>
                <a:srgbClr val="99CC00"/>
              </a:buClr>
              <a:buSzPct val="75000"/>
              <a:buFont typeface="Wingdings" pitchFamily="2" charset="2"/>
              <a:buNone/>
              <a:defRPr/>
            </a:pPr>
            <a:r>
              <a:rPr lang="en-US" sz="3200" kern="0" dirty="0">
                <a:solidFill>
                  <a:schemeClr val="bg1"/>
                </a:solidFill>
                <a:latin typeface="Franklin Gothic Book" pitchFamily="34" charset="0"/>
                <a:cs typeface="+mn-cs"/>
              </a:rPr>
              <a:t>EVERYONE</a:t>
            </a:r>
          </a:p>
        </p:txBody>
      </p:sp>
      <p:sp>
        <p:nvSpPr>
          <p:cNvPr id="15" name="Rectangle 6"/>
          <p:cNvSpPr txBox="1">
            <a:spLocks noChangeArrowheads="1"/>
          </p:cNvSpPr>
          <p:nvPr/>
        </p:nvSpPr>
        <p:spPr bwMode="auto">
          <a:xfrm>
            <a:off x="4505040" y="1685630"/>
            <a:ext cx="4114800" cy="4659749"/>
          </a:xfrm>
          <a:prstGeom prst="rect">
            <a:avLst/>
          </a:prstGeom>
          <a:noFill/>
          <a:ln w="9525">
            <a:solidFill>
              <a:schemeClr val="bg1"/>
            </a:solidFill>
            <a:miter lim="800000"/>
            <a:headEnd/>
            <a:tailEnd/>
          </a:ln>
        </p:spPr>
        <p:txBody>
          <a:bodyPr/>
          <a:lstStyle/>
          <a:p>
            <a:pPr marL="342900" indent="-342900" eaLnBrk="1" hangingPunct="1">
              <a:spcBef>
                <a:spcPts val="900"/>
              </a:spcBef>
              <a:buClr>
                <a:srgbClr val="99CC00"/>
              </a:buClr>
              <a:buSzPct val="75000"/>
              <a:buFont typeface="Wingdings" pitchFamily="2" charset="2"/>
              <a:buNone/>
              <a:defRPr/>
            </a:pPr>
            <a:r>
              <a:rPr lang="en-US" sz="3200" kern="0" dirty="0">
                <a:solidFill>
                  <a:schemeClr val="bg1"/>
                </a:solidFill>
                <a:latin typeface="Franklin Gothic Book" pitchFamily="34" charset="0"/>
                <a:cs typeface="+mn-cs"/>
              </a:rPr>
              <a:t>KEY MANAGERS</a:t>
            </a:r>
          </a:p>
          <a:p>
            <a:pPr marL="342900" indent="-342900" eaLnBrk="1" hangingPunct="1">
              <a:spcBef>
                <a:spcPts val="900"/>
              </a:spcBef>
              <a:buClr>
                <a:srgbClr val="99CC00"/>
              </a:buClr>
              <a:buSzPct val="75000"/>
              <a:buFont typeface="Wingdings" pitchFamily="2" charset="2"/>
              <a:buChar char="n"/>
              <a:defRPr/>
            </a:pPr>
            <a:endParaRPr lang="en-US" sz="2800" b="0" kern="0" dirty="0">
              <a:solidFill>
                <a:srgbClr val="000066"/>
              </a:solidFill>
              <a:latin typeface="+mn-lt"/>
              <a:cs typeface="+mn-cs"/>
            </a:endParaRPr>
          </a:p>
        </p:txBody>
      </p:sp>
      <p:sp>
        <p:nvSpPr>
          <p:cNvPr id="6" name="Slide Number Placeholder 3"/>
          <p:cNvSpPr txBox="1">
            <a:spLocks/>
          </p:cNvSpPr>
          <p:nvPr/>
        </p:nvSpPr>
        <p:spPr>
          <a:xfrm>
            <a:off x="7476550" y="-15240"/>
            <a:ext cx="1411854" cy="9734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 M: N/A</a:t>
            </a:r>
          </a:p>
        </p:txBody>
      </p:sp>
      <p:pic>
        <p:nvPicPr>
          <p:cNvPr id="2" name="Picture 1"/>
          <p:cNvPicPr>
            <a:picLocks noChangeAspect="1"/>
          </p:cNvPicPr>
          <p:nvPr/>
        </p:nvPicPr>
        <p:blipFill>
          <a:blip r:embed="rId3"/>
          <a:stretch>
            <a:fillRect/>
          </a:stretch>
        </p:blipFill>
        <p:spPr>
          <a:xfrm>
            <a:off x="-60450" y="-103898"/>
            <a:ext cx="8163252" cy="1347333"/>
          </a:xfrm>
          <a:prstGeom prst="rect">
            <a:avLst/>
          </a:prstGeom>
        </p:spPr>
      </p:pic>
    </p:spTree>
    <p:extLst>
      <p:ext uri="{BB962C8B-B14F-4D97-AF65-F5344CB8AC3E}">
        <p14:creationId xmlns:p14="http://schemas.microsoft.com/office/powerpoint/2010/main" val="3102616103"/>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Using Strengths and Weaknesses and Merge to Resolve Level 2</a:t>
            </a:r>
            <a:endParaRPr lang="en-US" sz="2400" dirty="0"/>
          </a:p>
        </p:txBody>
      </p:sp>
      <p:sp>
        <p:nvSpPr>
          <p:cNvPr id="3" name="Content Placeholder 2"/>
          <p:cNvSpPr>
            <a:spLocks noGrp="1"/>
          </p:cNvSpPr>
          <p:nvPr>
            <p:ph idx="1"/>
          </p:nvPr>
        </p:nvSpPr>
        <p:spPr>
          <a:xfrm>
            <a:off x="341742" y="1095992"/>
            <a:ext cx="2940616" cy="5030172"/>
          </a:xfrm>
        </p:spPr>
        <p:txBody>
          <a:bodyPr>
            <a:normAutofit fontScale="85000" lnSpcReduction="10000"/>
          </a:bodyPr>
          <a:lstStyle/>
          <a:p>
            <a:pPr>
              <a:lnSpc>
                <a:spcPct val="90000"/>
              </a:lnSpc>
            </a:pPr>
            <a:r>
              <a:rPr lang="en-US" dirty="0">
                <a:solidFill>
                  <a:schemeClr val="tx2"/>
                </a:solidFill>
              </a:rPr>
              <a:t>Identify key strengths of each</a:t>
            </a:r>
          </a:p>
          <a:p>
            <a:pPr>
              <a:lnSpc>
                <a:spcPct val="90000"/>
              </a:lnSpc>
            </a:pPr>
            <a:endParaRPr lang="en-US" sz="1100" dirty="0">
              <a:solidFill>
                <a:schemeClr val="tx2"/>
              </a:solidFill>
            </a:endParaRPr>
          </a:p>
          <a:p>
            <a:pPr>
              <a:lnSpc>
                <a:spcPct val="90000"/>
              </a:lnSpc>
            </a:pPr>
            <a:r>
              <a:rPr lang="en-US" dirty="0">
                <a:solidFill>
                  <a:schemeClr val="tx2"/>
                </a:solidFill>
              </a:rPr>
              <a:t>Create a new alternative that incorporates the key strengths</a:t>
            </a:r>
          </a:p>
          <a:p>
            <a:pPr>
              <a:lnSpc>
                <a:spcPct val="90000"/>
              </a:lnSpc>
            </a:pPr>
            <a:endParaRPr lang="en-US" sz="1100" dirty="0">
              <a:solidFill>
                <a:schemeClr val="tx2"/>
              </a:solidFill>
            </a:endParaRPr>
          </a:p>
          <a:p>
            <a:pPr>
              <a:lnSpc>
                <a:spcPct val="90000"/>
              </a:lnSpc>
            </a:pPr>
            <a:r>
              <a:rPr lang="en-US" dirty="0">
                <a:solidFill>
                  <a:schemeClr val="tx2"/>
                </a:solidFill>
              </a:rPr>
              <a:t>Delineate merged alternatives once they are identified</a:t>
            </a:r>
          </a:p>
          <a:p>
            <a:pPr>
              <a:lnSpc>
                <a:spcPct val="90000"/>
              </a:lnSpc>
            </a:pPr>
            <a:endParaRPr lang="en-US" sz="1100" dirty="0">
              <a:solidFill>
                <a:schemeClr val="tx2"/>
              </a:solidFill>
            </a:endParaRPr>
          </a:p>
          <a:p>
            <a:pPr>
              <a:lnSpc>
                <a:spcPct val="90000"/>
              </a:lnSpc>
            </a:pPr>
            <a:r>
              <a:rPr lang="en-US" dirty="0">
                <a:solidFill>
                  <a:schemeClr val="tx2"/>
                </a:solidFill>
              </a:rPr>
              <a:t>After defining merged alternatives, take a consensus check</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graphicFrame>
        <p:nvGraphicFramePr>
          <p:cNvPr id="6" name="Content Placeholder 5"/>
          <p:cNvGraphicFramePr>
            <a:graphicFrameLocks/>
          </p:cNvGraphicFramePr>
          <p:nvPr>
            <p:extLst>
              <p:ext uri="{D42A27DB-BD31-4B8C-83A1-F6EECF244321}">
                <p14:modId xmlns:p14="http://schemas.microsoft.com/office/powerpoint/2010/main" val="3845854505"/>
              </p:ext>
            </p:extLst>
          </p:nvPr>
        </p:nvGraphicFramePr>
        <p:xfrm>
          <a:off x="3360180" y="1573730"/>
          <a:ext cx="5711650" cy="1656080"/>
        </p:xfrm>
        <a:graphic>
          <a:graphicData uri="http://schemas.openxmlformats.org/drawingml/2006/table">
            <a:tbl>
              <a:tblPr firstRow="1" bandRow="1">
                <a:tableStyleId>{2D5ABB26-0587-4C30-8999-92F81FD0307C}</a:tableStyleId>
              </a:tblPr>
              <a:tblGrid>
                <a:gridCol w="2940616">
                  <a:extLst>
                    <a:ext uri="{9D8B030D-6E8A-4147-A177-3AD203B41FA5}">
                      <a16:colId xmlns:a16="http://schemas.microsoft.com/office/drawing/2014/main" val="20000"/>
                    </a:ext>
                  </a:extLst>
                </a:gridCol>
                <a:gridCol w="2771034">
                  <a:extLst>
                    <a:ext uri="{9D8B030D-6E8A-4147-A177-3AD203B41FA5}">
                      <a16:colId xmlns:a16="http://schemas.microsoft.com/office/drawing/2014/main" val="20001"/>
                    </a:ext>
                  </a:extLst>
                </a:gridCol>
              </a:tblGrid>
              <a:tr h="370840">
                <a:tc>
                  <a:txBody>
                    <a:bodyPr/>
                    <a:lstStyle/>
                    <a:p>
                      <a:r>
                        <a:rPr lang="en-US" dirty="0">
                          <a:solidFill>
                            <a:schemeClr val="tx2"/>
                          </a:solidFill>
                          <a:latin typeface="Franklin Gothic Book"/>
                          <a:cs typeface="Franklin Gothic Book"/>
                        </a:rPr>
                        <a:t>Alternative #1: Italy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dirty="0">
                          <a:solidFill>
                            <a:schemeClr val="tx2"/>
                          </a:solidFill>
                          <a:latin typeface="Franklin Gothic Book"/>
                          <a:cs typeface="Franklin Gothic Book"/>
                        </a:rPr>
                        <a:t>Alternative</a:t>
                      </a:r>
                      <a:r>
                        <a:rPr lang="en-US" baseline="0" dirty="0">
                          <a:solidFill>
                            <a:schemeClr val="tx2"/>
                          </a:solidFill>
                          <a:latin typeface="Franklin Gothic Book"/>
                          <a:cs typeface="Franklin Gothic Book"/>
                        </a:rPr>
                        <a:t> #2: Beach</a:t>
                      </a:r>
                      <a:endParaRPr lang="en-US" dirty="0">
                        <a:solidFill>
                          <a:schemeClr val="tx2"/>
                        </a:solidFill>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solidFill>
                            <a:schemeClr val="tx2"/>
                          </a:solidFill>
                          <a:latin typeface="Franklin Gothic Book"/>
                          <a:cs typeface="Franklin Gothic Book"/>
                        </a:rPr>
                        <a:t>Strengths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r>
                        <a:rPr lang="en-US" dirty="0">
                          <a:solidFill>
                            <a:schemeClr val="tx2"/>
                          </a:solidFill>
                          <a:latin typeface="Franklin Gothic Book"/>
                          <a:cs typeface="Franklin Gothic Book"/>
                        </a:rPr>
                        <a:t>Strengths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marL="285750" indent="-285750">
                        <a:buFont typeface="Arial"/>
                        <a:buChar char="•"/>
                      </a:pPr>
                      <a:r>
                        <a:rPr lang="en-US" dirty="0">
                          <a:solidFill>
                            <a:schemeClr val="tx2"/>
                          </a:solidFill>
                          <a:latin typeface="Franklin Gothic Book"/>
                          <a:cs typeface="Franklin Gothic Book"/>
                        </a:rPr>
                        <a:t>Varied locations*</a:t>
                      </a:r>
                    </a:p>
                    <a:p>
                      <a:pPr marL="285750" indent="-285750">
                        <a:buFont typeface="Arial"/>
                        <a:buChar char="•"/>
                      </a:pPr>
                      <a:r>
                        <a:rPr lang="en-US" dirty="0">
                          <a:solidFill>
                            <a:schemeClr val="tx2"/>
                          </a:solidFill>
                          <a:latin typeface="Franklin Gothic Book"/>
                          <a:cs typeface="Franklin Gothic Book"/>
                        </a:rPr>
                        <a:t>Places</a:t>
                      </a:r>
                      <a:r>
                        <a:rPr lang="en-US" baseline="0" dirty="0">
                          <a:solidFill>
                            <a:schemeClr val="tx2"/>
                          </a:solidFill>
                          <a:latin typeface="Franklin Gothic Book"/>
                          <a:cs typeface="Franklin Gothic Book"/>
                        </a:rPr>
                        <a:t> we haven’t been*</a:t>
                      </a:r>
                    </a:p>
                    <a:p>
                      <a:pPr marL="285750" indent="-285750">
                        <a:buFont typeface="Arial"/>
                        <a:buChar char="•"/>
                      </a:pPr>
                      <a:r>
                        <a:rPr lang="en-US" baseline="0" dirty="0">
                          <a:solidFill>
                            <a:schemeClr val="tx2"/>
                          </a:solidFill>
                          <a:latin typeface="Franklin Gothic Book"/>
                          <a:cs typeface="Franklin Gothic Book"/>
                        </a:rPr>
                        <a:t>Lots to do</a:t>
                      </a:r>
                      <a:endParaRPr lang="en-US" dirty="0">
                        <a:solidFill>
                          <a:schemeClr val="tx2"/>
                        </a:solidFill>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dirty="0">
                          <a:solidFill>
                            <a:schemeClr val="tx2"/>
                          </a:solidFill>
                          <a:latin typeface="Franklin Gothic Book"/>
                          <a:cs typeface="Franklin Gothic Book"/>
                        </a:rPr>
                        <a:t>Rest*</a:t>
                      </a:r>
                    </a:p>
                    <a:p>
                      <a:pPr marL="285750" indent="-285750">
                        <a:buFont typeface="Arial"/>
                        <a:buChar char="•"/>
                      </a:pPr>
                      <a:r>
                        <a:rPr lang="en-US" dirty="0">
                          <a:solidFill>
                            <a:schemeClr val="tx2"/>
                          </a:solidFill>
                          <a:latin typeface="Franklin Gothic Book"/>
                          <a:cs typeface="Franklin Gothic Book"/>
                        </a:rPr>
                        <a:t>Sleep in same</a:t>
                      </a:r>
                      <a:r>
                        <a:rPr lang="en-US" baseline="0" dirty="0">
                          <a:solidFill>
                            <a:schemeClr val="tx2"/>
                          </a:solidFill>
                          <a:latin typeface="Franklin Gothic Book"/>
                          <a:cs typeface="Franklin Gothic Book"/>
                        </a:rPr>
                        <a:t> bed*</a:t>
                      </a:r>
                    </a:p>
                    <a:p>
                      <a:pPr marL="285750" indent="-285750">
                        <a:buFont typeface="Arial"/>
                        <a:buChar char="•"/>
                      </a:pPr>
                      <a:r>
                        <a:rPr lang="en-US" baseline="0" dirty="0">
                          <a:solidFill>
                            <a:schemeClr val="tx2"/>
                          </a:solidFill>
                          <a:latin typeface="Franklin Gothic Book"/>
                          <a:cs typeface="Franklin Gothic Book"/>
                        </a:rPr>
                        <a:t>Water sports</a:t>
                      </a:r>
                      <a:endParaRPr lang="en-US" dirty="0">
                        <a:solidFill>
                          <a:schemeClr val="tx2"/>
                        </a:solidFill>
                        <a:latin typeface="Franklin Gothic Book"/>
                        <a:cs typeface="Franklin Gothic Book"/>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Rectangle 7"/>
          <p:cNvSpPr/>
          <p:nvPr/>
        </p:nvSpPr>
        <p:spPr>
          <a:xfrm>
            <a:off x="3265864" y="2358855"/>
            <a:ext cx="5861642" cy="577342"/>
          </a:xfrm>
          <a:prstGeom prst="rect">
            <a:avLst/>
          </a:prstGeom>
          <a:noFill/>
          <a:ln w="381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360180" y="3610746"/>
            <a:ext cx="5783820" cy="75934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a:latin typeface="Franklin Gothic Medium"/>
                <a:cs typeface="Franklin Gothic Medium"/>
              </a:rPr>
              <a:t>Alternative #3: A Cruise!</a:t>
            </a:r>
          </a:p>
        </p:txBody>
      </p:sp>
      <p:sp>
        <p:nvSpPr>
          <p:cNvPr id="10" name="TextBox 9"/>
          <p:cNvSpPr txBox="1"/>
          <p:nvPr/>
        </p:nvSpPr>
        <p:spPr>
          <a:xfrm>
            <a:off x="8739003" y="3641476"/>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11"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41</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5-11</a:t>
            </a:r>
            <a:endParaRPr lang="en-US" dirty="0"/>
          </a:p>
        </p:txBody>
      </p:sp>
    </p:spTree>
    <p:extLst>
      <p:ext uri="{BB962C8B-B14F-4D97-AF65-F5344CB8AC3E}">
        <p14:creationId xmlns:p14="http://schemas.microsoft.com/office/powerpoint/2010/main" val="405363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p:cNvSpPr>
            <a:spLocks noGrp="1" noChangeArrowheads="1"/>
          </p:cNvSpPr>
          <p:nvPr>
            <p:ph type="title"/>
          </p:nvPr>
        </p:nvSpPr>
        <p:spPr>
          <a:xfrm>
            <a:off x="542706" y="1133764"/>
            <a:ext cx="8072437" cy="1092200"/>
          </a:xfrm>
        </p:spPr>
        <p:txBody>
          <a:bodyPr/>
          <a:lstStyle/>
          <a:p>
            <a:pPr eaLnBrk="1" hangingPunct="1"/>
            <a:r>
              <a:rPr lang="en-US" altLang="en-US" sz="4000" dirty="0">
                <a:latin typeface="Franklin Gothic Medium" panose="020B0603020102020204" pitchFamily="34" charset="0"/>
                <a:cs typeface="Franklin Gothic Medium" panose="020B0603020102020204" pitchFamily="34" charset="0"/>
              </a:rPr>
              <a:t>Merge – Back to Role Play</a:t>
            </a:r>
          </a:p>
        </p:txBody>
      </p:sp>
      <p:sp>
        <p:nvSpPr>
          <p:cNvPr id="15769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00467F"/>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00467F"/>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rgbClr val="00467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467F"/>
                </a:solidFill>
                <a:latin typeface="Arial" panose="020B0604020202020204" pitchFamily="34" charset="0"/>
                <a:cs typeface="Arial" panose="020B0604020202020204" pitchFamily="34" charset="0"/>
              </a:defRPr>
            </a:lvl9pPr>
          </a:lstStyle>
          <a:p>
            <a:pPr>
              <a:spcBef>
                <a:spcPct val="0"/>
              </a:spcBef>
              <a:buFontTx/>
              <a:buNone/>
            </a:pPr>
            <a:fld id="{876325C6-7CDB-44C7-AF4F-766DF3C16722}" type="slidenum">
              <a:rPr lang="en-US" altLang="en-US" sz="1000" smtClean="0">
                <a:solidFill>
                  <a:schemeClr val="bg1"/>
                </a:solidFill>
                <a:latin typeface="Times New Roman" panose="02020603050405020304" pitchFamily="18" charset="0"/>
              </a:rPr>
              <a:pPr>
                <a:spcBef>
                  <a:spcPct val="0"/>
                </a:spcBef>
                <a:buFontTx/>
                <a:buNone/>
              </a:pPr>
              <a:t>42</a:t>
            </a:fld>
            <a:endParaRPr lang="en-US" altLang="en-US" sz="1000">
              <a:solidFill>
                <a:schemeClr val="bg1"/>
              </a:solidFill>
              <a:latin typeface="Times New Roman" panose="02020603050405020304" pitchFamily="18" charset="0"/>
            </a:endParaRPr>
          </a:p>
        </p:txBody>
      </p:sp>
      <p:sp>
        <p:nvSpPr>
          <p:cNvPr id="7" name="Rectangle 5"/>
          <p:cNvSpPr txBox="1">
            <a:spLocks noChangeArrowheads="1"/>
          </p:cNvSpPr>
          <p:nvPr/>
        </p:nvSpPr>
        <p:spPr bwMode="auto">
          <a:xfrm>
            <a:off x="551873" y="1935018"/>
            <a:ext cx="3810000" cy="4354945"/>
          </a:xfrm>
          <a:prstGeom prst="rect">
            <a:avLst/>
          </a:prstGeom>
          <a:noFill/>
          <a:ln w="9525">
            <a:solidFill>
              <a:schemeClr val="bg1"/>
            </a:solidFill>
            <a:miter lim="800000"/>
            <a:headEnd/>
            <a:tailEnd/>
          </a:ln>
        </p:spPr>
        <p:txBody>
          <a:bodyPr/>
          <a:lstStyle/>
          <a:p>
            <a:pPr marL="342900" indent="-342900" eaLnBrk="1" hangingPunct="1">
              <a:spcBef>
                <a:spcPts val="1200"/>
              </a:spcBef>
              <a:buClr>
                <a:srgbClr val="99CC00"/>
              </a:buClr>
              <a:buSzPct val="75000"/>
              <a:buFont typeface="Wingdings" pitchFamily="2" charset="2"/>
              <a:buNone/>
              <a:defRPr/>
            </a:pPr>
            <a:r>
              <a:rPr lang="en-US" sz="3200" kern="0" dirty="0">
                <a:solidFill>
                  <a:schemeClr val="bg1"/>
                </a:solidFill>
                <a:latin typeface="Franklin Gothic Book" pitchFamily="34" charset="0"/>
                <a:cs typeface="+mn-cs"/>
              </a:rPr>
              <a:t>EVERYONE</a:t>
            </a:r>
          </a:p>
        </p:txBody>
      </p:sp>
      <p:sp>
        <p:nvSpPr>
          <p:cNvPr id="8" name="Rectangle 6"/>
          <p:cNvSpPr txBox="1">
            <a:spLocks noChangeArrowheads="1"/>
          </p:cNvSpPr>
          <p:nvPr/>
        </p:nvSpPr>
        <p:spPr bwMode="auto">
          <a:xfrm>
            <a:off x="4514273" y="1935018"/>
            <a:ext cx="4114800" cy="4354945"/>
          </a:xfrm>
          <a:prstGeom prst="rect">
            <a:avLst/>
          </a:prstGeom>
          <a:noFill/>
          <a:ln w="9525">
            <a:solidFill>
              <a:schemeClr val="bg1"/>
            </a:solidFill>
            <a:miter lim="800000"/>
            <a:headEnd/>
            <a:tailEnd/>
          </a:ln>
        </p:spPr>
        <p:txBody>
          <a:bodyPr/>
          <a:lstStyle/>
          <a:p>
            <a:pPr marL="342900" indent="-342900" eaLnBrk="1" hangingPunct="1">
              <a:spcBef>
                <a:spcPts val="900"/>
              </a:spcBef>
              <a:buClr>
                <a:srgbClr val="99CC00"/>
              </a:buClr>
              <a:buSzPct val="75000"/>
              <a:buFont typeface="Wingdings" pitchFamily="2" charset="2"/>
              <a:buNone/>
              <a:defRPr/>
            </a:pPr>
            <a:r>
              <a:rPr lang="en-US" sz="3200" kern="0" dirty="0">
                <a:solidFill>
                  <a:schemeClr val="bg1"/>
                </a:solidFill>
                <a:latin typeface="Franklin Gothic Book" pitchFamily="34" charset="0"/>
                <a:cs typeface="+mn-cs"/>
              </a:rPr>
              <a:t>KEY MANAGERS</a:t>
            </a:r>
          </a:p>
          <a:p>
            <a:pPr marL="342900" indent="-342900" eaLnBrk="1" hangingPunct="1">
              <a:spcBef>
                <a:spcPts val="900"/>
              </a:spcBef>
              <a:buClr>
                <a:srgbClr val="99CC00"/>
              </a:buClr>
              <a:buSzPct val="75000"/>
              <a:buFont typeface="Wingdings" pitchFamily="2" charset="2"/>
              <a:buChar char="n"/>
              <a:defRPr/>
            </a:pPr>
            <a:endParaRPr lang="en-US" sz="2800" b="0" kern="0" dirty="0">
              <a:solidFill>
                <a:srgbClr val="000066"/>
              </a:solidFill>
              <a:latin typeface="+mn-lt"/>
              <a:cs typeface="+mn-cs"/>
            </a:endParaRPr>
          </a:p>
        </p:txBody>
      </p:sp>
      <p:sp>
        <p:nvSpPr>
          <p:cNvPr id="6" name="Slide Number Placeholder 3"/>
          <p:cNvSpPr txBox="1">
            <a:spLocks/>
          </p:cNvSpPr>
          <p:nvPr/>
        </p:nvSpPr>
        <p:spPr>
          <a:xfrm>
            <a:off x="7476550" y="-15240"/>
            <a:ext cx="1411854" cy="97349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 M: N/A</a:t>
            </a:r>
          </a:p>
        </p:txBody>
      </p:sp>
      <p:pic>
        <p:nvPicPr>
          <p:cNvPr id="2" name="Picture 1"/>
          <p:cNvPicPr>
            <a:picLocks noChangeAspect="1"/>
          </p:cNvPicPr>
          <p:nvPr/>
        </p:nvPicPr>
        <p:blipFill>
          <a:blip r:embed="rId3"/>
          <a:stretch>
            <a:fillRect/>
          </a:stretch>
        </p:blipFill>
        <p:spPr>
          <a:xfrm>
            <a:off x="0" y="2897"/>
            <a:ext cx="6980525" cy="1347333"/>
          </a:xfrm>
          <a:prstGeom prst="rect">
            <a:avLst/>
          </a:prstGeom>
        </p:spPr>
      </p:pic>
    </p:spTree>
    <p:extLst>
      <p:ext uri="{BB962C8B-B14F-4D97-AF65-F5344CB8AC3E}">
        <p14:creationId xmlns:p14="http://schemas.microsoft.com/office/powerpoint/2010/main" val="299491334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73" b="23949"/>
          <a:stretch/>
        </p:blipFill>
        <p:spPr>
          <a:xfrm>
            <a:off x="0" y="2"/>
            <a:ext cx="9144000" cy="3275389"/>
          </a:xfrm>
          <a:prstGeom prst="rect">
            <a:avLst/>
          </a:prstGeom>
        </p:spPr>
      </p:pic>
      <p:pic>
        <p:nvPicPr>
          <p:cNvPr id="8" name="Picture 7"/>
          <p:cNvPicPr>
            <a:picLocks noChangeAspect="1"/>
          </p:cNvPicPr>
          <p:nvPr/>
        </p:nvPicPr>
        <p:blipFill>
          <a:blip r:embed="rId3"/>
          <a:stretch>
            <a:fillRect/>
          </a:stretch>
        </p:blipFill>
        <p:spPr>
          <a:xfrm>
            <a:off x="196640" y="4151017"/>
            <a:ext cx="2194560" cy="2203132"/>
          </a:xfrm>
          <a:prstGeom prst="rect">
            <a:avLst/>
          </a:prstGeom>
        </p:spPr>
      </p:pic>
      <p:graphicFrame>
        <p:nvGraphicFramePr>
          <p:cNvPr id="11" name="Table 10"/>
          <p:cNvGraphicFramePr>
            <a:graphicFrameLocks noGrp="1"/>
          </p:cNvGraphicFramePr>
          <p:nvPr>
            <p:extLst/>
          </p:nvPr>
        </p:nvGraphicFramePr>
        <p:xfrm>
          <a:off x="2246669" y="3357604"/>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3" name="Content Placeholder 6"/>
          <p:cNvSpPr>
            <a:spLocks noGrp="1"/>
          </p:cNvSpPr>
          <p:nvPr>
            <p:ph idx="1"/>
          </p:nvPr>
        </p:nvSpPr>
        <p:spPr>
          <a:xfrm>
            <a:off x="2588822" y="4187877"/>
            <a:ext cx="6555178" cy="2646375"/>
          </a:xfrm>
        </p:spPr>
        <p:txBody>
          <a:bodyPr>
            <a:normAutofit fontScale="77500" lnSpcReduction="20000"/>
          </a:bodyPr>
          <a:lstStyle/>
          <a:p>
            <a:pPr marL="457200" indent="-457200">
              <a:buFont typeface="+mj-lt"/>
              <a:buAutoNum type="alphaUcPeriod"/>
            </a:pPr>
            <a:r>
              <a:rPr lang="en-US" sz="2500" dirty="0">
                <a:solidFill>
                  <a:schemeClr val="accent1"/>
                </a:solidFill>
              </a:rPr>
              <a:t>Decision-Making Alternatives</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Understanding Disagreement</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The 3 Reasons People Disagree</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Identifying and Resolving Level 3 </a:t>
            </a:r>
            <a:r>
              <a:rPr lang="en-US" sz="2500" dirty="0">
                <a:solidFill>
                  <a:schemeClr val="accent1"/>
                </a:solidFill>
                <a:sym typeface="Wingdings" panose="05000000000000000000" pitchFamily="2" charset="2"/>
              </a:rPr>
              <a:t></a:t>
            </a:r>
            <a:endParaRPr lang="en-US" sz="2500" dirty="0">
              <a:solidFill>
                <a:schemeClr val="accent1"/>
              </a:solidFill>
            </a:endParaRPr>
          </a:p>
          <a:p>
            <a:pPr marL="457200" indent="-457200">
              <a:buFont typeface="+mj-lt"/>
              <a:buAutoNum type="alphaUcPeriod"/>
            </a:pPr>
            <a:r>
              <a:rPr lang="en-US" sz="2500" dirty="0">
                <a:solidFill>
                  <a:schemeClr val="accent1"/>
                </a:solidFill>
              </a:rPr>
              <a:t>Using Delineation to Resolve Level 1</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Using Strengths and Weaknesses and Merge to Resolve Level 2</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tx2"/>
                </a:solidFill>
                <a:latin typeface="Franklin Gothic Demi" panose="020B0703020102020204" pitchFamily="34" charset="0"/>
              </a:rPr>
              <a:t>5-Finger Consensus</a:t>
            </a:r>
          </a:p>
          <a:p>
            <a:pPr marL="0" indent="0">
              <a:buNone/>
            </a:pPr>
            <a:r>
              <a:rPr lang="en-US" sz="2400" b="1" dirty="0">
                <a:solidFill>
                  <a:schemeClr val="accent6">
                    <a:lumMod val="75000"/>
                  </a:schemeClr>
                </a:solidFill>
              </a:rPr>
              <a:t>Exercise</a:t>
            </a:r>
            <a:r>
              <a:rPr lang="en-US" sz="2400" dirty="0">
                <a:solidFill>
                  <a:schemeClr val="tx2"/>
                </a:solidFill>
              </a:rPr>
              <a:t>: Resolving a disagreement </a:t>
            </a:r>
          </a:p>
        </p:txBody>
      </p:sp>
    </p:spTree>
    <p:extLst>
      <p:ext uri="{BB962C8B-B14F-4D97-AF65-F5344CB8AC3E}">
        <p14:creationId xmlns:p14="http://schemas.microsoft.com/office/powerpoint/2010/main" val="1100999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 5-Finger Consensus</a:t>
            </a:r>
          </a:p>
        </p:txBody>
      </p:sp>
      <p:sp>
        <p:nvSpPr>
          <p:cNvPr id="6" name="Content Placeholder 2"/>
          <p:cNvSpPr>
            <a:spLocks noGrp="1"/>
          </p:cNvSpPr>
          <p:nvPr>
            <p:ph idx="1"/>
          </p:nvPr>
        </p:nvSpPr>
        <p:spPr>
          <a:xfrm>
            <a:off x="2112558" y="1923838"/>
            <a:ext cx="7081165" cy="4298949"/>
          </a:xfrm>
        </p:spPr>
        <p:txBody>
          <a:bodyPr>
            <a:normAutofit/>
          </a:bodyPr>
          <a:lstStyle/>
          <a:p>
            <a:pPr>
              <a:spcAft>
                <a:spcPts val="1800"/>
              </a:spcAft>
            </a:pPr>
            <a:r>
              <a:rPr lang="en-US" sz="2900" dirty="0">
                <a:solidFill>
                  <a:schemeClr val="tx2"/>
                </a:solidFill>
              </a:rPr>
              <a:t>5 – Strongly agree</a:t>
            </a:r>
          </a:p>
          <a:p>
            <a:pPr>
              <a:spcAft>
                <a:spcPts val="1800"/>
              </a:spcAft>
            </a:pPr>
            <a:r>
              <a:rPr lang="en-US" sz="2900" dirty="0">
                <a:solidFill>
                  <a:schemeClr val="tx2"/>
                </a:solidFill>
              </a:rPr>
              <a:t>4 – Agree</a:t>
            </a:r>
          </a:p>
          <a:p>
            <a:pPr>
              <a:spcAft>
                <a:spcPts val="1800"/>
              </a:spcAft>
            </a:pPr>
            <a:r>
              <a:rPr lang="en-US" sz="2900" dirty="0">
                <a:solidFill>
                  <a:schemeClr val="tx2"/>
                </a:solidFill>
              </a:rPr>
              <a:t>3 – Will go with group’s decision</a:t>
            </a:r>
          </a:p>
          <a:p>
            <a:pPr>
              <a:spcAft>
                <a:spcPts val="1800"/>
              </a:spcAft>
            </a:pPr>
            <a:r>
              <a:rPr lang="en-US" sz="2900" dirty="0">
                <a:solidFill>
                  <a:schemeClr val="tx2"/>
                </a:solidFill>
              </a:rPr>
              <a:t>2 – Disagree</a:t>
            </a:r>
          </a:p>
          <a:p>
            <a:pPr>
              <a:spcAft>
                <a:spcPts val="1800"/>
              </a:spcAft>
            </a:pPr>
            <a:r>
              <a:rPr lang="en-US" sz="2900" dirty="0">
                <a:solidFill>
                  <a:schemeClr val="tx2"/>
                </a:solidFill>
              </a:rPr>
              <a:t>1 – </a:t>
            </a:r>
            <a:r>
              <a:rPr lang="en-US" sz="2900">
                <a:solidFill>
                  <a:schemeClr val="tx2"/>
                </a:solidFill>
              </a:rPr>
              <a:t>Strongly disagree</a:t>
            </a:r>
            <a:endParaRPr lang="en-US" sz="2900" dirty="0">
              <a:solidFill>
                <a:schemeClr val="tx2"/>
              </a:solidFill>
            </a:endParaRPr>
          </a:p>
        </p:txBody>
      </p:sp>
      <p:sp>
        <p:nvSpPr>
          <p:cNvPr id="7" name="Title 4"/>
          <p:cNvSpPr txBox="1">
            <a:spLocks/>
          </p:cNvSpPr>
          <p:nvPr/>
        </p:nvSpPr>
        <p:spPr>
          <a:xfrm>
            <a:off x="310780" y="976082"/>
            <a:ext cx="8071290" cy="11489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dirty="0">
                <a:solidFill>
                  <a:srgbClr val="E46C0A"/>
                </a:solidFill>
                <a:latin typeface="Franklin Gothic Medium"/>
                <a:ea typeface="+mj-ea"/>
                <a:cs typeface="Franklin Gothic Medium"/>
              </a:rPr>
              <a:t>Using 5-Finger Consensus</a:t>
            </a:r>
            <a:endParaRPr kumimoji="0" lang="en-US" sz="3700" b="0" i="0" u="none" strike="noStrike" kern="1200" spc="0" normalizeH="0" baseline="0" noProof="0" dirty="0">
              <a:ln>
                <a:noFill/>
              </a:ln>
              <a:solidFill>
                <a:srgbClr val="E46C0A"/>
              </a:solidFill>
              <a:effectLst/>
              <a:uLnTx/>
              <a:uFillTx/>
              <a:latin typeface="Franklin Gothic Medium"/>
              <a:ea typeface="+mj-ea"/>
              <a:cs typeface="Franklin Gothic Medium"/>
            </a:endParaRPr>
          </a:p>
        </p:txBody>
      </p:sp>
      <p:sp>
        <p:nvSpPr>
          <p:cNvPr id="8" name="Rounded Rectangle 7"/>
          <p:cNvSpPr/>
          <p:nvPr/>
        </p:nvSpPr>
        <p:spPr>
          <a:xfrm>
            <a:off x="34248" y="3483215"/>
            <a:ext cx="1165286" cy="467092"/>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cap="all" dirty="0">
                <a:latin typeface="Franklin Gothic Book"/>
                <a:cs typeface="Franklin Gothic Book"/>
              </a:rPr>
              <a:t>1</a:t>
            </a:r>
            <a:r>
              <a:rPr lang="en-US" sz="1700" cap="all" baseline="30000" dirty="0">
                <a:latin typeface="Franklin Gothic Book"/>
                <a:cs typeface="Franklin Gothic Book"/>
              </a:rPr>
              <a:t>st</a:t>
            </a:r>
            <a:r>
              <a:rPr lang="en-US" sz="1700" cap="all" dirty="0">
                <a:latin typeface="Franklin Gothic Book"/>
                <a:cs typeface="Franklin Gothic Book"/>
              </a:rPr>
              <a:t> vote</a:t>
            </a:r>
          </a:p>
        </p:txBody>
      </p:sp>
      <p:sp>
        <p:nvSpPr>
          <p:cNvPr id="9" name="Rounded Rectangle 8"/>
          <p:cNvSpPr/>
          <p:nvPr/>
        </p:nvSpPr>
        <p:spPr>
          <a:xfrm>
            <a:off x="897274" y="4256872"/>
            <a:ext cx="1165286" cy="467092"/>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cap="all" dirty="0">
                <a:latin typeface="Franklin Gothic Book"/>
                <a:cs typeface="Franklin Gothic Book"/>
              </a:rPr>
              <a:t>2</a:t>
            </a:r>
            <a:r>
              <a:rPr lang="en-US" sz="1700" cap="all" baseline="30000" dirty="0">
                <a:latin typeface="Franklin Gothic Book"/>
                <a:cs typeface="Franklin Gothic Book"/>
              </a:rPr>
              <a:t>nd</a:t>
            </a:r>
            <a:r>
              <a:rPr lang="en-US" sz="1700" cap="all" dirty="0">
                <a:latin typeface="Franklin Gothic Book"/>
                <a:cs typeface="Franklin Gothic Book"/>
              </a:rPr>
              <a:t> vote</a:t>
            </a:r>
          </a:p>
        </p:txBody>
      </p:sp>
      <p:sp>
        <p:nvSpPr>
          <p:cNvPr id="10" name="Rounded Rectangle 9"/>
          <p:cNvSpPr/>
          <p:nvPr/>
        </p:nvSpPr>
        <p:spPr>
          <a:xfrm>
            <a:off x="1520330" y="5563383"/>
            <a:ext cx="2801406" cy="467092"/>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cap="all" dirty="0">
                <a:latin typeface="Franklin Gothic Book"/>
                <a:cs typeface="Franklin Gothic Book"/>
              </a:rPr>
              <a:t>3</a:t>
            </a:r>
            <a:r>
              <a:rPr lang="en-US" sz="1700" cap="all" baseline="30000" dirty="0">
                <a:latin typeface="Franklin Gothic Book"/>
                <a:cs typeface="Franklin Gothic Book"/>
              </a:rPr>
              <a:t>rd</a:t>
            </a:r>
            <a:r>
              <a:rPr lang="en-US" sz="1700" cap="all" dirty="0">
                <a:latin typeface="Franklin Gothic Book"/>
                <a:cs typeface="Franklin Gothic Book"/>
              </a:rPr>
              <a:t> vote - majority rules</a:t>
            </a:r>
          </a:p>
        </p:txBody>
      </p:sp>
      <p:sp>
        <p:nvSpPr>
          <p:cNvPr id="12" name="TextBox 11"/>
          <p:cNvSpPr txBox="1"/>
          <p:nvPr/>
        </p:nvSpPr>
        <p:spPr>
          <a:xfrm>
            <a:off x="8659754" y="5111946"/>
            <a:ext cx="389850" cy="830997"/>
          </a:xfrm>
          <a:prstGeom prst="rect">
            <a:avLst/>
          </a:prstGeom>
          <a:noFill/>
        </p:spPr>
        <p:txBody>
          <a:bodyPr wrap="none" rtlCol="0">
            <a:spAutoFit/>
          </a:bodyPr>
          <a:lstStyle/>
          <a:p>
            <a:r>
              <a:rPr lang="en-US" sz="4800" b="1" dirty="0">
                <a:solidFill>
                  <a:schemeClr val="bg1">
                    <a:lumMod val="95000"/>
                  </a:schemeClr>
                </a:solidFill>
                <a:latin typeface="Arial Black" pitchFamily="34" charset="0"/>
              </a:rPr>
              <a:t>-</a:t>
            </a:r>
          </a:p>
        </p:txBody>
      </p:sp>
      <p:sp>
        <p:nvSpPr>
          <p:cNvPr id="13" name="Footer Placeholder 4"/>
          <p:cNvSpPr>
            <a:spLocks noGrp="1"/>
          </p:cNvSpPr>
          <p:nvPr>
            <p:ph type="ftr" sz="quarter" idx="11"/>
          </p:nvPr>
        </p:nvSpPr>
        <p:spPr>
          <a:xfrm>
            <a:off x="1772874" y="6472792"/>
            <a:ext cx="4246926" cy="283668"/>
          </a:xfrm>
        </p:spPr>
        <p:txBody>
          <a:bodyPr/>
          <a:lstStyle/>
          <a:p>
            <a:r>
              <a:rPr lang="en-US" dirty="0">
                <a:latin typeface="Franklin Gothic Book"/>
                <a:cs typeface="Franklin Gothic Book"/>
              </a:rPr>
              <a:t>Copyright 2015, Leadership Strategies, Inc. - V15.07c Duplication prohibited without consent  </a:t>
            </a:r>
          </a:p>
        </p:txBody>
      </p:sp>
      <p:sp>
        <p:nvSpPr>
          <p:cNvPr id="5" name="Arrow: Down 4"/>
          <p:cNvSpPr/>
          <p:nvPr/>
        </p:nvSpPr>
        <p:spPr>
          <a:xfrm>
            <a:off x="480962" y="2249454"/>
            <a:ext cx="371790" cy="1192390"/>
          </a:xfrm>
          <a:prstGeom prst="downArrow">
            <a:avLst/>
          </a:prstGeom>
          <a:gradFill flip="none" rotWithShape="1">
            <a:gsLst>
              <a:gs pos="0">
                <a:srgbClr val="FF6600"/>
              </a:gs>
              <a:gs pos="75000">
                <a:srgbClr val="CC3300">
                  <a:shade val="67500"/>
                  <a:satMod val="115000"/>
                </a:srgbClr>
              </a:gs>
              <a:gs pos="100000">
                <a:srgbClr val="CC33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Down 13"/>
          <p:cNvSpPr/>
          <p:nvPr/>
        </p:nvSpPr>
        <p:spPr>
          <a:xfrm>
            <a:off x="1260084" y="2249454"/>
            <a:ext cx="371790" cy="1920240"/>
          </a:xfrm>
          <a:prstGeom prst="downArrow">
            <a:avLst/>
          </a:prstGeom>
          <a:gradFill flip="none" rotWithShape="1">
            <a:gsLst>
              <a:gs pos="0">
                <a:srgbClr val="FF6600"/>
              </a:gs>
              <a:gs pos="75000">
                <a:srgbClr val="CC3300">
                  <a:shade val="67500"/>
                  <a:satMod val="115000"/>
                </a:srgbClr>
              </a:gs>
              <a:gs pos="100000">
                <a:srgbClr val="CC3300">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44</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5-11</a:t>
            </a:r>
            <a:endParaRPr lang="en-US" dirty="0"/>
          </a:p>
        </p:txBody>
      </p:sp>
    </p:spTree>
    <p:extLst>
      <p:ext uri="{BB962C8B-B14F-4D97-AF65-F5344CB8AC3E}">
        <p14:creationId xmlns:p14="http://schemas.microsoft.com/office/powerpoint/2010/main" val="306161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P spid="10" grpId="0" animBg="1"/>
      <p:bldP spid="5"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56260" y="201397"/>
            <a:ext cx="8787739" cy="1898497"/>
          </a:xfrm>
        </p:spPr>
        <p:txBody>
          <a:bodyPr/>
          <a:lstStyle/>
          <a:p>
            <a:pPr marL="0" indent="0">
              <a:buNone/>
            </a:pPr>
            <a:r>
              <a:rPr lang="en-US" sz="4800" b="1" dirty="0">
                <a:solidFill>
                  <a:schemeClr val="accent6">
                    <a:lumMod val="40000"/>
                    <a:lumOff val="60000"/>
                  </a:schemeClr>
                </a:solidFill>
                <a:effectLst>
                  <a:outerShdw blurRad="38100" dist="38100" dir="2700000" algn="tl">
                    <a:srgbClr val="000000">
                      <a:alpha val="43137"/>
                    </a:srgbClr>
                  </a:outerShdw>
                </a:effectLst>
              </a:rPr>
              <a:t>What if consensus continues to be a problem?</a:t>
            </a:r>
          </a:p>
        </p:txBody>
      </p:sp>
      <p:sp>
        <p:nvSpPr>
          <p:cNvPr id="6" name="Text Placeholder 5"/>
          <p:cNvSpPr>
            <a:spLocks noGrp="1"/>
          </p:cNvSpPr>
          <p:nvPr>
            <p:ph type="body" sz="quarter" idx="14"/>
          </p:nvPr>
        </p:nvSpPr>
        <p:spPr>
          <a:xfrm>
            <a:off x="3375337" y="2386925"/>
            <a:ext cx="5508493" cy="2814163"/>
          </a:xfrm>
        </p:spPr>
        <p:txBody>
          <a:bodyPr/>
          <a:lstStyle/>
          <a:p>
            <a:r>
              <a:rPr lang="en-US" sz="2800" dirty="0"/>
              <a:t>Allow some time to pass.</a:t>
            </a:r>
          </a:p>
          <a:p>
            <a:r>
              <a:rPr lang="en-US" sz="2800" dirty="0"/>
              <a:t>Take a short break or move on.</a:t>
            </a:r>
          </a:p>
          <a:p>
            <a:r>
              <a:rPr lang="en-US" sz="2800" dirty="0"/>
              <a:t>Return to the topic later.</a:t>
            </a:r>
          </a:p>
          <a:p>
            <a:endParaRPr lang="en-US" dirty="0"/>
          </a:p>
        </p:txBody>
      </p:sp>
      <p:sp>
        <p:nvSpPr>
          <p:cNvPr id="7" name="Rectangle 6"/>
          <p:cNvSpPr/>
          <p:nvPr/>
        </p:nvSpPr>
        <p:spPr>
          <a:xfrm>
            <a:off x="356260" y="4788679"/>
            <a:ext cx="8490857" cy="1384995"/>
          </a:xfrm>
          <a:prstGeom prst="rect">
            <a:avLst/>
          </a:prstGeom>
        </p:spPr>
        <p:txBody>
          <a:bodyPr wrap="square">
            <a:spAutoFit/>
          </a:bodyPr>
          <a:lstStyle/>
          <a:p>
            <a:pPr>
              <a:spcAft>
                <a:spcPts val="600"/>
              </a:spcAft>
            </a:pPr>
            <a:r>
              <a:rPr lang="en-US" sz="2800" i="1" dirty="0">
                <a:solidFill>
                  <a:srgbClr val="ACBF45"/>
                </a:solidFill>
              </a:rPr>
              <a:t>A fresh look at the issue often yields a better understanding and a greater willingness to “live with”</a:t>
            </a:r>
            <a:br>
              <a:rPr lang="en-US" sz="2800" i="1" dirty="0">
                <a:solidFill>
                  <a:srgbClr val="ACBF45"/>
                </a:solidFill>
              </a:rPr>
            </a:br>
            <a:r>
              <a:rPr lang="en-US" sz="2800" i="1" dirty="0">
                <a:solidFill>
                  <a:srgbClr val="ACBF45"/>
                </a:solidFill>
              </a:rPr>
              <a:t>an alternative.</a:t>
            </a:r>
          </a:p>
        </p:txBody>
      </p:sp>
      <p:sp>
        <p:nvSpPr>
          <p:cNvPr id="8" name="Text Box 5"/>
          <p:cNvSpPr txBox="1">
            <a:spLocks noChangeArrowheads="1"/>
          </p:cNvSpPr>
          <p:nvPr/>
        </p:nvSpPr>
        <p:spPr bwMode="auto">
          <a:xfrm>
            <a:off x="8704611" y="4614200"/>
            <a:ext cx="37582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sz="4600" b="1">
                <a:solidFill>
                  <a:srgbClr val="104A73"/>
                </a:solidFill>
                <a:latin typeface="Arial" panose="020B0604020202020204" pitchFamily="34" charset="0"/>
              </a:defRPr>
            </a:lvl1pPr>
            <a:lvl2pPr marL="742950" indent="-285750">
              <a:defRPr sz="4600" b="1">
                <a:solidFill>
                  <a:srgbClr val="104A73"/>
                </a:solidFill>
                <a:latin typeface="Arial" panose="020B0604020202020204" pitchFamily="34" charset="0"/>
              </a:defRPr>
            </a:lvl2pPr>
            <a:lvl3pPr marL="1143000" indent="-228600">
              <a:defRPr sz="4600" b="1">
                <a:solidFill>
                  <a:srgbClr val="104A73"/>
                </a:solidFill>
                <a:latin typeface="Arial" panose="020B0604020202020204" pitchFamily="34" charset="0"/>
              </a:defRPr>
            </a:lvl3pPr>
            <a:lvl4pPr marL="1600200" indent="-228600">
              <a:defRPr sz="4600" b="1">
                <a:solidFill>
                  <a:srgbClr val="104A73"/>
                </a:solidFill>
                <a:latin typeface="Arial" panose="020B0604020202020204" pitchFamily="34" charset="0"/>
              </a:defRPr>
            </a:lvl4pPr>
            <a:lvl5pPr marL="2057400" indent="-228600">
              <a:defRPr sz="4600" b="1">
                <a:solidFill>
                  <a:srgbClr val="104A73"/>
                </a:solidFill>
                <a:latin typeface="Arial" panose="020B0604020202020204" pitchFamily="34" charset="0"/>
              </a:defRPr>
            </a:lvl5pPr>
            <a:lvl6pPr marL="2514600" indent="-228600" eaLnBrk="0" fontAlgn="base" hangingPunct="0">
              <a:spcBef>
                <a:spcPct val="0"/>
              </a:spcBef>
              <a:spcAft>
                <a:spcPct val="0"/>
              </a:spcAft>
              <a:defRPr sz="4600" b="1">
                <a:solidFill>
                  <a:srgbClr val="104A73"/>
                </a:solidFill>
                <a:latin typeface="Arial" panose="020B0604020202020204" pitchFamily="34" charset="0"/>
              </a:defRPr>
            </a:lvl6pPr>
            <a:lvl7pPr marL="2971800" indent="-228600" eaLnBrk="0" fontAlgn="base" hangingPunct="0">
              <a:spcBef>
                <a:spcPct val="0"/>
              </a:spcBef>
              <a:spcAft>
                <a:spcPct val="0"/>
              </a:spcAft>
              <a:defRPr sz="4600" b="1">
                <a:solidFill>
                  <a:srgbClr val="104A73"/>
                </a:solidFill>
                <a:latin typeface="Arial" panose="020B0604020202020204" pitchFamily="34" charset="0"/>
              </a:defRPr>
            </a:lvl7pPr>
            <a:lvl8pPr marL="3429000" indent="-228600" eaLnBrk="0" fontAlgn="base" hangingPunct="0">
              <a:spcBef>
                <a:spcPct val="0"/>
              </a:spcBef>
              <a:spcAft>
                <a:spcPct val="0"/>
              </a:spcAft>
              <a:defRPr sz="4600" b="1">
                <a:solidFill>
                  <a:srgbClr val="104A73"/>
                </a:solidFill>
                <a:latin typeface="Arial" panose="020B0604020202020204" pitchFamily="34" charset="0"/>
              </a:defRPr>
            </a:lvl8pPr>
            <a:lvl9pPr marL="3886200" indent="-228600" eaLnBrk="0" fontAlgn="base" hangingPunct="0">
              <a:spcBef>
                <a:spcPct val="0"/>
              </a:spcBef>
              <a:spcAft>
                <a:spcPct val="0"/>
              </a:spcAft>
              <a:defRPr sz="4600" b="1">
                <a:solidFill>
                  <a:srgbClr val="104A73"/>
                </a:solidFill>
                <a:latin typeface="Arial" panose="020B0604020202020204" pitchFamily="34" charset="0"/>
              </a:defRPr>
            </a:lvl9pPr>
          </a:lstStyle>
          <a:p>
            <a:r>
              <a:rPr lang="en-US" altLang="en-US" dirty="0">
                <a:solidFill>
                  <a:srgbClr val="CCCCFF"/>
                </a:solidFill>
              </a:rPr>
              <a:t>-</a:t>
            </a:r>
          </a:p>
        </p:txBody>
      </p:sp>
      <p:sp>
        <p:nvSpPr>
          <p:cNvPr id="9"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chemeClr val="bg1"/>
                </a:solidFill>
                <a:latin typeface="Franklin Gothic Book"/>
              </a:rPr>
              <a:pPr lvl="0" algn="ctr"/>
              <a:t>45</a:t>
            </a:fld>
            <a:r>
              <a:rPr lang="en-US" dirty="0">
                <a:solidFill>
                  <a:schemeClr val="bg1"/>
                </a:solidFill>
              </a:rPr>
              <a:t> </a:t>
            </a:r>
            <a:r>
              <a:rPr lang="en-US" sz="1400" dirty="0">
                <a:solidFill>
                  <a:schemeClr val="bg1"/>
                </a:solidFill>
                <a:latin typeface="Franklin Gothic Book"/>
              </a:rPr>
              <a:t>|</a:t>
            </a:r>
            <a:r>
              <a:rPr lang="en-US" dirty="0">
                <a:solidFill>
                  <a:schemeClr val="bg1"/>
                </a:solidFill>
              </a:rPr>
              <a:t> </a:t>
            </a:r>
            <a:r>
              <a:rPr lang="en-US" sz="1400" dirty="0">
                <a:solidFill>
                  <a:schemeClr val="bg1"/>
                </a:solidFill>
                <a:latin typeface="Franklin Gothic Book"/>
              </a:rPr>
              <a:t>5-12</a:t>
            </a:r>
            <a:endParaRPr lang="en-US" dirty="0">
              <a:solidFill>
                <a:schemeClr val="bg1"/>
              </a:solidFill>
            </a:endParaRPr>
          </a:p>
        </p:txBody>
      </p:sp>
    </p:spTree>
    <p:extLst>
      <p:ext uri="{BB962C8B-B14F-4D97-AF65-F5344CB8AC3E}">
        <p14:creationId xmlns:p14="http://schemas.microsoft.com/office/powerpoint/2010/main" val="15465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73" b="23949"/>
          <a:stretch/>
        </p:blipFill>
        <p:spPr>
          <a:xfrm>
            <a:off x="0" y="2"/>
            <a:ext cx="9144000" cy="3275389"/>
          </a:xfrm>
          <a:prstGeom prst="rect">
            <a:avLst/>
          </a:prstGeom>
        </p:spPr>
      </p:pic>
      <p:pic>
        <p:nvPicPr>
          <p:cNvPr id="8" name="Picture 7"/>
          <p:cNvPicPr>
            <a:picLocks noChangeAspect="1"/>
          </p:cNvPicPr>
          <p:nvPr/>
        </p:nvPicPr>
        <p:blipFill>
          <a:blip r:embed="rId3"/>
          <a:stretch>
            <a:fillRect/>
          </a:stretch>
        </p:blipFill>
        <p:spPr>
          <a:xfrm>
            <a:off x="196640" y="4151017"/>
            <a:ext cx="2194560" cy="2203132"/>
          </a:xfrm>
          <a:prstGeom prst="rect">
            <a:avLst/>
          </a:prstGeom>
        </p:spPr>
      </p:pic>
      <p:graphicFrame>
        <p:nvGraphicFramePr>
          <p:cNvPr id="11" name="Table 10"/>
          <p:cNvGraphicFramePr>
            <a:graphicFrameLocks noGrp="1"/>
          </p:cNvGraphicFramePr>
          <p:nvPr>
            <p:extLst/>
          </p:nvPr>
        </p:nvGraphicFramePr>
        <p:xfrm>
          <a:off x="2246669" y="3357604"/>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3" name="Content Placeholder 6"/>
          <p:cNvSpPr>
            <a:spLocks noGrp="1"/>
          </p:cNvSpPr>
          <p:nvPr>
            <p:ph idx="1"/>
          </p:nvPr>
        </p:nvSpPr>
        <p:spPr>
          <a:xfrm>
            <a:off x="2588822" y="4187877"/>
            <a:ext cx="6555178" cy="2646375"/>
          </a:xfrm>
        </p:spPr>
        <p:txBody>
          <a:bodyPr>
            <a:normAutofit fontScale="77500" lnSpcReduction="20000"/>
          </a:bodyPr>
          <a:lstStyle/>
          <a:p>
            <a:pPr marL="457200" indent="-457200">
              <a:buFont typeface="+mj-lt"/>
              <a:buAutoNum type="alphaUcPeriod"/>
            </a:pPr>
            <a:r>
              <a:rPr lang="en-US" sz="2500" dirty="0">
                <a:solidFill>
                  <a:schemeClr val="accent1"/>
                </a:solidFill>
              </a:rPr>
              <a:t>Decision-Making Alternatives</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Understanding Disagreement</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The 3 Reasons People Disagree</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Identifying and Resolving Level 3 </a:t>
            </a:r>
            <a:r>
              <a:rPr lang="en-US" sz="2500" dirty="0">
                <a:solidFill>
                  <a:schemeClr val="accent1"/>
                </a:solidFill>
                <a:sym typeface="Wingdings" panose="05000000000000000000" pitchFamily="2" charset="2"/>
              </a:rPr>
              <a:t></a:t>
            </a:r>
            <a:endParaRPr lang="en-US" sz="2500" dirty="0">
              <a:solidFill>
                <a:schemeClr val="accent1"/>
              </a:solidFill>
            </a:endParaRPr>
          </a:p>
          <a:p>
            <a:pPr marL="457200" indent="-457200">
              <a:buFont typeface="+mj-lt"/>
              <a:buAutoNum type="alphaUcPeriod"/>
            </a:pPr>
            <a:r>
              <a:rPr lang="en-US" sz="2500" dirty="0">
                <a:solidFill>
                  <a:schemeClr val="accent1"/>
                </a:solidFill>
              </a:rPr>
              <a:t>Using Delineation to Resolve Level 1</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Using Strengths and Weaknesses and Merge to Resolve Level 2</a:t>
            </a:r>
            <a:r>
              <a:rPr lang="en-US" sz="2500" dirty="0">
                <a:solidFill>
                  <a:schemeClr val="accent1"/>
                </a:solidFill>
                <a:sym typeface="Wingdings" panose="05000000000000000000" pitchFamily="2" charset="2"/>
              </a:rPr>
              <a:t> </a:t>
            </a:r>
            <a:endParaRPr lang="en-US" sz="2500" dirty="0">
              <a:solidFill>
                <a:schemeClr val="accent1"/>
              </a:solidFill>
            </a:endParaRPr>
          </a:p>
          <a:p>
            <a:pPr marL="457200" indent="-457200">
              <a:buFont typeface="+mj-lt"/>
              <a:buAutoNum type="alphaUcPeriod"/>
            </a:pPr>
            <a:r>
              <a:rPr lang="en-US" sz="2500" dirty="0">
                <a:solidFill>
                  <a:schemeClr val="accent1"/>
                </a:solidFill>
              </a:rPr>
              <a:t>5-Finger Consensus</a:t>
            </a:r>
            <a:r>
              <a:rPr lang="en-US" sz="2500" dirty="0">
                <a:solidFill>
                  <a:schemeClr val="accent1"/>
                </a:solidFill>
                <a:sym typeface="Wingdings" panose="05000000000000000000" pitchFamily="2" charset="2"/>
              </a:rPr>
              <a:t> </a:t>
            </a:r>
            <a:endParaRPr lang="en-US" sz="2500" dirty="0">
              <a:solidFill>
                <a:schemeClr val="accent1"/>
              </a:solidFill>
            </a:endParaRPr>
          </a:p>
          <a:p>
            <a:pPr marL="0" indent="0">
              <a:buNone/>
            </a:pPr>
            <a:r>
              <a:rPr lang="en-US" sz="2500" dirty="0">
                <a:solidFill>
                  <a:srgbClr val="E46C0A"/>
                </a:solidFill>
                <a:latin typeface="Franklin Gothic Demi" panose="020B0703020102020204" pitchFamily="34" charset="0"/>
              </a:rPr>
              <a:t>Exercise</a:t>
            </a:r>
            <a:r>
              <a:rPr lang="en-US" sz="2500" dirty="0">
                <a:solidFill>
                  <a:schemeClr val="tx2"/>
                </a:solidFill>
                <a:latin typeface="Franklin Gothic Demi" panose="020B0703020102020204" pitchFamily="34" charset="0"/>
              </a:rPr>
              <a:t>: Resolving a disagreement </a:t>
            </a:r>
          </a:p>
        </p:txBody>
      </p:sp>
    </p:spTree>
    <p:extLst>
      <p:ext uri="{BB962C8B-B14F-4D97-AF65-F5344CB8AC3E}">
        <p14:creationId xmlns:p14="http://schemas.microsoft.com/office/powerpoint/2010/main" val="3797678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Content Placeholder 6"/>
          <p:cNvSpPr>
            <a:spLocks noGrp="1"/>
          </p:cNvSpPr>
          <p:nvPr>
            <p:ph sz="half" idx="2"/>
          </p:nvPr>
        </p:nvSpPr>
        <p:spPr/>
        <p:txBody>
          <a:bodyPr>
            <a:normAutofit/>
          </a:bodyPr>
          <a:lstStyle/>
          <a:p>
            <a:r>
              <a:rPr lang="en-US" dirty="0"/>
              <a:t>Based on the topics listed earlier, pick three topics common in your experience</a:t>
            </a:r>
          </a:p>
          <a:p>
            <a:r>
              <a:rPr lang="en-US" dirty="0"/>
              <a:t>Record:</a:t>
            </a:r>
          </a:p>
          <a:p>
            <a:pPr lvl="1"/>
            <a:r>
              <a:rPr lang="en-US" dirty="0"/>
              <a:t>The type of disagreement (Level 1, 2, or 3) for each</a:t>
            </a:r>
          </a:p>
          <a:p>
            <a:pPr lvl="1"/>
            <a:r>
              <a:rPr lang="en-US" dirty="0"/>
              <a:t>Potential consensus-building strategies to address each topic</a:t>
            </a:r>
          </a:p>
          <a:p>
            <a:endParaRPr lang="en-US" dirty="0"/>
          </a:p>
        </p:txBody>
      </p:sp>
      <p:sp>
        <p:nvSpPr>
          <p:cNvPr id="2" name="Title 1"/>
          <p:cNvSpPr>
            <a:spLocks noGrp="1"/>
          </p:cNvSpPr>
          <p:nvPr>
            <p:ph type="title"/>
          </p:nvPr>
        </p:nvSpPr>
        <p:spPr>
          <a:xfrm>
            <a:off x="296029" y="0"/>
            <a:ext cx="7874194" cy="973498"/>
          </a:xfrm>
        </p:spPr>
        <p:txBody>
          <a:bodyPr/>
          <a:lstStyle/>
          <a:p>
            <a:r>
              <a:rPr lang="en-US" dirty="0"/>
              <a:t>Spring Forward – 5a. Resolving a Disagreement</a:t>
            </a:r>
          </a:p>
        </p:txBody>
      </p:sp>
      <p:pic>
        <p:nvPicPr>
          <p:cNvPr id="6" name="Picture 5"/>
          <p:cNvPicPr>
            <a:picLocks noChangeAspect="1"/>
          </p:cNvPicPr>
          <p:nvPr/>
        </p:nvPicPr>
        <p:blipFill>
          <a:blip r:embed="rId2"/>
          <a:stretch>
            <a:fillRect/>
          </a:stretch>
        </p:blipFill>
        <p:spPr>
          <a:xfrm>
            <a:off x="314501" y="1144634"/>
            <a:ext cx="3922918" cy="4975256"/>
          </a:xfrm>
          <a:prstGeom prst="rect">
            <a:avLst/>
          </a:prstGeom>
        </p:spPr>
      </p:pic>
    </p:spTree>
    <p:extLst>
      <p:ext uri="{BB962C8B-B14F-4D97-AF65-F5344CB8AC3E}">
        <p14:creationId xmlns:p14="http://schemas.microsoft.com/office/powerpoint/2010/main" val="1532298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337920"/>
            <a:ext cx="8447276" cy="4781917"/>
          </a:xfrm>
        </p:spPr>
        <p:txBody>
          <a:bodyPr>
            <a:normAutofit/>
          </a:bodyPr>
          <a:lstStyle/>
          <a:p>
            <a:pPr marL="0" indent="0">
              <a:buNone/>
            </a:pPr>
            <a:r>
              <a:rPr lang="en-US" u="sng" dirty="0">
                <a:solidFill>
                  <a:schemeClr val="tx2"/>
                </a:solidFill>
              </a:rPr>
              <a:t>When</a:t>
            </a:r>
            <a:r>
              <a:rPr lang="en-US" dirty="0">
                <a:solidFill>
                  <a:schemeClr val="tx2"/>
                </a:solidFill>
              </a:rPr>
              <a:t> does a group have a decision? Name 3 ways? </a:t>
            </a:r>
          </a:p>
          <a:p>
            <a:r>
              <a:rPr lang="en-US" dirty="0">
                <a:solidFill>
                  <a:schemeClr val="tx2"/>
                </a:solidFill>
              </a:rPr>
              <a:t>The leader decides</a:t>
            </a:r>
          </a:p>
          <a:p>
            <a:r>
              <a:rPr lang="en-US" dirty="0">
                <a:solidFill>
                  <a:schemeClr val="tx2"/>
                </a:solidFill>
              </a:rPr>
              <a:t>The leader decides after a discussion</a:t>
            </a:r>
          </a:p>
          <a:p>
            <a:r>
              <a:rPr lang="en-US" dirty="0">
                <a:solidFill>
                  <a:schemeClr val="tx2"/>
                </a:solidFill>
              </a:rPr>
              <a:t>Simple majority</a:t>
            </a:r>
          </a:p>
          <a:p>
            <a:r>
              <a:rPr lang="en-US" dirty="0">
                <a:solidFill>
                  <a:schemeClr val="tx2"/>
                </a:solidFill>
              </a:rPr>
              <a:t>Super majority</a:t>
            </a:r>
          </a:p>
          <a:p>
            <a:r>
              <a:rPr lang="en-US" dirty="0">
                <a:solidFill>
                  <a:schemeClr val="tx2"/>
                </a:solidFill>
              </a:rPr>
              <a:t>Unanimous agreement</a:t>
            </a:r>
          </a:p>
          <a:p>
            <a:r>
              <a:rPr lang="en-US" dirty="0">
                <a:solidFill>
                  <a:schemeClr val="tx2"/>
                </a:solidFill>
              </a:rPr>
              <a:t>Consensus: “I can live with it and support”</a:t>
            </a:r>
          </a:p>
          <a:p>
            <a:r>
              <a:rPr lang="en-US" dirty="0">
                <a:solidFill>
                  <a:schemeClr val="tx2"/>
                </a:solidFill>
              </a:rPr>
              <a:t>Five-finger consensus</a:t>
            </a:r>
          </a:p>
        </p:txBody>
      </p:sp>
      <p:sp>
        <p:nvSpPr>
          <p:cNvPr id="5" name="TextBox 4"/>
          <p:cNvSpPr txBox="1"/>
          <p:nvPr/>
        </p:nvSpPr>
        <p:spPr>
          <a:xfrm>
            <a:off x="8817659" y="5411951"/>
            <a:ext cx="324930" cy="707886"/>
          </a:xfrm>
          <a:prstGeom prst="rect">
            <a:avLst/>
          </a:prstGeom>
          <a:noFill/>
        </p:spPr>
        <p:txBody>
          <a:bodyPr wrap="square" rtlCol="0">
            <a:spAutoFit/>
          </a:bodyPr>
          <a:lstStyle/>
          <a:p>
            <a:r>
              <a:rPr lang="en-US" sz="4000" b="1" dirty="0">
                <a:solidFill>
                  <a:schemeClr val="bg1">
                    <a:lumMod val="75000"/>
                  </a:schemeClr>
                </a:solidFill>
              </a:rPr>
              <a:t>-</a:t>
            </a:r>
          </a:p>
        </p:txBody>
      </p:sp>
    </p:spTree>
    <p:extLst>
      <p:ext uri="{BB962C8B-B14F-4D97-AF65-F5344CB8AC3E}">
        <p14:creationId xmlns:p14="http://schemas.microsoft.com/office/powerpoint/2010/main" val="182432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273967"/>
            <a:ext cx="8344534" cy="4781917"/>
          </a:xfrm>
        </p:spPr>
        <p:txBody>
          <a:bodyPr>
            <a:normAutofit fontScale="92500"/>
          </a:bodyPr>
          <a:lstStyle/>
          <a:p>
            <a:pPr marL="0" indent="0">
              <a:buNone/>
            </a:pPr>
            <a:r>
              <a:rPr lang="en-US" dirty="0">
                <a:solidFill>
                  <a:schemeClr val="tx2"/>
                </a:solidFill>
              </a:rPr>
              <a:t>What is the reason behind each level of 3 disagreement?</a:t>
            </a:r>
          </a:p>
          <a:p>
            <a:pPr marL="0" indent="0">
              <a:buNone/>
            </a:pPr>
            <a:endParaRPr lang="en-US" dirty="0">
              <a:solidFill>
                <a:schemeClr val="tx2"/>
              </a:solidFill>
            </a:endParaRPr>
          </a:p>
          <a:p>
            <a:pPr marL="0" indent="0">
              <a:buNone/>
            </a:pPr>
            <a:r>
              <a:rPr lang="en-US" dirty="0">
                <a:solidFill>
                  <a:schemeClr val="tx2"/>
                </a:solidFill>
              </a:rPr>
              <a:t>Level 1</a:t>
            </a:r>
          </a:p>
          <a:p>
            <a:r>
              <a:rPr lang="en-US" dirty="0">
                <a:solidFill>
                  <a:schemeClr val="tx2"/>
                </a:solidFill>
              </a:rPr>
              <a:t>Lack of Shared Information</a:t>
            </a:r>
          </a:p>
          <a:p>
            <a:pPr marL="0" indent="0">
              <a:buNone/>
            </a:pPr>
            <a:endParaRPr lang="en-US" dirty="0">
              <a:solidFill>
                <a:schemeClr val="tx2"/>
              </a:solidFill>
            </a:endParaRPr>
          </a:p>
          <a:p>
            <a:pPr marL="0" indent="0">
              <a:buNone/>
            </a:pPr>
            <a:r>
              <a:rPr lang="en-US" dirty="0">
                <a:solidFill>
                  <a:schemeClr val="tx2"/>
                </a:solidFill>
              </a:rPr>
              <a:t>Level 2</a:t>
            </a:r>
          </a:p>
          <a:p>
            <a:r>
              <a:rPr lang="en-US" dirty="0">
                <a:solidFill>
                  <a:schemeClr val="tx2"/>
                </a:solidFill>
              </a:rPr>
              <a:t>Different Values or Experience</a:t>
            </a:r>
          </a:p>
          <a:p>
            <a:pPr marL="0" indent="0">
              <a:buNone/>
            </a:pPr>
            <a:endParaRPr lang="en-US" dirty="0">
              <a:solidFill>
                <a:schemeClr val="tx2"/>
              </a:solidFill>
            </a:endParaRPr>
          </a:p>
          <a:p>
            <a:pPr marL="0" indent="0">
              <a:buNone/>
            </a:pPr>
            <a:r>
              <a:rPr lang="en-US" dirty="0">
                <a:solidFill>
                  <a:schemeClr val="tx2"/>
                </a:solidFill>
              </a:rPr>
              <a:t>Level 3</a:t>
            </a:r>
          </a:p>
          <a:p>
            <a:r>
              <a:rPr lang="en-US" dirty="0">
                <a:solidFill>
                  <a:schemeClr val="tx2"/>
                </a:solidFill>
              </a:rPr>
              <a:t>Personality, Past History, Outside Factors</a:t>
            </a:r>
          </a:p>
        </p:txBody>
      </p:sp>
      <p:sp>
        <p:nvSpPr>
          <p:cNvPr id="5" name="TextBox 4"/>
          <p:cNvSpPr txBox="1"/>
          <p:nvPr/>
        </p:nvSpPr>
        <p:spPr>
          <a:xfrm>
            <a:off x="8817659" y="5092463"/>
            <a:ext cx="324930" cy="707886"/>
          </a:xfrm>
          <a:prstGeom prst="rect">
            <a:avLst/>
          </a:prstGeom>
          <a:noFill/>
        </p:spPr>
        <p:txBody>
          <a:bodyPr wrap="square" rtlCol="0">
            <a:spAutoFit/>
          </a:bodyPr>
          <a:lstStyle/>
          <a:p>
            <a:r>
              <a:rPr lang="en-US" sz="4000" b="1" dirty="0">
                <a:solidFill>
                  <a:schemeClr val="bg1">
                    <a:lumMod val="75000"/>
                  </a:schemeClr>
                </a:solidFill>
              </a:rPr>
              <a:t>-</a:t>
            </a:r>
          </a:p>
        </p:txBody>
      </p:sp>
    </p:spTree>
    <p:extLst>
      <p:ext uri="{BB962C8B-B14F-4D97-AF65-F5344CB8AC3E}">
        <p14:creationId xmlns:p14="http://schemas.microsoft.com/office/powerpoint/2010/main" val="325807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Rules</a:t>
            </a:r>
          </a:p>
        </p:txBody>
      </p:sp>
      <p:sp>
        <p:nvSpPr>
          <p:cNvPr id="3" name="Content Placeholder 2"/>
          <p:cNvSpPr>
            <a:spLocks noGrp="1"/>
          </p:cNvSpPr>
          <p:nvPr>
            <p:ph idx="1"/>
          </p:nvPr>
        </p:nvSpPr>
        <p:spPr/>
        <p:txBody>
          <a:bodyPr/>
          <a:lstStyle/>
          <a:p>
            <a:r>
              <a:rPr lang="en-US" dirty="0">
                <a:solidFill>
                  <a:schemeClr val="tx2"/>
                </a:solidFill>
              </a:rPr>
              <a:t>Always open for questions</a:t>
            </a:r>
          </a:p>
          <a:p>
            <a:r>
              <a:rPr lang="en-US" dirty="0">
                <a:solidFill>
                  <a:schemeClr val="tx2"/>
                </a:solidFill>
              </a:rPr>
              <a:t>The open issues list</a:t>
            </a:r>
          </a:p>
          <a:p>
            <a:r>
              <a:rPr lang="en-US" dirty="0">
                <a:solidFill>
                  <a:schemeClr val="tx2"/>
                </a:solidFill>
              </a:rPr>
              <a:t>Respect the speaker</a:t>
            </a:r>
          </a:p>
          <a:p>
            <a:r>
              <a:rPr lang="en-US" dirty="0">
                <a:solidFill>
                  <a:schemeClr val="tx2"/>
                </a:solidFill>
              </a:rPr>
              <a:t>Avoid “bar discussion”</a:t>
            </a:r>
          </a:p>
          <a:p>
            <a:r>
              <a:rPr lang="en-US" dirty="0">
                <a:solidFill>
                  <a:schemeClr val="tx2"/>
                </a:solidFill>
              </a:rPr>
              <a:t>Start on time, end on time</a:t>
            </a:r>
          </a:p>
          <a:p>
            <a:r>
              <a:rPr lang="en-US" dirty="0">
                <a:solidFill>
                  <a:schemeClr val="tx2"/>
                </a:solidFill>
              </a:rPr>
              <a:t>Repetition to train the mind</a:t>
            </a:r>
          </a:p>
          <a:p>
            <a:r>
              <a:rPr lang="en-US" dirty="0">
                <a:solidFill>
                  <a:schemeClr val="tx2"/>
                </a:solidFill>
              </a:rPr>
              <a:t>No beeps or buzzes</a:t>
            </a:r>
          </a:p>
          <a:p>
            <a:r>
              <a:rPr lang="en-US" dirty="0">
                <a:solidFill>
                  <a:schemeClr val="tx2"/>
                </a:solidFill>
              </a:rPr>
              <a:t>Team Cheers</a:t>
            </a:r>
          </a:p>
          <a:p>
            <a:r>
              <a:rPr lang="en-US" dirty="0">
                <a:solidFill>
                  <a:schemeClr val="tx2"/>
                </a:solidFill>
              </a:rPr>
              <a:t>“Choo </a:t>
            </a:r>
            <a:r>
              <a:rPr lang="en-US" dirty="0" err="1">
                <a:solidFill>
                  <a:schemeClr val="tx2"/>
                </a:solidFill>
              </a:rPr>
              <a:t>Choo</a:t>
            </a:r>
            <a:r>
              <a:rPr lang="en-US" dirty="0">
                <a:solidFill>
                  <a:schemeClr val="tx2"/>
                </a:solidFill>
              </a:rPr>
              <a:t>”</a:t>
            </a:r>
          </a:p>
          <a:p>
            <a:r>
              <a:rPr lang="en-US" dirty="0">
                <a:solidFill>
                  <a:schemeClr val="tx2"/>
                </a:solidFill>
              </a:rPr>
              <a:t> </a:t>
            </a:r>
          </a:p>
          <a:p>
            <a:endParaRPr lang="en-US" dirty="0">
              <a:solidFill>
                <a:schemeClr val="tx2"/>
              </a:solidFill>
            </a:endParaRPr>
          </a:p>
        </p:txBody>
      </p:sp>
      <p:sp>
        <p:nvSpPr>
          <p:cNvPr id="5" name="Footer Placeholder 4"/>
          <p:cNvSpPr>
            <a:spLocks noGrp="1"/>
          </p:cNvSpPr>
          <p:nvPr>
            <p:ph type="ftr" sz="quarter" idx="11"/>
          </p:nvPr>
        </p:nvSpPr>
        <p:spPr/>
        <p:txBody>
          <a:bodyPr/>
          <a:lstStyle/>
          <a:p>
            <a:r>
              <a:rPr lang="en-US" dirty="0"/>
              <a:t>Copyright 2015, Leadership Strategies, Inc. - V15.07c Duplication prohibited without consent </a:t>
            </a:r>
          </a:p>
        </p:txBody>
      </p:sp>
    </p:spTree>
    <p:extLst>
      <p:ext uri="{BB962C8B-B14F-4D97-AF65-F5344CB8AC3E}">
        <p14:creationId xmlns:p14="http://schemas.microsoft.com/office/powerpoint/2010/main" val="2393724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273967"/>
            <a:ext cx="7886700" cy="4781917"/>
          </a:xfrm>
        </p:spPr>
        <p:txBody>
          <a:bodyPr>
            <a:normAutofit/>
          </a:bodyPr>
          <a:lstStyle/>
          <a:p>
            <a:pPr marL="0" indent="0">
              <a:buNone/>
            </a:pPr>
            <a:r>
              <a:rPr lang="en-US" dirty="0">
                <a:solidFill>
                  <a:schemeClr val="tx2"/>
                </a:solidFill>
              </a:rPr>
              <a:t>How do you resolve a level-3 disagreement?</a:t>
            </a:r>
          </a:p>
          <a:p>
            <a:pPr marL="0" indent="0">
              <a:buNone/>
            </a:pPr>
            <a:endParaRPr lang="en-US" dirty="0">
              <a:solidFill>
                <a:schemeClr val="tx2"/>
              </a:solidFill>
            </a:endParaRPr>
          </a:p>
          <a:p>
            <a:r>
              <a:rPr lang="en-US" dirty="0">
                <a:solidFill>
                  <a:schemeClr val="tx2"/>
                </a:solidFill>
              </a:rPr>
              <a:t>Take it to a higher source</a:t>
            </a:r>
          </a:p>
        </p:txBody>
      </p:sp>
    </p:spTree>
    <p:extLst>
      <p:ext uri="{BB962C8B-B14F-4D97-AF65-F5344CB8AC3E}">
        <p14:creationId xmlns:p14="http://schemas.microsoft.com/office/powerpoint/2010/main" val="404754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346615"/>
            <a:ext cx="7886700" cy="5182024"/>
          </a:xfrm>
        </p:spPr>
        <p:txBody>
          <a:bodyPr>
            <a:normAutofit/>
          </a:bodyPr>
          <a:lstStyle/>
          <a:p>
            <a:pPr marL="0" indent="0">
              <a:buNone/>
            </a:pPr>
            <a:r>
              <a:rPr lang="en-US" dirty="0">
                <a:solidFill>
                  <a:schemeClr val="tx2"/>
                </a:solidFill>
              </a:rPr>
              <a:t>What are the 3 steps in delineation?</a:t>
            </a:r>
          </a:p>
          <a:p>
            <a:pPr marL="0" indent="0">
              <a:buNone/>
            </a:pPr>
            <a:endParaRPr lang="en-US" dirty="0">
              <a:solidFill>
                <a:schemeClr val="tx2"/>
              </a:solidFill>
            </a:endParaRPr>
          </a:p>
          <a:p>
            <a:pPr marL="461963" indent="-461963">
              <a:buFont typeface="+mj-lt"/>
              <a:buAutoNum type="arabicPeriod"/>
            </a:pPr>
            <a:r>
              <a:rPr lang="en-US" dirty="0">
                <a:solidFill>
                  <a:schemeClr val="tx2"/>
                </a:solidFill>
              </a:rPr>
              <a:t>Start with agreement</a:t>
            </a:r>
          </a:p>
          <a:p>
            <a:pPr marL="461963" indent="-461963">
              <a:buFont typeface="+mj-lt"/>
              <a:buAutoNum type="arabicPeriod"/>
            </a:pPr>
            <a:r>
              <a:rPr lang="en-US" dirty="0">
                <a:solidFill>
                  <a:schemeClr val="tx2"/>
                </a:solidFill>
              </a:rPr>
              <a:t>Confirm source of disagreement</a:t>
            </a:r>
          </a:p>
          <a:p>
            <a:pPr marL="461963" indent="-461963">
              <a:buFont typeface="+mj-lt"/>
              <a:buAutoNum type="arabicPeriod"/>
            </a:pPr>
            <a:r>
              <a:rPr lang="en-US" dirty="0">
                <a:solidFill>
                  <a:schemeClr val="tx2"/>
                </a:solidFill>
              </a:rPr>
              <a:t>Delineate the alternatives</a:t>
            </a:r>
          </a:p>
          <a:p>
            <a:pPr marL="0" indent="0">
              <a:buNone/>
            </a:pPr>
            <a:endParaRPr lang="en-US" dirty="0"/>
          </a:p>
        </p:txBody>
      </p:sp>
    </p:spTree>
    <p:extLst>
      <p:ext uri="{BB962C8B-B14F-4D97-AF65-F5344CB8AC3E}">
        <p14:creationId xmlns:p14="http://schemas.microsoft.com/office/powerpoint/2010/main" val="6335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375261" y="1273967"/>
            <a:ext cx="8326949" cy="4781917"/>
          </a:xfrm>
        </p:spPr>
        <p:txBody>
          <a:bodyPr/>
          <a:lstStyle/>
          <a:p>
            <a:pPr marL="0" indent="0">
              <a:buNone/>
            </a:pPr>
            <a:r>
              <a:rPr lang="en-US" dirty="0">
                <a:solidFill>
                  <a:schemeClr val="tx2"/>
                </a:solidFill>
              </a:rPr>
              <a:t>If identifying strengths and weaknesses for each alternative results in gaining agreement/consensus, which level of disagreement do you have?</a:t>
            </a:r>
          </a:p>
          <a:p>
            <a:pPr marL="0" indent="0">
              <a:buNone/>
            </a:pPr>
            <a:endParaRPr lang="en-US" dirty="0">
              <a:solidFill>
                <a:schemeClr val="tx2"/>
              </a:solidFill>
            </a:endParaRPr>
          </a:p>
          <a:p>
            <a:r>
              <a:rPr lang="en-US" dirty="0">
                <a:solidFill>
                  <a:schemeClr val="tx2"/>
                </a:solidFill>
              </a:rPr>
              <a:t>Level 1 – lack of shared information</a:t>
            </a:r>
          </a:p>
          <a:p>
            <a:pPr marL="0" indent="0">
              <a:buNone/>
            </a:pPr>
            <a:endParaRPr lang="en-US" dirty="0"/>
          </a:p>
        </p:txBody>
      </p:sp>
    </p:spTree>
    <p:extLst>
      <p:ext uri="{BB962C8B-B14F-4D97-AF65-F5344CB8AC3E}">
        <p14:creationId xmlns:p14="http://schemas.microsoft.com/office/powerpoint/2010/main" val="102764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375261" y="1273967"/>
            <a:ext cx="8326949" cy="4781917"/>
          </a:xfrm>
        </p:spPr>
        <p:txBody>
          <a:bodyPr/>
          <a:lstStyle/>
          <a:p>
            <a:pPr marL="0" indent="0">
              <a:buNone/>
            </a:pPr>
            <a:r>
              <a:rPr lang="en-US" dirty="0">
                <a:solidFill>
                  <a:schemeClr val="tx2"/>
                </a:solidFill>
              </a:rPr>
              <a:t>What are the two merge questions?</a:t>
            </a:r>
          </a:p>
          <a:p>
            <a:pPr marL="0" indent="0">
              <a:buNone/>
            </a:pPr>
            <a:endParaRPr lang="en-US" dirty="0">
              <a:solidFill>
                <a:schemeClr val="tx2"/>
              </a:solidFill>
            </a:endParaRPr>
          </a:p>
          <a:p>
            <a:r>
              <a:rPr lang="en-US" dirty="0">
                <a:solidFill>
                  <a:schemeClr val="tx2"/>
                </a:solidFill>
              </a:rPr>
              <a:t>What are the one or two most important strengths of each alternative?</a:t>
            </a:r>
          </a:p>
          <a:p>
            <a:r>
              <a:rPr lang="en-US" dirty="0">
                <a:solidFill>
                  <a:schemeClr val="tx2"/>
                </a:solidFill>
              </a:rPr>
              <a:t>Is there a potential solution that combines these key strengths?</a:t>
            </a:r>
          </a:p>
          <a:p>
            <a:pPr marL="0" indent="0">
              <a:buNone/>
            </a:pPr>
            <a:endParaRPr lang="en-US" dirty="0"/>
          </a:p>
        </p:txBody>
      </p:sp>
    </p:spTree>
    <p:extLst>
      <p:ext uri="{BB962C8B-B14F-4D97-AF65-F5344CB8AC3E}">
        <p14:creationId xmlns:p14="http://schemas.microsoft.com/office/powerpoint/2010/main" val="1169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273967"/>
            <a:ext cx="7886700" cy="4781917"/>
          </a:xfrm>
        </p:spPr>
        <p:txBody>
          <a:bodyPr>
            <a:normAutofit/>
          </a:bodyPr>
          <a:lstStyle/>
          <a:p>
            <a:pPr marL="0" indent="0">
              <a:buNone/>
            </a:pPr>
            <a:r>
              <a:rPr lang="en-US" dirty="0">
                <a:solidFill>
                  <a:schemeClr val="tx2"/>
                </a:solidFill>
              </a:rPr>
              <a:t>The 5-Finger Consensus process uses how many rounds of voting?</a:t>
            </a:r>
          </a:p>
          <a:p>
            <a:pPr marL="342900" lvl="1" indent="-342900">
              <a:spcAft>
                <a:spcPts val="1200"/>
              </a:spcAft>
              <a:buFont typeface="Arial"/>
              <a:buChar char="•"/>
            </a:pPr>
            <a:r>
              <a:rPr lang="en-US" sz="3000" dirty="0">
                <a:solidFill>
                  <a:schemeClr val="tx2"/>
                </a:solidFill>
              </a:rPr>
              <a:t>Three Rounds</a:t>
            </a:r>
          </a:p>
          <a:p>
            <a:pPr marL="0" lvl="1" indent="0">
              <a:spcAft>
                <a:spcPts val="1200"/>
              </a:spcAft>
              <a:buNone/>
            </a:pPr>
            <a:endParaRPr lang="en-US" sz="2800" dirty="0">
              <a:solidFill>
                <a:schemeClr val="tx2"/>
              </a:solidFill>
            </a:endParaRPr>
          </a:p>
          <a:p>
            <a:pPr marL="0" lvl="1" indent="0">
              <a:spcAft>
                <a:spcPts val="1200"/>
              </a:spcAft>
              <a:buNone/>
            </a:pPr>
            <a:r>
              <a:rPr lang="en-US" sz="2800" dirty="0">
                <a:solidFill>
                  <a:schemeClr val="tx2"/>
                </a:solidFill>
              </a:rPr>
              <a:t>If the person who recommended the alternative decides to make changes to it, you should proceed to which round of voting?</a:t>
            </a:r>
          </a:p>
          <a:p>
            <a:pPr marL="342900" lvl="1" indent="-342900">
              <a:spcAft>
                <a:spcPts val="1200"/>
              </a:spcAft>
              <a:buFont typeface="Arial"/>
              <a:buChar char="•"/>
            </a:pPr>
            <a:r>
              <a:rPr lang="en-US" sz="3000" dirty="0">
                <a:solidFill>
                  <a:schemeClr val="tx2"/>
                </a:solidFill>
              </a:rPr>
              <a:t>1st Vote</a:t>
            </a:r>
          </a:p>
        </p:txBody>
      </p:sp>
      <p:sp>
        <p:nvSpPr>
          <p:cNvPr id="5" name="TextBox 4"/>
          <p:cNvSpPr txBox="1"/>
          <p:nvPr/>
        </p:nvSpPr>
        <p:spPr>
          <a:xfrm>
            <a:off x="8739003" y="5003847"/>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Tree>
    <p:extLst>
      <p:ext uri="{BB962C8B-B14F-4D97-AF65-F5344CB8AC3E}">
        <p14:creationId xmlns:p14="http://schemas.microsoft.com/office/powerpoint/2010/main" val="37191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273967"/>
            <a:ext cx="7886700" cy="4781917"/>
          </a:xfrm>
        </p:spPr>
        <p:txBody>
          <a:bodyPr>
            <a:normAutofit/>
          </a:bodyPr>
          <a:lstStyle/>
          <a:p>
            <a:pPr marL="0" indent="0">
              <a:buNone/>
            </a:pPr>
            <a:r>
              <a:rPr lang="en-US" dirty="0">
                <a:solidFill>
                  <a:schemeClr val="tx2"/>
                </a:solidFill>
              </a:rPr>
              <a:t>When trying to get to consensus, and nothing seems to be working, what last technique can you use?</a:t>
            </a:r>
          </a:p>
          <a:p>
            <a:pPr marL="0" indent="0">
              <a:buNone/>
            </a:pPr>
            <a:endParaRPr lang="en-US" dirty="0">
              <a:solidFill>
                <a:schemeClr val="tx2"/>
              </a:solidFill>
            </a:endParaRPr>
          </a:p>
          <a:p>
            <a:pPr marL="342900" lvl="1" indent="-342900">
              <a:lnSpc>
                <a:spcPct val="90000"/>
              </a:lnSpc>
              <a:spcAft>
                <a:spcPts val="1200"/>
              </a:spcAft>
              <a:buFont typeface="Arial"/>
              <a:buChar char="•"/>
            </a:pPr>
            <a:r>
              <a:rPr lang="en-US" sz="2800" dirty="0">
                <a:solidFill>
                  <a:schemeClr val="tx2"/>
                </a:solidFill>
              </a:rPr>
              <a:t>Take a break</a:t>
            </a:r>
          </a:p>
        </p:txBody>
      </p:sp>
    </p:spTree>
    <p:extLst>
      <p:ext uri="{BB962C8B-B14F-4D97-AF65-F5344CB8AC3E}">
        <p14:creationId xmlns:p14="http://schemas.microsoft.com/office/powerpoint/2010/main" val="127700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latin typeface="Franklin Gothic Book"/>
                <a:cs typeface="Franklin Gothic Book"/>
              </a:rPr>
              <a:t>Copyright 2017, Leadership Strategies, Inc. - V15.07c Duplication prohibited without consent </a:t>
            </a:r>
          </a:p>
        </p:txBody>
      </p:sp>
      <p:sp>
        <p:nvSpPr>
          <p:cNvPr id="5" name="Content Placeholder 4"/>
          <p:cNvSpPr>
            <a:spLocks noGrp="1"/>
          </p:cNvSpPr>
          <p:nvPr>
            <p:ph sz="half" idx="2"/>
          </p:nvPr>
        </p:nvSpPr>
        <p:spPr>
          <a:xfrm>
            <a:off x="4648200" y="1317976"/>
            <a:ext cx="4038600" cy="4981530"/>
          </a:xfrm>
        </p:spPr>
        <p:txBody>
          <a:bodyPr/>
          <a:lstStyle/>
          <a:p>
            <a:r>
              <a:rPr lang="en-US" dirty="0"/>
              <a:t>Select an upcoming meeting that you will be running that will require decision-making.</a:t>
            </a:r>
          </a:p>
          <a:p>
            <a:r>
              <a:rPr lang="en-US" dirty="0"/>
              <a:t>Given the information from this class what steps CAN you take to improve the decision-making in that meeting?</a:t>
            </a:r>
          </a:p>
        </p:txBody>
      </p:sp>
      <p:sp>
        <p:nvSpPr>
          <p:cNvPr id="6" name="Title 5"/>
          <p:cNvSpPr>
            <a:spLocks noGrp="1"/>
          </p:cNvSpPr>
          <p:nvPr>
            <p:ph type="title"/>
          </p:nvPr>
        </p:nvSpPr>
        <p:spPr>
          <a:xfrm>
            <a:off x="296030" y="0"/>
            <a:ext cx="7908856" cy="973498"/>
          </a:xfrm>
        </p:spPr>
        <p:txBody>
          <a:bodyPr/>
          <a:lstStyle/>
          <a:p>
            <a:r>
              <a:rPr lang="en-US" sz="2800" dirty="0"/>
              <a:t>Spring Forward – 5b. Improving Decision-Making</a:t>
            </a:r>
            <a:endParaRPr lang="en-US" sz="3000" dirty="0"/>
          </a:p>
        </p:txBody>
      </p:sp>
      <p:sp>
        <p:nvSpPr>
          <p:cNvPr id="9" name="TextBox 8"/>
          <p:cNvSpPr txBox="1"/>
          <p:nvPr/>
        </p:nvSpPr>
        <p:spPr>
          <a:xfrm>
            <a:off x="8739003" y="3454798"/>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10" name="Rectangle 9"/>
          <p:cNvSpPr/>
          <p:nvPr/>
        </p:nvSpPr>
        <p:spPr>
          <a:xfrm>
            <a:off x="7870370" y="798006"/>
            <a:ext cx="1007769" cy="501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 Class</a:t>
            </a:r>
          </a:p>
        </p:txBody>
      </p:sp>
      <p:pic>
        <p:nvPicPr>
          <p:cNvPr id="11" name="Picture 10"/>
          <p:cNvPicPr>
            <a:picLocks noChangeAspect="1"/>
          </p:cNvPicPr>
          <p:nvPr/>
        </p:nvPicPr>
        <p:blipFill>
          <a:blip r:embed="rId3"/>
          <a:stretch>
            <a:fillRect/>
          </a:stretch>
        </p:blipFill>
        <p:spPr>
          <a:xfrm>
            <a:off x="296030" y="834354"/>
            <a:ext cx="4309194" cy="5465151"/>
          </a:xfrm>
          <a:prstGeom prst="rect">
            <a:avLst/>
          </a:prstGeom>
        </p:spPr>
      </p:pic>
    </p:spTree>
    <p:extLst>
      <p:ext uri="{BB962C8B-B14F-4D97-AF65-F5344CB8AC3E}">
        <p14:creationId xmlns:p14="http://schemas.microsoft.com/office/powerpoint/2010/main" val="24125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latin typeface="Franklin Gothic Book"/>
                <a:cs typeface="Franklin Gothic Book"/>
              </a:rPr>
              <a:t>Copyright 2017, Leadership Strategies, Inc. - V15.07c Duplication prohibited without consent </a:t>
            </a:r>
          </a:p>
        </p:txBody>
      </p:sp>
      <p:sp>
        <p:nvSpPr>
          <p:cNvPr id="5" name="Content Placeholder 4"/>
          <p:cNvSpPr>
            <a:spLocks noGrp="1"/>
          </p:cNvSpPr>
          <p:nvPr>
            <p:ph sz="half" idx="2"/>
          </p:nvPr>
        </p:nvSpPr>
        <p:spPr>
          <a:xfrm>
            <a:off x="4702630" y="1215801"/>
            <a:ext cx="4038600" cy="4981530"/>
          </a:xfrm>
        </p:spPr>
        <p:txBody>
          <a:bodyPr/>
          <a:lstStyle/>
          <a:p>
            <a:r>
              <a:rPr lang="en-US" dirty="0"/>
              <a:t>Select an upcoming meeting that you will be running that will require decision-making.</a:t>
            </a:r>
          </a:p>
          <a:p>
            <a:r>
              <a:rPr lang="en-US" dirty="0"/>
              <a:t>Given the information from this class what steps WILL you take to improve the decision-making in that meeting?</a:t>
            </a:r>
          </a:p>
        </p:txBody>
      </p:sp>
      <p:sp>
        <p:nvSpPr>
          <p:cNvPr id="6" name="Title 5"/>
          <p:cNvSpPr>
            <a:spLocks noGrp="1"/>
          </p:cNvSpPr>
          <p:nvPr>
            <p:ph type="title"/>
          </p:nvPr>
        </p:nvSpPr>
        <p:spPr>
          <a:xfrm>
            <a:off x="296030" y="0"/>
            <a:ext cx="8561894" cy="973498"/>
          </a:xfrm>
        </p:spPr>
        <p:txBody>
          <a:bodyPr/>
          <a:lstStyle/>
          <a:p>
            <a:r>
              <a:rPr lang="en-US" sz="2800" dirty="0"/>
              <a:t>Spring Forward – 5b. Improving Decision-Making</a:t>
            </a:r>
          </a:p>
        </p:txBody>
      </p:sp>
      <p:sp>
        <p:nvSpPr>
          <p:cNvPr id="9" name="TextBox 8"/>
          <p:cNvSpPr txBox="1"/>
          <p:nvPr/>
        </p:nvSpPr>
        <p:spPr>
          <a:xfrm>
            <a:off x="8739003" y="3352623"/>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4" name="Rectangle 3"/>
          <p:cNvSpPr/>
          <p:nvPr/>
        </p:nvSpPr>
        <p:spPr>
          <a:xfrm>
            <a:off x="7565571" y="798006"/>
            <a:ext cx="1312569" cy="501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Homework</a:t>
            </a:r>
          </a:p>
        </p:txBody>
      </p:sp>
      <p:pic>
        <p:nvPicPr>
          <p:cNvPr id="10" name="Picture 9"/>
          <p:cNvPicPr>
            <a:picLocks noChangeAspect="1"/>
          </p:cNvPicPr>
          <p:nvPr/>
        </p:nvPicPr>
        <p:blipFill>
          <a:blip r:embed="rId3"/>
          <a:stretch>
            <a:fillRect/>
          </a:stretch>
        </p:blipFill>
        <p:spPr>
          <a:xfrm>
            <a:off x="296030" y="872572"/>
            <a:ext cx="4304149" cy="5462489"/>
          </a:xfrm>
          <a:prstGeom prst="rect">
            <a:avLst/>
          </a:prstGeom>
        </p:spPr>
      </p:pic>
    </p:spTree>
    <p:extLst>
      <p:ext uri="{BB962C8B-B14F-4D97-AF65-F5344CB8AC3E}">
        <p14:creationId xmlns:p14="http://schemas.microsoft.com/office/powerpoint/2010/main" val="32656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73" b="23949"/>
          <a:stretch/>
        </p:blipFill>
        <p:spPr>
          <a:xfrm>
            <a:off x="0" y="2"/>
            <a:ext cx="9144000" cy="3275389"/>
          </a:xfrm>
          <a:prstGeom prst="rect">
            <a:avLst/>
          </a:prstGeom>
        </p:spPr>
      </p:pic>
      <p:pic>
        <p:nvPicPr>
          <p:cNvPr id="8" name="Picture 7"/>
          <p:cNvPicPr>
            <a:picLocks noChangeAspect="1"/>
          </p:cNvPicPr>
          <p:nvPr/>
        </p:nvPicPr>
        <p:blipFill>
          <a:blip r:embed="rId3"/>
          <a:stretch>
            <a:fillRect/>
          </a:stretch>
        </p:blipFill>
        <p:spPr>
          <a:xfrm>
            <a:off x="196640" y="4151017"/>
            <a:ext cx="2194560" cy="2203132"/>
          </a:xfrm>
          <a:prstGeom prst="rect">
            <a:avLst/>
          </a:prstGeom>
        </p:spPr>
      </p:pic>
      <p:graphicFrame>
        <p:nvGraphicFramePr>
          <p:cNvPr id="11" name="Table 10"/>
          <p:cNvGraphicFramePr>
            <a:graphicFrameLocks noGrp="1"/>
          </p:cNvGraphicFramePr>
          <p:nvPr>
            <p:extLst/>
          </p:nvPr>
        </p:nvGraphicFramePr>
        <p:xfrm>
          <a:off x="2246669" y="3357604"/>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3" name="Content Placeholder 6"/>
          <p:cNvSpPr>
            <a:spLocks noGrp="1"/>
          </p:cNvSpPr>
          <p:nvPr>
            <p:ph idx="1"/>
          </p:nvPr>
        </p:nvSpPr>
        <p:spPr>
          <a:xfrm>
            <a:off x="2958761" y="4211627"/>
            <a:ext cx="6086916" cy="2646375"/>
          </a:xfrm>
        </p:spPr>
        <p:txBody>
          <a:bodyPr>
            <a:normAutofit fontScale="92500" lnSpcReduction="20000"/>
          </a:bodyPr>
          <a:lstStyle/>
          <a:p>
            <a:pPr marL="457200" indent="-457200">
              <a:buFont typeface="+mj-lt"/>
              <a:buAutoNum type="alphaUcPeriod"/>
            </a:pPr>
            <a:r>
              <a:rPr lang="en-US" sz="2400" dirty="0">
                <a:solidFill>
                  <a:schemeClr val="tx2"/>
                </a:solidFill>
              </a:rPr>
              <a:t>Decision-Making Alternatives</a:t>
            </a:r>
          </a:p>
          <a:p>
            <a:pPr marL="457200" indent="-457200">
              <a:buFont typeface="+mj-lt"/>
              <a:buAutoNum type="alphaUcPeriod"/>
            </a:pPr>
            <a:r>
              <a:rPr lang="en-US" sz="2400" dirty="0">
                <a:solidFill>
                  <a:schemeClr val="tx2"/>
                </a:solidFill>
              </a:rPr>
              <a:t>The 3 Reasons People Disagree</a:t>
            </a:r>
          </a:p>
          <a:p>
            <a:pPr marL="457200" indent="-457200">
              <a:buFont typeface="+mj-lt"/>
              <a:buAutoNum type="alphaUcPeriod"/>
            </a:pPr>
            <a:r>
              <a:rPr lang="en-US" sz="2400" dirty="0">
                <a:solidFill>
                  <a:schemeClr val="tx2"/>
                </a:solidFill>
              </a:rPr>
              <a:t>Identifying and Resolving Level 3 </a:t>
            </a:r>
          </a:p>
          <a:p>
            <a:pPr marL="457200" indent="-457200">
              <a:buFont typeface="+mj-lt"/>
              <a:buAutoNum type="alphaUcPeriod"/>
            </a:pPr>
            <a:r>
              <a:rPr lang="en-US" sz="2400" dirty="0">
                <a:solidFill>
                  <a:schemeClr val="tx2"/>
                </a:solidFill>
              </a:rPr>
              <a:t>Using Delineation to Resolve Level-1</a:t>
            </a:r>
          </a:p>
          <a:p>
            <a:pPr marL="457200" indent="-457200">
              <a:buFont typeface="+mj-lt"/>
              <a:buAutoNum type="alphaUcPeriod"/>
            </a:pPr>
            <a:r>
              <a:rPr lang="en-US" sz="2400" dirty="0">
                <a:solidFill>
                  <a:schemeClr val="tx2"/>
                </a:solidFill>
              </a:rPr>
              <a:t>Using Strengths and Weaknesses and Merge to Resolve Level-2</a:t>
            </a:r>
          </a:p>
          <a:p>
            <a:pPr marL="457200" indent="-457200">
              <a:buFont typeface="+mj-lt"/>
              <a:buAutoNum type="alphaUcPeriod"/>
            </a:pPr>
            <a:r>
              <a:rPr lang="en-US" sz="2400" dirty="0">
                <a:solidFill>
                  <a:schemeClr val="tx2"/>
                </a:solidFill>
              </a:rPr>
              <a:t>5-Finger Consensus</a:t>
            </a:r>
          </a:p>
          <a:p>
            <a:pPr marL="0" indent="0">
              <a:buNone/>
            </a:pPr>
            <a:r>
              <a:rPr lang="en-US" sz="2400" b="1" dirty="0">
                <a:solidFill>
                  <a:schemeClr val="accent6">
                    <a:lumMod val="75000"/>
                  </a:schemeClr>
                </a:solidFill>
              </a:rPr>
              <a:t>Exercise</a:t>
            </a:r>
            <a:r>
              <a:rPr lang="en-US" sz="2400" dirty="0">
                <a:solidFill>
                  <a:schemeClr val="tx2"/>
                </a:solidFill>
              </a:rPr>
              <a:t>: Resolving a disagreement </a:t>
            </a:r>
          </a:p>
        </p:txBody>
      </p:sp>
    </p:spTree>
    <p:extLst>
      <p:ext uri="{BB962C8B-B14F-4D97-AF65-F5344CB8AC3E}">
        <p14:creationId xmlns:p14="http://schemas.microsoft.com/office/powerpoint/2010/main" val="2955783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929" y="-154522"/>
            <a:ext cx="3119637" cy="1200329"/>
          </a:xfrm>
        </p:spPr>
        <p:txBody>
          <a:bodyPr wrap="none">
            <a:spAutoFit/>
          </a:bodyPr>
          <a:lstStyle/>
          <a:p>
            <a:r>
              <a:rPr lang="en-US" sz="7200" dirty="0">
                <a:latin typeface="Franklin Gothic Demi" panose="020B0703020102020204" pitchFamily="34" charset="0"/>
              </a:rPr>
              <a:t>TAFA   </a:t>
            </a:r>
            <a:r>
              <a:rPr lang="en-US" sz="7200" dirty="0">
                <a:solidFill>
                  <a:srgbClr val="E46C0A"/>
                </a:solidFill>
                <a:latin typeface="Franklin Gothic Demi" panose="020B0703020102020204" pitchFamily="34" charset="0"/>
              </a:rPr>
              <a:t>-</a:t>
            </a:r>
          </a:p>
        </p:txBody>
      </p:sp>
      <p:sp>
        <p:nvSpPr>
          <p:cNvPr id="3" name="Content Placeholder 2"/>
          <p:cNvSpPr>
            <a:spLocks noGrp="1"/>
          </p:cNvSpPr>
          <p:nvPr>
            <p:ph idx="1"/>
          </p:nvPr>
        </p:nvSpPr>
        <p:spPr>
          <a:xfrm>
            <a:off x="4116912" y="1775199"/>
            <a:ext cx="4929113" cy="4660629"/>
          </a:xfrm>
        </p:spPr>
        <p:txBody>
          <a:bodyPr/>
          <a:lstStyle/>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S</a:t>
            </a:r>
            <a:r>
              <a:rPr lang="en-US" sz="2400" b="1" u="sng" dirty="0"/>
              <a:t>tart</a:t>
            </a:r>
            <a:r>
              <a:rPr lang="en-US" sz="2400" b="1" dirty="0">
                <a:solidFill>
                  <a:schemeClr val="accent6">
                    <a:lumMod val="75000"/>
                  </a:schemeClr>
                </a:solidFill>
                <a:latin typeface="Franklin Gothic Demi" panose="020B0703020102020204" pitchFamily="34" charset="0"/>
              </a:rPr>
              <a:t> </a:t>
            </a:r>
            <a:r>
              <a:rPr lang="en-US" sz="2400" dirty="0"/>
              <a:t>with the why, not with the what.</a:t>
            </a:r>
          </a:p>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U</a:t>
            </a:r>
            <a:r>
              <a:rPr lang="en-US" sz="2400" b="1" u="sng" dirty="0"/>
              <a:t>nderstand</a:t>
            </a:r>
            <a:r>
              <a:rPr lang="en-US" sz="2400" dirty="0">
                <a:solidFill>
                  <a:schemeClr val="tx1"/>
                </a:solidFill>
              </a:rPr>
              <a:t> and empower, don’t command and control.</a:t>
            </a:r>
          </a:p>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C</a:t>
            </a:r>
            <a:r>
              <a:rPr lang="en-US" sz="2400" b="1" u="sng" dirty="0"/>
              <a:t>reate</a:t>
            </a:r>
            <a:r>
              <a:rPr lang="en-US" sz="2400" b="1" dirty="0"/>
              <a:t> </a:t>
            </a:r>
            <a:r>
              <a:rPr lang="en-US" sz="2400" dirty="0"/>
              <a:t>the </a:t>
            </a:r>
            <a:r>
              <a:rPr lang="en-US" sz="2400" dirty="0">
                <a:solidFill>
                  <a:schemeClr val="tx1"/>
                </a:solidFill>
              </a:rPr>
              <a:t>vision, </a:t>
            </a:r>
            <a:r>
              <a:rPr lang="en-US" sz="2400" dirty="0"/>
              <a:t>not the solution.</a:t>
            </a:r>
          </a:p>
          <a:p>
            <a:pPr marL="0" indent="0">
              <a:spcBef>
                <a:spcPts val="1500"/>
              </a:spcBef>
              <a:buClr>
                <a:schemeClr val="tx1"/>
              </a:buClr>
              <a:buSzPct val="85000"/>
              <a:buNone/>
            </a:pPr>
            <a:r>
              <a:rPr lang="en-US" sz="2400" b="1" dirty="0">
                <a:solidFill>
                  <a:schemeClr val="accent6">
                    <a:lumMod val="75000"/>
                  </a:schemeClr>
                </a:solidFill>
                <a:latin typeface="Franklin Gothic Medium"/>
                <a:cs typeface="Franklin Gothic Medium"/>
              </a:rPr>
              <a:t>C</a:t>
            </a:r>
            <a:r>
              <a:rPr lang="en-US" sz="2400" b="1" u="sng" dirty="0"/>
              <a:t>onnect</a:t>
            </a:r>
            <a:r>
              <a:rPr lang="en-US" sz="2400" dirty="0"/>
              <a:t> first; correct second.</a:t>
            </a:r>
          </a:p>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E</a:t>
            </a:r>
            <a:r>
              <a:rPr lang="en-US" sz="2400" b="1" u="sng" dirty="0"/>
              <a:t>quip</a:t>
            </a:r>
            <a:r>
              <a:rPr lang="en-US" sz="2400" dirty="0"/>
              <a:t> for success; monitor for results.</a:t>
            </a:r>
          </a:p>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E</a:t>
            </a:r>
            <a:r>
              <a:rPr lang="en-US" sz="2400" b="1" u="sng" dirty="0"/>
              <a:t>ngage</a:t>
            </a:r>
            <a:r>
              <a:rPr lang="en-US" sz="2400" dirty="0"/>
              <a:t> conflict; resolve dysfunction.</a:t>
            </a:r>
          </a:p>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D</a:t>
            </a:r>
            <a:r>
              <a:rPr lang="en-US" sz="2400" b="1" u="sng" dirty="0"/>
              <a:t>rive</a:t>
            </a:r>
            <a:r>
              <a:rPr lang="en-US" sz="2400" b="1" dirty="0">
                <a:solidFill>
                  <a:schemeClr val="accent6">
                    <a:lumMod val="75000"/>
                  </a:schemeClr>
                </a:solidFill>
                <a:latin typeface="Franklin Gothic Demi" panose="020B0703020102020204" pitchFamily="34" charset="0"/>
              </a:rPr>
              <a:t> </a:t>
            </a:r>
            <a:r>
              <a:rPr lang="en-US" sz="2400" dirty="0"/>
              <a:t>participation, not just input.</a:t>
            </a:r>
          </a:p>
          <a:p>
            <a:pPr marL="0" indent="0">
              <a:spcBef>
                <a:spcPts val="1500"/>
              </a:spcBef>
              <a:buClr>
                <a:schemeClr val="tx1"/>
              </a:buClr>
              <a:buSzPct val="85000"/>
              <a:buNone/>
            </a:pPr>
            <a:endParaRPr lang="en-US" sz="2400" dirty="0"/>
          </a:p>
        </p:txBody>
      </p:sp>
      <p:grpSp>
        <p:nvGrpSpPr>
          <p:cNvPr id="33" name="Group 32"/>
          <p:cNvGrpSpPr/>
          <p:nvPr/>
        </p:nvGrpSpPr>
        <p:grpSpPr>
          <a:xfrm>
            <a:off x="4535792" y="1087897"/>
            <a:ext cx="4097424" cy="556787"/>
            <a:chOff x="4851477" y="119064"/>
            <a:chExt cx="4097424" cy="556787"/>
          </a:xfrm>
        </p:grpSpPr>
        <p:sp>
          <p:nvSpPr>
            <p:cNvPr id="6" name="TextBox 5"/>
            <p:cNvSpPr txBox="1"/>
            <p:nvPr/>
          </p:nvSpPr>
          <p:spPr>
            <a:xfrm>
              <a:off x="7217333" y="119065"/>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E</a:t>
              </a:r>
            </a:p>
          </p:txBody>
        </p:sp>
        <p:sp>
          <p:nvSpPr>
            <p:cNvPr id="7" name="TextBox 6"/>
            <p:cNvSpPr txBox="1"/>
            <p:nvPr/>
          </p:nvSpPr>
          <p:spPr>
            <a:xfrm>
              <a:off x="6625869" y="119065"/>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C</a:t>
              </a:r>
            </a:p>
          </p:txBody>
        </p:sp>
        <p:sp>
          <p:nvSpPr>
            <p:cNvPr id="8" name="TextBox 7"/>
            <p:cNvSpPr txBox="1"/>
            <p:nvPr/>
          </p:nvSpPr>
          <p:spPr>
            <a:xfrm>
              <a:off x="7808797" y="119064"/>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E</a:t>
              </a:r>
            </a:p>
          </p:txBody>
        </p:sp>
        <p:sp>
          <p:nvSpPr>
            <p:cNvPr id="9" name="TextBox 8"/>
            <p:cNvSpPr txBox="1"/>
            <p:nvPr/>
          </p:nvSpPr>
          <p:spPr>
            <a:xfrm>
              <a:off x="5442941" y="127211"/>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U</a:t>
              </a:r>
            </a:p>
          </p:txBody>
        </p:sp>
        <p:sp>
          <p:nvSpPr>
            <p:cNvPr id="10" name="TextBox 9"/>
            <p:cNvSpPr txBox="1"/>
            <p:nvPr/>
          </p:nvSpPr>
          <p:spPr>
            <a:xfrm>
              <a:off x="4851477" y="127211"/>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S</a:t>
              </a:r>
            </a:p>
          </p:txBody>
        </p:sp>
        <p:sp>
          <p:nvSpPr>
            <p:cNvPr id="11" name="TextBox 10"/>
            <p:cNvSpPr txBox="1"/>
            <p:nvPr/>
          </p:nvSpPr>
          <p:spPr>
            <a:xfrm>
              <a:off x="8400261" y="119065"/>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D</a:t>
              </a:r>
            </a:p>
          </p:txBody>
        </p:sp>
        <p:sp>
          <p:nvSpPr>
            <p:cNvPr id="12" name="TextBox 11"/>
            <p:cNvSpPr txBox="1"/>
            <p:nvPr/>
          </p:nvSpPr>
          <p:spPr>
            <a:xfrm>
              <a:off x="6034405" y="119065"/>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C</a:t>
              </a:r>
            </a:p>
          </p:txBody>
        </p:sp>
      </p:grpSp>
      <p:sp>
        <p:nvSpPr>
          <p:cNvPr id="13" name="Footer Placeholder 4"/>
          <p:cNvSpPr>
            <a:spLocks noGrp="1"/>
          </p:cNvSpPr>
          <p:nvPr>
            <p:ph type="ftr" sz="quarter" idx="11"/>
          </p:nvPr>
        </p:nvSpPr>
        <p:spPr>
          <a:xfrm>
            <a:off x="2393599" y="6435829"/>
            <a:ext cx="4246926" cy="283668"/>
          </a:xfrm>
        </p:spPr>
        <p:txBody>
          <a:bodyPr/>
          <a:lstStyle/>
          <a:p>
            <a:r>
              <a:rPr lang="en-US" dirty="0">
                <a:latin typeface="Franklin Gothic Book"/>
                <a:cs typeface="Franklin Gothic Book"/>
              </a:rPr>
              <a:t>Copyright 2017, Leadership Strategies, Inc. - V15.07c Duplication prohibited without consent </a:t>
            </a:r>
          </a:p>
        </p:txBody>
      </p:sp>
      <p:sp>
        <p:nvSpPr>
          <p:cNvPr id="15" name="Content Placeholder 2"/>
          <p:cNvSpPr txBox="1">
            <a:spLocks/>
          </p:cNvSpPr>
          <p:nvPr/>
        </p:nvSpPr>
        <p:spPr>
          <a:xfrm>
            <a:off x="4073369" y="207663"/>
            <a:ext cx="4950714" cy="523220"/>
          </a:xfrm>
          <a:prstGeom prst="rect">
            <a:avLst/>
          </a:prstGeom>
        </p:spPr>
        <p:txBody>
          <a:bodyPr wrap="none">
            <a:sp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E46C0A"/>
                </a:solidFill>
                <a:latin typeface="Franklin Gothic Demi" panose="020B0703020102020204" pitchFamily="34" charset="0"/>
                <a:ea typeface="+mj-ea"/>
                <a:cs typeface="Franklin Gothic Book" panose="020B0503020102020204" pitchFamily="34" charset="0"/>
              </a:rPr>
              <a:t>“Take a Facilitative Approach”</a:t>
            </a:r>
            <a:endParaRPr lang="en-US" b="1" dirty="0">
              <a:solidFill>
                <a:srgbClr val="E46C0A"/>
              </a:solidFill>
              <a:latin typeface="Franklin Gothic Medium"/>
              <a:cs typeface="Franklin Gothic Medium"/>
            </a:endParaRPr>
          </a:p>
        </p:txBody>
      </p:sp>
      <p:sp>
        <p:nvSpPr>
          <p:cNvPr id="4" name="Rectangle 3"/>
          <p:cNvSpPr/>
          <p:nvPr/>
        </p:nvSpPr>
        <p:spPr>
          <a:xfrm>
            <a:off x="219036" y="3095251"/>
            <a:ext cx="3274230" cy="369332"/>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a:solidFill>
                  <a:schemeClr val="bg1"/>
                </a:solidFill>
                <a:latin typeface="Franklin Gothic Book" panose="020B0503020102020204" pitchFamily="34" charset="0"/>
              </a:rPr>
              <a:t>The 3 Reasons People Disagree</a:t>
            </a:r>
          </a:p>
        </p:txBody>
      </p:sp>
      <p:cxnSp>
        <p:nvCxnSpPr>
          <p:cNvPr id="16" name="Straight Arrow Connector 15"/>
          <p:cNvCxnSpPr>
            <a:cxnSpLocks/>
            <a:stCxn id="4" idx="3"/>
          </p:cNvCxnSpPr>
          <p:nvPr/>
        </p:nvCxnSpPr>
        <p:spPr>
          <a:xfrm flipV="1">
            <a:off x="3493266" y="2033644"/>
            <a:ext cx="623646" cy="12462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52495" y="2252937"/>
            <a:ext cx="3126754" cy="369332"/>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a:solidFill>
                  <a:schemeClr val="bg1"/>
                </a:solidFill>
                <a:latin typeface="Franklin Gothic Book" panose="020B0503020102020204" pitchFamily="34" charset="0"/>
              </a:rPr>
              <a:t>Decision–Making Alternatives</a:t>
            </a:r>
          </a:p>
        </p:txBody>
      </p:sp>
      <p:sp>
        <p:nvSpPr>
          <p:cNvPr id="19" name="Rectangle 18"/>
          <p:cNvSpPr/>
          <p:nvPr/>
        </p:nvSpPr>
        <p:spPr>
          <a:xfrm>
            <a:off x="539912" y="3937565"/>
            <a:ext cx="2649315" cy="646331"/>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a:solidFill>
                  <a:schemeClr val="bg1"/>
                </a:solidFill>
                <a:latin typeface="Franklin Gothic Book" panose="020B0503020102020204" pitchFamily="34" charset="0"/>
              </a:rPr>
              <a:t>Techniques for</a:t>
            </a:r>
            <a:br>
              <a:rPr lang="en-US" b="1" dirty="0">
                <a:solidFill>
                  <a:schemeClr val="bg1"/>
                </a:solidFill>
                <a:latin typeface="Franklin Gothic Book" panose="020B0503020102020204" pitchFamily="34" charset="0"/>
              </a:rPr>
            </a:br>
            <a:r>
              <a:rPr lang="en-US" b="1" dirty="0">
                <a:solidFill>
                  <a:schemeClr val="bg1"/>
                </a:solidFill>
                <a:latin typeface="Franklin Gothic Book" panose="020B0503020102020204" pitchFamily="34" charset="0"/>
              </a:rPr>
              <a:t>Resolving Disagreements</a:t>
            </a:r>
          </a:p>
        </p:txBody>
      </p:sp>
      <p:cxnSp>
        <p:nvCxnSpPr>
          <p:cNvPr id="28" name="Straight Arrow Connector 27"/>
          <p:cNvCxnSpPr>
            <a:cxnSpLocks/>
            <a:stCxn id="19" idx="3"/>
            <a:endCxn id="3" idx="1"/>
          </p:cNvCxnSpPr>
          <p:nvPr/>
        </p:nvCxnSpPr>
        <p:spPr>
          <a:xfrm flipV="1">
            <a:off x="3189227" y="4105514"/>
            <a:ext cx="927685" cy="155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Content Placeholder 2"/>
          <p:cNvSpPr txBox="1">
            <a:spLocks/>
          </p:cNvSpPr>
          <p:nvPr/>
        </p:nvSpPr>
        <p:spPr>
          <a:xfrm>
            <a:off x="252495" y="1100292"/>
            <a:ext cx="3020763" cy="892552"/>
          </a:xfrm>
          <a:prstGeom prst="rect">
            <a:avLst/>
          </a:prstGeom>
        </p:spPr>
        <p:txBody>
          <a:bodyPr wrap="none">
            <a:sp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b="1" dirty="0">
                <a:solidFill>
                  <a:schemeClr val="tx2"/>
                </a:solidFill>
                <a:latin typeface="Franklin Gothic Demi" panose="020B0703020102020204" pitchFamily="34" charset="0"/>
                <a:ea typeface="+mj-ea"/>
                <a:cs typeface="Franklin Gothic Book" panose="020B0503020102020204" pitchFamily="34" charset="0"/>
              </a:rPr>
              <a:t>Tools and Concepts</a:t>
            </a:r>
            <a:br>
              <a:rPr lang="en-US" sz="2600" b="1" dirty="0">
                <a:solidFill>
                  <a:schemeClr val="tx2"/>
                </a:solidFill>
                <a:latin typeface="Franklin Gothic Demi" panose="020B0703020102020204" pitchFamily="34" charset="0"/>
                <a:ea typeface="+mj-ea"/>
                <a:cs typeface="Franklin Gothic Book" panose="020B0503020102020204" pitchFamily="34" charset="0"/>
              </a:rPr>
            </a:br>
            <a:r>
              <a:rPr lang="en-US" sz="2600" b="1" dirty="0">
                <a:solidFill>
                  <a:schemeClr val="tx2"/>
                </a:solidFill>
                <a:latin typeface="Franklin Gothic Demi" panose="020B0703020102020204" pitchFamily="34" charset="0"/>
                <a:ea typeface="+mj-ea"/>
                <a:cs typeface="Franklin Gothic Book" panose="020B0503020102020204" pitchFamily="34" charset="0"/>
              </a:rPr>
              <a:t>in This Module</a:t>
            </a:r>
            <a:endParaRPr lang="en-US" sz="2600" b="1" dirty="0">
              <a:solidFill>
                <a:schemeClr val="tx2"/>
              </a:solidFill>
              <a:latin typeface="Franklin Gothic Medium"/>
              <a:cs typeface="Franklin Gothic Medium"/>
            </a:endParaRPr>
          </a:p>
        </p:txBody>
      </p:sp>
      <p:sp>
        <p:nvSpPr>
          <p:cNvPr id="22" name="Rectangle 21"/>
          <p:cNvSpPr/>
          <p:nvPr/>
        </p:nvSpPr>
        <p:spPr>
          <a:xfrm>
            <a:off x="823720" y="5056878"/>
            <a:ext cx="2113079" cy="369332"/>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a:solidFill>
                  <a:schemeClr val="bg1"/>
                </a:solidFill>
                <a:latin typeface="Franklin Gothic Book" panose="020B0503020102020204" pitchFamily="34" charset="0"/>
              </a:rPr>
              <a:t>5-Finger Consensus</a:t>
            </a:r>
          </a:p>
        </p:txBody>
      </p:sp>
      <p:cxnSp>
        <p:nvCxnSpPr>
          <p:cNvPr id="24" name="Straight Arrow Connector 23"/>
          <p:cNvCxnSpPr>
            <a:cxnSpLocks/>
            <a:stCxn id="18" idx="3"/>
          </p:cNvCxnSpPr>
          <p:nvPr/>
        </p:nvCxnSpPr>
        <p:spPr>
          <a:xfrm>
            <a:off x="3379249" y="2437603"/>
            <a:ext cx="737663" cy="812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a:stCxn id="22" idx="3"/>
          </p:cNvCxnSpPr>
          <p:nvPr/>
        </p:nvCxnSpPr>
        <p:spPr>
          <a:xfrm>
            <a:off x="2936799" y="5241544"/>
            <a:ext cx="1066096" cy="2768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59</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5-14</a:t>
            </a:r>
            <a:endParaRPr lang="en-US" dirty="0"/>
          </a:p>
        </p:txBody>
      </p:sp>
    </p:spTree>
    <p:extLst>
      <p:ext uri="{BB962C8B-B14F-4D97-AF65-F5344CB8AC3E}">
        <p14:creationId xmlns:p14="http://schemas.microsoft.com/office/powerpoint/2010/main" val="29073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Materials</a:t>
            </a:r>
          </a:p>
        </p:txBody>
      </p:sp>
      <p:sp>
        <p:nvSpPr>
          <p:cNvPr id="3" name="Content Placeholder 2"/>
          <p:cNvSpPr>
            <a:spLocks noGrp="1"/>
          </p:cNvSpPr>
          <p:nvPr>
            <p:ph idx="1"/>
          </p:nvPr>
        </p:nvSpPr>
        <p:spPr/>
        <p:txBody>
          <a:bodyPr/>
          <a:lstStyle/>
          <a:p>
            <a:r>
              <a:rPr lang="en-US" dirty="0">
                <a:solidFill>
                  <a:schemeClr val="tx2"/>
                </a:solidFill>
              </a:rPr>
              <a:t>Course manual</a:t>
            </a:r>
          </a:p>
          <a:p>
            <a:r>
              <a:rPr lang="en-US" dirty="0">
                <a:solidFill>
                  <a:schemeClr val="tx2"/>
                </a:solidFill>
              </a:rPr>
              <a:t>Spring Forward exercise packet</a:t>
            </a:r>
          </a:p>
          <a:p>
            <a:r>
              <a:rPr lang="en-US" dirty="0">
                <a:solidFill>
                  <a:schemeClr val="tx2"/>
                </a:solidFill>
              </a:rPr>
              <a:t>Mini manual</a:t>
            </a:r>
          </a:p>
          <a:p>
            <a:r>
              <a:rPr lang="en-US" dirty="0">
                <a:solidFill>
                  <a:schemeClr val="tx2"/>
                </a:solidFill>
              </a:rPr>
              <a:t>Mobile App: Search “LeadStrat” or “Leadership Strategies”</a:t>
            </a:r>
          </a:p>
          <a:p>
            <a:pPr marL="0" indent="0">
              <a:buNone/>
            </a:pPr>
            <a:endParaRPr lang="en-US" dirty="0"/>
          </a:p>
        </p:txBody>
      </p:sp>
      <p:sp>
        <p:nvSpPr>
          <p:cNvPr id="5" name="Footer Placeholder 4"/>
          <p:cNvSpPr>
            <a:spLocks noGrp="1"/>
          </p:cNvSpPr>
          <p:nvPr>
            <p:ph type="ftr" sz="quarter" idx="11"/>
          </p:nvPr>
        </p:nvSpPr>
        <p:spPr/>
        <p:txBody>
          <a:bodyPr/>
          <a:lstStyle/>
          <a:p>
            <a:r>
              <a:rPr lang="en-US" dirty="0"/>
              <a:t>Copyright 2015, Leadership Strategies, Inc. - V15.07c Duplication prohibited without consent </a:t>
            </a:r>
          </a:p>
        </p:txBody>
      </p:sp>
      <p:pic>
        <p:nvPicPr>
          <p:cNvPr id="7" name="Picture 6"/>
          <p:cNvPicPr>
            <a:picLocks noChangeAspect="1"/>
          </p:cNvPicPr>
          <p:nvPr/>
        </p:nvPicPr>
        <p:blipFill>
          <a:blip r:embed="rId2"/>
          <a:stretch>
            <a:fillRect/>
          </a:stretch>
        </p:blipFill>
        <p:spPr>
          <a:xfrm>
            <a:off x="815611" y="3708844"/>
            <a:ext cx="1914525" cy="581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stretch>
            <a:fillRect/>
          </a:stretch>
        </p:blipFill>
        <p:spPr>
          <a:xfrm>
            <a:off x="3020284" y="3708843"/>
            <a:ext cx="1999120" cy="581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8873616" y="6003702"/>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6" name="Oval 5"/>
          <p:cNvSpPr/>
          <p:nvPr/>
        </p:nvSpPr>
        <p:spPr>
          <a:xfrm>
            <a:off x="6976872" y="6343947"/>
            <a:ext cx="2130265" cy="486749"/>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072606" y="6429960"/>
            <a:ext cx="2034531" cy="369332"/>
          </a:xfrm>
          <a:prstGeom prst="rect">
            <a:avLst/>
          </a:prstGeom>
          <a:noFill/>
        </p:spPr>
        <p:txBody>
          <a:bodyPr wrap="none" rtlCol="0">
            <a:spAutoFit/>
          </a:bodyPr>
          <a:lstStyle/>
          <a:p>
            <a:r>
              <a:rPr lang="en-US" b="1" dirty="0">
                <a:solidFill>
                  <a:srgbClr val="C00000"/>
                </a:solidFill>
              </a:rPr>
              <a:t>Slide  #  </a:t>
            </a:r>
            <a:r>
              <a:rPr lang="en-US" dirty="0">
                <a:solidFill>
                  <a:srgbClr val="002060"/>
                </a:solidFill>
              </a:rPr>
              <a:t>| </a:t>
            </a:r>
            <a:r>
              <a:rPr lang="en-US" b="1" dirty="0">
                <a:solidFill>
                  <a:srgbClr val="C00000"/>
                </a:solidFill>
              </a:rPr>
              <a:t>Manual #</a:t>
            </a:r>
          </a:p>
        </p:txBody>
      </p:sp>
    </p:spTree>
    <p:extLst>
      <p:ext uri="{BB962C8B-B14F-4D97-AF65-F5344CB8AC3E}">
        <p14:creationId xmlns:p14="http://schemas.microsoft.com/office/powerpoint/2010/main" val="15021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a:t>
            </a:r>
          </a:p>
        </p:txBody>
      </p:sp>
      <p:graphicFrame>
        <p:nvGraphicFramePr>
          <p:cNvPr id="5" name="Table 4"/>
          <p:cNvGraphicFramePr>
            <a:graphicFrameLocks noGrp="1"/>
          </p:cNvGraphicFramePr>
          <p:nvPr>
            <p:extLst/>
          </p:nvPr>
        </p:nvGraphicFramePr>
        <p:xfrm>
          <a:off x="1380763" y="1685662"/>
          <a:ext cx="3200400" cy="762000"/>
        </p:xfrm>
        <a:graphic>
          <a:graphicData uri="http://schemas.openxmlformats.org/drawingml/2006/table">
            <a:tbl>
              <a:tblPr firstRow="1" bandRow="1">
                <a:tableStyleId>{5C22544A-7EE6-4342-B048-85BDC9FD1C3A}</a:tableStyleId>
              </a:tblPr>
              <a:tblGrid>
                <a:gridCol w="604799">
                  <a:extLst>
                    <a:ext uri="{9D8B030D-6E8A-4147-A177-3AD203B41FA5}">
                      <a16:colId xmlns:a16="http://schemas.microsoft.com/office/drawing/2014/main" val="2530965431"/>
                    </a:ext>
                  </a:extLst>
                </a:gridCol>
                <a:gridCol w="2595601">
                  <a:extLst>
                    <a:ext uri="{9D8B030D-6E8A-4147-A177-3AD203B41FA5}">
                      <a16:colId xmlns:a16="http://schemas.microsoft.com/office/drawing/2014/main" val="2374861410"/>
                    </a:ext>
                  </a:extLst>
                </a:gridCol>
              </a:tblGrid>
              <a:tr h="370840">
                <a:tc>
                  <a:txBody>
                    <a:bodyPr/>
                    <a:lstStyle/>
                    <a:p>
                      <a:pPr algn="ctr"/>
                      <a:r>
                        <a:rPr lang="en-US" sz="4400" dirty="0"/>
                        <a:t>1</a:t>
                      </a:r>
                    </a:p>
                  </a:txBody>
                  <a:tcPr>
                    <a:solidFill>
                      <a:schemeClr val="tx1"/>
                    </a:solidFill>
                  </a:tcPr>
                </a:tc>
                <a:tc>
                  <a:txBody>
                    <a:bodyPr/>
                    <a:lstStyle/>
                    <a:p>
                      <a:r>
                        <a:rPr lang="en-US" sz="2200" dirty="0"/>
                        <a:t>Getting Started, Facilitating Yourself</a:t>
                      </a:r>
                    </a:p>
                  </a:txBody>
                  <a:tcPr>
                    <a:solidFill>
                      <a:schemeClr val="accent5">
                        <a:lumMod val="60000"/>
                        <a:lumOff val="40000"/>
                      </a:schemeClr>
                    </a:solidFill>
                  </a:tcPr>
                </a:tc>
                <a:extLst>
                  <a:ext uri="{0D108BD9-81ED-4DB2-BD59-A6C34878D82A}">
                    <a16:rowId xmlns:a16="http://schemas.microsoft.com/office/drawing/2014/main" val="583231483"/>
                  </a:ext>
                </a:extLst>
              </a:tr>
            </a:tbl>
          </a:graphicData>
        </a:graphic>
      </p:graphicFrame>
      <p:graphicFrame>
        <p:nvGraphicFramePr>
          <p:cNvPr id="6" name="Table 5"/>
          <p:cNvGraphicFramePr>
            <a:graphicFrameLocks noGrp="1"/>
          </p:cNvGraphicFramePr>
          <p:nvPr>
            <p:extLst/>
          </p:nvPr>
        </p:nvGraphicFramePr>
        <p:xfrm>
          <a:off x="4939069" y="1699558"/>
          <a:ext cx="3131579" cy="762000"/>
        </p:xfrm>
        <a:graphic>
          <a:graphicData uri="http://schemas.openxmlformats.org/drawingml/2006/table">
            <a:tbl>
              <a:tblPr firstRow="1" bandRow="1">
                <a:tableStyleId>{5C22544A-7EE6-4342-B048-85BDC9FD1C3A}</a:tableStyleId>
              </a:tblPr>
              <a:tblGrid>
                <a:gridCol w="591793">
                  <a:extLst>
                    <a:ext uri="{9D8B030D-6E8A-4147-A177-3AD203B41FA5}">
                      <a16:colId xmlns:a16="http://schemas.microsoft.com/office/drawing/2014/main" val="2530965431"/>
                    </a:ext>
                  </a:extLst>
                </a:gridCol>
                <a:gridCol w="2539786">
                  <a:extLst>
                    <a:ext uri="{9D8B030D-6E8A-4147-A177-3AD203B41FA5}">
                      <a16:colId xmlns:a16="http://schemas.microsoft.com/office/drawing/2014/main" val="2374861410"/>
                    </a:ext>
                  </a:extLst>
                </a:gridCol>
              </a:tblGrid>
              <a:tr h="370840">
                <a:tc>
                  <a:txBody>
                    <a:bodyPr/>
                    <a:lstStyle/>
                    <a:p>
                      <a:pPr algn="ctr"/>
                      <a:r>
                        <a:rPr lang="en-US" sz="4400" dirty="0"/>
                        <a:t>2</a:t>
                      </a:r>
                    </a:p>
                  </a:txBody>
                  <a:tcPr>
                    <a:solidFill>
                      <a:schemeClr val="tx1"/>
                    </a:solidFill>
                  </a:tcPr>
                </a:tc>
                <a:tc>
                  <a:txBody>
                    <a:bodyPr/>
                    <a:lstStyle/>
                    <a:p>
                      <a:r>
                        <a:rPr lang="en-US" sz="2200" dirty="0"/>
                        <a:t>Facilitating Communication</a:t>
                      </a:r>
                    </a:p>
                  </a:txBody>
                  <a:tcPr>
                    <a:gradFill flip="none" rotWithShape="1">
                      <a:gsLst>
                        <a:gs pos="100000">
                          <a:srgbClr val="FFB115"/>
                        </a:gs>
                        <a:gs pos="64000">
                          <a:srgbClr val="FFB115"/>
                        </a:gs>
                        <a:gs pos="32500">
                          <a:schemeClr val="accent5">
                            <a:lumMod val="60000"/>
                            <a:lumOff val="40000"/>
                          </a:schemeClr>
                        </a:gs>
                        <a:gs pos="1000">
                          <a:schemeClr val="accent5">
                            <a:lumMod val="60000"/>
                            <a:lumOff val="40000"/>
                          </a:schemeClr>
                        </a:gs>
                      </a:gsLst>
                      <a:lin ang="0" scaled="1"/>
                      <a:tileRect/>
                    </a:gradFill>
                  </a:tcPr>
                </a:tc>
                <a:extLst>
                  <a:ext uri="{0D108BD9-81ED-4DB2-BD59-A6C34878D82A}">
                    <a16:rowId xmlns:a16="http://schemas.microsoft.com/office/drawing/2014/main" val="583231483"/>
                  </a:ext>
                </a:extLst>
              </a:tr>
            </a:tbl>
          </a:graphicData>
        </a:graphic>
      </p:graphicFrame>
      <p:graphicFrame>
        <p:nvGraphicFramePr>
          <p:cNvPr id="7" name="Table 6"/>
          <p:cNvGraphicFramePr>
            <a:graphicFrameLocks noGrp="1"/>
          </p:cNvGraphicFramePr>
          <p:nvPr>
            <p:extLst/>
          </p:nvPr>
        </p:nvGraphicFramePr>
        <p:xfrm>
          <a:off x="1380763" y="2759638"/>
          <a:ext cx="3200400" cy="762000"/>
        </p:xfrm>
        <a:graphic>
          <a:graphicData uri="http://schemas.openxmlformats.org/drawingml/2006/table">
            <a:tbl>
              <a:tblPr firstRow="1" bandRow="1">
                <a:tableStyleId>{5C22544A-7EE6-4342-B048-85BDC9FD1C3A}</a:tableStyleId>
              </a:tblPr>
              <a:tblGrid>
                <a:gridCol w="604798">
                  <a:extLst>
                    <a:ext uri="{9D8B030D-6E8A-4147-A177-3AD203B41FA5}">
                      <a16:colId xmlns:a16="http://schemas.microsoft.com/office/drawing/2014/main" val="2530965431"/>
                    </a:ext>
                  </a:extLst>
                </a:gridCol>
                <a:gridCol w="2595602">
                  <a:extLst>
                    <a:ext uri="{9D8B030D-6E8A-4147-A177-3AD203B41FA5}">
                      <a16:colId xmlns:a16="http://schemas.microsoft.com/office/drawing/2014/main" val="2374861410"/>
                    </a:ext>
                  </a:extLst>
                </a:gridCol>
              </a:tblGrid>
              <a:tr h="762000">
                <a:tc>
                  <a:txBody>
                    <a:bodyPr/>
                    <a:lstStyle/>
                    <a:p>
                      <a:pPr algn="ctr"/>
                      <a:r>
                        <a:rPr lang="en-US" sz="4400" dirty="0"/>
                        <a:t>3</a:t>
                      </a:r>
                    </a:p>
                  </a:txBody>
                  <a:tcPr>
                    <a:solidFill>
                      <a:schemeClr val="tx1"/>
                    </a:solidFill>
                  </a:tcPr>
                </a:tc>
                <a:tc>
                  <a:txBody>
                    <a:bodyPr/>
                    <a:lstStyle/>
                    <a:p>
                      <a:r>
                        <a:rPr lang="en-US" sz="2200" dirty="0"/>
                        <a:t>Facilitating and Coaching Individuals</a:t>
                      </a:r>
                    </a:p>
                  </a:txBody>
                  <a:tcPr>
                    <a:solidFill>
                      <a:srgbClr val="FFB115"/>
                    </a:solidFill>
                  </a:tcPr>
                </a:tc>
                <a:extLst>
                  <a:ext uri="{0D108BD9-81ED-4DB2-BD59-A6C34878D82A}">
                    <a16:rowId xmlns:a16="http://schemas.microsoft.com/office/drawing/2014/main" val="583231483"/>
                  </a:ext>
                </a:extLst>
              </a:tr>
            </a:tbl>
          </a:graphicData>
        </a:graphic>
      </p:graphicFrame>
      <p:graphicFrame>
        <p:nvGraphicFramePr>
          <p:cNvPr id="9" name="Table 8"/>
          <p:cNvGraphicFramePr>
            <a:graphicFrameLocks noGrp="1"/>
          </p:cNvGraphicFramePr>
          <p:nvPr>
            <p:extLst/>
          </p:nvPr>
        </p:nvGraphicFramePr>
        <p:xfrm>
          <a:off x="4939069" y="3863678"/>
          <a:ext cx="3131579" cy="762000"/>
        </p:xfrm>
        <a:graphic>
          <a:graphicData uri="http://schemas.openxmlformats.org/drawingml/2006/table">
            <a:tbl>
              <a:tblPr firstRow="1" bandRow="1">
                <a:tableStyleId>{5C22544A-7EE6-4342-B048-85BDC9FD1C3A}</a:tableStyleId>
              </a:tblPr>
              <a:tblGrid>
                <a:gridCol w="591793">
                  <a:extLst>
                    <a:ext uri="{9D8B030D-6E8A-4147-A177-3AD203B41FA5}">
                      <a16:colId xmlns:a16="http://schemas.microsoft.com/office/drawing/2014/main" val="2530965431"/>
                    </a:ext>
                  </a:extLst>
                </a:gridCol>
                <a:gridCol w="2539786">
                  <a:extLst>
                    <a:ext uri="{9D8B030D-6E8A-4147-A177-3AD203B41FA5}">
                      <a16:colId xmlns:a16="http://schemas.microsoft.com/office/drawing/2014/main" val="2374861410"/>
                    </a:ext>
                  </a:extLst>
                </a:gridCol>
              </a:tblGrid>
              <a:tr h="370840">
                <a:tc>
                  <a:txBody>
                    <a:bodyPr/>
                    <a:lstStyle/>
                    <a:p>
                      <a:pPr algn="ctr"/>
                      <a:r>
                        <a:rPr lang="en-US" sz="4400" dirty="0"/>
                        <a:t>6</a:t>
                      </a:r>
                    </a:p>
                  </a:txBody>
                  <a:tcPr>
                    <a:solidFill>
                      <a:schemeClr val="tx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Facilitating Your Strategy</a:t>
                      </a:r>
                    </a:p>
                  </a:txBody>
                  <a:tcPr>
                    <a:solidFill>
                      <a:srgbClr val="ACBF45"/>
                    </a:solidFill>
                  </a:tcPr>
                </a:tc>
                <a:extLst>
                  <a:ext uri="{0D108BD9-81ED-4DB2-BD59-A6C34878D82A}">
                    <a16:rowId xmlns:a16="http://schemas.microsoft.com/office/drawing/2014/main" val="583231483"/>
                  </a:ext>
                </a:extLst>
              </a:tr>
            </a:tbl>
          </a:graphicData>
        </a:graphic>
      </p:graphicFrame>
      <p:graphicFrame>
        <p:nvGraphicFramePr>
          <p:cNvPr id="10" name="Table 9"/>
          <p:cNvGraphicFramePr>
            <a:graphicFrameLocks noGrp="1"/>
          </p:cNvGraphicFramePr>
          <p:nvPr>
            <p:extLst/>
          </p:nvPr>
        </p:nvGraphicFramePr>
        <p:xfrm>
          <a:off x="1380763" y="4907590"/>
          <a:ext cx="3183005" cy="762000"/>
        </p:xfrm>
        <a:graphic>
          <a:graphicData uri="http://schemas.openxmlformats.org/drawingml/2006/table">
            <a:tbl>
              <a:tblPr firstRow="1" bandRow="1">
                <a:tableStyleId>{5C22544A-7EE6-4342-B048-85BDC9FD1C3A}</a:tableStyleId>
              </a:tblPr>
              <a:tblGrid>
                <a:gridCol w="595521">
                  <a:extLst>
                    <a:ext uri="{9D8B030D-6E8A-4147-A177-3AD203B41FA5}">
                      <a16:colId xmlns:a16="http://schemas.microsoft.com/office/drawing/2014/main" val="2530965431"/>
                    </a:ext>
                  </a:extLst>
                </a:gridCol>
                <a:gridCol w="2587484">
                  <a:extLst>
                    <a:ext uri="{9D8B030D-6E8A-4147-A177-3AD203B41FA5}">
                      <a16:colId xmlns:a16="http://schemas.microsoft.com/office/drawing/2014/main" val="2374861410"/>
                    </a:ext>
                  </a:extLst>
                </a:gridCol>
              </a:tblGrid>
              <a:tr h="376586">
                <a:tc>
                  <a:txBody>
                    <a:bodyPr/>
                    <a:lstStyle/>
                    <a:p>
                      <a:pPr algn="ctr"/>
                      <a:r>
                        <a:rPr lang="en-US" sz="4400" dirty="0"/>
                        <a:t>7</a:t>
                      </a:r>
                    </a:p>
                  </a:txBody>
                  <a:tcPr>
                    <a:solidFill>
                      <a:schemeClr val="tx1"/>
                    </a:solidFill>
                  </a:tcPr>
                </a:tc>
                <a:tc>
                  <a:txBody>
                    <a:bodyPr/>
                    <a:lstStyle/>
                    <a:p>
                      <a:r>
                        <a:rPr lang="en-US" sz="2200" dirty="0"/>
                        <a:t>Facilitating </a:t>
                      </a:r>
                      <a:br>
                        <a:rPr lang="en-US" sz="2200" dirty="0"/>
                      </a:br>
                      <a:r>
                        <a:rPr lang="en-US" sz="2200" dirty="0"/>
                        <a:t>Meetings Part 1</a:t>
                      </a:r>
                    </a:p>
                  </a:txBody>
                  <a:tcPr>
                    <a:solidFill>
                      <a:srgbClr val="00467F"/>
                    </a:solidFill>
                  </a:tcPr>
                </a:tc>
                <a:extLst>
                  <a:ext uri="{0D108BD9-81ED-4DB2-BD59-A6C34878D82A}">
                    <a16:rowId xmlns:a16="http://schemas.microsoft.com/office/drawing/2014/main" val="583231483"/>
                  </a:ext>
                </a:extLst>
              </a:tr>
            </a:tbl>
          </a:graphicData>
        </a:graphic>
      </p:graphicFrame>
      <p:graphicFrame>
        <p:nvGraphicFramePr>
          <p:cNvPr id="11" name="Table 10"/>
          <p:cNvGraphicFramePr>
            <a:graphicFrameLocks noGrp="1"/>
          </p:cNvGraphicFramePr>
          <p:nvPr>
            <p:extLst/>
          </p:nvPr>
        </p:nvGraphicFramePr>
        <p:xfrm>
          <a:off x="4939069" y="4945737"/>
          <a:ext cx="3139300" cy="762000"/>
        </p:xfrm>
        <a:graphic>
          <a:graphicData uri="http://schemas.openxmlformats.org/drawingml/2006/table">
            <a:tbl>
              <a:tblPr firstRow="1" bandRow="1">
                <a:tableStyleId>{5C22544A-7EE6-4342-B048-85BDC9FD1C3A}</a:tableStyleId>
              </a:tblPr>
              <a:tblGrid>
                <a:gridCol w="601922">
                  <a:extLst>
                    <a:ext uri="{9D8B030D-6E8A-4147-A177-3AD203B41FA5}">
                      <a16:colId xmlns:a16="http://schemas.microsoft.com/office/drawing/2014/main" val="2530965431"/>
                    </a:ext>
                  </a:extLst>
                </a:gridCol>
                <a:gridCol w="2537378">
                  <a:extLst>
                    <a:ext uri="{9D8B030D-6E8A-4147-A177-3AD203B41FA5}">
                      <a16:colId xmlns:a16="http://schemas.microsoft.com/office/drawing/2014/main" val="2374861410"/>
                    </a:ext>
                  </a:extLst>
                </a:gridCol>
              </a:tblGrid>
              <a:tr h="370840">
                <a:tc>
                  <a:txBody>
                    <a:bodyPr/>
                    <a:lstStyle/>
                    <a:p>
                      <a:pPr algn="ctr"/>
                      <a:r>
                        <a:rPr lang="en-US" sz="4400" dirty="0"/>
                        <a:t>8</a:t>
                      </a:r>
                    </a:p>
                  </a:txBody>
                  <a:tcPr>
                    <a:solidFill>
                      <a:schemeClr val="tx1"/>
                    </a:solidFill>
                  </a:tcPr>
                </a:tc>
                <a:tc>
                  <a:txBody>
                    <a:bodyPr/>
                    <a:lstStyle/>
                    <a:p>
                      <a:r>
                        <a:rPr lang="en-US" sz="2200" dirty="0"/>
                        <a:t>Facilitating Meetings Part 2</a:t>
                      </a:r>
                    </a:p>
                  </a:txBody>
                  <a:tcPr>
                    <a:solidFill>
                      <a:srgbClr val="00467F"/>
                    </a:solidFill>
                  </a:tcPr>
                </a:tc>
                <a:extLst>
                  <a:ext uri="{0D108BD9-81ED-4DB2-BD59-A6C34878D82A}">
                    <a16:rowId xmlns:a16="http://schemas.microsoft.com/office/drawing/2014/main" val="583231483"/>
                  </a:ext>
                </a:extLst>
              </a:tr>
            </a:tbl>
          </a:graphicData>
        </a:graphic>
      </p:graphicFrame>
      <p:graphicFrame>
        <p:nvGraphicFramePr>
          <p:cNvPr id="17" name="Table 16"/>
          <p:cNvGraphicFramePr>
            <a:graphicFrameLocks noGrp="1"/>
          </p:cNvGraphicFramePr>
          <p:nvPr>
            <p:extLst/>
          </p:nvPr>
        </p:nvGraphicFramePr>
        <p:xfrm>
          <a:off x="4939069" y="2781618"/>
          <a:ext cx="3139300" cy="762000"/>
        </p:xfrm>
        <a:graphic>
          <a:graphicData uri="http://schemas.openxmlformats.org/drawingml/2006/table">
            <a:tbl>
              <a:tblPr firstRow="1" bandRow="1">
                <a:tableStyleId>{5C22544A-7EE6-4342-B048-85BDC9FD1C3A}</a:tableStyleId>
              </a:tblPr>
              <a:tblGrid>
                <a:gridCol w="593253">
                  <a:extLst>
                    <a:ext uri="{9D8B030D-6E8A-4147-A177-3AD203B41FA5}">
                      <a16:colId xmlns:a16="http://schemas.microsoft.com/office/drawing/2014/main" val="2530965431"/>
                    </a:ext>
                  </a:extLst>
                </a:gridCol>
                <a:gridCol w="2546047">
                  <a:extLst>
                    <a:ext uri="{9D8B030D-6E8A-4147-A177-3AD203B41FA5}">
                      <a16:colId xmlns:a16="http://schemas.microsoft.com/office/drawing/2014/main" val="2374861410"/>
                    </a:ext>
                  </a:extLst>
                </a:gridCol>
              </a:tblGrid>
              <a:tr h="370840">
                <a:tc>
                  <a:txBody>
                    <a:bodyPr/>
                    <a:lstStyle/>
                    <a:p>
                      <a:pPr algn="ctr"/>
                      <a:r>
                        <a:rPr lang="en-US" sz="4400" dirty="0"/>
                        <a:t>4</a:t>
                      </a:r>
                    </a:p>
                  </a:txBody>
                  <a:tcPr>
                    <a:solidFill>
                      <a:schemeClr val="tx1"/>
                    </a:solidFill>
                  </a:tcPr>
                </a:tc>
                <a:tc>
                  <a:txBody>
                    <a:bodyPr/>
                    <a:lstStyle/>
                    <a:p>
                      <a:r>
                        <a:rPr lang="en-US" sz="2200" dirty="0"/>
                        <a:t>Facilitating</a:t>
                      </a:r>
                      <a:br>
                        <a:rPr lang="en-US" sz="2200" dirty="0"/>
                      </a:br>
                      <a:r>
                        <a:rPr lang="en-US" sz="2200" dirty="0"/>
                        <a:t>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19" name="Picture 18"/>
          <p:cNvPicPr>
            <a:picLocks noChangeAspect="1"/>
          </p:cNvPicPr>
          <p:nvPr/>
        </p:nvPicPr>
        <p:blipFill>
          <a:blip r:embed="rId3"/>
          <a:stretch>
            <a:fillRect/>
          </a:stretch>
        </p:blipFill>
        <p:spPr>
          <a:xfrm>
            <a:off x="7608500" y="78746"/>
            <a:ext cx="1384438" cy="1389846"/>
          </a:xfrm>
          <a:prstGeom prst="rect">
            <a:avLst/>
          </a:prstGeom>
        </p:spPr>
      </p:pic>
      <p:graphicFrame>
        <p:nvGraphicFramePr>
          <p:cNvPr id="20" name="Table 19"/>
          <p:cNvGraphicFramePr>
            <a:graphicFrameLocks noGrp="1"/>
          </p:cNvGraphicFramePr>
          <p:nvPr>
            <p:extLst/>
          </p:nvPr>
        </p:nvGraphicFramePr>
        <p:xfrm>
          <a:off x="1380763" y="3833614"/>
          <a:ext cx="3233839" cy="762000"/>
        </p:xfrm>
        <a:graphic>
          <a:graphicData uri="http://schemas.openxmlformats.org/drawingml/2006/table">
            <a:tbl>
              <a:tblPr firstRow="1" bandRow="1">
                <a:tableStyleId>{5C22544A-7EE6-4342-B048-85BDC9FD1C3A}</a:tableStyleId>
              </a:tblPr>
              <a:tblGrid>
                <a:gridCol w="603504">
                  <a:extLst>
                    <a:ext uri="{9D8B030D-6E8A-4147-A177-3AD203B41FA5}">
                      <a16:colId xmlns:a16="http://schemas.microsoft.com/office/drawing/2014/main" val="2530965431"/>
                    </a:ext>
                  </a:extLst>
                </a:gridCol>
                <a:gridCol w="2630335">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2200" dirty="0"/>
                        <a:t>Facilitating Agreement </a:t>
                      </a:r>
                    </a:p>
                  </a:txBody>
                  <a:tcPr>
                    <a:solidFill>
                      <a:srgbClr val="660066"/>
                    </a:solidFill>
                  </a:tcPr>
                </a:tc>
                <a:extLst>
                  <a:ext uri="{0D108BD9-81ED-4DB2-BD59-A6C34878D82A}">
                    <a16:rowId xmlns:a16="http://schemas.microsoft.com/office/drawing/2014/main" val="583231483"/>
                  </a:ext>
                </a:extLst>
              </a:tr>
            </a:tbl>
          </a:graphicData>
        </a:graphic>
      </p:graphicFrame>
      <p:sp>
        <p:nvSpPr>
          <p:cNvPr id="16" name="Footer Placeholder 4"/>
          <p:cNvSpPr>
            <a:spLocks noGrp="1"/>
          </p:cNvSpPr>
          <p:nvPr>
            <p:ph type="ftr" sz="quarter" idx="11"/>
          </p:nvPr>
        </p:nvSpPr>
        <p:spPr>
          <a:xfrm>
            <a:off x="1772874" y="6472792"/>
            <a:ext cx="4246926" cy="283668"/>
          </a:xfrm>
        </p:spPr>
        <p:txBody>
          <a:bodyPr/>
          <a:lstStyle/>
          <a:p>
            <a:r>
              <a:rPr lang="en-US" dirty="0">
                <a:latin typeface="Franklin Gothic Book"/>
                <a:cs typeface="Franklin Gothic Book"/>
              </a:rPr>
              <a:t>Copyright 2017, Leadership Strategies, Inc. - V15.07c Duplication prohibited without consent </a:t>
            </a:r>
          </a:p>
        </p:txBody>
      </p:sp>
    </p:spTree>
    <p:extLst>
      <p:ext uri="{BB962C8B-B14F-4D97-AF65-F5344CB8AC3E}">
        <p14:creationId xmlns:p14="http://schemas.microsoft.com/office/powerpoint/2010/main" val="1347102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algn="ctr" eaLnBrk="1" hangingPunct="1"/>
            <a:r>
              <a:rPr lang="en-US" sz="4800" b="1" dirty="0">
                <a:solidFill>
                  <a:srgbClr val="004678"/>
                </a:solidFill>
              </a:rPr>
              <a:t>Questions?</a:t>
            </a:r>
          </a:p>
        </p:txBody>
      </p:sp>
      <p:sp>
        <p:nvSpPr>
          <p:cNvPr id="108547" name="Text Box 3"/>
          <p:cNvSpPr txBox="1">
            <a:spLocks noChangeArrowheads="1"/>
          </p:cNvSpPr>
          <p:nvPr/>
        </p:nvSpPr>
        <p:spPr bwMode="auto">
          <a:xfrm>
            <a:off x="2093912" y="1977497"/>
            <a:ext cx="5095876" cy="3427092"/>
          </a:xfrm>
          <a:prstGeom prst="rect">
            <a:avLst/>
          </a:prstGeom>
          <a:noFill/>
          <a:ln w="9525" algn="ctr">
            <a:noFill/>
            <a:miter lim="800000"/>
            <a:headEnd/>
            <a:tailEnd/>
          </a:ln>
        </p:spPr>
        <p:txBody>
          <a:bodyPr wrap="square" lIns="0" rIns="0" anchor="b">
            <a:spAutoFit/>
          </a:bodyPr>
          <a:lstStyle/>
          <a:p>
            <a:pPr>
              <a:lnSpc>
                <a:spcPct val="110000"/>
              </a:lnSpc>
              <a:spcBef>
                <a:spcPct val="20000"/>
              </a:spcBef>
            </a:pPr>
            <a:r>
              <a:rPr lang="en-US" sz="2000" dirty="0">
                <a:solidFill>
                  <a:srgbClr val="000066"/>
                </a:solidFill>
                <a:latin typeface="+mj-lt"/>
                <a:hlinkClick r:id="rId3"/>
              </a:rPr>
              <a:t>etraining@leadstrat.com</a:t>
            </a:r>
            <a:r>
              <a:rPr lang="en-US" sz="2000" dirty="0">
                <a:solidFill>
                  <a:srgbClr val="000066"/>
                </a:solidFill>
                <a:latin typeface="+mj-lt"/>
              </a:rPr>
              <a:t> </a:t>
            </a:r>
          </a:p>
          <a:p>
            <a:pPr>
              <a:lnSpc>
                <a:spcPct val="110000"/>
              </a:lnSpc>
              <a:spcBef>
                <a:spcPct val="20000"/>
              </a:spcBef>
            </a:pPr>
            <a:r>
              <a:rPr lang="en-US" dirty="0">
                <a:solidFill>
                  <a:srgbClr val="004678"/>
                </a:solidFill>
                <a:latin typeface="+mj-lt"/>
              </a:rPr>
              <a:t>800.824.2850</a:t>
            </a:r>
          </a:p>
          <a:p>
            <a:pPr>
              <a:lnSpc>
                <a:spcPct val="110000"/>
              </a:lnSpc>
              <a:spcBef>
                <a:spcPct val="20000"/>
              </a:spcBef>
            </a:pPr>
            <a:r>
              <a:rPr lang="en-US" sz="1800" b="0" dirty="0">
                <a:solidFill>
                  <a:srgbClr val="004678"/>
                </a:solidFill>
                <a:latin typeface="+mj-lt"/>
              </a:rPr>
              <a:t>Or, submit your questions for open discussion</a:t>
            </a:r>
          </a:p>
          <a:p>
            <a:pPr>
              <a:lnSpc>
                <a:spcPct val="110000"/>
              </a:lnSpc>
              <a:spcBef>
                <a:spcPct val="20000"/>
              </a:spcBef>
            </a:pPr>
            <a:r>
              <a:rPr lang="en-US" sz="1800" b="0" dirty="0">
                <a:solidFill>
                  <a:srgbClr val="004678"/>
                </a:solidFill>
                <a:latin typeface="+mj-lt"/>
              </a:rPr>
              <a:t>on the </a:t>
            </a:r>
            <a:r>
              <a:rPr lang="en-US" sz="1800" dirty="0">
                <a:solidFill>
                  <a:srgbClr val="004678"/>
                </a:solidFill>
                <a:latin typeface="+mj-lt"/>
              </a:rPr>
              <a:t>Linked-In “Leadership Strategies</a:t>
            </a:r>
          </a:p>
          <a:p>
            <a:pPr>
              <a:lnSpc>
                <a:spcPct val="110000"/>
              </a:lnSpc>
              <a:spcBef>
                <a:spcPct val="20000"/>
              </a:spcBef>
            </a:pPr>
            <a:r>
              <a:rPr lang="en-US" sz="1800" dirty="0">
                <a:solidFill>
                  <a:srgbClr val="004678"/>
                </a:solidFill>
                <a:latin typeface="+mj-lt"/>
              </a:rPr>
              <a:t>Facilitation &amp; Leadership Community” </a:t>
            </a:r>
            <a:r>
              <a:rPr lang="en-US" sz="1800" b="0" dirty="0">
                <a:solidFill>
                  <a:srgbClr val="004678"/>
                </a:solidFill>
                <a:latin typeface="+mj-lt"/>
              </a:rPr>
              <a:t>Group</a:t>
            </a:r>
          </a:p>
          <a:p>
            <a:pPr>
              <a:lnSpc>
                <a:spcPct val="110000"/>
              </a:lnSpc>
              <a:spcBef>
                <a:spcPct val="20000"/>
              </a:spcBef>
            </a:pPr>
            <a:endParaRPr lang="en-US" sz="1800" b="0" dirty="0">
              <a:solidFill>
                <a:srgbClr val="004678"/>
              </a:solidFill>
              <a:latin typeface="+mj-lt"/>
            </a:endParaRPr>
          </a:p>
          <a:p>
            <a:pPr>
              <a:lnSpc>
                <a:spcPct val="110000"/>
              </a:lnSpc>
              <a:spcBef>
                <a:spcPct val="20000"/>
              </a:spcBef>
            </a:pPr>
            <a:r>
              <a:rPr lang="en-US" sz="1800" dirty="0">
                <a:solidFill>
                  <a:srgbClr val="004678"/>
                </a:solidFill>
                <a:latin typeface="+mj-lt"/>
              </a:rPr>
              <a:t>Join us on Facebook at </a:t>
            </a:r>
          </a:p>
          <a:p>
            <a:pPr>
              <a:lnSpc>
                <a:spcPct val="110000"/>
              </a:lnSpc>
              <a:spcBef>
                <a:spcPct val="20000"/>
              </a:spcBef>
            </a:pPr>
            <a:r>
              <a:rPr lang="en-US" sz="1800" dirty="0">
                <a:solidFill>
                  <a:srgbClr val="004678"/>
                </a:solidFill>
                <a:latin typeface="+mj-lt"/>
                <a:hlinkClick r:id="rId4"/>
              </a:rPr>
              <a:t>www.Facebook.com/Leadstrat</a:t>
            </a:r>
            <a:endParaRPr lang="en-US" sz="1800" dirty="0">
              <a:solidFill>
                <a:srgbClr val="004678"/>
              </a:solidFill>
              <a:latin typeface="+mj-lt"/>
            </a:endParaRPr>
          </a:p>
          <a:p>
            <a:pPr>
              <a:lnSpc>
                <a:spcPct val="110000"/>
              </a:lnSpc>
              <a:spcBef>
                <a:spcPct val="20000"/>
              </a:spcBef>
            </a:pPr>
            <a:r>
              <a:rPr lang="en-US" sz="1800" dirty="0">
                <a:solidFill>
                  <a:srgbClr val="004678"/>
                </a:solidFill>
                <a:latin typeface="+mj-lt"/>
              </a:rPr>
              <a:t>and Twitter @Leadstrat</a:t>
            </a:r>
            <a:endParaRPr lang="en-US" sz="1800" dirty="0">
              <a:solidFill>
                <a:srgbClr val="000066"/>
              </a:solidFill>
              <a:latin typeface="+mj-lt"/>
            </a:endParaRPr>
          </a:p>
        </p:txBody>
      </p:sp>
      <p:pic>
        <p:nvPicPr>
          <p:cNvPr id="108549"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 y="2296161"/>
            <a:ext cx="1554162" cy="2028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8550" name="Picture 7" descr="cover"/>
          <p:cNvPicPr>
            <a:picLocks noChangeAspect="1" noChangeArrowheads="1"/>
          </p:cNvPicPr>
          <p:nvPr/>
        </p:nvPicPr>
        <p:blipFill>
          <a:blip r:embed="rId6" cstate="print"/>
          <a:srcRect/>
          <a:stretch>
            <a:fillRect/>
          </a:stretch>
        </p:blipFill>
        <p:spPr bwMode="auto">
          <a:xfrm>
            <a:off x="7261225" y="2137089"/>
            <a:ext cx="1565275" cy="2408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Slide Number Placeholder 13"/>
          <p:cNvSpPr>
            <a:spLocks noGrp="1"/>
          </p:cNvSpPr>
          <p:nvPr>
            <p:ph type="sldNum" sz="quarter" idx="12"/>
          </p:nvPr>
        </p:nvSpPr>
        <p:spPr/>
        <p:txBody>
          <a:bodyPr/>
          <a:lstStyle/>
          <a:p>
            <a:pPr>
              <a:defRPr/>
            </a:pPr>
            <a:fld id="{57F09362-3ECF-43FF-9131-C2EB0D040696}" type="slidenum">
              <a:rPr lang="en-US" altLang="en-US" smtClean="0"/>
              <a:pPr>
                <a:defRPr/>
              </a:pPr>
              <a:t>61</a:t>
            </a:fld>
            <a:endParaRPr lang="en-US" altLang="en-US" dirty="0"/>
          </a:p>
        </p:txBody>
      </p:sp>
      <p:sp>
        <p:nvSpPr>
          <p:cNvPr id="12" name="Footer Placeholder 11"/>
          <p:cNvSpPr>
            <a:spLocks noGrp="1"/>
          </p:cNvSpPr>
          <p:nvPr>
            <p:ph type="ftr" sz="quarter" idx="4294967295"/>
          </p:nvPr>
        </p:nvSpPr>
        <p:spPr>
          <a:xfrm>
            <a:off x="4787900" y="6353175"/>
            <a:ext cx="4068232" cy="365125"/>
          </a:xfrm>
          <a:prstGeom prst="rect">
            <a:avLst/>
          </a:prstGeom>
        </p:spPr>
        <p:txBody>
          <a:bodyPr/>
          <a:lstStyle/>
          <a:p>
            <a:pPr>
              <a:defRPr/>
            </a:pPr>
            <a:r>
              <a:rPr lang="en-US" altLang="en-US" dirty="0"/>
              <a:t>A4                                                                  WORKBOOK AT: www.leadstrat.com/webinar-workbook-fg</a:t>
            </a:r>
            <a:endParaRPr lang="en-US" altLang="en-US" cap="none"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4601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auto">
          <a:xfrm>
            <a:off x="211697" y="261257"/>
            <a:ext cx="8774678" cy="4073237"/>
          </a:xfrm>
          <a:prstGeom prst="rect">
            <a:avLst/>
          </a:prstGeom>
        </p:spPr>
        <p:txBody>
          <a:bodyPr wrap="none" fromWordArt="1">
            <a:prstTxWarp prst="textSlantUp">
              <a:avLst>
                <a:gd name="adj" fmla="val 32056"/>
              </a:avLst>
            </a:prstTxWarp>
          </a:bodyPr>
          <a:lstStyle/>
          <a:p>
            <a:r>
              <a:rPr lang="en-US" sz="13800" kern="10" dirty="0">
                <a:ln w="9525">
                  <a:solidFill>
                    <a:srgbClr val="CC99FF"/>
                  </a:solidFill>
                  <a:miter lim="800000"/>
                  <a:headEnd/>
                  <a:tailEnd/>
                </a:ln>
                <a:solidFill>
                  <a:schemeClr val="accent6"/>
                </a:solidFill>
                <a:effectLst>
                  <a:outerShdw dist="38100" dir="2700000" algn="tl" rotWithShape="0">
                    <a:schemeClr val="tx1"/>
                  </a:outerShdw>
                </a:effectLst>
                <a:latin typeface="Impact" panose="020B0806030902050204" pitchFamily="34" charset="0"/>
              </a:rPr>
              <a:t>Congratulations!</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Completed Module 5: Facilitating Agreement</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Next: Facilitating Your Strategy</a:t>
            </a:r>
          </a:p>
        </p:txBody>
      </p:sp>
      <p:sp>
        <p:nvSpPr>
          <p:cNvPr id="6" name="Title 1"/>
          <p:cNvSpPr>
            <a:spLocks noGrp="1"/>
          </p:cNvSpPr>
          <p:nvPr>
            <p:ph type="title"/>
          </p:nvPr>
        </p:nvSpPr>
        <p:spPr/>
        <p:txBody>
          <a:bodyPr/>
          <a:lstStyle/>
          <a:p>
            <a:r>
              <a:rPr lang="en-US" sz="6600" dirty="0">
                <a:solidFill>
                  <a:srgbClr val="B4BF45"/>
                </a:solidFill>
                <a:effectLst>
                  <a:outerShdw blurRad="38100" dist="38100" dir="2700000" algn="tl">
                    <a:srgbClr val="000000">
                      <a:alpha val="43137"/>
                    </a:srgbClr>
                  </a:outerShdw>
                </a:effectLst>
              </a:rPr>
              <a:t>The Facilitative Leader</a:t>
            </a:r>
            <a:endParaRPr lang="en-US" sz="6600" dirty="0">
              <a:solidFill>
                <a:schemeClr val="accent6">
                  <a:lumMod val="60000"/>
                  <a:lumOff val="40000"/>
                </a:schemeClr>
              </a:solidFill>
            </a:endParaRPr>
          </a:p>
        </p:txBody>
      </p:sp>
    </p:spTree>
    <p:extLst>
      <p:ext uri="{BB962C8B-B14F-4D97-AF65-F5344CB8AC3E}">
        <p14:creationId xmlns:p14="http://schemas.microsoft.com/office/powerpoint/2010/main" val="43583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auto">
          <a:xfrm>
            <a:off x="211697" y="261257"/>
            <a:ext cx="8774678" cy="4073237"/>
          </a:xfrm>
          <a:prstGeom prst="rect">
            <a:avLst/>
          </a:prstGeom>
        </p:spPr>
        <p:txBody>
          <a:bodyPr wrap="none" fromWordArt="1">
            <a:prstTxWarp prst="textSlantUp">
              <a:avLst>
                <a:gd name="adj" fmla="val 32056"/>
              </a:avLst>
            </a:prstTxWarp>
          </a:bodyPr>
          <a:lstStyle/>
          <a:p>
            <a:r>
              <a:rPr lang="en-US" sz="13800" kern="10" dirty="0">
                <a:ln w="9525">
                  <a:solidFill>
                    <a:srgbClr val="CC99FF"/>
                  </a:solidFill>
                  <a:miter lim="800000"/>
                  <a:headEnd/>
                  <a:tailEnd/>
                </a:ln>
                <a:solidFill>
                  <a:schemeClr val="accent6"/>
                </a:solidFill>
                <a:effectLst>
                  <a:outerShdw dist="38100" dir="2700000" algn="tl" rotWithShape="0">
                    <a:schemeClr val="tx1"/>
                  </a:outerShdw>
                </a:effectLst>
                <a:latin typeface="Impact" panose="020B0806030902050204" pitchFamily="34" charset="0"/>
              </a:rPr>
              <a:t>Congratulations!</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Completed Module 5: Facilitating Yourself</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Next: Facilitating Communication</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Evaluations</a:t>
            </a:r>
          </a:p>
        </p:txBody>
      </p:sp>
      <p:sp>
        <p:nvSpPr>
          <p:cNvPr id="6" name="Title 1"/>
          <p:cNvSpPr>
            <a:spLocks noGrp="1"/>
          </p:cNvSpPr>
          <p:nvPr>
            <p:ph type="title"/>
          </p:nvPr>
        </p:nvSpPr>
        <p:spPr/>
        <p:txBody>
          <a:bodyPr/>
          <a:lstStyle/>
          <a:p>
            <a:r>
              <a:rPr lang="en-US" sz="6600" dirty="0">
                <a:solidFill>
                  <a:srgbClr val="B4BF45"/>
                </a:solidFill>
                <a:effectLst>
                  <a:outerShdw blurRad="38100" dist="38100" dir="2700000" algn="tl">
                    <a:srgbClr val="000000">
                      <a:alpha val="43137"/>
                    </a:srgbClr>
                  </a:outerShdw>
                </a:effectLst>
              </a:rPr>
              <a:t>The Facilitative Leader</a:t>
            </a:r>
            <a:endParaRPr lang="en-US" sz="6600" dirty="0">
              <a:solidFill>
                <a:schemeClr val="accent6">
                  <a:lumMod val="60000"/>
                  <a:lumOff val="40000"/>
                </a:schemeClr>
              </a:solidFill>
            </a:endParaRPr>
          </a:p>
        </p:txBody>
      </p:sp>
    </p:spTree>
    <p:extLst>
      <p:ext uri="{BB962C8B-B14F-4D97-AF65-F5344CB8AC3E}">
        <p14:creationId xmlns:p14="http://schemas.microsoft.com/office/powerpoint/2010/main" val="59216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auto">
          <a:xfrm>
            <a:off x="211697" y="261257"/>
            <a:ext cx="8774678" cy="4073237"/>
          </a:xfrm>
          <a:prstGeom prst="rect">
            <a:avLst/>
          </a:prstGeom>
        </p:spPr>
        <p:txBody>
          <a:bodyPr wrap="none" fromWordArt="1">
            <a:prstTxWarp prst="textSlantUp">
              <a:avLst>
                <a:gd name="adj" fmla="val 32056"/>
              </a:avLst>
            </a:prstTxWarp>
          </a:bodyPr>
          <a:lstStyle/>
          <a:p>
            <a:r>
              <a:rPr lang="en-US" sz="13800" kern="10" dirty="0">
                <a:ln w="9525">
                  <a:solidFill>
                    <a:srgbClr val="CC99FF"/>
                  </a:solidFill>
                  <a:miter lim="800000"/>
                  <a:headEnd/>
                  <a:tailEnd/>
                </a:ln>
                <a:solidFill>
                  <a:schemeClr val="accent6"/>
                </a:solidFill>
                <a:effectLst>
                  <a:outerShdw dist="38100" dir="2700000" algn="tl" rotWithShape="0">
                    <a:schemeClr val="tx1"/>
                  </a:outerShdw>
                </a:effectLst>
                <a:latin typeface="Impact" panose="020B0806030902050204" pitchFamily="34" charset="0"/>
              </a:rPr>
              <a:t>Congratulations!</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Course completed!</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Post-test</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MVP</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Classroom to application</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Evaluations</a:t>
            </a:r>
          </a:p>
        </p:txBody>
      </p:sp>
      <p:sp>
        <p:nvSpPr>
          <p:cNvPr id="6" name="Title 1"/>
          <p:cNvSpPr>
            <a:spLocks noGrp="1"/>
          </p:cNvSpPr>
          <p:nvPr>
            <p:ph type="title"/>
          </p:nvPr>
        </p:nvSpPr>
        <p:spPr/>
        <p:txBody>
          <a:bodyPr/>
          <a:lstStyle/>
          <a:p>
            <a:r>
              <a:rPr lang="en-US" sz="6600" dirty="0">
                <a:solidFill>
                  <a:srgbClr val="B4BF45"/>
                </a:solidFill>
                <a:effectLst>
                  <a:outerShdw blurRad="38100" dist="38100" dir="2700000" algn="tl">
                    <a:srgbClr val="000000">
                      <a:alpha val="43137"/>
                    </a:srgbClr>
                  </a:outerShdw>
                </a:effectLst>
              </a:rPr>
              <a:t>The Facilitative Leader</a:t>
            </a:r>
            <a:endParaRPr lang="en-US" sz="6600" dirty="0">
              <a:solidFill>
                <a:schemeClr val="accent6">
                  <a:lumMod val="60000"/>
                  <a:lumOff val="40000"/>
                </a:schemeClr>
              </a:solidFill>
            </a:endParaRPr>
          </a:p>
        </p:txBody>
      </p:sp>
    </p:spTree>
    <p:extLst>
      <p:ext uri="{BB962C8B-B14F-4D97-AF65-F5344CB8AC3E}">
        <p14:creationId xmlns:p14="http://schemas.microsoft.com/office/powerpoint/2010/main" val="2491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51534" y="255230"/>
            <a:ext cx="5661095" cy="4245821"/>
          </a:xfrm>
          <a:prstGeom prst="rect">
            <a:avLst/>
          </a:prstGeom>
          <a:ln w="57150">
            <a:solidFill>
              <a:schemeClr val="bg1"/>
            </a:solidFill>
          </a:ln>
        </p:spPr>
      </p:pic>
      <p:sp>
        <p:nvSpPr>
          <p:cNvPr id="3" name="Footer Placeholder 2"/>
          <p:cNvSpPr>
            <a:spLocks noGrp="1"/>
          </p:cNvSpPr>
          <p:nvPr>
            <p:ph type="ftr" sz="quarter" idx="11"/>
          </p:nvPr>
        </p:nvSpPr>
        <p:spPr/>
        <p:txBody>
          <a:bodyPr/>
          <a:lstStyle/>
          <a:p>
            <a:r>
              <a:rPr lang="en-US" dirty="0">
                <a:latin typeface="Franklin Gothic Book"/>
                <a:cs typeface="Franklin Gothic Book"/>
              </a:rPr>
              <a:t>Copyright 2017, Leadership Strategies, Inc. - V15.07c Duplication prohibited without consent </a:t>
            </a:r>
          </a:p>
        </p:txBody>
      </p:sp>
      <p:sp>
        <p:nvSpPr>
          <p:cNvPr id="10" name="Text Placeholder 9"/>
          <p:cNvSpPr>
            <a:spLocks noGrp="1"/>
          </p:cNvSpPr>
          <p:nvPr>
            <p:ph type="body" sz="quarter" idx="14"/>
          </p:nvPr>
        </p:nvSpPr>
        <p:spPr>
          <a:xfrm>
            <a:off x="795647" y="4846425"/>
            <a:ext cx="7255823" cy="1274751"/>
          </a:xfrm>
        </p:spPr>
        <p:txBody>
          <a:bodyPr/>
          <a:lstStyle/>
          <a:p>
            <a:pPr>
              <a:spcBef>
                <a:spcPts val="0"/>
              </a:spcBef>
            </a:pPr>
            <a:r>
              <a:rPr lang="en-US" dirty="0"/>
              <a:t>Which project team did you select?</a:t>
            </a:r>
          </a:p>
          <a:p>
            <a:pPr>
              <a:spcBef>
                <a:spcPts val="0"/>
              </a:spcBef>
            </a:pPr>
            <a:r>
              <a:rPr lang="en-US" dirty="0"/>
              <a:t>Which of the 8 team essentials did you find most difficult </a:t>
            </a:r>
            <a:r>
              <a:rPr lang="en-US" dirty="0" err="1"/>
              <a:t>ot</a:t>
            </a:r>
            <a:r>
              <a:rPr lang="en-US" dirty="0"/>
              <a:t> define?</a:t>
            </a:r>
          </a:p>
        </p:txBody>
      </p:sp>
      <p:sp>
        <p:nvSpPr>
          <p:cNvPr id="6" name="Title 5"/>
          <p:cNvSpPr>
            <a:spLocks noGrp="1"/>
          </p:cNvSpPr>
          <p:nvPr>
            <p:ph type="title" idx="4294967295"/>
          </p:nvPr>
        </p:nvSpPr>
        <p:spPr>
          <a:xfrm>
            <a:off x="414674" y="170123"/>
            <a:ext cx="7373938" cy="973138"/>
          </a:xfrm>
          <a:prstGeom prst="rect">
            <a:avLst/>
          </a:prstGeom>
        </p:spPr>
        <p:txBody>
          <a:bodyPr/>
          <a:lstStyle/>
          <a:p>
            <a:pPr algn="l"/>
            <a:r>
              <a:rPr lang="en-US" dirty="0">
                <a:solidFill>
                  <a:schemeClr val="bg1"/>
                </a:solidFill>
              </a:rPr>
              <a:t>Homework </a:t>
            </a:r>
            <a:br>
              <a:rPr lang="en-US" dirty="0">
                <a:solidFill>
                  <a:schemeClr val="bg1"/>
                </a:solidFill>
              </a:rPr>
            </a:br>
            <a:r>
              <a:rPr lang="en-US" dirty="0">
                <a:solidFill>
                  <a:schemeClr val="bg1"/>
                </a:solidFill>
              </a:rPr>
              <a:t>Review</a:t>
            </a:r>
          </a:p>
        </p:txBody>
      </p:sp>
    </p:spTree>
    <p:extLst>
      <p:ext uri="{BB962C8B-B14F-4D97-AF65-F5344CB8AC3E}">
        <p14:creationId xmlns:p14="http://schemas.microsoft.com/office/powerpoint/2010/main" val="39458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17642462"/>
              </p:ext>
            </p:extLst>
          </p:nvPr>
        </p:nvGraphicFramePr>
        <p:xfrm>
          <a:off x="329228" y="1128950"/>
          <a:ext cx="8371916" cy="4888871"/>
        </p:xfrm>
        <a:graphic>
          <a:graphicData uri="http://schemas.openxmlformats.org/drawingml/2006/table">
            <a:tbl>
              <a:tblPr firstRow="1" bandRow="1">
                <a:tableStyleId>{2D5ABB26-0587-4C30-8999-92F81FD0307C}</a:tableStyleId>
              </a:tblPr>
              <a:tblGrid>
                <a:gridCol w="2069095">
                  <a:extLst>
                    <a:ext uri="{9D8B030D-6E8A-4147-A177-3AD203B41FA5}">
                      <a16:colId xmlns:a16="http://schemas.microsoft.com/office/drawing/2014/main" val="20000"/>
                    </a:ext>
                  </a:extLst>
                </a:gridCol>
                <a:gridCol w="6302821">
                  <a:extLst>
                    <a:ext uri="{9D8B030D-6E8A-4147-A177-3AD203B41FA5}">
                      <a16:colId xmlns:a16="http://schemas.microsoft.com/office/drawing/2014/main" val="20001"/>
                    </a:ext>
                  </a:extLst>
                </a:gridCol>
              </a:tblGrid>
              <a:tr h="598754">
                <a:tc>
                  <a:txBody>
                    <a:bodyPr/>
                    <a:lstStyle/>
                    <a:p>
                      <a:pPr marL="0" indent="0">
                        <a:buFont typeface="+mj-lt"/>
                        <a:buNone/>
                      </a:pPr>
                      <a:r>
                        <a:rPr lang="en-US" dirty="0">
                          <a:solidFill>
                            <a:schemeClr val="tx2"/>
                          </a:solidFill>
                          <a:latin typeface="Franklin Gothic Medium"/>
                          <a:cs typeface="Franklin Gothic Medium"/>
                        </a:rPr>
                        <a:t>1. Purpose</a:t>
                      </a:r>
                    </a:p>
                  </a:txBody>
                  <a:tcPr anchor="ctr">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0"/>
                  </a:ext>
                </a:extLst>
              </a:tr>
              <a:tr h="598754">
                <a:tc>
                  <a:txBody>
                    <a:bodyPr/>
                    <a:lstStyle/>
                    <a:p>
                      <a:pPr marL="0" indent="0">
                        <a:buFont typeface="+mj-lt"/>
                        <a:buNone/>
                      </a:pPr>
                      <a:r>
                        <a:rPr lang="en-US" dirty="0">
                          <a:solidFill>
                            <a:schemeClr val="tx2"/>
                          </a:solidFill>
                          <a:latin typeface="Franklin Gothic Medium"/>
                          <a:cs typeface="Franklin Gothic Medium"/>
                        </a:rPr>
                        <a:t>2. Deliverables</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668404">
                <a:tc>
                  <a:txBody>
                    <a:bodyPr/>
                    <a:lstStyle/>
                    <a:p>
                      <a:pPr marL="0" indent="0">
                        <a:buFont typeface="+mj-lt"/>
                        <a:buNone/>
                      </a:pPr>
                      <a:r>
                        <a:rPr lang="en-US" dirty="0">
                          <a:solidFill>
                            <a:schemeClr val="tx2"/>
                          </a:solidFill>
                          <a:latin typeface="Franklin Gothic Medium"/>
                          <a:cs typeface="Franklin Gothic Medium"/>
                        </a:rPr>
                        <a:t>3. Constraints</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567045">
                <a:tc>
                  <a:txBody>
                    <a:bodyPr/>
                    <a:lstStyle/>
                    <a:p>
                      <a:pPr marL="0" indent="0">
                        <a:buFont typeface="+mj-lt"/>
                        <a:buNone/>
                      </a:pPr>
                      <a:r>
                        <a:rPr lang="en-US" dirty="0">
                          <a:solidFill>
                            <a:schemeClr val="tx2"/>
                          </a:solidFill>
                          <a:latin typeface="Franklin Gothic Medium"/>
                          <a:cs typeface="Franklin Gothic Medium"/>
                        </a:rPr>
                        <a:t>4. Resources</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3"/>
                  </a:ext>
                </a:extLst>
              </a:tr>
              <a:tr h="598754">
                <a:tc>
                  <a:txBody>
                    <a:bodyPr/>
                    <a:lstStyle/>
                    <a:p>
                      <a:pPr marL="0" indent="0">
                        <a:buFont typeface="+mj-lt"/>
                        <a:buNone/>
                      </a:pPr>
                      <a:r>
                        <a:rPr lang="en-US" dirty="0">
                          <a:solidFill>
                            <a:schemeClr val="tx2"/>
                          </a:solidFill>
                          <a:latin typeface="Franklin Gothic Medium"/>
                          <a:cs typeface="Franklin Gothic Medium"/>
                        </a:rPr>
                        <a:t>5. Accountability</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4"/>
                  </a:ext>
                </a:extLst>
              </a:tr>
              <a:tr h="659652">
                <a:tc>
                  <a:txBody>
                    <a:bodyPr/>
                    <a:lstStyle/>
                    <a:p>
                      <a:pPr marL="0" indent="0">
                        <a:buFont typeface="+mj-lt"/>
                        <a:buNone/>
                      </a:pPr>
                      <a:r>
                        <a:rPr lang="en-US" dirty="0">
                          <a:solidFill>
                            <a:schemeClr val="tx2"/>
                          </a:solidFill>
                          <a:latin typeface="Franklin Gothic Medium"/>
                          <a:cs typeface="Franklin Gothic Medium"/>
                        </a:rPr>
                        <a:t>6. Solution </a:t>
                      </a:r>
                      <a:r>
                        <a:rPr lang="en-US" baseline="0" dirty="0">
                          <a:solidFill>
                            <a:schemeClr val="tx2"/>
                          </a:solidFill>
                          <a:latin typeface="Franklin Gothic Medium"/>
                          <a:cs typeface="Franklin Gothic Medium"/>
                        </a:rPr>
                        <a:t>Process</a:t>
                      </a:r>
                      <a:endParaRPr lang="en-US" dirty="0">
                        <a:solidFill>
                          <a:schemeClr val="tx2"/>
                        </a:solidFill>
                        <a:latin typeface="Franklin Gothic Medium"/>
                        <a:cs typeface="Franklin Gothic Medium"/>
                      </a:endParaRPr>
                    </a:p>
                  </a:txBody>
                  <a:tcPr anchor="ctr">
                    <a:lnR w="6350" cap="flat" cmpd="sng" algn="ctr">
                      <a:solidFill>
                        <a:prstClr val="black">
                          <a:lumMod val="50000"/>
                          <a:lumOff val="50000"/>
                        </a:prstClr>
                      </a:solidFill>
                      <a:prstDash val="solid"/>
                      <a:round/>
                      <a:headEnd type="none" w="med" len="med"/>
                      <a:tailEnd type="none" w="med" len="med"/>
                    </a:lnR>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5"/>
                  </a:ext>
                </a:extLst>
              </a:tr>
              <a:tr h="598754">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solidFill>
                            <a:schemeClr val="tx2"/>
                          </a:solidFill>
                          <a:latin typeface="Franklin Gothic Medium"/>
                          <a:cs typeface="Franklin Gothic Medium"/>
                        </a:rPr>
                        <a:t>7. Leadership</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6"/>
                  </a:ext>
                </a:extLst>
              </a:tr>
              <a:tr h="598754">
                <a:tc>
                  <a:txBody>
                    <a:bodyPr/>
                    <a:lstStyle/>
                    <a:p>
                      <a:pPr marL="0" indent="0">
                        <a:buFont typeface="+mj-lt"/>
                        <a:buNone/>
                      </a:pPr>
                      <a:r>
                        <a:rPr lang="en-US" dirty="0">
                          <a:solidFill>
                            <a:schemeClr val="tx2"/>
                          </a:solidFill>
                          <a:latin typeface="Franklin Gothic Medium"/>
                          <a:cs typeface="Franklin Gothic Medium"/>
                        </a:rPr>
                        <a:t>8. Teamwork</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r>
              <a:rPr lang="en-US"/>
              <a:t>8 </a:t>
            </a:r>
            <a:r>
              <a:rPr lang="en-US" dirty="0"/>
              <a:t>Team Essentials</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TextBox 6"/>
          <p:cNvSpPr txBox="1"/>
          <p:nvPr/>
        </p:nvSpPr>
        <p:spPr>
          <a:xfrm>
            <a:off x="2571134" y="1203856"/>
            <a:ext cx="5973233" cy="369332"/>
          </a:xfrm>
          <a:prstGeom prst="rect">
            <a:avLst/>
          </a:prstGeom>
          <a:noFill/>
        </p:spPr>
        <p:txBody>
          <a:bodyPr wrap="square" rtlCol="0">
            <a:spAutoFit/>
          </a:bodyPr>
          <a:lstStyle/>
          <a:p>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mission</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reason</a:t>
            </a:r>
            <a:r>
              <a:rPr lang="en-US" dirty="0">
                <a:solidFill>
                  <a:schemeClr val="tx2"/>
                </a:solidFill>
                <a:latin typeface="Franklin Gothic Book"/>
                <a:cs typeface="Franklin Gothic Book"/>
              </a:rPr>
              <a:t> for being</a:t>
            </a:r>
          </a:p>
        </p:txBody>
      </p:sp>
      <p:sp>
        <p:nvSpPr>
          <p:cNvPr id="8" name="TextBox 7"/>
          <p:cNvSpPr txBox="1"/>
          <p:nvPr/>
        </p:nvSpPr>
        <p:spPr>
          <a:xfrm>
            <a:off x="2571134" y="1831053"/>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service </a:t>
            </a:r>
            <a:r>
              <a:rPr lang="en-US" b="1" dirty="0">
                <a:solidFill>
                  <a:schemeClr val="tx2"/>
                </a:solidFill>
                <a:latin typeface="Franklin Gothic Book"/>
                <a:cs typeface="Franklin Gothic Book"/>
              </a:rPr>
              <a:t>outcomes</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results</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expected</a:t>
            </a:r>
          </a:p>
        </p:txBody>
      </p:sp>
      <p:sp>
        <p:nvSpPr>
          <p:cNvPr id="9" name="TextBox 8"/>
          <p:cNvSpPr txBox="1"/>
          <p:nvPr/>
        </p:nvSpPr>
        <p:spPr>
          <a:xfrm>
            <a:off x="2571134" y="2317129"/>
            <a:ext cx="5973233" cy="646331"/>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time</a:t>
            </a:r>
            <a:r>
              <a:rPr lang="en-US" dirty="0">
                <a:solidFill>
                  <a:schemeClr val="tx2"/>
                </a:solidFill>
                <a:latin typeface="Franklin Gothic Book"/>
                <a:cs typeface="Franklin Gothic Book"/>
              </a:rPr>
              <a:t> by when the deliverable is to be completed; additional </a:t>
            </a:r>
            <a:r>
              <a:rPr lang="en-US" b="1" dirty="0">
                <a:solidFill>
                  <a:schemeClr val="tx2"/>
                </a:solidFill>
                <a:latin typeface="Franklin Gothic Book"/>
                <a:cs typeface="Franklin Gothic Book"/>
              </a:rPr>
              <a:t>limitations</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conditions</a:t>
            </a:r>
          </a:p>
        </p:txBody>
      </p:sp>
      <p:sp>
        <p:nvSpPr>
          <p:cNvPr id="10" name="TextBox 9"/>
          <p:cNvSpPr txBox="1"/>
          <p:nvPr/>
        </p:nvSpPr>
        <p:spPr>
          <a:xfrm>
            <a:off x="2571134" y="3522998"/>
            <a:ext cx="5973233" cy="646331"/>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person</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group</a:t>
            </a:r>
            <a:r>
              <a:rPr lang="en-US" dirty="0">
                <a:solidFill>
                  <a:schemeClr val="tx2"/>
                </a:solidFill>
                <a:latin typeface="Franklin Gothic Book"/>
                <a:cs typeface="Franklin Gothic Book"/>
              </a:rPr>
              <a:t> from whom the team receives its charge and to whom it is accountable</a:t>
            </a:r>
          </a:p>
        </p:txBody>
      </p:sp>
      <p:sp>
        <p:nvSpPr>
          <p:cNvPr id="11" name="TextBox 10"/>
          <p:cNvSpPr txBox="1"/>
          <p:nvPr/>
        </p:nvSpPr>
        <p:spPr>
          <a:xfrm>
            <a:off x="2571134" y="3105507"/>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people</a:t>
            </a:r>
            <a:r>
              <a:rPr lang="en-US" dirty="0">
                <a:solidFill>
                  <a:schemeClr val="tx2"/>
                </a:solidFill>
                <a:latin typeface="Franklin Gothic Book"/>
                <a:cs typeface="Franklin Gothic Book"/>
              </a:rPr>
              <a:t> who participate on the team, time, funds</a:t>
            </a:r>
          </a:p>
        </p:txBody>
      </p:sp>
      <p:sp>
        <p:nvSpPr>
          <p:cNvPr id="12" name="TextBox 11"/>
          <p:cNvSpPr txBox="1"/>
          <p:nvPr/>
        </p:nvSpPr>
        <p:spPr>
          <a:xfrm>
            <a:off x="2571134" y="4782438"/>
            <a:ext cx="5973233" cy="646331"/>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method</a:t>
            </a:r>
            <a:r>
              <a:rPr lang="en-US" dirty="0">
                <a:solidFill>
                  <a:schemeClr val="tx2"/>
                </a:solidFill>
                <a:latin typeface="Franklin Gothic Book"/>
                <a:cs typeface="Franklin Gothic Book"/>
              </a:rPr>
              <a:t> used to </a:t>
            </a:r>
            <a:r>
              <a:rPr lang="en-US" b="1" dirty="0">
                <a:solidFill>
                  <a:schemeClr val="tx2"/>
                </a:solidFill>
                <a:latin typeface="Franklin Gothic Book"/>
                <a:cs typeface="Franklin Gothic Book"/>
              </a:rPr>
              <a:t>make</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decisions</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assign</a:t>
            </a:r>
            <a:r>
              <a:rPr lang="en-US" dirty="0">
                <a:solidFill>
                  <a:schemeClr val="tx2"/>
                </a:solidFill>
                <a:latin typeface="Franklin Gothic Book"/>
                <a:cs typeface="Franklin Gothic Book"/>
              </a:rPr>
              <a:t> tasks, </a:t>
            </a:r>
            <a:r>
              <a:rPr lang="en-US" b="1" dirty="0">
                <a:solidFill>
                  <a:schemeClr val="tx2"/>
                </a:solidFill>
                <a:latin typeface="Franklin Gothic Book"/>
                <a:cs typeface="Franklin Gothic Book"/>
              </a:rPr>
              <a:t>establish</a:t>
            </a:r>
            <a:r>
              <a:rPr lang="en-US" dirty="0">
                <a:solidFill>
                  <a:schemeClr val="tx2"/>
                </a:solidFill>
                <a:latin typeface="Franklin Gothic Book"/>
                <a:cs typeface="Franklin Gothic Book"/>
              </a:rPr>
              <a:t> policies, address issues, etc.</a:t>
            </a:r>
          </a:p>
        </p:txBody>
      </p:sp>
      <p:sp>
        <p:nvSpPr>
          <p:cNvPr id="13" name="TextBox 12"/>
          <p:cNvSpPr txBox="1"/>
          <p:nvPr/>
        </p:nvSpPr>
        <p:spPr>
          <a:xfrm>
            <a:off x="2571134" y="4315818"/>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method</a:t>
            </a:r>
            <a:r>
              <a:rPr lang="en-US" dirty="0">
                <a:solidFill>
                  <a:schemeClr val="tx2"/>
                </a:solidFill>
                <a:latin typeface="Franklin Gothic Book"/>
                <a:cs typeface="Franklin Gothic Book"/>
              </a:rPr>
              <a:t> used to </a:t>
            </a:r>
            <a:r>
              <a:rPr lang="en-US" b="1" dirty="0">
                <a:solidFill>
                  <a:schemeClr val="tx2"/>
                </a:solidFill>
                <a:latin typeface="Franklin Gothic Book"/>
                <a:cs typeface="Franklin Gothic Book"/>
              </a:rPr>
              <a:t>produce</a:t>
            </a:r>
            <a:r>
              <a:rPr lang="en-US" dirty="0">
                <a:solidFill>
                  <a:schemeClr val="tx2"/>
                </a:solidFill>
                <a:latin typeface="Franklin Gothic Book"/>
                <a:cs typeface="Franklin Gothic Book"/>
              </a:rPr>
              <a:t> the deliverable</a:t>
            </a:r>
          </a:p>
        </p:txBody>
      </p:sp>
      <p:sp>
        <p:nvSpPr>
          <p:cNvPr id="14" name="TextBox 13"/>
          <p:cNvSpPr txBox="1"/>
          <p:nvPr/>
        </p:nvSpPr>
        <p:spPr>
          <a:xfrm>
            <a:off x="2571134" y="5517709"/>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level of </a:t>
            </a:r>
            <a:r>
              <a:rPr lang="en-US" b="1" dirty="0">
                <a:solidFill>
                  <a:schemeClr val="tx2"/>
                </a:solidFill>
                <a:latin typeface="Franklin Gothic Book"/>
                <a:cs typeface="Franklin Gothic Book"/>
              </a:rPr>
              <a:t>trust</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communication</a:t>
            </a:r>
            <a:r>
              <a:rPr lang="en-US" dirty="0">
                <a:solidFill>
                  <a:schemeClr val="tx2"/>
                </a:solidFill>
                <a:latin typeface="Franklin Gothic Book"/>
                <a:cs typeface="Franklin Gothic Book"/>
              </a:rPr>
              <a:t>, and </a:t>
            </a:r>
            <a:r>
              <a:rPr lang="en-US" b="1" dirty="0">
                <a:solidFill>
                  <a:schemeClr val="tx2"/>
                </a:solidFill>
                <a:latin typeface="Franklin Gothic Book"/>
                <a:cs typeface="Franklin Gothic Book"/>
              </a:rPr>
              <a:t>participation</a:t>
            </a:r>
          </a:p>
        </p:txBody>
      </p:sp>
      <p:sp>
        <p:nvSpPr>
          <p:cNvPr id="15" name="TextBox 14"/>
          <p:cNvSpPr txBox="1"/>
          <p:nvPr/>
        </p:nvSpPr>
        <p:spPr>
          <a:xfrm>
            <a:off x="8886487" y="5312023"/>
            <a:ext cx="257513"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b="1" dirty="0">
                <a:solidFill>
                  <a:schemeClr val="bg1">
                    <a:lumMod val="75000"/>
                  </a:schemeClr>
                </a:solidFill>
              </a:rPr>
              <a:t>-</a:t>
            </a:r>
          </a:p>
        </p:txBody>
      </p:sp>
    </p:spTree>
    <p:extLst>
      <p:ext uri="{BB962C8B-B14F-4D97-AF65-F5344CB8AC3E}">
        <p14:creationId xmlns:p14="http://schemas.microsoft.com/office/powerpoint/2010/main" val="14492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73" b="23949"/>
          <a:stretch/>
        </p:blipFill>
        <p:spPr>
          <a:xfrm>
            <a:off x="0" y="2"/>
            <a:ext cx="9144000" cy="3275389"/>
          </a:xfrm>
          <a:prstGeom prst="rect">
            <a:avLst/>
          </a:prstGeom>
        </p:spPr>
      </p:pic>
      <p:pic>
        <p:nvPicPr>
          <p:cNvPr id="8" name="Picture 7"/>
          <p:cNvPicPr>
            <a:picLocks noChangeAspect="1"/>
          </p:cNvPicPr>
          <p:nvPr/>
        </p:nvPicPr>
        <p:blipFill>
          <a:blip r:embed="rId3"/>
          <a:stretch>
            <a:fillRect/>
          </a:stretch>
        </p:blipFill>
        <p:spPr>
          <a:xfrm>
            <a:off x="196640" y="4151017"/>
            <a:ext cx="2194560" cy="2203132"/>
          </a:xfrm>
          <a:prstGeom prst="rect">
            <a:avLst/>
          </a:prstGeom>
        </p:spPr>
      </p:pic>
      <p:graphicFrame>
        <p:nvGraphicFramePr>
          <p:cNvPr id="11" name="Table 10"/>
          <p:cNvGraphicFramePr>
            <a:graphicFrameLocks noGrp="1"/>
          </p:cNvGraphicFramePr>
          <p:nvPr>
            <p:extLst/>
          </p:nvPr>
        </p:nvGraphicFramePr>
        <p:xfrm>
          <a:off x="2246669" y="3357604"/>
          <a:ext cx="5627331" cy="762000"/>
        </p:xfrm>
        <a:graphic>
          <a:graphicData uri="http://schemas.openxmlformats.org/drawingml/2006/table">
            <a:tbl>
              <a:tblPr firstRow="1" bandRow="1">
                <a:tableStyleId>{5C22544A-7EE6-4342-B048-85BDC9FD1C3A}</a:tableStyleId>
              </a:tblPr>
              <a:tblGrid>
                <a:gridCol w="1063430">
                  <a:extLst>
                    <a:ext uri="{9D8B030D-6E8A-4147-A177-3AD203B41FA5}">
                      <a16:colId xmlns:a16="http://schemas.microsoft.com/office/drawing/2014/main" val="2530965431"/>
                    </a:ext>
                  </a:extLst>
                </a:gridCol>
                <a:gridCol w="4563901">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3600" dirty="0"/>
                        <a:t>Facilitating Agreement</a:t>
                      </a:r>
                    </a:p>
                  </a:txBody>
                  <a:tcPr>
                    <a:solidFill>
                      <a:srgbClr val="660066"/>
                    </a:solidFill>
                  </a:tcPr>
                </a:tc>
                <a:extLst>
                  <a:ext uri="{0D108BD9-81ED-4DB2-BD59-A6C34878D82A}">
                    <a16:rowId xmlns:a16="http://schemas.microsoft.com/office/drawing/2014/main" val="583231483"/>
                  </a:ext>
                </a:extLst>
              </a:tr>
            </a:tbl>
          </a:graphicData>
        </a:graphic>
      </p:graphicFrame>
      <p:sp>
        <p:nvSpPr>
          <p:cNvPr id="13" name="Content Placeholder 6"/>
          <p:cNvSpPr>
            <a:spLocks noGrp="1"/>
          </p:cNvSpPr>
          <p:nvPr>
            <p:ph idx="1"/>
          </p:nvPr>
        </p:nvSpPr>
        <p:spPr>
          <a:xfrm>
            <a:off x="2958761" y="4211627"/>
            <a:ext cx="6086916" cy="2646375"/>
          </a:xfrm>
        </p:spPr>
        <p:txBody>
          <a:bodyPr>
            <a:normAutofit fontScale="77500" lnSpcReduction="20000"/>
          </a:bodyPr>
          <a:lstStyle/>
          <a:p>
            <a:pPr marL="457200" indent="-457200">
              <a:buFont typeface="+mj-lt"/>
              <a:buAutoNum type="alphaUcPeriod"/>
            </a:pPr>
            <a:r>
              <a:rPr lang="en-US" sz="2400" dirty="0">
                <a:solidFill>
                  <a:schemeClr val="tx2"/>
                </a:solidFill>
                <a:latin typeface="Franklin Gothic Book" panose="020B0503020102020204" pitchFamily="34" charset="0"/>
              </a:rPr>
              <a:t>Decision-Making Alternatives</a:t>
            </a:r>
          </a:p>
          <a:p>
            <a:pPr marL="457200" indent="-457200">
              <a:buFont typeface="+mj-lt"/>
              <a:buAutoNum type="alphaUcPeriod"/>
            </a:pPr>
            <a:r>
              <a:rPr lang="en-US" sz="2400" dirty="0">
                <a:solidFill>
                  <a:schemeClr val="tx2"/>
                </a:solidFill>
              </a:rPr>
              <a:t>Understanding Disagreement</a:t>
            </a:r>
          </a:p>
          <a:p>
            <a:pPr marL="457200" indent="-457200">
              <a:buFont typeface="+mj-lt"/>
              <a:buAutoNum type="alphaUcPeriod"/>
            </a:pPr>
            <a:r>
              <a:rPr lang="en-US" sz="2400" dirty="0">
                <a:solidFill>
                  <a:schemeClr val="tx2"/>
                </a:solidFill>
              </a:rPr>
              <a:t>The 3 Reasons People Disagree</a:t>
            </a:r>
          </a:p>
          <a:p>
            <a:pPr marL="457200" indent="-457200">
              <a:buFont typeface="+mj-lt"/>
              <a:buAutoNum type="alphaUcPeriod"/>
            </a:pPr>
            <a:r>
              <a:rPr lang="en-US" sz="2400" dirty="0">
                <a:solidFill>
                  <a:schemeClr val="tx2"/>
                </a:solidFill>
              </a:rPr>
              <a:t>Identifying and Resolving Level 3 </a:t>
            </a:r>
          </a:p>
          <a:p>
            <a:pPr marL="457200" indent="-457200">
              <a:buFont typeface="+mj-lt"/>
              <a:buAutoNum type="alphaUcPeriod"/>
            </a:pPr>
            <a:r>
              <a:rPr lang="en-US" sz="2400" dirty="0">
                <a:solidFill>
                  <a:schemeClr val="tx2"/>
                </a:solidFill>
              </a:rPr>
              <a:t>Using Delineation to Resolve Level 1</a:t>
            </a:r>
          </a:p>
          <a:p>
            <a:pPr marL="457200" indent="-457200">
              <a:buFont typeface="+mj-lt"/>
              <a:buAutoNum type="alphaUcPeriod"/>
            </a:pPr>
            <a:r>
              <a:rPr lang="en-US" sz="2400" dirty="0">
                <a:solidFill>
                  <a:schemeClr val="tx2"/>
                </a:solidFill>
              </a:rPr>
              <a:t>Using Strengths and Weaknesses and Merge to Resolve Level 2</a:t>
            </a:r>
          </a:p>
          <a:p>
            <a:pPr marL="457200" indent="-457200">
              <a:buFont typeface="+mj-lt"/>
              <a:buAutoNum type="alphaUcPeriod"/>
            </a:pPr>
            <a:r>
              <a:rPr lang="en-US" sz="2400" dirty="0">
                <a:solidFill>
                  <a:schemeClr val="tx2"/>
                </a:solidFill>
              </a:rPr>
              <a:t>5-Finger Consensus</a:t>
            </a:r>
          </a:p>
          <a:p>
            <a:pPr marL="0" indent="0">
              <a:buNone/>
            </a:pPr>
            <a:r>
              <a:rPr lang="en-US" sz="2400" b="1" dirty="0">
                <a:solidFill>
                  <a:schemeClr val="accent6">
                    <a:lumMod val="75000"/>
                  </a:schemeClr>
                </a:solidFill>
              </a:rPr>
              <a:t>Exercise</a:t>
            </a:r>
            <a:r>
              <a:rPr lang="en-US" sz="2400" dirty="0">
                <a:solidFill>
                  <a:schemeClr val="tx2"/>
                </a:solidFill>
              </a:rPr>
              <a:t>: Resolving a disagreement </a:t>
            </a:r>
          </a:p>
        </p:txBody>
      </p:sp>
      <p:sp>
        <p:nvSpPr>
          <p:cNvPr id="14" name="TextBox 13"/>
          <p:cNvSpPr txBox="1"/>
          <p:nvPr/>
        </p:nvSpPr>
        <p:spPr>
          <a:xfrm>
            <a:off x="8817659" y="6264208"/>
            <a:ext cx="324930" cy="707886"/>
          </a:xfrm>
          <a:prstGeom prst="rect">
            <a:avLst/>
          </a:prstGeom>
          <a:noFill/>
        </p:spPr>
        <p:txBody>
          <a:bodyPr wrap="square" rtlCol="0">
            <a:spAutoFit/>
          </a:bodyPr>
          <a:lstStyle/>
          <a:p>
            <a:r>
              <a:rPr lang="en-US" sz="4000" b="1" dirty="0">
                <a:solidFill>
                  <a:schemeClr val="bg1">
                    <a:lumMod val="75000"/>
                  </a:schemeClr>
                </a:solidFill>
              </a:rPr>
              <a:t>-</a:t>
            </a:r>
          </a:p>
        </p:txBody>
      </p:sp>
    </p:spTree>
    <p:extLst>
      <p:ext uri="{BB962C8B-B14F-4D97-AF65-F5344CB8AC3E}">
        <p14:creationId xmlns:p14="http://schemas.microsoft.com/office/powerpoint/2010/main" val="427514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TF-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2800" dirty="0" smtClean="0">
            <a:solidFill>
              <a:schemeClr val="tx1">
                <a:lumMod val="75000"/>
                <a:lumOff val="25000"/>
              </a:schemeClr>
            </a:solidFill>
            <a:latin typeface="Franklin Gothic Book" panose="020B05030201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5862</TotalTime>
  <Words>3857</Words>
  <Application>Microsoft Office PowerPoint</Application>
  <PresentationFormat>On-screen Show (4:3)</PresentationFormat>
  <Paragraphs>674</Paragraphs>
  <Slides>64</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64</vt:i4>
      </vt:variant>
    </vt:vector>
  </HeadingPairs>
  <TitlesOfParts>
    <vt:vector size="77" baseType="lpstr">
      <vt:lpstr>Arial</vt:lpstr>
      <vt:lpstr>Arial Black</vt:lpstr>
      <vt:lpstr>Calibri</vt:lpstr>
      <vt:lpstr>Franklin Gothic Book</vt:lpstr>
      <vt:lpstr>Franklin Gothic Demi</vt:lpstr>
      <vt:lpstr>Franklin Gothic Medium</vt:lpstr>
      <vt:lpstr>HelveticaNeue MediumExt</vt:lpstr>
      <vt:lpstr>Impact</vt:lpstr>
      <vt:lpstr>Tahoma</vt:lpstr>
      <vt:lpstr>Times New Roman</vt:lpstr>
      <vt:lpstr>Trebuchet MS</vt:lpstr>
      <vt:lpstr>Wingdings</vt:lpstr>
      <vt:lpstr>LTF-draft</vt:lpstr>
      <vt:lpstr>The Facilitative Leader</vt:lpstr>
      <vt:lpstr>PowerPoint Presentation</vt:lpstr>
      <vt:lpstr>Checkpoint</vt:lpstr>
      <vt:lpstr>TAFA - What does it mean to  “Take a Facilitative Approach?”</vt:lpstr>
      <vt:lpstr>Ground Rules</vt:lpstr>
      <vt:lpstr>Your Materials</vt:lpstr>
      <vt:lpstr>Homework  Review</vt:lpstr>
      <vt:lpstr>8 Team Essentials</vt:lpstr>
      <vt:lpstr>PowerPoint Presentation</vt:lpstr>
      <vt:lpstr>PowerPoint Presentation</vt:lpstr>
      <vt:lpstr>A. Decision-Making Alternatives</vt:lpstr>
      <vt:lpstr>PowerPoint Presentation</vt:lpstr>
      <vt:lpstr>PowerPoint Presentation</vt:lpstr>
      <vt:lpstr>8 Team Essentials</vt:lpstr>
      <vt:lpstr>B. Understanding Disagreement</vt:lpstr>
      <vt:lpstr>B. Understanding Disagreement Role Play from The Secrets of Facilitation</vt:lpstr>
      <vt:lpstr>B. Understanding Disagreement Role Play from The Secrets of Facilitation</vt:lpstr>
      <vt:lpstr>B. Understanding Disagreement</vt:lpstr>
      <vt:lpstr>PowerPoint Presentation</vt:lpstr>
      <vt:lpstr>C. The 3 Reasons People Disagree</vt:lpstr>
      <vt:lpstr>C. The 3 Reasons People Disagree Role Play from The Secrets of Facilitation</vt:lpstr>
      <vt:lpstr>C. The 3 Reasons People Disagree Role Play from The Secrets of Facilitation</vt:lpstr>
      <vt:lpstr>C. The 3 Reasons People Disagree Role Play from The Secrets of Facilitation</vt:lpstr>
      <vt:lpstr>C. The 3 Reasons People Disagree</vt:lpstr>
      <vt:lpstr>C. The 3 Reasons People Disagree Role Play from The Secrets of Facilitation</vt:lpstr>
      <vt:lpstr>C. The 3 Reasons People Disagree</vt:lpstr>
      <vt:lpstr>PowerPoint Presentation</vt:lpstr>
      <vt:lpstr>D. Identifying and Resolving Level 3 Role Play from The Secrets of Facilitation</vt:lpstr>
      <vt:lpstr>D. Identifying and Resolving Level 3 Role Play from The Secrets of Facilitation</vt:lpstr>
      <vt:lpstr>D. Identifying and Resolving Level 3</vt:lpstr>
      <vt:lpstr>Role Play: Justin and Avery</vt:lpstr>
      <vt:lpstr>Role Play: Justin and Avery</vt:lpstr>
      <vt:lpstr>PowerPoint Presentation</vt:lpstr>
      <vt:lpstr>E. Using Delineation to Resolve Level 1</vt:lpstr>
      <vt:lpstr>Delineation – Back to Role Play</vt:lpstr>
      <vt:lpstr>E. Using Delineation to Resolve Level 1</vt:lpstr>
      <vt:lpstr>How could this have been Level 1?</vt:lpstr>
      <vt:lpstr>PowerPoint Presentation</vt:lpstr>
      <vt:lpstr>F. Using Strengths and Weaknesses and Merge to Resolve Level 2</vt:lpstr>
      <vt:lpstr>Strengths – Back to Role Play</vt:lpstr>
      <vt:lpstr>F. Using Strengths and Weaknesses and Merge to Resolve Level 2</vt:lpstr>
      <vt:lpstr>Merge – Back to Role Play</vt:lpstr>
      <vt:lpstr>PowerPoint Presentation</vt:lpstr>
      <vt:lpstr>G. 5-Finger Consensus</vt:lpstr>
      <vt:lpstr>PowerPoint Presentation</vt:lpstr>
      <vt:lpstr>PowerPoint Presentation</vt:lpstr>
      <vt:lpstr>Spring Forward – 5a. Resolving a Disagreement</vt:lpstr>
      <vt:lpstr> Review</vt:lpstr>
      <vt:lpstr> Review</vt:lpstr>
      <vt:lpstr> Review</vt:lpstr>
      <vt:lpstr> Review</vt:lpstr>
      <vt:lpstr> Review</vt:lpstr>
      <vt:lpstr> Review</vt:lpstr>
      <vt:lpstr> Review</vt:lpstr>
      <vt:lpstr> Review</vt:lpstr>
      <vt:lpstr>Spring Forward – 5b. Improving Decision-Making</vt:lpstr>
      <vt:lpstr>Spring Forward – 5b. Improving Decision-Making</vt:lpstr>
      <vt:lpstr>PowerPoint Presentation</vt:lpstr>
      <vt:lpstr>TAFA   -</vt:lpstr>
      <vt:lpstr>Checkpoint</vt:lpstr>
      <vt:lpstr>Questions?</vt:lpstr>
      <vt:lpstr>The Facilitative Leader</vt:lpstr>
      <vt:lpstr>The Facilitative Leader</vt:lpstr>
      <vt:lpstr>The Facilitative Leader</vt:lpstr>
    </vt:vector>
  </TitlesOfParts>
  <Company>Leadership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Malika Waller</dc:creator>
  <cp:lastModifiedBy>Shauna Johnson</cp:lastModifiedBy>
  <cp:revision>310</cp:revision>
  <cp:lastPrinted>2017-01-26T17:59:57Z</cp:lastPrinted>
  <dcterms:created xsi:type="dcterms:W3CDTF">2015-07-09T15:55:52Z</dcterms:created>
  <dcterms:modified xsi:type="dcterms:W3CDTF">2017-05-09T15:54:58Z</dcterms:modified>
</cp:coreProperties>
</file>