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68"/>
  </p:notesMasterIdLst>
  <p:handoutMasterIdLst>
    <p:handoutMasterId r:id="rId69"/>
  </p:handoutMasterIdLst>
  <p:sldIdLst>
    <p:sldId id="527" r:id="rId2"/>
    <p:sldId id="561" r:id="rId3"/>
    <p:sldId id="528" r:id="rId4"/>
    <p:sldId id="529" r:id="rId5"/>
    <p:sldId id="531" r:id="rId6"/>
    <p:sldId id="633" r:id="rId7"/>
    <p:sldId id="559" r:id="rId8"/>
    <p:sldId id="616" r:id="rId9"/>
    <p:sldId id="617" r:id="rId10"/>
    <p:sldId id="481" r:id="rId11"/>
    <p:sldId id="482" r:id="rId12"/>
    <p:sldId id="483" r:id="rId13"/>
    <p:sldId id="484" r:id="rId14"/>
    <p:sldId id="485" r:id="rId15"/>
    <p:sldId id="618" r:id="rId16"/>
    <p:sldId id="486" r:id="rId17"/>
    <p:sldId id="487" r:id="rId18"/>
    <p:sldId id="619" r:id="rId19"/>
    <p:sldId id="489" r:id="rId20"/>
    <p:sldId id="620" r:id="rId21"/>
    <p:sldId id="593" r:id="rId22"/>
    <p:sldId id="613" r:id="rId23"/>
    <p:sldId id="621" r:id="rId24"/>
    <p:sldId id="594" r:id="rId25"/>
    <p:sldId id="614" r:id="rId26"/>
    <p:sldId id="622" r:id="rId27"/>
    <p:sldId id="491" r:id="rId28"/>
    <p:sldId id="574" r:id="rId29"/>
    <p:sldId id="575" r:id="rId30"/>
    <p:sldId id="576" r:id="rId31"/>
    <p:sldId id="577" r:id="rId32"/>
    <p:sldId id="578" r:id="rId33"/>
    <p:sldId id="579" r:id="rId34"/>
    <p:sldId id="580" r:id="rId35"/>
    <p:sldId id="581" r:id="rId36"/>
    <p:sldId id="582" r:id="rId37"/>
    <p:sldId id="583" r:id="rId38"/>
    <p:sldId id="584" r:id="rId39"/>
    <p:sldId id="585" r:id="rId40"/>
    <p:sldId id="623" r:id="rId41"/>
    <p:sldId id="595" r:id="rId42"/>
    <p:sldId id="596" r:id="rId43"/>
    <p:sldId id="597" r:id="rId44"/>
    <p:sldId id="599" r:id="rId45"/>
    <p:sldId id="624" r:id="rId46"/>
    <p:sldId id="601" r:id="rId47"/>
    <p:sldId id="603" r:id="rId48"/>
    <p:sldId id="628" r:id="rId49"/>
    <p:sldId id="629" r:id="rId50"/>
    <p:sldId id="545" r:id="rId51"/>
    <p:sldId id="546" r:id="rId52"/>
    <p:sldId id="547" r:id="rId53"/>
    <p:sldId id="548" r:id="rId54"/>
    <p:sldId id="549" r:id="rId55"/>
    <p:sldId id="630" r:id="rId56"/>
    <p:sldId id="631" r:id="rId57"/>
    <p:sldId id="632" r:id="rId58"/>
    <p:sldId id="557" r:id="rId59"/>
    <p:sldId id="558" r:id="rId60"/>
    <p:sldId id="627" r:id="rId61"/>
    <p:sldId id="560" r:id="rId62"/>
    <p:sldId id="551" r:id="rId63"/>
    <p:sldId id="552" r:id="rId64"/>
    <p:sldId id="553" r:id="rId65"/>
    <p:sldId id="554" r:id="rId66"/>
    <p:sldId id="555" r:id="rId6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Wilkinson" initials="MW" lastIdx="6" clrIdx="0"/>
  <p:cmAuthor id="2" name="Peter Martin" initials="PM" lastIdx="2" clrIdx="1">
    <p:extLst>
      <p:ext uri="{19B8F6BF-5375-455C-9EA6-DF929625EA0E}">
        <p15:presenceInfo xmlns:p15="http://schemas.microsoft.com/office/powerpoint/2012/main" userId="S-1-5-21-4000621018-3842134135-1534255045-4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B4BF45"/>
    <a:srgbClr val="AFBD22"/>
    <a:srgbClr val="008000"/>
    <a:srgbClr val="E8E8E8"/>
    <a:srgbClr val="ACBF45"/>
    <a:srgbClr val="AFBF45"/>
    <a:srgbClr val="9DBF45"/>
    <a:srgbClr val="A5BF45"/>
    <a:srgbClr val="A5B8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67" autoAdjust="0"/>
    <p:restoredTop sz="87537" autoAdjust="0"/>
  </p:normalViewPr>
  <p:slideViewPr>
    <p:cSldViewPr snapToGrid="0" snapToObjects="1">
      <p:cViewPr varScale="1">
        <p:scale>
          <a:sx n="110" d="100"/>
          <a:sy n="110" d="100"/>
        </p:scale>
        <p:origin x="1242" y="1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56FCBDE7-740B-A14F-AF1B-06CCAAAF0227}" type="datetimeFigureOut">
              <a:rPr lang="en-US" smtClean="0"/>
              <a:t>5/8/2017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D6F7BD76-6B67-8B4B-80DE-61E67726D293}" type="slidenum">
              <a:rPr lang="en-US" smtClean="0"/>
              <a:t>‹#›</a:t>
            </a:fld>
            <a:endParaRPr lang="en-US" dirty="0"/>
          </a:p>
        </p:txBody>
      </p:sp>
    </p:spTree>
    <p:extLst>
      <p:ext uri="{BB962C8B-B14F-4D97-AF65-F5344CB8AC3E}">
        <p14:creationId xmlns:p14="http://schemas.microsoft.com/office/powerpoint/2010/main" val="1840231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ECA6E591-6C5F-354B-B66A-F08200E173D4}" type="datetimeFigureOut">
              <a:rPr lang="en-US" smtClean="0"/>
              <a:t>5/8/2017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9BF10644-A130-D241-8134-3B424690AF77}" type="slidenum">
              <a:rPr lang="en-US" smtClean="0"/>
              <a:t>‹#›</a:t>
            </a:fld>
            <a:endParaRPr lang="en-US" dirty="0"/>
          </a:p>
        </p:txBody>
      </p:sp>
    </p:spTree>
    <p:extLst>
      <p:ext uri="{BB962C8B-B14F-4D97-AF65-F5344CB8AC3E}">
        <p14:creationId xmlns:p14="http://schemas.microsoft.com/office/powerpoint/2010/main" val="15820320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defTabSz="424786">
              <a:defRPr/>
            </a:pPr>
            <a:endParaRPr lang="en-US" dirty="0">
              <a:effectLst/>
            </a:endParaRPr>
          </a:p>
        </p:txBody>
      </p:sp>
      <p:sp>
        <p:nvSpPr>
          <p:cNvPr id="4" name="Slide Number Placeholder 3"/>
          <p:cNvSpPr>
            <a:spLocks noGrp="1"/>
          </p:cNvSpPr>
          <p:nvPr>
            <p:ph type="sldNum" sz="quarter" idx="10"/>
          </p:nvPr>
        </p:nvSpPr>
        <p:spPr/>
        <p:txBody>
          <a:bodyPr/>
          <a:lstStyle/>
          <a:p>
            <a:fld id="{9BF10644-A130-D241-8134-3B424690AF77}" type="slidenum">
              <a:rPr lang="en-US" smtClean="0"/>
              <a:t>1</a:t>
            </a:fld>
            <a:endParaRPr lang="en-US" dirty="0"/>
          </a:p>
        </p:txBody>
      </p:sp>
    </p:spTree>
    <p:extLst>
      <p:ext uri="{BB962C8B-B14F-4D97-AF65-F5344CB8AC3E}">
        <p14:creationId xmlns:p14="http://schemas.microsoft.com/office/powerpoint/2010/main" val="3767122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Let’s take a look at an approach</a:t>
            </a:r>
            <a:r>
              <a:rPr lang="en-US" i="1" baseline="0" dirty="0"/>
              <a:t> we find very helpful in addressing that resistance to change…..(name) can you read that first step……that’s right approach privately or generally…….if an individual or a few individuals are pushing back, best to deal with that privately…..if a larger group a group discussion might be appropriate….again, it depends…..that next step is very important…</a:t>
            </a:r>
            <a:r>
              <a:rPr lang="en-US" b="1" i="1" baseline="0" dirty="0"/>
              <a:t>empathize</a:t>
            </a:r>
            <a:r>
              <a:rPr lang="en-US" i="1" baseline="0" dirty="0"/>
              <a:t> with the symptom……by showing empathy we are showing our concerns, expressing our understanding and inviting an individual or individuals to share their concerns or resistance with us….it is a means to “open the lines of communications”…..</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43</a:t>
            </a:fld>
            <a:endParaRPr lang="en-US" dirty="0"/>
          </a:p>
        </p:txBody>
      </p:sp>
    </p:spTree>
    <p:extLst>
      <p:ext uri="{BB962C8B-B14F-4D97-AF65-F5344CB8AC3E}">
        <p14:creationId xmlns:p14="http://schemas.microsoft.com/office/powerpoint/2010/main" val="2479473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a:t>Often</a:t>
            </a:r>
            <a:r>
              <a:rPr lang="en-US" i="1" baseline="0" dirty="0"/>
              <a:t> the expression of resistance will be, once again, an expression of our communication style……how many of you are D’s?.....what is the form of resistance we might expect from one of you….yes, it will be clear and sometimes, in your face…..for our D’s, let’s remember less is more and focus on the benefits………how about one of our I’s….what does resistance look like from you…….OK, talk around it, ramble with stories, etc….our advice with those Hi I’s is again, let them sell themselves….ask them about it before it is in its final format, gain their buy-in and they will help you “sell it”….what about our S’…….good, gain the support of the team that surrounds them, emphasize the benefits to the team or organization and provide them lots of assurances about how well thought through it is…….how about our C’s……how will we experience resistance from one of you…..thank you…..it’s about the facts, the data, the implementation plan…….with our Hi C’s we want to ensure it is well justified, well documented and well thought through……..</a:t>
            </a:r>
            <a:endParaRPr lang="en-US" i="1" dirty="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44</a:t>
            </a:fld>
            <a:endParaRPr lang="en-US" dirty="0"/>
          </a:p>
        </p:txBody>
      </p:sp>
    </p:spTree>
    <p:extLst>
      <p:ext uri="{BB962C8B-B14F-4D97-AF65-F5344CB8AC3E}">
        <p14:creationId xmlns:p14="http://schemas.microsoft.com/office/powerpoint/2010/main" val="2664154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While developing</a:t>
            </a:r>
            <a:r>
              <a:rPr lang="en-US" i="1" baseline="0" dirty="0"/>
              <a:t> and presenting recommendation may sound easy, we can separate ourselves even further from presenting these in a well thought out, logical format……we find that our clients prefer something that is crisp, concise and easy to understand……to accomplish this we find the format outlined on this slide is very straightforward……(review the five rows…..definitions, etc.)……………..so (red) team, get us started with what we have to do as a part of the engagement to develop our findings……good, data analysis, interviews, and looking at where the facts may be found…….(green) team, what about the conclusion sections……yes we look at the facts from our findings and then assess the impact that is having within the client’s business…this takes some real think time, as we look at opportunities for our client…..(blue) team, what about recommendations…..good, here we are presenting the specific actions or steps that will address the impact identified above with any costs…both internal and external costs……….(purple) team, what about benefits…….OK, here we are trying to identify measureable impacts of the recommendations or the opportunities that exist for the client…….finally, let me ask the group, what about risks?......what are these and why would we want to address these as a part of presenting our recommendations……..let’s take a look at a specific example on the next slide……</a:t>
            </a:r>
          </a:p>
        </p:txBody>
      </p:sp>
      <p:sp>
        <p:nvSpPr>
          <p:cNvPr id="4" name="Slide Number Placeholder 3"/>
          <p:cNvSpPr>
            <a:spLocks noGrp="1"/>
          </p:cNvSpPr>
          <p:nvPr>
            <p:ph type="sldNum" sz="quarter" idx="10"/>
          </p:nvPr>
        </p:nvSpPr>
        <p:spPr/>
        <p:txBody>
          <a:bodyPr/>
          <a:lstStyle/>
          <a:p>
            <a:fld id="{13FBA1D5-D119-4E4C-87A6-230C7B59CEE9}" type="slidenum">
              <a:rPr lang="en-US" smtClean="0"/>
              <a:pPr/>
              <a:t>46</a:t>
            </a:fld>
            <a:endParaRPr lang="en-US" dirty="0"/>
          </a:p>
        </p:txBody>
      </p:sp>
    </p:spTree>
    <p:extLst>
      <p:ext uri="{BB962C8B-B14F-4D97-AF65-F5344CB8AC3E}">
        <p14:creationId xmlns:p14="http://schemas.microsoft.com/office/powerpoint/2010/main" val="3669884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58</a:t>
            </a:fld>
            <a:endParaRPr lang="en-US" dirty="0"/>
          </a:p>
        </p:txBody>
      </p:sp>
    </p:spTree>
    <p:extLst>
      <p:ext uri="{BB962C8B-B14F-4D97-AF65-F5344CB8AC3E}">
        <p14:creationId xmlns:p14="http://schemas.microsoft.com/office/powerpoint/2010/main" val="251365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59</a:t>
            </a:fld>
            <a:endParaRPr lang="en-US" dirty="0"/>
          </a:p>
        </p:txBody>
      </p:sp>
    </p:spTree>
    <p:extLst>
      <p:ext uri="{BB962C8B-B14F-4D97-AF65-F5344CB8AC3E}">
        <p14:creationId xmlns:p14="http://schemas.microsoft.com/office/powerpoint/2010/main" val="353597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61</a:t>
            </a:fld>
            <a:endParaRPr lang="en-US" dirty="0"/>
          </a:p>
        </p:txBody>
      </p:sp>
    </p:spTree>
    <p:extLst>
      <p:ext uri="{BB962C8B-B14F-4D97-AF65-F5344CB8AC3E}">
        <p14:creationId xmlns:p14="http://schemas.microsoft.com/office/powerpoint/2010/main" val="3854794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62</a:t>
            </a:fld>
            <a:endParaRPr lang="en-US" dirty="0"/>
          </a:p>
        </p:txBody>
      </p:sp>
    </p:spTree>
    <p:extLst>
      <p:ext uri="{BB962C8B-B14F-4D97-AF65-F5344CB8AC3E}">
        <p14:creationId xmlns:p14="http://schemas.microsoft.com/office/powerpoint/2010/main" val="4203689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63</a:t>
            </a:fld>
            <a:endParaRPr lang="en-US" dirty="0"/>
          </a:p>
        </p:txBody>
      </p:sp>
    </p:spTree>
    <p:extLst>
      <p:ext uri="{BB962C8B-B14F-4D97-AF65-F5344CB8AC3E}">
        <p14:creationId xmlns:p14="http://schemas.microsoft.com/office/powerpoint/2010/main" val="2238797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defTabSz="424786">
              <a:defRPr/>
            </a:pPr>
            <a:endParaRPr lang="en-US" dirty="0">
              <a:effectLst/>
            </a:endParaRPr>
          </a:p>
        </p:txBody>
      </p:sp>
      <p:sp>
        <p:nvSpPr>
          <p:cNvPr id="4" name="Slide Number Placeholder 3"/>
          <p:cNvSpPr>
            <a:spLocks noGrp="1"/>
          </p:cNvSpPr>
          <p:nvPr>
            <p:ph type="sldNum" sz="quarter" idx="10"/>
          </p:nvPr>
        </p:nvSpPr>
        <p:spPr/>
        <p:txBody>
          <a:bodyPr/>
          <a:lstStyle/>
          <a:p>
            <a:fld id="{9BF10644-A130-D241-8134-3B424690AF77}" type="slidenum">
              <a:rPr lang="en-US" smtClean="0"/>
              <a:t>64</a:t>
            </a:fld>
            <a:endParaRPr lang="en-US" dirty="0"/>
          </a:p>
        </p:txBody>
      </p:sp>
    </p:spTree>
    <p:extLst>
      <p:ext uri="{BB962C8B-B14F-4D97-AF65-F5344CB8AC3E}">
        <p14:creationId xmlns:p14="http://schemas.microsoft.com/office/powerpoint/2010/main" val="642135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defTabSz="424786">
              <a:defRPr/>
            </a:pPr>
            <a:endParaRPr lang="en-US" dirty="0">
              <a:effectLst/>
            </a:endParaRPr>
          </a:p>
        </p:txBody>
      </p:sp>
      <p:sp>
        <p:nvSpPr>
          <p:cNvPr id="4" name="Slide Number Placeholder 3"/>
          <p:cNvSpPr>
            <a:spLocks noGrp="1"/>
          </p:cNvSpPr>
          <p:nvPr>
            <p:ph type="sldNum" sz="quarter" idx="10"/>
          </p:nvPr>
        </p:nvSpPr>
        <p:spPr/>
        <p:txBody>
          <a:bodyPr/>
          <a:lstStyle/>
          <a:p>
            <a:fld id="{9BF10644-A130-D241-8134-3B424690AF77}" type="slidenum">
              <a:rPr lang="en-US" smtClean="0"/>
              <a:t>65</a:t>
            </a:fld>
            <a:endParaRPr lang="en-US" dirty="0"/>
          </a:p>
        </p:txBody>
      </p:sp>
    </p:spTree>
    <p:extLst>
      <p:ext uri="{BB962C8B-B14F-4D97-AF65-F5344CB8AC3E}">
        <p14:creationId xmlns:p14="http://schemas.microsoft.com/office/powerpoint/2010/main" val="22317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1" baseline="0" dirty="0"/>
              <a:t>OK, while we have this methodology diagram in front of us, let’s go back to our grouped objectives. </a:t>
            </a:r>
            <a:r>
              <a:rPr lang="en-US" b="1" baseline="0" dirty="0"/>
              <a:t>[Go back to each category from the grouped objectives collected earlier and ask the group where that item will be covered. Match their objectives to the principles – essentially the agenda for the class – and demonstrate how to adapt the agenda to meet the need for any group that will not map to a principle.]</a:t>
            </a:r>
          </a:p>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3</a:t>
            </a:fld>
            <a:endParaRPr lang="en-US" dirty="0"/>
          </a:p>
        </p:txBody>
      </p:sp>
    </p:spTree>
    <p:extLst>
      <p:ext uri="{BB962C8B-B14F-4D97-AF65-F5344CB8AC3E}">
        <p14:creationId xmlns:p14="http://schemas.microsoft.com/office/powerpoint/2010/main" val="3570431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defTabSz="424786">
              <a:defRPr/>
            </a:pPr>
            <a:endParaRPr lang="en-US" dirty="0">
              <a:effectLst/>
            </a:endParaRPr>
          </a:p>
        </p:txBody>
      </p:sp>
      <p:sp>
        <p:nvSpPr>
          <p:cNvPr id="4" name="Slide Number Placeholder 3"/>
          <p:cNvSpPr>
            <a:spLocks noGrp="1"/>
          </p:cNvSpPr>
          <p:nvPr>
            <p:ph type="sldNum" sz="quarter" idx="10"/>
          </p:nvPr>
        </p:nvSpPr>
        <p:spPr/>
        <p:txBody>
          <a:bodyPr/>
          <a:lstStyle/>
          <a:p>
            <a:fld id="{9BF10644-A130-D241-8134-3B424690AF77}" type="slidenum">
              <a:rPr lang="en-US" smtClean="0"/>
              <a:t>66</a:t>
            </a:fld>
            <a:endParaRPr lang="en-US" dirty="0"/>
          </a:p>
        </p:txBody>
      </p:sp>
    </p:spTree>
    <p:extLst>
      <p:ext uri="{BB962C8B-B14F-4D97-AF65-F5344CB8AC3E}">
        <p14:creationId xmlns:p14="http://schemas.microsoft.com/office/powerpoint/2010/main" val="398425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4</a:t>
            </a:fld>
            <a:endParaRPr lang="en-US" dirty="0"/>
          </a:p>
        </p:txBody>
      </p:sp>
    </p:spTree>
    <p:extLst>
      <p:ext uri="{BB962C8B-B14F-4D97-AF65-F5344CB8AC3E}">
        <p14:creationId xmlns:p14="http://schemas.microsoft.com/office/powerpoint/2010/main" val="367295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5</a:t>
            </a:fld>
            <a:endParaRPr lang="en-US" dirty="0"/>
          </a:p>
        </p:txBody>
      </p:sp>
    </p:spTree>
    <p:extLst>
      <p:ext uri="{BB962C8B-B14F-4D97-AF65-F5344CB8AC3E}">
        <p14:creationId xmlns:p14="http://schemas.microsoft.com/office/powerpoint/2010/main" val="289276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F10644-A130-D241-8134-3B424690AF77}" type="slidenum">
              <a:rPr lang="en-US" smtClean="0"/>
              <a:t>7</a:t>
            </a:fld>
            <a:endParaRPr lang="en-US" dirty="0"/>
          </a:p>
        </p:txBody>
      </p:sp>
    </p:spTree>
    <p:extLst>
      <p:ext uri="{BB962C8B-B14F-4D97-AF65-F5344CB8AC3E}">
        <p14:creationId xmlns:p14="http://schemas.microsoft.com/office/powerpoint/2010/main" val="256655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 box appears to be offscreen?</a:t>
            </a:r>
          </a:p>
        </p:txBody>
      </p:sp>
      <p:sp>
        <p:nvSpPr>
          <p:cNvPr id="4" name="Slide Number Placeholder 3"/>
          <p:cNvSpPr>
            <a:spLocks noGrp="1"/>
          </p:cNvSpPr>
          <p:nvPr>
            <p:ph type="sldNum" sz="quarter" idx="10"/>
          </p:nvPr>
        </p:nvSpPr>
        <p:spPr/>
        <p:txBody>
          <a:bodyPr/>
          <a:lstStyle/>
          <a:p>
            <a:fld id="{F0EA3435-D35E-4040-829F-2870B5D242CB}" type="slidenum">
              <a:rPr lang="en-US" smtClean="0"/>
              <a:t>14</a:t>
            </a:fld>
            <a:endParaRPr lang="en-US" dirty="0"/>
          </a:p>
        </p:txBody>
      </p:sp>
    </p:spTree>
    <p:extLst>
      <p:ext uri="{BB962C8B-B14F-4D97-AF65-F5344CB8AC3E}">
        <p14:creationId xmlns:p14="http://schemas.microsoft.com/office/powerpoint/2010/main" val="4091313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22</a:t>
            </a:fld>
            <a:endParaRPr lang="en-US" dirty="0"/>
          </a:p>
        </p:txBody>
      </p:sp>
    </p:spTree>
    <p:extLst>
      <p:ext uri="{BB962C8B-B14F-4D97-AF65-F5344CB8AC3E}">
        <p14:creationId xmlns:p14="http://schemas.microsoft.com/office/powerpoint/2010/main" val="268572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Let’s try another team activity…..</a:t>
            </a:r>
          </a:p>
          <a:p>
            <a:pPr algn="l"/>
            <a:r>
              <a:rPr lang="en-US" i="1" dirty="0"/>
              <a:t>Purpose…in our teams….let’s see if we can use the problem description</a:t>
            </a:r>
            <a:r>
              <a:rPr lang="en-US" i="1" baseline="0" dirty="0"/>
              <a:t> on Section 6-3 of your manuals to identify the key or operative words that lead us to use one of our Solution Processes in Section 6.2……</a:t>
            </a:r>
          </a:p>
          <a:p>
            <a:pPr algn="l"/>
            <a:r>
              <a:rPr lang="en-US" i="1" baseline="0" dirty="0"/>
              <a:t>Example… for example…(name), would you read the 1</a:t>
            </a:r>
            <a:r>
              <a:rPr lang="en-US" i="1" baseline="30000" dirty="0"/>
              <a:t>st</a:t>
            </a:r>
            <a:r>
              <a:rPr lang="en-US" i="1" baseline="0" dirty="0"/>
              <a:t> problem description for us?….thanks…..OK, (blue) team, what do you think the key or operative words are in that description?……..good….”evaluate alternatives”….that’s right….so, if we are going to evaluate alternatives….(green) team, what Solution Process would you think we would turn to……that’s it, Issue Resolution……</a:t>
            </a:r>
          </a:p>
          <a:p>
            <a:pPr algn="l"/>
            <a:r>
              <a:rPr lang="en-US" i="1" baseline="0" dirty="0"/>
              <a:t>Directions……to complete this activity, let’s first select a new team leader……..good…now in your teams I am going to set the clock to 4 minutes….I would like the (red) team to start with our 2</a:t>
            </a:r>
            <a:r>
              <a:rPr lang="en-US" i="1" baseline="30000" dirty="0"/>
              <a:t>nd</a:t>
            </a:r>
            <a:r>
              <a:rPr lang="en-US" i="1" baseline="0" dirty="0"/>
              <a:t> row….the (green) team to start with the 4</a:t>
            </a:r>
            <a:r>
              <a:rPr lang="en-US" i="1" baseline="30000" dirty="0"/>
              <a:t>th</a:t>
            </a:r>
            <a:r>
              <a:rPr lang="en-US" i="1" baseline="0" dirty="0"/>
              <a:t> row…..etc.……you are to identify the operative words and the Solution Process your team would use to address that problem</a:t>
            </a:r>
          </a:p>
          <a:p>
            <a:pPr algn="l"/>
            <a:r>
              <a:rPr lang="en-US" i="1" baseline="0" dirty="0"/>
              <a:t>Exceptions….please note…don’t overanalyze these cases…select your best Solution Process and note some may be used more than once and others may not be used at all…..</a:t>
            </a:r>
          </a:p>
          <a:p>
            <a:pPr algn="l"/>
            <a:r>
              <a:rPr lang="en-US" i="1" baseline="0" dirty="0"/>
              <a:t>Questions…….any questions…..OK, I am starting the clock…..</a:t>
            </a:r>
          </a:p>
          <a:p>
            <a:pPr algn="l"/>
            <a:r>
              <a:rPr lang="en-US" i="1" baseline="0" dirty="0"/>
              <a:t>(start the clock…and facilitate the discussion when the time is up….use round robin by teams, etc.)</a:t>
            </a:r>
            <a:endParaRPr lang="en-US" i="1"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39</a:t>
            </a:fld>
            <a:endParaRPr lang="en-US" dirty="0"/>
          </a:p>
        </p:txBody>
      </p:sp>
    </p:spTree>
    <p:extLst>
      <p:ext uri="{BB962C8B-B14F-4D97-AF65-F5344CB8AC3E}">
        <p14:creationId xmlns:p14="http://schemas.microsoft.com/office/powerpoint/2010/main" val="447520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How many of us have already</a:t>
            </a:r>
            <a:r>
              <a:rPr lang="en-US" i="1" baseline="0" dirty="0"/>
              <a:t> worked on client engagements?....(raise your hand)…….and, for those of you that have, was there a time on a project or two that there was a change necessary yet the client was reluctant or resisted that change…..(nod your head yes)…..sure, it seems to be natural in many situations for people to be hesitant to move forward with change…….understanding the various “flavors” that resistance may present itself and knowing many of the compelling reasons for change will be very useful for those of us providing consulting services to our clients…..(purple) team, can you share with us the example you were thinking of when you raised your hands before…..(facilitate the discussion)……let’s take a look at 4 key reasons that drive people to change…..</a:t>
            </a:r>
          </a:p>
          <a:p>
            <a:pPr marL="171450" indent="-171450">
              <a:buFont typeface="Arial" pitchFamily="34" charset="0"/>
              <a:buChar char="•"/>
            </a:pPr>
            <a:r>
              <a:rPr lang="en-US" i="1" baseline="0" dirty="0"/>
              <a:t>Higher vision……can anyone think of an example?....(name), share that with us….examples to consider would be Gates and Allen with the PC…a computer on every desk…..Jobs with the mouse or the music revolution</a:t>
            </a:r>
          </a:p>
          <a:p>
            <a:pPr marL="171450" indent="-171450">
              <a:buFont typeface="Arial" pitchFamily="34" charset="0"/>
              <a:buChar char="•"/>
            </a:pPr>
            <a:r>
              <a:rPr lang="en-US" i="1" baseline="0" dirty="0"/>
              <a:t>Desired outcome……anyone have an example of this?........OK, what about an individual that wants to improve their fitness, lose weight or stop a bad habit such as smoking……</a:t>
            </a:r>
          </a:p>
          <a:p>
            <a:pPr marL="171450" indent="-171450">
              <a:buFont typeface="Arial" pitchFamily="34" charset="0"/>
              <a:buChar char="•"/>
            </a:pPr>
            <a:r>
              <a:rPr lang="en-US" i="1" baseline="0" dirty="0"/>
              <a:t>Fear of consequences……(have another participant share)……again, we can go back to the person that wants to stop smoking….he/she may fear poor health, cancer, etc…..</a:t>
            </a:r>
          </a:p>
          <a:p>
            <a:pPr marL="171450" indent="-171450">
              <a:buFont typeface="Arial" pitchFamily="34" charset="0"/>
              <a:buChar char="•"/>
            </a:pPr>
            <a:r>
              <a:rPr lang="en-US" i="1" baseline="0" dirty="0"/>
              <a:t>Pain……(another potential participant share)…..anybody ever lost a filling or had a bad toothache….that forces change surfaced by pain……</a:t>
            </a:r>
            <a:endParaRPr lang="en-US" i="1" dirty="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42</a:t>
            </a:fld>
            <a:endParaRPr lang="en-US" dirty="0"/>
          </a:p>
        </p:txBody>
      </p:sp>
    </p:spTree>
    <p:extLst>
      <p:ext uri="{BB962C8B-B14F-4D97-AF65-F5344CB8AC3E}">
        <p14:creationId xmlns:p14="http://schemas.microsoft.com/office/powerpoint/2010/main" val="352952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686010"/>
            <a:ext cx="9144000" cy="2182091"/>
          </a:xfrm>
          <a:prstGeom prst="rect">
            <a:avLst/>
          </a:prstGeom>
          <a:solidFill>
            <a:srgbClr val="00467F"/>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9"/>
          <p:cNvSpPr>
            <a:spLocks noGrp="1"/>
          </p:cNvSpPr>
          <p:nvPr>
            <p:ph type="title"/>
          </p:nvPr>
        </p:nvSpPr>
        <p:spPr>
          <a:xfrm>
            <a:off x="211694" y="4686005"/>
            <a:ext cx="8655927" cy="2182091"/>
          </a:xfrm>
          <a:prstGeom prst="rect">
            <a:avLst/>
          </a:prstGeom>
        </p:spPr>
        <p:txBody>
          <a:bodyPr vert="horz" anchor="ctr"/>
          <a:lstStyle>
            <a:lvl1pPr>
              <a:defRPr>
                <a:solidFill>
                  <a:schemeClr val="bg1"/>
                </a:solidFill>
                <a:latin typeface="Franklin Gothic Medium"/>
                <a:cs typeface="Franklin Gothic Medium"/>
              </a:defRPr>
            </a:lvl1pPr>
          </a:lstStyle>
          <a:p>
            <a:r>
              <a:rPr lang="en-US" dirty="0"/>
              <a:t>Click to edit Master title style</a:t>
            </a:r>
          </a:p>
        </p:txBody>
      </p:sp>
    </p:spTree>
    <p:extLst>
      <p:ext uri="{BB962C8B-B14F-4D97-AF65-F5344CB8AC3E}">
        <p14:creationId xmlns:p14="http://schemas.microsoft.com/office/powerpoint/2010/main" val="179394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0443" y="2391426"/>
            <a:ext cx="5472877" cy="1143000"/>
          </a:xfrm>
          <a:prstGeom prst="rect">
            <a:avLst/>
          </a:prstGeom>
        </p:spPr>
        <p:txBody>
          <a:bodyPr vert="horz"/>
          <a:lstStyle>
            <a:lvl1pPr>
              <a:defRPr>
                <a:solidFill>
                  <a:srgbClr val="FFFFFF"/>
                </a:solidFill>
                <a:latin typeface="Franklin Gothic Medium"/>
                <a:cs typeface="Franklin Gothic Medium"/>
              </a:defRPr>
            </a:lvl1pPr>
          </a:lstStyle>
          <a:p>
            <a:r>
              <a:rPr lang="en-US"/>
              <a:t>Click to edit Master title style</a:t>
            </a:r>
            <a:endParaRPr lang="en-US" dirty="0"/>
          </a:p>
        </p:txBody>
      </p:sp>
      <p:sp>
        <p:nvSpPr>
          <p:cNvPr id="5"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lumMod val="50000"/>
                  </a:schemeClr>
                </a:solidFill>
              </a:defRPr>
            </a:lvl1pPr>
          </a:lstStyle>
          <a:p>
            <a:endParaRPr lang="en-US" dirty="0">
              <a:latin typeface="Franklin Gothic Book"/>
              <a:cs typeface="Franklin Gothic Book"/>
            </a:endParaRPr>
          </a:p>
        </p:txBody>
      </p:sp>
      <p:sp>
        <p:nvSpPr>
          <p:cNvPr id="7" name="Content Placeholder 2"/>
          <p:cNvSpPr>
            <a:spLocks noGrp="1"/>
          </p:cNvSpPr>
          <p:nvPr>
            <p:ph idx="1"/>
          </p:nvPr>
        </p:nvSpPr>
        <p:spPr>
          <a:xfrm>
            <a:off x="3480442" y="3534426"/>
            <a:ext cx="5472877" cy="2591738"/>
          </a:xfrm>
          <a:prstGeom prst="rect">
            <a:avLst/>
          </a:prstGeom>
        </p:spPr>
        <p:txBody>
          <a:bodyPr/>
          <a:lstStyle>
            <a:lvl1pPr>
              <a:defRPr sz="2800">
                <a:solidFill>
                  <a:schemeClr val="tx1">
                    <a:lumMod val="75000"/>
                    <a:lumOff val="25000"/>
                  </a:schemeClr>
                </a:solidFill>
                <a:latin typeface="Franklin Gothic Book"/>
                <a:cs typeface="Franklin Gothic Book"/>
              </a:defRPr>
            </a:lvl1pPr>
            <a:lvl2pPr>
              <a:defRPr sz="2400">
                <a:solidFill>
                  <a:schemeClr val="tx1">
                    <a:lumMod val="75000"/>
                    <a:lumOff val="25000"/>
                  </a:schemeClr>
                </a:solidFill>
                <a:latin typeface="Franklin Gothic Book"/>
                <a:cs typeface="Franklin Gothic Book"/>
              </a:defRPr>
            </a:lvl2pPr>
            <a:lvl3pPr>
              <a:defRPr sz="2000">
                <a:solidFill>
                  <a:schemeClr val="tx1">
                    <a:lumMod val="75000"/>
                    <a:lumOff val="25000"/>
                  </a:schemeClr>
                </a:solidFill>
                <a:latin typeface="Franklin Gothic Book"/>
                <a:cs typeface="Franklin Gothic Book"/>
              </a:defRPr>
            </a:lvl3pPr>
            <a:lvl4pPr>
              <a:defRPr sz="1800">
                <a:solidFill>
                  <a:schemeClr val="tx1">
                    <a:lumMod val="75000"/>
                    <a:lumOff val="25000"/>
                  </a:schemeClr>
                </a:solidFill>
                <a:latin typeface="Franklin Gothic Book"/>
                <a:cs typeface="Franklin Gothic Book"/>
              </a:defRPr>
            </a:lvl4pPr>
            <a:lvl5pPr>
              <a:defRPr sz="1800">
                <a:solidFill>
                  <a:schemeClr val="tx1">
                    <a:lumMod val="75000"/>
                    <a:lumOff val="25000"/>
                  </a:schemeClr>
                </a:solidFill>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rgbClr val="04346C"/>
                </a:solidFill>
                <a:latin typeface="Franklin Gothic Book"/>
                <a:cs typeface="Franklin Gothic Book"/>
              </a:defRPr>
            </a:lvl1pPr>
          </a:lstStyle>
          <a:p>
            <a:fld id="{6ABDF21D-6A5A-E64E-9DEC-7E45BDE9297E}" type="slidenum">
              <a:rPr lang="en-US" smtClean="0"/>
              <a:t>‹#›</a:t>
            </a:fld>
            <a:endParaRPr lang="en-US" dirty="0"/>
          </a:p>
        </p:txBody>
      </p:sp>
    </p:spTree>
    <p:extLst>
      <p:ext uri="{BB962C8B-B14F-4D97-AF65-F5344CB8AC3E}">
        <p14:creationId xmlns:p14="http://schemas.microsoft.com/office/powerpoint/2010/main" val="1064616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304800"/>
            <a:ext cx="7793037" cy="1143000"/>
          </a:xfrm>
        </p:spPr>
        <p:txBody>
          <a:bodyPr/>
          <a:lstStyle/>
          <a:p>
            <a:r>
              <a:rPr lang="en-US"/>
              <a:t>Click to edit Master title style</a:t>
            </a:r>
          </a:p>
        </p:txBody>
      </p:sp>
      <p:sp>
        <p:nvSpPr>
          <p:cNvPr id="3" name="ClipArt Placeholder 2"/>
          <p:cNvSpPr>
            <a:spLocks noGrp="1"/>
          </p:cNvSpPr>
          <p:nvPr>
            <p:ph type="clipArt" sz="half" idx="1"/>
          </p:nvPr>
        </p:nvSpPr>
        <p:spPr>
          <a:xfrm>
            <a:off x="1182688" y="1676400"/>
            <a:ext cx="3810000" cy="4572000"/>
          </a:xfrm>
        </p:spPr>
        <p:txBody>
          <a:bodyPr/>
          <a:lstStyle/>
          <a:p>
            <a:pPr lvl="0"/>
            <a:endParaRPr lang="en-US" noProof="0"/>
          </a:p>
        </p:txBody>
      </p:sp>
      <p:sp>
        <p:nvSpPr>
          <p:cNvPr id="4" name="Text Placeholder 3"/>
          <p:cNvSpPr>
            <a:spLocks noGrp="1"/>
          </p:cNvSpPr>
          <p:nvPr>
            <p:ph type="body" sz="half" idx="2"/>
          </p:nvPr>
        </p:nvSpPr>
        <p:spPr>
          <a:xfrm>
            <a:off x="5145088" y="16764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ftr" sz="quarter" idx="10"/>
          </p:nvPr>
        </p:nvSpPr>
        <p:spPr>
          <a:ln/>
        </p:spPr>
        <p:txBody>
          <a:bodyPr/>
          <a:lstStyle>
            <a:lvl1pPr>
              <a:defRPr/>
            </a:lvl1pPr>
          </a:lstStyle>
          <a:p>
            <a:pPr>
              <a:defRPr/>
            </a:pPr>
            <a:r>
              <a:rPr lang="en-US" altLang="en-US"/>
              <a:t>Duplication prohibited without prior written consent of Leadership Strategies, Inc. Copyright 2002 Leadership Strategies, Inc.  5-02</a:t>
            </a:r>
          </a:p>
        </p:txBody>
      </p:sp>
      <p:sp>
        <p:nvSpPr>
          <p:cNvPr id="6" name="Rectangle 12"/>
          <p:cNvSpPr>
            <a:spLocks noGrp="1" noChangeArrowheads="1"/>
          </p:cNvSpPr>
          <p:nvPr>
            <p:ph type="sldNum" sz="quarter" idx="11"/>
          </p:nvPr>
        </p:nvSpPr>
        <p:spPr>
          <a:ln/>
        </p:spPr>
        <p:txBody>
          <a:bodyPr/>
          <a:lstStyle>
            <a:lvl1pPr>
              <a:defRPr/>
            </a:lvl1pPr>
          </a:lstStyle>
          <a:p>
            <a:fld id="{6A1F7944-35EB-4BB4-9B01-80E4B8723960}" type="slidenum">
              <a:rPr lang="en-US" altLang="en-US"/>
              <a:pPr/>
              <a:t>‹#›</a:t>
            </a:fld>
            <a:endParaRPr lang="en-US" altLang="en-US">
              <a:latin typeface="HelveticaNeue MediumExt" charset="0"/>
            </a:endParaRPr>
          </a:p>
        </p:txBody>
      </p:sp>
    </p:spTree>
    <p:extLst>
      <p:ext uri="{BB962C8B-B14F-4D97-AF65-F5344CB8AC3E}">
        <p14:creationId xmlns:p14="http://schemas.microsoft.com/office/powerpoint/2010/main" val="331296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a:solidFill>
                  <a:schemeClr val="bg1"/>
                </a:solidFill>
                <a:latin typeface="Franklin Gothic Book" panose="020B0503020102020204" pitchFamily="34" charset="0"/>
              </a:rPr>
              <a:t>Copyright 1992-2016, Leadership Strategies, Inc. V16.01</a:t>
            </a: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58952" y="1298448"/>
            <a:ext cx="8071290" cy="1694614"/>
          </a:xfrm>
        </p:spPr>
        <p:txBody>
          <a:bodyPr>
            <a:noAutofit/>
          </a:bodyPr>
          <a:lstStyle>
            <a:lvl1pPr>
              <a:defRPr sz="5200">
                <a:solidFill>
                  <a:schemeClr val="bg1"/>
                </a:solidFill>
                <a:latin typeface="Franklin Gothic Book"/>
                <a:cs typeface="Franklin Gothic Book"/>
              </a:defRPr>
            </a:lvl1pPr>
          </a:lstStyle>
          <a:p>
            <a:r>
              <a:rPr lang="en-US" dirty="0"/>
              <a:t>Click to edit Master title style</a:t>
            </a:r>
          </a:p>
        </p:txBody>
      </p:sp>
      <p:sp>
        <p:nvSpPr>
          <p:cNvPr id="7" name="Slide Number Placeholder 5"/>
          <p:cNvSpPr>
            <a:spLocks noGrp="1"/>
          </p:cNvSpPr>
          <p:nvPr>
            <p:ph type="sldNum" sz="quarter" idx="10"/>
          </p:nvPr>
        </p:nvSpPr>
        <p:spPr>
          <a:xfrm>
            <a:off x="0" y="6446838"/>
            <a:ext cx="533400" cy="365125"/>
          </a:xfrm>
        </p:spPr>
        <p:txBody>
          <a:bodyPr anchor="b"/>
          <a:lstStyle>
            <a:lvl1pPr algn="ctr">
              <a:defRPr sz="1000">
                <a:solidFill>
                  <a:schemeClr val="bg1"/>
                </a:solidFill>
              </a:defRPr>
            </a:lvl1pPr>
          </a:lstStyle>
          <a:p>
            <a:fld id="{E2FD2777-F157-4C86-A524-FFB544CC5980}" type="slidenum">
              <a:rPr lang="en-US" altLang="en-US"/>
              <a:pPr/>
              <a:t>‹#›</a:t>
            </a:fld>
            <a:endParaRPr lang="en-US" altLang="en-US" dirty="0"/>
          </a:p>
        </p:txBody>
      </p:sp>
    </p:spTree>
    <p:extLst>
      <p:ext uri="{BB962C8B-B14F-4D97-AF65-F5344CB8AC3E}">
        <p14:creationId xmlns:p14="http://schemas.microsoft.com/office/powerpoint/2010/main" val="130614223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76200"/>
            <a:ext cx="7793037" cy="914400"/>
          </a:xfrm>
        </p:spPr>
        <p:txBody>
          <a:bodyPr/>
          <a:lstStyle/>
          <a:p>
            <a:r>
              <a:rPr lang="en-US"/>
              <a:t>Click to edit Master title style</a:t>
            </a:r>
          </a:p>
        </p:txBody>
      </p:sp>
      <p:sp>
        <p:nvSpPr>
          <p:cNvPr id="3" name="Table Placeholder 2"/>
          <p:cNvSpPr>
            <a:spLocks noGrp="1"/>
          </p:cNvSpPr>
          <p:nvPr>
            <p:ph type="tbl" idx="1"/>
          </p:nvPr>
        </p:nvSpPr>
        <p:spPr>
          <a:xfrm>
            <a:off x="762000" y="1066800"/>
            <a:ext cx="7772400" cy="5181600"/>
          </a:xfrm>
        </p:spPr>
        <p:txBody>
          <a:bodyPr/>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Duplication prohibited without prior written consent of Leadership Strategies, Inc. Copyright 2001 Leadership Strategies, Inc. 1-02</a:t>
            </a:r>
          </a:p>
        </p:txBody>
      </p:sp>
      <p:sp>
        <p:nvSpPr>
          <p:cNvPr id="5" name="Rectangle 6"/>
          <p:cNvSpPr>
            <a:spLocks noGrp="1" noChangeArrowheads="1"/>
          </p:cNvSpPr>
          <p:nvPr>
            <p:ph type="sldNum" sz="quarter" idx="11"/>
          </p:nvPr>
        </p:nvSpPr>
        <p:spPr>
          <a:ln/>
        </p:spPr>
        <p:txBody>
          <a:bodyPr/>
          <a:lstStyle>
            <a:lvl1pPr>
              <a:defRPr/>
            </a:lvl1pPr>
          </a:lstStyle>
          <a:p>
            <a:pPr>
              <a:defRPr/>
            </a:pPr>
            <a:fld id="{FC140336-572E-4117-A923-2C6C717FF612}" type="slidenum">
              <a:rPr lang="en-US" altLang="en-US"/>
              <a:pPr>
                <a:defRPr/>
              </a:pPr>
              <a:t>‹#›</a:t>
            </a:fld>
            <a:endParaRPr lang="en-US" altLang="en-US">
              <a:latin typeface="HelveticaNeue MediumExt" charset="0"/>
            </a:endParaRPr>
          </a:p>
        </p:txBody>
      </p:sp>
    </p:spTree>
    <p:extLst>
      <p:ext uri="{BB962C8B-B14F-4D97-AF65-F5344CB8AC3E}">
        <p14:creationId xmlns:p14="http://schemas.microsoft.com/office/powerpoint/2010/main" val="425354355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030" y="0"/>
            <a:ext cx="6821253" cy="973498"/>
          </a:xfrm>
          <a:prstGeom prst="rect">
            <a:avLst/>
          </a:prstGeom>
        </p:spPr>
        <p:txBody>
          <a:bodyPr anchor="ctr"/>
          <a:lstStyle>
            <a:lvl1pPr algn="l">
              <a:defRPr sz="3200">
                <a:solidFill>
                  <a:srgbClr val="04346C"/>
                </a:solidFill>
                <a:latin typeface="Franklin Gothic Book"/>
                <a:cs typeface="Franklin Gothic Book"/>
              </a:defRPr>
            </a:lvl1pPr>
          </a:lstStyle>
          <a:p>
            <a:r>
              <a:rPr lang="en-US"/>
              <a:t>Click to edit Master title style</a:t>
            </a:r>
            <a:endParaRPr lang="en-US" dirty="0"/>
          </a:p>
        </p:txBody>
      </p:sp>
      <p:sp>
        <p:nvSpPr>
          <p:cNvPr id="3" name="Content Placeholder 2"/>
          <p:cNvSpPr>
            <a:spLocks noGrp="1"/>
          </p:cNvSpPr>
          <p:nvPr>
            <p:ph idx="1"/>
          </p:nvPr>
        </p:nvSpPr>
        <p:spPr>
          <a:xfrm>
            <a:off x="457200" y="1095992"/>
            <a:ext cx="8229600" cy="5030172"/>
          </a:xfrm>
          <a:prstGeom prst="rect">
            <a:avLst/>
          </a:prstGeom>
        </p:spPr>
        <p:txBody>
          <a:bodyPr/>
          <a:lstStyle>
            <a:lvl1pPr>
              <a:defRPr sz="2800">
                <a:solidFill>
                  <a:schemeClr val="tx1">
                    <a:lumMod val="75000"/>
                    <a:lumOff val="25000"/>
                  </a:schemeClr>
                </a:solidFill>
                <a:latin typeface="Franklin Gothic Book"/>
                <a:cs typeface="Franklin Gothic Book"/>
              </a:defRPr>
            </a:lvl1pPr>
            <a:lvl2pPr>
              <a:defRPr sz="2400">
                <a:solidFill>
                  <a:schemeClr val="tx1">
                    <a:lumMod val="75000"/>
                    <a:lumOff val="25000"/>
                  </a:schemeClr>
                </a:solidFill>
                <a:latin typeface="Franklin Gothic Book"/>
                <a:cs typeface="Franklin Gothic Book"/>
              </a:defRPr>
            </a:lvl2pPr>
            <a:lvl3pPr>
              <a:defRPr sz="2000">
                <a:solidFill>
                  <a:schemeClr val="tx1">
                    <a:lumMod val="75000"/>
                    <a:lumOff val="25000"/>
                  </a:schemeClr>
                </a:solidFill>
                <a:latin typeface="Franklin Gothic Book"/>
                <a:cs typeface="Franklin Gothic Book"/>
              </a:defRPr>
            </a:lvl3pPr>
            <a:lvl4pPr>
              <a:defRPr sz="1800">
                <a:solidFill>
                  <a:schemeClr val="tx1">
                    <a:lumMod val="75000"/>
                    <a:lumOff val="25000"/>
                  </a:schemeClr>
                </a:solidFill>
                <a:latin typeface="Franklin Gothic Book"/>
                <a:cs typeface="Franklin Gothic Book"/>
              </a:defRPr>
            </a:lvl4pPr>
            <a:lvl5pPr>
              <a:defRPr sz="1800">
                <a:solidFill>
                  <a:schemeClr val="tx1">
                    <a:lumMod val="75000"/>
                    <a:lumOff val="25000"/>
                  </a:schemeClr>
                </a:solidFill>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lumMod val="50000"/>
                  </a:schemeClr>
                </a:solidFill>
              </a:defRPr>
            </a:lvl1pPr>
          </a:lstStyle>
          <a:p>
            <a:endParaRPr lang="en-US" dirty="0"/>
          </a:p>
        </p:txBody>
      </p:sp>
      <p:sp>
        <p:nvSpPr>
          <p:cNvPr id="8"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rgbClr val="04346C"/>
                </a:solidFill>
                <a:latin typeface="Franklin Gothic Book"/>
                <a:cs typeface="Franklin Gothic Book"/>
              </a:defRPr>
            </a:lvl1pPr>
          </a:lstStyle>
          <a:p>
            <a:fld id="{6ABDF21D-6A5A-E64E-9DEC-7E45BDE9297E}" type="slidenum">
              <a:rPr lang="en-US" smtClean="0"/>
              <a:t>‹#›</a:t>
            </a:fld>
            <a:endParaRPr lang="en-US" dirty="0"/>
          </a:p>
        </p:txBody>
      </p:sp>
    </p:spTree>
    <p:extLst>
      <p:ext uri="{BB962C8B-B14F-4D97-AF65-F5344CB8AC3E}">
        <p14:creationId xmlns:p14="http://schemas.microsoft.com/office/powerpoint/2010/main" val="208781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4634"/>
            <a:ext cx="4038600" cy="4981530"/>
          </a:xfrm>
          <a:prstGeom prst="rect">
            <a:avLst/>
          </a:prstGeom>
        </p:spPr>
        <p:txBody>
          <a:bodyPr/>
          <a:lstStyle>
            <a:lvl1pPr>
              <a:defRPr sz="2800">
                <a:solidFill>
                  <a:schemeClr val="tx1">
                    <a:lumMod val="75000"/>
                    <a:lumOff val="25000"/>
                  </a:schemeClr>
                </a:solidFill>
                <a:latin typeface="Franklin Gothic Book"/>
                <a:cs typeface="Franklin Gothic Book"/>
              </a:defRPr>
            </a:lvl1pPr>
            <a:lvl2pPr>
              <a:defRPr sz="2400">
                <a:solidFill>
                  <a:schemeClr val="tx1">
                    <a:lumMod val="75000"/>
                    <a:lumOff val="25000"/>
                  </a:schemeClr>
                </a:solidFill>
                <a:latin typeface="Franklin Gothic Book"/>
                <a:cs typeface="Franklin Gothic Book"/>
              </a:defRPr>
            </a:lvl2pPr>
            <a:lvl3pPr>
              <a:defRPr sz="2000">
                <a:solidFill>
                  <a:schemeClr val="tx1">
                    <a:lumMod val="75000"/>
                    <a:lumOff val="25000"/>
                  </a:schemeClr>
                </a:solidFill>
                <a:latin typeface="Franklin Gothic Book"/>
                <a:cs typeface="Franklin Gothic Book"/>
              </a:defRPr>
            </a:lvl3pPr>
            <a:lvl4pPr>
              <a:defRPr sz="1800">
                <a:solidFill>
                  <a:schemeClr val="tx1">
                    <a:lumMod val="75000"/>
                    <a:lumOff val="25000"/>
                  </a:schemeClr>
                </a:solidFill>
                <a:latin typeface="Franklin Gothic Book"/>
                <a:cs typeface="Franklin Gothic Book"/>
              </a:defRPr>
            </a:lvl4pPr>
            <a:lvl5pPr>
              <a:defRPr sz="1800">
                <a:solidFill>
                  <a:schemeClr val="tx1">
                    <a:lumMod val="75000"/>
                    <a:lumOff val="25000"/>
                  </a:schemeClr>
                </a:solidFill>
                <a:latin typeface="Franklin Gothic Book"/>
                <a:cs typeface="Franklin Gothic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4634"/>
            <a:ext cx="4038600" cy="4981530"/>
          </a:xfrm>
          <a:prstGeom prst="rect">
            <a:avLst/>
          </a:prstGeom>
        </p:spPr>
        <p:txBody>
          <a:bodyPr/>
          <a:lstStyle>
            <a:lvl1pPr>
              <a:defRPr sz="2800">
                <a:solidFill>
                  <a:schemeClr val="tx1">
                    <a:lumMod val="75000"/>
                    <a:lumOff val="25000"/>
                  </a:schemeClr>
                </a:solidFill>
                <a:latin typeface="Franklin Gothic Book"/>
                <a:cs typeface="Franklin Gothic Book"/>
              </a:defRPr>
            </a:lvl1pPr>
            <a:lvl2pPr>
              <a:defRPr sz="2400">
                <a:solidFill>
                  <a:schemeClr val="tx1">
                    <a:lumMod val="75000"/>
                    <a:lumOff val="25000"/>
                  </a:schemeClr>
                </a:solidFill>
                <a:latin typeface="Franklin Gothic Book"/>
                <a:cs typeface="Franklin Gothic Book"/>
              </a:defRPr>
            </a:lvl2pPr>
            <a:lvl3pPr>
              <a:defRPr sz="2000">
                <a:solidFill>
                  <a:schemeClr val="tx1">
                    <a:lumMod val="75000"/>
                    <a:lumOff val="25000"/>
                  </a:schemeClr>
                </a:solidFill>
                <a:latin typeface="Franklin Gothic Book"/>
                <a:cs typeface="Franklin Gothic Book"/>
              </a:defRPr>
            </a:lvl3pPr>
            <a:lvl4pPr>
              <a:defRPr sz="1800">
                <a:solidFill>
                  <a:schemeClr val="tx1">
                    <a:lumMod val="75000"/>
                    <a:lumOff val="25000"/>
                  </a:schemeClr>
                </a:solidFill>
                <a:latin typeface="Franklin Gothic Book"/>
                <a:cs typeface="Franklin Gothic Book"/>
              </a:defRPr>
            </a:lvl4pPr>
            <a:lvl5pPr>
              <a:defRPr sz="1800">
                <a:solidFill>
                  <a:schemeClr val="tx1">
                    <a:lumMod val="75000"/>
                    <a:lumOff val="25000"/>
                  </a:schemeClr>
                </a:solidFill>
                <a:latin typeface="Franklin Gothic Book"/>
                <a:cs typeface="Franklin Gothic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96030" y="0"/>
            <a:ext cx="6821253" cy="973498"/>
          </a:xfrm>
          <a:prstGeom prst="rect">
            <a:avLst/>
          </a:prstGeom>
        </p:spPr>
        <p:txBody>
          <a:bodyPr anchor="ctr"/>
          <a:lstStyle>
            <a:lvl1pPr algn="l">
              <a:defRPr sz="3200">
                <a:solidFill>
                  <a:srgbClr val="04346C"/>
                </a:solidFill>
                <a:latin typeface="Franklin Gothic Book"/>
                <a:cs typeface="Franklin Gothic Book"/>
              </a:defRPr>
            </a:lvl1pPr>
          </a:lstStyle>
          <a:p>
            <a:r>
              <a:rPr lang="en-US"/>
              <a:t>Click to edit Master title style</a:t>
            </a:r>
            <a:endParaRPr lang="en-US" dirty="0"/>
          </a:p>
        </p:txBody>
      </p:sp>
      <p:sp>
        <p:nvSpPr>
          <p:cNvPr id="9"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rgbClr val="04346C"/>
                </a:solidFill>
                <a:latin typeface="Franklin Gothic Book"/>
                <a:cs typeface="Franklin Gothic Book"/>
              </a:defRPr>
            </a:lvl1pPr>
          </a:lstStyle>
          <a:p>
            <a:fld id="{6ABDF21D-6A5A-E64E-9DEC-7E45BDE9297E}" type="slidenum">
              <a:rPr lang="en-US" smtClean="0"/>
              <a:t>‹#›</a:t>
            </a:fld>
            <a:endParaRPr lang="en-US" dirty="0"/>
          </a:p>
        </p:txBody>
      </p:sp>
      <p:sp>
        <p:nvSpPr>
          <p:cNvPr id="10"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lumMod val="50000"/>
                  </a:schemeClr>
                </a:solidFill>
              </a:defRPr>
            </a:lvl1pPr>
          </a:lstStyle>
          <a:p>
            <a:endParaRPr lang="en-US" dirty="0">
              <a:latin typeface="Franklin Gothic Book"/>
              <a:cs typeface="Franklin Gothic Book"/>
            </a:endParaRPr>
          </a:p>
        </p:txBody>
      </p:sp>
    </p:spTree>
    <p:extLst>
      <p:ext uri="{BB962C8B-B14F-4D97-AF65-F5344CB8AC3E}">
        <p14:creationId xmlns:p14="http://schemas.microsoft.com/office/powerpoint/2010/main" val="41689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404040"/>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404040"/>
                </a:solidFill>
                <a:latin typeface="Franklin Gothic Book"/>
                <a:cs typeface="Franklin Gothic Book"/>
              </a:defRPr>
            </a:lvl1pPr>
            <a:lvl2pPr>
              <a:defRPr sz="2000">
                <a:solidFill>
                  <a:srgbClr val="404040"/>
                </a:solidFill>
                <a:latin typeface="Franklin Gothic Book"/>
                <a:cs typeface="Franklin Gothic Book"/>
              </a:defRPr>
            </a:lvl2pPr>
            <a:lvl3pPr>
              <a:defRPr sz="1800">
                <a:solidFill>
                  <a:srgbClr val="404040"/>
                </a:solidFill>
                <a:latin typeface="Franklin Gothic Book"/>
                <a:cs typeface="Franklin Gothic Book"/>
              </a:defRPr>
            </a:lvl3pPr>
            <a:lvl4pPr>
              <a:defRPr sz="1600">
                <a:solidFill>
                  <a:srgbClr val="404040"/>
                </a:solidFill>
                <a:latin typeface="Franklin Gothic Book"/>
                <a:cs typeface="Franklin Gothic Book"/>
              </a:defRPr>
            </a:lvl4pPr>
            <a:lvl5pPr>
              <a:defRPr sz="1600">
                <a:solidFill>
                  <a:srgbClr val="404040"/>
                </a:solidFill>
                <a:latin typeface="Franklin Gothic Book"/>
                <a:cs typeface="Franklin Gothic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solidFill>
                  <a:srgbClr val="404040"/>
                </a:solidFill>
                <a:latin typeface="Franklin Gothic Book"/>
                <a:cs typeface="Franklin Gothic Boo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solidFill>
                  <a:srgbClr val="404040"/>
                </a:solidFill>
                <a:latin typeface="Franklin Gothic Book"/>
                <a:cs typeface="Franklin Gothic Book"/>
              </a:defRPr>
            </a:lvl1pPr>
            <a:lvl2pPr>
              <a:defRPr sz="2000">
                <a:solidFill>
                  <a:srgbClr val="404040"/>
                </a:solidFill>
                <a:latin typeface="Franklin Gothic Book"/>
                <a:cs typeface="Franklin Gothic Book"/>
              </a:defRPr>
            </a:lvl2pPr>
            <a:lvl3pPr>
              <a:defRPr sz="1800">
                <a:solidFill>
                  <a:srgbClr val="404040"/>
                </a:solidFill>
                <a:latin typeface="Franklin Gothic Book"/>
                <a:cs typeface="Franklin Gothic Book"/>
              </a:defRPr>
            </a:lvl3pPr>
            <a:lvl4pPr>
              <a:defRPr sz="1600">
                <a:solidFill>
                  <a:srgbClr val="404040"/>
                </a:solidFill>
                <a:latin typeface="Franklin Gothic Book"/>
                <a:cs typeface="Franklin Gothic Book"/>
              </a:defRPr>
            </a:lvl4pPr>
            <a:lvl5pPr>
              <a:defRPr sz="1600">
                <a:solidFill>
                  <a:srgbClr val="404040"/>
                </a:solidFill>
                <a:latin typeface="Franklin Gothic Book"/>
                <a:cs typeface="Franklin Gothic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296030" y="0"/>
            <a:ext cx="6821253" cy="973498"/>
          </a:xfrm>
          <a:prstGeom prst="rect">
            <a:avLst/>
          </a:prstGeom>
        </p:spPr>
        <p:txBody>
          <a:bodyPr anchor="ctr"/>
          <a:lstStyle>
            <a:lvl1pPr algn="l">
              <a:defRPr sz="3200">
                <a:solidFill>
                  <a:srgbClr val="04346C"/>
                </a:solidFill>
                <a:latin typeface="Franklin Gothic Book"/>
                <a:cs typeface="Franklin Gothic Book"/>
              </a:defRPr>
            </a:lvl1pPr>
          </a:lstStyle>
          <a:p>
            <a:r>
              <a:rPr lang="en-US"/>
              <a:t>Click to edit Master title style</a:t>
            </a:r>
            <a:endParaRPr lang="en-US" dirty="0"/>
          </a:p>
        </p:txBody>
      </p:sp>
      <p:sp>
        <p:nvSpPr>
          <p:cNvPr id="12"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lumMod val="50000"/>
                  </a:schemeClr>
                </a:solidFill>
              </a:defRPr>
            </a:lvl1pPr>
          </a:lstStyle>
          <a:p>
            <a:endParaRPr lang="en-US" dirty="0">
              <a:latin typeface="Franklin Gothic Book"/>
              <a:cs typeface="Franklin Gothic Book"/>
            </a:endParaRPr>
          </a:p>
        </p:txBody>
      </p:sp>
      <p:sp>
        <p:nvSpPr>
          <p:cNvPr id="9"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rgbClr val="04346C"/>
                </a:solidFill>
                <a:latin typeface="Franklin Gothic Book"/>
                <a:cs typeface="Franklin Gothic Book"/>
              </a:defRPr>
            </a:lvl1pPr>
          </a:lstStyle>
          <a:p>
            <a:fld id="{6ABDF21D-6A5A-E64E-9DEC-7E45BDE9297E}" type="slidenum">
              <a:rPr lang="en-US" smtClean="0"/>
              <a:t>‹#›</a:t>
            </a:fld>
            <a:endParaRPr lang="en-US" dirty="0"/>
          </a:p>
        </p:txBody>
      </p:sp>
    </p:spTree>
    <p:extLst>
      <p:ext uri="{BB962C8B-B14F-4D97-AF65-F5344CB8AC3E}">
        <p14:creationId xmlns:p14="http://schemas.microsoft.com/office/powerpoint/2010/main" val="290692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96030" y="0"/>
            <a:ext cx="6821253" cy="973498"/>
          </a:xfrm>
          <a:prstGeom prst="rect">
            <a:avLst/>
          </a:prstGeom>
        </p:spPr>
        <p:txBody>
          <a:bodyPr anchor="ctr"/>
          <a:lstStyle>
            <a:lvl1pPr algn="l">
              <a:defRPr sz="3200">
                <a:solidFill>
                  <a:srgbClr val="04346C"/>
                </a:solidFill>
                <a:latin typeface="Franklin Gothic Book"/>
                <a:cs typeface="Franklin Gothic Book"/>
              </a:defRPr>
            </a:lvl1pPr>
          </a:lstStyle>
          <a:p>
            <a:r>
              <a:rPr lang="en-US"/>
              <a:t>Click to edit Master title style</a:t>
            </a:r>
            <a:endParaRPr lang="en-US" dirty="0"/>
          </a:p>
        </p:txBody>
      </p:sp>
      <p:sp>
        <p:nvSpPr>
          <p:cNvPr id="8"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lumMod val="50000"/>
                  </a:schemeClr>
                </a:solidFill>
              </a:defRPr>
            </a:lvl1pPr>
          </a:lstStyle>
          <a:p>
            <a:endParaRPr lang="en-US" dirty="0">
              <a:latin typeface="Franklin Gothic Book"/>
              <a:cs typeface="Franklin Gothic Book"/>
            </a:endParaRPr>
          </a:p>
        </p:txBody>
      </p:sp>
      <p:sp>
        <p:nvSpPr>
          <p:cNvPr id="5"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rgbClr val="04346C"/>
                </a:solidFill>
                <a:latin typeface="Franklin Gothic Book"/>
                <a:cs typeface="Franklin Gothic Book"/>
              </a:defRPr>
            </a:lvl1pPr>
          </a:lstStyle>
          <a:p>
            <a:fld id="{6ABDF21D-6A5A-E64E-9DEC-7E45BDE9297E}" type="slidenum">
              <a:rPr lang="en-US" smtClean="0"/>
              <a:t>‹#›</a:t>
            </a:fld>
            <a:endParaRPr lang="en-US" dirty="0"/>
          </a:p>
        </p:txBody>
      </p:sp>
    </p:spTree>
    <p:extLst>
      <p:ext uri="{BB962C8B-B14F-4D97-AF65-F5344CB8AC3E}">
        <p14:creationId xmlns:p14="http://schemas.microsoft.com/office/powerpoint/2010/main" val="259173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lumMod val="50000"/>
                  </a:schemeClr>
                </a:solidFill>
              </a:defRPr>
            </a:lvl1pPr>
          </a:lstStyle>
          <a:p>
            <a:endParaRPr lang="en-US" dirty="0">
              <a:latin typeface="Franklin Gothic Book"/>
              <a:cs typeface="Franklin Gothic Book"/>
            </a:endParaRPr>
          </a:p>
        </p:txBody>
      </p:sp>
      <p:sp>
        <p:nvSpPr>
          <p:cNvPr id="4"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rgbClr val="04346C"/>
                </a:solidFill>
                <a:latin typeface="Franklin Gothic Book"/>
                <a:cs typeface="Franklin Gothic Book"/>
              </a:defRPr>
            </a:lvl1pPr>
          </a:lstStyle>
          <a:p>
            <a:fld id="{6ABDF21D-6A5A-E64E-9DEC-7E45BDE9297E}" type="slidenum">
              <a:rPr lang="en-US" smtClean="0"/>
              <a:t>‹#›</a:t>
            </a:fld>
            <a:endParaRPr lang="en-US" dirty="0"/>
          </a:p>
        </p:txBody>
      </p:sp>
    </p:spTree>
    <p:extLst>
      <p:ext uri="{BB962C8B-B14F-4D97-AF65-F5344CB8AC3E}">
        <p14:creationId xmlns:p14="http://schemas.microsoft.com/office/powerpoint/2010/main" val="373198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solidFill>
              </a:defRPr>
            </a:lvl1pPr>
          </a:lstStyle>
          <a:p>
            <a:endParaRPr lang="en-US" dirty="0">
              <a:latin typeface="Franklin Gothic Book"/>
              <a:cs typeface="Franklin Gothic Book"/>
            </a:endParaRPr>
          </a:p>
        </p:txBody>
      </p:sp>
      <p:pic>
        <p:nvPicPr>
          <p:cNvPr id="7" name="Picture 6" descr="question-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39" y="2369157"/>
            <a:ext cx="2246065" cy="2239592"/>
          </a:xfrm>
          <a:prstGeom prst="rect">
            <a:avLst/>
          </a:prstGeom>
        </p:spPr>
      </p:pic>
      <p:sp>
        <p:nvSpPr>
          <p:cNvPr id="9" name="Text Placeholder 8"/>
          <p:cNvSpPr>
            <a:spLocks noGrp="1"/>
          </p:cNvSpPr>
          <p:nvPr>
            <p:ph type="body" sz="quarter" idx="13"/>
          </p:nvPr>
        </p:nvSpPr>
        <p:spPr>
          <a:xfrm>
            <a:off x="3630614" y="2552711"/>
            <a:ext cx="5041900" cy="1898497"/>
          </a:xfrm>
          <a:prstGeom prst="rect">
            <a:avLst/>
          </a:prstGeom>
        </p:spPr>
        <p:txBody>
          <a:bodyPr vert="horz" anchor="ctr"/>
          <a:lstStyle>
            <a:lvl1pPr>
              <a:defRPr>
                <a:solidFill>
                  <a:srgbClr val="FFFFFF"/>
                </a:solidFill>
                <a:latin typeface="Franklin Gothic Book"/>
                <a:cs typeface="Franklin Gothic Book"/>
              </a:defRPr>
            </a:lvl1pPr>
            <a:lvl2pPr>
              <a:defRPr>
                <a:solidFill>
                  <a:srgbClr val="FFFFFF"/>
                </a:solidFill>
                <a:latin typeface="Franklin Gothic Book"/>
                <a:cs typeface="Franklin Gothic Book"/>
              </a:defRPr>
            </a:lvl2pPr>
            <a:lvl3pPr>
              <a:defRPr>
                <a:solidFill>
                  <a:srgbClr val="FFFFFF"/>
                </a:solidFill>
                <a:latin typeface="Franklin Gothic Book"/>
                <a:cs typeface="Franklin Gothic Book"/>
              </a:defRPr>
            </a:lvl3pPr>
            <a:lvl4pPr>
              <a:defRPr>
                <a:solidFill>
                  <a:srgbClr val="FFFFFF"/>
                </a:solidFill>
                <a:latin typeface="Franklin Gothic Book"/>
                <a:cs typeface="Franklin Gothic Book"/>
              </a:defRPr>
            </a:lvl4pPr>
            <a:lvl5pPr>
              <a:defRPr>
                <a:solidFill>
                  <a:srgbClr val="FFFFFF"/>
                </a:solidFill>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p:cNvSpPr>
            <a:spLocks noGrp="1"/>
          </p:cNvSpPr>
          <p:nvPr>
            <p:ph type="body" sz="quarter" idx="14"/>
          </p:nvPr>
        </p:nvSpPr>
        <p:spPr>
          <a:xfrm>
            <a:off x="533353" y="4959505"/>
            <a:ext cx="8228979" cy="1274751"/>
          </a:xfrm>
          <a:prstGeom prst="rect">
            <a:avLst/>
          </a:prstGeom>
        </p:spPr>
        <p:txBody>
          <a:bodyPr vert="horz" anchor="ctr"/>
          <a:lstStyle>
            <a:lvl1pPr>
              <a:defRPr>
                <a:solidFill>
                  <a:srgbClr val="FFFFFF"/>
                </a:solidFill>
                <a:latin typeface="Franklin Gothic Book"/>
                <a:cs typeface="Franklin Gothic Book"/>
              </a:defRPr>
            </a:lvl1pPr>
            <a:lvl2pPr>
              <a:defRPr>
                <a:solidFill>
                  <a:srgbClr val="FFFFFF"/>
                </a:solidFill>
                <a:latin typeface="Franklin Gothic Book"/>
                <a:cs typeface="Franklin Gothic Book"/>
              </a:defRPr>
            </a:lvl2pPr>
            <a:lvl3pPr>
              <a:defRPr>
                <a:solidFill>
                  <a:srgbClr val="FFFFFF"/>
                </a:solidFill>
                <a:latin typeface="Franklin Gothic Book"/>
                <a:cs typeface="Franklin Gothic Book"/>
              </a:defRPr>
            </a:lvl3pPr>
            <a:lvl4pPr>
              <a:defRPr>
                <a:solidFill>
                  <a:srgbClr val="FFFFFF"/>
                </a:solidFill>
                <a:latin typeface="Franklin Gothic Book"/>
                <a:cs typeface="Franklin Gothic Book"/>
              </a:defRPr>
            </a:lvl4pPr>
            <a:lvl5pPr>
              <a:defRPr>
                <a:solidFill>
                  <a:srgbClr val="FFFFFF"/>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question-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239" y="2369157"/>
            <a:ext cx="2246065" cy="2239592"/>
          </a:xfrm>
          <a:prstGeom prst="rect">
            <a:avLst/>
          </a:prstGeom>
        </p:spPr>
      </p:pic>
      <p:sp>
        <p:nvSpPr>
          <p:cNvPr id="11"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chemeClr val="bg1"/>
                </a:solidFill>
                <a:latin typeface="Franklin Gothic Book"/>
                <a:cs typeface="Franklin Gothic Book"/>
              </a:defRPr>
            </a:lvl1pPr>
          </a:lstStyle>
          <a:p>
            <a:fld id="{6ABDF21D-6A5A-E64E-9DEC-7E45BDE9297E}" type="slidenum">
              <a:rPr lang="en-US" smtClean="0"/>
              <a:pPr/>
              <a:t>‹#›</a:t>
            </a:fld>
            <a:endParaRPr lang="en-US" dirty="0"/>
          </a:p>
        </p:txBody>
      </p:sp>
    </p:spTree>
    <p:extLst>
      <p:ext uri="{BB962C8B-B14F-4D97-AF65-F5344CB8AC3E}">
        <p14:creationId xmlns:p14="http://schemas.microsoft.com/office/powerpoint/2010/main" val="273737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7446070" y="0"/>
            <a:ext cx="1411854" cy="973498"/>
          </a:xfrm>
          <a:prstGeom prst="rect">
            <a:avLst/>
          </a:prstGeom>
        </p:spPr>
        <p:txBody>
          <a:bodyPr anchor="ctr"/>
          <a:lstStyle>
            <a:lvl1pPr algn="ctr">
              <a:defRPr sz="1400">
                <a:solidFill>
                  <a:schemeClr val="bg1"/>
                </a:solidFill>
              </a:defRPr>
            </a:lvl1pPr>
          </a:lstStyle>
          <a:p>
            <a:fld id="{6ABDF21D-6A5A-E64E-9DEC-7E45BDE9297E}" type="slidenum">
              <a:rPr lang="en-US" smtClean="0"/>
              <a:t>‹#›</a:t>
            </a:fld>
            <a:endParaRPr lang="en-US" dirty="0"/>
          </a:p>
        </p:txBody>
      </p:sp>
      <p:sp>
        <p:nvSpPr>
          <p:cNvPr id="4" name="Footer Placeholder 4"/>
          <p:cNvSpPr>
            <a:spLocks noGrp="1"/>
          </p:cNvSpPr>
          <p:nvPr>
            <p:ph type="ftr" sz="quarter" idx="11"/>
          </p:nvPr>
        </p:nvSpPr>
        <p:spPr>
          <a:xfrm>
            <a:off x="1772874" y="6472792"/>
            <a:ext cx="4246926" cy="283668"/>
          </a:xfrm>
          <a:prstGeom prst="rect">
            <a:avLst/>
          </a:prstGeom>
        </p:spPr>
        <p:txBody>
          <a:bodyPr anchor="ctr"/>
          <a:lstStyle>
            <a:lvl1pPr>
              <a:defRPr sz="700">
                <a:solidFill>
                  <a:schemeClr val="bg1"/>
                </a:solidFill>
              </a:defRPr>
            </a:lvl1pPr>
          </a:lstStyle>
          <a:p>
            <a:endParaRPr lang="en-US" dirty="0">
              <a:latin typeface="Franklin Gothic Book"/>
              <a:cs typeface="Franklin Gothic Book"/>
            </a:endParaRPr>
          </a:p>
        </p:txBody>
      </p:sp>
      <p:sp>
        <p:nvSpPr>
          <p:cNvPr id="5" name="Content Placeholder 2"/>
          <p:cNvSpPr>
            <a:spLocks noGrp="1"/>
          </p:cNvSpPr>
          <p:nvPr>
            <p:ph sz="half" idx="1"/>
          </p:nvPr>
        </p:nvSpPr>
        <p:spPr>
          <a:xfrm>
            <a:off x="457200" y="1144634"/>
            <a:ext cx="4038600" cy="4981530"/>
          </a:xfrm>
          <a:prstGeom prst="rect">
            <a:avLst/>
          </a:prstGeom>
        </p:spPr>
        <p:txBody>
          <a:bodyPr/>
          <a:lstStyle>
            <a:lvl1pPr>
              <a:defRPr sz="2800">
                <a:solidFill>
                  <a:schemeClr val="bg1"/>
                </a:solidFill>
                <a:latin typeface="Franklin Gothic Book"/>
                <a:cs typeface="Franklin Gothic Book"/>
              </a:defRPr>
            </a:lvl1pPr>
            <a:lvl2pPr>
              <a:defRPr sz="2400">
                <a:solidFill>
                  <a:schemeClr val="bg1"/>
                </a:solidFill>
                <a:latin typeface="Franklin Gothic Book"/>
                <a:cs typeface="Franklin Gothic Book"/>
              </a:defRPr>
            </a:lvl2pPr>
            <a:lvl3pPr>
              <a:defRPr sz="2000">
                <a:solidFill>
                  <a:schemeClr val="bg1"/>
                </a:solidFill>
                <a:latin typeface="Franklin Gothic Book"/>
                <a:cs typeface="Franklin Gothic Book"/>
              </a:defRPr>
            </a:lvl3pPr>
            <a:lvl4pPr>
              <a:defRPr sz="1800">
                <a:solidFill>
                  <a:schemeClr val="bg1"/>
                </a:solidFill>
                <a:latin typeface="Franklin Gothic Book"/>
                <a:cs typeface="Franklin Gothic Book"/>
              </a:defRPr>
            </a:lvl4pPr>
            <a:lvl5pPr>
              <a:defRPr sz="1800">
                <a:solidFill>
                  <a:schemeClr val="bg1"/>
                </a:solidFill>
                <a:latin typeface="Franklin Gothic Book"/>
                <a:cs typeface="Franklin Gothic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4648200" y="1144634"/>
            <a:ext cx="4038600" cy="4981530"/>
          </a:xfrm>
          <a:prstGeom prst="rect">
            <a:avLst/>
          </a:prstGeom>
        </p:spPr>
        <p:txBody>
          <a:bodyPr/>
          <a:lstStyle>
            <a:lvl1pPr>
              <a:defRPr sz="2800">
                <a:solidFill>
                  <a:schemeClr val="bg1"/>
                </a:solidFill>
                <a:latin typeface="Franklin Gothic Book"/>
                <a:cs typeface="Franklin Gothic Book"/>
              </a:defRPr>
            </a:lvl1pPr>
            <a:lvl2pPr>
              <a:defRPr sz="2400">
                <a:solidFill>
                  <a:schemeClr val="bg1"/>
                </a:solidFill>
                <a:latin typeface="Franklin Gothic Book"/>
                <a:cs typeface="Franklin Gothic Book"/>
              </a:defRPr>
            </a:lvl2pPr>
            <a:lvl3pPr>
              <a:defRPr sz="2000">
                <a:solidFill>
                  <a:schemeClr val="bg1"/>
                </a:solidFill>
                <a:latin typeface="Franklin Gothic Book"/>
                <a:cs typeface="Franklin Gothic Book"/>
              </a:defRPr>
            </a:lvl3pPr>
            <a:lvl4pPr>
              <a:defRPr sz="1800">
                <a:solidFill>
                  <a:schemeClr val="bg1"/>
                </a:solidFill>
                <a:latin typeface="Franklin Gothic Book"/>
                <a:cs typeface="Franklin Gothic Book"/>
              </a:defRPr>
            </a:lvl4pPr>
            <a:lvl5pPr>
              <a:defRPr sz="1800">
                <a:solidFill>
                  <a:schemeClr val="bg1"/>
                </a:solidFill>
                <a:latin typeface="Franklin Gothic Book"/>
                <a:cs typeface="Franklin Gothic Book"/>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296030" y="0"/>
            <a:ext cx="6821253" cy="973498"/>
          </a:xfrm>
          <a:prstGeom prst="rect">
            <a:avLst/>
          </a:prstGeom>
        </p:spPr>
        <p:txBody>
          <a:bodyPr anchor="ctr"/>
          <a:lstStyle>
            <a:lvl1pPr algn="l">
              <a:defRPr sz="3200">
                <a:solidFill>
                  <a:schemeClr val="bg1"/>
                </a:solidFill>
                <a:latin typeface="Franklin Gothic Book"/>
                <a:cs typeface="Franklin Gothic Book"/>
              </a:defRPr>
            </a:lvl1pPr>
          </a:lstStyle>
          <a:p>
            <a:r>
              <a:rPr lang="en-US"/>
              <a:t>Click to edit Master title style</a:t>
            </a:r>
            <a:endParaRPr lang="en-US" dirty="0"/>
          </a:p>
        </p:txBody>
      </p:sp>
    </p:spTree>
    <p:extLst>
      <p:ext uri="{BB962C8B-B14F-4D97-AF65-F5344CB8AC3E}">
        <p14:creationId xmlns:p14="http://schemas.microsoft.com/office/powerpoint/2010/main" val="126548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502162" y="6297300"/>
            <a:ext cx="641838" cy="560700"/>
          </a:xfrm>
          <a:prstGeom prst="rect">
            <a:avLst/>
          </a:prstGeom>
        </p:spPr>
        <p:txBody>
          <a:bodyPr anchor="ctr"/>
          <a:lstStyle>
            <a:lvl1pPr algn="ctr">
              <a:defRPr sz="1400">
                <a:solidFill>
                  <a:srgbClr val="04346C"/>
                </a:solidFill>
                <a:latin typeface="Franklin Gothic Book"/>
                <a:cs typeface="Franklin Gothic Book"/>
              </a:defRPr>
            </a:lvl1pPr>
          </a:lstStyle>
          <a:p>
            <a:fld id="{6ABDF21D-6A5A-E64E-9DEC-7E45BDE9297E}" type="slidenum">
              <a:rPr lang="en-US" smtClean="0"/>
              <a:t>‹#›</a:t>
            </a:fld>
            <a:endParaRPr lang="en-US" dirty="0"/>
          </a:p>
        </p:txBody>
      </p:sp>
    </p:spTree>
    <p:extLst>
      <p:ext uri="{BB962C8B-B14F-4D97-AF65-F5344CB8AC3E}">
        <p14:creationId xmlns:p14="http://schemas.microsoft.com/office/powerpoint/2010/main" val="89718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838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etraining@leadstrat.com" TargetMode="External"/><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facebook.com/Leadstrat"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678878"/>
            <a:ext cx="9144000" cy="2189218"/>
          </a:xfrm>
        </p:spPr>
        <p:txBody>
          <a:bodyPr/>
          <a:lstStyle/>
          <a:p>
            <a:r>
              <a:rPr lang="en-US" sz="6600" dirty="0">
                <a:solidFill>
                  <a:srgbClr val="B4BF45"/>
                </a:solidFill>
                <a:effectLst>
                  <a:outerShdw blurRad="38100" dist="38100" dir="2700000" algn="tl">
                    <a:srgbClr val="000000">
                      <a:alpha val="43137"/>
                    </a:srgbClr>
                  </a:outerShdw>
                </a:effectLst>
              </a:rPr>
              <a:t>The Facilitative Leader</a:t>
            </a:r>
            <a:endParaRPr lang="en-US" sz="5400" dirty="0">
              <a:solidFill>
                <a:schemeClr val="accent6">
                  <a:lumMod val="60000"/>
                  <a:lumOff val="40000"/>
                </a:schemeClr>
              </a:solidFill>
            </a:endParaRPr>
          </a:p>
        </p:txBody>
      </p:sp>
    </p:spTree>
    <p:extLst>
      <p:ext uri="{BB962C8B-B14F-4D97-AF65-F5344CB8AC3E}">
        <p14:creationId xmlns:p14="http://schemas.microsoft.com/office/powerpoint/2010/main" val="312515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Teams v. Groups</a:t>
            </a: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393416730"/>
              </p:ext>
            </p:extLst>
          </p:nvPr>
        </p:nvGraphicFramePr>
        <p:xfrm>
          <a:off x="441522" y="1518735"/>
          <a:ext cx="7898998" cy="4663440"/>
        </p:xfrm>
        <a:graphic>
          <a:graphicData uri="http://schemas.openxmlformats.org/drawingml/2006/table">
            <a:tbl>
              <a:tblPr firstRow="1" bandRow="1">
                <a:tableStyleId>{2D5ABB26-0587-4C30-8999-92F81FD0307C}</a:tableStyleId>
              </a:tblPr>
              <a:tblGrid>
                <a:gridCol w="577526">
                  <a:extLst>
                    <a:ext uri="{9D8B030D-6E8A-4147-A177-3AD203B41FA5}">
                      <a16:colId xmlns:a16="http://schemas.microsoft.com/office/drawing/2014/main" val="20000"/>
                    </a:ext>
                  </a:extLst>
                </a:gridCol>
                <a:gridCol w="2132163">
                  <a:extLst>
                    <a:ext uri="{9D8B030D-6E8A-4147-A177-3AD203B41FA5}">
                      <a16:colId xmlns:a16="http://schemas.microsoft.com/office/drawing/2014/main" val="20001"/>
                    </a:ext>
                  </a:extLst>
                </a:gridCol>
                <a:gridCol w="2853336">
                  <a:extLst>
                    <a:ext uri="{9D8B030D-6E8A-4147-A177-3AD203B41FA5}">
                      <a16:colId xmlns:a16="http://schemas.microsoft.com/office/drawing/2014/main" val="20002"/>
                    </a:ext>
                  </a:extLst>
                </a:gridCol>
                <a:gridCol w="2335973">
                  <a:extLst>
                    <a:ext uri="{9D8B030D-6E8A-4147-A177-3AD203B41FA5}">
                      <a16:colId xmlns:a16="http://schemas.microsoft.com/office/drawing/2014/main" val="20003"/>
                    </a:ext>
                  </a:extLst>
                </a:gridCol>
              </a:tblGrid>
              <a:tr h="484811">
                <a:tc>
                  <a:txBody>
                    <a:bodyPr/>
                    <a:lstStyle/>
                    <a:p>
                      <a:endParaRPr lang="en-US" sz="2800" dirty="0">
                        <a:solidFill>
                          <a:schemeClr val="tx1">
                            <a:lumMod val="75000"/>
                            <a:lumOff val="25000"/>
                          </a:schemeClr>
                        </a:solidFill>
                        <a:latin typeface="Franklin Gothic Medium"/>
                        <a:cs typeface="Franklin Gothic Medium"/>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800" dirty="0">
                          <a:solidFill>
                            <a:schemeClr val="tx2"/>
                          </a:solidFill>
                          <a:latin typeface="Franklin Gothic Medium"/>
                          <a:cs typeface="Franklin Gothic Medium"/>
                        </a:rPr>
                        <a:t>Team</a:t>
                      </a:r>
                    </a:p>
                  </a:txBody>
                  <a:tcPr>
                    <a:lnL>
                      <a:noFill/>
                    </a:lnL>
                  </a:tcPr>
                </a:tc>
                <a:tc>
                  <a:txBody>
                    <a:bodyPr/>
                    <a:lstStyle/>
                    <a:p>
                      <a:pPr algn="ctr"/>
                      <a:endParaRPr lang="en-US" sz="2800" dirty="0">
                        <a:solidFill>
                          <a:schemeClr val="tx1">
                            <a:lumMod val="75000"/>
                            <a:lumOff val="25000"/>
                          </a:schemeClr>
                        </a:solidFill>
                        <a:latin typeface="Franklin Gothic Medium"/>
                        <a:cs typeface="Franklin Gothic Medium"/>
                      </a:endParaRPr>
                    </a:p>
                  </a:txBody>
                  <a:tcPr/>
                </a:tc>
                <a:tc>
                  <a:txBody>
                    <a:bodyPr/>
                    <a:lstStyle/>
                    <a:p>
                      <a:pPr algn="ctr"/>
                      <a:r>
                        <a:rPr lang="en-US" sz="2800" dirty="0">
                          <a:solidFill>
                            <a:schemeClr val="tx2"/>
                          </a:solidFill>
                          <a:latin typeface="Franklin Gothic Medium"/>
                          <a:cs typeface="Franklin Gothic Medium"/>
                        </a:rPr>
                        <a:t>Group</a:t>
                      </a:r>
                    </a:p>
                  </a:txBody>
                  <a:tcPr/>
                </a:tc>
                <a:extLst>
                  <a:ext uri="{0D108BD9-81ED-4DB2-BD59-A6C34878D82A}">
                    <a16:rowId xmlns:a16="http://schemas.microsoft.com/office/drawing/2014/main" val="10000"/>
                  </a:ext>
                </a:extLst>
              </a:tr>
              <a:tr h="484811">
                <a:tc>
                  <a:txBody>
                    <a:bodyPr/>
                    <a:lstStyle/>
                    <a:p>
                      <a:r>
                        <a:rPr lang="en-US" sz="2800" dirty="0">
                          <a:solidFill>
                            <a:schemeClr val="tx2"/>
                          </a:solidFill>
                          <a:latin typeface="Franklin Gothic Medium"/>
                          <a:cs typeface="Franklin Gothic Medium"/>
                        </a:rPr>
                        <a:t>A.</a:t>
                      </a:r>
                    </a:p>
                  </a:txBody>
                  <a:tcP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solidFill>
                          <a:schemeClr val="tx2"/>
                        </a:solidFill>
                        <a:latin typeface="Franklin Gothic Medium"/>
                        <a:cs typeface="Franklin Gothic Medium"/>
                      </a:endParaRPr>
                    </a:p>
                  </a:txBody>
                  <a:tcPr>
                    <a:lnL>
                      <a:noFill/>
                    </a:lnL>
                    <a:lnB w="6350" cap="flat" cmpd="sng" algn="ctr">
                      <a:solidFill>
                        <a:prstClr val="black">
                          <a:lumMod val="50000"/>
                          <a:lumOff val="50000"/>
                        </a:prstClr>
                      </a:solidFill>
                      <a:prstDash val="solid"/>
                      <a:round/>
                      <a:headEnd type="none" w="med" len="med"/>
                      <a:tailEnd type="none" w="med" len="med"/>
                    </a:lnB>
                  </a:tcPr>
                </a:tc>
                <a:tc>
                  <a:txBody>
                    <a:bodyPr/>
                    <a:lstStyle/>
                    <a:p>
                      <a:endParaRPr lang="en-US" sz="2800" dirty="0">
                        <a:solidFill>
                          <a:schemeClr val="tx1">
                            <a:lumMod val="75000"/>
                            <a:lumOff val="25000"/>
                          </a:schemeClr>
                        </a:solidFill>
                        <a:latin typeface="Franklin Gothic Medium"/>
                        <a:cs typeface="Franklin Gothic Medium"/>
                      </a:endParaRPr>
                    </a:p>
                  </a:txBody>
                  <a:tcPr/>
                </a:tc>
                <a:tc>
                  <a:txBody>
                    <a:bodyPr/>
                    <a:lstStyle/>
                    <a:p>
                      <a:endParaRPr lang="en-US" sz="2800" dirty="0">
                        <a:solidFill>
                          <a:schemeClr val="tx2"/>
                        </a:solidFill>
                        <a:latin typeface="Franklin Gothic Medium"/>
                        <a:cs typeface="Franklin Gothic Medium"/>
                      </a:endParaRPr>
                    </a:p>
                  </a:txBody>
                  <a:tcPr>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1"/>
                  </a:ext>
                </a:extLst>
              </a:tr>
              <a:tr h="484811">
                <a:tc>
                  <a:txBody>
                    <a:bodyPr/>
                    <a:lstStyle/>
                    <a:p>
                      <a:r>
                        <a:rPr lang="en-US" sz="2800" dirty="0">
                          <a:solidFill>
                            <a:schemeClr val="tx2"/>
                          </a:solidFill>
                          <a:latin typeface="Franklin Gothic Medium"/>
                          <a:cs typeface="Franklin Gothic Medium"/>
                        </a:rPr>
                        <a:t>B.</a:t>
                      </a:r>
                    </a:p>
                  </a:txBody>
                  <a:tcP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solidFill>
                          <a:schemeClr val="tx2"/>
                        </a:solidFill>
                        <a:latin typeface="Franklin Gothic Medium"/>
                        <a:cs typeface="Franklin Gothic Medium"/>
                      </a:endParaRPr>
                    </a:p>
                  </a:txBody>
                  <a:tcPr>
                    <a:lnL>
                      <a:noFill/>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sz="2800" dirty="0">
                        <a:solidFill>
                          <a:schemeClr val="tx1">
                            <a:lumMod val="75000"/>
                            <a:lumOff val="25000"/>
                          </a:schemeClr>
                        </a:solidFill>
                        <a:latin typeface="Franklin Gothic Medium"/>
                        <a:cs typeface="Franklin Gothic Medium"/>
                      </a:endParaRPr>
                    </a:p>
                  </a:txBody>
                  <a:tcPr/>
                </a:tc>
                <a:tc>
                  <a:txBody>
                    <a:bodyPr/>
                    <a:lstStyle/>
                    <a:p>
                      <a:endParaRPr lang="en-US" sz="2800" dirty="0">
                        <a:solidFill>
                          <a:schemeClr val="tx2"/>
                        </a:solidFill>
                        <a:latin typeface="Franklin Gothic Medium"/>
                        <a:cs typeface="Franklin Gothic Medium"/>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2"/>
                  </a:ext>
                </a:extLst>
              </a:tr>
              <a:tr h="484811">
                <a:tc>
                  <a:txBody>
                    <a:bodyPr/>
                    <a:lstStyle/>
                    <a:p>
                      <a:r>
                        <a:rPr lang="en-US" sz="2800" dirty="0">
                          <a:solidFill>
                            <a:schemeClr val="tx2"/>
                          </a:solidFill>
                          <a:latin typeface="Franklin Gothic Medium"/>
                          <a:cs typeface="Franklin Gothic Medium"/>
                        </a:rPr>
                        <a:t>C.</a:t>
                      </a:r>
                    </a:p>
                  </a:txBody>
                  <a:tcP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solidFill>
                          <a:schemeClr val="tx2"/>
                        </a:solidFill>
                        <a:latin typeface="Franklin Gothic Medium"/>
                        <a:cs typeface="Franklin Gothic Medium"/>
                      </a:endParaRPr>
                    </a:p>
                  </a:txBody>
                  <a:tcPr>
                    <a:lnL>
                      <a:noFill/>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sz="2800" dirty="0">
                        <a:solidFill>
                          <a:schemeClr val="tx1">
                            <a:lumMod val="75000"/>
                            <a:lumOff val="25000"/>
                          </a:schemeClr>
                        </a:solidFill>
                        <a:latin typeface="Franklin Gothic Medium"/>
                        <a:cs typeface="Franklin Gothic Medium"/>
                      </a:endParaRPr>
                    </a:p>
                  </a:txBody>
                  <a:tcPr/>
                </a:tc>
                <a:tc>
                  <a:txBody>
                    <a:bodyPr/>
                    <a:lstStyle/>
                    <a:p>
                      <a:endParaRPr lang="en-US" sz="2800" dirty="0">
                        <a:solidFill>
                          <a:schemeClr val="tx2"/>
                        </a:solidFill>
                        <a:latin typeface="Franklin Gothic Medium"/>
                        <a:cs typeface="Franklin Gothic Medium"/>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3"/>
                  </a:ext>
                </a:extLst>
              </a:tr>
              <a:tr h="484811">
                <a:tc>
                  <a:txBody>
                    <a:bodyPr/>
                    <a:lstStyle/>
                    <a:p>
                      <a:r>
                        <a:rPr lang="en-US" sz="2800" dirty="0">
                          <a:solidFill>
                            <a:schemeClr val="tx2"/>
                          </a:solidFill>
                          <a:latin typeface="Franklin Gothic Medium"/>
                          <a:cs typeface="Franklin Gothic Medium"/>
                        </a:rPr>
                        <a:t>D.</a:t>
                      </a:r>
                    </a:p>
                  </a:txBody>
                  <a:tcP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solidFill>
                          <a:schemeClr val="tx2"/>
                        </a:solidFill>
                        <a:latin typeface="Franklin Gothic Medium"/>
                        <a:cs typeface="Franklin Gothic Medium"/>
                      </a:endParaRPr>
                    </a:p>
                  </a:txBody>
                  <a:tcPr>
                    <a:lnL>
                      <a:noFill/>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sz="2800" dirty="0">
                        <a:solidFill>
                          <a:schemeClr val="tx1">
                            <a:lumMod val="75000"/>
                            <a:lumOff val="25000"/>
                          </a:schemeClr>
                        </a:solidFill>
                        <a:latin typeface="Franklin Gothic Medium"/>
                        <a:cs typeface="Franklin Gothic Medium"/>
                      </a:endParaRPr>
                    </a:p>
                  </a:txBody>
                  <a:tcPr/>
                </a:tc>
                <a:tc>
                  <a:txBody>
                    <a:bodyPr/>
                    <a:lstStyle/>
                    <a:p>
                      <a:endParaRPr lang="en-US" sz="2800" dirty="0">
                        <a:solidFill>
                          <a:schemeClr val="tx2"/>
                        </a:solidFill>
                        <a:latin typeface="Franklin Gothic Medium"/>
                        <a:cs typeface="Franklin Gothic Medium"/>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4"/>
                  </a:ext>
                </a:extLst>
              </a:tr>
              <a:tr h="484811">
                <a:tc>
                  <a:txBody>
                    <a:bodyPr/>
                    <a:lstStyle/>
                    <a:p>
                      <a:r>
                        <a:rPr lang="en-US" sz="2800" dirty="0">
                          <a:solidFill>
                            <a:schemeClr val="tx2"/>
                          </a:solidFill>
                          <a:latin typeface="Franklin Gothic Medium"/>
                          <a:cs typeface="Franklin Gothic Medium"/>
                        </a:rPr>
                        <a:t>E.</a:t>
                      </a:r>
                    </a:p>
                  </a:txBody>
                  <a:tcP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solidFill>
                          <a:schemeClr val="tx2"/>
                        </a:solidFill>
                        <a:latin typeface="Franklin Gothic Medium"/>
                        <a:cs typeface="Franklin Gothic Medium"/>
                      </a:endParaRPr>
                    </a:p>
                  </a:txBody>
                  <a:tcPr>
                    <a:lnL>
                      <a:noFill/>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sz="2800" dirty="0">
                        <a:solidFill>
                          <a:schemeClr val="tx1">
                            <a:lumMod val="75000"/>
                            <a:lumOff val="25000"/>
                          </a:schemeClr>
                        </a:solidFill>
                        <a:latin typeface="Franklin Gothic Medium"/>
                        <a:cs typeface="Franklin Gothic Medium"/>
                      </a:endParaRPr>
                    </a:p>
                  </a:txBody>
                  <a:tcPr/>
                </a:tc>
                <a:tc>
                  <a:txBody>
                    <a:bodyPr/>
                    <a:lstStyle/>
                    <a:p>
                      <a:endParaRPr lang="en-US" sz="2800" dirty="0">
                        <a:solidFill>
                          <a:schemeClr val="tx2"/>
                        </a:solidFill>
                        <a:latin typeface="Franklin Gothic Medium"/>
                        <a:cs typeface="Franklin Gothic Medium"/>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5"/>
                  </a:ext>
                </a:extLst>
              </a:tr>
              <a:tr h="484811">
                <a:tc>
                  <a:txBody>
                    <a:bodyPr/>
                    <a:lstStyle/>
                    <a:p>
                      <a:r>
                        <a:rPr lang="en-US" sz="2800" dirty="0">
                          <a:solidFill>
                            <a:schemeClr val="tx2"/>
                          </a:solidFill>
                          <a:latin typeface="Franklin Gothic Medium"/>
                          <a:cs typeface="Franklin Gothic Medium"/>
                        </a:rPr>
                        <a:t>F.</a:t>
                      </a:r>
                    </a:p>
                  </a:txBody>
                  <a:tcP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solidFill>
                          <a:schemeClr val="tx2"/>
                        </a:solidFill>
                        <a:latin typeface="Franklin Gothic Medium"/>
                        <a:cs typeface="Franklin Gothic Medium"/>
                      </a:endParaRPr>
                    </a:p>
                  </a:txBody>
                  <a:tcPr>
                    <a:lnL>
                      <a:noFill/>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sz="2800" dirty="0">
                        <a:solidFill>
                          <a:schemeClr val="tx1">
                            <a:lumMod val="75000"/>
                            <a:lumOff val="25000"/>
                          </a:schemeClr>
                        </a:solidFill>
                        <a:latin typeface="Franklin Gothic Medium"/>
                        <a:cs typeface="Franklin Gothic Medium"/>
                      </a:endParaRPr>
                    </a:p>
                  </a:txBody>
                  <a:tcPr/>
                </a:tc>
                <a:tc>
                  <a:txBody>
                    <a:bodyPr/>
                    <a:lstStyle/>
                    <a:p>
                      <a:endParaRPr lang="en-US" sz="2800" dirty="0">
                        <a:solidFill>
                          <a:schemeClr val="tx2"/>
                        </a:solidFill>
                        <a:latin typeface="Franklin Gothic Medium"/>
                        <a:cs typeface="Franklin Gothic Medium"/>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6"/>
                  </a:ext>
                </a:extLst>
              </a:tr>
              <a:tr h="484811">
                <a:tc>
                  <a:txBody>
                    <a:bodyPr/>
                    <a:lstStyle/>
                    <a:p>
                      <a:r>
                        <a:rPr lang="en-US" sz="2800" dirty="0">
                          <a:solidFill>
                            <a:schemeClr val="tx2"/>
                          </a:solidFill>
                          <a:latin typeface="Franklin Gothic Medium"/>
                          <a:cs typeface="Franklin Gothic Medium"/>
                        </a:rPr>
                        <a:t>G</a:t>
                      </a:r>
                    </a:p>
                  </a:txBody>
                  <a:tcP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solidFill>
                          <a:schemeClr val="tx2"/>
                        </a:solidFill>
                        <a:latin typeface="Franklin Gothic Medium"/>
                        <a:cs typeface="Franklin Gothic Medium"/>
                      </a:endParaRPr>
                    </a:p>
                  </a:txBody>
                  <a:tcPr>
                    <a:lnL>
                      <a:noFill/>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sz="2800" dirty="0">
                        <a:solidFill>
                          <a:schemeClr val="tx1">
                            <a:lumMod val="75000"/>
                            <a:lumOff val="25000"/>
                          </a:schemeClr>
                        </a:solidFill>
                        <a:latin typeface="Franklin Gothic Medium"/>
                        <a:cs typeface="Franklin Gothic Medium"/>
                      </a:endParaRPr>
                    </a:p>
                  </a:txBody>
                  <a:tcPr/>
                </a:tc>
                <a:tc>
                  <a:txBody>
                    <a:bodyPr/>
                    <a:lstStyle/>
                    <a:p>
                      <a:endParaRPr lang="en-US" sz="2800" dirty="0">
                        <a:solidFill>
                          <a:schemeClr val="tx2"/>
                        </a:solidFill>
                        <a:latin typeface="Franklin Gothic Medium"/>
                        <a:cs typeface="Franklin Gothic Medium"/>
                      </a:endParaRPr>
                    </a:p>
                  </a:txBody>
                  <a:tcP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7"/>
                  </a:ext>
                </a:extLst>
              </a:tr>
              <a:tr h="484811">
                <a:tc>
                  <a:txBody>
                    <a:bodyPr/>
                    <a:lstStyle/>
                    <a:p>
                      <a:r>
                        <a:rPr lang="en-US" sz="2800" dirty="0">
                          <a:solidFill>
                            <a:schemeClr val="tx2"/>
                          </a:solidFill>
                          <a:latin typeface="Franklin Gothic Medium"/>
                          <a:cs typeface="Franklin Gothic Medium"/>
                        </a:rPr>
                        <a:t>H.</a:t>
                      </a:r>
                    </a:p>
                  </a:txBody>
                  <a:tcP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solidFill>
                          <a:schemeClr val="tx2"/>
                        </a:solidFill>
                        <a:latin typeface="Franklin Gothic Medium"/>
                        <a:cs typeface="Franklin Gothic Medium"/>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sz="2800" dirty="0">
                        <a:solidFill>
                          <a:schemeClr val="tx1">
                            <a:lumMod val="75000"/>
                            <a:lumOff val="25000"/>
                          </a:schemeClr>
                        </a:solidFill>
                        <a:latin typeface="Franklin Gothic Medium"/>
                        <a:cs typeface="Franklin Gothic Medium"/>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B w="6350" cap="flat" cmpd="sng" algn="ctr">
                      <a:noFill/>
                      <a:prstDash val="solid"/>
                      <a:round/>
                      <a:headEnd type="none" w="med" len="med"/>
                      <a:tailEnd type="none" w="med" len="med"/>
                    </a:lnB>
                  </a:tcPr>
                </a:tc>
                <a:tc>
                  <a:txBody>
                    <a:bodyPr/>
                    <a:lstStyle/>
                    <a:p>
                      <a:endParaRPr lang="en-US" sz="2800" dirty="0">
                        <a:solidFill>
                          <a:schemeClr val="tx2"/>
                        </a:solidFill>
                        <a:latin typeface="Franklin Gothic Medium"/>
                        <a:cs typeface="Franklin Gothic Medium"/>
                      </a:endParaRPr>
                    </a:p>
                  </a:txBody>
                  <a:tcPr>
                    <a:lnL w="6350" cap="flat" cmpd="sng" algn="ctr">
                      <a:no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pic>
        <p:nvPicPr>
          <p:cNvPr id="3" name="Picture 2"/>
          <p:cNvPicPr>
            <a:picLocks noChangeAspect="1"/>
          </p:cNvPicPr>
          <p:nvPr/>
        </p:nvPicPr>
        <p:blipFill>
          <a:blip r:embed="rId2">
            <a:clrChange>
              <a:clrFrom>
                <a:srgbClr val="F9F9FA"/>
              </a:clrFrom>
              <a:clrTo>
                <a:srgbClr val="F9F9FA">
                  <a:alpha val="0"/>
                </a:srgbClr>
              </a:clrTo>
            </a:clrChange>
            <a:extLst>
              <a:ext uri="{28A0092B-C50C-407E-A947-70E740481C1C}">
                <a14:useLocalDpi xmlns:a14="http://schemas.microsoft.com/office/drawing/2010/main" val="0"/>
              </a:ext>
            </a:extLst>
          </a:blip>
          <a:stretch>
            <a:fillRect/>
          </a:stretch>
        </p:blipFill>
        <p:spPr>
          <a:xfrm>
            <a:off x="2568199" y="529911"/>
            <a:ext cx="3994042" cy="5984006"/>
          </a:xfrm>
          <a:prstGeom prst="rect">
            <a:avLst/>
          </a:prstGeom>
        </p:spPr>
      </p:pic>
      <p:sp>
        <p:nvSpPr>
          <p:cNvPr id="7" name="Content Placeholder 2"/>
          <p:cNvSpPr txBox="1">
            <a:spLocks/>
          </p:cNvSpPr>
          <p:nvPr/>
        </p:nvSpPr>
        <p:spPr>
          <a:xfrm>
            <a:off x="378810" y="1001912"/>
            <a:ext cx="8229600" cy="722877"/>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E46C0A"/>
                </a:solidFill>
              </a:rPr>
              <a:t>What are the differences?</a:t>
            </a:r>
          </a:p>
        </p:txBody>
      </p:sp>
      <p:sp>
        <p:nvSpPr>
          <p:cNvPr id="8" name="Slide Number Placeholder 3"/>
          <p:cNvSpPr>
            <a:spLocks noGrp="1"/>
          </p:cNvSpPr>
          <p:nvPr>
            <p:ph type="sldNum" sz="quarter" idx="12"/>
          </p:nvPr>
        </p:nvSpPr>
        <p:spPr>
          <a:xfrm>
            <a:off x="8257033" y="6371277"/>
            <a:ext cx="886968" cy="486697"/>
          </a:xfrm>
          <a:prstGeom prst="rect">
            <a:avLst/>
          </a:prstGeom>
        </p:spPr>
        <p:txBody>
          <a:bodyPr/>
          <a:lstStyle/>
          <a:p>
            <a:fld id="{53A1559F-C2B4-5749-B15A-A88D8DD5B87C}" type="slidenum">
              <a:rPr lang="en-US"/>
              <a:pPr/>
              <a:t>10</a:t>
            </a:fld>
            <a:r>
              <a:rPr lang="en-US" dirty="0"/>
              <a:t> | 4-2</a:t>
            </a:r>
          </a:p>
        </p:txBody>
      </p:sp>
    </p:spTree>
    <p:extLst>
      <p:ext uri="{BB962C8B-B14F-4D97-AF65-F5344CB8AC3E}">
        <p14:creationId xmlns:p14="http://schemas.microsoft.com/office/powerpoint/2010/main" val="111559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Teams v. Groups</a:t>
            </a:r>
          </a:p>
        </p:txBody>
      </p:sp>
      <p:graphicFrame>
        <p:nvGraphicFramePr>
          <p:cNvPr id="6" name="Group 51"/>
          <p:cNvGraphicFramePr>
            <a:graphicFrameLocks noGrp="1"/>
          </p:cNvGraphicFramePr>
          <p:nvPr>
            <p:ph idx="1"/>
            <p:extLst>
              <p:ext uri="{D42A27DB-BD31-4B8C-83A1-F6EECF244321}">
                <p14:modId xmlns:p14="http://schemas.microsoft.com/office/powerpoint/2010/main" val="800434099"/>
              </p:ext>
            </p:extLst>
          </p:nvPr>
        </p:nvGraphicFramePr>
        <p:xfrm>
          <a:off x="342900" y="987834"/>
          <a:ext cx="8458200" cy="5346849"/>
        </p:xfrm>
        <a:graphic>
          <a:graphicData uri="http://schemas.openxmlformats.org/drawingml/2006/table">
            <a:tbl>
              <a:tblPr>
                <a:tableStyleId>{2D5ABB26-0587-4C30-8999-92F81FD0307C}</a:tableStyleId>
              </a:tblPr>
              <a:tblGrid>
                <a:gridCol w="3885514">
                  <a:extLst>
                    <a:ext uri="{9D8B030D-6E8A-4147-A177-3AD203B41FA5}">
                      <a16:colId xmlns:a16="http://schemas.microsoft.com/office/drawing/2014/main" val="20000"/>
                    </a:ext>
                  </a:extLst>
                </a:gridCol>
                <a:gridCol w="2147841">
                  <a:extLst>
                    <a:ext uri="{9D8B030D-6E8A-4147-A177-3AD203B41FA5}">
                      <a16:colId xmlns:a16="http://schemas.microsoft.com/office/drawing/2014/main" val="20001"/>
                    </a:ext>
                  </a:extLst>
                </a:gridCol>
                <a:gridCol w="2424845">
                  <a:extLst>
                    <a:ext uri="{9D8B030D-6E8A-4147-A177-3AD203B41FA5}">
                      <a16:colId xmlns:a16="http://schemas.microsoft.com/office/drawing/2014/main" val="20002"/>
                    </a:ext>
                  </a:extLst>
                </a:gridCol>
              </a:tblGrid>
              <a:tr h="752636">
                <a:tc>
                  <a:txBody>
                    <a:bodyPr/>
                    <a:lstStyle/>
                    <a:p>
                      <a:pPr marL="0" marR="0" lvl="0" indent="0" algn="ctr"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anchor="ctr" anchorCtr="1" horzOverflow="overflow">
                    <a:lnR w="6350" cap="flat" cmpd="sng" algn="ctr">
                      <a:solidFill>
                        <a:prstClr val="black">
                          <a:lumMod val="50000"/>
                          <a:lumOff val="50000"/>
                        </a:prstClr>
                      </a:solidFill>
                      <a:prstDash val="solid"/>
                      <a:round/>
                      <a:headEnd type="none" w="med" len="med"/>
                      <a:tailEnd type="none" w="med" len="med"/>
                    </a:lnR>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2000" u="none" strike="noStrike" cap="none" normalizeH="0" baseline="0" dirty="0">
                          <a:ln>
                            <a:noFill/>
                          </a:ln>
                          <a:solidFill>
                            <a:schemeClr val="tx2"/>
                          </a:solidFill>
                          <a:effectLst/>
                          <a:latin typeface="Franklin Gothic Medium"/>
                          <a:cs typeface="Franklin Gothic Medium"/>
                        </a:rPr>
                        <a:t>Group or Team?</a:t>
                      </a:r>
                      <a:endParaRPr kumimoji="0" lang="en-US" sz="2000" b="1" i="0" u="none" strike="noStrike" cap="none" normalizeH="0" baseline="0" dirty="0">
                        <a:ln>
                          <a:noFill/>
                        </a:ln>
                        <a:solidFill>
                          <a:schemeClr val="tx2"/>
                        </a:solidFill>
                        <a:effectLst/>
                        <a:latin typeface="Franklin Gothic Medium"/>
                        <a:cs typeface="Franklin Gothic Medium"/>
                      </a:endParaRPr>
                    </a:p>
                  </a:txBody>
                  <a:tcPr marT="45723" marB="45723" anchor="ctr" anchorCtr="1" horzOverflow="overflow">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2000" u="none" strike="noStrike" cap="none" normalizeH="0" baseline="0" dirty="0">
                          <a:ln>
                            <a:noFill/>
                          </a:ln>
                          <a:solidFill>
                            <a:schemeClr val="tx2"/>
                          </a:solidFill>
                          <a:effectLst/>
                          <a:latin typeface="Franklin Gothic Medium"/>
                          <a:cs typeface="Franklin Gothic Medium"/>
                        </a:rPr>
                        <a:t>Why? (Use A-H)</a:t>
                      </a:r>
                      <a:endParaRPr kumimoji="0" lang="en-US" sz="2000" b="1" i="0" u="none" strike="noStrike" cap="none" normalizeH="0" baseline="0" dirty="0">
                        <a:ln>
                          <a:noFill/>
                        </a:ln>
                        <a:solidFill>
                          <a:schemeClr val="tx2"/>
                        </a:solidFill>
                        <a:effectLst/>
                        <a:latin typeface="Franklin Gothic Medium"/>
                        <a:cs typeface="Franklin Gothic Medium"/>
                      </a:endParaRPr>
                    </a:p>
                  </a:txBody>
                  <a:tcPr marT="45723" marB="45723" anchor="ctr" anchorCtr="1" horzOverflow="overflow">
                    <a:lnL w="6350" cap="flat" cmpd="sng" algn="ctr">
                      <a:solidFill>
                        <a:prstClr val="black">
                          <a:lumMod val="50000"/>
                          <a:lumOff val="50000"/>
                        </a:prstClr>
                      </a:solidFill>
                      <a:prstDash val="solid"/>
                      <a:round/>
                      <a:headEnd type="none" w="med" len="med"/>
                      <a:tailEnd type="none" w="med" len="med"/>
                    </a:lnL>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0"/>
                  </a:ext>
                </a:extLst>
              </a:tr>
              <a:tr h="503158">
                <a:tc>
                  <a:txBody>
                    <a:bodyPr/>
                    <a:lstStyle/>
                    <a:p>
                      <a:pPr marL="236538" marR="0" lvl="0" indent="-236538"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1800" u="none" strike="noStrike" cap="none" normalizeH="0" baseline="0" dirty="0">
                          <a:ln>
                            <a:noFill/>
                          </a:ln>
                          <a:solidFill>
                            <a:schemeClr val="tx2"/>
                          </a:solidFill>
                          <a:effectLst/>
                          <a:latin typeface="Franklin Gothic Book"/>
                          <a:cs typeface="Franklin Gothic Book"/>
                        </a:rPr>
                        <a:t>1. Symphony orchestra</a:t>
                      </a:r>
                      <a:endParaRPr kumimoji="0" lang="en-US" sz="1800" b="1" i="0" u="none" strike="noStrike" cap="none" normalizeH="0" baseline="0" dirty="0">
                        <a:ln>
                          <a:noFill/>
                        </a:ln>
                        <a:solidFill>
                          <a:schemeClr val="tx2"/>
                        </a:solidFill>
                        <a:effectLst/>
                        <a:latin typeface="Franklin Gothic Book"/>
                        <a:cs typeface="Franklin Gothic Book"/>
                      </a:endParaRPr>
                    </a:p>
                  </a:txBody>
                  <a:tcPr marT="45723" marB="45723"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1"/>
                  </a:ext>
                </a:extLst>
              </a:tr>
              <a:tr h="503158">
                <a:tc>
                  <a:txBody>
                    <a:bodyPr/>
                    <a:lstStyle/>
                    <a:p>
                      <a:pPr marL="236538" marR="0" lvl="0" indent="-236538"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1800" u="none" strike="noStrike" cap="none" normalizeH="0" baseline="0" dirty="0">
                          <a:ln>
                            <a:noFill/>
                          </a:ln>
                          <a:solidFill>
                            <a:schemeClr val="tx2"/>
                          </a:solidFill>
                          <a:effectLst/>
                          <a:latin typeface="Franklin Gothic Book"/>
                          <a:cs typeface="Franklin Gothic Book"/>
                        </a:rPr>
                        <a:t>2. Americans on a bus tour of France</a:t>
                      </a:r>
                      <a:endParaRPr kumimoji="0" lang="en-US" sz="1800" b="1" i="0" u="none" strike="noStrike" cap="none" normalizeH="0" baseline="0" dirty="0">
                        <a:ln>
                          <a:noFill/>
                        </a:ln>
                        <a:solidFill>
                          <a:schemeClr val="tx2"/>
                        </a:solidFill>
                        <a:effectLst/>
                        <a:latin typeface="Franklin Gothic Book"/>
                        <a:cs typeface="Franklin Gothic Book"/>
                      </a:endParaRPr>
                    </a:p>
                  </a:txBody>
                  <a:tcPr marT="45723" marB="45723"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2"/>
                  </a:ext>
                </a:extLst>
              </a:tr>
              <a:tr h="503158">
                <a:tc>
                  <a:txBody>
                    <a:bodyPr/>
                    <a:lstStyle/>
                    <a:p>
                      <a:pPr marL="236538" marR="0" lvl="0" indent="-236538"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1800" u="none" strike="noStrike" cap="none" normalizeH="0" baseline="0" dirty="0">
                          <a:ln>
                            <a:noFill/>
                          </a:ln>
                          <a:solidFill>
                            <a:schemeClr val="tx2"/>
                          </a:solidFill>
                          <a:effectLst/>
                          <a:latin typeface="Franklin Gothic Book"/>
                          <a:cs typeface="Franklin Gothic Book"/>
                        </a:rPr>
                        <a:t>3. U. S. Congress</a:t>
                      </a:r>
                      <a:endParaRPr kumimoji="0" lang="en-US" sz="1800" b="1" i="0" u="none" strike="noStrike" cap="none" normalizeH="0" baseline="0" dirty="0">
                        <a:ln>
                          <a:noFill/>
                        </a:ln>
                        <a:solidFill>
                          <a:schemeClr val="tx2"/>
                        </a:solidFill>
                        <a:effectLst/>
                        <a:latin typeface="Franklin Gothic Book"/>
                        <a:cs typeface="Franklin Gothic Book"/>
                      </a:endParaRPr>
                    </a:p>
                  </a:txBody>
                  <a:tcPr marT="45723" marB="45723"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3"/>
                  </a:ext>
                </a:extLst>
              </a:tr>
              <a:tr h="503158">
                <a:tc>
                  <a:txBody>
                    <a:bodyPr/>
                    <a:lstStyle/>
                    <a:p>
                      <a:pPr marL="236538" marR="0" lvl="0" indent="-236538"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1800" u="none" strike="noStrike" cap="none" normalizeH="0" baseline="0" dirty="0">
                          <a:ln>
                            <a:noFill/>
                          </a:ln>
                          <a:solidFill>
                            <a:schemeClr val="tx2"/>
                          </a:solidFill>
                          <a:effectLst/>
                          <a:latin typeface="Franklin Gothic Book"/>
                          <a:cs typeface="Franklin Gothic Book"/>
                        </a:rPr>
                        <a:t>4. 1992 Atlanta Braves (first place)</a:t>
                      </a: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4"/>
                  </a:ext>
                </a:extLst>
              </a:tr>
              <a:tr h="503158">
                <a:tc>
                  <a:txBody>
                    <a:bodyPr/>
                    <a:lstStyle/>
                    <a:p>
                      <a:pPr marL="236538" marR="0" lvl="0" indent="-236538"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1800" u="none" strike="noStrike" cap="none" normalizeH="0" baseline="0" dirty="0">
                          <a:ln>
                            <a:noFill/>
                          </a:ln>
                          <a:solidFill>
                            <a:schemeClr val="tx2"/>
                          </a:solidFill>
                          <a:effectLst/>
                          <a:latin typeface="Franklin Gothic Book"/>
                          <a:cs typeface="Franklin Gothic Book"/>
                        </a:rPr>
                        <a:t>5. 1990 Atlanta Braves  (last place)</a:t>
                      </a: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5"/>
                  </a:ext>
                </a:extLst>
              </a:tr>
              <a:tr h="880520">
                <a:tc>
                  <a:txBody>
                    <a:bodyPr/>
                    <a:lstStyle/>
                    <a:p>
                      <a:pPr marL="236538" marR="0" lvl="0" indent="-236538"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1800" u="none" strike="noStrike" cap="none" normalizeH="0" baseline="0" dirty="0">
                          <a:ln>
                            <a:noFill/>
                          </a:ln>
                          <a:solidFill>
                            <a:schemeClr val="tx2"/>
                          </a:solidFill>
                          <a:effectLst/>
                          <a:latin typeface="Franklin Gothic Book"/>
                          <a:cs typeface="Franklin Gothic Book"/>
                        </a:rPr>
                        <a:t>6. Volunteers rescuing a child stuck in a well</a:t>
                      </a:r>
                      <a:endParaRPr kumimoji="0" lang="en-US" sz="1800" b="1" i="0" u="none" strike="noStrike" cap="none" normalizeH="0" baseline="0" dirty="0">
                        <a:ln>
                          <a:noFill/>
                        </a:ln>
                        <a:solidFill>
                          <a:schemeClr val="tx2"/>
                        </a:solidFill>
                        <a:effectLst/>
                        <a:latin typeface="Franklin Gothic Book"/>
                        <a:cs typeface="Franklin Gothic Book"/>
                      </a:endParaRPr>
                    </a:p>
                  </a:txBody>
                  <a:tcPr marT="45723" marB="45723"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6"/>
                  </a:ext>
                </a:extLst>
              </a:tr>
              <a:tr h="503158">
                <a:tc>
                  <a:txBody>
                    <a:bodyPr/>
                    <a:lstStyle/>
                    <a:p>
                      <a:pPr marL="236538" marR="0" lvl="0" indent="-236538"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1800" u="none" strike="noStrike" cap="none" normalizeH="0" baseline="0" dirty="0">
                          <a:ln>
                            <a:noFill/>
                          </a:ln>
                          <a:solidFill>
                            <a:schemeClr val="tx2"/>
                          </a:solidFill>
                          <a:effectLst/>
                          <a:latin typeface="Franklin Gothic Book"/>
                          <a:cs typeface="Franklin Gothic Book"/>
                        </a:rPr>
                        <a:t>7. Cast of a play</a:t>
                      </a:r>
                      <a:endParaRPr kumimoji="0" lang="en-US" sz="1800" b="1" i="0" u="none" strike="noStrike" cap="none" normalizeH="0" baseline="0" dirty="0">
                        <a:ln>
                          <a:noFill/>
                        </a:ln>
                        <a:solidFill>
                          <a:schemeClr val="tx2"/>
                        </a:solidFill>
                        <a:effectLst/>
                        <a:latin typeface="Franklin Gothic Book"/>
                        <a:cs typeface="Franklin Gothic Book"/>
                      </a:endParaRPr>
                    </a:p>
                  </a:txBody>
                  <a:tcPr marT="45723" marB="45723"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7"/>
                  </a:ext>
                </a:extLst>
              </a:tr>
              <a:tr h="694745">
                <a:tc>
                  <a:txBody>
                    <a:bodyPr/>
                    <a:lstStyle/>
                    <a:p>
                      <a:pPr marL="236538" marR="0" lvl="0" indent="-236538"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1800" u="none" strike="noStrike" cap="none" normalizeH="0" baseline="0" dirty="0">
                          <a:ln>
                            <a:noFill/>
                          </a:ln>
                          <a:solidFill>
                            <a:schemeClr val="tx2"/>
                          </a:solidFill>
                          <a:effectLst/>
                          <a:latin typeface="Franklin Gothic Book"/>
                          <a:cs typeface="Franklin Gothic Book"/>
                        </a:rPr>
                        <a:t>8. Our organization</a:t>
                      </a:r>
                      <a:endParaRPr kumimoji="0" lang="en-US" sz="1800" b="1" i="0" u="none" strike="noStrike" cap="none" normalizeH="0" baseline="0" dirty="0">
                        <a:ln>
                          <a:noFill/>
                        </a:ln>
                        <a:solidFill>
                          <a:schemeClr val="tx2"/>
                        </a:solidFill>
                        <a:effectLst/>
                        <a:latin typeface="Franklin Gothic Book"/>
                        <a:cs typeface="Franklin Gothic Book"/>
                      </a:endParaRPr>
                    </a:p>
                  </a:txBody>
                  <a:tcPr marT="45723" marB="45723"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chemeClr val="tx2"/>
                        </a:solidFill>
                        <a:effectLst/>
                        <a:latin typeface="Franklin Gothic Book"/>
                        <a:cs typeface="Franklin Gothic Book"/>
                      </a:endParaRPr>
                    </a:p>
                  </a:txBody>
                  <a:tcPr marT="45723" marB="45723"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7" name="Slide Number Placeholder 3"/>
          <p:cNvSpPr>
            <a:spLocks noGrp="1"/>
          </p:cNvSpPr>
          <p:nvPr>
            <p:ph type="sldNum" sz="quarter" idx="12"/>
          </p:nvPr>
        </p:nvSpPr>
        <p:spPr>
          <a:xfrm>
            <a:off x="8257033" y="6371277"/>
            <a:ext cx="886968" cy="486697"/>
          </a:xfrm>
          <a:prstGeom prst="rect">
            <a:avLst/>
          </a:prstGeom>
        </p:spPr>
        <p:txBody>
          <a:bodyPr/>
          <a:lstStyle/>
          <a:p>
            <a:fld id="{53A1559F-C2B4-5749-B15A-A88D8DD5B87C}" type="slidenum">
              <a:rPr lang="en-US"/>
              <a:pPr/>
              <a:t>11</a:t>
            </a:fld>
            <a:r>
              <a:rPr lang="en-US" dirty="0"/>
              <a:t> | 4-2</a:t>
            </a:r>
          </a:p>
        </p:txBody>
      </p:sp>
    </p:spTree>
    <p:extLst>
      <p:ext uri="{BB962C8B-B14F-4D97-AF65-F5344CB8AC3E}">
        <p14:creationId xmlns:p14="http://schemas.microsoft.com/office/powerpoint/2010/main" val="46723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3" name="Text Placeholder 2"/>
          <p:cNvSpPr>
            <a:spLocks noGrp="1"/>
          </p:cNvSpPr>
          <p:nvPr>
            <p:ph type="body" sz="quarter" idx="13"/>
          </p:nvPr>
        </p:nvSpPr>
        <p:spPr/>
        <p:txBody>
          <a:bodyPr/>
          <a:lstStyle/>
          <a:p>
            <a:pPr marL="0" indent="0">
              <a:buNone/>
            </a:pPr>
            <a:r>
              <a:rPr lang="en-US" dirty="0"/>
              <a:t>Organization v. Operation</a:t>
            </a:r>
          </a:p>
          <a:p>
            <a:pPr marL="0" indent="0">
              <a:buNone/>
            </a:pPr>
            <a:endParaRPr lang="en-US" sz="1000" dirty="0"/>
          </a:p>
          <a:p>
            <a:pPr marL="0" indent="0">
              <a:buNone/>
            </a:pPr>
            <a:r>
              <a:rPr lang="en-US" dirty="0"/>
              <a:t>Which example?</a:t>
            </a:r>
          </a:p>
        </p:txBody>
      </p:sp>
      <p:pic>
        <p:nvPicPr>
          <p:cNvPr id="7" name="Picture 6" descr="organizations-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80" y="1781514"/>
            <a:ext cx="3458241" cy="3591893"/>
          </a:xfrm>
          <a:prstGeom prst="rect">
            <a:avLst/>
          </a:prstGeom>
        </p:spPr>
      </p:pic>
      <p:sp>
        <p:nvSpPr>
          <p:cNvPr id="8" name="Title 1"/>
          <p:cNvSpPr txBox="1">
            <a:spLocks/>
          </p:cNvSpPr>
          <p:nvPr/>
        </p:nvSpPr>
        <p:spPr>
          <a:xfrm>
            <a:off x="296030" y="119267"/>
            <a:ext cx="6821253" cy="9734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effectLst>
                  <a:outerShdw blurRad="38100" dist="38100" dir="2700000" algn="tl">
                    <a:srgbClr val="000000">
                      <a:alpha val="43137"/>
                    </a:srgbClr>
                  </a:outerShdw>
                </a:effectLst>
                <a:latin typeface="Franklin Gothic Book"/>
              </a:rPr>
              <a:t>A. Teams v. Groups</a:t>
            </a:r>
          </a:p>
        </p:txBody>
      </p:sp>
      <p:sp>
        <p:nvSpPr>
          <p:cNvPr id="6" name="Slide Number Placeholder 3"/>
          <p:cNvSpPr>
            <a:spLocks noGrp="1"/>
          </p:cNvSpPr>
          <p:nvPr>
            <p:ph type="sldNum" sz="quarter" idx="12"/>
          </p:nvPr>
        </p:nvSpPr>
        <p:spPr>
          <a:xfrm>
            <a:off x="8257033" y="6371277"/>
            <a:ext cx="886968" cy="486697"/>
          </a:xfrm>
          <a:prstGeom prst="rect">
            <a:avLst/>
          </a:prstGeom>
        </p:spPr>
        <p:txBody>
          <a:bodyPr/>
          <a:lstStyle/>
          <a:p>
            <a:fld id="{53A1559F-C2B4-5749-B15A-A88D8DD5B87C}" type="slidenum">
              <a:rPr lang="en-US"/>
              <a:pPr/>
              <a:t>12</a:t>
            </a:fld>
            <a:r>
              <a:rPr lang="en-US" dirty="0"/>
              <a:t> | 4-3</a:t>
            </a:r>
          </a:p>
        </p:txBody>
      </p:sp>
    </p:spTree>
    <p:extLst>
      <p:ext uri="{BB962C8B-B14F-4D97-AF65-F5344CB8AC3E}">
        <p14:creationId xmlns:p14="http://schemas.microsoft.com/office/powerpoint/2010/main" val="72250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3" name="Text Placeholder 2"/>
          <p:cNvSpPr>
            <a:spLocks noGrp="1"/>
          </p:cNvSpPr>
          <p:nvPr>
            <p:ph type="body" sz="quarter" idx="13"/>
          </p:nvPr>
        </p:nvSpPr>
        <p:spPr/>
        <p:txBody>
          <a:bodyPr/>
          <a:lstStyle/>
          <a:p>
            <a:pPr marL="0" indent="0">
              <a:buNone/>
            </a:pPr>
            <a:r>
              <a:rPr lang="en-US" dirty="0"/>
              <a:t>Organization v. Operation</a:t>
            </a:r>
          </a:p>
          <a:p>
            <a:pPr marL="0" indent="0">
              <a:buNone/>
            </a:pPr>
            <a:endParaRPr lang="en-US" sz="1000" dirty="0"/>
          </a:p>
          <a:p>
            <a:pPr marL="0" indent="0">
              <a:buNone/>
            </a:pPr>
            <a:r>
              <a:rPr lang="en-US" dirty="0"/>
              <a:t>Which example?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80" y="1781514"/>
            <a:ext cx="3458241" cy="3591892"/>
          </a:xfrm>
          <a:prstGeom prst="rect">
            <a:avLst/>
          </a:prstGeom>
        </p:spPr>
      </p:pic>
      <p:sp>
        <p:nvSpPr>
          <p:cNvPr id="6" name="Title 1"/>
          <p:cNvSpPr txBox="1">
            <a:spLocks/>
          </p:cNvSpPr>
          <p:nvPr/>
        </p:nvSpPr>
        <p:spPr>
          <a:xfrm>
            <a:off x="296030" y="119267"/>
            <a:ext cx="6821253" cy="9734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effectLst>
                  <a:outerShdw blurRad="38100" dist="38100" dir="2700000" algn="tl">
                    <a:srgbClr val="000000">
                      <a:alpha val="43137"/>
                    </a:srgbClr>
                  </a:outerShdw>
                </a:effectLst>
                <a:latin typeface="Franklin Gothic Book"/>
              </a:rPr>
              <a:t>A. Teams v. Groups</a:t>
            </a:r>
          </a:p>
        </p:txBody>
      </p:sp>
      <p:sp>
        <p:nvSpPr>
          <p:cNvPr id="8" name="Slide Number Placeholder 3"/>
          <p:cNvSpPr>
            <a:spLocks noGrp="1"/>
          </p:cNvSpPr>
          <p:nvPr>
            <p:ph type="sldNum" sz="quarter" idx="12"/>
          </p:nvPr>
        </p:nvSpPr>
        <p:spPr>
          <a:xfrm>
            <a:off x="8257033" y="6371277"/>
            <a:ext cx="886968" cy="486697"/>
          </a:xfrm>
          <a:prstGeom prst="rect">
            <a:avLst/>
          </a:prstGeom>
        </p:spPr>
        <p:txBody>
          <a:bodyPr/>
          <a:lstStyle/>
          <a:p>
            <a:fld id="{53A1559F-C2B4-5749-B15A-A88D8DD5B87C}" type="slidenum">
              <a:rPr lang="en-US"/>
              <a:pPr/>
              <a:t>13</a:t>
            </a:fld>
            <a:r>
              <a:rPr lang="en-US" dirty="0"/>
              <a:t> | 4-3</a:t>
            </a:r>
          </a:p>
        </p:txBody>
      </p:sp>
    </p:spTree>
    <p:extLst>
      <p:ext uri="{BB962C8B-B14F-4D97-AF65-F5344CB8AC3E}">
        <p14:creationId xmlns:p14="http://schemas.microsoft.com/office/powerpoint/2010/main" val="74194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3" name="Text Placeholder 2"/>
          <p:cNvSpPr>
            <a:spLocks noGrp="1"/>
          </p:cNvSpPr>
          <p:nvPr>
            <p:ph type="body" sz="quarter" idx="13"/>
          </p:nvPr>
        </p:nvSpPr>
        <p:spPr/>
        <p:txBody>
          <a:bodyPr/>
          <a:lstStyle/>
          <a:p>
            <a:pPr marL="0" indent="0">
              <a:buNone/>
            </a:pPr>
            <a:r>
              <a:rPr lang="en-US" dirty="0"/>
              <a:t>Organization versus Operation</a:t>
            </a:r>
          </a:p>
          <a:p>
            <a:pPr marL="0" indent="0">
              <a:buNone/>
            </a:pPr>
            <a:endParaRPr lang="en-US" sz="1000" dirty="0"/>
          </a:p>
          <a:p>
            <a:pPr marL="0" indent="0">
              <a:buNone/>
            </a:pPr>
            <a:r>
              <a:rPr lang="en-US" dirty="0"/>
              <a:t>Which example?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80" y="1781514"/>
            <a:ext cx="3458240" cy="3591892"/>
          </a:xfrm>
          <a:prstGeom prst="rect">
            <a:avLst/>
          </a:prstGeom>
        </p:spPr>
      </p:pic>
      <p:sp>
        <p:nvSpPr>
          <p:cNvPr id="2" name="Rectangle 1"/>
          <p:cNvSpPr/>
          <p:nvPr/>
        </p:nvSpPr>
        <p:spPr>
          <a:xfrm>
            <a:off x="3630613" y="2486050"/>
            <a:ext cx="5513387" cy="2197992"/>
          </a:xfrm>
          <a:prstGeom prst="rect">
            <a:avLst/>
          </a:prstGeom>
          <a:solidFill>
            <a:srgbClr val="AFBD22"/>
          </a:solidFill>
          <a:ln>
            <a:noFill/>
          </a:ln>
        </p:spPr>
        <p:style>
          <a:lnRef idx="2">
            <a:schemeClr val="dk1"/>
          </a:lnRef>
          <a:fillRef idx="1">
            <a:schemeClr val="lt1"/>
          </a:fillRef>
          <a:effectRef idx="0">
            <a:schemeClr val="dk1"/>
          </a:effectRef>
          <a:fontRef idx="minor">
            <a:schemeClr val="dk1"/>
          </a:fontRef>
        </p:style>
        <p:txBody>
          <a:bodyPr rtlCol="0" anchor="ctr"/>
          <a:lstStyle/>
          <a:p>
            <a:pPr lvl="1"/>
            <a:r>
              <a:rPr lang="en-US" sz="2400" dirty="0">
                <a:latin typeface="Franklin Gothic Book"/>
                <a:cs typeface="Franklin Gothic Book"/>
              </a:rPr>
              <a:t>Sustained Success Requires</a:t>
            </a:r>
          </a:p>
          <a:p>
            <a:pPr marL="742950" lvl="1" indent="-285750">
              <a:buFont typeface="Arial"/>
              <a:buChar char="•"/>
            </a:pPr>
            <a:r>
              <a:rPr lang="en-US" sz="2400" dirty="0">
                <a:latin typeface="Franklin Gothic Book"/>
                <a:cs typeface="Franklin Gothic Book"/>
              </a:rPr>
              <a:t> Organized as a Team</a:t>
            </a:r>
          </a:p>
          <a:p>
            <a:pPr marL="742950" lvl="1" indent="-285750">
              <a:buFont typeface="Arial"/>
              <a:buChar char="•"/>
            </a:pPr>
            <a:r>
              <a:rPr lang="en-US" sz="2400" dirty="0">
                <a:latin typeface="Franklin Gothic Book"/>
                <a:cs typeface="Franklin Gothic Book"/>
              </a:rPr>
              <a:t> Operating as a Team</a:t>
            </a:r>
          </a:p>
          <a:p>
            <a:pPr marL="742950" lvl="1" indent="-285750">
              <a:buFont typeface="Arial"/>
              <a:buChar char="•"/>
            </a:pPr>
            <a:r>
              <a:rPr lang="en-US" sz="2400" dirty="0">
                <a:latin typeface="Franklin Gothic Book"/>
                <a:cs typeface="Franklin Gothic Book"/>
              </a:rPr>
              <a:t> Excellent _____________</a:t>
            </a:r>
          </a:p>
        </p:txBody>
      </p:sp>
      <p:sp>
        <p:nvSpPr>
          <p:cNvPr id="8" name="TextBox 7"/>
          <p:cNvSpPr txBox="1"/>
          <p:nvPr/>
        </p:nvSpPr>
        <p:spPr>
          <a:xfrm>
            <a:off x="8748074" y="3148016"/>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9" name="Title 1"/>
          <p:cNvSpPr txBox="1">
            <a:spLocks/>
          </p:cNvSpPr>
          <p:nvPr/>
        </p:nvSpPr>
        <p:spPr>
          <a:xfrm>
            <a:off x="296030" y="119267"/>
            <a:ext cx="6821253" cy="97349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bg1"/>
                </a:solidFill>
                <a:effectLst>
                  <a:outerShdw blurRad="38100" dist="38100" dir="2700000" algn="tl">
                    <a:srgbClr val="000000">
                      <a:alpha val="43137"/>
                    </a:srgbClr>
                  </a:outerShdw>
                </a:effectLst>
                <a:latin typeface="Franklin Gothic Book"/>
              </a:rPr>
              <a:t>A. Teams v. Groups</a:t>
            </a:r>
          </a:p>
        </p:txBody>
      </p:sp>
      <p:sp>
        <p:nvSpPr>
          <p:cNvPr id="10" name="Slide Number Placeholder 3"/>
          <p:cNvSpPr>
            <a:spLocks noGrp="1"/>
          </p:cNvSpPr>
          <p:nvPr>
            <p:ph type="sldNum" sz="quarter" idx="12"/>
          </p:nvPr>
        </p:nvSpPr>
        <p:spPr>
          <a:xfrm>
            <a:off x="8257033" y="6371277"/>
            <a:ext cx="886968" cy="486697"/>
          </a:xfrm>
          <a:prstGeom prst="rect">
            <a:avLst/>
          </a:prstGeom>
        </p:spPr>
        <p:txBody>
          <a:bodyPr/>
          <a:lstStyle/>
          <a:p>
            <a:fld id="{53A1559F-C2B4-5749-B15A-A88D8DD5B87C}" type="slidenum">
              <a:rPr lang="en-US"/>
              <a:pPr/>
              <a:t>14</a:t>
            </a:fld>
            <a:r>
              <a:rPr lang="en-US" dirty="0"/>
              <a:t> | 4-3</a:t>
            </a:r>
          </a:p>
        </p:txBody>
      </p:sp>
    </p:spTree>
    <p:extLst>
      <p:ext uri="{BB962C8B-B14F-4D97-AF65-F5344CB8AC3E}">
        <p14:creationId xmlns:p14="http://schemas.microsoft.com/office/powerpoint/2010/main" val="202936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7" t="12621" r="-307" b="34127"/>
          <a:stretch/>
        </p:blipFill>
        <p:spPr>
          <a:xfrm>
            <a:off x="0" y="0"/>
            <a:ext cx="9144000" cy="3281256"/>
          </a:xfrm>
          <a:prstGeom prst="rect">
            <a:avLst/>
          </a:prstGeom>
        </p:spPr>
      </p:pic>
      <p:sp>
        <p:nvSpPr>
          <p:cNvPr id="5" name="Footer Placeholder 4"/>
          <p:cNvSpPr>
            <a:spLocks noGrp="1"/>
          </p:cNvSpPr>
          <p:nvPr>
            <p:ph type="ftr" sz="quarter" idx="11"/>
          </p:nvPr>
        </p:nvSpPr>
        <p:spPr>
          <a:prstGeom prst="rect">
            <a:avLst/>
          </a:prstGeom>
        </p:spPr>
        <p:txBody>
          <a:bodyPr/>
          <a:lstStyle/>
          <a:p>
            <a:r>
              <a:rPr lang="en-US" dirty="0">
                <a:latin typeface="Franklin Gothic Book"/>
                <a:cs typeface="Franklin Gothic Book"/>
              </a:rPr>
              <a:t>Copyright 2017, Leadership Strategies, Inc. - V15.07c Duplication prohibited without consent  </a:t>
            </a:r>
          </a:p>
        </p:txBody>
      </p:sp>
      <p:sp>
        <p:nvSpPr>
          <p:cNvPr id="18" name="Content Placeholder 6"/>
          <p:cNvSpPr txBox="1">
            <a:spLocks/>
          </p:cNvSpPr>
          <p:nvPr/>
        </p:nvSpPr>
        <p:spPr>
          <a:xfrm>
            <a:off x="2493819" y="4031014"/>
            <a:ext cx="6852062" cy="3117930"/>
          </a:xfrm>
          <a:prstGeom prst="rect">
            <a:avLst/>
          </a:prstGeom>
        </p:spPr>
        <p:txBody>
          <a:bodyPr numCol="2">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spcBef>
                <a:spcPts val="0"/>
              </a:spcBef>
              <a:buFont typeface="+mj-lt"/>
              <a:buAutoNum type="alphaUcPeriod"/>
            </a:pPr>
            <a:r>
              <a:rPr lang="en-US" sz="2400" dirty="0">
                <a:solidFill>
                  <a:schemeClr val="accent1"/>
                </a:solidFill>
              </a:rPr>
              <a:t>Teams v. Groups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tx2"/>
                </a:solidFill>
                <a:latin typeface="Franklin Gothic Demi" panose="020B0703020102020204" pitchFamily="34" charset="0"/>
              </a:rPr>
              <a:t>8 Team Essentials</a:t>
            </a:r>
          </a:p>
          <a:p>
            <a:pPr marL="457200" indent="-457200">
              <a:lnSpc>
                <a:spcPct val="90000"/>
              </a:lnSpc>
              <a:spcBef>
                <a:spcPts val="0"/>
              </a:spcBef>
              <a:buFont typeface="+mj-lt"/>
              <a:buAutoNum type="alphaUcPeriod"/>
            </a:pPr>
            <a:r>
              <a:rPr lang="en-US" sz="2400" dirty="0">
                <a:solidFill>
                  <a:schemeClr val="tx2"/>
                </a:solidFill>
              </a:rPr>
              <a:t>Anticipating Team Issues</a:t>
            </a:r>
          </a:p>
          <a:p>
            <a:pPr marL="457200" indent="-457200">
              <a:lnSpc>
                <a:spcPct val="90000"/>
              </a:lnSpc>
              <a:spcBef>
                <a:spcPts val="0"/>
              </a:spcBef>
              <a:buFont typeface="+mj-lt"/>
              <a:buAutoNum type="alphaUcPeriod"/>
            </a:pPr>
            <a:r>
              <a:rPr lang="en-US" sz="2400" dirty="0">
                <a:solidFill>
                  <a:schemeClr val="tx2"/>
                </a:solidFill>
              </a:rPr>
              <a:t>Team Norms</a:t>
            </a:r>
          </a:p>
          <a:p>
            <a:pPr marL="457200" indent="-457200">
              <a:lnSpc>
                <a:spcPct val="90000"/>
              </a:lnSpc>
              <a:spcBef>
                <a:spcPts val="0"/>
              </a:spcBef>
              <a:buFont typeface="+mj-lt"/>
              <a:buAutoNum type="alphaUcPeriod"/>
            </a:pPr>
            <a:r>
              <a:rPr lang="en-US" sz="2400" dirty="0">
                <a:solidFill>
                  <a:schemeClr val="tx2"/>
                </a:solidFill>
              </a:rPr>
              <a:t>Accountability: 5 Critical Elements</a:t>
            </a:r>
          </a:p>
          <a:p>
            <a:pPr marL="457200" indent="-457200">
              <a:lnSpc>
                <a:spcPct val="90000"/>
              </a:lnSpc>
              <a:spcBef>
                <a:spcPts val="0"/>
              </a:spcBef>
              <a:buFont typeface="+mj-lt"/>
              <a:buAutoNum type="alphaUcPeriod"/>
            </a:pPr>
            <a:endParaRPr lang="en-US" sz="2400" dirty="0">
              <a:solidFill>
                <a:schemeClr val="tx2"/>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spcBef>
                <a:spcPts val="0"/>
              </a:spcBef>
              <a:buFont typeface="+mj-lt"/>
              <a:buAutoNum type="alphaUcPeriod" startAt="6"/>
            </a:pPr>
            <a:r>
              <a:rPr lang="en-US" sz="2400" dirty="0">
                <a:solidFill>
                  <a:schemeClr val="tx2"/>
                </a:solidFill>
              </a:rPr>
              <a:t>Solution Processes</a:t>
            </a:r>
          </a:p>
          <a:p>
            <a:pPr marL="457200" indent="-457200">
              <a:spcBef>
                <a:spcPts val="0"/>
              </a:spcBef>
              <a:buFont typeface="+mj-lt"/>
              <a:buAutoNum type="alphaUcPeriod" startAt="6"/>
            </a:pPr>
            <a:r>
              <a:rPr lang="en-US" sz="2400" dirty="0">
                <a:solidFill>
                  <a:schemeClr val="tx2"/>
                </a:solidFill>
              </a:rPr>
              <a:t>Managing Change Resistance</a:t>
            </a:r>
          </a:p>
          <a:p>
            <a:pPr marL="457200" indent="-457200">
              <a:spcBef>
                <a:spcPts val="0"/>
              </a:spcBef>
              <a:buFont typeface="+mj-lt"/>
              <a:buAutoNum type="alphaUcPeriod" startAt="6"/>
            </a:pPr>
            <a:r>
              <a:rPr lang="en-US" sz="2400" dirty="0">
                <a:solidFill>
                  <a:schemeClr val="tx2"/>
                </a:solidFill>
              </a:rPr>
              <a:t>Developing Recommendations</a:t>
            </a:r>
          </a:p>
          <a:p>
            <a:pPr marL="0" indent="0">
              <a:lnSpc>
                <a:spcPct val="110000"/>
              </a:lnSpc>
              <a:spcBef>
                <a:spcPts val="0"/>
              </a:spcBef>
              <a:buNone/>
            </a:pPr>
            <a:r>
              <a:rPr lang="en-US" sz="2400" b="1" dirty="0">
                <a:solidFill>
                  <a:schemeClr val="accent6">
                    <a:lumMod val="75000"/>
                  </a:schemeClr>
                </a:solidFill>
              </a:rPr>
              <a:t>Exercise</a:t>
            </a:r>
            <a:r>
              <a:rPr lang="en-US" sz="2400" dirty="0">
                <a:solidFill>
                  <a:schemeClr val="tx2"/>
                </a:solidFill>
              </a:rPr>
              <a:t>: Chartering a Team </a:t>
            </a:r>
          </a:p>
          <a:p>
            <a:pPr marL="457200" indent="-457200">
              <a:lnSpc>
                <a:spcPct val="90000"/>
              </a:lnSpc>
              <a:spcBef>
                <a:spcPts val="300"/>
              </a:spcBef>
              <a:buFont typeface="+mj-lt"/>
              <a:buAutoNum type="alphaUcPeriod"/>
            </a:pPr>
            <a:endParaRPr lang="en-US" sz="2000" dirty="0">
              <a:solidFill>
                <a:schemeClr val="tx2"/>
              </a:solidFill>
            </a:endParaRPr>
          </a:p>
        </p:txBody>
      </p:sp>
      <p:graphicFrame>
        <p:nvGraphicFramePr>
          <p:cNvPr id="20" name="Table 19"/>
          <p:cNvGraphicFramePr>
            <a:graphicFrameLocks noGrp="1"/>
          </p:cNvGraphicFramePr>
          <p:nvPr>
            <p:extLst/>
          </p:nvPr>
        </p:nvGraphicFramePr>
        <p:xfrm>
          <a:off x="1889429" y="3303158"/>
          <a:ext cx="5616271" cy="745197"/>
        </p:xfrm>
        <a:graphic>
          <a:graphicData uri="http://schemas.openxmlformats.org/drawingml/2006/table">
            <a:tbl>
              <a:tblPr firstRow="1" bandRow="1">
                <a:tableStyleId>{5C22544A-7EE6-4342-B048-85BDC9FD1C3A}</a:tableStyleId>
              </a:tblPr>
              <a:tblGrid>
                <a:gridCol w="573635">
                  <a:extLst>
                    <a:ext uri="{9D8B030D-6E8A-4147-A177-3AD203B41FA5}">
                      <a16:colId xmlns:a16="http://schemas.microsoft.com/office/drawing/2014/main" val="2530965431"/>
                    </a:ext>
                  </a:extLst>
                </a:gridCol>
                <a:gridCol w="5042636">
                  <a:extLst>
                    <a:ext uri="{9D8B030D-6E8A-4147-A177-3AD203B41FA5}">
                      <a16:colId xmlns:a16="http://schemas.microsoft.com/office/drawing/2014/main" val="2374861410"/>
                    </a:ext>
                  </a:extLst>
                </a:gridCol>
              </a:tblGrid>
              <a:tr h="745197">
                <a:tc>
                  <a:txBody>
                    <a:bodyPr/>
                    <a:lstStyle/>
                    <a:p>
                      <a:pPr algn="ctr"/>
                      <a:r>
                        <a:rPr lang="en-US" sz="3600" dirty="0"/>
                        <a:t>4</a:t>
                      </a:r>
                    </a:p>
                  </a:txBody>
                  <a:tcPr>
                    <a:solidFill>
                      <a:schemeClr val="tx1"/>
                    </a:solidFill>
                  </a:tcPr>
                </a:tc>
                <a:tc>
                  <a:txBody>
                    <a:bodyPr/>
                    <a:lstStyle/>
                    <a:p>
                      <a:r>
                        <a:rPr lang="en-US" sz="3600" dirty="0"/>
                        <a:t> Facilitating 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21" name="Picture 20"/>
          <p:cNvPicPr>
            <a:picLocks noChangeAspect="1"/>
          </p:cNvPicPr>
          <p:nvPr/>
        </p:nvPicPr>
        <p:blipFill>
          <a:blip r:embed="rId3"/>
          <a:stretch>
            <a:fillRect/>
          </a:stretch>
        </p:blipFill>
        <p:spPr>
          <a:xfrm>
            <a:off x="196640" y="4151017"/>
            <a:ext cx="2194560" cy="2203132"/>
          </a:xfrm>
          <a:prstGeom prst="rect">
            <a:avLst/>
          </a:prstGeom>
        </p:spPr>
      </p:pic>
    </p:spTree>
    <p:extLst>
      <p:ext uri="{BB962C8B-B14F-4D97-AF65-F5344CB8AC3E}">
        <p14:creationId xmlns:p14="http://schemas.microsoft.com/office/powerpoint/2010/main" val="1358542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16321858"/>
              </p:ext>
            </p:extLst>
          </p:nvPr>
        </p:nvGraphicFramePr>
        <p:xfrm>
          <a:off x="329228" y="1128950"/>
          <a:ext cx="8371916" cy="4888871"/>
        </p:xfrm>
        <a:graphic>
          <a:graphicData uri="http://schemas.openxmlformats.org/drawingml/2006/table">
            <a:tbl>
              <a:tblPr firstRow="1" bandRow="1">
                <a:tableStyleId>{2D5ABB26-0587-4C30-8999-92F81FD0307C}</a:tableStyleId>
              </a:tblPr>
              <a:tblGrid>
                <a:gridCol w="2069095">
                  <a:extLst>
                    <a:ext uri="{9D8B030D-6E8A-4147-A177-3AD203B41FA5}">
                      <a16:colId xmlns:a16="http://schemas.microsoft.com/office/drawing/2014/main" val="20000"/>
                    </a:ext>
                  </a:extLst>
                </a:gridCol>
                <a:gridCol w="6302821">
                  <a:extLst>
                    <a:ext uri="{9D8B030D-6E8A-4147-A177-3AD203B41FA5}">
                      <a16:colId xmlns:a16="http://schemas.microsoft.com/office/drawing/2014/main" val="20001"/>
                    </a:ext>
                  </a:extLst>
                </a:gridCol>
              </a:tblGrid>
              <a:tr h="598754">
                <a:tc>
                  <a:txBody>
                    <a:bodyPr/>
                    <a:lstStyle/>
                    <a:p>
                      <a:pPr marL="0" indent="0">
                        <a:buFont typeface="+mj-lt"/>
                        <a:buNone/>
                      </a:pPr>
                      <a:r>
                        <a:rPr lang="en-US" dirty="0">
                          <a:solidFill>
                            <a:schemeClr val="tx2"/>
                          </a:solidFill>
                          <a:latin typeface="Franklin Gothic Medium"/>
                          <a:cs typeface="Franklin Gothic Medium"/>
                        </a:rPr>
                        <a:t>1. Purpose</a:t>
                      </a:r>
                    </a:p>
                  </a:txBody>
                  <a:tcPr anchor="ctr">
                    <a:lnR w="6350" cap="flat" cmpd="sng" algn="ctr">
                      <a:solidFill>
                        <a:prstClr val="black">
                          <a:lumMod val="50000"/>
                          <a:lumOff val="50000"/>
                        </a:prstClr>
                      </a:solidFill>
                      <a:prstDash val="solid"/>
                      <a:round/>
                      <a:headEnd type="none" w="med" len="med"/>
                      <a:tailEnd type="none" w="med" len="med"/>
                    </a:lnR>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0"/>
                  </a:ext>
                </a:extLst>
              </a:tr>
              <a:tr h="598754">
                <a:tc>
                  <a:txBody>
                    <a:bodyPr/>
                    <a:lstStyle/>
                    <a:p>
                      <a:pPr marL="0" indent="0">
                        <a:buFont typeface="+mj-lt"/>
                        <a:buNone/>
                      </a:pPr>
                      <a:r>
                        <a:rPr lang="en-US" dirty="0">
                          <a:solidFill>
                            <a:schemeClr val="tx2"/>
                          </a:solidFill>
                          <a:latin typeface="Franklin Gothic Medium"/>
                          <a:cs typeface="Franklin Gothic Medium"/>
                        </a:rPr>
                        <a:t>2. Deliverables</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1"/>
                  </a:ext>
                </a:extLst>
              </a:tr>
              <a:tr h="668404">
                <a:tc>
                  <a:txBody>
                    <a:bodyPr/>
                    <a:lstStyle/>
                    <a:p>
                      <a:pPr marL="0" indent="0">
                        <a:buFont typeface="+mj-lt"/>
                        <a:buNone/>
                      </a:pPr>
                      <a:r>
                        <a:rPr lang="en-US" dirty="0">
                          <a:solidFill>
                            <a:schemeClr val="tx2"/>
                          </a:solidFill>
                          <a:latin typeface="Franklin Gothic Medium"/>
                          <a:cs typeface="Franklin Gothic Medium"/>
                        </a:rPr>
                        <a:t>3. Constraints</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2"/>
                  </a:ext>
                </a:extLst>
              </a:tr>
              <a:tr h="567045">
                <a:tc>
                  <a:txBody>
                    <a:bodyPr/>
                    <a:lstStyle/>
                    <a:p>
                      <a:pPr marL="0" indent="0">
                        <a:buFont typeface="+mj-lt"/>
                        <a:buNone/>
                      </a:pPr>
                      <a:r>
                        <a:rPr lang="en-US" dirty="0">
                          <a:solidFill>
                            <a:schemeClr val="tx2"/>
                          </a:solidFill>
                          <a:latin typeface="Franklin Gothic Medium"/>
                          <a:cs typeface="Franklin Gothic Medium"/>
                        </a:rPr>
                        <a:t>4. Resources</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3"/>
                  </a:ext>
                </a:extLst>
              </a:tr>
              <a:tr h="598754">
                <a:tc>
                  <a:txBody>
                    <a:bodyPr/>
                    <a:lstStyle/>
                    <a:p>
                      <a:pPr marL="0" indent="0">
                        <a:buFont typeface="+mj-lt"/>
                        <a:buNone/>
                      </a:pPr>
                      <a:r>
                        <a:rPr lang="en-US" dirty="0">
                          <a:solidFill>
                            <a:schemeClr val="tx2"/>
                          </a:solidFill>
                          <a:latin typeface="Franklin Gothic Medium"/>
                          <a:cs typeface="Franklin Gothic Medium"/>
                        </a:rPr>
                        <a:t>5. Accountability</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571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571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4"/>
                  </a:ext>
                </a:extLst>
              </a:tr>
              <a:tr h="659652">
                <a:tc>
                  <a:txBody>
                    <a:bodyPr/>
                    <a:lstStyle/>
                    <a:p>
                      <a:pPr marL="0" indent="0">
                        <a:buFont typeface="+mj-lt"/>
                        <a:buNone/>
                      </a:pPr>
                      <a:r>
                        <a:rPr lang="en-US" dirty="0">
                          <a:solidFill>
                            <a:schemeClr val="tx2"/>
                          </a:solidFill>
                          <a:latin typeface="Franklin Gothic Medium"/>
                          <a:cs typeface="Franklin Gothic Medium"/>
                        </a:rPr>
                        <a:t>6. Solution </a:t>
                      </a:r>
                      <a:r>
                        <a:rPr lang="en-US" baseline="0" dirty="0">
                          <a:solidFill>
                            <a:schemeClr val="tx2"/>
                          </a:solidFill>
                          <a:latin typeface="Franklin Gothic Medium"/>
                          <a:cs typeface="Franklin Gothic Medium"/>
                        </a:rPr>
                        <a:t>Process</a:t>
                      </a:r>
                      <a:endParaRPr lang="en-US" dirty="0">
                        <a:solidFill>
                          <a:schemeClr val="tx2"/>
                        </a:solidFill>
                        <a:latin typeface="Franklin Gothic Medium"/>
                        <a:cs typeface="Franklin Gothic Medium"/>
                      </a:endParaRPr>
                    </a:p>
                  </a:txBody>
                  <a:tcPr anchor="ctr">
                    <a:lnR w="6350" cap="flat" cmpd="sng" algn="ctr">
                      <a:solidFill>
                        <a:prstClr val="black">
                          <a:lumMod val="50000"/>
                          <a:lumOff val="50000"/>
                        </a:prstClr>
                      </a:solidFill>
                      <a:prstDash val="solid"/>
                      <a:round/>
                      <a:headEnd type="none" w="med" len="med"/>
                      <a:tailEnd type="none" w="med" len="med"/>
                    </a:lnR>
                    <a:lnT w="571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571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5"/>
                  </a:ext>
                </a:extLst>
              </a:tr>
              <a:tr h="598754">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dirty="0">
                          <a:solidFill>
                            <a:schemeClr val="tx2"/>
                          </a:solidFill>
                          <a:latin typeface="Franklin Gothic Medium"/>
                          <a:cs typeface="Franklin Gothic Medium"/>
                        </a:rPr>
                        <a:t>7. Leadership</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6"/>
                  </a:ext>
                </a:extLst>
              </a:tr>
              <a:tr h="598754">
                <a:tc>
                  <a:txBody>
                    <a:bodyPr/>
                    <a:lstStyle/>
                    <a:p>
                      <a:pPr marL="0" indent="0">
                        <a:buFont typeface="+mj-lt"/>
                        <a:buNone/>
                      </a:pPr>
                      <a:r>
                        <a:rPr lang="en-US" dirty="0">
                          <a:solidFill>
                            <a:schemeClr val="tx2"/>
                          </a:solidFill>
                          <a:latin typeface="Franklin Gothic Medium"/>
                          <a:cs typeface="Franklin Gothic Medium"/>
                        </a:rPr>
                        <a:t>8. Teamwork</a:t>
                      </a:r>
                    </a:p>
                  </a:txBody>
                  <a:tcPr anchor="ct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p:txBody>
          <a:bodyPr/>
          <a:lstStyle/>
          <a:p>
            <a:r>
              <a:rPr lang="en-US" dirty="0"/>
              <a:t>B. 8 Team Essentials</a:t>
            </a:r>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7" name="TextBox 6"/>
          <p:cNvSpPr txBox="1"/>
          <p:nvPr/>
        </p:nvSpPr>
        <p:spPr>
          <a:xfrm>
            <a:off x="2571134" y="1203856"/>
            <a:ext cx="5973233" cy="369332"/>
          </a:xfrm>
          <a:prstGeom prst="rect">
            <a:avLst/>
          </a:prstGeom>
          <a:noFill/>
        </p:spPr>
        <p:txBody>
          <a:bodyPr wrap="square" rtlCol="0">
            <a:spAutoFit/>
          </a:bodyPr>
          <a:lstStyle/>
          <a:p>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mission</a:t>
            </a:r>
            <a:r>
              <a:rPr lang="en-US" dirty="0">
                <a:solidFill>
                  <a:schemeClr val="tx2"/>
                </a:solidFill>
                <a:latin typeface="Franklin Gothic Book"/>
                <a:cs typeface="Franklin Gothic Book"/>
              </a:rPr>
              <a:t> or </a:t>
            </a:r>
            <a:r>
              <a:rPr lang="en-US" b="1" dirty="0">
                <a:solidFill>
                  <a:schemeClr val="tx2"/>
                </a:solidFill>
                <a:latin typeface="Franklin Gothic Book"/>
                <a:cs typeface="Franklin Gothic Book"/>
              </a:rPr>
              <a:t>reason</a:t>
            </a:r>
            <a:r>
              <a:rPr lang="en-US" dirty="0">
                <a:solidFill>
                  <a:schemeClr val="tx2"/>
                </a:solidFill>
                <a:latin typeface="Franklin Gothic Book"/>
                <a:cs typeface="Franklin Gothic Book"/>
              </a:rPr>
              <a:t> for being</a:t>
            </a:r>
          </a:p>
        </p:txBody>
      </p:sp>
      <p:sp>
        <p:nvSpPr>
          <p:cNvPr id="8" name="TextBox 7"/>
          <p:cNvSpPr txBox="1"/>
          <p:nvPr/>
        </p:nvSpPr>
        <p:spPr>
          <a:xfrm>
            <a:off x="2571134" y="1831053"/>
            <a:ext cx="5973233" cy="369332"/>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service </a:t>
            </a:r>
            <a:r>
              <a:rPr lang="en-US" b="1" dirty="0">
                <a:solidFill>
                  <a:schemeClr val="tx2"/>
                </a:solidFill>
                <a:latin typeface="Franklin Gothic Book"/>
                <a:cs typeface="Franklin Gothic Book"/>
              </a:rPr>
              <a:t>outcomes</a:t>
            </a:r>
            <a:r>
              <a:rPr lang="en-US" dirty="0">
                <a:solidFill>
                  <a:schemeClr val="tx2"/>
                </a:solidFill>
                <a:latin typeface="Franklin Gothic Book"/>
                <a:cs typeface="Franklin Gothic Book"/>
              </a:rPr>
              <a:t> or </a:t>
            </a:r>
            <a:r>
              <a:rPr lang="en-US" b="1" dirty="0">
                <a:solidFill>
                  <a:schemeClr val="tx2"/>
                </a:solidFill>
                <a:latin typeface="Franklin Gothic Book"/>
                <a:cs typeface="Franklin Gothic Book"/>
              </a:rPr>
              <a:t>results</a:t>
            </a:r>
            <a:r>
              <a:rPr lang="en-US" dirty="0">
                <a:solidFill>
                  <a:schemeClr val="tx2"/>
                </a:solidFill>
                <a:latin typeface="Franklin Gothic Book"/>
                <a:cs typeface="Franklin Gothic Book"/>
              </a:rPr>
              <a:t> </a:t>
            </a:r>
            <a:r>
              <a:rPr lang="en-US" b="1" dirty="0">
                <a:solidFill>
                  <a:schemeClr val="tx2"/>
                </a:solidFill>
                <a:latin typeface="Franklin Gothic Book"/>
                <a:cs typeface="Franklin Gothic Book"/>
              </a:rPr>
              <a:t>expected</a:t>
            </a:r>
          </a:p>
        </p:txBody>
      </p:sp>
      <p:sp>
        <p:nvSpPr>
          <p:cNvPr id="9" name="TextBox 8"/>
          <p:cNvSpPr txBox="1"/>
          <p:nvPr/>
        </p:nvSpPr>
        <p:spPr>
          <a:xfrm>
            <a:off x="2571134" y="2317129"/>
            <a:ext cx="5973233" cy="646331"/>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time</a:t>
            </a:r>
            <a:r>
              <a:rPr lang="en-US" dirty="0">
                <a:solidFill>
                  <a:schemeClr val="tx2"/>
                </a:solidFill>
                <a:latin typeface="Franklin Gothic Book"/>
                <a:cs typeface="Franklin Gothic Book"/>
              </a:rPr>
              <a:t> by when the deliverable is to be completed; additional </a:t>
            </a:r>
            <a:r>
              <a:rPr lang="en-US" b="1" dirty="0">
                <a:solidFill>
                  <a:schemeClr val="tx2"/>
                </a:solidFill>
                <a:latin typeface="Franklin Gothic Book"/>
                <a:cs typeface="Franklin Gothic Book"/>
              </a:rPr>
              <a:t>limitations</a:t>
            </a:r>
            <a:r>
              <a:rPr lang="en-US" dirty="0">
                <a:solidFill>
                  <a:schemeClr val="tx2"/>
                </a:solidFill>
                <a:latin typeface="Franklin Gothic Book"/>
                <a:cs typeface="Franklin Gothic Book"/>
              </a:rPr>
              <a:t> or </a:t>
            </a:r>
            <a:r>
              <a:rPr lang="en-US" b="1" dirty="0">
                <a:solidFill>
                  <a:schemeClr val="tx2"/>
                </a:solidFill>
                <a:latin typeface="Franklin Gothic Book"/>
                <a:cs typeface="Franklin Gothic Book"/>
              </a:rPr>
              <a:t>conditions</a:t>
            </a:r>
          </a:p>
        </p:txBody>
      </p:sp>
      <p:sp>
        <p:nvSpPr>
          <p:cNvPr id="10" name="TextBox 9"/>
          <p:cNvSpPr txBox="1"/>
          <p:nvPr/>
        </p:nvSpPr>
        <p:spPr>
          <a:xfrm>
            <a:off x="2571134" y="3522998"/>
            <a:ext cx="5973233" cy="646331"/>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person</a:t>
            </a:r>
            <a:r>
              <a:rPr lang="en-US" dirty="0">
                <a:solidFill>
                  <a:schemeClr val="tx2"/>
                </a:solidFill>
                <a:latin typeface="Franklin Gothic Book"/>
                <a:cs typeface="Franklin Gothic Book"/>
              </a:rPr>
              <a:t> or </a:t>
            </a:r>
            <a:r>
              <a:rPr lang="en-US" b="1" dirty="0">
                <a:solidFill>
                  <a:schemeClr val="tx2"/>
                </a:solidFill>
                <a:latin typeface="Franklin Gothic Book"/>
                <a:cs typeface="Franklin Gothic Book"/>
              </a:rPr>
              <a:t>group</a:t>
            </a:r>
            <a:r>
              <a:rPr lang="en-US" dirty="0">
                <a:solidFill>
                  <a:schemeClr val="tx2"/>
                </a:solidFill>
                <a:latin typeface="Franklin Gothic Book"/>
                <a:cs typeface="Franklin Gothic Book"/>
              </a:rPr>
              <a:t> from whom the team receives its charge and to whom it is accountable</a:t>
            </a:r>
          </a:p>
        </p:txBody>
      </p:sp>
      <p:sp>
        <p:nvSpPr>
          <p:cNvPr id="11" name="TextBox 10"/>
          <p:cNvSpPr txBox="1"/>
          <p:nvPr/>
        </p:nvSpPr>
        <p:spPr>
          <a:xfrm>
            <a:off x="2571134" y="3105507"/>
            <a:ext cx="5973233" cy="369332"/>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people</a:t>
            </a:r>
            <a:r>
              <a:rPr lang="en-US" dirty="0">
                <a:solidFill>
                  <a:schemeClr val="tx2"/>
                </a:solidFill>
                <a:latin typeface="Franklin Gothic Book"/>
                <a:cs typeface="Franklin Gothic Book"/>
              </a:rPr>
              <a:t> who participate on the team, time, funds</a:t>
            </a:r>
          </a:p>
        </p:txBody>
      </p:sp>
      <p:sp>
        <p:nvSpPr>
          <p:cNvPr id="12" name="TextBox 11"/>
          <p:cNvSpPr txBox="1"/>
          <p:nvPr/>
        </p:nvSpPr>
        <p:spPr>
          <a:xfrm>
            <a:off x="2571134" y="4782438"/>
            <a:ext cx="5973233" cy="646331"/>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method</a:t>
            </a:r>
            <a:r>
              <a:rPr lang="en-US" dirty="0">
                <a:solidFill>
                  <a:schemeClr val="tx2"/>
                </a:solidFill>
                <a:latin typeface="Franklin Gothic Book"/>
                <a:cs typeface="Franklin Gothic Book"/>
              </a:rPr>
              <a:t> used to </a:t>
            </a:r>
            <a:r>
              <a:rPr lang="en-US" b="1" dirty="0">
                <a:solidFill>
                  <a:schemeClr val="tx2"/>
                </a:solidFill>
                <a:latin typeface="Franklin Gothic Book"/>
                <a:cs typeface="Franklin Gothic Book"/>
              </a:rPr>
              <a:t>make</a:t>
            </a:r>
            <a:r>
              <a:rPr lang="en-US" dirty="0">
                <a:solidFill>
                  <a:schemeClr val="tx2"/>
                </a:solidFill>
                <a:latin typeface="Franklin Gothic Book"/>
                <a:cs typeface="Franklin Gothic Book"/>
              </a:rPr>
              <a:t> </a:t>
            </a:r>
            <a:r>
              <a:rPr lang="en-US" b="1" dirty="0">
                <a:solidFill>
                  <a:schemeClr val="tx2"/>
                </a:solidFill>
                <a:latin typeface="Franklin Gothic Book"/>
                <a:cs typeface="Franklin Gothic Book"/>
              </a:rPr>
              <a:t>decisions</a:t>
            </a:r>
            <a:r>
              <a:rPr lang="en-US" dirty="0">
                <a:solidFill>
                  <a:schemeClr val="tx2"/>
                </a:solidFill>
                <a:latin typeface="Franklin Gothic Book"/>
                <a:cs typeface="Franklin Gothic Book"/>
              </a:rPr>
              <a:t>, </a:t>
            </a:r>
            <a:r>
              <a:rPr lang="en-US" b="1" dirty="0">
                <a:solidFill>
                  <a:schemeClr val="tx2"/>
                </a:solidFill>
                <a:latin typeface="Franklin Gothic Book"/>
                <a:cs typeface="Franklin Gothic Book"/>
              </a:rPr>
              <a:t>assign</a:t>
            </a:r>
            <a:r>
              <a:rPr lang="en-US" dirty="0">
                <a:solidFill>
                  <a:schemeClr val="tx2"/>
                </a:solidFill>
                <a:latin typeface="Franklin Gothic Book"/>
                <a:cs typeface="Franklin Gothic Book"/>
              </a:rPr>
              <a:t> tasks, </a:t>
            </a:r>
            <a:r>
              <a:rPr lang="en-US" b="1" dirty="0">
                <a:solidFill>
                  <a:schemeClr val="tx2"/>
                </a:solidFill>
                <a:latin typeface="Franklin Gothic Book"/>
                <a:cs typeface="Franklin Gothic Book"/>
              </a:rPr>
              <a:t>establish</a:t>
            </a:r>
            <a:r>
              <a:rPr lang="en-US" dirty="0">
                <a:solidFill>
                  <a:schemeClr val="tx2"/>
                </a:solidFill>
                <a:latin typeface="Franklin Gothic Book"/>
                <a:cs typeface="Franklin Gothic Book"/>
              </a:rPr>
              <a:t> policies, address issues, etc.</a:t>
            </a:r>
          </a:p>
        </p:txBody>
      </p:sp>
      <p:sp>
        <p:nvSpPr>
          <p:cNvPr id="13" name="TextBox 12"/>
          <p:cNvSpPr txBox="1"/>
          <p:nvPr/>
        </p:nvSpPr>
        <p:spPr>
          <a:xfrm>
            <a:off x="2571134" y="4315818"/>
            <a:ext cx="5973233" cy="369332"/>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a:t>
            </a:r>
            <a:r>
              <a:rPr lang="en-US" b="1" dirty="0">
                <a:solidFill>
                  <a:schemeClr val="tx2"/>
                </a:solidFill>
                <a:latin typeface="Franklin Gothic Book"/>
                <a:cs typeface="Franklin Gothic Book"/>
              </a:rPr>
              <a:t>method</a:t>
            </a:r>
            <a:r>
              <a:rPr lang="en-US" dirty="0">
                <a:solidFill>
                  <a:schemeClr val="tx2"/>
                </a:solidFill>
                <a:latin typeface="Franklin Gothic Book"/>
                <a:cs typeface="Franklin Gothic Book"/>
              </a:rPr>
              <a:t> used to </a:t>
            </a:r>
            <a:r>
              <a:rPr lang="en-US" b="1" dirty="0">
                <a:solidFill>
                  <a:schemeClr val="tx2"/>
                </a:solidFill>
                <a:latin typeface="Franklin Gothic Book"/>
                <a:cs typeface="Franklin Gothic Book"/>
              </a:rPr>
              <a:t>produce</a:t>
            </a:r>
            <a:r>
              <a:rPr lang="en-US" dirty="0">
                <a:solidFill>
                  <a:schemeClr val="tx2"/>
                </a:solidFill>
                <a:latin typeface="Franklin Gothic Book"/>
                <a:cs typeface="Franklin Gothic Book"/>
              </a:rPr>
              <a:t> the deliverable</a:t>
            </a:r>
          </a:p>
        </p:txBody>
      </p:sp>
      <p:sp>
        <p:nvSpPr>
          <p:cNvPr id="14" name="TextBox 13"/>
          <p:cNvSpPr txBox="1"/>
          <p:nvPr/>
        </p:nvSpPr>
        <p:spPr>
          <a:xfrm>
            <a:off x="2571134" y="5517709"/>
            <a:ext cx="5973233" cy="369332"/>
          </a:xfrm>
          <a:prstGeom prst="rect">
            <a:avLst/>
          </a:prstGeom>
          <a:noFill/>
        </p:spPr>
        <p:txBody>
          <a:bodyPr wrap="square" rtlCol="0">
            <a:spAutoFit/>
          </a:bodyPr>
          <a:lstStyle/>
          <a:p>
            <a:pPr>
              <a:spcBef>
                <a:spcPct val="43000"/>
              </a:spcBef>
            </a:pPr>
            <a:r>
              <a:rPr lang="en-US" dirty="0">
                <a:solidFill>
                  <a:schemeClr val="tx2"/>
                </a:solidFill>
                <a:latin typeface="Franklin Gothic Book"/>
                <a:cs typeface="Franklin Gothic Book"/>
              </a:rPr>
              <a:t>The level of </a:t>
            </a:r>
            <a:r>
              <a:rPr lang="en-US" b="1" dirty="0">
                <a:solidFill>
                  <a:schemeClr val="tx2"/>
                </a:solidFill>
                <a:latin typeface="Franklin Gothic Book"/>
                <a:cs typeface="Franklin Gothic Book"/>
              </a:rPr>
              <a:t>trust</a:t>
            </a:r>
            <a:r>
              <a:rPr lang="en-US" dirty="0">
                <a:solidFill>
                  <a:schemeClr val="tx2"/>
                </a:solidFill>
                <a:latin typeface="Franklin Gothic Book"/>
                <a:cs typeface="Franklin Gothic Book"/>
              </a:rPr>
              <a:t>, </a:t>
            </a:r>
            <a:r>
              <a:rPr lang="en-US" b="1" dirty="0">
                <a:solidFill>
                  <a:schemeClr val="tx2"/>
                </a:solidFill>
                <a:latin typeface="Franklin Gothic Book"/>
                <a:cs typeface="Franklin Gothic Book"/>
              </a:rPr>
              <a:t>communication</a:t>
            </a:r>
            <a:r>
              <a:rPr lang="en-US" dirty="0">
                <a:solidFill>
                  <a:schemeClr val="tx2"/>
                </a:solidFill>
                <a:latin typeface="Franklin Gothic Book"/>
                <a:cs typeface="Franklin Gothic Book"/>
              </a:rPr>
              <a:t>, and </a:t>
            </a:r>
            <a:r>
              <a:rPr lang="en-US" b="1" dirty="0">
                <a:solidFill>
                  <a:schemeClr val="tx2"/>
                </a:solidFill>
                <a:latin typeface="Franklin Gothic Book"/>
                <a:cs typeface="Franklin Gothic Book"/>
              </a:rPr>
              <a:t>participation</a:t>
            </a:r>
          </a:p>
        </p:txBody>
      </p:sp>
      <p:sp>
        <p:nvSpPr>
          <p:cNvPr id="15" name="Oval 14"/>
          <p:cNvSpPr/>
          <p:nvPr/>
        </p:nvSpPr>
        <p:spPr>
          <a:xfrm>
            <a:off x="7647742" y="4683579"/>
            <a:ext cx="1408129" cy="1408129"/>
          </a:xfrm>
          <a:prstGeom prst="ellipse">
            <a:avLst/>
          </a:prstGeom>
          <a:solidFill>
            <a:srgbClr val="0434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Franklin Gothic Book"/>
                <a:cs typeface="Franklin Gothic Book"/>
              </a:rPr>
              <a:t>Team should create</a:t>
            </a:r>
          </a:p>
        </p:txBody>
      </p:sp>
      <p:sp>
        <p:nvSpPr>
          <p:cNvPr id="16" name="Oval 15"/>
          <p:cNvSpPr/>
          <p:nvPr/>
        </p:nvSpPr>
        <p:spPr>
          <a:xfrm>
            <a:off x="7622325" y="2182334"/>
            <a:ext cx="1458963" cy="1458963"/>
          </a:xfrm>
          <a:prstGeom prst="ellipse">
            <a:avLst/>
          </a:prstGeom>
          <a:solidFill>
            <a:srgbClr val="0434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Franklin Gothic Book"/>
                <a:cs typeface="Franklin Gothic Book"/>
              </a:rPr>
              <a:t>Should be given to team</a:t>
            </a:r>
          </a:p>
        </p:txBody>
      </p:sp>
      <p:sp>
        <p:nvSpPr>
          <p:cNvPr id="17" name="Left Arrow 16"/>
          <p:cNvSpPr/>
          <p:nvPr/>
        </p:nvSpPr>
        <p:spPr>
          <a:xfrm>
            <a:off x="6333778" y="3593997"/>
            <a:ext cx="2810222" cy="1122193"/>
          </a:xfrm>
          <a:prstGeom prst="lef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Franklin Gothic Book"/>
                <a:cs typeface="Franklin Gothic Book"/>
              </a:rPr>
              <a:t>Why this line?</a:t>
            </a:r>
          </a:p>
        </p:txBody>
      </p:sp>
      <p:sp>
        <p:nvSpPr>
          <p:cNvPr id="18" name="TextBox 17"/>
          <p:cNvSpPr txBox="1"/>
          <p:nvPr/>
        </p:nvSpPr>
        <p:spPr>
          <a:xfrm>
            <a:off x="8739003" y="4751790"/>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19" name="Slide Number Placeholder 3"/>
          <p:cNvSpPr>
            <a:spLocks noGrp="1"/>
          </p:cNvSpPr>
          <p:nvPr>
            <p:ph type="sldNum" sz="quarter" idx="12"/>
          </p:nvPr>
        </p:nvSpPr>
        <p:spPr>
          <a:xfrm>
            <a:off x="8257033" y="6371277"/>
            <a:ext cx="886968" cy="486697"/>
          </a:xfrm>
          <a:prstGeom prst="rect">
            <a:avLst/>
          </a:prstGeom>
        </p:spPr>
        <p:txBody>
          <a:bodyPr/>
          <a:lstStyle/>
          <a:p>
            <a:fld id="{53A1559F-C2B4-5749-B15A-A88D8DD5B87C}" type="slidenum">
              <a:rPr lang="en-US"/>
              <a:pPr/>
              <a:t>16</a:t>
            </a:fld>
            <a:r>
              <a:rPr lang="en-US" dirty="0"/>
              <a:t> | 4-4</a:t>
            </a:r>
          </a:p>
        </p:txBody>
      </p:sp>
    </p:spTree>
    <p:extLst>
      <p:ext uri="{BB962C8B-B14F-4D97-AF65-F5344CB8AC3E}">
        <p14:creationId xmlns:p14="http://schemas.microsoft.com/office/powerpoint/2010/main" val="380939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8 Team Essentials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9732727"/>
              </p:ext>
            </p:extLst>
          </p:nvPr>
        </p:nvGraphicFramePr>
        <p:xfrm>
          <a:off x="154972" y="977528"/>
          <a:ext cx="8891042" cy="4691118"/>
        </p:xfrm>
        <a:graphic>
          <a:graphicData uri="http://schemas.openxmlformats.org/drawingml/2006/table">
            <a:tbl>
              <a:tblPr firstRow="1" bandRow="1">
                <a:tableStyleId>{5C22544A-7EE6-4342-B048-85BDC9FD1C3A}</a:tableStyleId>
              </a:tblPr>
              <a:tblGrid>
                <a:gridCol w="2064570">
                  <a:extLst>
                    <a:ext uri="{9D8B030D-6E8A-4147-A177-3AD203B41FA5}">
                      <a16:colId xmlns:a16="http://schemas.microsoft.com/office/drawing/2014/main" val="20000"/>
                    </a:ext>
                  </a:extLst>
                </a:gridCol>
                <a:gridCol w="429983">
                  <a:extLst>
                    <a:ext uri="{9D8B030D-6E8A-4147-A177-3AD203B41FA5}">
                      <a16:colId xmlns:a16="http://schemas.microsoft.com/office/drawing/2014/main" val="20001"/>
                    </a:ext>
                  </a:extLst>
                </a:gridCol>
                <a:gridCol w="360587">
                  <a:extLst>
                    <a:ext uri="{9D8B030D-6E8A-4147-A177-3AD203B41FA5}">
                      <a16:colId xmlns:a16="http://schemas.microsoft.com/office/drawing/2014/main" val="20002"/>
                    </a:ext>
                  </a:extLst>
                </a:gridCol>
                <a:gridCol w="360586">
                  <a:extLst>
                    <a:ext uri="{9D8B030D-6E8A-4147-A177-3AD203B41FA5}">
                      <a16:colId xmlns:a16="http://schemas.microsoft.com/office/drawing/2014/main" val="20003"/>
                    </a:ext>
                  </a:extLst>
                </a:gridCol>
                <a:gridCol w="407619">
                  <a:extLst>
                    <a:ext uri="{9D8B030D-6E8A-4147-A177-3AD203B41FA5}">
                      <a16:colId xmlns:a16="http://schemas.microsoft.com/office/drawing/2014/main" val="20004"/>
                    </a:ext>
                  </a:extLst>
                </a:gridCol>
                <a:gridCol w="5267697">
                  <a:extLst>
                    <a:ext uri="{9D8B030D-6E8A-4147-A177-3AD203B41FA5}">
                      <a16:colId xmlns:a16="http://schemas.microsoft.com/office/drawing/2014/main" val="20005"/>
                    </a:ext>
                  </a:extLst>
                </a:gridCol>
              </a:tblGrid>
              <a:tr h="446253">
                <a:tc>
                  <a:txBody>
                    <a:bodyPr/>
                    <a:lstStyle/>
                    <a:p>
                      <a:endParaRPr lang="en-US" sz="2400" dirty="0">
                        <a:solidFill>
                          <a:srgbClr val="404040"/>
                        </a:solidFill>
                        <a:latin typeface="Franklin Gothic Medium"/>
                        <a:cs typeface="Franklin Gothic Medium"/>
                      </a:endParaRPr>
                    </a:p>
                  </a:txBody>
                  <a:tcPr marL="102981" marR="102981" marT="51491" marB="51491">
                    <a:lnL w="12700" cmpd="sng">
                      <a:noFill/>
                    </a:lnL>
                    <a:lnR w="6350" cap="flat" cmpd="sng" algn="ctr">
                      <a:solidFill>
                        <a:prstClr val="black">
                          <a:lumMod val="50000"/>
                          <a:lumOff val="50000"/>
                        </a:prstClr>
                      </a:solidFill>
                      <a:prstDash val="solid"/>
                      <a:round/>
                      <a:headEnd type="none" w="med" len="med"/>
                      <a:tailEnd type="none" w="med" len="med"/>
                    </a:lnR>
                    <a:lnT w="12700" cmpd="sng">
                      <a:noFill/>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2"/>
                          </a:solidFill>
                          <a:latin typeface="Franklin Gothic Medium"/>
                          <a:cs typeface="Franklin Gothic Medium"/>
                        </a:rPr>
                        <a:t>D</a:t>
                      </a: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mpd="sng">
                      <a:noFill/>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2"/>
                          </a:solidFill>
                          <a:latin typeface="Franklin Gothic Medium"/>
                          <a:cs typeface="Franklin Gothic Medium"/>
                        </a:rPr>
                        <a:t>I</a:t>
                      </a: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mpd="sng">
                      <a:noFill/>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2"/>
                          </a:solidFill>
                          <a:latin typeface="Franklin Gothic Medium"/>
                          <a:cs typeface="Franklin Gothic Medium"/>
                        </a:rPr>
                        <a:t>S</a:t>
                      </a: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mpd="sng">
                      <a:noFill/>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2"/>
                          </a:solidFill>
                          <a:latin typeface="Franklin Gothic Medium"/>
                          <a:cs typeface="Franklin Gothic Medium"/>
                        </a:rPr>
                        <a:t>C</a:t>
                      </a: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12700" cmpd="sng">
                      <a:noFill/>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2"/>
                          </a:solidFill>
                          <a:latin typeface="Franklin Gothic Medium"/>
                          <a:cs typeface="Franklin Gothic Medium"/>
                        </a:rPr>
                        <a:t>Most and Least?</a:t>
                      </a:r>
                    </a:p>
                  </a:txBody>
                  <a:tcPr marL="102981" marR="102981" marT="51491" marB="51491">
                    <a:lnL w="6350" cap="flat" cmpd="sng" algn="ctr">
                      <a:solidFill>
                        <a:prstClr val="black">
                          <a:lumMod val="50000"/>
                          <a:lumOff val="50000"/>
                        </a:prstClr>
                      </a:solidFill>
                      <a:prstDash val="solid"/>
                      <a:round/>
                      <a:headEnd type="none" w="med" len="med"/>
                      <a:tailEnd type="none" w="med" len="med"/>
                    </a:lnL>
                    <a:lnR w="12700" cmpd="sng">
                      <a:noFill/>
                    </a:lnR>
                    <a:lnT w="12700" cmpd="sng">
                      <a:noFill/>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6253">
                <a:tc>
                  <a:txBody>
                    <a:bodyPr/>
                    <a:lstStyle/>
                    <a:p>
                      <a:r>
                        <a:rPr lang="en-US" sz="2300" dirty="0">
                          <a:solidFill>
                            <a:schemeClr val="tx2"/>
                          </a:solidFill>
                          <a:latin typeface="Franklin Gothic Medium"/>
                          <a:cs typeface="Franklin Gothic Medium"/>
                        </a:rPr>
                        <a:t>Purpose</a:t>
                      </a:r>
                    </a:p>
                  </a:txBody>
                  <a:tcPr marL="102981" marR="102981" marT="51491" marB="51491">
                    <a:lnL w="12700" cmpd="sng">
                      <a:noFill/>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2"/>
                          </a:solidFill>
                          <a:latin typeface="Franklin Gothic Book"/>
                          <a:cs typeface="Franklin Gothic Book"/>
                        </a:rPr>
                        <a:t>The mission or reason for being</a:t>
                      </a:r>
                    </a:p>
                  </a:txBody>
                  <a:tcPr marL="102981" marR="102981" marT="51491" marB="51491">
                    <a:lnL w="6350" cap="flat" cmpd="sng" algn="ctr">
                      <a:solidFill>
                        <a:prstClr val="black">
                          <a:lumMod val="50000"/>
                          <a:lumOff val="50000"/>
                        </a:prstClr>
                      </a:solidFill>
                      <a:prstDash val="solid"/>
                      <a:round/>
                      <a:headEnd type="none" w="med" len="med"/>
                      <a:tailEnd type="none" w="med" len="med"/>
                    </a:lnL>
                    <a:lnR w="12700" cmpd="sng">
                      <a:noFill/>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6253">
                <a:tc>
                  <a:txBody>
                    <a:bodyPr/>
                    <a:lstStyle/>
                    <a:p>
                      <a:r>
                        <a:rPr lang="en-US" sz="2300" dirty="0">
                          <a:solidFill>
                            <a:schemeClr val="tx2"/>
                          </a:solidFill>
                          <a:latin typeface="Franklin Gothic Medium"/>
                          <a:cs typeface="Franklin Gothic Medium"/>
                        </a:rPr>
                        <a:t>Deliverable</a:t>
                      </a:r>
                    </a:p>
                  </a:txBody>
                  <a:tcPr marL="102981" marR="102981" marT="51491" marB="51491">
                    <a:lnL w="12700" cmpd="sng">
                      <a:noFill/>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2"/>
                          </a:solidFill>
                          <a:latin typeface="Franklin Gothic Book"/>
                          <a:cs typeface="Franklin Gothic Book"/>
                        </a:rPr>
                        <a:t>The service outcomes or results expected</a:t>
                      </a:r>
                    </a:p>
                  </a:txBody>
                  <a:tcPr marL="102981" marR="102981" marT="51491" marB="51491">
                    <a:lnL w="6350" cap="flat" cmpd="sng" algn="ctr">
                      <a:solidFill>
                        <a:prstClr val="black">
                          <a:lumMod val="50000"/>
                          <a:lumOff val="50000"/>
                        </a:prstClr>
                      </a:solidFill>
                      <a:prstDash val="solid"/>
                      <a:round/>
                      <a:headEnd type="none" w="med" len="med"/>
                      <a:tailEnd type="none" w="med" len="med"/>
                    </a:lnL>
                    <a:lnR w="12700" cmpd="sng">
                      <a:noFill/>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6253">
                <a:tc>
                  <a:txBody>
                    <a:bodyPr/>
                    <a:lstStyle/>
                    <a:p>
                      <a:r>
                        <a:rPr lang="en-US" sz="2300" dirty="0">
                          <a:solidFill>
                            <a:schemeClr val="tx2"/>
                          </a:solidFill>
                          <a:latin typeface="Franklin Gothic Medium"/>
                          <a:cs typeface="Franklin Gothic Medium"/>
                        </a:rPr>
                        <a:t>Constraints</a:t>
                      </a:r>
                    </a:p>
                  </a:txBody>
                  <a:tcPr marL="102981" marR="102981" marT="51491" marB="51491">
                    <a:lnL w="12700" cmpd="sng">
                      <a:noFill/>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2"/>
                          </a:solidFill>
                          <a:latin typeface="Franklin Gothic Book"/>
                          <a:cs typeface="Franklin Gothic Book"/>
                        </a:rPr>
                        <a:t>The time by when the deliverable is to be completed; additional limitations or conditions</a:t>
                      </a:r>
                    </a:p>
                  </a:txBody>
                  <a:tcPr marL="102981" marR="102981" marT="51491" marB="51491">
                    <a:lnL w="6350" cap="flat" cmpd="sng" algn="ctr">
                      <a:solidFill>
                        <a:prstClr val="black">
                          <a:lumMod val="50000"/>
                          <a:lumOff val="50000"/>
                        </a:prstClr>
                      </a:solidFill>
                      <a:prstDash val="solid"/>
                      <a:round/>
                      <a:headEnd type="none" w="med" len="med"/>
                      <a:tailEnd type="none" w="med" len="med"/>
                    </a:lnL>
                    <a:lnR w="12700" cmpd="sng">
                      <a:noFill/>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6253">
                <a:tc>
                  <a:txBody>
                    <a:bodyPr/>
                    <a:lstStyle/>
                    <a:p>
                      <a:r>
                        <a:rPr lang="en-US" sz="2300" dirty="0">
                          <a:solidFill>
                            <a:schemeClr val="tx2"/>
                          </a:solidFill>
                          <a:latin typeface="Franklin Gothic Medium"/>
                          <a:cs typeface="Franklin Gothic Medium"/>
                        </a:rPr>
                        <a:t>Accountability</a:t>
                      </a:r>
                    </a:p>
                  </a:txBody>
                  <a:tcPr marL="102981" marR="102981" marT="51491" marB="51491">
                    <a:lnL w="12700" cmpd="sng">
                      <a:noFill/>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2"/>
                          </a:solidFill>
                          <a:latin typeface="Franklin Gothic Book"/>
                          <a:cs typeface="Franklin Gothic Book"/>
                        </a:rPr>
                        <a:t>The person or group from whom the team receives its charge and to whom it is accountable</a:t>
                      </a:r>
                    </a:p>
                  </a:txBody>
                  <a:tcPr marL="102981" marR="102981" marT="51491" marB="51491">
                    <a:lnL w="6350" cap="flat" cmpd="sng" algn="ctr">
                      <a:solidFill>
                        <a:prstClr val="black">
                          <a:lumMod val="50000"/>
                          <a:lumOff val="50000"/>
                        </a:prstClr>
                      </a:solidFill>
                      <a:prstDash val="solid"/>
                      <a:round/>
                      <a:headEnd type="none" w="med" len="med"/>
                      <a:tailEnd type="none" w="med" len="med"/>
                    </a:lnL>
                    <a:lnR w="12700" cmpd="sng">
                      <a:noFill/>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6253">
                <a:tc>
                  <a:txBody>
                    <a:bodyPr/>
                    <a:lstStyle/>
                    <a:p>
                      <a:r>
                        <a:rPr lang="en-US" sz="2300" dirty="0">
                          <a:solidFill>
                            <a:schemeClr val="tx2"/>
                          </a:solidFill>
                          <a:latin typeface="Franklin Gothic Medium"/>
                          <a:cs typeface="Franklin Gothic Medium"/>
                        </a:rPr>
                        <a:t>Members</a:t>
                      </a:r>
                    </a:p>
                  </a:txBody>
                  <a:tcPr marL="102981" marR="102981" marT="51491" marB="51491">
                    <a:lnL w="12700" cmpd="sng">
                      <a:noFill/>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571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571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571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571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571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2"/>
                          </a:solidFill>
                          <a:latin typeface="Franklin Gothic Book"/>
                          <a:cs typeface="Franklin Gothic Book"/>
                        </a:rPr>
                        <a:t>The people who participate on the team, time, funds</a:t>
                      </a:r>
                    </a:p>
                  </a:txBody>
                  <a:tcPr marL="102981" marR="102981" marT="51491" marB="51491">
                    <a:lnL w="6350" cap="flat" cmpd="sng" algn="ctr">
                      <a:solidFill>
                        <a:prstClr val="black">
                          <a:lumMod val="50000"/>
                          <a:lumOff val="50000"/>
                        </a:prstClr>
                      </a:solidFill>
                      <a:prstDash val="solid"/>
                      <a:round/>
                      <a:headEnd type="none" w="med" len="med"/>
                      <a:tailEnd type="none" w="med" len="med"/>
                    </a:lnL>
                    <a:lnR w="12700" cmpd="sng">
                      <a:noFill/>
                    </a:lnR>
                    <a:lnT w="6350" cap="flat" cmpd="sng" algn="ctr">
                      <a:solidFill>
                        <a:prstClr val="black">
                          <a:lumMod val="50000"/>
                          <a:lumOff val="50000"/>
                        </a:prstClr>
                      </a:solidFill>
                      <a:prstDash val="solid"/>
                      <a:round/>
                      <a:headEnd type="none" w="med" len="med"/>
                      <a:tailEnd type="none" w="med" len="med"/>
                    </a:lnT>
                    <a:lnB w="571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6253">
                <a:tc>
                  <a:txBody>
                    <a:bodyPr/>
                    <a:lstStyle/>
                    <a:p>
                      <a:r>
                        <a:rPr lang="en-US" sz="2300" dirty="0">
                          <a:solidFill>
                            <a:schemeClr val="tx2"/>
                          </a:solidFill>
                          <a:latin typeface="Franklin Gothic Medium"/>
                          <a:cs typeface="Franklin Gothic Medium"/>
                        </a:rPr>
                        <a:t>Leadership</a:t>
                      </a:r>
                    </a:p>
                  </a:txBody>
                  <a:tcPr marL="102981" marR="102981" marT="51491" marB="51491">
                    <a:lnL w="12700" cmpd="sng">
                      <a:noFill/>
                    </a:lnL>
                    <a:lnR w="6350" cap="flat" cmpd="sng" algn="ctr">
                      <a:solidFill>
                        <a:prstClr val="black">
                          <a:lumMod val="50000"/>
                          <a:lumOff val="50000"/>
                        </a:prstClr>
                      </a:solidFill>
                      <a:prstDash val="solid"/>
                      <a:round/>
                      <a:headEnd type="none" w="med" len="med"/>
                      <a:tailEnd type="none" w="med" len="med"/>
                    </a:lnR>
                    <a:lnT w="571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571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571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571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571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2"/>
                          </a:solidFill>
                          <a:latin typeface="Franklin Gothic Book"/>
                          <a:cs typeface="Franklin Gothic Book"/>
                        </a:rPr>
                        <a:t>The method used to make decisions, assign tasks, establish policies, address issues, etc.</a:t>
                      </a:r>
                    </a:p>
                  </a:txBody>
                  <a:tcPr marL="102981" marR="102981" marT="51491" marB="51491">
                    <a:lnL w="6350" cap="flat" cmpd="sng" algn="ctr">
                      <a:solidFill>
                        <a:prstClr val="black">
                          <a:lumMod val="50000"/>
                          <a:lumOff val="50000"/>
                        </a:prstClr>
                      </a:solidFill>
                      <a:prstDash val="solid"/>
                      <a:round/>
                      <a:headEnd type="none" w="med" len="med"/>
                      <a:tailEnd type="none" w="med" len="med"/>
                    </a:lnL>
                    <a:lnR w="12700" cmpd="sng">
                      <a:noFill/>
                    </a:lnR>
                    <a:lnT w="571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6253">
                <a:tc>
                  <a:txBody>
                    <a:bodyPr/>
                    <a:lstStyle/>
                    <a:p>
                      <a:r>
                        <a:rPr lang="en-US" sz="2300" dirty="0">
                          <a:solidFill>
                            <a:schemeClr val="tx2"/>
                          </a:solidFill>
                          <a:latin typeface="Franklin Gothic Medium"/>
                          <a:cs typeface="Franklin Gothic Medium"/>
                        </a:rPr>
                        <a:t>Work Process</a:t>
                      </a:r>
                    </a:p>
                  </a:txBody>
                  <a:tcPr marL="102981" marR="102981" marT="51491" marB="51491">
                    <a:lnL w="12700" cmpd="sng">
                      <a:noFill/>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solidFill>
                            <a:schemeClr val="tx2"/>
                          </a:solidFill>
                          <a:latin typeface="Franklin Gothic Book"/>
                          <a:cs typeface="Franklin Gothic Book"/>
                        </a:rPr>
                        <a:t>The method used to produce the deliverable</a:t>
                      </a:r>
                    </a:p>
                  </a:txBody>
                  <a:tcPr marL="102981" marR="102981" marT="51491" marB="51491">
                    <a:lnL w="6350" cap="flat" cmpd="sng" algn="ctr">
                      <a:solidFill>
                        <a:prstClr val="black">
                          <a:lumMod val="50000"/>
                          <a:lumOff val="50000"/>
                        </a:prstClr>
                      </a:solidFill>
                      <a:prstDash val="solid"/>
                      <a:round/>
                      <a:headEnd type="none" w="med" len="med"/>
                      <a:tailEnd type="none" w="med" len="med"/>
                    </a:lnL>
                    <a:lnR w="12700" cmpd="sng">
                      <a:noFill/>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6253">
                <a:tc>
                  <a:txBody>
                    <a:bodyPr/>
                    <a:lstStyle/>
                    <a:p>
                      <a:r>
                        <a:rPr lang="en-US" sz="2300" dirty="0">
                          <a:solidFill>
                            <a:schemeClr val="tx2"/>
                          </a:solidFill>
                          <a:latin typeface="Franklin Gothic Medium"/>
                          <a:cs typeface="Franklin Gothic Medium"/>
                        </a:rPr>
                        <a:t>Teamwork</a:t>
                      </a:r>
                    </a:p>
                  </a:txBody>
                  <a:tcPr marL="102981" marR="102981" marT="51491" marB="51491">
                    <a:lnL w="12700" cmpd="sng">
                      <a:noFill/>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300" dirty="0">
                        <a:latin typeface="Franklin Gothic Book"/>
                        <a:cs typeface="Franklin Gothic Book"/>
                      </a:endParaRPr>
                    </a:p>
                  </a:txBody>
                  <a:tcPr marL="102981" marR="102981" marT="51491" marB="51491">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800" dirty="0">
                          <a:solidFill>
                            <a:schemeClr val="tx2"/>
                          </a:solidFill>
                          <a:latin typeface="Franklin Gothic Book"/>
                          <a:cs typeface="Franklin Gothic Book"/>
                        </a:rPr>
                        <a:t>The level of trust, communication, and participation</a:t>
                      </a:r>
                    </a:p>
                  </a:txBody>
                  <a:tcPr marL="102981" marR="102981" marT="51491" marB="51491">
                    <a:lnL w="6350" cap="flat" cmpd="sng" algn="ctr">
                      <a:solidFill>
                        <a:prstClr val="black">
                          <a:lumMod val="50000"/>
                          <a:lumOff val="50000"/>
                        </a:prstClr>
                      </a:solidFill>
                      <a:prstDash val="solid"/>
                      <a:round/>
                      <a:headEnd type="none" w="med" len="med"/>
                      <a:tailEnd type="none" w="med" len="med"/>
                    </a:lnL>
                    <a:lnR w="12700" cmpd="sng">
                      <a:noFill/>
                    </a:lnR>
                    <a:lnT w="6350" cap="flat" cmpd="sng" algn="ctr">
                      <a:solidFill>
                        <a:prstClr val="black">
                          <a:lumMod val="50000"/>
                          <a:lumOff val="50000"/>
                        </a:prst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7" name="Text Box 156"/>
          <p:cNvSpPr txBox="1">
            <a:spLocks noChangeArrowheads="1"/>
          </p:cNvSpPr>
          <p:nvPr/>
        </p:nvSpPr>
        <p:spPr bwMode="auto">
          <a:xfrm>
            <a:off x="2585412" y="3637520"/>
            <a:ext cx="438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M</a:t>
            </a:r>
          </a:p>
        </p:txBody>
      </p:sp>
      <p:sp>
        <p:nvSpPr>
          <p:cNvPr id="8" name="Text Box 157"/>
          <p:cNvSpPr txBox="1">
            <a:spLocks noChangeArrowheads="1"/>
          </p:cNvSpPr>
          <p:nvPr/>
        </p:nvSpPr>
        <p:spPr bwMode="auto">
          <a:xfrm>
            <a:off x="2665772" y="4735895"/>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L</a:t>
            </a:r>
          </a:p>
        </p:txBody>
      </p:sp>
      <p:sp>
        <p:nvSpPr>
          <p:cNvPr id="9" name="Text Box 158"/>
          <p:cNvSpPr txBox="1">
            <a:spLocks noChangeArrowheads="1"/>
          </p:cNvSpPr>
          <p:nvPr/>
        </p:nvSpPr>
        <p:spPr bwMode="auto">
          <a:xfrm>
            <a:off x="2634416" y="2391295"/>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L</a:t>
            </a:r>
          </a:p>
        </p:txBody>
      </p:sp>
      <p:sp>
        <p:nvSpPr>
          <p:cNvPr id="10" name="Text Box 159"/>
          <p:cNvSpPr txBox="1">
            <a:spLocks noChangeArrowheads="1"/>
          </p:cNvSpPr>
          <p:nvPr/>
        </p:nvSpPr>
        <p:spPr bwMode="auto">
          <a:xfrm>
            <a:off x="2585412" y="1438720"/>
            <a:ext cx="438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M</a:t>
            </a:r>
          </a:p>
        </p:txBody>
      </p:sp>
      <p:sp>
        <p:nvSpPr>
          <p:cNvPr id="11" name="Text Box 160"/>
          <p:cNvSpPr txBox="1">
            <a:spLocks noChangeArrowheads="1"/>
          </p:cNvSpPr>
          <p:nvPr/>
        </p:nvSpPr>
        <p:spPr bwMode="auto">
          <a:xfrm>
            <a:off x="2979900" y="5224520"/>
            <a:ext cx="438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M</a:t>
            </a:r>
          </a:p>
        </p:txBody>
      </p:sp>
      <p:sp>
        <p:nvSpPr>
          <p:cNvPr id="12" name="Text Box 161"/>
          <p:cNvSpPr txBox="1">
            <a:spLocks noChangeArrowheads="1"/>
          </p:cNvSpPr>
          <p:nvPr/>
        </p:nvSpPr>
        <p:spPr bwMode="auto">
          <a:xfrm>
            <a:off x="3013226" y="1872795"/>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L</a:t>
            </a:r>
          </a:p>
        </p:txBody>
      </p:sp>
      <p:sp>
        <p:nvSpPr>
          <p:cNvPr id="13" name="Text Box 162"/>
          <p:cNvSpPr txBox="1">
            <a:spLocks noChangeArrowheads="1"/>
          </p:cNvSpPr>
          <p:nvPr/>
        </p:nvSpPr>
        <p:spPr bwMode="auto">
          <a:xfrm>
            <a:off x="3013226" y="4191215"/>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L</a:t>
            </a:r>
          </a:p>
        </p:txBody>
      </p:sp>
      <p:sp>
        <p:nvSpPr>
          <p:cNvPr id="14" name="Text Box 163"/>
          <p:cNvSpPr txBox="1">
            <a:spLocks noChangeArrowheads="1"/>
          </p:cNvSpPr>
          <p:nvPr/>
        </p:nvSpPr>
        <p:spPr bwMode="auto">
          <a:xfrm>
            <a:off x="2979900" y="3637520"/>
            <a:ext cx="438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M</a:t>
            </a:r>
          </a:p>
        </p:txBody>
      </p:sp>
      <p:sp>
        <p:nvSpPr>
          <p:cNvPr id="15" name="Text Box 164"/>
          <p:cNvSpPr txBox="1">
            <a:spLocks noChangeArrowheads="1"/>
          </p:cNvSpPr>
          <p:nvPr/>
        </p:nvSpPr>
        <p:spPr bwMode="auto">
          <a:xfrm>
            <a:off x="3390066" y="4727660"/>
            <a:ext cx="438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M</a:t>
            </a:r>
          </a:p>
        </p:txBody>
      </p:sp>
      <p:sp>
        <p:nvSpPr>
          <p:cNvPr id="16" name="Text Box 165"/>
          <p:cNvSpPr txBox="1">
            <a:spLocks noChangeArrowheads="1"/>
          </p:cNvSpPr>
          <p:nvPr/>
        </p:nvSpPr>
        <p:spPr bwMode="auto">
          <a:xfrm>
            <a:off x="3407714" y="1434255"/>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L</a:t>
            </a:r>
          </a:p>
        </p:txBody>
      </p:sp>
      <p:sp>
        <p:nvSpPr>
          <p:cNvPr id="17" name="Text Box 166"/>
          <p:cNvSpPr txBox="1">
            <a:spLocks noChangeArrowheads="1"/>
          </p:cNvSpPr>
          <p:nvPr/>
        </p:nvSpPr>
        <p:spPr bwMode="auto">
          <a:xfrm>
            <a:off x="3423392" y="3633055"/>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L</a:t>
            </a:r>
          </a:p>
        </p:txBody>
      </p:sp>
      <p:sp>
        <p:nvSpPr>
          <p:cNvPr id="18" name="Text Box 167"/>
          <p:cNvSpPr txBox="1">
            <a:spLocks noChangeArrowheads="1"/>
          </p:cNvSpPr>
          <p:nvPr/>
        </p:nvSpPr>
        <p:spPr bwMode="auto">
          <a:xfrm>
            <a:off x="3374388" y="2395760"/>
            <a:ext cx="438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M</a:t>
            </a:r>
          </a:p>
        </p:txBody>
      </p:sp>
      <p:sp>
        <p:nvSpPr>
          <p:cNvPr id="19" name="Text Box 168"/>
          <p:cNvSpPr txBox="1">
            <a:spLocks noChangeArrowheads="1"/>
          </p:cNvSpPr>
          <p:nvPr/>
        </p:nvSpPr>
        <p:spPr bwMode="auto">
          <a:xfrm>
            <a:off x="2212755" y="4211360"/>
            <a:ext cx="438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M</a:t>
            </a:r>
          </a:p>
        </p:txBody>
      </p:sp>
      <p:sp>
        <p:nvSpPr>
          <p:cNvPr id="20" name="Text Box 169"/>
          <p:cNvSpPr txBox="1">
            <a:spLocks noChangeArrowheads="1"/>
          </p:cNvSpPr>
          <p:nvPr/>
        </p:nvSpPr>
        <p:spPr bwMode="auto">
          <a:xfrm>
            <a:off x="2261759" y="5220055"/>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L</a:t>
            </a:r>
          </a:p>
        </p:txBody>
      </p:sp>
      <p:sp>
        <p:nvSpPr>
          <p:cNvPr id="21" name="Text Box 170"/>
          <p:cNvSpPr txBox="1">
            <a:spLocks noChangeArrowheads="1"/>
          </p:cNvSpPr>
          <p:nvPr/>
        </p:nvSpPr>
        <p:spPr bwMode="auto">
          <a:xfrm>
            <a:off x="2167691" y="3633055"/>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L</a:t>
            </a:r>
          </a:p>
        </p:txBody>
      </p:sp>
      <p:sp>
        <p:nvSpPr>
          <p:cNvPr id="22" name="Text Box 171"/>
          <p:cNvSpPr txBox="1">
            <a:spLocks noChangeArrowheads="1"/>
          </p:cNvSpPr>
          <p:nvPr/>
        </p:nvSpPr>
        <p:spPr bwMode="auto">
          <a:xfrm>
            <a:off x="2212755" y="1877260"/>
            <a:ext cx="438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a:defRPr sz="3800" b="1">
                <a:solidFill>
                  <a:srgbClr val="104A73"/>
                </a:solidFill>
                <a:latin typeface="Arial" charset="0"/>
                <a:ea typeface="ＭＳ Ｐゴシック" charset="0"/>
                <a:cs typeface="ＭＳ Ｐゴシック" charset="0"/>
              </a:defRPr>
            </a:lvl1pPr>
            <a:lvl2pPr marL="742950" indent="-285750">
              <a:defRPr sz="3800" b="1">
                <a:solidFill>
                  <a:srgbClr val="104A73"/>
                </a:solidFill>
                <a:latin typeface="Arial" charset="0"/>
                <a:ea typeface="ＭＳ Ｐゴシック" charset="0"/>
              </a:defRPr>
            </a:lvl2pPr>
            <a:lvl3pPr marL="1143000" indent="-228600">
              <a:defRPr sz="3800" b="1">
                <a:solidFill>
                  <a:srgbClr val="104A73"/>
                </a:solidFill>
                <a:latin typeface="Arial" charset="0"/>
                <a:ea typeface="ＭＳ Ｐゴシック" charset="0"/>
              </a:defRPr>
            </a:lvl3pPr>
            <a:lvl4pPr marL="1600200" indent="-228600">
              <a:defRPr sz="3800" b="1">
                <a:solidFill>
                  <a:srgbClr val="104A73"/>
                </a:solidFill>
                <a:latin typeface="Arial" charset="0"/>
                <a:ea typeface="ＭＳ Ｐゴシック" charset="0"/>
              </a:defRPr>
            </a:lvl4pPr>
            <a:lvl5pPr marL="2057400" indent="-228600">
              <a:defRPr sz="3800" b="1">
                <a:solidFill>
                  <a:srgbClr val="104A73"/>
                </a:solidFill>
                <a:latin typeface="Arial" charset="0"/>
                <a:ea typeface="ＭＳ Ｐゴシック" charset="0"/>
              </a:defRPr>
            </a:lvl5pPr>
            <a:lvl6pPr marL="2514600" indent="-228600" eaLnBrk="0" fontAlgn="base" hangingPunct="0">
              <a:spcBef>
                <a:spcPct val="0"/>
              </a:spcBef>
              <a:spcAft>
                <a:spcPct val="0"/>
              </a:spcAft>
              <a:defRPr sz="3800" b="1">
                <a:solidFill>
                  <a:srgbClr val="104A73"/>
                </a:solidFill>
                <a:latin typeface="Arial" charset="0"/>
                <a:ea typeface="ＭＳ Ｐゴシック" charset="0"/>
              </a:defRPr>
            </a:lvl6pPr>
            <a:lvl7pPr marL="2971800" indent="-228600" eaLnBrk="0" fontAlgn="base" hangingPunct="0">
              <a:spcBef>
                <a:spcPct val="0"/>
              </a:spcBef>
              <a:spcAft>
                <a:spcPct val="0"/>
              </a:spcAft>
              <a:defRPr sz="3800" b="1">
                <a:solidFill>
                  <a:srgbClr val="104A73"/>
                </a:solidFill>
                <a:latin typeface="Arial" charset="0"/>
                <a:ea typeface="ＭＳ Ｐゴシック" charset="0"/>
              </a:defRPr>
            </a:lvl7pPr>
            <a:lvl8pPr marL="3429000" indent="-228600" eaLnBrk="0" fontAlgn="base" hangingPunct="0">
              <a:spcBef>
                <a:spcPct val="0"/>
              </a:spcBef>
              <a:spcAft>
                <a:spcPct val="0"/>
              </a:spcAft>
              <a:defRPr sz="3800" b="1">
                <a:solidFill>
                  <a:srgbClr val="104A73"/>
                </a:solidFill>
                <a:latin typeface="Arial" charset="0"/>
                <a:ea typeface="ＭＳ Ｐゴシック" charset="0"/>
              </a:defRPr>
            </a:lvl8pPr>
            <a:lvl9pPr marL="3886200" indent="-228600" eaLnBrk="0" fontAlgn="base" hangingPunct="0">
              <a:spcBef>
                <a:spcPct val="0"/>
              </a:spcBef>
              <a:spcAft>
                <a:spcPct val="0"/>
              </a:spcAft>
              <a:defRPr sz="3800" b="1">
                <a:solidFill>
                  <a:srgbClr val="104A73"/>
                </a:solidFill>
                <a:latin typeface="Arial" charset="0"/>
                <a:ea typeface="ＭＳ Ｐゴシック" charset="0"/>
              </a:defRPr>
            </a:lvl9pPr>
          </a:lstStyle>
          <a:p>
            <a:pPr algn="ctr" eaLnBrk="1" hangingPunct="1"/>
            <a:r>
              <a:rPr lang="en-US" sz="2400" dirty="0">
                <a:solidFill>
                  <a:srgbClr val="E46C0A"/>
                </a:solidFill>
                <a:latin typeface="Franklin Gothic Medium"/>
                <a:cs typeface="Franklin Gothic Medium"/>
              </a:rPr>
              <a:t>M</a:t>
            </a:r>
          </a:p>
        </p:txBody>
      </p:sp>
      <p:sp>
        <p:nvSpPr>
          <p:cNvPr id="24" name="Rectangle 23"/>
          <p:cNvSpPr/>
          <p:nvPr/>
        </p:nvSpPr>
        <p:spPr>
          <a:xfrm>
            <a:off x="0" y="5606700"/>
            <a:ext cx="9144000" cy="759343"/>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latin typeface="Franklin Gothic Medium"/>
                <a:cs typeface="Franklin Gothic Medium"/>
              </a:rPr>
              <a:t>What action might you take based on this information?</a:t>
            </a:r>
          </a:p>
        </p:txBody>
      </p:sp>
      <p:sp>
        <p:nvSpPr>
          <p:cNvPr id="23" name="TextBox 22"/>
          <p:cNvSpPr txBox="1"/>
          <p:nvPr/>
        </p:nvSpPr>
        <p:spPr>
          <a:xfrm>
            <a:off x="8739003" y="5637430"/>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25" name="Slide Number Placeholder 3"/>
          <p:cNvSpPr>
            <a:spLocks noGrp="1"/>
          </p:cNvSpPr>
          <p:nvPr>
            <p:ph type="sldNum" sz="quarter" idx="12"/>
          </p:nvPr>
        </p:nvSpPr>
        <p:spPr>
          <a:xfrm>
            <a:off x="8257033" y="6371277"/>
            <a:ext cx="886968" cy="486697"/>
          </a:xfrm>
          <a:prstGeom prst="rect">
            <a:avLst/>
          </a:prstGeom>
        </p:spPr>
        <p:txBody>
          <a:bodyPr/>
          <a:lstStyle/>
          <a:p>
            <a:fld id="{53A1559F-C2B4-5749-B15A-A88D8DD5B87C}" type="slidenum">
              <a:rPr lang="en-US"/>
              <a:pPr/>
              <a:t>17</a:t>
            </a:fld>
            <a:r>
              <a:rPr lang="en-US" dirty="0"/>
              <a:t> | 4-5</a:t>
            </a:r>
          </a:p>
        </p:txBody>
      </p:sp>
    </p:spTree>
    <p:extLst>
      <p:ext uri="{BB962C8B-B14F-4D97-AF65-F5344CB8AC3E}">
        <p14:creationId xmlns:p14="http://schemas.microsoft.com/office/powerpoint/2010/main" val="16996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ssolv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dissolv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dissolv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dissolv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dissolv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dissolve">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7" t="12621" r="-307" b="34127"/>
          <a:stretch/>
        </p:blipFill>
        <p:spPr>
          <a:xfrm>
            <a:off x="0" y="0"/>
            <a:ext cx="9144000" cy="3281256"/>
          </a:xfrm>
          <a:prstGeom prst="rect">
            <a:avLst/>
          </a:prstGeom>
        </p:spPr>
      </p:pic>
      <p:sp>
        <p:nvSpPr>
          <p:cNvPr id="5" name="Footer Placeholder 4"/>
          <p:cNvSpPr>
            <a:spLocks noGrp="1"/>
          </p:cNvSpPr>
          <p:nvPr>
            <p:ph type="ftr" sz="quarter" idx="11"/>
          </p:nvPr>
        </p:nvSpPr>
        <p:spPr>
          <a:prstGeom prst="rect">
            <a:avLst/>
          </a:prstGeom>
        </p:spPr>
        <p:txBody>
          <a:bodyPr/>
          <a:lstStyle/>
          <a:p>
            <a:r>
              <a:rPr lang="en-US" dirty="0">
                <a:latin typeface="Franklin Gothic Book"/>
                <a:cs typeface="Franklin Gothic Book"/>
              </a:rPr>
              <a:t>Copyright 2017, Leadership Strategies, Inc. - V15.07c Duplication prohibited without consent  </a:t>
            </a:r>
          </a:p>
        </p:txBody>
      </p:sp>
      <p:sp>
        <p:nvSpPr>
          <p:cNvPr id="18" name="Content Placeholder 6"/>
          <p:cNvSpPr txBox="1">
            <a:spLocks/>
          </p:cNvSpPr>
          <p:nvPr/>
        </p:nvSpPr>
        <p:spPr>
          <a:xfrm>
            <a:off x="2481943" y="4042889"/>
            <a:ext cx="6923314" cy="3117930"/>
          </a:xfrm>
          <a:prstGeom prst="rect">
            <a:avLst/>
          </a:prstGeom>
        </p:spPr>
        <p:txBody>
          <a:bodyPr numCol="2">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spcBef>
                <a:spcPts val="0"/>
              </a:spcBef>
              <a:buFont typeface="+mj-lt"/>
              <a:buAutoNum type="alphaUcPeriod"/>
            </a:pPr>
            <a:r>
              <a:rPr lang="en-US" sz="2400" dirty="0">
                <a:solidFill>
                  <a:schemeClr val="accent1"/>
                </a:solidFill>
              </a:rPr>
              <a:t>Teams v. Groups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8 Team Essentials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tx2"/>
                </a:solidFill>
                <a:latin typeface="Franklin Gothic Demi" panose="020B0703020102020204" pitchFamily="34" charset="0"/>
              </a:rPr>
              <a:t>Anticipating Team Issues</a:t>
            </a:r>
          </a:p>
          <a:p>
            <a:pPr marL="457200" indent="-457200">
              <a:lnSpc>
                <a:spcPct val="90000"/>
              </a:lnSpc>
              <a:spcBef>
                <a:spcPts val="0"/>
              </a:spcBef>
              <a:buFont typeface="+mj-lt"/>
              <a:buAutoNum type="alphaUcPeriod"/>
            </a:pPr>
            <a:r>
              <a:rPr lang="en-US" sz="2400" dirty="0">
                <a:solidFill>
                  <a:schemeClr val="tx2"/>
                </a:solidFill>
              </a:rPr>
              <a:t>Team Norms</a:t>
            </a:r>
          </a:p>
          <a:p>
            <a:pPr marL="457200" indent="-457200">
              <a:lnSpc>
                <a:spcPct val="90000"/>
              </a:lnSpc>
              <a:spcBef>
                <a:spcPts val="0"/>
              </a:spcBef>
              <a:buFont typeface="+mj-lt"/>
              <a:buAutoNum type="alphaUcPeriod"/>
            </a:pPr>
            <a:r>
              <a:rPr lang="en-US" sz="2400" dirty="0">
                <a:solidFill>
                  <a:schemeClr val="tx2"/>
                </a:solidFill>
              </a:rPr>
              <a:t>Accountability: 5 Critical Elements</a:t>
            </a:r>
          </a:p>
          <a:p>
            <a:pPr marL="457200" indent="-457200">
              <a:lnSpc>
                <a:spcPct val="90000"/>
              </a:lnSpc>
              <a:spcBef>
                <a:spcPts val="0"/>
              </a:spcBef>
              <a:buFont typeface="+mj-lt"/>
              <a:buAutoNum type="alphaUcPeriod"/>
            </a:pPr>
            <a:endParaRPr lang="en-US" sz="2400" dirty="0">
              <a:solidFill>
                <a:schemeClr val="tx2"/>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spcBef>
                <a:spcPts val="0"/>
              </a:spcBef>
              <a:buFont typeface="+mj-lt"/>
              <a:buAutoNum type="alphaUcPeriod" startAt="6"/>
            </a:pPr>
            <a:r>
              <a:rPr lang="en-US" sz="2400" dirty="0">
                <a:solidFill>
                  <a:schemeClr val="tx2"/>
                </a:solidFill>
              </a:rPr>
              <a:t>Solution Processes</a:t>
            </a:r>
          </a:p>
          <a:p>
            <a:pPr marL="457200" indent="-457200">
              <a:spcBef>
                <a:spcPts val="0"/>
              </a:spcBef>
              <a:buFont typeface="+mj-lt"/>
              <a:buAutoNum type="alphaUcPeriod" startAt="6"/>
            </a:pPr>
            <a:r>
              <a:rPr lang="en-US" sz="2400" dirty="0">
                <a:solidFill>
                  <a:schemeClr val="tx2"/>
                </a:solidFill>
              </a:rPr>
              <a:t>Managing Change Resistance</a:t>
            </a:r>
          </a:p>
          <a:p>
            <a:pPr marL="457200" indent="-457200">
              <a:spcBef>
                <a:spcPts val="0"/>
              </a:spcBef>
              <a:buFont typeface="+mj-lt"/>
              <a:buAutoNum type="alphaUcPeriod" startAt="6"/>
            </a:pPr>
            <a:r>
              <a:rPr lang="en-US" sz="2400" dirty="0">
                <a:solidFill>
                  <a:schemeClr val="tx2"/>
                </a:solidFill>
              </a:rPr>
              <a:t>Developing Recommendations</a:t>
            </a:r>
          </a:p>
          <a:p>
            <a:pPr marL="0" indent="0">
              <a:lnSpc>
                <a:spcPct val="110000"/>
              </a:lnSpc>
              <a:spcBef>
                <a:spcPts val="0"/>
              </a:spcBef>
              <a:buNone/>
            </a:pPr>
            <a:r>
              <a:rPr lang="en-US" sz="2400" b="1" dirty="0">
                <a:solidFill>
                  <a:schemeClr val="accent6">
                    <a:lumMod val="75000"/>
                  </a:schemeClr>
                </a:solidFill>
              </a:rPr>
              <a:t>Exercise</a:t>
            </a:r>
            <a:r>
              <a:rPr lang="en-US" sz="2400" dirty="0">
                <a:solidFill>
                  <a:schemeClr val="tx2"/>
                </a:solidFill>
              </a:rPr>
              <a:t>: Chartering a Team </a:t>
            </a:r>
          </a:p>
          <a:p>
            <a:pPr marL="457200" indent="-457200">
              <a:lnSpc>
                <a:spcPct val="90000"/>
              </a:lnSpc>
              <a:spcBef>
                <a:spcPts val="300"/>
              </a:spcBef>
              <a:buFont typeface="+mj-lt"/>
              <a:buAutoNum type="alphaUcPeriod"/>
            </a:pPr>
            <a:endParaRPr lang="en-US" sz="2000" dirty="0">
              <a:solidFill>
                <a:schemeClr val="tx2"/>
              </a:solidFill>
            </a:endParaRPr>
          </a:p>
        </p:txBody>
      </p:sp>
      <p:graphicFrame>
        <p:nvGraphicFramePr>
          <p:cNvPr id="20" name="Table 19"/>
          <p:cNvGraphicFramePr>
            <a:graphicFrameLocks noGrp="1"/>
          </p:cNvGraphicFramePr>
          <p:nvPr>
            <p:extLst/>
          </p:nvPr>
        </p:nvGraphicFramePr>
        <p:xfrm>
          <a:off x="1889429" y="3303158"/>
          <a:ext cx="5616271" cy="745197"/>
        </p:xfrm>
        <a:graphic>
          <a:graphicData uri="http://schemas.openxmlformats.org/drawingml/2006/table">
            <a:tbl>
              <a:tblPr firstRow="1" bandRow="1">
                <a:tableStyleId>{5C22544A-7EE6-4342-B048-85BDC9FD1C3A}</a:tableStyleId>
              </a:tblPr>
              <a:tblGrid>
                <a:gridCol w="573635">
                  <a:extLst>
                    <a:ext uri="{9D8B030D-6E8A-4147-A177-3AD203B41FA5}">
                      <a16:colId xmlns:a16="http://schemas.microsoft.com/office/drawing/2014/main" val="2530965431"/>
                    </a:ext>
                  </a:extLst>
                </a:gridCol>
                <a:gridCol w="5042636">
                  <a:extLst>
                    <a:ext uri="{9D8B030D-6E8A-4147-A177-3AD203B41FA5}">
                      <a16:colId xmlns:a16="http://schemas.microsoft.com/office/drawing/2014/main" val="2374861410"/>
                    </a:ext>
                  </a:extLst>
                </a:gridCol>
              </a:tblGrid>
              <a:tr h="745197">
                <a:tc>
                  <a:txBody>
                    <a:bodyPr/>
                    <a:lstStyle/>
                    <a:p>
                      <a:pPr algn="ctr"/>
                      <a:r>
                        <a:rPr lang="en-US" sz="3600" dirty="0"/>
                        <a:t>4</a:t>
                      </a:r>
                    </a:p>
                  </a:txBody>
                  <a:tcPr>
                    <a:solidFill>
                      <a:schemeClr val="tx1"/>
                    </a:solidFill>
                  </a:tcPr>
                </a:tc>
                <a:tc>
                  <a:txBody>
                    <a:bodyPr/>
                    <a:lstStyle/>
                    <a:p>
                      <a:r>
                        <a:rPr lang="en-US" sz="3600" dirty="0"/>
                        <a:t> Facilitating 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21" name="Picture 20"/>
          <p:cNvPicPr>
            <a:picLocks noChangeAspect="1"/>
          </p:cNvPicPr>
          <p:nvPr/>
        </p:nvPicPr>
        <p:blipFill>
          <a:blip r:embed="rId3"/>
          <a:stretch>
            <a:fillRect/>
          </a:stretch>
        </p:blipFill>
        <p:spPr>
          <a:xfrm>
            <a:off x="196640" y="4151017"/>
            <a:ext cx="2194560" cy="2203132"/>
          </a:xfrm>
          <a:prstGeom prst="rect">
            <a:avLst/>
          </a:prstGeom>
        </p:spPr>
      </p:pic>
    </p:spTree>
    <p:extLst>
      <p:ext uri="{BB962C8B-B14F-4D97-AF65-F5344CB8AC3E}">
        <p14:creationId xmlns:p14="http://schemas.microsoft.com/office/powerpoint/2010/main" val="2257288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0" y="11875"/>
            <a:ext cx="6821253" cy="973498"/>
          </a:xfrm>
        </p:spPr>
        <p:txBody>
          <a:bodyPr/>
          <a:lstStyle/>
          <a:p>
            <a:r>
              <a:rPr lang="en-US" dirty="0"/>
              <a:t>C. Anticipating Team Issues</a:t>
            </a:r>
          </a:p>
        </p:txBody>
      </p:sp>
      <p:sp>
        <p:nvSpPr>
          <p:cNvPr id="3" name="Content Placeholder 2"/>
          <p:cNvSpPr>
            <a:spLocks noGrp="1"/>
          </p:cNvSpPr>
          <p:nvPr>
            <p:ph idx="1"/>
          </p:nvPr>
        </p:nvSpPr>
        <p:spPr>
          <a:xfrm>
            <a:off x="457200" y="968401"/>
            <a:ext cx="8229600" cy="5030172"/>
          </a:xfrm>
        </p:spPr>
        <p:txBody>
          <a:bodyPr/>
          <a:lstStyle/>
          <a:p>
            <a:pPr marL="0" indent="0">
              <a:buNone/>
            </a:pPr>
            <a:r>
              <a:rPr lang="en-US" sz="2400" dirty="0">
                <a:solidFill>
                  <a:schemeClr val="tx2"/>
                </a:solidFill>
              </a:rPr>
              <a:t>What issues could you anticipate from each DISC style leader? What actions might you take IN ADVANCE to prevent the issues from occurring? </a:t>
            </a:r>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graphicFrame>
        <p:nvGraphicFramePr>
          <p:cNvPr id="6" name="Table 5"/>
          <p:cNvGraphicFramePr>
            <a:graphicFrameLocks noGrp="1"/>
          </p:cNvGraphicFramePr>
          <p:nvPr>
            <p:extLst>
              <p:ext uri="{D42A27DB-BD31-4B8C-83A1-F6EECF244321}">
                <p14:modId xmlns:p14="http://schemas.microsoft.com/office/powerpoint/2010/main" val="3930976832"/>
              </p:ext>
            </p:extLst>
          </p:nvPr>
        </p:nvGraphicFramePr>
        <p:xfrm>
          <a:off x="296031" y="2175113"/>
          <a:ext cx="8561893" cy="3914532"/>
        </p:xfrm>
        <a:graphic>
          <a:graphicData uri="http://schemas.openxmlformats.org/drawingml/2006/table">
            <a:tbl>
              <a:tblPr firstRow="1" bandRow="1">
                <a:tableStyleId>{2D5ABB26-0587-4C30-8999-92F81FD0307C}</a:tableStyleId>
              </a:tblPr>
              <a:tblGrid>
                <a:gridCol w="1397158">
                  <a:extLst>
                    <a:ext uri="{9D8B030D-6E8A-4147-A177-3AD203B41FA5}">
                      <a16:colId xmlns:a16="http://schemas.microsoft.com/office/drawing/2014/main" val="20000"/>
                    </a:ext>
                  </a:extLst>
                </a:gridCol>
                <a:gridCol w="3278091">
                  <a:extLst>
                    <a:ext uri="{9D8B030D-6E8A-4147-A177-3AD203B41FA5}">
                      <a16:colId xmlns:a16="http://schemas.microsoft.com/office/drawing/2014/main" val="20001"/>
                    </a:ext>
                  </a:extLst>
                </a:gridCol>
                <a:gridCol w="3886644">
                  <a:extLst>
                    <a:ext uri="{9D8B030D-6E8A-4147-A177-3AD203B41FA5}">
                      <a16:colId xmlns:a16="http://schemas.microsoft.com/office/drawing/2014/main" val="20002"/>
                    </a:ext>
                  </a:extLst>
                </a:gridCol>
              </a:tblGrid>
              <a:tr h="515950">
                <a:tc>
                  <a:txBody>
                    <a:bodyPr/>
                    <a:lstStyle/>
                    <a:p>
                      <a:pPr algn="ctr"/>
                      <a:endParaRPr lang="en-US" sz="2800" dirty="0">
                        <a:solidFill>
                          <a:schemeClr val="tx2"/>
                        </a:solidFill>
                        <a:latin typeface="Franklin Gothic Medium"/>
                        <a:cs typeface="Franklin Gothic Medium"/>
                      </a:endParaRPr>
                    </a:p>
                  </a:txBody>
                  <a:tcPr>
                    <a:lnR w="6350" cap="flat" cmpd="sng" algn="ctr">
                      <a:solidFill>
                        <a:prstClr val="black">
                          <a:lumMod val="50000"/>
                          <a:lumOff val="50000"/>
                        </a:prstClr>
                      </a:solidFill>
                      <a:prstDash val="solid"/>
                      <a:round/>
                      <a:headEnd type="none" w="med" len="med"/>
                      <a:tailEnd type="none" w="med" len="med"/>
                    </a:lnR>
                    <a:lnB w="6350" cap="flat" cmpd="sng" algn="ctr">
                      <a:solidFill>
                        <a:prstClr val="black">
                          <a:lumMod val="50000"/>
                          <a:lumOff val="50000"/>
                        </a:prstClr>
                      </a:solidFill>
                      <a:prstDash val="solid"/>
                      <a:round/>
                      <a:headEnd type="none" w="med" len="med"/>
                      <a:tailEnd type="none" w="med" len="med"/>
                    </a:lnB>
                  </a:tcPr>
                </a:tc>
                <a:tc>
                  <a:txBody>
                    <a:bodyPr/>
                    <a:lstStyle/>
                    <a:p>
                      <a:pPr algn="ctr"/>
                      <a:r>
                        <a:rPr lang="en-US" sz="2400" dirty="0">
                          <a:solidFill>
                            <a:schemeClr val="tx2"/>
                          </a:solidFill>
                          <a:latin typeface="Franklin Gothic Medium"/>
                          <a:cs typeface="Franklin Gothic Medium"/>
                        </a:rPr>
                        <a:t>Issue</a:t>
                      </a:r>
                    </a:p>
                  </a:txBody>
                  <a:tcPr anchor="ct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B w="6350" cap="flat" cmpd="sng" algn="ctr">
                      <a:solidFill>
                        <a:prstClr val="black">
                          <a:lumMod val="50000"/>
                          <a:lumOff val="50000"/>
                        </a:prstClr>
                      </a:solidFill>
                      <a:prstDash val="solid"/>
                      <a:round/>
                      <a:headEnd type="none" w="med" len="med"/>
                      <a:tailEnd type="none" w="med" len="med"/>
                    </a:lnB>
                  </a:tcPr>
                </a:tc>
                <a:tc>
                  <a:txBody>
                    <a:bodyPr/>
                    <a:lstStyle/>
                    <a:p>
                      <a:pPr algn="ctr"/>
                      <a:r>
                        <a:rPr lang="en-US" sz="2400" dirty="0">
                          <a:solidFill>
                            <a:schemeClr val="tx2"/>
                          </a:solidFill>
                          <a:latin typeface="Franklin Gothic Medium"/>
                          <a:cs typeface="Franklin Gothic Medium"/>
                        </a:rPr>
                        <a:t>Prevention</a:t>
                      </a:r>
                      <a:r>
                        <a:rPr lang="en-US" sz="2400" baseline="0" dirty="0">
                          <a:solidFill>
                            <a:schemeClr val="tx2"/>
                          </a:solidFill>
                          <a:latin typeface="Franklin Gothic Medium"/>
                          <a:cs typeface="Franklin Gothic Medium"/>
                        </a:rPr>
                        <a:t> Strategy</a:t>
                      </a:r>
                      <a:endParaRPr lang="en-US" sz="2400" dirty="0">
                        <a:solidFill>
                          <a:schemeClr val="tx2"/>
                        </a:solidFill>
                        <a:latin typeface="Franklin Gothic Medium"/>
                        <a:cs typeface="Franklin Gothic Medium"/>
                      </a:endParaRPr>
                    </a:p>
                  </a:txBody>
                  <a:tcPr anchor="ctr">
                    <a:lnL w="6350" cap="flat" cmpd="sng" algn="ctr">
                      <a:solidFill>
                        <a:prstClr val="black">
                          <a:lumMod val="50000"/>
                          <a:lumOff val="50000"/>
                        </a:prstClr>
                      </a:solidFill>
                      <a:prstDash val="solid"/>
                      <a:round/>
                      <a:headEnd type="none" w="med" len="med"/>
                      <a:tailEnd type="none" w="med" len="med"/>
                    </a:lnL>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0"/>
                  </a:ext>
                </a:extLst>
              </a:tr>
              <a:tr h="849093">
                <a:tc>
                  <a:txBody>
                    <a:bodyPr/>
                    <a:lstStyle/>
                    <a:p>
                      <a:pPr algn="ctr"/>
                      <a:r>
                        <a:rPr lang="en-US" sz="2400" dirty="0">
                          <a:solidFill>
                            <a:schemeClr val="tx2"/>
                          </a:solidFill>
                          <a:latin typeface="Franklin Gothic Medium"/>
                          <a:cs typeface="Franklin Gothic Medium"/>
                        </a:rPr>
                        <a:t>High</a:t>
                      </a:r>
                    </a:p>
                    <a:p>
                      <a:pPr algn="ctr"/>
                      <a:r>
                        <a:rPr lang="en-US" sz="2400" dirty="0">
                          <a:solidFill>
                            <a:srgbClr val="E46C0A"/>
                          </a:solidFill>
                          <a:latin typeface="Franklin Gothic Medium"/>
                          <a:cs typeface="Franklin Gothic Medium"/>
                        </a:rPr>
                        <a:t>D</a:t>
                      </a:r>
                    </a:p>
                  </a:txBody>
                  <a:tcP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1"/>
                  </a:ext>
                </a:extLst>
              </a:tr>
              <a:tr h="849093">
                <a:tc>
                  <a:txBody>
                    <a:bodyPr/>
                    <a:lstStyle/>
                    <a:p>
                      <a:pPr algn="ctr"/>
                      <a:r>
                        <a:rPr lang="en-US" sz="2400" dirty="0">
                          <a:solidFill>
                            <a:schemeClr val="tx2"/>
                          </a:solidFill>
                          <a:latin typeface="Franklin Gothic Medium"/>
                          <a:cs typeface="Franklin Gothic Medium"/>
                        </a:rPr>
                        <a:t>High</a:t>
                      </a:r>
                    </a:p>
                    <a:p>
                      <a:pPr algn="ctr"/>
                      <a:r>
                        <a:rPr lang="en-US" sz="2400" dirty="0">
                          <a:solidFill>
                            <a:srgbClr val="E46C0A"/>
                          </a:solidFill>
                          <a:latin typeface="Franklin Gothic Medium"/>
                          <a:cs typeface="Franklin Gothic Medium"/>
                        </a:rPr>
                        <a:t>I</a:t>
                      </a:r>
                    </a:p>
                  </a:txBody>
                  <a:tcP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2"/>
                  </a:ext>
                </a:extLst>
              </a:tr>
              <a:tr h="849093">
                <a:tc>
                  <a:txBody>
                    <a:bodyPr/>
                    <a:lstStyle/>
                    <a:p>
                      <a:pPr algn="ctr"/>
                      <a:r>
                        <a:rPr lang="en-US" sz="2400" dirty="0">
                          <a:solidFill>
                            <a:schemeClr val="tx2"/>
                          </a:solidFill>
                          <a:latin typeface="Franklin Gothic Medium"/>
                          <a:cs typeface="Franklin Gothic Medium"/>
                        </a:rPr>
                        <a:t>High</a:t>
                      </a:r>
                    </a:p>
                    <a:p>
                      <a:pPr algn="ctr"/>
                      <a:r>
                        <a:rPr lang="en-US" sz="2400" dirty="0">
                          <a:solidFill>
                            <a:srgbClr val="E46C0A"/>
                          </a:solidFill>
                          <a:latin typeface="Franklin Gothic Medium"/>
                          <a:cs typeface="Franklin Gothic Medium"/>
                        </a:rPr>
                        <a:t>S</a:t>
                      </a:r>
                    </a:p>
                  </a:txBody>
                  <a:tcP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3"/>
                  </a:ext>
                </a:extLst>
              </a:tr>
              <a:tr h="849093">
                <a:tc>
                  <a:txBody>
                    <a:bodyPr/>
                    <a:lstStyle/>
                    <a:p>
                      <a:pPr algn="ctr"/>
                      <a:r>
                        <a:rPr lang="en-US" sz="2400" dirty="0">
                          <a:solidFill>
                            <a:schemeClr val="tx2"/>
                          </a:solidFill>
                          <a:latin typeface="Franklin Gothic Medium"/>
                          <a:cs typeface="Franklin Gothic Medium"/>
                        </a:rPr>
                        <a:t>High</a:t>
                      </a:r>
                    </a:p>
                    <a:p>
                      <a:pPr algn="ctr"/>
                      <a:r>
                        <a:rPr lang="en-US" sz="2400" dirty="0">
                          <a:solidFill>
                            <a:srgbClr val="E46C0A"/>
                          </a:solidFill>
                          <a:latin typeface="Franklin Gothic Medium"/>
                          <a:cs typeface="Franklin Gothic Medium"/>
                        </a:rPr>
                        <a:t>C</a:t>
                      </a:r>
                    </a:p>
                  </a:txBody>
                  <a:tcPr>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tcPr>
                </a:tc>
                <a:tc>
                  <a:txBody>
                    <a:bodyPr/>
                    <a:lstStyle/>
                    <a:p>
                      <a:endParaRPr lang="en-US" dirty="0">
                        <a:solidFill>
                          <a:schemeClr val="tx2"/>
                        </a:solidFill>
                      </a:endParaRPr>
                    </a:p>
                  </a:txBody>
                  <a:tcPr>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7" name="Slide Number Placeholder 3"/>
          <p:cNvSpPr>
            <a:spLocks noGrp="1"/>
          </p:cNvSpPr>
          <p:nvPr>
            <p:ph type="sldNum" sz="quarter" idx="12"/>
          </p:nvPr>
        </p:nvSpPr>
        <p:spPr>
          <a:xfrm>
            <a:off x="8257033" y="6371277"/>
            <a:ext cx="886968" cy="486697"/>
          </a:xfrm>
          <a:prstGeom prst="rect">
            <a:avLst/>
          </a:prstGeom>
        </p:spPr>
        <p:txBody>
          <a:bodyPr/>
          <a:lstStyle/>
          <a:p>
            <a:fld id="{53A1559F-C2B4-5749-B15A-A88D8DD5B87C}" type="slidenum">
              <a:rPr lang="en-US"/>
              <a:pPr/>
              <a:t>19</a:t>
            </a:fld>
            <a:r>
              <a:rPr lang="en-US" dirty="0"/>
              <a:t> | 4-6</a:t>
            </a:r>
          </a:p>
        </p:txBody>
      </p:sp>
    </p:spTree>
    <p:extLst>
      <p:ext uri="{BB962C8B-B14F-4D97-AF65-F5344CB8AC3E}">
        <p14:creationId xmlns:p14="http://schemas.microsoft.com/office/powerpoint/2010/main" val="298497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09" b="17708"/>
          <a:stretch/>
        </p:blipFill>
        <p:spPr>
          <a:xfrm>
            <a:off x="0" y="2422566"/>
            <a:ext cx="9144000" cy="4435434"/>
          </a:xfrm>
          <a:prstGeom prst="rect">
            <a:avLst/>
          </a:prstGeom>
        </p:spPr>
      </p:pic>
      <p:sp>
        <p:nvSpPr>
          <p:cNvPr id="5" name="Footer Placeholder 4"/>
          <p:cNvSpPr>
            <a:spLocks noGrp="1"/>
          </p:cNvSpPr>
          <p:nvPr>
            <p:ph type="ftr" sz="quarter" idx="11"/>
          </p:nvPr>
        </p:nvSpPr>
        <p:spPr>
          <a:prstGeom prst="rect">
            <a:avLst/>
          </a:prstGeom>
        </p:spPr>
        <p:txBody>
          <a:bodyPr/>
          <a:lstStyle/>
          <a:p>
            <a:r>
              <a:rPr lang="en-US" dirty="0">
                <a:latin typeface="Franklin Gothic Book"/>
                <a:cs typeface="Franklin Gothic Book"/>
              </a:rPr>
              <a:t>Copyright 2017, Leadership Strategies, Inc. - V15.07c Duplication prohibited without consent  </a:t>
            </a:r>
          </a:p>
        </p:txBody>
      </p:sp>
      <p:sp>
        <p:nvSpPr>
          <p:cNvPr id="15" name="TextBox 14"/>
          <p:cNvSpPr txBox="1"/>
          <p:nvPr/>
        </p:nvSpPr>
        <p:spPr>
          <a:xfrm>
            <a:off x="8680010" y="6025120"/>
            <a:ext cx="257513" cy="707886"/>
          </a:xfrm>
          <a:prstGeom prst="rect">
            <a:avLst/>
          </a:prstGeom>
          <a:noFill/>
        </p:spPr>
        <p:txBody>
          <a:bodyPr wrap="square" rtlCol="0">
            <a:spAutoFit/>
          </a:bodyPr>
          <a:lstStyle/>
          <a:p>
            <a:r>
              <a:rPr lang="en-US" sz="4000" b="1" dirty="0">
                <a:solidFill>
                  <a:schemeClr val="bg1">
                    <a:lumMod val="75000"/>
                  </a:schemeClr>
                </a:solidFill>
              </a:rPr>
              <a:t>-</a:t>
            </a:r>
          </a:p>
        </p:txBody>
      </p:sp>
      <p:graphicFrame>
        <p:nvGraphicFramePr>
          <p:cNvPr id="20" name="Table 19"/>
          <p:cNvGraphicFramePr>
            <a:graphicFrameLocks noGrp="1"/>
          </p:cNvGraphicFramePr>
          <p:nvPr>
            <p:extLst>
              <p:ext uri="{D42A27DB-BD31-4B8C-83A1-F6EECF244321}">
                <p14:modId xmlns:p14="http://schemas.microsoft.com/office/powerpoint/2010/main" val="2561656616"/>
              </p:ext>
            </p:extLst>
          </p:nvPr>
        </p:nvGraphicFramePr>
        <p:xfrm>
          <a:off x="2875081" y="841155"/>
          <a:ext cx="5616271" cy="745197"/>
        </p:xfrm>
        <a:graphic>
          <a:graphicData uri="http://schemas.openxmlformats.org/drawingml/2006/table">
            <a:tbl>
              <a:tblPr firstRow="1" bandRow="1">
                <a:tableStyleId>{5C22544A-7EE6-4342-B048-85BDC9FD1C3A}</a:tableStyleId>
              </a:tblPr>
              <a:tblGrid>
                <a:gridCol w="573635">
                  <a:extLst>
                    <a:ext uri="{9D8B030D-6E8A-4147-A177-3AD203B41FA5}">
                      <a16:colId xmlns:a16="http://schemas.microsoft.com/office/drawing/2014/main" val="2530965431"/>
                    </a:ext>
                  </a:extLst>
                </a:gridCol>
                <a:gridCol w="5042636">
                  <a:extLst>
                    <a:ext uri="{9D8B030D-6E8A-4147-A177-3AD203B41FA5}">
                      <a16:colId xmlns:a16="http://schemas.microsoft.com/office/drawing/2014/main" val="2374861410"/>
                    </a:ext>
                  </a:extLst>
                </a:gridCol>
              </a:tblGrid>
              <a:tr h="745197">
                <a:tc>
                  <a:txBody>
                    <a:bodyPr/>
                    <a:lstStyle/>
                    <a:p>
                      <a:pPr algn="ctr"/>
                      <a:r>
                        <a:rPr lang="en-US" sz="3600" dirty="0"/>
                        <a:t>4</a:t>
                      </a:r>
                    </a:p>
                  </a:txBody>
                  <a:tcPr>
                    <a:solidFill>
                      <a:schemeClr val="tx1"/>
                    </a:solidFill>
                  </a:tcPr>
                </a:tc>
                <a:tc>
                  <a:txBody>
                    <a:bodyPr/>
                    <a:lstStyle/>
                    <a:p>
                      <a:r>
                        <a:rPr lang="en-US" sz="3600" dirty="0"/>
                        <a:t> Facilitating 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21" name="Picture 20"/>
          <p:cNvPicPr>
            <a:picLocks noChangeAspect="1"/>
          </p:cNvPicPr>
          <p:nvPr/>
        </p:nvPicPr>
        <p:blipFill>
          <a:blip r:embed="rId3"/>
          <a:stretch>
            <a:fillRect/>
          </a:stretch>
        </p:blipFill>
        <p:spPr>
          <a:xfrm>
            <a:off x="113513" y="112188"/>
            <a:ext cx="2194560" cy="2203132"/>
          </a:xfrm>
          <a:prstGeom prst="rect">
            <a:avLst/>
          </a:prstGeom>
        </p:spPr>
      </p:pic>
    </p:spTree>
    <p:extLst>
      <p:ext uri="{BB962C8B-B14F-4D97-AF65-F5344CB8AC3E}">
        <p14:creationId xmlns:p14="http://schemas.microsoft.com/office/powerpoint/2010/main" val="161502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7" t="12621" r="-307" b="34127"/>
          <a:stretch/>
        </p:blipFill>
        <p:spPr>
          <a:xfrm>
            <a:off x="0" y="0"/>
            <a:ext cx="9144000" cy="3281256"/>
          </a:xfrm>
          <a:prstGeom prst="rect">
            <a:avLst/>
          </a:prstGeom>
        </p:spPr>
      </p:pic>
      <p:sp>
        <p:nvSpPr>
          <p:cNvPr id="5" name="Footer Placeholder 4"/>
          <p:cNvSpPr>
            <a:spLocks noGrp="1"/>
          </p:cNvSpPr>
          <p:nvPr>
            <p:ph type="ftr" sz="quarter" idx="11"/>
          </p:nvPr>
        </p:nvSpPr>
        <p:spPr>
          <a:prstGeom prst="rect">
            <a:avLst/>
          </a:prstGeom>
        </p:spPr>
        <p:txBody>
          <a:bodyPr/>
          <a:lstStyle/>
          <a:p>
            <a:r>
              <a:rPr lang="en-US" dirty="0">
                <a:latin typeface="Franklin Gothic Book"/>
                <a:cs typeface="Franklin Gothic Book"/>
              </a:rPr>
              <a:t>Copyright 2017, Leadership Strategies, Inc. - V15.07c Duplication prohibited without consent  </a:t>
            </a:r>
          </a:p>
        </p:txBody>
      </p:sp>
      <p:sp>
        <p:nvSpPr>
          <p:cNvPr id="18" name="Content Placeholder 6"/>
          <p:cNvSpPr txBox="1">
            <a:spLocks/>
          </p:cNvSpPr>
          <p:nvPr/>
        </p:nvSpPr>
        <p:spPr>
          <a:xfrm>
            <a:off x="2481942" y="4042889"/>
            <a:ext cx="6982691" cy="3117930"/>
          </a:xfrm>
          <a:prstGeom prst="rect">
            <a:avLst/>
          </a:prstGeom>
        </p:spPr>
        <p:txBody>
          <a:bodyPr numCol="2">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spcBef>
                <a:spcPts val="0"/>
              </a:spcBef>
              <a:buFont typeface="+mj-lt"/>
              <a:buAutoNum type="alphaUcPeriod"/>
            </a:pPr>
            <a:r>
              <a:rPr lang="en-US" sz="2400" dirty="0">
                <a:solidFill>
                  <a:schemeClr val="accent1"/>
                </a:solidFill>
              </a:rPr>
              <a:t>Teams v. Groups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8 Team Essentials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Anticipating Team Issues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tx2"/>
                </a:solidFill>
                <a:latin typeface="Franklin Gothic Demi" panose="020B0703020102020204" pitchFamily="34" charset="0"/>
              </a:rPr>
              <a:t>Team Norms</a:t>
            </a:r>
          </a:p>
          <a:p>
            <a:pPr marL="457200" indent="-457200">
              <a:lnSpc>
                <a:spcPct val="90000"/>
              </a:lnSpc>
              <a:spcBef>
                <a:spcPts val="0"/>
              </a:spcBef>
              <a:buFont typeface="+mj-lt"/>
              <a:buAutoNum type="alphaUcPeriod"/>
            </a:pPr>
            <a:r>
              <a:rPr lang="en-US" sz="2400" dirty="0">
                <a:solidFill>
                  <a:schemeClr val="tx2"/>
                </a:solidFill>
              </a:rPr>
              <a:t>Accountability: 5 Critical Elements</a:t>
            </a:r>
          </a:p>
          <a:p>
            <a:pPr marL="457200" indent="-457200">
              <a:lnSpc>
                <a:spcPct val="90000"/>
              </a:lnSpc>
              <a:spcBef>
                <a:spcPts val="0"/>
              </a:spcBef>
              <a:buFont typeface="+mj-lt"/>
              <a:buAutoNum type="alphaUcPeriod"/>
            </a:pPr>
            <a:endParaRPr lang="en-US" sz="2400" dirty="0">
              <a:solidFill>
                <a:schemeClr val="tx2"/>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spcBef>
                <a:spcPts val="0"/>
              </a:spcBef>
              <a:buFont typeface="+mj-lt"/>
              <a:buAutoNum type="alphaUcPeriod" startAt="6"/>
            </a:pPr>
            <a:r>
              <a:rPr lang="en-US" sz="2400" dirty="0">
                <a:solidFill>
                  <a:schemeClr val="tx2"/>
                </a:solidFill>
              </a:rPr>
              <a:t>Solution Processes</a:t>
            </a:r>
          </a:p>
          <a:p>
            <a:pPr marL="457200" indent="-457200">
              <a:spcBef>
                <a:spcPts val="0"/>
              </a:spcBef>
              <a:buFont typeface="+mj-lt"/>
              <a:buAutoNum type="alphaUcPeriod" startAt="6"/>
            </a:pPr>
            <a:r>
              <a:rPr lang="en-US" sz="2400" dirty="0">
                <a:solidFill>
                  <a:schemeClr val="tx2"/>
                </a:solidFill>
              </a:rPr>
              <a:t>Managing Change Resistance</a:t>
            </a:r>
          </a:p>
          <a:p>
            <a:pPr marL="457200" indent="-457200">
              <a:spcBef>
                <a:spcPts val="0"/>
              </a:spcBef>
              <a:buFont typeface="+mj-lt"/>
              <a:buAutoNum type="alphaUcPeriod" startAt="6"/>
            </a:pPr>
            <a:r>
              <a:rPr lang="en-US" sz="2400" dirty="0">
                <a:solidFill>
                  <a:schemeClr val="tx2"/>
                </a:solidFill>
              </a:rPr>
              <a:t>Developing Recommendations</a:t>
            </a:r>
          </a:p>
          <a:p>
            <a:pPr marL="0" indent="0">
              <a:lnSpc>
                <a:spcPct val="110000"/>
              </a:lnSpc>
              <a:spcBef>
                <a:spcPts val="0"/>
              </a:spcBef>
              <a:buNone/>
            </a:pPr>
            <a:r>
              <a:rPr lang="en-US" sz="2400" b="1" dirty="0">
                <a:solidFill>
                  <a:schemeClr val="accent6">
                    <a:lumMod val="75000"/>
                  </a:schemeClr>
                </a:solidFill>
              </a:rPr>
              <a:t>Exercise</a:t>
            </a:r>
            <a:r>
              <a:rPr lang="en-US" sz="2400" dirty="0">
                <a:solidFill>
                  <a:schemeClr val="tx2"/>
                </a:solidFill>
              </a:rPr>
              <a:t>: Chartering a Team </a:t>
            </a:r>
          </a:p>
          <a:p>
            <a:pPr marL="457200" indent="-457200">
              <a:lnSpc>
                <a:spcPct val="90000"/>
              </a:lnSpc>
              <a:spcBef>
                <a:spcPts val="300"/>
              </a:spcBef>
              <a:buFont typeface="+mj-lt"/>
              <a:buAutoNum type="alphaUcPeriod"/>
            </a:pPr>
            <a:endParaRPr lang="en-US" sz="2000" dirty="0">
              <a:solidFill>
                <a:schemeClr val="tx2"/>
              </a:solidFill>
            </a:endParaRPr>
          </a:p>
        </p:txBody>
      </p:sp>
      <p:graphicFrame>
        <p:nvGraphicFramePr>
          <p:cNvPr id="20" name="Table 19"/>
          <p:cNvGraphicFramePr>
            <a:graphicFrameLocks noGrp="1"/>
          </p:cNvGraphicFramePr>
          <p:nvPr>
            <p:extLst/>
          </p:nvPr>
        </p:nvGraphicFramePr>
        <p:xfrm>
          <a:off x="1889429" y="3303158"/>
          <a:ext cx="5616271" cy="745197"/>
        </p:xfrm>
        <a:graphic>
          <a:graphicData uri="http://schemas.openxmlformats.org/drawingml/2006/table">
            <a:tbl>
              <a:tblPr firstRow="1" bandRow="1">
                <a:tableStyleId>{5C22544A-7EE6-4342-B048-85BDC9FD1C3A}</a:tableStyleId>
              </a:tblPr>
              <a:tblGrid>
                <a:gridCol w="573635">
                  <a:extLst>
                    <a:ext uri="{9D8B030D-6E8A-4147-A177-3AD203B41FA5}">
                      <a16:colId xmlns:a16="http://schemas.microsoft.com/office/drawing/2014/main" val="2530965431"/>
                    </a:ext>
                  </a:extLst>
                </a:gridCol>
                <a:gridCol w="5042636">
                  <a:extLst>
                    <a:ext uri="{9D8B030D-6E8A-4147-A177-3AD203B41FA5}">
                      <a16:colId xmlns:a16="http://schemas.microsoft.com/office/drawing/2014/main" val="2374861410"/>
                    </a:ext>
                  </a:extLst>
                </a:gridCol>
              </a:tblGrid>
              <a:tr h="745197">
                <a:tc>
                  <a:txBody>
                    <a:bodyPr/>
                    <a:lstStyle/>
                    <a:p>
                      <a:pPr algn="ctr"/>
                      <a:r>
                        <a:rPr lang="en-US" sz="3600" dirty="0"/>
                        <a:t>4</a:t>
                      </a:r>
                    </a:p>
                  </a:txBody>
                  <a:tcPr>
                    <a:solidFill>
                      <a:schemeClr val="tx1"/>
                    </a:solidFill>
                  </a:tcPr>
                </a:tc>
                <a:tc>
                  <a:txBody>
                    <a:bodyPr/>
                    <a:lstStyle/>
                    <a:p>
                      <a:r>
                        <a:rPr lang="en-US" sz="3600" dirty="0"/>
                        <a:t> Facilitating 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21" name="Picture 20"/>
          <p:cNvPicPr>
            <a:picLocks noChangeAspect="1"/>
          </p:cNvPicPr>
          <p:nvPr/>
        </p:nvPicPr>
        <p:blipFill>
          <a:blip r:embed="rId3"/>
          <a:stretch>
            <a:fillRect/>
          </a:stretch>
        </p:blipFill>
        <p:spPr>
          <a:xfrm>
            <a:off x="196640" y="4151017"/>
            <a:ext cx="2194560" cy="2203132"/>
          </a:xfrm>
          <a:prstGeom prst="rect">
            <a:avLst/>
          </a:prstGeom>
        </p:spPr>
      </p:pic>
    </p:spTree>
    <p:extLst>
      <p:ext uri="{BB962C8B-B14F-4D97-AF65-F5344CB8AC3E}">
        <p14:creationId xmlns:p14="http://schemas.microsoft.com/office/powerpoint/2010/main" val="3373848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4"/>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000" dirty="0"/>
          </a:p>
        </p:txBody>
      </p:sp>
      <p:sp>
        <p:nvSpPr>
          <p:cNvPr id="13107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5DA7908B-2F1A-43C9-A6DE-E6247F5D3B88}" type="slidenum">
              <a:rPr lang="en-US" altLang="en-US" sz="900">
                <a:latin typeface="Trebuchet MS" panose="020B0603020202020204" pitchFamily="34" charset="0"/>
              </a:rPr>
              <a:pPr/>
              <a:t>21</a:t>
            </a:fld>
            <a:endParaRPr lang="en-US" altLang="en-US" sz="900" dirty="0">
              <a:latin typeface="HelveticaNeue MediumExt" charset="0"/>
            </a:endParaRPr>
          </a:p>
        </p:txBody>
      </p:sp>
      <p:sp>
        <p:nvSpPr>
          <p:cNvPr id="131076" name="Rectangle 2"/>
          <p:cNvSpPr>
            <a:spLocks noGrp="1" noChangeArrowheads="1"/>
          </p:cNvSpPr>
          <p:nvPr>
            <p:ph type="title"/>
          </p:nvPr>
        </p:nvSpPr>
        <p:spPr>
          <a:xfrm>
            <a:off x="307789" y="180151"/>
            <a:ext cx="7793037" cy="1143000"/>
          </a:xfrm>
        </p:spPr>
        <p:txBody>
          <a:bodyPr/>
          <a:lstStyle/>
          <a:p>
            <a:pPr algn="l" eaLnBrk="1" hangingPunct="1"/>
            <a:r>
              <a:rPr lang="en-US" sz="3200" dirty="0">
                <a:solidFill>
                  <a:srgbClr val="04346C"/>
                </a:solidFill>
                <a:latin typeface="Franklin Gothic Book"/>
              </a:rPr>
              <a:t>D. Team Norms</a:t>
            </a:r>
          </a:p>
        </p:txBody>
      </p:sp>
      <p:sp>
        <p:nvSpPr>
          <p:cNvPr id="131077" name="Rectangle 3"/>
          <p:cNvSpPr>
            <a:spLocks noGrp="1" noChangeArrowheads="1"/>
          </p:cNvSpPr>
          <p:nvPr>
            <p:ph type="body" sz="half" idx="2"/>
          </p:nvPr>
        </p:nvSpPr>
        <p:spPr>
          <a:xfrm>
            <a:off x="5164138" y="1279075"/>
            <a:ext cx="3810000" cy="4572000"/>
          </a:xfrm>
        </p:spPr>
        <p:txBody>
          <a:bodyPr/>
          <a:lstStyle/>
          <a:p>
            <a:pPr eaLnBrk="1" hangingPunct="1">
              <a:lnSpc>
                <a:spcPct val="90000"/>
              </a:lnSpc>
            </a:pPr>
            <a:r>
              <a:rPr lang="en-US" sz="2800" dirty="0">
                <a:solidFill>
                  <a:schemeClr val="tx2"/>
                </a:solidFill>
              </a:rPr>
              <a:t>A positive attitude can keep the team productive</a:t>
            </a:r>
          </a:p>
          <a:p>
            <a:pPr eaLnBrk="1" hangingPunct="1">
              <a:lnSpc>
                <a:spcPct val="90000"/>
              </a:lnSpc>
            </a:pPr>
            <a:r>
              <a:rPr lang="en-US" sz="2800" dirty="0">
                <a:solidFill>
                  <a:schemeClr val="tx2"/>
                </a:solidFill>
              </a:rPr>
              <a:t>Consider adopting project team norms to encourage good team behavior</a:t>
            </a:r>
          </a:p>
          <a:p>
            <a:pPr eaLnBrk="1" hangingPunct="1">
              <a:lnSpc>
                <a:spcPct val="90000"/>
              </a:lnSpc>
            </a:pPr>
            <a:r>
              <a:rPr lang="en-US" sz="2800" dirty="0">
                <a:solidFill>
                  <a:schemeClr val="tx2"/>
                </a:solidFill>
              </a:rPr>
              <a:t>Norms must be developed and agreed upon by the team – not imposed by management</a:t>
            </a:r>
          </a:p>
        </p:txBody>
      </p:sp>
      <p:grpSp>
        <p:nvGrpSpPr>
          <p:cNvPr id="131078" name="Group 4"/>
          <p:cNvGrpSpPr>
            <a:grpSpLocks/>
          </p:cNvGrpSpPr>
          <p:nvPr/>
        </p:nvGrpSpPr>
        <p:grpSpPr bwMode="auto">
          <a:xfrm>
            <a:off x="914400" y="1828800"/>
            <a:ext cx="4495800" cy="3733800"/>
            <a:chOff x="576" y="1152"/>
            <a:chExt cx="2832" cy="2352"/>
          </a:xfrm>
        </p:grpSpPr>
        <p:sp>
          <p:nvSpPr>
            <p:cNvPr id="131079" name="AutoShape 5"/>
            <p:cNvSpPr>
              <a:spLocks noChangeArrowheads="1"/>
            </p:cNvSpPr>
            <p:nvPr/>
          </p:nvSpPr>
          <p:spPr bwMode="auto">
            <a:xfrm>
              <a:off x="576" y="1152"/>
              <a:ext cx="1654" cy="2352"/>
            </a:xfrm>
            <a:prstGeom prst="foldedCorner">
              <a:avLst>
                <a:gd name="adj" fmla="val 125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90000"/>
                </a:lnSpc>
                <a:spcBef>
                  <a:spcPts val="300"/>
                </a:spcBef>
                <a:buClr>
                  <a:schemeClr val="hlink"/>
                </a:buClr>
              </a:pPr>
              <a:endParaRPr kumimoji="1" lang="en-US" sz="1800" b="1"/>
            </a:p>
          </p:txBody>
        </p:sp>
        <p:pic>
          <p:nvPicPr>
            <p:cNvPr id="1310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 y="1439"/>
              <a:ext cx="1713" cy="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1" name="Text Box 7"/>
            <p:cNvSpPr txBox="1">
              <a:spLocks noChangeArrowheads="1"/>
            </p:cNvSpPr>
            <p:nvPr/>
          </p:nvSpPr>
          <p:spPr bwMode="auto">
            <a:xfrm>
              <a:off x="720" y="1200"/>
              <a:ext cx="1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t>Our Team Rules</a:t>
              </a:r>
            </a:p>
          </p:txBody>
        </p:sp>
        <p:sp>
          <p:nvSpPr>
            <p:cNvPr id="131082" name="Text Box 8"/>
            <p:cNvSpPr txBox="1">
              <a:spLocks noChangeArrowheads="1"/>
            </p:cNvSpPr>
            <p:nvPr/>
          </p:nvSpPr>
          <p:spPr bwMode="auto">
            <a:xfrm>
              <a:off x="672" y="1488"/>
              <a:ext cx="1392" cy="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en-US" sz="1400" b="1"/>
                <a:t>Arrive early for team meetings</a:t>
              </a:r>
            </a:p>
            <a:p>
              <a:pPr algn="l" eaLnBrk="1" hangingPunct="1">
                <a:spcBef>
                  <a:spcPct val="50000"/>
                </a:spcBef>
              </a:pPr>
              <a:r>
                <a:rPr lang="en-US" sz="1400" b="1"/>
                <a:t>There is no “I” in TEAM</a:t>
              </a:r>
            </a:p>
            <a:p>
              <a:pPr algn="l" eaLnBrk="1" hangingPunct="1">
                <a:spcBef>
                  <a:spcPct val="50000"/>
                </a:spcBef>
              </a:pPr>
              <a:r>
                <a:rPr lang="en-US" sz="1400" b="1"/>
                <a:t>Notify the team early if deadlines will be missed</a:t>
              </a:r>
            </a:p>
            <a:p>
              <a:pPr algn="l" eaLnBrk="1" hangingPunct="1">
                <a:spcBef>
                  <a:spcPct val="50000"/>
                </a:spcBef>
              </a:pPr>
              <a:r>
                <a:rPr lang="en-US" sz="1400" b="1"/>
                <a:t>We are here for the client</a:t>
              </a:r>
            </a:p>
            <a:p>
              <a:pPr algn="l" eaLnBrk="1" hangingPunct="1">
                <a:spcBef>
                  <a:spcPct val="50000"/>
                </a:spcBef>
              </a:pPr>
              <a:r>
                <a:rPr lang="en-US" sz="1400" b="1"/>
                <a:t>Team business stays within the team</a:t>
              </a:r>
            </a:p>
            <a:p>
              <a:pPr algn="l" eaLnBrk="1" hangingPunct="1">
                <a:spcBef>
                  <a:spcPct val="50000"/>
                </a:spcBef>
              </a:pPr>
              <a:r>
                <a:rPr lang="en-US" sz="1400" b="1"/>
                <a:t>Address all challenges with a positive attitude</a:t>
              </a:r>
            </a:p>
            <a:p>
              <a:pPr algn="l" eaLnBrk="1" hangingPunct="1">
                <a:spcBef>
                  <a:spcPct val="50000"/>
                </a:spcBef>
              </a:pPr>
              <a:endParaRPr lang="en-US" sz="1400" b="1"/>
            </a:p>
          </p:txBody>
        </p:sp>
      </p:grpSp>
      <p:sp>
        <p:nvSpPr>
          <p:cNvPr id="13" name="Slide Number Placeholder 3"/>
          <p:cNvSpPr txBox="1">
            <a:spLocks/>
          </p:cNvSpPr>
          <p:nvPr/>
        </p:nvSpPr>
        <p:spPr>
          <a:xfrm>
            <a:off x="8257033" y="6371277"/>
            <a:ext cx="886968"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21</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4-7</a:t>
            </a:r>
            <a:endParaRPr lang="en-US" dirty="0"/>
          </a:p>
        </p:txBody>
      </p:sp>
    </p:spTree>
    <p:extLst>
      <p:ext uri="{BB962C8B-B14F-4D97-AF65-F5344CB8AC3E}">
        <p14:creationId xmlns:p14="http://schemas.microsoft.com/office/powerpoint/2010/main" val="2490532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D. Team Norms</a:t>
            </a:r>
          </a:p>
        </p:txBody>
      </p:sp>
      <p:sp>
        <p:nvSpPr>
          <p:cNvPr id="9" name="Content Placeholder 2"/>
          <p:cNvSpPr>
            <a:spLocks noGrp="1"/>
          </p:cNvSpPr>
          <p:nvPr>
            <p:ph idx="1"/>
          </p:nvPr>
        </p:nvSpPr>
        <p:spPr/>
        <p:txBody>
          <a:bodyPr>
            <a:normAutofit/>
          </a:bodyPr>
          <a:lstStyle/>
          <a:p>
            <a:pPr marL="0" indent="0">
              <a:lnSpc>
                <a:spcPct val="90000"/>
              </a:lnSpc>
              <a:spcBef>
                <a:spcPts val="1800"/>
              </a:spcBef>
              <a:buNone/>
            </a:pPr>
            <a:r>
              <a:rPr lang="en-US" b="1" dirty="0">
                <a:solidFill>
                  <a:srgbClr val="E46C0A"/>
                </a:solidFill>
              </a:rPr>
              <a:t>Sample Team Norms</a:t>
            </a:r>
          </a:p>
          <a:p>
            <a:pPr>
              <a:lnSpc>
                <a:spcPct val="90000"/>
              </a:lnSpc>
              <a:spcBef>
                <a:spcPts val="1800"/>
              </a:spcBef>
            </a:pPr>
            <a:r>
              <a:rPr lang="en-US" sz="2600" dirty="0">
                <a:solidFill>
                  <a:schemeClr val="tx2"/>
                </a:solidFill>
              </a:rPr>
              <a:t>Arrive at least five minutes early for all team meetings, so we can start and end on time.</a:t>
            </a:r>
          </a:p>
          <a:p>
            <a:pPr>
              <a:lnSpc>
                <a:spcPct val="90000"/>
              </a:lnSpc>
              <a:spcBef>
                <a:spcPts val="1800"/>
              </a:spcBef>
            </a:pPr>
            <a:r>
              <a:rPr lang="en-US" sz="2600" dirty="0">
                <a:solidFill>
                  <a:schemeClr val="tx2"/>
                </a:solidFill>
              </a:rPr>
              <a:t>We don’t air our dirty linen outside the team.</a:t>
            </a:r>
          </a:p>
          <a:p>
            <a:pPr>
              <a:lnSpc>
                <a:spcPct val="90000"/>
              </a:lnSpc>
              <a:spcBef>
                <a:spcPts val="1800"/>
              </a:spcBef>
            </a:pPr>
            <a:r>
              <a:rPr lang="en-US" sz="2600" dirty="0">
                <a:solidFill>
                  <a:schemeClr val="tx2"/>
                </a:solidFill>
              </a:rPr>
              <a:t>If you have a problem with a project team member, take it to that person first BEFORE discussing it with others.</a:t>
            </a:r>
          </a:p>
          <a:p>
            <a:pPr>
              <a:lnSpc>
                <a:spcPct val="90000"/>
              </a:lnSpc>
              <a:spcBef>
                <a:spcPts val="1800"/>
              </a:spcBef>
            </a:pPr>
            <a:r>
              <a:rPr lang="en-US" sz="2600" dirty="0">
                <a:solidFill>
                  <a:schemeClr val="tx2"/>
                </a:solidFill>
              </a:rPr>
              <a:t>If a problem cannot be resolved between team members, the team members, together, should bring the issue to the project manager.</a:t>
            </a:r>
          </a:p>
        </p:txBody>
      </p:sp>
      <p:sp>
        <p:nvSpPr>
          <p:cNvPr id="4" name="TextBox 3"/>
          <p:cNvSpPr txBox="1"/>
          <p:nvPr/>
        </p:nvSpPr>
        <p:spPr>
          <a:xfrm>
            <a:off x="8754150" y="4231479"/>
            <a:ext cx="389850" cy="830997"/>
          </a:xfrm>
          <a:prstGeom prst="rect">
            <a:avLst/>
          </a:prstGeom>
          <a:noFill/>
        </p:spPr>
        <p:txBody>
          <a:bodyPr wrap="none" rtlCol="0">
            <a:spAutoFit/>
          </a:bodyPr>
          <a:lstStyle/>
          <a:p>
            <a:r>
              <a:rPr lang="en-US" sz="4800" b="1" dirty="0">
                <a:solidFill>
                  <a:schemeClr val="bg1">
                    <a:lumMod val="95000"/>
                  </a:schemeClr>
                </a:solidFill>
                <a:latin typeface="Arial Black" pitchFamily="34" charset="0"/>
              </a:rPr>
              <a:t>-</a:t>
            </a: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22</a:t>
            </a:fld>
            <a:endParaRPr lang="en-US" dirty="0"/>
          </a:p>
        </p:txBody>
      </p:sp>
      <p:sp>
        <p:nvSpPr>
          <p:cNvPr id="7" name="Slide Number Placeholder 3"/>
          <p:cNvSpPr txBox="1">
            <a:spLocks/>
          </p:cNvSpPr>
          <p:nvPr/>
        </p:nvSpPr>
        <p:spPr>
          <a:xfrm>
            <a:off x="8257033" y="6371277"/>
            <a:ext cx="886968"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22</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4-7</a:t>
            </a:r>
            <a:endParaRPr lang="en-US" dirty="0"/>
          </a:p>
        </p:txBody>
      </p:sp>
    </p:spTree>
    <p:extLst>
      <p:ext uri="{BB962C8B-B14F-4D97-AF65-F5344CB8AC3E}">
        <p14:creationId xmlns:p14="http://schemas.microsoft.com/office/powerpoint/2010/main" val="214049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7" t="12621" r="-307" b="34127"/>
          <a:stretch/>
        </p:blipFill>
        <p:spPr>
          <a:xfrm>
            <a:off x="0" y="0"/>
            <a:ext cx="9144000" cy="3281256"/>
          </a:xfrm>
          <a:prstGeom prst="rect">
            <a:avLst/>
          </a:prstGeom>
        </p:spPr>
      </p:pic>
      <p:sp>
        <p:nvSpPr>
          <p:cNvPr id="5" name="Footer Placeholder 4"/>
          <p:cNvSpPr>
            <a:spLocks noGrp="1"/>
          </p:cNvSpPr>
          <p:nvPr>
            <p:ph type="ftr" sz="quarter" idx="11"/>
          </p:nvPr>
        </p:nvSpPr>
        <p:spPr>
          <a:prstGeom prst="rect">
            <a:avLst/>
          </a:prstGeom>
        </p:spPr>
        <p:txBody>
          <a:bodyPr/>
          <a:lstStyle/>
          <a:p>
            <a:r>
              <a:rPr lang="en-US" dirty="0">
                <a:latin typeface="Franklin Gothic Book"/>
                <a:cs typeface="Franklin Gothic Book"/>
              </a:rPr>
              <a:t>Copyright 2017, Leadership Strategies, Inc. - V15.07c Duplication prohibited without consent  </a:t>
            </a:r>
          </a:p>
        </p:txBody>
      </p:sp>
      <p:sp>
        <p:nvSpPr>
          <p:cNvPr id="18" name="Content Placeholder 6"/>
          <p:cNvSpPr txBox="1">
            <a:spLocks/>
          </p:cNvSpPr>
          <p:nvPr/>
        </p:nvSpPr>
        <p:spPr>
          <a:xfrm>
            <a:off x="2481944" y="4042889"/>
            <a:ext cx="7077692" cy="3117930"/>
          </a:xfrm>
          <a:prstGeom prst="rect">
            <a:avLst/>
          </a:prstGeom>
        </p:spPr>
        <p:txBody>
          <a:bodyPr numCol="2">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spcBef>
                <a:spcPts val="0"/>
              </a:spcBef>
              <a:buFont typeface="+mj-lt"/>
              <a:buAutoNum type="alphaUcPeriod"/>
            </a:pPr>
            <a:r>
              <a:rPr lang="en-US" sz="2400" dirty="0">
                <a:solidFill>
                  <a:schemeClr val="accent1"/>
                </a:solidFill>
              </a:rPr>
              <a:t>Teams v. Groups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8 Team Essentials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Anticipating Team Issues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Team Norms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tx2"/>
                </a:solidFill>
                <a:latin typeface="Franklin Gothic Demi" panose="020B0703020102020204" pitchFamily="34" charset="0"/>
              </a:rPr>
              <a:t>Accountability: 5 Critical Elements</a:t>
            </a:r>
          </a:p>
          <a:p>
            <a:pPr marL="457200" indent="-457200">
              <a:lnSpc>
                <a:spcPct val="90000"/>
              </a:lnSpc>
              <a:spcBef>
                <a:spcPts val="0"/>
              </a:spcBef>
              <a:buFont typeface="+mj-lt"/>
              <a:buAutoNum type="alphaUcPeriod"/>
            </a:pPr>
            <a:endParaRPr lang="en-US" sz="2400" dirty="0">
              <a:solidFill>
                <a:schemeClr val="tx2"/>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spcBef>
                <a:spcPts val="0"/>
              </a:spcBef>
              <a:buFont typeface="+mj-lt"/>
              <a:buAutoNum type="alphaUcPeriod" startAt="6"/>
            </a:pPr>
            <a:r>
              <a:rPr lang="en-US" sz="2400" dirty="0">
                <a:solidFill>
                  <a:schemeClr val="tx2"/>
                </a:solidFill>
              </a:rPr>
              <a:t>Solution Processes</a:t>
            </a:r>
          </a:p>
          <a:p>
            <a:pPr marL="457200" indent="-457200">
              <a:spcBef>
                <a:spcPts val="0"/>
              </a:spcBef>
              <a:buFont typeface="+mj-lt"/>
              <a:buAutoNum type="alphaUcPeriod" startAt="6"/>
            </a:pPr>
            <a:r>
              <a:rPr lang="en-US" sz="2400" dirty="0">
                <a:solidFill>
                  <a:schemeClr val="tx2"/>
                </a:solidFill>
              </a:rPr>
              <a:t>Managing Change Resistance</a:t>
            </a:r>
          </a:p>
          <a:p>
            <a:pPr marL="457200" indent="-457200">
              <a:spcBef>
                <a:spcPts val="0"/>
              </a:spcBef>
              <a:buFont typeface="+mj-lt"/>
              <a:buAutoNum type="alphaUcPeriod" startAt="6"/>
            </a:pPr>
            <a:r>
              <a:rPr lang="en-US" sz="2400" dirty="0">
                <a:solidFill>
                  <a:schemeClr val="tx2"/>
                </a:solidFill>
              </a:rPr>
              <a:t>Developing Recommendations</a:t>
            </a:r>
          </a:p>
          <a:p>
            <a:pPr marL="0" indent="0">
              <a:lnSpc>
                <a:spcPct val="110000"/>
              </a:lnSpc>
              <a:spcBef>
                <a:spcPts val="0"/>
              </a:spcBef>
              <a:buNone/>
            </a:pPr>
            <a:r>
              <a:rPr lang="en-US" sz="2400" b="1" dirty="0">
                <a:solidFill>
                  <a:schemeClr val="accent6">
                    <a:lumMod val="75000"/>
                  </a:schemeClr>
                </a:solidFill>
              </a:rPr>
              <a:t>Exercise</a:t>
            </a:r>
            <a:r>
              <a:rPr lang="en-US" sz="2400" dirty="0">
                <a:solidFill>
                  <a:schemeClr val="tx2"/>
                </a:solidFill>
              </a:rPr>
              <a:t>: Chartering a Team </a:t>
            </a:r>
          </a:p>
          <a:p>
            <a:pPr marL="457200" indent="-457200">
              <a:lnSpc>
                <a:spcPct val="90000"/>
              </a:lnSpc>
              <a:spcBef>
                <a:spcPts val="300"/>
              </a:spcBef>
              <a:buFont typeface="+mj-lt"/>
              <a:buAutoNum type="alphaUcPeriod"/>
            </a:pPr>
            <a:endParaRPr lang="en-US" sz="2000" dirty="0">
              <a:solidFill>
                <a:schemeClr val="tx2"/>
              </a:solidFill>
            </a:endParaRPr>
          </a:p>
        </p:txBody>
      </p:sp>
      <p:graphicFrame>
        <p:nvGraphicFramePr>
          <p:cNvPr id="20" name="Table 19"/>
          <p:cNvGraphicFramePr>
            <a:graphicFrameLocks noGrp="1"/>
          </p:cNvGraphicFramePr>
          <p:nvPr>
            <p:extLst/>
          </p:nvPr>
        </p:nvGraphicFramePr>
        <p:xfrm>
          <a:off x="1889429" y="3303158"/>
          <a:ext cx="5616271" cy="745197"/>
        </p:xfrm>
        <a:graphic>
          <a:graphicData uri="http://schemas.openxmlformats.org/drawingml/2006/table">
            <a:tbl>
              <a:tblPr firstRow="1" bandRow="1">
                <a:tableStyleId>{5C22544A-7EE6-4342-B048-85BDC9FD1C3A}</a:tableStyleId>
              </a:tblPr>
              <a:tblGrid>
                <a:gridCol w="573635">
                  <a:extLst>
                    <a:ext uri="{9D8B030D-6E8A-4147-A177-3AD203B41FA5}">
                      <a16:colId xmlns:a16="http://schemas.microsoft.com/office/drawing/2014/main" val="2530965431"/>
                    </a:ext>
                  </a:extLst>
                </a:gridCol>
                <a:gridCol w="5042636">
                  <a:extLst>
                    <a:ext uri="{9D8B030D-6E8A-4147-A177-3AD203B41FA5}">
                      <a16:colId xmlns:a16="http://schemas.microsoft.com/office/drawing/2014/main" val="2374861410"/>
                    </a:ext>
                  </a:extLst>
                </a:gridCol>
              </a:tblGrid>
              <a:tr h="745197">
                <a:tc>
                  <a:txBody>
                    <a:bodyPr/>
                    <a:lstStyle/>
                    <a:p>
                      <a:pPr algn="ctr"/>
                      <a:r>
                        <a:rPr lang="en-US" sz="3600" dirty="0"/>
                        <a:t>4</a:t>
                      </a:r>
                    </a:p>
                  </a:txBody>
                  <a:tcPr>
                    <a:solidFill>
                      <a:schemeClr val="tx1"/>
                    </a:solidFill>
                  </a:tcPr>
                </a:tc>
                <a:tc>
                  <a:txBody>
                    <a:bodyPr/>
                    <a:lstStyle/>
                    <a:p>
                      <a:r>
                        <a:rPr lang="en-US" sz="3600" dirty="0"/>
                        <a:t> Facilitating 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21" name="Picture 20"/>
          <p:cNvPicPr>
            <a:picLocks noChangeAspect="1"/>
          </p:cNvPicPr>
          <p:nvPr/>
        </p:nvPicPr>
        <p:blipFill>
          <a:blip r:embed="rId3"/>
          <a:stretch>
            <a:fillRect/>
          </a:stretch>
        </p:blipFill>
        <p:spPr>
          <a:xfrm>
            <a:off x="196640" y="4151017"/>
            <a:ext cx="2194560" cy="2203132"/>
          </a:xfrm>
          <a:prstGeom prst="rect">
            <a:avLst/>
          </a:prstGeom>
        </p:spPr>
      </p:pic>
    </p:spTree>
    <p:extLst>
      <p:ext uri="{BB962C8B-B14F-4D97-AF65-F5344CB8AC3E}">
        <p14:creationId xmlns:p14="http://schemas.microsoft.com/office/powerpoint/2010/main" val="4210029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0" y="11875"/>
            <a:ext cx="6821253" cy="973498"/>
          </a:xfrm>
        </p:spPr>
        <p:txBody>
          <a:bodyPr/>
          <a:lstStyle/>
          <a:p>
            <a:r>
              <a:rPr lang="en-US" dirty="0"/>
              <a:t>E. Accountability: 5 Critical Elements</a:t>
            </a:r>
          </a:p>
        </p:txBody>
      </p:sp>
      <p:sp>
        <p:nvSpPr>
          <p:cNvPr id="3" name="Content Placeholder 2"/>
          <p:cNvSpPr>
            <a:spLocks noGrp="1"/>
          </p:cNvSpPr>
          <p:nvPr>
            <p:ph idx="1"/>
          </p:nvPr>
        </p:nvSpPr>
        <p:spPr/>
        <p:txBody>
          <a:bodyPr/>
          <a:lstStyle/>
          <a:p>
            <a:pPr marL="0" indent="0">
              <a:buNone/>
            </a:pPr>
            <a:r>
              <a:rPr lang="en-US" dirty="0">
                <a:solidFill>
                  <a:srgbClr val="E46C0A"/>
                </a:solidFill>
              </a:rPr>
              <a:t>How do you increase accountability?</a:t>
            </a:r>
          </a:p>
          <a:p>
            <a:pPr marL="685800" lvl="1" indent="-385763">
              <a:buFont typeface="+mj-lt"/>
              <a:buAutoNum type="arabicPeriod"/>
            </a:pPr>
            <a:r>
              <a:rPr lang="en-US" dirty="0">
                <a:solidFill>
                  <a:schemeClr val="tx2"/>
                </a:solidFill>
              </a:rPr>
              <a:t>Defined work</a:t>
            </a:r>
          </a:p>
          <a:p>
            <a:pPr marL="685800" lvl="1" indent="-385763">
              <a:buFont typeface="+mj-lt"/>
              <a:buAutoNum type="arabicPeriod"/>
            </a:pPr>
            <a:r>
              <a:rPr lang="en-US" dirty="0">
                <a:solidFill>
                  <a:schemeClr val="tx2"/>
                </a:solidFill>
              </a:rPr>
              <a:t>Accepted responsibility</a:t>
            </a:r>
          </a:p>
          <a:p>
            <a:pPr marL="685800" lvl="1" indent="-385763">
              <a:buFont typeface="+mj-lt"/>
              <a:buAutoNum type="arabicPeriod"/>
            </a:pPr>
            <a:r>
              <a:rPr lang="en-US" dirty="0">
                <a:solidFill>
                  <a:schemeClr val="tx2"/>
                </a:solidFill>
              </a:rPr>
              <a:t>Monitoring and reporting process</a:t>
            </a:r>
          </a:p>
          <a:p>
            <a:pPr marL="685800" lvl="1" indent="-385763">
              <a:buFont typeface="+mj-lt"/>
              <a:buAutoNum type="arabicPeriod"/>
            </a:pPr>
            <a:r>
              <a:rPr lang="en-US" dirty="0">
                <a:solidFill>
                  <a:schemeClr val="tx2"/>
                </a:solidFill>
              </a:rPr>
              <a:t>Rewards for achievement</a:t>
            </a:r>
          </a:p>
          <a:p>
            <a:pPr marL="685800" lvl="1" indent="-385763">
              <a:buFont typeface="+mj-lt"/>
              <a:buAutoNum type="arabicPeriod"/>
            </a:pPr>
            <a:r>
              <a:rPr lang="en-US" dirty="0">
                <a:solidFill>
                  <a:schemeClr val="tx2"/>
                </a:solidFill>
              </a:rPr>
              <a:t>Consequences for inadequate performance</a:t>
            </a:r>
          </a:p>
        </p:txBody>
      </p:sp>
      <p:sp>
        <p:nvSpPr>
          <p:cNvPr id="6" name="TextBox 5"/>
          <p:cNvSpPr txBox="1"/>
          <p:nvPr/>
        </p:nvSpPr>
        <p:spPr>
          <a:xfrm>
            <a:off x="8725299" y="3277217"/>
            <a:ext cx="325730" cy="646331"/>
          </a:xfrm>
          <a:prstGeom prst="rect">
            <a:avLst/>
          </a:prstGeom>
          <a:noFill/>
        </p:spPr>
        <p:txBody>
          <a:bodyPr wrap="none" rtlCol="0">
            <a:spAutoFit/>
          </a:bodyPr>
          <a:lstStyle/>
          <a:p>
            <a:r>
              <a:rPr lang="en-US" sz="3600" dirty="0">
                <a:solidFill>
                  <a:schemeClr val="bg1">
                    <a:lumMod val="75000"/>
                  </a:schemeClr>
                </a:solidFill>
              </a:rPr>
              <a:t>-</a:t>
            </a:r>
          </a:p>
        </p:txBody>
      </p:sp>
      <p:sp>
        <p:nvSpPr>
          <p:cNvPr id="5" name="Slide Number Placeholder 3"/>
          <p:cNvSpPr txBox="1">
            <a:spLocks/>
          </p:cNvSpPr>
          <p:nvPr/>
        </p:nvSpPr>
        <p:spPr>
          <a:xfrm>
            <a:off x="8257033" y="6371277"/>
            <a:ext cx="886968"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24</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4-8</a:t>
            </a:r>
            <a:endParaRPr lang="en-US" dirty="0"/>
          </a:p>
        </p:txBody>
      </p:sp>
    </p:spTree>
    <p:extLst>
      <p:ext uri="{BB962C8B-B14F-4D97-AF65-F5344CB8AC3E}">
        <p14:creationId xmlns:p14="http://schemas.microsoft.com/office/powerpoint/2010/main" val="353787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808739" y="1045031"/>
            <a:ext cx="5041900" cy="5533902"/>
          </a:xfrm>
        </p:spPr>
        <p:txBody>
          <a:bodyPr anchor="t" anchorCtr="0"/>
          <a:lstStyle/>
          <a:p>
            <a:pPr marL="514350" indent="-514350">
              <a:lnSpc>
                <a:spcPct val="90000"/>
              </a:lnSpc>
              <a:spcBef>
                <a:spcPts val="1200"/>
              </a:spcBef>
              <a:buFont typeface="+mj-lt"/>
              <a:buAutoNum type="arabicPeriod"/>
            </a:pPr>
            <a:r>
              <a:rPr lang="en-US" dirty="0"/>
              <a:t>Why is </a:t>
            </a:r>
            <a:r>
              <a:rPr lang="en-US" b="1" dirty="0">
                <a:solidFill>
                  <a:srgbClr val="AFBD22"/>
                </a:solidFill>
              </a:rPr>
              <a:t>defined work</a:t>
            </a:r>
            <a:r>
              <a:rPr lang="en-US" b="1" dirty="0"/>
              <a:t> </a:t>
            </a:r>
            <a:r>
              <a:rPr lang="en-US" dirty="0"/>
              <a:t>so important?</a:t>
            </a:r>
          </a:p>
          <a:p>
            <a:pPr marL="514350" indent="-514350">
              <a:lnSpc>
                <a:spcPct val="90000"/>
              </a:lnSpc>
              <a:spcBef>
                <a:spcPts val="1200"/>
              </a:spcBef>
              <a:buFont typeface="+mj-lt"/>
              <a:buAutoNum type="arabicPeriod"/>
            </a:pPr>
            <a:r>
              <a:rPr lang="en-US" dirty="0"/>
              <a:t>What is the difference between </a:t>
            </a:r>
            <a:r>
              <a:rPr lang="en-US" dirty="0">
                <a:solidFill>
                  <a:srgbClr val="AFBD22"/>
                </a:solidFill>
              </a:rPr>
              <a:t>assigned</a:t>
            </a:r>
            <a:r>
              <a:rPr lang="en-US" dirty="0"/>
              <a:t> responsibility and </a:t>
            </a:r>
            <a:r>
              <a:rPr lang="en-US" dirty="0">
                <a:solidFill>
                  <a:srgbClr val="AFBD22"/>
                </a:solidFill>
              </a:rPr>
              <a:t>accepted </a:t>
            </a:r>
            <a:r>
              <a:rPr lang="en-US" dirty="0"/>
              <a:t>responsibility?</a:t>
            </a:r>
          </a:p>
          <a:p>
            <a:pPr marL="514350" indent="-514350">
              <a:lnSpc>
                <a:spcPct val="90000"/>
              </a:lnSpc>
              <a:spcBef>
                <a:spcPts val="1200"/>
              </a:spcBef>
              <a:buFont typeface="+mj-lt"/>
              <a:buAutoNum type="arabicPeriod"/>
            </a:pPr>
            <a:r>
              <a:rPr lang="en-US" dirty="0"/>
              <a:t>Why is </a:t>
            </a:r>
            <a:r>
              <a:rPr lang="en-US" dirty="0">
                <a:solidFill>
                  <a:srgbClr val="AFBD22"/>
                </a:solidFill>
              </a:rPr>
              <a:t>monitoring and reporting </a:t>
            </a:r>
            <a:r>
              <a:rPr lang="en-US" dirty="0"/>
              <a:t>important?</a:t>
            </a:r>
          </a:p>
          <a:p>
            <a:pPr marL="514350" indent="-514350">
              <a:lnSpc>
                <a:spcPct val="90000"/>
              </a:lnSpc>
              <a:spcBef>
                <a:spcPts val="1200"/>
              </a:spcBef>
              <a:buFont typeface="+mj-lt"/>
              <a:buAutoNum type="arabicPeriod"/>
            </a:pPr>
            <a:r>
              <a:rPr lang="en-US" dirty="0"/>
              <a:t>What happens if you DON’T have </a:t>
            </a:r>
            <a:r>
              <a:rPr lang="en-US" dirty="0">
                <a:solidFill>
                  <a:srgbClr val="AFBD22"/>
                </a:solidFill>
              </a:rPr>
              <a:t>rewards and consequences</a:t>
            </a:r>
            <a:r>
              <a:rPr lang="en-US" dirty="0"/>
              <a:t>?</a:t>
            </a:r>
          </a:p>
        </p:txBody>
      </p:sp>
      <p:sp>
        <p:nvSpPr>
          <p:cNvPr id="8" name="TextBox 7"/>
          <p:cNvSpPr txBox="1"/>
          <p:nvPr/>
        </p:nvSpPr>
        <p:spPr>
          <a:xfrm>
            <a:off x="8780894" y="4871527"/>
            <a:ext cx="257513"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9" name="TextBox 8"/>
          <p:cNvSpPr txBox="1"/>
          <p:nvPr/>
        </p:nvSpPr>
        <p:spPr>
          <a:xfrm>
            <a:off x="4271877" y="228087"/>
            <a:ext cx="2654509" cy="769441"/>
          </a:xfrm>
          <a:prstGeom prst="rect">
            <a:avLst/>
          </a:prstGeom>
          <a:noFill/>
        </p:spPr>
        <p:txBody>
          <a:bodyPr wrap="none" rtlCol="0">
            <a:spAutoFit/>
          </a:bodyPr>
          <a:lstStyle/>
          <a:p>
            <a:r>
              <a:rPr lang="en-US" sz="4400" dirty="0">
                <a:solidFill>
                  <a:schemeClr val="bg1"/>
                </a:solidFill>
                <a:latin typeface="Franklin Gothic Demi" panose="020B0703020102020204" pitchFamily="34" charset="0"/>
              </a:rPr>
              <a:t>Questions</a:t>
            </a:r>
          </a:p>
        </p:txBody>
      </p:sp>
      <p:pic>
        <p:nvPicPr>
          <p:cNvPr id="2" name="Picture 1"/>
          <p:cNvPicPr>
            <a:picLocks noChangeAspect="1"/>
          </p:cNvPicPr>
          <p:nvPr/>
        </p:nvPicPr>
        <p:blipFill rotWithShape="1">
          <a:blip r:embed="rId2"/>
          <a:srcRect r="20133" b="39179"/>
          <a:stretch/>
        </p:blipFill>
        <p:spPr>
          <a:xfrm>
            <a:off x="263761" y="308756"/>
            <a:ext cx="3409889" cy="1947554"/>
          </a:xfrm>
          <a:prstGeom prst="rect">
            <a:avLst/>
          </a:prstGeom>
        </p:spPr>
      </p:pic>
      <p:sp>
        <p:nvSpPr>
          <p:cNvPr id="6" name="Slide Number Placeholder 3"/>
          <p:cNvSpPr txBox="1">
            <a:spLocks/>
          </p:cNvSpPr>
          <p:nvPr/>
        </p:nvSpPr>
        <p:spPr>
          <a:xfrm>
            <a:off x="8257033" y="6371277"/>
            <a:ext cx="886968"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chemeClr val="bg1"/>
                </a:solidFill>
                <a:latin typeface="Franklin Gothic Book"/>
              </a:rPr>
              <a:pPr lvl="0" algn="ctr"/>
              <a:t>25</a:t>
            </a:fld>
            <a:r>
              <a:rPr lang="en-US" dirty="0">
                <a:solidFill>
                  <a:schemeClr val="bg1"/>
                </a:solidFill>
              </a:rPr>
              <a:t> </a:t>
            </a:r>
            <a:r>
              <a:rPr lang="en-US" sz="1400" dirty="0">
                <a:solidFill>
                  <a:schemeClr val="bg1"/>
                </a:solidFill>
                <a:latin typeface="Franklin Gothic Book"/>
              </a:rPr>
              <a:t>|</a:t>
            </a:r>
            <a:r>
              <a:rPr lang="en-US" dirty="0">
                <a:solidFill>
                  <a:schemeClr val="bg1"/>
                </a:solidFill>
              </a:rPr>
              <a:t> </a:t>
            </a:r>
            <a:r>
              <a:rPr lang="en-US" sz="1400" dirty="0">
                <a:solidFill>
                  <a:schemeClr val="bg1"/>
                </a:solidFill>
                <a:latin typeface="Franklin Gothic Book"/>
              </a:rPr>
              <a:t>4-9</a:t>
            </a:r>
            <a:endParaRPr lang="en-US" dirty="0">
              <a:solidFill>
                <a:schemeClr val="bg1"/>
              </a:solidFill>
            </a:endParaRPr>
          </a:p>
        </p:txBody>
      </p:sp>
    </p:spTree>
    <p:extLst>
      <p:ext uri="{BB962C8B-B14F-4D97-AF65-F5344CB8AC3E}">
        <p14:creationId xmlns:p14="http://schemas.microsoft.com/office/powerpoint/2010/main" val="106802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7" t="12621" r="-307" b="34127"/>
          <a:stretch/>
        </p:blipFill>
        <p:spPr>
          <a:xfrm>
            <a:off x="0" y="0"/>
            <a:ext cx="9144000" cy="3281256"/>
          </a:xfrm>
          <a:prstGeom prst="rect">
            <a:avLst/>
          </a:prstGeom>
        </p:spPr>
      </p:pic>
      <p:sp>
        <p:nvSpPr>
          <p:cNvPr id="5" name="Footer Placeholder 4"/>
          <p:cNvSpPr>
            <a:spLocks noGrp="1"/>
          </p:cNvSpPr>
          <p:nvPr>
            <p:ph type="ftr" sz="quarter" idx="11"/>
          </p:nvPr>
        </p:nvSpPr>
        <p:spPr>
          <a:prstGeom prst="rect">
            <a:avLst/>
          </a:prstGeom>
        </p:spPr>
        <p:txBody>
          <a:bodyPr/>
          <a:lstStyle/>
          <a:p>
            <a:r>
              <a:rPr lang="en-US" dirty="0">
                <a:latin typeface="Franklin Gothic Book"/>
                <a:cs typeface="Franklin Gothic Book"/>
              </a:rPr>
              <a:t>Copyright 2017, Leadership Strategies, Inc. - V15.07c Duplication prohibited without consent  </a:t>
            </a:r>
          </a:p>
        </p:txBody>
      </p:sp>
      <p:sp>
        <p:nvSpPr>
          <p:cNvPr id="18" name="Content Placeholder 6"/>
          <p:cNvSpPr txBox="1">
            <a:spLocks/>
          </p:cNvSpPr>
          <p:nvPr/>
        </p:nvSpPr>
        <p:spPr>
          <a:xfrm>
            <a:off x="2462450" y="4042889"/>
            <a:ext cx="6990307" cy="3117930"/>
          </a:xfrm>
          <a:prstGeom prst="rect">
            <a:avLst/>
          </a:prstGeom>
        </p:spPr>
        <p:txBody>
          <a:bodyPr numCol="2">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spcBef>
                <a:spcPts val="0"/>
              </a:spcBef>
              <a:buFont typeface="+mj-lt"/>
              <a:buAutoNum type="alphaUcPeriod"/>
            </a:pPr>
            <a:r>
              <a:rPr lang="en-US" sz="2400" dirty="0">
                <a:solidFill>
                  <a:schemeClr val="accent1"/>
                </a:solidFill>
              </a:rPr>
              <a:t>Teams v. Groups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8 Team Essentials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Anticipating Team Issues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Team Norms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Accountability: 5 Critical Elements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spcBef>
                <a:spcPts val="0"/>
              </a:spcBef>
              <a:buFont typeface="+mj-lt"/>
              <a:buAutoNum type="alphaUcPeriod" startAt="6"/>
            </a:pPr>
            <a:r>
              <a:rPr lang="en-US" sz="2400" dirty="0">
                <a:solidFill>
                  <a:schemeClr val="tx2"/>
                </a:solidFill>
                <a:latin typeface="Franklin Gothic Demi" panose="020B0703020102020204" pitchFamily="34" charset="0"/>
              </a:rPr>
              <a:t>Solution Processes</a:t>
            </a:r>
          </a:p>
          <a:p>
            <a:pPr marL="457200" indent="-457200">
              <a:spcBef>
                <a:spcPts val="0"/>
              </a:spcBef>
              <a:buFont typeface="+mj-lt"/>
              <a:buAutoNum type="alphaUcPeriod" startAt="6"/>
            </a:pPr>
            <a:r>
              <a:rPr lang="en-US" sz="2400" dirty="0">
                <a:solidFill>
                  <a:schemeClr val="tx2"/>
                </a:solidFill>
              </a:rPr>
              <a:t>Managing Change Resistance</a:t>
            </a:r>
          </a:p>
          <a:p>
            <a:pPr marL="457200" indent="-457200">
              <a:spcBef>
                <a:spcPts val="0"/>
              </a:spcBef>
              <a:buFont typeface="+mj-lt"/>
              <a:buAutoNum type="alphaUcPeriod" startAt="6"/>
            </a:pPr>
            <a:r>
              <a:rPr lang="en-US" sz="2400" dirty="0">
                <a:solidFill>
                  <a:schemeClr val="tx2"/>
                </a:solidFill>
              </a:rPr>
              <a:t>Developing Recommendations</a:t>
            </a:r>
          </a:p>
          <a:p>
            <a:pPr marL="0" indent="0">
              <a:lnSpc>
                <a:spcPct val="110000"/>
              </a:lnSpc>
              <a:spcBef>
                <a:spcPts val="0"/>
              </a:spcBef>
              <a:buNone/>
            </a:pPr>
            <a:r>
              <a:rPr lang="en-US" sz="2400" b="1" dirty="0">
                <a:solidFill>
                  <a:schemeClr val="accent6">
                    <a:lumMod val="75000"/>
                  </a:schemeClr>
                </a:solidFill>
              </a:rPr>
              <a:t>Exercise</a:t>
            </a:r>
            <a:r>
              <a:rPr lang="en-US" sz="2400" dirty="0">
                <a:solidFill>
                  <a:schemeClr val="tx2"/>
                </a:solidFill>
              </a:rPr>
              <a:t>: Chartering a Team </a:t>
            </a:r>
          </a:p>
          <a:p>
            <a:pPr marL="457200" indent="-457200">
              <a:lnSpc>
                <a:spcPct val="90000"/>
              </a:lnSpc>
              <a:spcBef>
                <a:spcPts val="300"/>
              </a:spcBef>
              <a:buFont typeface="+mj-lt"/>
              <a:buAutoNum type="alphaUcPeriod"/>
            </a:pPr>
            <a:endParaRPr lang="en-US" sz="2000" dirty="0">
              <a:solidFill>
                <a:schemeClr val="tx2"/>
              </a:solidFill>
            </a:endParaRPr>
          </a:p>
        </p:txBody>
      </p:sp>
      <p:graphicFrame>
        <p:nvGraphicFramePr>
          <p:cNvPr id="20" name="Table 19"/>
          <p:cNvGraphicFramePr>
            <a:graphicFrameLocks noGrp="1"/>
          </p:cNvGraphicFramePr>
          <p:nvPr>
            <p:extLst/>
          </p:nvPr>
        </p:nvGraphicFramePr>
        <p:xfrm>
          <a:off x="1889429" y="3303158"/>
          <a:ext cx="5616271" cy="745197"/>
        </p:xfrm>
        <a:graphic>
          <a:graphicData uri="http://schemas.openxmlformats.org/drawingml/2006/table">
            <a:tbl>
              <a:tblPr firstRow="1" bandRow="1">
                <a:tableStyleId>{5C22544A-7EE6-4342-B048-85BDC9FD1C3A}</a:tableStyleId>
              </a:tblPr>
              <a:tblGrid>
                <a:gridCol w="573635">
                  <a:extLst>
                    <a:ext uri="{9D8B030D-6E8A-4147-A177-3AD203B41FA5}">
                      <a16:colId xmlns:a16="http://schemas.microsoft.com/office/drawing/2014/main" val="2530965431"/>
                    </a:ext>
                  </a:extLst>
                </a:gridCol>
                <a:gridCol w="5042636">
                  <a:extLst>
                    <a:ext uri="{9D8B030D-6E8A-4147-A177-3AD203B41FA5}">
                      <a16:colId xmlns:a16="http://schemas.microsoft.com/office/drawing/2014/main" val="2374861410"/>
                    </a:ext>
                  </a:extLst>
                </a:gridCol>
              </a:tblGrid>
              <a:tr h="745197">
                <a:tc>
                  <a:txBody>
                    <a:bodyPr/>
                    <a:lstStyle/>
                    <a:p>
                      <a:pPr algn="ctr"/>
                      <a:r>
                        <a:rPr lang="en-US" sz="3600" dirty="0"/>
                        <a:t>4</a:t>
                      </a:r>
                    </a:p>
                  </a:txBody>
                  <a:tcPr>
                    <a:solidFill>
                      <a:schemeClr val="tx1"/>
                    </a:solidFill>
                  </a:tcPr>
                </a:tc>
                <a:tc>
                  <a:txBody>
                    <a:bodyPr/>
                    <a:lstStyle/>
                    <a:p>
                      <a:r>
                        <a:rPr lang="en-US" sz="3600" dirty="0"/>
                        <a:t> Facilitating 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21" name="Picture 20"/>
          <p:cNvPicPr>
            <a:picLocks noChangeAspect="1"/>
          </p:cNvPicPr>
          <p:nvPr/>
        </p:nvPicPr>
        <p:blipFill>
          <a:blip r:embed="rId3"/>
          <a:stretch>
            <a:fillRect/>
          </a:stretch>
        </p:blipFill>
        <p:spPr>
          <a:xfrm>
            <a:off x="196640" y="4151017"/>
            <a:ext cx="2194560" cy="2203132"/>
          </a:xfrm>
          <a:prstGeom prst="rect">
            <a:avLst/>
          </a:prstGeom>
        </p:spPr>
      </p:pic>
    </p:spTree>
    <p:extLst>
      <p:ext uri="{BB962C8B-B14F-4D97-AF65-F5344CB8AC3E}">
        <p14:creationId xmlns:p14="http://schemas.microsoft.com/office/powerpoint/2010/main" val="1663807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Solution Processes</a:t>
            </a:r>
          </a:p>
        </p:txBody>
      </p:sp>
      <p:sp>
        <p:nvSpPr>
          <p:cNvPr id="3" name="Content Placeholder 2"/>
          <p:cNvSpPr>
            <a:spLocks noGrp="1"/>
          </p:cNvSpPr>
          <p:nvPr>
            <p:ph idx="1"/>
          </p:nvPr>
        </p:nvSpPr>
        <p:spPr>
          <a:xfrm>
            <a:off x="457200" y="1095992"/>
            <a:ext cx="8229600" cy="991766"/>
          </a:xfrm>
        </p:spPr>
        <p:txBody>
          <a:bodyPr/>
          <a:lstStyle/>
          <a:p>
            <a:r>
              <a:rPr lang="en-US" dirty="0"/>
              <a:t>Process:  A systematic series of actions directed to some end.</a:t>
            </a:r>
          </a:p>
          <a:p>
            <a:endParaRPr lang="en-US" dirty="0"/>
          </a:p>
        </p:txBody>
      </p:sp>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123" name="Rounded Rectangle 122"/>
          <p:cNvSpPr/>
          <p:nvPr/>
        </p:nvSpPr>
        <p:spPr>
          <a:xfrm>
            <a:off x="3926278" y="1884912"/>
            <a:ext cx="1618591" cy="679835"/>
          </a:xfrm>
          <a:prstGeom prst="roundRect">
            <a:avLst/>
          </a:prstGeom>
          <a:solidFill>
            <a:srgbClr val="AEBD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tx2"/>
                </a:solidFill>
                <a:latin typeface="Franklin Gothic Book"/>
                <a:cs typeface="Franklin Gothic Book"/>
              </a:rPr>
              <a:t>Problem Identification</a:t>
            </a:r>
          </a:p>
        </p:txBody>
      </p:sp>
      <p:pic>
        <p:nvPicPr>
          <p:cNvPr id="124" name="Picture 123" descr="Screen Shot 2015-03-02 at 11.20.46 AM.png"/>
          <p:cNvPicPr>
            <a:picLocks noChangeAspect="1"/>
          </p:cNvPicPr>
          <p:nvPr/>
        </p:nvPicPr>
        <p:blipFill rotWithShape="1">
          <a:blip r:embed="rId2">
            <a:extLst>
              <a:ext uri="{28A0092B-C50C-407E-A947-70E740481C1C}">
                <a14:useLocalDpi xmlns:a14="http://schemas.microsoft.com/office/drawing/2010/main" val="0"/>
              </a:ext>
            </a:extLst>
          </a:blip>
          <a:srcRect l="84517" t="45704" r="3106" b="42406"/>
          <a:stretch/>
        </p:blipFill>
        <p:spPr>
          <a:xfrm>
            <a:off x="7469597" y="3708704"/>
            <a:ext cx="1109750" cy="632704"/>
          </a:xfrm>
          <a:prstGeom prst="rect">
            <a:avLst/>
          </a:prstGeom>
        </p:spPr>
      </p:pic>
      <p:sp>
        <p:nvSpPr>
          <p:cNvPr id="135" name="Rounded Rectangle 134"/>
          <p:cNvSpPr/>
          <p:nvPr/>
        </p:nvSpPr>
        <p:spPr>
          <a:xfrm>
            <a:off x="776782" y="2791010"/>
            <a:ext cx="1618591" cy="917693"/>
          </a:xfrm>
          <a:prstGeom prst="roundRect">
            <a:avLst/>
          </a:prstGeom>
          <a:solidFill>
            <a:srgbClr val="00467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bg1"/>
                </a:solidFill>
                <a:latin typeface="Franklin Gothic Book"/>
                <a:cs typeface="Franklin Gothic Book"/>
              </a:rPr>
              <a:t>Lack of </a:t>
            </a:r>
            <a:br>
              <a:rPr lang="en-US" sz="1200" b="1" dirty="0">
                <a:solidFill>
                  <a:schemeClr val="bg1"/>
                </a:solidFill>
                <a:latin typeface="Franklin Gothic Book"/>
                <a:cs typeface="Franklin Gothic Book"/>
              </a:rPr>
            </a:br>
            <a:r>
              <a:rPr lang="en-US" sz="1200" b="1" dirty="0">
                <a:solidFill>
                  <a:schemeClr val="bg1"/>
                </a:solidFill>
                <a:latin typeface="Franklin Gothic Book"/>
                <a:cs typeface="Franklin Gothic Book"/>
              </a:rPr>
              <a:t>common direction among departments</a:t>
            </a:r>
          </a:p>
        </p:txBody>
      </p:sp>
      <p:sp>
        <p:nvSpPr>
          <p:cNvPr id="136" name="Rounded Rectangle 135"/>
          <p:cNvSpPr/>
          <p:nvPr/>
        </p:nvSpPr>
        <p:spPr>
          <a:xfrm>
            <a:off x="2140050" y="3720462"/>
            <a:ext cx="1618591" cy="837538"/>
          </a:xfrm>
          <a:prstGeom prst="roundRect">
            <a:avLst/>
          </a:prstGeom>
          <a:solidFill>
            <a:srgbClr val="00467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bg1"/>
                </a:solidFill>
                <a:latin typeface="Franklin Gothic Book"/>
                <a:cs typeface="Franklin Gothic Book"/>
              </a:rPr>
              <a:t>Disagreement surrounding how to solve an issue</a:t>
            </a:r>
          </a:p>
        </p:txBody>
      </p:sp>
      <p:sp>
        <p:nvSpPr>
          <p:cNvPr id="137" name="Rounded Rectangle 136"/>
          <p:cNvSpPr/>
          <p:nvPr/>
        </p:nvSpPr>
        <p:spPr>
          <a:xfrm>
            <a:off x="7462155" y="3057129"/>
            <a:ext cx="885665" cy="663333"/>
          </a:xfrm>
          <a:prstGeom prst="roundRect">
            <a:avLst/>
          </a:prstGeom>
          <a:solidFill>
            <a:srgbClr val="00467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bg1"/>
                </a:solidFill>
                <a:latin typeface="Franklin Gothic Book"/>
                <a:cs typeface="Franklin Gothic Book"/>
              </a:rPr>
              <a:t>…</a:t>
            </a:r>
          </a:p>
        </p:txBody>
      </p:sp>
      <p:sp>
        <p:nvSpPr>
          <p:cNvPr id="138" name="Rounded Rectangle 137"/>
          <p:cNvSpPr/>
          <p:nvPr/>
        </p:nvSpPr>
        <p:spPr>
          <a:xfrm>
            <a:off x="5548686" y="3703528"/>
            <a:ext cx="1618591" cy="837538"/>
          </a:xfrm>
          <a:prstGeom prst="roundRect">
            <a:avLst/>
          </a:prstGeom>
          <a:solidFill>
            <a:srgbClr val="00467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bg1"/>
                </a:solidFill>
                <a:latin typeface="Franklin Gothic Book"/>
                <a:cs typeface="Franklin Gothic Book"/>
              </a:rPr>
              <a:t>A process is ineffective or inefficient</a:t>
            </a:r>
          </a:p>
        </p:txBody>
      </p:sp>
      <p:sp>
        <p:nvSpPr>
          <p:cNvPr id="134" name="Rounded Rectangle 133"/>
          <p:cNvSpPr/>
          <p:nvPr/>
        </p:nvSpPr>
        <p:spPr>
          <a:xfrm>
            <a:off x="3855724" y="3949062"/>
            <a:ext cx="1618591" cy="837538"/>
          </a:xfrm>
          <a:prstGeom prst="roundRect">
            <a:avLst/>
          </a:prstGeom>
          <a:solidFill>
            <a:srgbClr val="00467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bg1"/>
                </a:solidFill>
                <a:latin typeface="Franklin Gothic Book"/>
                <a:cs typeface="Franklin Gothic Book"/>
              </a:rPr>
              <a:t>Distrust or poor communication within a team</a:t>
            </a:r>
          </a:p>
        </p:txBody>
      </p:sp>
      <p:grpSp>
        <p:nvGrpSpPr>
          <p:cNvPr id="7" name="Group 6"/>
          <p:cNvGrpSpPr/>
          <p:nvPr/>
        </p:nvGrpSpPr>
        <p:grpSpPr>
          <a:xfrm>
            <a:off x="2447247" y="2708704"/>
            <a:ext cx="4933336" cy="1158052"/>
            <a:chOff x="2447247" y="2708704"/>
            <a:chExt cx="4933336" cy="1158052"/>
          </a:xfrm>
        </p:grpSpPr>
        <p:cxnSp>
          <p:nvCxnSpPr>
            <p:cNvPr id="128" name="Straight Arrow Connector 127"/>
            <p:cNvCxnSpPr/>
            <p:nvPr/>
          </p:nvCxnSpPr>
          <p:spPr>
            <a:xfrm flipH="1">
              <a:off x="2447247" y="2708704"/>
              <a:ext cx="2287589" cy="5593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flipH="1">
              <a:off x="3429600" y="2708704"/>
              <a:ext cx="1305236" cy="783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a:off x="4734835" y="2708704"/>
              <a:ext cx="0" cy="1158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4734835" y="2708704"/>
              <a:ext cx="1364030" cy="783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a:off x="4734835" y="2708704"/>
              <a:ext cx="2645748" cy="571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7" name="Oval 146"/>
          <p:cNvSpPr/>
          <p:nvPr/>
        </p:nvSpPr>
        <p:spPr>
          <a:xfrm>
            <a:off x="734583" y="5174830"/>
            <a:ext cx="1163609" cy="747484"/>
          </a:xfrm>
          <a:prstGeom prst="ellipse">
            <a:avLst/>
          </a:prstGeom>
          <a:solidFill>
            <a:srgbClr val="AEBD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a:solidFill>
                  <a:srgbClr val="1F497D"/>
                </a:solidFill>
                <a:latin typeface="Franklin Gothic Book"/>
                <a:cs typeface="Franklin Gothic Book"/>
              </a:rPr>
              <a:t>Strategic Planning</a:t>
            </a:r>
          </a:p>
        </p:txBody>
      </p:sp>
      <p:sp>
        <p:nvSpPr>
          <p:cNvPr id="148" name="Oval 147"/>
          <p:cNvSpPr/>
          <p:nvPr/>
        </p:nvSpPr>
        <p:spPr>
          <a:xfrm>
            <a:off x="7175744" y="5174830"/>
            <a:ext cx="1163609" cy="747484"/>
          </a:xfrm>
          <a:prstGeom prst="ellipse">
            <a:avLst/>
          </a:prstGeom>
          <a:solidFill>
            <a:srgbClr val="AEBD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1F497D"/>
                </a:solidFill>
                <a:latin typeface="Franklin Gothic Book"/>
                <a:cs typeface="Franklin Gothic Book"/>
              </a:rPr>
              <a:t>…</a:t>
            </a:r>
          </a:p>
        </p:txBody>
      </p:sp>
      <p:sp>
        <p:nvSpPr>
          <p:cNvPr id="149" name="Oval 148"/>
          <p:cNvSpPr/>
          <p:nvPr/>
        </p:nvSpPr>
        <p:spPr>
          <a:xfrm>
            <a:off x="2353174" y="5174830"/>
            <a:ext cx="1229884" cy="747484"/>
          </a:xfrm>
          <a:prstGeom prst="ellipse">
            <a:avLst/>
          </a:prstGeom>
          <a:solidFill>
            <a:srgbClr val="AEBD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a:solidFill>
                  <a:srgbClr val="1F497D"/>
                </a:solidFill>
                <a:latin typeface="Franklin Gothic Book"/>
                <a:cs typeface="Franklin Gothic Book"/>
              </a:rPr>
              <a:t>Issue Resolution</a:t>
            </a:r>
          </a:p>
        </p:txBody>
      </p:sp>
      <p:sp>
        <p:nvSpPr>
          <p:cNvPr id="150" name="Oval 149"/>
          <p:cNvSpPr/>
          <p:nvPr/>
        </p:nvSpPr>
        <p:spPr>
          <a:xfrm>
            <a:off x="4071908" y="5174830"/>
            <a:ext cx="1163609" cy="747484"/>
          </a:xfrm>
          <a:prstGeom prst="ellipse">
            <a:avLst/>
          </a:prstGeom>
          <a:solidFill>
            <a:srgbClr val="AEBD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a:solidFill>
                  <a:srgbClr val="1F497D"/>
                </a:solidFill>
                <a:latin typeface="Franklin Gothic Book"/>
                <a:cs typeface="Franklin Gothic Book"/>
              </a:rPr>
              <a:t>Team Building</a:t>
            </a:r>
          </a:p>
        </p:txBody>
      </p:sp>
      <p:sp>
        <p:nvSpPr>
          <p:cNvPr id="151" name="Oval 150"/>
          <p:cNvSpPr/>
          <p:nvPr/>
        </p:nvSpPr>
        <p:spPr>
          <a:xfrm>
            <a:off x="5472483" y="5174828"/>
            <a:ext cx="1463375" cy="747484"/>
          </a:xfrm>
          <a:prstGeom prst="ellipse">
            <a:avLst/>
          </a:prstGeom>
          <a:solidFill>
            <a:srgbClr val="AEBD2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a:solidFill>
                  <a:srgbClr val="1F497D"/>
                </a:solidFill>
                <a:latin typeface="Franklin Gothic Book"/>
                <a:cs typeface="Franklin Gothic Book"/>
              </a:rPr>
              <a:t>Process Improvement</a:t>
            </a:r>
          </a:p>
        </p:txBody>
      </p:sp>
      <p:cxnSp>
        <p:nvCxnSpPr>
          <p:cNvPr id="141" name="Straight Connector 140"/>
          <p:cNvCxnSpPr/>
          <p:nvPr/>
        </p:nvCxnSpPr>
        <p:spPr>
          <a:xfrm>
            <a:off x="734583" y="4891434"/>
            <a:ext cx="76047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endCxn id="147" idx="0"/>
          </p:cNvCxnSpPr>
          <p:nvPr/>
        </p:nvCxnSpPr>
        <p:spPr>
          <a:xfrm>
            <a:off x="1301241" y="3720462"/>
            <a:ext cx="15147" cy="1454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a:endCxn id="149" idx="0"/>
          </p:cNvCxnSpPr>
          <p:nvPr/>
        </p:nvCxnSpPr>
        <p:spPr>
          <a:xfrm flipH="1">
            <a:off x="2968116" y="4558000"/>
            <a:ext cx="2886" cy="616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a:stCxn id="134" idx="2"/>
            <a:endCxn id="150" idx="0"/>
          </p:cNvCxnSpPr>
          <p:nvPr/>
        </p:nvCxnSpPr>
        <p:spPr>
          <a:xfrm flipH="1">
            <a:off x="4653713" y="4786600"/>
            <a:ext cx="20251" cy="388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a:off x="6204171" y="4541066"/>
            <a:ext cx="523" cy="633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a:off x="7745108" y="3720462"/>
            <a:ext cx="12441" cy="1454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461639" y="5908964"/>
            <a:ext cx="4493182" cy="93688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latin typeface="Franklin Gothic Medium"/>
                <a:cs typeface="Franklin Gothic Medium"/>
              </a:rPr>
              <a:t>Let the process do the heavy lifting</a:t>
            </a:r>
          </a:p>
        </p:txBody>
      </p:sp>
      <p:sp>
        <p:nvSpPr>
          <p:cNvPr id="35" name="TextBox 34"/>
          <p:cNvSpPr txBox="1"/>
          <p:nvPr/>
        </p:nvSpPr>
        <p:spPr>
          <a:xfrm>
            <a:off x="8905222" y="6092748"/>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37" name="Rectangle 36"/>
          <p:cNvSpPr/>
          <p:nvPr/>
        </p:nvSpPr>
        <p:spPr>
          <a:xfrm rot="16200000">
            <a:off x="-504176" y="3520406"/>
            <a:ext cx="1675587" cy="40011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sz="2000" dirty="0">
                <a:latin typeface="Franklin Gothic Medium"/>
                <a:cs typeface="Franklin Gothic Medium"/>
              </a:rPr>
              <a:t>Problem Type</a:t>
            </a:r>
          </a:p>
        </p:txBody>
      </p:sp>
      <p:sp>
        <p:nvSpPr>
          <p:cNvPr id="38" name="Rectangle 37"/>
          <p:cNvSpPr/>
          <p:nvPr/>
        </p:nvSpPr>
        <p:spPr>
          <a:xfrm rot="16200000">
            <a:off x="-216134" y="5346959"/>
            <a:ext cx="1183593" cy="646331"/>
          </a:xfrm>
          <a:prstGeom prst="rect">
            <a:avLst/>
          </a:prstGeom>
          <a:solidFill>
            <a:srgbClr val="AE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dirty="0">
                <a:solidFill>
                  <a:srgbClr val="00467F"/>
                </a:solidFill>
                <a:latin typeface="Franklin Gothic Medium"/>
                <a:cs typeface="Franklin Gothic Medium"/>
              </a:rPr>
              <a:t>Solution</a:t>
            </a:r>
            <a:br>
              <a:rPr lang="en-US" dirty="0">
                <a:solidFill>
                  <a:srgbClr val="00467F"/>
                </a:solidFill>
                <a:latin typeface="Franklin Gothic Medium"/>
                <a:cs typeface="Franklin Gothic Medium"/>
              </a:rPr>
            </a:br>
            <a:r>
              <a:rPr lang="en-US" dirty="0">
                <a:solidFill>
                  <a:srgbClr val="00467F"/>
                </a:solidFill>
                <a:latin typeface="Franklin Gothic Medium"/>
                <a:cs typeface="Franklin Gothic Medium"/>
              </a:rPr>
              <a:t>Processes</a:t>
            </a:r>
          </a:p>
        </p:txBody>
      </p:sp>
    </p:spTree>
    <p:extLst>
      <p:ext uri="{BB962C8B-B14F-4D97-AF65-F5344CB8AC3E}">
        <p14:creationId xmlns:p14="http://schemas.microsoft.com/office/powerpoint/2010/main" val="231000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fade">
                                      <p:cBhvr>
                                        <p:cTn id="16" dur="500"/>
                                        <p:tgtEl>
                                          <p:spTgt spid="1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fade">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fade">
                                      <p:cBhvr>
                                        <p:cTn id="26" dur="500"/>
                                        <p:tgtEl>
                                          <p:spTgt spid="1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fade">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fade">
                                      <p:cBhvr>
                                        <p:cTn id="36" dur="500"/>
                                        <p:tgtEl>
                                          <p:spTgt spid="1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42"/>
                                        </p:tgtEl>
                                        <p:attrNameLst>
                                          <p:attrName>style.visibility</p:attrName>
                                        </p:attrNameLst>
                                      </p:cBhvr>
                                      <p:to>
                                        <p:strVal val="visible"/>
                                      </p:to>
                                    </p:set>
                                    <p:animEffect transition="in" filter="wipe(up)">
                                      <p:cBhvr>
                                        <p:cTn id="41" dur="500"/>
                                        <p:tgtEl>
                                          <p:spTgt spid="142"/>
                                        </p:tgtEl>
                                      </p:cBhvr>
                                    </p:animEffect>
                                  </p:childTnLst>
                                </p:cTn>
                              </p:par>
                              <p:par>
                                <p:cTn id="42" presetID="22" presetClass="entr" presetSubtype="1" fill="hold" nodeType="withEffect">
                                  <p:stCondLst>
                                    <p:cond delay="0"/>
                                  </p:stCondLst>
                                  <p:childTnLst>
                                    <p:set>
                                      <p:cBhvr>
                                        <p:cTn id="43" dur="1" fill="hold">
                                          <p:stCondLst>
                                            <p:cond delay="0"/>
                                          </p:stCondLst>
                                        </p:cTn>
                                        <p:tgtEl>
                                          <p:spTgt spid="143"/>
                                        </p:tgtEl>
                                        <p:attrNameLst>
                                          <p:attrName>style.visibility</p:attrName>
                                        </p:attrNameLst>
                                      </p:cBhvr>
                                      <p:to>
                                        <p:strVal val="visible"/>
                                      </p:to>
                                    </p:set>
                                    <p:animEffect transition="in" filter="wipe(up)">
                                      <p:cBhvr>
                                        <p:cTn id="44" dur="500"/>
                                        <p:tgtEl>
                                          <p:spTgt spid="143"/>
                                        </p:tgtEl>
                                      </p:cBhvr>
                                    </p:animEffect>
                                  </p:childTnLst>
                                </p:cTn>
                              </p:par>
                              <p:par>
                                <p:cTn id="45" presetID="22" presetClass="entr" presetSubtype="1" fill="hold" nodeType="withEffect">
                                  <p:stCondLst>
                                    <p:cond delay="0"/>
                                  </p:stCondLst>
                                  <p:childTnLst>
                                    <p:set>
                                      <p:cBhvr>
                                        <p:cTn id="46" dur="1" fill="hold">
                                          <p:stCondLst>
                                            <p:cond delay="0"/>
                                          </p:stCondLst>
                                        </p:cTn>
                                        <p:tgtEl>
                                          <p:spTgt spid="144"/>
                                        </p:tgtEl>
                                        <p:attrNameLst>
                                          <p:attrName>style.visibility</p:attrName>
                                        </p:attrNameLst>
                                      </p:cBhvr>
                                      <p:to>
                                        <p:strVal val="visible"/>
                                      </p:to>
                                    </p:set>
                                    <p:animEffect transition="in" filter="wipe(up)">
                                      <p:cBhvr>
                                        <p:cTn id="47" dur="500"/>
                                        <p:tgtEl>
                                          <p:spTgt spid="144"/>
                                        </p:tgtEl>
                                      </p:cBhvr>
                                    </p:animEffect>
                                  </p:childTnLst>
                                </p:cTn>
                              </p:par>
                              <p:par>
                                <p:cTn id="48" presetID="22" presetClass="entr" presetSubtype="1" fill="hold" nodeType="withEffect">
                                  <p:stCondLst>
                                    <p:cond delay="0"/>
                                  </p:stCondLst>
                                  <p:childTnLst>
                                    <p:set>
                                      <p:cBhvr>
                                        <p:cTn id="49" dur="1" fill="hold">
                                          <p:stCondLst>
                                            <p:cond delay="0"/>
                                          </p:stCondLst>
                                        </p:cTn>
                                        <p:tgtEl>
                                          <p:spTgt spid="145"/>
                                        </p:tgtEl>
                                        <p:attrNameLst>
                                          <p:attrName>style.visibility</p:attrName>
                                        </p:attrNameLst>
                                      </p:cBhvr>
                                      <p:to>
                                        <p:strVal val="visible"/>
                                      </p:to>
                                    </p:set>
                                    <p:animEffect transition="in" filter="wipe(up)">
                                      <p:cBhvr>
                                        <p:cTn id="50" dur="500"/>
                                        <p:tgtEl>
                                          <p:spTgt spid="145"/>
                                        </p:tgtEl>
                                      </p:cBhvr>
                                    </p:animEffect>
                                  </p:childTnLst>
                                </p:cTn>
                              </p:par>
                              <p:par>
                                <p:cTn id="51" presetID="22" presetClass="entr" presetSubtype="1" fill="hold" nodeType="withEffect">
                                  <p:stCondLst>
                                    <p:cond delay="0"/>
                                  </p:stCondLst>
                                  <p:childTnLst>
                                    <p:set>
                                      <p:cBhvr>
                                        <p:cTn id="52" dur="1" fill="hold">
                                          <p:stCondLst>
                                            <p:cond delay="0"/>
                                          </p:stCondLst>
                                        </p:cTn>
                                        <p:tgtEl>
                                          <p:spTgt spid="146"/>
                                        </p:tgtEl>
                                        <p:attrNameLst>
                                          <p:attrName>style.visibility</p:attrName>
                                        </p:attrNameLst>
                                      </p:cBhvr>
                                      <p:to>
                                        <p:strVal val="visible"/>
                                      </p:to>
                                    </p:set>
                                    <p:animEffect transition="in" filter="wipe(up)">
                                      <p:cBhvr>
                                        <p:cTn id="53" dur="500"/>
                                        <p:tgtEl>
                                          <p:spTgt spid="146"/>
                                        </p:tgtEl>
                                      </p:cBhvr>
                                    </p:animEffect>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7"/>
                                        </p:tgtEl>
                                        <p:attrNameLst>
                                          <p:attrName>style.visibility</p:attrName>
                                        </p:attrNameLst>
                                      </p:cBhvr>
                                      <p:to>
                                        <p:strVal val="visible"/>
                                      </p:to>
                                    </p:set>
                                    <p:animEffect transition="in" filter="fade">
                                      <p:cBhvr>
                                        <p:cTn id="63" dur="500"/>
                                        <p:tgtEl>
                                          <p:spTgt spid="14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0"/>
                                        </p:tgtEl>
                                        <p:attrNameLst>
                                          <p:attrName>style.visibility</p:attrName>
                                        </p:attrNameLst>
                                      </p:cBhvr>
                                      <p:to>
                                        <p:strVal val="visible"/>
                                      </p:to>
                                    </p:set>
                                    <p:animEffect transition="in" filter="fade">
                                      <p:cBhvr>
                                        <p:cTn id="73" dur="500"/>
                                        <p:tgtEl>
                                          <p:spTgt spid="15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1"/>
                                        </p:tgtEl>
                                        <p:attrNameLst>
                                          <p:attrName>style.visibility</p:attrName>
                                        </p:attrNameLst>
                                      </p:cBhvr>
                                      <p:to>
                                        <p:strVal val="visible"/>
                                      </p:to>
                                    </p:set>
                                    <p:animEffect transition="in" filter="fade">
                                      <p:cBhvr>
                                        <p:cTn id="78" dur="500"/>
                                        <p:tgtEl>
                                          <p:spTgt spid="15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48"/>
                                        </p:tgtEl>
                                        <p:attrNameLst>
                                          <p:attrName>style.visibility</p:attrName>
                                        </p:attrNameLst>
                                      </p:cBhvr>
                                      <p:to>
                                        <p:strVal val="visible"/>
                                      </p:to>
                                    </p:set>
                                    <p:animEffect transition="in" filter="fade">
                                      <p:cBhvr>
                                        <p:cTn id="83" dur="500"/>
                                        <p:tgtEl>
                                          <p:spTgt spid="148"/>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additive="base">
                                        <p:cTn id="88" dur="500" fill="hold"/>
                                        <p:tgtEl>
                                          <p:spTgt spid="6"/>
                                        </p:tgtEl>
                                        <p:attrNameLst>
                                          <p:attrName>ppt_x</p:attrName>
                                        </p:attrNameLst>
                                      </p:cBhvr>
                                      <p:tavLst>
                                        <p:tav tm="0">
                                          <p:val>
                                            <p:strVal val="#ppt_x"/>
                                          </p:val>
                                        </p:tav>
                                        <p:tav tm="100000">
                                          <p:val>
                                            <p:strVal val="#ppt_x"/>
                                          </p:val>
                                        </p:tav>
                                      </p:tavLst>
                                    </p:anim>
                                    <p:anim calcmode="lin" valueType="num">
                                      <p:cBhvr additive="base">
                                        <p:cTn id="8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134" grpId="0" animBg="1"/>
      <p:bldP spid="147" grpId="0" animBg="1"/>
      <p:bldP spid="148" grpId="0" animBg="1"/>
      <p:bldP spid="149" grpId="0" animBg="1"/>
      <p:bldP spid="150" grpId="0" animBg="1"/>
      <p:bldP spid="151" grpId="0" animBg="1"/>
      <p:bldP spid="6" grpId="0" animBg="1"/>
      <p:bldP spid="37"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Solution Processes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47330679"/>
              </p:ext>
            </p:extLst>
          </p:nvPr>
        </p:nvGraphicFramePr>
        <p:xfrm>
          <a:off x="457200" y="1106392"/>
          <a:ext cx="8400724" cy="3261769"/>
        </p:xfrm>
        <a:graphic>
          <a:graphicData uri="http://schemas.openxmlformats.org/drawingml/2006/table">
            <a:tbl>
              <a:tblPr>
                <a:tableStyleId>{2D5ABB26-0587-4C30-8999-92F81FD0307C}</a:tableStyleId>
              </a:tblPr>
              <a:tblGrid>
                <a:gridCol w="2856246">
                  <a:extLst>
                    <a:ext uri="{9D8B030D-6E8A-4147-A177-3AD203B41FA5}">
                      <a16:colId xmlns:a16="http://schemas.microsoft.com/office/drawing/2014/main" val="20000"/>
                    </a:ext>
                  </a:extLst>
                </a:gridCol>
                <a:gridCol w="5544478">
                  <a:extLst>
                    <a:ext uri="{9D8B030D-6E8A-4147-A177-3AD203B41FA5}">
                      <a16:colId xmlns:a16="http://schemas.microsoft.com/office/drawing/2014/main" val="20001"/>
                    </a:ext>
                  </a:extLst>
                </a:gridCol>
              </a:tblGrid>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rgbClr val="E46C0A"/>
                          </a:solidFill>
                          <a:effectLst/>
                          <a:latin typeface="Franklin Gothic Medium"/>
                          <a:cs typeface="Franklin Gothic Medium"/>
                        </a:rPr>
                        <a:t>Strategic Planning</a:t>
                      </a:r>
                      <a:endParaRPr kumimoji="0" lang="en-US" sz="2000" b="1" i="0" u="none" strike="noStrike" cap="none" normalizeH="0" baseline="0" dirty="0">
                        <a:ln>
                          <a:noFill/>
                        </a:ln>
                        <a:solidFill>
                          <a:srgbClr val="E46C0A"/>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Lack of common direction among departments</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0"/>
                  </a:ext>
                </a:extLst>
              </a:tr>
              <a:tr h="45725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a:ln>
                          <a:noFill/>
                        </a:ln>
                        <a:solidFill>
                          <a:srgbClr val="000066"/>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rgbClr val="000066"/>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1"/>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a:ln>
                          <a:noFill/>
                        </a:ln>
                        <a:solidFill>
                          <a:srgbClr val="000066"/>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rgbClr val="000066"/>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2"/>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a:ln>
                          <a:noFill/>
                        </a:ln>
                        <a:solidFill>
                          <a:srgbClr val="000066"/>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rgbClr val="000066"/>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4"/>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a:ln>
                          <a:noFill/>
                        </a:ln>
                        <a:solidFill>
                          <a:srgbClr val="000066"/>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rgbClr val="000066"/>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7" name="Slide Number Placeholder 3"/>
          <p:cNvSpPr txBox="1">
            <a:spLocks/>
          </p:cNvSpPr>
          <p:nvPr/>
        </p:nvSpPr>
        <p:spPr>
          <a:xfrm>
            <a:off x="8194766" y="6371277"/>
            <a:ext cx="949235"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28</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4-11</a:t>
            </a:r>
            <a:endParaRPr lang="en-US" dirty="0"/>
          </a:p>
        </p:txBody>
      </p:sp>
    </p:spTree>
    <p:extLst>
      <p:ext uri="{BB962C8B-B14F-4D97-AF65-F5344CB8AC3E}">
        <p14:creationId xmlns:p14="http://schemas.microsoft.com/office/powerpoint/2010/main" val="2696509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Solution Processes</a:t>
            </a:r>
            <a:endParaRPr lang="en-US" dirty="0">
              <a:solidFill>
                <a:schemeClr val="tx2"/>
              </a:solidFill>
            </a:endParaRPr>
          </a:p>
        </p:txBody>
      </p:sp>
      <p:sp>
        <p:nvSpPr>
          <p:cNvPr id="3" name="Content Placeholder 2"/>
          <p:cNvSpPr>
            <a:spLocks noGrp="1"/>
          </p:cNvSpPr>
          <p:nvPr>
            <p:ph idx="1"/>
          </p:nvPr>
        </p:nvSpPr>
        <p:spPr/>
        <p:txBody>
          <a:bodyPr/>
          <a:lstStyle/>
          <a:p>
            <a:pPr marL="461963" indent="-461963">
              <a:spcBef>
                <a:spcPts val="300"/>
              </a:spcBef>
              <a:buNone/>
            </a:pPr>
            <a:r>
              <a:rPr lang="en-US" sz="2400" dirty="0">
                <a:solidFill>
                  <a:srgbClr val="E46C0A"/>
                </a:solidFill>
              </a:rPr>
              <a:t>Strategic Planning Process</a:t>
            </a:r>
          </a:p>
          <a:p>
            <a:pPr marL="514350" indent="-514350">
              <a:spcBef>
                <a:spcPts val="300"/>
              </a:spcBef>
              <a:buFont typeface="+mj-lt"/>
              <a:buAutoNum type="alphaUcPeriod"/>
            </a:pPr>
            <a:r>
              <a:rPr lang="en-US" sz="2400" dirty="0">
                <a:solidFill>
                  <a:schemeClr val="tx2"/>
                </a:solidFill>
              </a:rPr>
              <a:t>Introduction</a:t>
            </a:r>
          </a:p>
          <a:p>
            <a:pPr marL="514350" indent="-514350">
              <a:spcBef>
                <a:spcPts val="300"/>
              </a:spcBef>
              <a:buFont typeface="+mj-lt"/>
              <a:buAutoNum type="alphaUcPeriod"/>
            </a:pPr>
            <a:r>
              <a:rPr lang="en-US" sz="2400" dirty="0">
                <a:solidFill>
                  <a:schemeClr val="tx2"/>
                </a:solidFill>
              </a:rPr>
              <a:t>Review Situation Analysis</a:t>
            </a:r>
          </a:p>
          <a:p>
            <a:pPr marL="514350" indent="-514350">
              <a:spcBef>
                <a:spcPts val="300"/>
              </a:spcBef>
              <a:buFont typeface="+mj-lt"/>
              <a:buAutoNum type="alphaUcPeriod"/>
            </a:pPr>
            <a:r>
              <a:rPr lang="en-US" sz="2400" dirty="0">
                <a:solidFill>
                  <a:schemeClr val="tx2"/>
                </a:solidFill>
              </a:rPr>
              <a:t>Develop Vision</a:t>
            </a:r>
          </a:p>
          <a:p>
            <a:pPr marL="514350" indent="-514350">
              <a:spcBef>
                <a:spcPts val="300"/>
              </a:spcBef>
              <a:buFont typeface="+mj-lt"/>
              <a:buAutoNum type="alphaUcPeriod"/>
            </a:pPr>
            <a:r>
              <a:rPr lang="en-US" sz="2400" dirty="0">
                <a:solidFill>
                  <a:schemeClr val="tx2"/>
                </a:solidFill>
              </a:rPr>
              <a:t>Define Goals</a:t>
            </a:r>
          </a:p>
          <a:p>
            <a:pPr marL="514350" indent="-514350">
              <a:spcBef>
                <a:spcPts val="300"/>
              </a:spcBef>
              <a:buFont typeface="+mj-lt"/>
              <a:buAutoNum type="alphaUcPeriod"/>
            </a:pPr>
            <a:r>
              <a:rPr lang="en-US" sz="2400" dirty="0">
                <a:solidFill>
                  <a:schemeClr val="tx2"/>
                </a:solidFill>
              </a:rPr>
              <a:t>Define Mission</a:t>
            </a:r>
          </a:p>
          <a:p>
            <a:pPr marL="514350" indent="-514350">
              <a:spcBef>
                <a:spcPts val="300"/>
              </a:spcBef>
              <a:buFont typeface="+mj-lt"/>
              <a:buAutoNum type="alphaUcPeriod"/>
            </a:pPr>
            <a:r>
              <a:rPr lang="en-US" sz="2400" dirty="0">
                <a:solidFill>
                  <a:schemeClr val="tx2"/>
                </a:solidFill>
              </a:rPr>
              <a:t>Develop Objectives</a:t>
            </a:r>
          </a:p>
          <a:p>
            <a:pPr marL="514350" indent="-514350">
              <a:spcBef>
                <a:spcPts val="300"/>
              </a:spcBef>
              <a:buFont typeface="+mj-lt"/>
              <a:buAutoNum type="alphaUcPeriod"/>
            </a:pPr>
            <a:r>
              <a:rPr lang="en-US" sz="2400" dirty="0">
                <a:solidFill>
                  <a:schemeClr val="tx2"/>
                </a:solidFill>
              </a:rPr>
              <a:t>Identify Critical Success Factors</a:t>
            </a:r>
          </a:p>
          <a:p>
            <a:pPr marL="514350" indent="-514350">
              <a:spcBef>
                <a:spcPts val="300"/>
              </a:spcBef>
              <a:buFont typeface="+mj-lt"/>
              <a:buAutoNum type="alphaUcPeriod"/>
            </a:pPr>
            <a:r>
              <a:rPr lang="en-US" sz="2400" dirty="0">
                <a:solidFill>
                  <a:schemeClr val="tx2"/>
                </a:solidFill>
              </a:rPr>
              <a:t>Identify Barriers</a:t>
            </a:r>
          </a:p>
          <a:p>
            <a:pPr marL="514350" indent="-514350">
              <a:spcBef>
                <a:spcPts val="300"/>
              </a:spcBef>
              <a:buFont typeface="+mj-lt"/>
              <a:buAutoNum type="alphaUcPeriod"/>
            </a:pPr>
            <a:r>
              <a:rPr lang="en-US" sz="2400" dirty="0">
                <a:solidFill>
                  <a:schemeClr val="tx2"/>
                </a:solidFill>
              </a:rPr>
              <a:t>Develop Strategies</a:t>
            </a:r>
          </a:p>
          <a:p>
            <a:pPr marL="514350" indent="-514350">
              <a:spcBef>
                <a:spcPts val="300"/>
              </a:spcBef>
              <a:buFont typeface="+mj-lt"/>
              <a:buAutoNum type="alphaUcPeriod"/>
            </a:pPr>
            <a:r>
              <a:rPr lang="en-US" sz="2400" dirty="0">
                <a:solidFill>
                  <a:schemeClr val="tx2"/>
                </a:solidFill>
              </a:rPr>
              <a:t>Document Action Plans</a:t>
            </a:r>
          </a:p>
          <a:p>
            <a:pPr marL="514350" indent="-514350">
              <a:spcBef>
                <a:spcPts val="300"/>
              </a:spcBef>
              <a:buFont typeface="+mj-lt"/>
              <a:buAutoNum type="alphaUcPeriod"/>
            </a:pPr>
            <a:r>
              <a:rPr lang="en-US" sz="2400" dirty="0">
                <a:solidFill>
                  <a:schemeClr val="tx2"/>
                </a:solidFill>
              </a:rPr>
              <a:t>Next Steps</a:t>
            </a:r>
          </a:p>
        </p:txBody>
      </p:sp>
      <p:sp>
        <p:nvSpPr>
          <p:cNvPr id="4"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29</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4-12</a:t>
            </a:r>
            <a:endParaRPr lang="en-US" dirty="0"/>
          </a:p>
        </p:txBody>
      </p:sp>
    </p:spTree>
    <p:extLst>
      <p:ext uri="{BB962C8B-B14F-4D97-AF65-F5344CB8AC3E}">
        <p14:creationId xmlns:p14="http://schemas.microsoft.com/office/powerpoint/2010/main" val="136046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a:t>
            </a:r>
          </a:p>
        </p:txBody>
      </p:sp>
      <p:graphicFrame>
        <p:nvGraphicFramePr>
          <p:cNvPr id="5" name="Table 4"/>
          <p:cNvGraphicFramePr>
            <a:graphicFrameLocks noGrp="1"/>
          </p:cNvGraphicFramePr>
          <p:nvPr>
            <p:extLst/>
          </p:nvPr>
        </p:nvGraphicFramePr>
        <p:xfrm>
          <a:off x="1380763" y="1685662"/>
          <a:ext cx="3200400" cy="762000"/>
        </p:xfrm>
        <a:graphic>
          <a:graphicData uri="http://schemas.openxmlformats.org/drawingml/2006/table">
            <a:tbl>
              <a:tblPr firstRow="1" bandRow="1">
                <a:tableStyleId>{5C22544A-7EE6-4342-B048-85BDC9FD1C3A}</a:tableStyleId>
              </a:tblPr>
              <a:tblGrid>
                <a:gridCol w="604799">
                  <a:extLst>
                    <a:ext uri="{9D8B030D-6E8A-4147-A177-3AD203B41FA5}">
                      <a16:colId xmlns:a16="http://schemas.microsoft.com/office/drawing/2014/main" val="2530965431"/>
                    </a:ext>
                  </a:extLst>
                </a:gridCol>
                <a:gridCol w="2595601">
                  <a:extLst>
                    <a:ext uri="{9D8B030D-6E8A-4147-A177-3AD203B41FA5}">
                      <a16:colId xmlns:a16="http://schemas.microsoft.com/office/drawing/2014/main" val="2374861410"/>
                    </a:ext>
                  </a:extLst>
                </a:gridCol>
              </a:tblGrid>
              <a:tr h="370840">
                <a:tc>
                  <a:txBody>
                    <a:bodyPr/>
                    <a:lstStyle/>
                    <a:p>
                      <a:pPr algn="ctr"/>
                      <a:r>
                        <a:rPr lang="en-US" sz="4400" dirty="0"/>
                        <a:t>1</a:t>
                      </a:r>
                    </a:p>
                  </a:txBody>
                  <a:tcPr>
                    <a:solidFill>
                      <a:schemeClr val="tx1"/>
                    </a:solidFill>
                  </a:tcPr>
                </a:tc>
                <a:tc>
                  <a:txBody>
                    <a:bodyPr/>
                    <a:lstStyle/>
                    <a:p>
                      <a:r>
                        <a:rPr lang="en-US" sz="2200" dirty="0"/>
                        <a:t>Getting Started, Facilitating Yourself</a:t>
                      </a:r>
                    </a:p>
                  </a:txBody>
                  <a:tcPr>
                    <a:solidFill>
                      <a:schemeClr val="accent5">
                        <a:lumMod val="60000"/>
                        <a:lumOff val="40000"/>
                      </a:schemeClr>
                    </a:solidFill>
                  </a:tcPr>
                </a:tc>
                <a:extLst>
                  <a:ext uri="{0D108BD9-81ED-4DB2-BD59-A6C34878D82A}">
                    <a16:rowId xmlns:a16="http://schemas.microsoft.com/office/drawing/2014/main" val="583231483"/>
                  </a:ext>
                </a:extLst>
              </a:tr>
            </a:tbl>
          </a:graphicData>
        </a:graphic>
      </p:graphicFrame>
      <p:graphicFrame>
        <p:nvGraphicFramePr>
          <p:cNvPr id="6" name="Table 5"/>
          <p:cNvGraphicFramePr>
            <a:graphicFrameLocks noGrp="1"/>
          </p:cNvGraphicFramePr>
          <p:nvPr>
            <p:extLst/>
          </p:nvPr>
        </p:nvGraphicFramePr>
        <p:xfrm>
          <a:off x="4939069" y="1699558"/>
          <a:ext cx="3131579" cy="762000"/>
        </p:xfrm>
        <a:graphic>
          <a:graphicData uri="http://schemas.openxmlformats.org/drawingml/2006/table">
            <a:tbl>
              <a:tblPr firstRow="1" bandRow="1">
                <a:tableStyleId>{5C22544A-7EE6-4342-B048-85BDC9FD1C3A}</a:tableStyleId>
              </a:tblPr>
              <a:tblGrid>
                <a:gridCol w="591793">
                  <a:extLst>
                    <a:ext uri="{9D8B030D-6E8A-4147-A177-3AD203B41FA5}">
                      <a16:colId xmlns:a16="http://schemas.microsoft.com/office/drawing/2014/main" val="2530965431"/>
                    </a:ext>
                  </a:extLst>
                </a:gridCol>
                <a:gridCol w="2539786">
                  <a:extLst>
                    <a:ext uri="{9D8B030D-6E8A-4147-A177-3AD203B41FA5}">
                      <a16:colId xmlns:a16="http://schemas.microsoft.com/office/drawing/2014/main" val="2374861410"/>
                    </a:ext>
                  </a:extLst>
                </a:gridCol>
              </a:tblGrid>
              <a:tr h="370840">
                <a:tc>
                  <a:txBody>
                    <a:bodyPr/>
                    <a:lstStyle/>
                    <a:p>
                      <a:pPr algn="ctr"/>
                      <a:r>
                        <a:rPr lang="en-US" sz="4400" dirty="0"/>
                        <a:t>2</a:t>
                      </a:r>
                    </a:p>
                  </a:txBody>
                  <a:tcPr>
                    <a:solidFill>
                      <a:schemeClr val="tx1"/>
                    </a:solidFill>
                  </a:tcPr>
                </a:tc>
                <a:tc>
                  <a:txBody>
                    <a:bodyPr/>
                    <a:lstStyle/>
                    <a:p>
                      <a:r>
                        <a:rPr lang="en-US" sz="2200" dirty="0"/>
                        <a:t>Facilitating Communication</a:t>
                      </a:r>
                    </a:p>
                  </a:txBody>
                  <a:tcPr>
                    <a:gradFill flip="none" rotWithShape="1">
                      <a:gsLst>
                        <a:gs pos="100000">
                          <a:srgbClr val="FFB115"/>
                        </a:gs>
                        <a:gs pos="64000">
                          <a:srgbClr val="FFB115"/>
                        </a:gs>
                        <a:gs pos="32500">
                          <a:schemeClr val="accent5">
                            <a:lumMod val="60000"/>
                            <a:lumOff val="40000"/>
                          </a:schemeClr>
                        </a:gs>
                        <a:gs pos="1000">
                          <a:schemeClr val="accent5">
                            <a:lumMod val="60000"/>
                            <a:lumOff val="40000"/>
                          </a:schemeClr>
                        </a:gs>
                      </a:gsLst>
                      <a:lin ang="0" scaled="1"/>
                      <a:tileRect/>
                    </a:gradFill>
                  </a:tcPr>
                </a:tc>
                <a:extLst>
                  <a:ext uri="{0D108BD9-81ED-4DB2-BD59-A6C34878D82A}">
                    <a16:rowId xmlns:a16="http://schemas.microsoft.com/office/drawing/2014/main" val="583231483"/>
                  </a:ext>
                </a:extLst>
              </a:tr>
            </a:tbl>
          </a:graphicData>
        </a:graphic>
      </p:graphicFrame>
      <p:graphicFrame>
        <p:nvGraphicFramePr>
          <p:cNvPr id="7" name="Table 6"/>
          <p:cNvGraphicFramePr>
            <a:graphicFrameLocks noGrp="1"/>
          </p:cNvGraphicFramePr>
          <p:nvPr>
            <p:extLst/>
          </p:nvPr>
        </p:nvGraphicFramePr>
        <p:xfrm>
          <a:off x="1380763" y="2759638"/>
          <a:ext cx="3200400" cy="762000"/>
        </p:xfrm>
        <a:graphic>
          <a:graphicData uri="http://schemas.openxmlformats.org/drawingml/2006/table">
            <a:tbl>
              <a:tblPr firstRow="1" bandRow="1">
                <a:tableStyleId>{5C22544A-7EE6-4342-B048-85BDC9FD1C3A}</a:tableStyleId>
              </a:tblPr>
              <a:tblGrid>
                <a:gridCol w="604798">
                  <a:extLst>
                    <a:ext uri="{9D8B030D-6E8A-4147-A177-3AD203B41FA5}">
                      <a16:colId xmlns:a16="http://schemas.microsoft.com/office/drawing/2014/main" val="2530965431"/>
                    </a:ext>
                  </a:extLst>
                </a:gridCol>
                <a:gridCol w="2595602">
                  <a:extLst>
                    <a:ext uri="{9D8B030D-6E8A-4147-A177-3AD203B41FA5}">
                      <a16:colId xmlns:a16="http://schemas.microsoft.com/office/drawing/2014/main" val="2374861410"/>
                    </a:ext>
                  </a:extLst>
                </a:gridCol>
              </a:tblGrid>
              <a:tr h="762000">
                <a:tc>
                  <a:txBody>
                    <a:bodyPr/>
                    <a:lstStyle/>
                    <a:p>
                      <a:pPr algn="ctr"/>
                      <a:r>
                        <a:rPr lang="en-US" sz="4400" dirty="0"/>
                        <a:t>3</a:t>
                      </a:r>
                    </a:p>
                  </a:txBody>
                  <a:tcPr>
                    <a:solidFill>
                      <a:schemeClr val="tx1"/>
                    </a:solidFill>
                  </a:tcPr>
                </a:tc>
                <a:tc>
                  <a:txBody>
                    <a:bodyPr/>
                    <a:lstStyle/>
                    <a:p>
                      <a:r>
                        <a:rPr lang="en-US" sz="2200" dirty="0"/>
                        <a:t>Facilitating and Coaching Individuals</a:t>
                      </a:r>
                    </a:p>
                  </a:txBody>
                  <a:tcPr>
                    <a:solidFill>
                      <a:srgbClr val="FFB115"/>
                    </a:solidFill>
                  </a:tcPr>
                </a:tc>
                <a:extLst>
                  <a:ext uri="{0D108BD9-81ED-4DB2-BD59-A6C34878D82A}">
                    <a16:rowId xmlns:a16="http://schemas.microsoft.com/office/drawing/2014/main" val="583231483"/>
                  </a:ext>
                </a:extLst>
              </a:tr>
            </a:tbl>
          </a:graphicData>
        </a:graphic>
      </p:graphicFrame>
      <p:graphicFrame>
        <p:nvGraphicFramePr>
          <p:cNvPr id="9" name="Table 8"/>
          <p:cNvGraphicFramePr>
            <a:graphicFrameLocks noGrp="1"/>
          </p:cNvGraphicFramePr>
          <p:nvPr>
            <p:extLst/>
          </p:nvPr>
        </p:nvGraphicFramePr>
        <p:xfrm>
          <a:off x="4939069" y="3863678"/>
          <a:ext cx="3131579" cy="762000"/>
        </p:xfrm>
        <a:graphic>
          <a:graphicData uri="http://schemas.openxmlformats.org/drawingml/2006/table">
            <a:tbl>
              <a:tblPr firstRow="1" bandRow="1">
                <a:tableStyleId>{5C22544A-7EE6-4342-B048-85BDC9FD1C3A}</a:tableStyleId>
              </a:tblPr>
              <a:tblGrid>
                <a:gridCol w="591793">
                  <a:extLst>
                    <a:ext uri="{9D8B030D-6E8A-4147-A177-3AD203B41FA5}">
                      <a16:colId xmlns:a16="http://schemas.microsoft.com/office/drawing/2014/main" val="2530965431"/>
                    </a:ext>
                  </a:extLst>
                </a:gridCol>
                <a:gridCol w="2539786">
                  <a:extLst>
                    <a:ext uri="{9D8B030D-6E8A-4147-A177-3AD203B41FA5}">
                      <a16:colId xmlns:a16="http://schemas.microsoft.com/office/drawing/2014/main" val="2374861410"/>
                    </a:ext>
                  </a:extLst>
                </a:gridCol>
              </a:tblGrid>
              <a:tr h="370840">
                <a:tc>
                  <a:txBody>
                    <a:bodyPr/>
                    <a:lstStyle/>
                    <a:p>
                      <a:pPr algn="ctr"/>
                      <a:r>
                        <a:rPr lang="en-US" sz="4400" dirty="0"/>
                        <a:t>6</a:t>
                      </a:r>
                    </a:p>
                  </a:txBody>
                  <a:tcPr>
                    <a:solidFill>
                      <a:schemeClr val="tx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Facilitating Your Strategy</a:t>
                      </a:r>
                    </a:p>
                  </a:txBody>
                  <a:tcPr>
                    <a:solidFill>
                      <a:srgbClr val="ACBF45"/>
                    </a:solidFill>
                  </a:tcPr>
                </a:tc>
                <a:extLst>
                  <a:ext uri="{0D108BD9-81ED-4DB2-BD59-A6C34878D82A}">
                    <a16:rowId xmlns:a16="http://schemas.microsoft.com/office/drawing/2014/main" val="583231483"/>
                  </a:ext>
                </a:extLst>
              </a:tr>
            </a:tbl>
          </a:graphicData>
        </a:graphic>
      </p:graphicFrame>
      <p:graphicFrame>
        <p:nvGraphicFramePr>
          <p:cNvPr id="10" name="Table 9"/>
          <p:cNvGraphicFramePr>
            <a:graphicFrameLocks noGrp="1"/>
          </p:cNvGraphicFramePr>
          <p:nvPr>
            <p:extLst/>
          </p:nvPr>
        </p:nvGraphicFramePr>
        <p:xfrm>
          <a:off x="1380763" y="4907590"/>
          <a:ext cx="3183005" cy="762000"/>
        </p:xfrm>
        <a:graphic>
          <a:graphicData uri="http://schemas.openxmlformats.org/drawingml/2006/table">
            <a:tbl>
              <a:tblPr firstRow="1" bandRow="1">
                <a:tableStyleId>{5C22544A-7EE6-4342-B048-85BDC9FD1C3A}</a:tableStyleId>
              </a:tblPr>
              <a:tblGrid>
                <a:gridCol w="595521">
                  <a:extLst>
                    <a:ext uri="{9D8B030D-6E8A-4147-A177-3AD203B41FA5}">
                      <a16:colId xmlns:a16="http://schemas.microsoft.com/office/drawing/2014/main" val="2530965431"/>
                    </a:ext>
                  </a:extLst>
                </a:gridCol>
                <a:gridCol w="2587484">
                  <a:extLst>
                    <a:ext uri="{9D8B030D-6E8A-4147-A177-3AD203B41FA5}">
                      <a16:colId xmlns:a16="http://schemas.microsoft.com/office/drawing/2014/main" val="2374861410"/>
                    </a:ext>
                  </a:extLst>
                </a:gridCol>
              </a:tblGrid>
              <a:tr h="376586">
                <a:tc>
                  <a:txBody>
                    <a:bodyPr/>
                    <a:lstStyle/>
                    <a:p>
                      <a:pPr algn="ctr"/>
                      <a:r>
                        <a:rPr lang="en-US" sz="4400" dirty="0"/>
                        <a:t>7</a:t>
                      </a:r>
                    </a:p>
                  </a:txBody>
                  <a:tcPr>
                    <a:solidFill>
                      <a:schemeClr val="tx1"/>
                    </a:solidFill>
                  </a:tcPr>
                </a:tc>
                <a:tc>
                  <a:txBody>
                    <a:bodyPr/>
                    <a:lstStyle/>
                    <a:p>
                      <a:r>
                        <a:rPr lang="en-US" sz="2200" dirty="0"/>
                        <a:t>Facilitating </a:t>
                      </a:r>
                      <a:br>
                        <a:rPr lang="en-US" sz="2200" dirty="0"/>
                      </a:br>
                      <a:r>
                        <a:rPr lang="en-US" sz="2200" dirty="0"/>
                        <a:t>Meetings Part 1</a:t>
                      </a:r>
                    </a:p>
                  </a:txBody>
                  <a:tcPr>
                    <a:solidFill>
                      <a:srgbClr val="00467F"/>
                    </a:solidFill>
                  </a:tcPr>
                </a:tc>
                <a:extLst>
                  <a:ext uri="{0D108BD9-81ED-4DB2-BD59-A6C34878D82A}">
                    <a16:rowId xmlns:a16="http://schemas.microsoft.com/office/drawing/2014/main" val="583231483"/>
                  </a:ext>
                </a:extLst>
              </a:tr>
            </a:tbl>
          </a:graphicData>
        </a:graphic>
      </p:graphicFrame>
      <p:graphicFrame>
        <p:nvGraphicFramePr>
          <p:cNvPr id="11" name="Table 10"/>
          <p:cNvGraphicFramePr>
            <a:graphicFrameLocks noGrp="1"/>
          </p:cNvGraphicFramePr>
          <p:nvPr>
            <p:extLst/>
          </p:nvPr>
        </p:nvGraphicFramePr>
        <p:xfrm>
          <a:off x="4939069" y="4945737"/>
          <a:ext cx="3139300" cy="762000"/>
        </p:xfrm>
        <a:graphic>
          <a:graphicData uri="http://schemas.openxmlformats.org/drawingml/2006/table">
            <a:tbl>
              <a:tblPr firstRow="1" bandRow="1">
                <a:tableStyleId>{5C22544A-7EE6-4342-B048-85BDC9FD1C3A}</a:tableStyleId>
              </a:tblPr>
              <a:tblGrid>
                <a:gridCol w="601922">
                  <a:extLst>
                    <a:ext uri="{9D8B030D-6E8A-4147-A177-3AD203B41FA5}">
                      <a16:colId xmlns:a16="http://schemas.microsoft.com/office/drawing/2014/main" val="2530965431"/>
                    </a:ext>
                  </a:extLst>
                </a:gridCol>
                <a:gridCol w="2537378">
                  <a:extLst>
                    <a:ext uri="{9D8B030D-6E8A-4147-A177-3AD203B41FA5}">
                      <a16:colId xmlns:a16="http://schemas.microsoft.com/office/drawing/2014/main" val="2374861410"/>
                    </a:ext>
                  </a:extLst>
                </a:gridCol>
              </a:tblGrid>
              <a:tr h="370840">
                <a:tc>
                  <a:txBody>
                    <a:bodyPr/>
                    <a:lstStyle/>
                    <a:p>
                      <a:pPr algn="ctr"/>
                      <a:r>
                        <a:rPr lang="en-US" sz="4400" dirty="0"/>
                        <a:t>8</a:t>
                      </a:r>
                    </a:p>
                  </a:txBody>
                  <a:tcPr>
                    <a:solidFill>
                      <a:schemeClr val="tx1"/>
                    </a:solidFill>
                  </a:tcPr>
                </a:tc>
                <a:tc>
                  <a:txBody>
                    <a:bodyPr/>
                    <a:lstStyle/>
                    <a:p>
                      <a:r>
                        <a:rPr lang="en-US" sz="2200" dirty="0"/>
                        <a:t>Facilitating Meetings Part 2</a:t>
                      </a:r>
                    </a:p>
                  </a:txBody>
                  <a:tcPr>
                    <a:solidFill>
                      <a:srgbClr val="00467F"/>
                    </a:solidFill>
                  </a:tcPr>
                </a:tc>
                <a:extLst>
                  <a:ext uri="{0D108BD9-81ED-4DB2-BD59-A6C34878D82A}">
                    <a16:rowId xmlns:a16="http://schemas.microsoft.com/office/drawing/2014/main" val="583231483"/>
                  </a:ext>
                </a:extLst>
              </a:tr>
            </a:tbl>
          </a:graphicData>
        </a:graphic>
      </p:graphicFrame>
      <p:graphicFrame>
        <p:nvGraphicFramePr>
          <p:cNvPr id="17" name="Table 16"/>
          <p:cNvGraphicFramePr>
            <a:graphicFrameLocks noGrp="1"/>
          </p:cNvGraphicFramePr>
          <p:nvPr>
            <p:extLst/>
          </p:nvPr>
        </p:nvGraphicFramePr>
        <p:xfrm>
          <a:off x="4939069" y="2781618"/>
          <a:ext cx="3139300" cy="762000"/>
        </p:xfrm>
        <a:graphic>
          <a:graphicData uri="http://schemas.openxmlformats.org/drawingml/2006/table">
            <a:tbl>
              <a:tblPr firstRow="1" bandRow="1">
                <a:tableStyleId>{5C22544A-7EE6-4342-B048-85BDC9FD1C3A}</a:tableStyleId>
              </a:tblPr>
              <a:tblGrid>
                <a:gridCol w="593253">
                  <a:extLst>
                    <a:ext uri="{9D8B030D-6E8A-4147-A177-3AD203B41FA5}">
                      <a16:colId xmlns:a16="http://schemas.microsoft.com/office/drawing/2014/main" val="2530965431"/>
                    </a:ext>
                  </a:extLst>
                </a:gridCol>
                <a:gridCol w="2546047">
                  <a:extLst>
                    <a:ext uri="{9D8B030D-6E8A-4147-A177-3AD203B41FA5}">
                      <a16:colId xmlns:a16="http://schemas.microsoft.com/office/drawing/2014/main" val="2374861410"/>
                    </a:ext>
                  </a:extLst>
                </a:gridCol>
              </a:tblGrid>
              <a:tr h="370840">
                <a:tc>
                  <a:txBody>
                    <a:bodyPr/>
                    <a:lstStyle/>
                    <a:p>
                      <a:pPr algn="ctr"/>
                      <a:r>
                        <a:rPr lang="en-US" sz="4400" dirty="0"/>
                        <a:t>4</a:t>
                      </a:r>
                    </a:p>
                  </a:txBody>
                  <a:tcPr>
                    <a:solidFill>
                      <a:schemeClr val="tx1"/>
                    </a:solidFill>
                  </a:tcPr>
                </a:tc>
                <a:tc>
                  <a:txBody>
                    <a:bodyPr/>
                    <a:lstStyle/>
                    <a:p>
                      <a:r>
                        <a:rPr lang="en-US" sz="2200" dirty="0"/>
                        <a:t>Facilitating</a:t>
                      </a:r>
                      <a:br>
                        <a:rPr lang="en-US" sz="2200" dirty="0"/>
                      </a:br>
                      <a:r>
                        <a:rPr lang="en-US" sz="2200" dirty="0"/>
                        <a:t>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19" name="Picture 18"/>
          <p:cNvPicPr>
            <a:picLocks noChangeAspect="1"/>
          </p:cNvPicPr>
          <p:nvPr/>
        </p:nvPicPr>
        <p:blipFill>
          <a:blip r:embed="rId3"/>
          <a:stretch>
            <a:fillRect/>
          </a:stretch>
        </p:blipFill>
        <p:spPr>
          <a:xfrm>
            <a:off x="7608500" y="78746"/>
            <a:ext cx="1384438" cy="1389846"/>
          </a:xfrm>
          <a:prstGeom prst="rect">
            <a:avLst/>
          </a:prstGeom>
        </p:spPr>
      </p:pic>
      <p:graphicFrame>
        <p:nvGraphicFramePr>
          <p:cNvPr id="20" name="Table 19"/>
          <p:cNvGraphicFramePr>
            <a:graphicFrameLocks noGrp="1"/>
          </p:cNvGraphicFramePr>
          <p:nvPr>
            <p:extLst/>
          </p:nvPr>
        </p:nvGraphicFramePr>
        <p:xfrm>
          <a:off x="1380763" y="3833614"/>
          <a:ext cx="3233839" cy="762000"/>
        </p:xfrm>
        <a:graphic>
          <a:graphicData uri="http://schemas.openxmlformats.org/drawingml/2006/table">
            <a:tbl>
              <a:tblPr firstRow="1" bandRow="1">
                <a:tableStyleId>{5C22544A-7EE6-4342-B048-85BDC9FD1C3A}</a:tableStyleId>
              </a:tblPr>
              <a:tblGrid>
                <a:gridCol w="603504">
                  <a:extLst>
                    <a:ext uri="{9D8B030D-6E8A-4147-A177-3AD203B41FA5}">
                      <a16:colId xmlns:a16="http://schemas.microsoft.com/office/drawing/2014/main" val="2530965431"/>
                    </a:ext>
                  </a:extLst>
                </a:gridCol>
                <a:gridCol w="2630335">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2200" dirty="0"/>
                        <a:t>Facilitating Agreement </a:t>
                      </a:r>
                    </a:p>
                  </a:txBody>
                  <a:tcPr>
                    <a:solidFill>
                      <a:srgbClr val="660066"/>
                    </a:solidFill>
                  </a:tcPr>
                </a:tc>
                <a:extLst>
                  <a:ext uri="{0D108BD9-81ED-4DB2-BD59-A6C34878D82A}">
                    <a16:rowId xmlns:a16="http://schemas.microsoft.com/office/drawing/2014/main" val="583231483"/>
                  </a:ext>
                </a:extLst>
              </a:tr>
            </a:tbl>
          </a:graphicData>
        </a:graphic>
      </p:graphicFrame>
      <p:sp>
        <p:nvSpPr>
          <p:cNvPr id="16" name="Footer Placeholder 4"/>
          <p:cNvSpPr>
            <a:spLocks noGrp="1"/>
          </p:cNvSpPr>
          <p:nvPr>
            <p:ph type="ftr" sz="quarter" idx="11"/>
          </p:nvPr>
        </p:nvSpPr>
        <p:spPr>
          <a:xfrm>
            <a:off x="1772874" y="6472792"/>
            <a:ext cx="4246926" cy="283668"/>
          </a:xfrm>
        </p:spPr>
        <p:txBody>
          <a:bodyPr/>
          <a:lstStyle/>
          <a:p>
            <a:r>
              <a:rPr lang="en-US" dirty="0">
                <a:latin typeface="Franklin Gothic Book"/>
                <a:cs typeface="Franklin Gothic Book"/>
              </a:rPr>
              <a:t>Copyright 2017, Leadership Strategies, Inc. - V15.07c Duplication prohibited without consent </a:t>
            </a:r>
          </a:p>
        </p:txBody>
      </p:sp>
    </p:spTree>
    <p:extLst>
      <p:ext uri="{BB962C8B-B14F-4D97-AF65-F5344CB8AC3E}">
        <p14:creationId xmlns:p14="http://schemas.microsoft.com/office/powerpoint/2010/main" val="255103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Solution Processes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3237415"/>
              </p:ext>
            </p:extLst>
          </p:nvPr>
        </p:nvGraphicFramePr>
        <p:xfrm>
          <a:off x="457200" y="1095375"/>
          <a:ext cx="8400724" cy="3261769"/>
        </p:xfrm>
        <a:graphic>
          <a:graphicData uri="http://schemas.openxmlformats.org/drawingml/2006/table">
            <a:tbl>
              <a:tblPr>
                <a:tableStyleId>{2D5ABB26-0587-4C30-8999-92F81FD0307C}</a:tableStyleId>
              </a:tblPr>
              <a:tblGrid>
                <a:gridCol w="2856246">
                  <a:extLst>
                    <a:ext uri="{9D8B030D-6E8A-4147-A177-3AD203B41FA5}">
                      <a16:colId xmlns:a16="http://schemas.microsoft.com/office/drawing/2014/main" val="20000"/>
                    </a:ext>
                  </a:extLst>
                </a:gridCol>
                <a:gridCol w="5544478">
                  <a:extLst>
                    <a:ext uri="{9D8B030D-6E8A-4147-A177-3AD203B41FA5}">
                      <a16:colId xmlns:a16="http://schemas.microsoft.com/office/drawing/2014/main" val="20001"/>
                    </a:ext>
                  </a:extLst>
                </a:gridCol>
              </a:tblGrid>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Medium"/>
                          <a:cs typeface="Franklin Gothic Medium"/>
                        </a:rPr>
                        <a:t>Strategic Planning</a:t>
                      </a:r>
                      <a:endParaRPr kumimoji="0" lang="en-US" sz="2000" b="1" i="0" u="none" strike="noStrike" cap="none" normalizeH="0" baseline="0" dirty="0">
                        <a:ln>
                          <a:noFill/>
                        </a:ln>
                        <a:solidFill>
                          <a:schemeClr val="tx2"/>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Lack of common direction among departments</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0"/>
                  </a:ext>
                </a:extLst>
              </a:tr>
              <a:tr h="45725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rgbClr val="E46C0A"/>
                          </a:solidFill>
                          <a:effectLst/>
                          <a:latin typeface="Franklin Gothic Medium"/>
                          <a:cs typeface="Franklin Gothic Medium"/>
                        </a:rPr>
                        <a:t>Project Planning</a:t>
                      </a:r>
                      <a:endParaRPr kumimoji="0" lang="en-US" sz="2000" b="1" i="0" u="none" strike="noStrike" cap="none" normalizeH="0" baseline="0" dirty="0">
                        <a:ln>
                          <a:noFill/>
                        </a:ln>
                        <a:solidFill>
                          <a:srgbClr val="E46C0A"/>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A detailed plan is needed for a project</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1"/>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a:ln>
                          <a:noFill/>
                        </a:ln>
                        <a:solidFill>
                          <a:srgbClr val="000066"/>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rgbClr val="000066"/>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2"/>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a:ln>
                          <a:noFill/>
                        </a:ln>
                        <a:solidFill>
                          <a:srgbClr val="000066"/>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rgbClr val="000066"/>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4"/>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a:ln>
                          <a:noFill/>
                        </a:ln>
                        <a:solidFill>
                          <a:srgbClr val="000066"/>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rgbClr val="000066"/>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9"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30</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4-11</a:t>
            </a:r>
            <a:endParaRPr lang="en-US" dirty="0"/>
          </a:p>
        </p:txBody>
      </p:sp>
    </p:spTree>
    <p:extLst>
      <p:ext uri="{BB962C8B-B14F-4D97-AF65-F5344CB8AC3E}">
        <p14:creationId xmlns:p14="http://schemas.microsoft.com/office/powerpoint/2010/main" val="2720393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Solution Processes</a:t>
            </a:r>
          </a:p>
        </p:txBody>
      </p:sp>
      <p:sp>
        <p:nvSpPr>
          <p:cNvPr id="3" name="Content Placeholder 2"/>
          <p:cNvSpPr>
            <a:spLocks noGrp="1"/>
          </p:cNvSpPr>
          <p:nvPr>
            <p:ph idx="1"/>
          </p:nvPr>
        </p:nvSpPr>
        <p:spPr>
          <a:xfrm>
            <a:off x="457200" y="1084975"/>
            <a:ext cx="8229600" cy="5030172"/>
          </a:xfrm>
        </p:spPr>
        <p:txBody>
          <a:bodyPr/>
          <a:lstStyle/>
          <a:p>
            <a:pPr marL="461963" indent="-461963">
              <a:buNone/>
            </a:pPr>
            <a:r>
              <a:rPr lang="en-US" sz="2400" dirty="0">
                <a:solidFill>
                  <a:srgbClr val="E46C0A"/>
                </a:solidFill>
              </a:rPr>
              <a:t>Project Planning</a:t>
            </a:r>
          </a:p>
          <a:p>
            <a:pPr marL="514350" indent="-514350">
              <a:buFont typeface="+mj-lt"/>
              <a:buAutoNum type="alphaUcPeriod"/>
            </a:pPr>
            <a:r>
              <a:rPr lang="en-US" sz="2400" dirty="0">
                <a:solidFill>
                  <a:schemeClr val="tx2"/>
                </a:solidFill>
              </a:rPr>
              <a:t>Introduction</a:t>
            </a:r>
          </a:p>
          <a:p>
            <a:pPr marL="514350" indent="-514350">
              <a:buFont typeface="+mj-lt"/>
              <a:buAutoNum type="alphaUcPeriod"/>
            </a:pPr>
            <a:r>
              <a:rPr lang="en-US" sz="2400" dirty="0">
                <a:solidFill>
                  <a:schemeClr val="tx2"/>
                </a:solidFill>
              </a:rPr>
              <a:t>Define the Project Purpose and Objectives</a:t>
            </a:r>
          </a:p>
          <a:p>
            <a:pPr marL="514350" indent="-514350">
              <a:buFont typeface="+mj-lt"/>
              <a:buAutoNum type="alphaUcPeriod"/>
            </a:pPr>
            <a:r>
              <a:rPr lang="en-US" sz="2400" dirty="0">
                <a:solidFill>
                  <a:schemeClr val="tx2"/>
                </a:solidFill>
              </a:rPr>
              <a:t>Determine Deliverables and Scope</a:t>
            </a:r>
          </a:p>
          <a:p>
            <a:pPr marL="514350" indent="-514350">
              <a:buFont typeface="+mj-lt"/>
              <a:buAutoNum type="alphaUcPeriod"/>
            </a:pPr>
            <a:r>
              <a:rPr lang="en-US" sz="2400" dirty="0">
                <a:solidFill>
                  <a:schemeClr val="tx2"/>
                </a:solidFill>
              </a:rPr>
              <a:t>Identify Critical Success Factors</a:t>
            </a:r>
          </a:p>
          <a:p>
            <a:pPr marL="514350" indent="-514350">
              <a:buFont typeface="+mj-lt"/>
              <a:buAutoNum type="alphaUcPeriod"/>
            </a:pPr>
            <a:r>
              <a:rPr lang="en-US" sz="2400" dirty="0">
                <a:solidFill>
                  <a:schemeClr val="tx2"/>
                </a:solidFill>
              </a:rPr>
              <a:t>Develop Overall Approach</a:t>
            </a:r>
          </a:p>
          <a:p>
            <a:pPr marL="514350" indent="-514350">
              <a:buFont typeface="+mj-lt"/>
              <a:buAutoNum type="alphaUcPeriod"/>
            </a:pPr>
            <a:r>
              <a:rPr lang="en-US" sz="2400" dirty="0">
                <a:solidFill>
                  <a:schemeClr val="tx2"/>
                </a:solidFill>
              </a:rPr>
              <a:t>Define Resources, Durations and Dependencies</a:t>
            </a:r>
          </a:p>
          <a:p>
            <a:pPr marL="514350" indent="-514350">
              <a:buFont typeface="+mj-lt"/>
              <a:buAutoNum type="alphaUcPeriod"/>
            </a:pPr>
            <a:r>
              <a:rPr lang="en-US" sz="2400" dirty="0">
                <a:solidFill>
                  <a:schemeClr val="tx2"/>
                </a:solidFill>
              </a:rPr>
              <a:t>Define the Schedule</a:t>
            </a:r>
          </a:p>
          <a:p>
            <a:pPr marL="514350" indent="-514350">
              <a:buFont typeface="+mj-lt"/>
              <a:buAutoNum type="alphaUcPeriod"/>
            </a:pPr>
            <a:r>
              <a:rPr lang="en-US" sz="2400" dirty="0">
                <a:solidFill>
                  <a:schemeClr val="tx2"/>
                </a:solidFill>
              </a:rPr>
              <a:t>Identify Risks and Contingencies</a:t>
            </a:r>
          </a:p>
          <a:p>
            <a:pPr marL="514350" indent="-514350">
              <a:buFont typeface="+mj-lt"/>
              <a:buAutoNum type="alphaUcPeriod"/>
            </a:pPr>
            <a:r>
              <a:rPr lang="en-US" sz="2400" dirty="0">
                <a:solidFill>
                  <a:schemeClr val="tx2"/>
                </a:solidFill>
              </a:rPr>
              <a:t>Document Management Issues</a:t>
            </a:r>
          </a:p>
          <a:p>
            <a:pPr marL="514350" indent="-514350">
              <a:buFont typeface="+mj-lt"/>
              <a:buAutoNum type="alphaUcPeriod"/>
            </a:pPr>
            <a:r>
              <a:rPr lang="en-US" sz="2400" dirty="0">
                <a:solidFill>
                  <a:schemeClr val="tx2"/>
                </a:solidFill>
              </a:rPr>
              <a:t>Next Steps</a:t>
            </a:r>
          </a:p>
        </p:txBody>
      </p:sp>
      <p:sp>
        <p:nvSpPr>
          <p:cNvPr id="4"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31</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4-12</a:t>
            </a:r>
            <a:endParaRPr lang="en-US" dirty="0"/>
          </a:p>
        </p:txBody>
      </p:sp>
    </p:spTree>
    <p:extLst>
      <p:ext uri="{BB962C8B-B14F-4D97-AF65-F5344CB8AC3E}">
        <p14:creationId xmlns:p14="http://schemas.microsoft.com/office/powerpoint/2010/main" val="2357406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Solution Processes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5560911"/>
              </p:ext>
            </p:extLst>
          </p:nvPr>
        </p:nvGraphicFramePr>
        <p:xfrm>
          <a:off x="457200" y="1095375"/>
          <a:ext cx="8400724" cy="3261769"/>
        </p:xfrm>
        <a:graphic>
          <a:graphicData uri="http://schemas.openxmlformats.org/drawingml/2006/table">
            <a:tbl>
              <a:tblPr>
                <a:tableStyleId>{2D5ABB26-0587-4C30-8999-92F81FD0307C}</a:tableStyleId>
              </a:tblPr>
              <a:tblGrid>
                <a:gridCol w="2856246">
                  <a:extLst>
                    <a:ext uri="{9D8B030D-6E8A-4147-A177-3AD203B41FA5}">
                      <a16:colId xmlns:a16="http://schemas.microsoft.com/office/drawing/2014/main" val="20000"/>
                    </a:ext>
                  </a:extLst>
                </a:gridCol>
                <a:gridCol w="5544478">
                  <a:extLst>
                    <a:ext uri="{9D8B030D-6E8A-4147-A177-3AD203B41FA5}">
                      <a16:colId xmlns:a16="http://schemas.microsoft.com/office/drawing/2014/main" val="20001"/>
                    </a:ext>
                  </a:extLst>
                </a:gridCol>
              </a:tblGrid>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Medium"/>
                          <a:cs typeface="Franklin Gothic Medium"/>
                        </a:rPr>
                        <a:t>Strategic Planning</a:t>
                      </a:r>
                      <a:endParaRPr kumimoji="0" lang="en-US" sz="2000" b="1" i="0" u="none" strike="noStrike" cap="none" normalizeH="0" baseline="0" dirty="0">
                        <a:ln>
                          <a:noFill/>
                        </a:ln>
                        <a:solidFill>
                          <a:schemeClr val="tx2"/>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Lack of common direction among departments</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0"/>
                  </a:ext>
                </a:extLst>
              </a:tr>
              <a:tr h="45725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Medium"/>
                          <a:cs typeface="Franklin Gothic Medium"/>
                        </a:rPr>
                        <a:t>Project Planning</a:t>
                      </a:r>
                      <a:endParaRPr kumimoji="0" lang="en-US" sz="2000" b="1" i="0" u="none" strike="noStrike" cap="none" normalizeH="0" baseline="0" dirty="0">
                        <a:ln>
                          <a:noFill/>
                        </a:ln>
                        <a:solidFill>
                          <a:schemeClr val="tx2"/>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A detailed plan is needed for a project</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1"/>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rgbClr val="E46C0A"/>
                          </a:solidFill>
                          <a:effectLst/>
                          <a:latin typeface="Franklin Gothic Medium"/>
                          <a:cs typeface="Franklin Gothic Medium"/>
                        </a:rPr>
                        <a:t>Issue Resolution</a:t>
                      </a:r>
                      <a:endParaRPr kumimoji="0" lang="en-US" sz="2000" b="1" i="0" u="none" strike="noStrike" cap="none" normalizeH="0" baseline="0" dirty="0">
                        <a:ln>
                          <a:noFill/>
                        </a:ln>
                        <a:solidFill>
                          <a:srgbClr val="E46C0A"/>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There is disagreement on how to resolve a specific issue</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2"/>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a:ln>
                          <a:noFill/>
                        </a:ln>
                        <a:solidFill>
                          <a:srgbClr val="000066"/>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rgbClr val="000066"/>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4"/>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a:ln>
                          <a:noFill/>
                        </a:ln>
                        <a:solidFill>
                          <a:srgbClr val="000066"/>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rgbClr val="000066"/>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7"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32</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4-11</a:t>
            </a:r>
            <a:endParaRPr lang="en-US" dirty="0"/>
          </a:p>
        </p:txBody>
      </p:sp>
    </p:spTree>
    <p:extLst>
      <p:ext uri="{BB962C8B-B14F-4D97-AF65-F5344CB8AC3E}">
        <p14:creationId xmlns:p14="http://schemas.microsoft.com/office/powerpoint/2010/main" val="3788069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Solution Processes</a:t>
            </a:r>
          </a:p>
        </p:txBody>
      </p:sp>
      <p:sp>
        <p:nvSpPr>
          <p:cNvPr id="3" name="Content Placeholder 2"/>
          <p:cNvSpPr>
            <a:spLocks noGrp="1"/>
          </p:cNvSpPr>
          <p:nvPr>
            <p:ph idx="1"/>
          </p:nvPr>
        </p:nvSpPr>
        <p:spPr/>
        <p:txBody>
          <a:bodyPr/>
          <a:lstStyle/>
          <a:p>
            <a:pPr marL="461963" indent="-461963">
              <a:buNone/>
            </a:pPr>
            <a:r>
              <a:rPr lang="en-US" sz="2600" dirty="0">
                <a:solidFill>
                  <a:srgbClr val="E46C0A"/>
                </a:solidFill>
              </a:rPr>
              <a:t>Issue Resolution</a:t>
            </a:r>
          </a:p>
          <a:p>
            <a:pPr marL="514350" indent="-514350">
              <a:buFont typeface="+mj-lt"/>
              <a:buAutoNum type="alphaUcPeriod"/>
            </a:pPr>
            <a:r>
              <a:rPr lang="en-US" sz="2600" dirty="0">
                <a:solidFill>
                  <a:schemeClr val="tx2"/>
                </a:solidFill>
              </a:rPr>
              <a:t>Introduction</a:t>
            </a:r>
          </a:p>
          <a:p>
            <a:pPr marL="514350" indent="-514350">
              <a:buFont typeface="+mj-lt"/>
              <a:buAutoNum type="alphaUcPeriod"/>
            </a:pPr>
            <a:r>
              <a:rPr lang="en-US" sz="2600" dirty="0">
                <a:solidFill>
                  <a:schemeClr val="tx2"/>
                </a:solidFill>
              </a:rPr>
              <a:t>Issue Definition</a:t>
            </a:r>
          </a:p>
          <a:p>
            <a:pPr marL="514350" indent="-514350">
              <a:buFont typeface="+mj-lt"/>
              <a:buAutoNum type="alphaUcPeriod"/>
            </a:pPr>
            <a:r>
              <a:rPr lang="en-US" sz="2600" dirty="0">
                <a:solidFill>
                  <a:schemeClr val="tx2"/>
                </a:solidFill>
              </a:rPr>
              <a:t>Alternatives Specification</a:t>
            </a:r>
          </a:p>
          <a:p>
            <a:pPr marL="514350" indent="-514350">
              <a:buFont typeface="+mj-lt"/>
              <a:buAutoNum type="alphaUcPeriod"/>
            </a:pPr>
            <a:r>
              <a:rPr lang="en-US" sz="2600" dirty="0">
                <a:solidFill>
                  <a:schemeClr val="tx2"/>
                </a:solidFill>
              </a:rPr>
              <a:t>Strengths and Weaknesses</a:t>
            </a:r>
          </a:p>
          <a:p>
            <a:pPr marL="514350" indent="-514350">
              <a:buFont typeface="+mj-lt"/>
              <a:buAutoNum type="alphaUcPeriod"/>
            </a:pPr>
            <a:r>
              <a:rPr lang="en-US" sz="2600" dirty="0">
                <a:solidFill>
                  <a:schemeClr val="tx2"/>
                </a:solidFill>
              </a:rPr>
              <a:t>Evaluation Criteria </a:t>
            </a:r>
          </a:p>
          <a:p>
            <a:pPr marL="514350" indent="-514350">
              <a:buFont typeface="+mj-lt"/>
              <a:buAutoNum type="alphaUcPeriod"/>
            </a:pPr>
            <a:r>
              <a:rPr lang="en-US" sz="2600" dirty="0">
                <a:solidFill>
                  <a:schemeClr val="tx2"/>
                </a:solidFill>
              </a:rPr>
              <a:t>Scoring</a:t>
            </a:r>
          </a:p>
          <a:p>
            <a:pPr marL="514350" indent="-514350">
              <a:buFont typeface="+mj-lt"/>
              <a:buAutoNum type="alphaUcPeriod"/>
            </a:pPr>
            <a:r>
              <a:rPr lang="en-US" sz="2600" dirty="0">
                <a:solidFill>
                  <a:schemeClr val="tx2"/>
                </a:solidFill>
              </a:rPr>
              <a:t>Weighted Score</a:t>
            </a:r>
          </a:p>
          <a:p>
            <a:pPr marL="514350" indent="-514350">
              <a:buFont typeface="+mj-lt"/>
              <a:buAutoNum type="alphaUcPeriod"/>
            </a:pPr>
            <a:r>
              <a:rPr lang="en-US" sz="2600" dirty="0">
                <a:solidFill>
                  <a:schemeClr val="tx2"/>
                </a:solidFill>
              </a:rPr>
              <a:t>Final Selection</a:t>
            </a:r>
          </a:p>
          <a:p>
            <a:pPr marL="514350" indent="-514350">
              <a:buFont typeface="+mj-lt"/>
              <a:buAutoNum type="alphaUcPeriod"/>
            </a:pPr>
            <a:r>
              <a:rPr lang="en-US" sz="2600" dirty="0">
                <a:solidFill>
                  <a:schemeClr val="tx2"/>
                </a:solidFill>
              </a:rPr>
              <a:t>Next Steps</a:t>
            </a:r>
          </a:p>
        </p:txBody>
      </p:sp>
      <p:sp>
        <p:nvSpPr>
          <p:cNvPr id="4"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33</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4-12</a:t>
            </a:r>
            <a:endParaRPr lang="en-US" dirty="0"/>
          </a:p>
        </p:txBody>
      </p:sp>
    </p:spTree>
    <p:extLst>
      <p:ext uri="{BB962C8B-B14F-4D97-AF65-F5344CB8AC3E}">
        <p14:creationId xmlns:p14="http://schemas.microsoft.com/office/powerpoint/2010/main" val="998279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Solution Processes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8343276"/>
              </p:ext>
            </p:extLst>
          </p:nvPr>
        </p:nvGraphicFramePr>
        <p:xfrm>
          <a:off x="457200" y="1095375"/>
          <a:ext cx="8400724" cy="3261769"/>
        </p:xfrm>
        <a:graphic>
          <a:graphicData uri="http://schemas.openxmlformats.org/drawingml/2006/table">
            <a:tbl>
              <a:tblPr>
                <a:tableStyleId>{2D5ABB26-0587-4C30-8999-92F81FD0307C}</a:tableStyleId>
              </a:tblPr>
              <a:tblGrid>
                <a:gridCol w="2856246">
                  <a:extLst>
                    <a:ext uri="{9D8B030D-6E8A-4147-A177-3AD203B41FA5}">
                      <a16:colId xmlns:a16="http://schemas.microsoft.com/office/drawing/2014/main" val="20000"/>
                    </a:ext>
                  </a:extLst>
                </a:gridCol>
                <a:gridCol w="5544478">
                  <a:extLst>
                    <a:ext uri="{9D8B030D-6E8A-4147-A177-3AD203B41FA5}">
                      <a16:colId xmlns:a16="http://schemas.microsoft.com/office/drawing/2014/main" val="20001"/>
                    </a:ext>
                  </a:extLst>
                </a:gridCol>
              </a:tblGrid>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Medium"/>
                          <a:cs typeface="Franklin Gothic Medium"/>
                        </a:rPr>
                        <a:t>Strategic Planning</a:t>
                      </a:r>
                      <a:endParaRPr kumimoji="0" lang="en-US" sz="2000" b="1" i="0" u="none" strike="noStrike" cap="none" normalizeH="0" baseline="0" dirty="0">
                        <a:ln>
                          <a:noFill/>
                        </a:ln>
                        <a:solidFill>
                          <a:schemeClr val="tx2"/>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Lack of common direction among departments</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0"/>
                  </a:ext>
                </a:extLst>
              </a:tr>
              <a:tr h="45725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Medium"/>
                          <a:cs typeface="Franklin Gothic Medium"/>
                        </a:rPr>
                        <a:t>Project Planning</a:t>
                      </a:r>
                      <a:endParaRPr kumimoji="0" lang="en-US" sz="2000" b="1" i="0" u="none" strike="noStrike" cap="none" normalizeH="0" baseline="0" dirty="0">
                        <a:ln>
                          <a:noFill/>
                        </a:ln>
                        <a:solidFill>
                          <a:schemeClr val="tx2"/>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A detailed plan is needed for a project</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1"/>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Medium"/>
                          <a:cs typeface="Franklin Gothic Medium"/>
                        </a:rPr>
                        <a:t>Issue Resolution</a:t>
                      </a:r>
                      <a:endParaRPr kumimoji="0" lang="en-US" sz="2000" b="1" i="0" u="none" strike="noStrike" cap="none" normalizeH="0" baseline="0" dirty="0">
                        <a:ln>
                          <a:noFill/>
                        </a:ln>
                        <a:solidFill>
                          <a:schemeClr val="tx2"/>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There is disagreement on how to resolve a specific issue</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2"/>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rgbClr val="E46C0A"/>
                          </a:solidFill>
                          <a:effectLst/>
                          <a:latin typeface="Franklin Gothic Medium"/>
                          <a:cs typeface="Franklin Gothic Medium"/>
                        </a:rPr>
                        <a:t>Process Improvement</a:t>
                      </a:r>
                      <a:endParaRPr kumimoji="0" lang="en-US" sz="2000" b="1" i="0" u="none" strike="noStrike" cap="none" normalizeH="0" baseline="0" dirty="0">
                        <a:ln>
                          <a:noFill/>
                        </a:ln>
                        <a:solidFill>
                          <a:srgbClr val="E46C0A"/>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Streamline a process that is inefficient or ineffective</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4"/>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1" i="0" u="none" strike="noStrike" cap="none" normalizeH="0" baseline="0" dirty="0">
                        <a:ln>
                          <a:noFill/>
                        </a:ln>
                        <a:solidFill>
                          <a:srgbClr val="000066"/>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000" b="0" i="0" u="none" strike="noStrike" cap="none" normalizeH="0" baseline="0" dirty="0">
                        <a:ln>
                          <a:noFill/>
                        </a:ln>
                        <a:solidFill>
                          <a:srgbClr val="000066"/>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7"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34</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4-11</a:t>
            </a:r>
            <a:endParaRPr lang="en-US" dirty="0"/>
          </a:p>
        </p:txBody>
      </p:sp>
    </p:spTree>
    <p:extLst>
      <p:ext uri="{BB962C8B-B14F-4D97-AF65-F5344CB8AC3E}">
        <p14:creationId xmlns:p14="http://schemas.microsoft.com/office/powerpoint/2010/main" val="2256037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Solution Processes</a:t>
            </a:r>
          </a:p>
        </p:txBody>
      </p:sp>
      <p:sp>
        <p:nvSpPr>
          <p:cNvPr id="3" name="Content Placeholder 2"/>
          <p:cNvSpPr>
            <a:spLocks noGrp="1"/>
          </p:cNvSpPr>
          <p:nvPr>
            <p:ph idx="1"/>
          </p:nvPr>
        </p:nvSpPr>
        <p:spPr/>
        <p:txBody>
          <a:bodyPr/>
          <a:lstStyle/>
          <a:p>
            <a:pPr marL="461963" indent="-461963">
              <a:buNone/>
            </a:pPr>
            <a:r>
              <a:rPr lang="en-US" dirty="0">
                <a:solidFill>
                  <a:srgbClr val="E46C0A"/>
                </a:solidFill>
              </a:rPr>
              <a:t>Process Improvement</a:t>
            </a:r>
          </a:p>
          <a:p>
            <a:pPr marL="514350" indent="-514350">
              <a:buFont typeface="+mj-lt"/>
              <a:buAutoNum type="alphaUcPeriod"/>
            </a:pPr>
            <a:r>
              <a:rPr lang="en-US" dirty="0">
                <a:solidFill>
                  <a:schemeClr val="tx2"/>
                </a:solidFill>
              </a:rPr>
              <a:t>Introduction</a:t>
            </a:r>
          </a:p>
          <a:p>
            <a:pPr marL="514350" indent="-514350">
              <a:buFont typeface="+mj-lt"/>
              <a:buAutoNum type="alphaUcPeriod"/>
            </a:pPr>
            <a:r>
              <a:rPr lang="en-US" dirty="0">
                <a:solidFill>
                  <a:schemeClr val="tx2"/>
                </a:solidFill>
              </a:rPr>
              <a:t>How does the Process Work Today?</a:t>
            </a:r>
          </a:p>
          <a:p>
            <a:pPr marL="514350" indent="-514350">
              <a:buFont typeface="+mj-lt"/>
              <a:buAutoNum type="alphaUcPeriod"/>
            </a:pPr>
            <a:r>
              <a:rPr lang="en-US" dirty="0">
                <a:solidFill>
                  <a:schemeClr val="tx2"/>
                </a:solidFill>
              </a:rPr>
              <a:t>What are the Problems and Root Causes?</a:t>
            </a:r>
          </a:p>
          <a:p>
            <a:pPr marL="514350" indent="-514350">
              <a:buFont typeface="+mj-lt"/>
              <a:buAutoNum type="alphaUcPeriod"/>
            </a:pPr>
            <a:r>
              <a:rPr lang="en-US" dirty="0">
                <a:solidFill>
                  <a:schemeClr val="tx2"/>
                </a:solidFill>
              </a:rPr>
              <a:t>What are the Potential Improvements?</a:t>
            </a:r>
          </a:p>
          <a:p>
            <a:pPr marL="514350" indent="-514350">
              <a:buFont typeface="+mj-lt"/>
              <a:buAutoNum type="alphaUcPeriod"/>
            </a:pPr>
            <a:r>
              <a:rPr lang="en-US" dirty="0">
                <a:solidFill>
                  <a:schemeClr val="tx2"/>
                </a:solidFill>
              </a:rPr>
              <a:t>What is the Priority of the Improvements</a:t>
            </a:r>
          </a:p>
          <a:p>
            <a:pPr marL="514350" indent="-514350">
              <a:buFont typeface="+mj-lt"/>
              <a:buAutoNum type="alphaUcPeriod"/>
            </a:pPr>
            <a:r>
              <a:rPr lang="en-US" dirty="0">
                <a:solidFill>
                  <a:schemeClr val="tx2"/>
                </a:solidFill>
              </a:rPr>
              <a:t>Implementation Plan</a:t>
            </a:r>
          </a:p>
          <a:p>
            <a:pPr marL="514350" indent="-514350">
              <a:buFont typeface="+mj-lt"/>
              <a:buAutoNum type="alphaUcPeriod"/>
            </a:pPr>
            <a:r>
              <a:rPr lang="en-US" dirty="0">
                <a:solidFill>
                  <a:schemeClr val="tx2"/>
                </a:solidFill>
              </a:rPr>
              <a:t>Next Steps</a:t>
            </a:r>
          </a:p>
        </p:txBody>
      </p:sp>
      <p:sp>
        <p:nvSpPr>
          <p:cNvPr id="4"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35</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4-13</a:t>
            </a:r>
            <a:endParaRPr lang="en-US" dirty="0"/>
          </a:p>
        </p:txBody>
      </p:sp>
    </p:spTree>
    <p:extLst>
      <p:ext uri="{BB962C8B-B14F-4D97-AF65-F5344CB8AC3E}">
        <p14:creationId xmlns:p14="http://schemas.microsoft.com/office/powerpoint/2010/main" val="2564436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Solution Processes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147363"/>
              </p:ext>
            </p:extLst>
          </p:nvPr>
        </p:nvGraphicFramePr>
        <p:xfrm>
          <a:off x="457200" y="1095375"/>
          <a:ext cx="8400724" cy="3261769"/>
        </p:xfrm>
        <a:graphic>
          <a:graphicData uri="http://schemas.openxmlformats.org/drawingml/2006/table">
            <a:tbl>
              <a:tblPr>
                <a:tableStyleId>{2D5ABB26-0587-4C30-8999-92F81FD0307C}</a:tableStyleId>
              </a:tblPr>
              <a:tblGrid>
                <a:gridCol w="2856246">
                  <a:extLst>
                    <a:ext uri="{9D8B030D-6E8A-4147-A177-3AD203B41FA5}">
                      <a16:colId xmlns:a16="http://schemas.microsoft.com/office/drawing/2014/main" val="20000"/>
                    </a:ext>
                  </a:extLst>
                </a:gridCol>
                <a:gridCol w="5544478">
                  <a:extLst>
                    <a:ext uri="{9D8B030D-6E8A-4147-A177-3AD203B41FA5}">
                      <a16:colId xmlns:a16="http://schemas.microsoft.com/office/drawing/2014/main" val="20001"/>
                    </a:ext>
                  </a:extLst>
                </a:gridCol>
              </a:tblGrid>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Medium"/>
                          <a:cs typeface="Franklin Gothic Medium"/>
                        </a:rPr>
                        <a:t>Strategic Planning</a:t>
                      </a:r>
                      <a:endParaRPr kumimoji="0" lang="en-US" sz="2000" b="1" i="0" u="none" strike="noStrike" cap="none" normalizeH="0" baseline="0" dirty="0">
                        <a:ln>
                          <a:noFill/>
                        </a:ln>
                        <a:solidFill>
                          <a:schemeClr val="tx2"/>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Lack of common direction among departments</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0"/>
                  </a:ext>
                </a:extLst>
              </a:tr>
              <a:tr h="45725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Medium"/>
                          <a:cs typeface="Franklin Gothic Medium"/>
                        </a:rPr>
                        <a:t>Project Planning</a:t>
                      </a:r>
                      <a:endParaRPr kumimoji="0" lang="en-US" sz="2000" b="1" i="0" u="none" strike="noStrike" cap="none" normalizeH="0" baseline="0" dirty="0">
                        <a:ln>
                          <a:noFill/>
                        </a:ln>
                        <a:solidFill>
                          <a:schemeClr val="tx2"/>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A detailed plan is needed for a project</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1"/>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Medium"/>
                          <a:cs typeface="Franklin Gothic Medium"/>
                        </a:rPr>
                        <a:t>Issue Resolution</a:t>
                      </a:r>
                      <a:endParaRPr kumimoji="0" lang="en-US" sz="2000" b="1" i="0" u="none" strike="noStrike" cap="none" normalizeH="0" baseline="0" dirty="0">
                        <a:ln>
                          <a:noFill/>
                        </a:ln>
                        <a:solidFill>
                          <a:schemeClr val="tx2"/>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There is disagreement on how to resolve a specific issue</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2"/>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Medium"/>
                          <a:cs typeface="Franklin Gothic Medium"/>
                        </a:rPr>
                        <a:t>Process Improvement</a:t>
                      </a:r>
                      <a:endParaRPr kumimoji="0" lang="en-US" sz="2000" b="1" i="0" u="none" strike="noStrike" cap="none" normalizeH="0" baseline="0" dirty="0">
                        <a:ln>
                          <a:noFill/>
                        </a:ln>
                        <a:solidFill>
                          <a:schemeClr val="tx2"/>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Streamline a process that is inefficient or ineffective</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4"/>
                  </a:ext>
                </a:extLst>
              </a:tr>
              <a:tr h="7011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rgbClr val="E46C0A"/>
                          </a:solidFill>
                          <a:effectLst/>
                          <a:latin typeface="Franklin Gothic Medium"/>
                          <a:cs typeface="Franklin Gothic Medium"/>
                        </a:rPr>
                        <a:t>Process Reengineering</a:t>
                      </a:r>
                      <a:endParaRPr kumimoji="0" lang="en-US" sz="2000" b="1" i="0" u="none" strike="noStrike" cap="none" normalizeH="0" baseline="0" dirty="0">
                        <a:ln>
                          <a:noFill/>
                        </a:ln>
                        <a:solidFill>
                          <a:srgbClr val="E46C0A"/>
                        </a:solidFill>
                        <a:effectLst/>
                        <a:latin typeface="Franklin Gothic Medium"/>
                        <a:cs typeface="Franklin Gothic Medium"/>
                      </a:endParaRPr>
                    </a:p>
                  </a:txBody>
                  <a:tcPr marT="45726" marB="45726" anchor="ctr" horzOverflow="overflow">
                    <a:lnR w="6350" cap="flat" cmpd="sng" algn="ctr">
                      <a:solidFill>
                        <a:prstClr val="black">
                          <a:lumMod val="50000"/>
                          <a:lumOff val="50000"/>
                        </a:prstClr>
                      </a:solidFill>
                      <a:prstDash val="solid"/>
                      <a:round/>
                      <a:headEnd type="none" w="med" len="med"/>
                      <a:tailEnd type="none" w="med" len="med"/>
                    </a:lnR>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u="none" strike="noStrike" cap="none" normalizeH="0" baseline="0" dirty="0">
                          <a:ln>
                            <a:noFill/>
                          </a:ln>
                          <a:solidFill>
                            <a:schemeClr val="tx2"/>
                          </a:solidFill>
                          <a:effectLst/>
                          <a:latin typeface="Franklin Gothic Book"/>
                          <a:cs typeface="Franklin Gothic Book"/>
                        </a:rPr>
                        <a:t>Redesign a process that is inefficient or ineffective</a:t>
                      </a:r>
                      <a:endParaRPr kumimoji="0" lang="en-US" sz="2000" b="0" i="0" u="none" strike="noStrike" cap="none" normalizeH="0" baseline="0" dirty="0">
                        <a:ln>
                          <a:noFill/>
                        </a:ln>
                        <a:solidFill>
                          <a:schemeClr val="tx2"/>
                        </a:solidFill>
                        <a:effectLst/>
                        <a:latin typeface="Franklin Gothic Book"/>
                        <a:cs typeface="Franklin Gothic Book"/>
                      </a:endParaRPr>
                    </a:p>
                  </a:txBody>
                  <a:tcPr marT="45726" marB="45726" anchor="ctr" horzOverflow="overflow">
                    <a:lnL w="6350" cap="flat" cmpd="sng" algn="ctr">
                      <a:solidFill>
                        <a:prstClr val="black">
                          <a:lumMod val="50000"/>
                          <a:lumOff val="50000"/>
                        </a:prstClr>
                      </a:solidFill>
                      <a:prstDash val="solid"/>
                      <a:round/>
                      <a:headEnd type="none" w="med" len="med"/>
                      <a:tailEnd type="none" w="med" len="med"/>
                    </a:lnL>
                    <a:lnT w="6350" cap="flat" cmpd="sng" algn="ctr">
                      <a:solidFill>
                        <a:prstClr val="black">
                          <a:lumMod val="50000"/>
                          <a:lumOff val="50000"/>
                        </a:prstClr>
                      </a:solidFill>
                      <a:prstDash val="solid"/>
                      <a:round/>
                      <a:headEnd type="none" w="med" len="med"/>
                      <a:tailEnd type="none" w="med" len="med"/>
                    </a:lnT>
                    <a:lnB w="6350" cap="flat" cmpd="sng" algn="ctr">
                      <a:solidFill>
                        <a:prstClr val="black">
                          <a:lumMod val="50000"/>
                          <a:lumOff val="50000"/>
                        </a:prst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7"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36</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4-11</a:t>
            </a:r>
            <a:endParaRPr lang="en-US" dirty="0"/>
          </a:p>
        </p:txBody>
      </p:sp>
    </p:spTree>
    <p:extLst>
      <p:ext uri="{BB962C8B-B14F-4D97-AF65-F5344CB8AC3E}">
        <p14:creationId xmlns:p14="http://schemas.microsoft.com/office/powerpoint/2010/main" val="1375394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 Solution Processes</a:t>
            </a:r>
          </a:p>
        </p:txBody>
      </p:sp>
      <p:sp>
        <p:nvSpPr>
          <p:cNvPr id="3" name="Content Placeholder 2"/>
          <p:cNvSpPr>
            <a:spLocks noGrp="1"/>
          </p:cNvSpPr>
          <p:nvPr>
            <p:ph idx="1"/>
          </p:nvPr>
        </p:nvSpPr>
        <p:spPr/>
        <p:txBody>
          <a:bodyPr numCol="2"/>
          <a:lstStyle/>
          <a:p>
            <a:pPr marL="341313" indent="-341313">
              <a:spcBef>
                <a:spcPts val="300"/>
              </a:spcBef>
              <a:buNone/>
            </a:pPr>
            <a:r>
              <a:rPr lang="en-US" sz="2400" dirty="0">
                <a:solidFill>
                  <a:srgbClr val="E46C0A"/>
                </a:solidFill>
              </a:rPr>
              <a:t>Process Reengineering</a:t>
            </a:r>
          </a:p>
          <a:p>
            <a:pPr marL="457200" indent="-457200">
              <a:spcBef>
                <a:spcPts val="300"/>
              </a:spcBef>
              <a:buFont typeface="+mj-lt"/>
              <a:buAutoNum type="alphaUcPeriod"/>
            </a:pPr>
            <a:r>
              <a:rPr lang="en-US" sz="2400" dirty="0">
                <a:solidFill>
                  <a:schemeClr val="tx2"/>
                </a:solidFill>
              </a:rPr>
              <a:t>Introduction</a:t>
            </a:r>
          </a:p>
          <a:p>
            <a:pPr marL="457200" indent="-457200">
              <a:spcBef>
                <a:spcPts val="300"/>
              </a:spcBef>
              <a:buFont typeface="+mj-lt"/>
              <a:buAutoNum type="alphaUcPeriod"/>
            </a:pPr>
            <a:r>
              <a:rPr lang="en-US" sz="2400" dirty="0">
                <a:solidFill>
                  <a:schemeClr val="tx2"/>
                </a:solidFill>
              </a:rPr>
              <a:t>Business Activities and Processes </a:t>
            </a:r>
          </a:p>
          <a:p>
            <a:pPr marL="457200" indent="-457200">
              <a:spcBef>
                <a:spcPts val="300"/>
              </a:spcBef>
              <a:buFont typeface="+mj-lt"/>
              <a:buAutoNum type="alphaUcPeriod"/>
            </a:pPr>
            <a:r>
              <a:rPr lang="en-US" sz="2400" dirty="0">
                <a:solidFill>
                  <a:schemeClr val="tx2"/>
                </a:solidFill>
              </a:rPr>
              <a:t>Products, Customers, and Expectations</a:t>
            </a:r>
          </a:p>
          <a:p>
            <a:pPr marL="457200" indent="-457200">
              <a:spcBef>
                <a:spcPts val="300"/>
              </a:spcBef>
              <a:buFont typeface="+mj-lt"/>
              <a:buAutoNum type="alphaUcPeriod"/>
            </a:pPr>
            <a:r>
              <a:rPr lang="en-US" sz="2400" dirty="0">
                <a:solidFill>
                  <a:schemeClr val="tx2"/>
                </a:solidFill>
              </a:rPr>
              <a:t>Triggers and Transactions</a:t>
            </a:r>
          </a:p>
          <a:p>
            <a:pPr marL="457200" indent="-457200">
              <a:spcBef>
                <a:spcPts val="300"/>
              </a:spcBef>
              <a:buFont typeface="+mj-lt"/>
              <a:buAutoNum type="alphaUcPeriod"/>
            </a:pPr>
            <a:r>
              <a:rPr lang="en-US" sz="2400" dirty="0">
                <a:solidFill>
                  <a:schemeClr val="tx2"/>
                </a:solidFill>
              </a:rPr>
              <a:t>Main Line Processing</a:t>
            </a:r>
          </a:p>
          <a:p>
            <a:pPr marL="457200" indent="-457200">
              <a:spcBef>
                <a:spcPts val="300"/>
              </a:spcBef>
              <a:buFont typeface="+mj-lt"/>
              <a:buAutoNum type="alphaUcPeriod"/>
            </a:pPr>
            <a:r>
              <a:rPr lang="en-US" sz="2400" dirty="0">
                <a:solidFill>
                  <a:schemeClr val="tx2"/>
                </a:solidFill>
              </a:rPr>
              <a:t>Exception Processing</a:t>
            </a:r>
          </a:p>
          <a:p>
            <a:pPr marL="457200" indent="-457200">
              <a:spcBef>
                <a:spcPts val="300"/>
              </a:spcBef>
              <a:buFont typeface="+mj-lt"/>
              <a:buAutoNum type="alphaUcPeriod"/>
            </a:pPr>
            <a:r>
              <a:rPr lang="en-US" sz="2400" dirty="0">
                <a:solidFill>
                  <a:schemeClr val="tx2"/>
                </a:solidFill>
              </a:rPr>
              <a:t>Processing Steps</a:t>
            </a:r>
          </a:p>
          <a:p>
            <a:pPr marL="457200" indent="-457200">
              <a:spcBef>
                <a:spcPts val="300"/>
              </a:spcBef>
              <a:buFont typeface="+mj-lt"/>
              <a:buAutoNum type="alphaUcPeriod"/>
            </a:pPr>
            <a:r>
              <a:rPr lang="en-US" sz="2400" dirty="0">
                <a:solidFill>
                  <a:schemeClr val="tx2"/>
                </a:solidFill>
              </a:rPr>
              <a:t>Value-Added Analysis</a:t>
            </a:r>
          </a:p>
          <a:p>
            <a:pPr marL="457200" indent="-457200">
              <a:spcBef>
                <a:spcPts val="300"/>
              </a:spcBef>
              <a:buFont typeface="+mj-lt"/>
              <a:buAutoNum type="alphaUcPeriod"/>
            </a:pPr>
            <a:r>
              <a:rPr lang="en-US" sz="2400" dirty="0">
                <a:solidFill>
                  <a:schemeClr val="tx2"/>
                </a:solidFill>
              </a:rPr>
              <a:t>Root Cause Analysis</a:t>
            </a:r>
          </a:p>
          <a:p>
            <a:pPr marL="457200" indent="-457200">
              <a:spcBef>
                <a:spcPts val="300"/>
              </a:spcBef>
              <a:buFont typeface="+mj-lt"/>
              <a:buAutoNum type="alphaUcPeriod"/>
            </a:pPr>
            <a:endParaRPr lang="en-US" sz="2400" dirty="0">
              <a:solidFill>
                <a:schemeClr val="tx2"/>
              </a:solidFill>
            </a:endParaRPr>
          </a:p>
          <a:p>
            <a:pPr marL="457200" indent="-457200">
              <a:spcBef>
                <a:spcPts val="300"/>
              </a:spcBef>
              <a:buFont typeface="+mj-lt"/>
              <a:buAutoNum type="alphaUcPeriod"/>
            </a:pPr>
            <a:r>
              <a:rPr lang="en-US" sz="2400" dirty="0">
                <a:solidFill>
                  <a:schemeClr val="tx2"/>
                </a:solidFill>
              </a:rPr>
              <a:t>Process Improvement Actions</a:t>
            </a:r>
          </a:p>
          <a:p>
            <a:pPr marL="457200" indent="-457200">
              <a:spcBef>
                <a:spcPts val="300"/>
              </a:spcBef>
              <a:buFont typeface="+mj-lt"/>
              <a:buAutoNum type="alphaUcPeriod"/>
            </a:pPr>
            <a:r>
              <a:rPr lang="en-US" sz="2400" dirty="0">
                <a:solidFill>
                  <a:schemeClr val="tx2"/>
                </a:solidFill>
              </a:rPr>
              <a:t>Implementation Plan</a:t>
            </a:r>
          </a:p>
          <a:p>
            <a:pPr marL="457200" indent="-457200">
              <a:spcBef>
                <a:spcPts val="300"/>
              </a:spcBef>
              <a:buFont typeface="+mj-lt"/>
              <a:buAutoNum type="alphaUcPeriod"/>
            </a:pPr>
            <a:r>
              <a:rPr lang="en-US" sz="2400" dirty="0">
                <a:solidFill>
                  <a:schemeClr val="tx2"/>
                </a:solidFill>
              </a:rPr>
              <a:t>Measurements</a:t>
            </a:r>
          </a:p>
          <a:p>
            <a:pPr marL="457200" indent="-457200">
              <a:spcBef>
                <a:spcPts val="300"/>
              </a:spcBef>
              <a:buFont typeface="+mj-lt"/>
              <a:buAutoNum type="alphaUcPeriod"/>
            </a:pPr>
            <a:r>
              <a:rPr lang="en-US" sz="2400" dirty="0">
                <a:solidFill>
                  <a:schemeClr val="tx2"/>
                </a:solidFill>
              </a:rPr>
              <a:t>Next Steps</a:t>
            </a:r>
          </a:p>
        </p:txBody>
      </p:sp>
      <p:sp>
        <p:nvSpPr>
          <p:cNvPr id="4"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37</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4-13</a:t>
            </a:r>
            <a:endParaRPr lang="en-US" dirty="0"/>
          </a:p>
        </p:txBody>
      </p:sp>
    </p:spTree>
    <p:extLst>
      <p:ext uri="{BB962C8B-B14F-4D97-AF65-F5344CB8AC3E}">
        <p14:creationId xmlns:p14="http://schemas.microsoft.com/office/powerpoint/2010/main" val="2483033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20714" y="1507234"/>
            <a:ext cx="4508938" cy="4981530"/>
          </a:xfrm>
        </p:spPr>
        <p:txBody>
          <a:bodyPr/>
          <a:lstStyle/>
          <a:p>
            <a:pPr>
              <a:spcBef>
                <a:spcPts val="2400"/>
              </a:spcBef>
              <a:buFont typeface="+mj-lt"/>
              <a:buAutoNum type="arabicPeriod"/>
            </a:pPr>
            <a:r>
              <a:rPr lang="en-US" sz="1800" dirty="0">
                <a:solidFill>
                  <a:schemeClr val="tx2"/>
                </a:solidFill>
              </a:rPr>
              <a:t>A </a:t>
            </a:r>
            <a:r>
              <a:rPr lang="en-US" sz="1800" b="1" dirty="0">
                <a:solidFill>
                  <a:schemeClr val="tx2"/>
                </a:solidFill>
              </a:rPr>
              <a:t>major computer manufacturer </a:t>
            </a:r>
            <a:r>
              <a:rPr lang="en-US" sz="1800" dirty="0">
                <a:solidFill>
                  <a:schemeClr val="tx2"/>
                </a:solidFill>
              </a:rPr>
              <a:t>has identified three major barriers to growth and needs to evaluate alternatives for addressing them.</a:t>
            </a:r>
          </a:p>
          <a:p>
            <a:pPr>
              <a:spcBef>
                <a:spcPts val="2400"/>
              </a:spcBef>
              <a:buFont typeface="+mj-lt"/>
              <a:buAutoNum type="arabicPeriod"/>
            </a:pPr>
            <a:r>
              <a:rPr lang="en-US" sz="1800" dirty="0">
                <a:solidFill>
                  <a:schemeClr val="tx2"/>
                </a:solidFill>
              </a:rPr>
              <a:t>A </a:t>
            </a:r>
            <a:r>
              <a:rPr lang="en-US" sz="1800" b="1" dirty="0">
                <a:solidFill>
                  <a:schemeClr val="tx2"/>
                </a:solidFill>
              </a:rPr>
              <a:t>developer of hardware products for the cable TV industry </a:t>
            </a:r>
            <a:r>
              <a:rPr lang="en-US" sz="1800" dirty="0">
                <a:solidFill>
                  <a:schemeClr val="tx2"/>
                </a:solidFill>
              </a:rPr>
              <a:t>is not satisfied with its product development process and wants to redesign it from scratch.</a:t>
            </a:r>
          </a:p>
          <a:p>
            <a:pPr>
              <a:spcBef>
                <a:spcPts val="4800"/>
              </a:spcBef>
              <a:buFont typeface="+mj-lt"/>
              <a:buAutoNum type="arabicPeriod"/>
            </a:pPr>
            <a:r>
              <a:rPr lang="en-US" sz="1800" dirty="0">
                <a:solidFill>
                  <a:schemeClr val="tx2"/>
                </a:solidFill>
              </a:rPr>
              <a:t>A </a:t>
            </a:r>
            <a:r>
              <a:rPr lang="en-US" sz="1800" b="1" dirty="0">
                <a:solidFill>
                  <a:schemeClr val="tx2"/>
                </a:solidFill>
              </a:rPr>
              <a:t>city government </a:t>
            </a:r>
            <a:r>
              <a:rPr lang="en-US" sz="1800" dirty="0">
                <a:solidFill>
                  <a:schemeClr val="tx2"/>
                </a:solidFill>
              </a:rPr>
              <a:t>has decided to implement a new garbage collection process and wants to get the workers involved in developing the details of implementing the program.</a:t>
            </a:r>
          </a:p>
        </p:txBody>
      </p:sp>
      <p:sp>
        <p:nvSpPr>
          <p:cNvPr id="8" name="Content Placeholder 7"/>
          <p:cNvSpPr>
            <a:spLocks noGrp="1"/>
          </p:cNvSpPr>
          <p:nvPr>
            <p:ph sz="half" idx="2"/>
          </p:nvPr>
        </p:nvSpPr>
        <p:spPr>
          <a:xfrm>
            <a:off x="4761184" y="1507234"/>
            <a:ext cx="4004445" cy="5548882"/>
          </a:xfrm>
        </p:spPr>
        <p:txBody>
          <a:bodyPr/>
          <a:lstStyle/>
          <a:p>
            <a:pPr>
              <a:spcBef>
                <a:spcPts val="2400"/>
              </a:spcBef>
              <a:buFont typeface="+mj-lt"/>
              <a:buAutoNum type="arabicPeriod" startAt="4"/>
            </a:pPr>
            <a:r>
              <a:rPr lang="en-US" sz="1800" dirty="0">
                <a:solidFill>
                  <a:schemeClr val="tx2"/>
                </a:solidFill>
              </a:rPr>
              <a:t>A </a:t>
            </a:r>
            <a:r>
              <a:rPr lang="en-US" sz="1800" b="1" dirty="0">
                <a:solidFill>
                  <a:schemeClr val="tx2"/>
                </a:solidFill>
              </a:rPr>
              <a:t>manufacturer of buns and rolls </a:t>
            </a:r>
            <a:r>
              <a:rPr lang="en-US" sz="1800" dirty="0">
                <a:solidFill>
                  <a:schemeClr val="tx2"/>
                </a:solidFill>
              </a:rPr>
              <a:t>for a fast food company is concerned that its yield is low and wants to determine how to improve it.</a:t>
            </a:r>
          </a:p>
          <a:p>
            <a:pPr>
              <a:spcBef>
                <a:spcPts val="2400"/>
              </a:spcBef>
              <a:buFont typeface="+mj-lt"/>
              <a:buAutoNum type="arabicPeriod" startAt="4"/>
            </a:pPr>
            <a:r>
              <a:rPr lang="en-US" sz="1800" dirty="0">
                <a:solidFill>
                  <a:schemeClr val="tx2"/>
                </a:solidFill>
              </a:rPr>
              <a:t>A </a:t>
            </a:r>
            <a:r>
              <a:rPr lang="en-US" sz="1800" b="1" dirty="0">
                <a:solidFill>
                  <a:schemeClr val="tx2"/>
                </a:solidFill>
              </a:rPr>
              <a:t>national fundraising and community organization </a:t>
            </a:r>
            <a:r>
              <a:rPr lang="en-US" sz="1800" dirty="0">
                <a:solidFill>
                  <a:schemeClr val="tx2"/>
                </a:solidFill>
              </a:rPr>
              <a:t>believes it needs to redefine its mission and direction in order to meet the changing needs of the community.</a:t>
            </a:r>
          </a:p>
          <a:p>
            <a:pPr>
              <a:spcBef>
                <a:spcPts val="2400"/>
              </a:spcBef>
              <a:buFont typeface="+mj-lt"/>
              <a:buAutoNum type="arabicPeriod" startAt="4"/>
            </a:pPr>
            <a:r>
              <a:rPr lang="en-US" sz="1800" dirty="0">
                <a:solidFill>
                  <a:schemeClr val="tx2"/>
                </a:solidFill>
              </a:rPr>
              <a:t>A </a:t>
            </a:r>
            <a:r>
              <a:rPr lang="en-US" sz="1800" b="1" dirty="0">
                <a:solidFill>
                  <a:schemeClr val="tx2"/>
                </a:solidFill>
              </a:rPr>
              <a:t>major retailer’s information systems dept.</a:t>
            </a:r>
            <a:r>
              <a:rPr lang="en-US" sz="1800" dirty="0">
                <a:solidFill>
                  <a:schemeClr val="tx2"/>
                </a:solidFill>
              </a:rPr>
              <a:t> is looking to involve its employees in developing strategies for improving customer service, employee morale and leadership development.</a:t>
            </a:r>
          </a:p>
          <a:p>
            <a:pPr>
              <a:spcBef>
                <a:spcPts val="2400"/>
              </a:spcBef>
              <a:buFont typeface="+mj-lt"/>
              <a:buAutoNum type="arabicPeriod" startAt="4"/>
            </a:pPr>
            <a:endParaRPr lang="en-US" sz="1800" dirty="0"/>
          </a:p>
        </p:txBody>
      </p:sp>
      <p:sp>
        <p:nvSpPr>
          <p:cNvPr id="6" name="Title 5"/>
          <p:cNvSpPr>
            <a:spLocks noGrp="1"/>
          </p:cNvSpPr>
          <p:nvPr>
            <p:ph type="title"/>
          </p:nvPr>
        </p:nvSpPr>
        <p:spPr/>
        <p:txBody>
          <a:bodyPr/>
          <a:lstStyle/>
          <a:p>
            <a:r>
              <a:rPr lang="en-US" dirty="0"/>
              <a:t>F. Solution Processes</a:t>
            </a:r>
          </a:p>
        </p:txBody>
      </p:sp>
      <p:sp>
        <p:nvSpPr>
          <p:cNvPr id="5" name="Footer Placeholder 4"/>
          <p:cNvSpPr>
            <a:spLocks noGrp="1"/>
          </p:cNvSpPr>
          <p:nvPr>
            <p:ph type="ftr" sz="quarter" idx="11"/>
          </p:nvPr>
        </p:nvSpPr>
        <p:spPr/>
        <p:txBody>
          <a:bodyPr/>
          <a:lstStyle/>
          <a:p>
            <a:r>
              <a:rPr lang="en-US"/>
              <a:t>Copyright 2015, Leadership Strategies, Inc. - V15.07c Duplication prohibited without consent </a:t>
            </a:r>
            <a:endParaRPr lang="en-US" dirty="0"/>
          </a:p>
        </p:txBody>
      </p:sp>
      <p:sp>
        <p:nvSpPr>
          <p:cNvPr id="10" name="TextBox 9"/>
          <p:cNvSpPr txBox="1"/>
          <p:nvPr/>
        </p:nvSpPr>
        <p:spPr>
          <a:xfrm>
            <a:off x="8703760" y="4379871"/>
            <a:ext cx="257513"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2" name="TextBox 1"/>
          <p:cNvSpPr txBox="1"/>
          <p:nvPr/>
        </p:nvSpPr>
        <p:spPr>
          <a:xfrm>
            <a:off x="296030" y="945968"/>
            <a:ext cx="4373558" cy="523220"/>
          </a:xfrm>
          <a:prstGeom prst="rect">
            <a:avLst/>
          </a:prstGeom>
          <a:noFill/>
        </p:spPr>
        <p:txBody>
          <a:bodyPr wrap="square" rtlCol="0">
            <a:spAutoFit/>
          </a:bodyPr>
          <a:lstStyle/>
          <a:p>
            <a:r>
              <a:rPr lang="en-US" sz="2800" dirty="0">
                <a:solidFill>
                  <a:srgbClr val="E46C0A"/>
                </a:solidFill>
                <a:latin typeface="Franklin Gothic Book"/>
              </a:rPr>
              <a:t>Which Solution Process?</a:t>
            </a:r>
          </a:p>
        </p:txBody>
      </p:sp>
      <p:sp>
        <p:nvSpPr>
          <p:cNvPr id="9"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38</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4-14</a:t>
            </a:r>
            <a:endParaRPr lang="en-US" dirty="0"/>
          </a:p>
        </p:txBody>
      </p:sp>
    </p:spTree>
    <p:extLst>
      <p:ext uri="{BB962C8B-B14F-4D97-AF65-F5344CB8AC3E}">
        <p14:creationId xmlns:p14="http://schemas.microsoft.com/office/powerpoint/2010/main" val="37934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0" y="0"/>
            <a:ext cx="8111700" cy="973498"/>
          </a:xfrm>
        </p:spPr>
        <p:txBody>
          <a:bodyPr>
            <a:normAutofit/>
          </a:bodyPr>
          <a:lstStyle/>
          <a:p>
            <a:r>
              <a:rPr lang="en-US" b="1" dirty="0"/>
              <a:t>F. </a:t>
            </a:r>
            <a:r>
              <a:rPr lang="en-US" dirty="0"/>
              <a:t>Solution Processes</a:t>
            </a:r>
          </a:p>
        </p:txBody>
      </p:sp>
      <p:graphicFrame>
        <p:nvGraphicFramePr>
          <p:cNvPr id="6" name="Group 42"/>
          <p:cNvGraphicFramePr>
            <a:graphicFrameLocks/>
          </p:cNvGraphicFramePr>
          <p:nvPr>
            <p:extLst>
              <p:ext uri="{D42A27DB-BD31-4B8C-83A1-F6EECF244321}">
                <p14:modId xmlns:p14="http://schemas.microsoft.com/office/powerpoint/2010/main" val="4013494164"/>
              </p:ext>
            </p:extLst>
          </p:nvPr>
        </p:nvGraphicFramePr>
        <p:xfrm>
          <a:off x="820194" y="1559588"/>
          <a:ext cx="7620000" cy="4852567"/>
        </p:xfrm>
        <a:graphic>
          <a:graphicData uri="http://schemas.openxmlformats.org/drawingml/2006/table">
            <a:tbl>
              <a:tblPr>
                <a:tableStyleId>{2D5ABB26-0587-4C30-8999-92F81FD0307C}</a:tableStyleId>
              </a:tblPr>
              <a:tblGrid>
                <a:gridCol w="1970088">
                  <a:extLst>
                    <a:ext uri="{9D8B030D-6E8A-4147-A177-3AD203B41FA5}">
                      <a16:colId xmlns:a16="http://schemas.microsoft.com/office/drawing/2014/main" val="20000"/>
                    </a:ext>
                  </a:extLst>
                </a:gridCol>
                <a:gridCol w="2982912">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448207">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u="none" strike="noStrike" cap="none" normalizeH="0" baseline="0" dirty="0">
                          <a:ln>
                            <a:noFill/>
                          </a:ln>
                          <a:solidFill>
                            <a:srgbClr val="00467F"/>
                          </a:solidFill>
                          <a:effectLst/>
                        </a:rPr>
                        <a:t>                             </a:t>
                      </a:r>
                      <a:r>
                        <a:rPr kumimoji="0" lang="en-US" sz="1900" b="1" u="none" strike="noStrike" cap="none" normalizeH="0" baseline="0" dirty="0">
                          <a:ln>
                            <a:noFill/>
                          </a:ln>
                          <a:solidFill>
                            <a:srgbClr val="E46C0A"/>
                          </a:solidFill>
                          <a:effectLst/>
                        </a:rPr>
                        <a:t>Problem</a:t>
                      </a:r>
                      <a:endParaRPr kumimoji="0" lang="en-US" sz="1900" b="1" i="0" u="none" strike="noStrike" cap="none" normalizeH="0" baseline="0" dirty="0">
                        <a:ln>
                          <a:noFill/>
                        </a:ln>
                        <a:solidFill>
                          <a:srgbClr val="E46C0A"/>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900" b="1" u="none" strike="noStrike" cap="none" normalizeH="0" baseline="0" dirty="0">
                          <a:ln>
                            <a:noFill/>
                          </a:ln>
                          <a:solidFill>
                            <a:srgbClr val="E46C0A"/>
                          </a:solidFill>
                          <a:effectLst/>
                        </a:rPr>
                        <a:t>Process</a:t>
                      </a:r>
                      <a:endParaRPr kumimoji="0" lang="en-US" sz="1900" b="1" i="0" u="none" strike="noStrike" cap="none" normalizeH="0" baseline="0" dirty="0">
                        <a:ln>
                          <a:noFill/>
                        </a:ln>
                        <a:solidFill>
                          <a:srgbClr val="E46C0A"/>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1" i="0" u="none" strike="noStrike" cap="none" normalizeH="0" baseline="0" dirty="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571500">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1" i="0" u="none" strike="noStrike" cap="none" normalizeH="0" baseline="0" dirty="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368300">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1" i="0" u="none" strike="noStrike" cap="none" normalizeH="0" baseline="0" dirty="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446088">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1" i="0" u="none" strike="noStrike" cap="none" normalizeH="0" baseline="0" dirty="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571500">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1" i="0" u="none" strike="noStrike" cap="none" normalizeH="0" baseline="0" dirty="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571500">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1" i="0" u="none" strike="noStrike" cap="none" normalizeH="0" baseline="0" dirty="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352425">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0" i="0" u="none" strike="noStrike" cap="none" normalizeH="0" baseline="0" dirty="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ct val="0"/>
                        </a:spcAft>
                        <a:buClr>
                          <a:schemeClr val="folHlink"/>
                        </a:buClr>
                        <a:buSzPct val="60000"/>
                        <a:buFont typeface="Wingdings" pitchFamily="2" charset="2"/>
                        <a:buNone/>
                        <a:tabLst/>
                      </a:pPr>
                      <a:endParaRPr kumimoji="0" lang="en-US" sz="1900" b="1" i="0" u="none" strike="noStrike" cap="none" normalizeH="0" baseline="0" dirty="0">
                        <a:ln>
                          <a:noFill/>
                        </a:ln>
                        <a:solidFill>
                          <a:schemeClr val="tx1"/>
                        </a:solidFill>
                        <a:effectLst/>
                        <a:latin typeface="+mn-lt"/>
                      </a:endParaRPr>
                    </a:p>
                  </a:txBody>
                  <a:tcPr horzOverflow="overflow">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3" name="TextBox 2"/>
          <p:cNvSpPr txBox="1"/>
          <p:nvPr/>
        </p:nvSpPr>
        <p:spPr>
          <a:xfrm>
            <a:off x="790619" y="2110691"/>
            <a:ext cx="1809502" cy="369332"/>
          </a:xfrm>
          <a:prstGeom prst="rect">
            <a:avLst/>
          </a:prstGeom>
          <a:noFill/>
        </p:spPr>
        <p:txBody>
          <a:bodyPr wrap="square" rtlCol="0">
            <a:spAutoFit/>
          </a:bodyPr>
          <a:lstStyle/>
          <a:p>
            <a:pPr lvl="0"/>
            <a:r>
              <a:rPr lang="en-US" dirty="0">
                <a:solidFill>
                  <a:schemeClr val="tx2"/>
                </a:solidFill>
              </a:rPr>
              <a:t>1. Computer Mfr.</a:t>
            </a:r>
          </a:p>
        </p:txBody>
      </p:sp>
      <p:sp>
        <p:nvSpPr>
          <p:cNvPr id="5" name="TextBox 4"/>
          <p:cNvSpPr txBox="1"/>
          <p:nvPr/>
        </p:nvSpPr>
        <p:spPr>
          <a:xfrm>
            <a:off x="2890632" y="2110691"/>
            <a:ext cx="2730853" cy="369332"/>
          </a:xfrm>
          <a:prstGeom prst="rect">
            <a:avLst/>
          </a:prstGeom>
          <a:noFill/>
        </p:spPr>
        <p:txBody>
          <a:bodyPr wrap="square" rtlCol="0">
            <a:spAutoFit/>
          </a:bodyPr>
          <a:lstStyle/>
          <a:p>
            <a:pPr lvl="0"/>
            <a:r>
              <a:rPr lang="en-US" dirty="0">
                <a:solidFill>
                  <a:schemeClr val="tx2"/>
                </a:solidFill>
              </a:rPr>
              <a:t>Evaluate alternatives</a:t>
            </a:r>
          </a:p>
        </p:txBody>
      </p:sp>
      <p:sp>
        <p:nvSpPr>
          <p:cNvPr id="7" name="TextBox 6"/>
          <p:cNvSpPr txBox="1"/>
          <p:nvPr/>
        </p:nvSpPr>
        <p:spPr>
          <a:xfrm>
            <a:off x="5878799" y="2110691"/>
            <a:ext cx="2207924" cy="369332"/>
          </a:xfrm>
          <a:prstGeom prst="rect">
            <a:avLst/>
          </a:prstGeom>
          <a:noFill/>
        </p:spPr>
        <p:txBody>
          <a:bodyPr wrap="square" rtlCol="0">
            <a:spAutoFit/>
          </a:bodyPr>
          <a:lstStyle/>
          <a:p>
            <a:pPr lvl="0"/>
            <a:r>
              <a:rPr lang="en-US" b="1" dirty="0">
                <a:solidFill>
                  <a:schemeClr val="tx2"/>
                </a:solidFill>
              </a:rPr>
              <a:t>Issue Resolution</a:t>
            </a:r>
          </a:p>
        </p:txBody>
      </p:sp>
      <p:sp>
        <p:nvSpPr>
          <p:cNvPr id="8" name="TextBox 7"/>
          <p:cNvSpPr txBox="1"/>
          <p:nvPr/>
        </p:nvSpPr>
        <p:spPr>
          <a:xfrm>
            <a:off x="790619" y="4664028"/>
            <a:ext cx="1809502" cy="646331"/>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solidFill>
                  <a:schemeClr val="tx2"/>
                </a:solidFill>
              </a:rPr>
              <a:t>5. Fundraising / community org</a:t>
            </a:r>
          </a:p>
        </p:txBody>
      </p:sp>
      <p:sp>
        <p:nvSpPr>
          <p:cNvPr id="9" name="TextBox 8"/>
          <p:cNvSpPr txBox="1"/>
          <p:nvPr/>
        </p:nvSpPr>
        <p:spPr>
          <a:xfrm>
            <a:off x="2890632" y="4802527"/>
            <a:ext cx="2730853"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solidFill>
                  <a:schemeClr val="tx2"/>
                </a:solidFill>
              </a:rPr>
              <a:t>Mission, direction</a:t>
            </a:r>
          </a:p>
        </p:txBody>
      </p:sp>
      <p:sp>
        <p:nvSpPr>
          <p:cNvPr id="10" name="TextBox 9"/>
          <p:cNvSpPr txBox="1"/>
          <p:nvPr/>
        </p:nvSpPr>
        <p:spPr>
          <a:xfrm>
            <a:off x="5878799" y="4802527"/>
            <a:ext cx="2207924"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b="1" dirty="0">
                <a:solidFill>
                  <a:schemeClr val="tx2"/>
                </a:solidFill>
              </a:rPr>
              <a:t>Strategic Planning</a:t>
            </a:r>
          </a:p>
        </p:txBody>
      </p:sp>
      <p:sp>
        <p:nvSpPr>
          <p:cNvPr id="11" name="TextBox 10"/>
          <p:cNvSpPr txBox="1"/>
          <p:nvPr/>
        </p:nvSpPr>
        <p:spPr>
          <a:xfrm>
            <a:off x="790619" y="3493167"/>
            <a:ext cx="1983806"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solidFill>
                  <a:schemeClr val="tx2"/>
                </a:solidFill>
              </a:rPr>
              <a:t>3. Garbage collect.</a:t>
            </a:r>
          </a:p>
        </p:txBody>
      </p:sp>
      <p:sp>
        <p:nvSpPr>
          <p:cNvPr id="12" name="TextBox 11"/>
          <p:cNvSpPr txBox="1"/>
          <p:nvPr/>
        </p:nvSpPr>
        <p:spPr>
          <a:xfrm>
            <a:off x="2890632" y="3493167"/>
            <a:ext cx="2730853"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solidFill>
                  <a:schemeClr val="tx2"/>
                </a:solidFill>
              </a:rPr>
              <a:t>Details of implementing</a:t>
            </a:r>
          </a:p>
        </p:txBody>
      </p:sp>
      <p:sp>
        <p:nvSpPr>
          <p:cNvPr id="13" name="TextBox 12"/>
          <p:cNvSpPr txBox="1"/>
          <p:nvPr/>
        </p:nvSpPr>
        <p:spPr>
          <a:xfrm>
            <a:off x="5878799" y="3493167"/>
            <a:ext cx="2207924"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b="1" dirty="0">
                <a:solidFill>
                  <a:schemeClr val="tx2"/>
                </a:solidFill>
              </a:rPr>
              <a:t>Project Planning</a:t>
            </a:r>
          </a:p>
        </p:txBody>
      </p:sp>
      <p:sp>
        <p:nvSpPr>
          <p:cNvPr id="14" name="TextBox 13"/>
          <p:cNvSpPr txBox="1"/>
          <p:nvPr/>
        </p:nvSpPr>
        <p:spPr>
          <a:xfrm>
            <a:off x="790619" y="5465111"/>
            <a:ext cx="1983806"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solidFill>
                  <a:schemeClr val="tx2"/>
                </a:solidFill>
              </a:rPr>
              <a:t>6. Retailer systems</a:t>
            </a:r>
          </a:p>
        </p:txBody>
      </p:sp>
      <p:sp>
        <p:nvSpPr>
          <p:cNvPr id="15" name="TextBox 14"/>
          <p:cNvSpPr txBox="1"/>
          <p:nvPr/>
        </p:nvSpPr>
        <p:spPr>
          <a:xfrm>
            <a:off x="2890632" y="5465111"/>
            <a:ext cx="2730853"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solidFill>
                  <a:schemeClr val="tx2"/>
                </a:solidFill>
              </a:rPr>
              <a:t>Improvement strategies</a:t>
            </a:r>
          </a:p>
        </p:txBody>
      </p:sp>
      <p:sp>
        <p:nvSpPr>
          <p:cNvPr id="16" name="TextBox 15"/>
          <p:cNvSpPr txBox="1"/>
          <p:nvPr/>
        </p:nvSpPr>
        <p:spPr>
          <a:xfrm>
            <a:off x="5878799" y="5465111"/>
            <a:ext cx="2456938"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b="1" dirty="0">
                <a:solidFill>
                  <a:schemeClr val="tx2"/>
                </a:solidFill>
              </a:rPr>
              <a:t>Process Improvement</a:t>
            </a:r>
          </a:p>
        </p:txBody>
      </p:sp>
      <p:sp>
        <p:nvSpPr>
          <p:cNvPr id="17" name="TextBox 16"/>
          <p:cNvSpPr txBox="1"/>
          <p:nvPr/>
        </p:nvSpPr>
        <p:spPr>
          <a:xfrm>
            <a:off x="790619" y="4028619"/>
            <a:ext cx="1983806" cy="646331"/>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solidFill>
                  <a:schemeClr val="tx2"/>
                </a:solidFill>
              </a:rPr>
              <a:t>4. Buns/rolls manufacturer</a:t>
            </a:r>
          </a:p>
        </p:txBody>
      </p:sp>
      <p:sp>
        <p:nvSpPr>
          <p:cNvPr id="18" name="TextBox 17"/>
          <p:cNvSpPr txBox="1"/>
          <p:nvPr/>
        </p:nvSpPr>
        <p:spPr>
          <a:xfrm>
            <a:off x="2890632" y="4167118"/>
            <a:ext cx="2730853"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solidFill>
                  <a:schemeClr val="tx2"/>
                </a:solidFill>
              </a:rPr>
              <a:t>Yield is low, how to fix it</a:t>
            </a:r>
          </a:p>
        </p:txBody>
      </p:sp>
      <p:sp>
        <p:nvSpPr>
          <p:cNvPr id="19" name="TextBox 18"/>
          <p:cNvSpPr txBox="1"/>
          <p:nvPr/>
        </p:nvSpPr>
        <p:spPr>
          <a:xfrm>
            <a:off x="5878799" y="4167118"/>
            <a:ext cx="2456938"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b="1" dirty="0">
                <a:solidFill>
                  <a:schemeClr val="tx2"/>
                </a:solidFill>
              </a:rPr>
              <a:t>Process Improvement</a:t>
            </a:r>
          </a:p>
        </p:txBody>
      </p:sp>
      <p:sp>
        <p:nvSpPr>
          <p:cNvPr id="23" name="TextBox 22"/>
          <p:cNvSpPr txBox="1"/>
          <p:nvPr/>
        </p:nvSpPr>
        <p:spPr>
          <a:xfrm>
            <a:off x="790619" y="2661877"/>
            <a:ext cx="1983806" cy="646331"/>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solidFill>
                  <a:schemeClr val="tx2"/>
                </a:solidFill>
              </a:rPr>
              <a:t>2. Hardware for the cable industry</a:t>
            </a:r>
          </a:p>
        </p:txBody>
      </p:sp>
      <p:sp>
        <p:nvSpPr>
          <p:cNvPr id="24" name="TextBox 23"/>
          <p:cNvSpPr txBox="1"/>
          <p:nvPr/>
        </p:nvSpPr>
        <p:spPr>
          <a:xfrm>
            <a:off x="2890632" y="2661877"/>
            <a:ext cx="2730853" cy="646331"/>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dirty="0">
                <a:solidFill>
                  <a:schemeClr val="tx2"/>
                </a:solidFill>
              </a:rPr>
              <a:t>Not satisfied, product development process</a:t>
            </a:r>
          </a:p>
        </p:txBody>
      </p:sp>
      <p:sp>
        <p:nvSpPr>
          <p:cNvPr id="25" name="TextBox 24"/>
          <p:cNvSpPr txBox="1"/>
          <p:nvPr/>
        </p:nvSpPr>
        <p:spPr>
          <a:xfrm>
            <a:off x="5878799" y="2800376"/>
            <a:ext cx="2672750" cy="369332"/>
          </a:xfrm>
          <a:prstGeom prst="rect">
            <a:avLst/>
          </a:prstGeom>
          <a:noFill/>
        </p:spPr>
        <p:txBody>
          <a:bodyPr wrap="square" rtlCol="0">
            <a:spAutoFit/>
          </a:bodyPr>
          <a:lstStyle/>
          <a:p>
            <a:pPr lvl="0" defTabSz="914400" fontAlgn="base">
              <a:spcBef>
                <a:spcPct val="20000"/>
              </a:spcBef>
              <a:spcAft>
                <a:spcPct val="0"/>
              </a:spcAft>
              <a:buClr>
                <a:schemeClr val="folHlink"/>
              </a:buClr>
              <a:buSzPct val="60000"/>
            </a:pPr>
            <a:r>
              <a:rPr lang="en-US" b="1" dirty="0">
                <a:solidFill>
                  <a:schemeClr val="tx2"/>
                </a:solidFill>
              </a:rPr>
              <a:t>Process Reengineering</a:t>
            </a:r>
          </a:p>
        </p:txBody>
      </p:sp>
      <p:sp>
        <p:nvSpPr>
          <p:cNvPr id="26" name="TextBox 25"/>
          <p:cNvSpPr txBox="1"/>
          <p:nvPr/>
        </p:nvSpPr>
        <p:spPr>
          <a:xfrm>
            <a:off x="8645548" y="5309097"/>
            <a:ext cx="257513"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27" name="TextBox 26"/>
          <p:cNvSpPr txBox="1"/>
          <p:nvPr/>
        </p:nvSpPr>
        <p:spPr>
          <a:xfrm>
            <a:off x="296029" y="945968"/>
            <a:ext cx="5250005" cy="523220"/>
          </a:xfrm>
          <a:prstGeom prst="rect">
            <a:avLst/>
          </a:prstGeom>
          <a:noFill/>
        </p:spPr>
        <p:txBody>
          <a:bodyPr wrap="square" rtlCol="0">
            <a:spAutoFit/>
          </a:bodyPr>
          <a:lstStyle/>
          <a:p>
            <a:r>
              <a:rPr lang="en-US" sz="2800" dirty="0">
                <a:solidFill>
                  <a:srgbClr val="E46C0A"/>
                </a:solidFill>
                <a:latin typeface="Franklin Gothic Book"/>
              </a:rPr>
              <a:t>Identifying Solution Processes</a:t>
            </a:r>
          </a:p>
        </p:txBody>
      </p:sp>
    </p:spTree>
    <p:extLst>
      <p:ext uri="{BB962C8B-B14F-4D97-AF65-F5344CB8AC3E}">
        <p14:creationId xmlns:p14="http://schemas.microsoft.com/office/powerpoint/2010/main" val="144594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type="lt">
                                    <p:tmAbs val="0"/>
                                  </p:iterate>
                                  <p:childTnLst>
                                    <p:set>
                                      <p:cBhvr>
                                        <p:cTn id="10" dur="1" fill="hold">
                                          <p:stCondLst>
                                            <p:cond delay="0"/>
                                          </p:stCondLst>
                                        </p:cTn>
                                        <p:tgtEl>
                                          <p:spTgt spid="7"/>
                                        </p:tgtEl>
                                        <p:attrNameLst>
                                          <p:attrName>style.visibility</p:attrName>
                                        </p:attrNameLst>
                                      </p:cBhvr>
                                      <p:to>
                                        <p:strVal val="visible"/>
                                      </p:to>
                                    </p:set>
                                  </p:childTnLst>
                                </p:cTn>
                              </p:par>
                              <p:par>
                                <p:cTn id="11" presetID="16" presetClass="emph" presetSubtype="0" fill="hold" grpId="0" nodeType="withEffect">
                                  <p:stCondLst>
                                    <p:cond delay="0"/>
                                  </p:stCondLst>
                                  <p:iterate type="lt">
                                    <p:tmPct val="4000"/>
                                  </p:iterate>
                                  <p:childTnLst>
                                    <p:set>
                                      <p:cBhvr override="childStyle">
                                        <p:cTn id="12" dur="500" fill="hold"/>
                                        <p:tgtEl>
                                          <p:spTgt spid="7"/>
                                        </p:tgtEl>
                                        <p:attrNameLst>
                                          <p:attrName>style.color</p:attrName>
                                        </p:attrNameLst>
                                      </p:cBhvr>
                                      <p:to>
                                        <p:clrVal>
                                          <a:schemeClr val="accent2"/>
                                        </p:clrVal>
                                      </p:to>
                                    </p:set>
                                    <p:set>
                                      <p:cBhvr>
                                        <p:cTn id="13" dur="500" fill="hold"/>
                                        <p:tgtEl>
                                          <p:spTgt spid="7"/>
                                        </p:tgtEl>
                                        <p:attrNameLst>
                                          <p:attrName>fillcolor</p:attrName>
                                        </p:attrNameLst>
                                      </p:cBhvr>
                                      <p:to>
                                        <p:clrVal>
                                          <a:schemeClr val="accent2"/>
                                        </p:clrVal>
                                      </p:to>
                                    </p:set>
                                    <p:set>
                                      <p:cBhvr>
                                        <p:cTn id="14" dur="500" fill="hold"/>
                                        <p:tgtEl>
                                          <p:spTgt spid="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25"/>
                                        </p:tgtEl>
                                        <p:attrNameLst>
                                          <p:attrName>style.visibility</p:attrName>
                                        </p:attrNameLst>
                                      </p:cBhvr>
                                      <p:to>
                                        <p:strVal val="visible"/>
                                      </p:to>
                                    </p:set>
                                  </p:childTnLst>
                                </p:cTn>
                              </p:par>
                              <p:par>
                                <p:cTn id="23" presetID="16" presetClass="emph" presetSubtype="0" fill="hold" grpId="1" nodeType="withEffect">
                                  <p:stCondLst>
                                    <p:cond delay="0"/>
                                  </p:stCondLst>
                                  <p:iterate type="lt">
                                    <p:tmPct val="4000"/>
                                  </p:iterate>
                                  <p:childTnLst>
                                    <p:set>
                                      <p:cBhvr override="childStyle">
                                        <p:cTn id="24" dur="500" fill="hold"/>
                                        <p:tgtEl>
                                          <p:spTgt spid="25"/>
                                        </p:tgtEl>
                                        <p:attrNameLst>
                                          <p:attrName>style.color</p:attrName>
                                        </p:attrNameLst>
                                      </p:cBhvr>
                                      <p:to>
                                        <p:clrVal>
                                          <a:schemeClr val="accent2"/>
                                        </p:clrVal>
                                      </p:to>
                                    </p:set>
                                    <p:set>
                                      <p:cBhvr>
                                        <p:cTn id="25" dur="500" fill="hold"/>
                                        <p:tgtEl>
                                          <p:spTgt spid="25"/>
                                        </p:tgtEl>
                                        <p:attrNameLst>
                                          <p:attrName>fillcolor</p:attrName>
                                        </p:attrNameLst>
                                      </p:cBhvr>
                                      <p:to>
                                        <p:clrVal>
                                          <a:schemeClr val="accent2"/>
                                        </p:clrVal>
                                      </p:to>
                                    </p:set>
                                    <p:set>
                                      <p:cBhvr>
                                        <p:cTn id="26" dur="500" fill="hold"/>
                                        <p:tgtEl>
                                          <p:spTgt spid="25"/>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0"/>
                                  </p:iterate>
                                  <p:childTnLst>
                                    <p:set>
                                      <p:cBhvr>
                                        <p:cTn id="34" dur="1" fill="hold">
                                          <p:stCondLst>
                                            <p:cond delay="0"/>
                                          </p:stCondLst>
                                        </p:cTn>
                                        <p:tgtEl>
                                          <p:spTgt spid="13"/>
                                        </p:tgtEl>
                                        <p:attrNameLst>
                                          <p:attrName>style.visibility</p:attrName>
                                        </p:attrNameLst>
                                      </p:cBhvr>
                                      <p:to>
                                        <p:strVal val="visible"/>
                                      </p:to>
                                    </p:set>
                                  </p:childTnLst>
                                </p:cTn>
                              </p:par>
                              <p:par>
                                <p:cTn id="35" presetID="16" presetClass="emph" presetSubtype="0" fill="hold" grpId="1" nodeType="withEffect">
                                  <p:stCondLst>
                                    <p:cond delay="0"/>
                                  </p:stCondLst>
                                  <p:iterate type="lt">
                                    <p:tmPct val="4000"/>
                                  </p:iterate>
                                  <p:childTnLst>
                                    <p:set>
                                      <p:cBhvr override="childStyle">
                                        <p:cTn id="36" dur="500" fill="hold"/>
                                        <p:tgtEl>
                                          <p:spTgt spid="13"/>
                                        </p:tgtEl>
                                        <p:attrNameLst>
                                          <p:attrName>style.color</p:attrName>
                                        </p:attrNameLst>
                                      </p:cBhvr>
                                      <p:to>
                                        <p:clrVal>
                                          <a:schemeClr val="accent2"/>
                                        </p:clrVal>
                                      </p:to>
                                    </p:set>
                                    <p:set>
                                      <p:cBhvr>
                                        <p:cTn id="37" dur="500" fill="hold"/>
                                        <p:tgtEl>
                                          <p:spTgt spid="13"/>
                                        </p:tgtEl>
                                        <p:attrNameLst>
                                          <p:attrName>fillcolor</p:attrName>
                                        </p:attrNameLst>
                                      </p:cBhvr>
                                      <p:to>
                                        <p:clrVal>
                                          <a:schemeClr val="accent2"/>
                                        </p:clrVal>
                                      </p:to>
                                    </p:set>
                                    <p:set>
                                      <p:cBhvr>
                                        <p:cTn id="38" dur="500" fill="hold"/>
                                        <p:tgtEl>
                                          <p:spTgt spid="13"/>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type="lt">
                                    <p:tmAbs val="0"/>
                                  </p:iterate>
                                  <p:childTnLst>
                                    <p:set>
                                      <p:cBhvr>
                                        <p:cTn id="46" dur="1" fill="hold">
                                          <p:stCondLst>
                                            <p:cond delay="0"/>
                                          </p:stCondLst>
                                        </p:cTn>
                                        <p:tgtEl>
                                          <p:spTgt spid="19"/>
                                        </p:tgtEl>
                                        <p:attrNameLst>
                                          <p:attrName>style.visibility</p:attrName>
                                        </p:attrNameLst>
                                      </p:cBhvr>
                                      <p:to>
                                        <p:strVal val="visible"/>
                                      </p:to>
                                    </p:set>
                                  </p:childTnLst>
                                </p:cTn>
                              </p:par>
                              <p:par>
                                <p:cTn id="47" presetID="16" presetClass="emph" presetSubtype="0" fill="hold" grpId="1" nodeType="withEffect">
                                  <p:stCondLst>
                                    <p:cond delay="0"/>
                                  </p:stCondLst>
                                  <p:iterate type="lt">
                                    <p:tmPct val="4000"/>
                                  </p:iterate>
                                  <p:childTnLst>
                                    <p:set>
                                      <p:cBhvr override="childStyle">
                                        <p:cTn id="48" dur="500" fill="hold"/>
                                        <p:tgtEl>
                                          <p:spTgt spid="19"/>
                                        </p:tgtEl>
                                        <p:attrNameLst>
                                          <p:attrName>style.color</p:attrName>
                                        </p:attrNameLst>
                                      </p:cBhvr>
                                      <p:to>
                                        <p:clrVal>
                                          <a:schemeClr val="accent2"/>
                                        </p:clrVal>
                                      </p:to>
                                    </p:set>
                                    <p:set>
                                      <p:cBhvr>
                                        <p:cTn id="49" dur="500" fill="hold"/>
                                        <p:tgtEl>
                                          <p:spTgt spid="19"/>
                                        </p:tgtEl>
                                        <p:attrNameLst>
                                          <p:attrName>fillcolor</p:attrName>
                                        </p:attrNameLst>
                                      </p:cBhvr>
                                      <p:to>
                                        <p:clrVal>
                                          <a:schemeClr val="accent2"/>
                                        </p:clrVal>
                                      </p:to>
                                    </p:set>
                                    <p:set>
                                      <p:cBhvr>
                                        <p:cTn id="50" dur="500" fill="hold"/>
                                        <p:tgtEl>
                                          <p:spTgt spid="19"/>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iterate type="lt">
                                    <p:tmAbs val="0"/>
                                  </p:iterate>
                                  <p:childTnLst>
                                    <p:set>
                                      <p:cBhvr>
                                        <p:cTn id="58" dur="1" fill="hold">
                                          <p:stCondLst>
                                            <p:cond delay="0"/>
                                          </p:stCondLst>
                                        </p:cTn>
                                        <p:tgtEl>
                                          <p:spTgt spid="10"/>
                                        </p:tgtEl>
                                        <p:attrNameLst>
                                          <p:attrName>style.visibility</p:attrName>
                                        </p:attrNameLst>
                                      </p:cBhvr>
                                      <p:to>
                                        <p:strVal val="visible"/>
                                      </p:to>
                                    </p:set>
                                  </p:childTnLst>
                                </p:cTn>
                              </p:par>
                              <p:par>
                                <p:cTn id="59" presetID="16" presetClass="emph" presetSubtype="0" fill="hold" grpId="0" nodeType="withEffect">
                                  <p:stCondLst>
                                    <p:cond delay="0"/>
                                  </p:stCondLst>
                                  <p:iterate type="lt">
                                    <p:tmPct val="4000"/>
                                  </p:iterate>
                                  <p:childTnLst>
                                    <p:set>
                                      <p:cBhvr override="childStyle">
                                        <p:cTn id="60" dur="500" fill="hold"/>
                                        <p:tgtEl>
                                          <p:spTgt spid="10"/>
                                        </p:tgtEl>
                                        <p:attrNameLst>
                                          <p:attrName>style.color</p:attrName>
                                        </p:attrNameLst>
                                      </p:cBhvr>
                                      <p:to>
                                        <p:clrVal>
                                          <a:schemeClr val="accent2"/>
                                        </p:clrVal>
                                      </p:to>
                                    </p:set>
                                    <p:set>
                                      <p:cBhvr>
                                        <p:cTn id="61" dur="500" fill="hold"/>
                                        <p:tgtEl>
                                          <p:spTgt spid="10"/>
                                        </p:tgtEl>
                                        <p:attrNameLst>
                                          <p:attrName>fillcolor</p:attrName>
                                        </p:attrNameLst>
                                      </p:cBhvr>
                                      <p:to>
                                        <p:clrVal>
                                          <a:schemeClr val="accent2"/>
                                        </p:clrVal>
                                      </p:to>
                                    </p:set>
                                    <p:set>
                                      <p:cBhvr>
                                        <p:cTn id="62" dur="500" fill="hold"/>
                                        <p:tgtEl>
                                          <p:spTgt spid="10"/>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iterate type="lt">
                                    <p:tmAbs val="0"/>
                                  </p:iterate>
                                  <p:childTnLst>
                                    <p:set>
                                      <p:cBhvr>
                                        <p:cTn id="70" dur="1" fill="hold">
                                          <p:stCondLst>
                                            <p:cond delay="0"/>
                                          </p:stCondLst>
                                        </p:cTn>
                                        <p:tgtEl>
                                          <p:spTgt spid="16"/>
                                        </p:tgtEl>
                                        <p:attrNameLst>
                                          <p:attrName>style.visibility</p:attrName>
                                        </p:attrNameLst>
                                      </p:cBhvr>
                                      <p:to>
                                        <p:strVal val="visible"/>
                                      </p:to>
                                    </p:set>
                                  </p:childTnLst>
                                </p:cTn>
                              </p:par>
                              <p:par>
                                <p:cTn id="71" presetID="16" presetClass="emph" presetSubtype="0" fill="hold" grpId="1" nodeType="withEffect">
                                  <p:stCondLst>
                                    <p:cond delay="0"/>
                                  </p:stCondLst>
                                  <p:iterate type="lt">
                                    <p:tmPct val="4000"/>
                                  </p:iterate>
                                  <p:childTnLst>
                                    <p:set>
                                      <p:cBhvr override="childStyle">
                                        <p:cTn id="72" dur="500" fill="hold"/>
                                        <p:tgtEl>
                                          <p:spTgt spid="16"/>
                                        </p:tgtEl>
                                        <p:attrNameLst>
                                          <p:attrName>style.color</p:attrName>
                                        </p:attrNameLst>
                                      </p:cBhvr>
                                      <p:to>
                                        <p:clrVal>
                                          <a:schemeClr val="accent2"/>
                                        </p:clrVal>
                                      </p:to>
                                    </p:set>
                                    <p:set>
                                      <p:cBhvr>
                                        <p:cTn id="73" dur="500" fill="hold"/>
                                        <p:tgtEl>
                                          <p:spTgt spid="16"/>
                                        </p:tgtEl>
                                        <p:attrNameLst>
                                          <p:attrName>fillcolor</p:attrName>
                                        </p:attrNameLst>
                                      </p:cBhvr>
                                      <p:to>
                                        <p:clrVal>
                                          <a:schemeClr val="accent2"/>
                                        </p:clrVal>
                                      </p:to>
                                    </p:set>
                                    <p:set>
                                      <p:cBhvr>
                                        <p:cTn id="74"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9" grpId="0"/>
      <p:bldP spid="10" grpId="0"/>
      <p:bldP spid="10" grpId="1"/>
      <p:bldP spid="12" grpId="0"/>
      <p:bldP spid="13" grpId="0"/>
      <p:bldP spid="13" grpId="1"/>
      <p:bldP spid="15" grpId="0"/>
      <p:bldP spid="16" grpId="0"/>
      <p:bldP spid="16" grpId="1"/>
      <p:bldP spid="18" grpId="0"/>
      <p:bldP spid="19" grpId="0"/>
      <p:bldP spid="19" grpId="1"/>
      <p:bldP spid="24" grpId="0"/>
      <p:bldP spid="25" grpId="0"/>
      <p:bldP spid="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Demi" panose="020B0703020102020204" pitchFamily="34" charset="0"/>
              </a:rPr>
              <a:t>TAFA</a:t>
            </a:r>
            <a:r>
              <a:rPr lang="en-US" dirty="0"/>
              <a:t> - What does it mean to </a:t>
            </a:r>
            <a:br>
              <a:rPr lang="en-US" dirty="0"/>
            </a:br>
            <a:r>
              <a:rPr lang="en-US" dirty="0">
                <a:latin typeface="Franklin Gothic Demi" panose="020B0703020102020204" pitchFamily="34" charset="0"/>
              </a:rPr>
              <a:t>“Take a Facilitative Approach?”</a:t>
            </a:r>
          </a:p>
        </p:txBody>
      </p:sp>
      <p:sp>
        <p:nvSpPr>
          <p:cNvPr id="22" name="TextBox 21"/>
          <p:cNvSpPr txBox="1"/>
          <p:nvPr/>
        </p:nvSpPr>
        <p:spPr>
          <a:xfrm>
            <a:off x="8638391" y="4859652"/>
            <a:ext cx="257513"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3" name="Content Placeholder 2"/>
          <p:cNvSpPr>
            <a:spLocks noGrp="1"/>
          </p:cNvSpPr>
          <p:nvPr>
            <p:ph idx="1"/>
          </p:nvPr>
        </p:nvSpPr>
        <p:spPr>
          <a:xfrm>
            <a:off x="296030" y="980545"/>
            <a:ext cx="8229600" cy="6239652"/>
          </a:xfrm>
        </p:spPr>
        <p:txBody>
          <a:bodyPr/>
          <a:lstStyle/>
          <a:p>
            <a:pPr marL="0" indent="0">
              <a:buNone/>
            </a:pPr>
            <a:r>
              <a:rPr lang="en-US" b="1" dirty="0">
                <a:solidFill>
                  <a:schemeClr val="accent6">
                    <a:lumMod val="75000"/>
                  </a:schemeClr>
                </a:solidFill>
                <a:latin typeface="Franklin Gothic Medium"/>
                <a:cs typeface="Franklin Gothic Medium"/>
              </a:rPr>
              <a:t>The Seven TAFA Principles</a:t>
            </a:r>
          </a:p>
          <a:p>
            <a:pPr marL="457200" indent="-457200">
              <a:spcBef>
                <a:spcPts val="900"/>
              </a:spcBef>
              <a:buClr>
                <a:schemeClr val="tx1"/>
              </a:buClr>
              <a:buSzPct val="85000"/>
              <a:buFont typeface="+mj-lt"/>
              <a:buAutoNum type="arabicPeriod"/>
            </a:pPr>
            <a:r>
              <a:rPr lang="en-US" sz="2400" b="1" dirty="0">
                <a:solidFill>
                  <a:schemeClr val="accent6">
                    <a:lumMod val="75000"/>
                  </a:schemeClr>
                </a:solidFill>
                <a:latin typeface="Franklin Gothic Demi" panose="020B0703020102020204" pitchFamily="34" charset="0"/>
              </a:rPr>
              <a:t>S</a:t>
            </a:r>
            <a:r>
              <a:rPr lang="en-US" sz="2400" b="1" u="sng" dirty="0"/>
              <a:t>tart</a:t>
            </a:r>
            <a:r>
              <a:rPr lang="en-US" sz="2400" b="1" dirty="0">
                <a:solidFill>
                  <a:schemeClr val="accent6">
                    <a:lumMod val="75000"/>
                  </a:schemeClr>
                </a:solidFill>
                <a:latin typeface="Franklin Gothic Demi" panose="020B0703020102020204" pitchFamily="34" charset="0"/>
              </a:rPr>
              <a:t> </a:t>
            </a:r>
            <a:r>
              <a:rPr lang="en-US" sz="2400" dirty="0"/>
              <a:t>with the why, not with the what.</a:t>
            </a:r>
          </a:p>
          <a:p>
            <a:pPr marL="457200" indent="-457200">
              <a:spcBef>
                <a:spcPts val="900"/>
              </a:spcBef>
              <a:buClr>
                <a:schemeClr val="tx1"/>
              </a:buClr>
              <a:buSzPct val="85000"/>
              <a:buFont typeface="+mj-lt"/>
              <a:buAutoNum type="arabicPeriod"/>
            </a:pPr>
            <a:r>
              <a:rPr lang="en-US" sz="2400" b="1" dirty="0">
                <a:solidFill>
                  <a:schemeClr val="accent6">
                    <a:lumMod val="75000"/>
                  </a:schemeClr>
                </a:solidFill>
                <a:latin typeface="Franklin Gothic Demi" panose="020B0703020102020204" pitchFamily="34" charset="0"/>
              </a:rPr>
              <a:t>U</a:t>
            </a:r>
            <a:r>
              <a:rPr lang="en-US" sz="2400" b="1" u="sng" dirty="0"/>
              <a:t>nderstand</a:t>
            </a:r>
            <a:r>
              <a:rPr lang="en-US" sz="2400" dirty="0">
                <a:solidFill>
                  <a:schemeClr val="tx1"/>
                </a:solidFill>
              </a:rPr>
              <a:t> and empower, don’t command and control.</a:t>
            </a:r>
          </a:p>
          <a:p>
            <a:pPr marL="457200" indent="-457200">
              <a:spcBef>
                <a:spcPts val="900"/>
              </a:spcBef>
              <a:buClr>
                <a:schemeClr val="tx1"/>
              </a:buClr>
              <a:buSzPct val="85000"/>
              <a:buFont typeface="+mj-lt"/>
              <a:buAutoNum type="arabicPeriod"/>
            </a:pPr>
            <a:r>
              <a:rPr lang="en-US" sz="2400" b="1" dirty="0">
                <a:solidFill>
                  <a:schemeClr val="accent6">
                    <a:lumMod val="75000"/>
                  </a:schemeClr>
                </a:solidFill>
                <a:latin typeface="Franklin Gothic Demi" panose="020B0703020102020204" pitchFamily="34" charset="0"/>
              </a:rPr>
              <a:t>C</a:t>
            </a:r>
            <a:r>
              <a:rPr lang="en-US" sz="2400" b="1" u="sng" dirty="0"/>
              <a:t>reate</a:t>
            </a:r>
            <a:r>
              <a:rPr lang="en-US" sz="2400" b="1" dirty="0"/>
              <a:t> </a:t>
            </a:r>
            <a:r>
              <a:rPr lang="en-US" sz="2400" dirty="0"/>
              <a:t>the </a:t>
            </a:r>
            <a:r>
              <a:rPr lang="en-US" sz="2400" dirty="0">
                <a:solidFill>
                  <a:schemeClr val="tx1"/>
                </a:solidFill>
              </a:rPr>
              <a:t>vision, </a:t>
            </a:r>
            <a:r>
              <a:rPr lang="en-US" sz="2400" dirty="0"/>
              <a:t>not the solution.</a:t>
            </a:r>
          </a:p>
          <a:p>
            <a:pPr marL="457200" indent="-457200">
              <a:spcBef>
                <a:spcPts val="900"/>
              </a:spcBef>
              <a:buClr>
                <a:schemeClr val="tx1"/>
              </a:buClr>
              <a:buSzPct val="85000"/>
              <a:buFont typeface="+mj-lt"/>
              <a:buAutoNum type="arabicPeriod"/>
            </a:pPr>
            <a:r>
              <a:rPr lang="en-US" sz="2400" b="1" dirty="0">
                <a:solidFill>
                  <a:schemeClr val="accent6">
                    <a:lumMod val="75000"/>
                  </a:schemeClr>
                </a:solidFill>
                <a:latin typeface="Franklin Gothic Medium"/>
                <a:cs typeface="Franklin Gothic Medium"/>
              </a:rPr>
              <a:t>C</a:t>
            </a:r>
            <a:r>
              <a:rPr lang="en-US" sz="2400" b="1" u="sng" dirty="0"/>
              <a:t>onnect</a:t>
            </a:r>
            <a:r>
              <a:rPr lang="en-US" sz="2400" dirty="0"/>
              <a:t> first; correct second.</a:t>
            </a:r>
          </a:p>
          <a:p>
            <a:pPr marL="457200" indent="-457200">
              <a:spcBef>
                <a:spcPts val="900"/>
              </a:spcBef>
              <a:buClr>
                <a:schemeClr val="tx1"/>
              </a:buClr>
              <a:buSzPct val="85000"/>
              <a:buFont typeface="+mj-lt"/>
              <a:buAutoNum type="arabicPeriod"/>
            </a:pPr>
            <a:r>
              <a:rPr lang="en-US" sz="2400" b="1" dirty="0">
                <a:solidFill>
                  <a:schemeClr val="accent6">
                    <a:lumMod val="75000"/>
                  </a:schemeClr>
                </a:solidFill>
                <a:latin typeface="Franklin Gothic Demi" panose="020B0703020102020204" pitchFamily="34" charset="0"/>
              </a:rPr>
              <a:t>E</a:t>
            </a:r>
            <a:r>
              <a:rPr lang="en-US" sz="2400" b="1" u="sng" dirty="0"/>
              <a:t>quip</a:t>
            </a:r>
            <a:r>
              <a:rPr lang="en-US" sz="2400" dirty="0"/>
              <a:t> for success; monitor for results.</a:t>
            </a:r>
          </a:p>
          <a:p>
            <a:pPr marL="457200" indent="-457200">
              <a:spcBef>
                <a:spcPts val="900"/>
              </a:spcBef>
              <a:buClr>
                <a:schemeClr val="tx1"/>
              </a:buClr>
              <a:buSzPct val="85000"/>
              <a:buFont typeface="+mj-lt"/>
              <a:buAutoNum type="arabicPeriod"/>
            </a:pPr>
            <a:r>
              <a:rPr lang="en-US" sz="2400" b="1" dirty="0">
                <a:solidFill>
                  <a:schemeClr val="accent6">
                    <a:lumMod val="75000"/>
                  </a:schemeClr>
                </a:solidFill>
                <a:latin typeface="Franklin Gothic Demi" panose="020B0703020102020204" pitchFamily="34" charset="0"/>
              </a:rPr>
              <a:t>E</a:t>
            </a:r>
            <a:r>
              <a:rPr lang="en-US" sz="2400" b="1" u="sng" dirty="0"/>
              <a:t>ngage</a:t>
            </a:r>
            <a:r>
              <a:rPr lang="en-US" sz="2400" dirty="0"/>
              <a:t> conflict; resolve dysfunction.</a:t>
            </a:r>
          </a:p>
          <a:p>
            <a:pPr marL="457200" indent="-457200">
              <a:spcBef>
                <a:spcPts val="900"/>
              </a:spcBef>
              <a:buClr>
                <a:schemeClr val="tx1"/>
              </a:buClr>
              <a:buSzPct val="85000"/>
              <a:buFont typeface="+mj-lt"/>
              <a:buAutoNum type="arabicPeriod"/>
            </a:pPr>
            <a:r>
              <a:rPr lang="en-US" sz="2400" b="1" dirty="0">
                <a:solidFill>
                  <a:schemeClr val="accent6">
                    <a:lumMod val="75000"/>
                  </a:schemeClr>
                </a:solidFill>
                <a:latin typeface="Franklin Gothic Demi" panose="020B0703020102020204" pitchFamily="34" charset="0"/>
              </a:rPr>
              <a:t>D</a:t>
            </a:r>
            <a:r>
              <a:rPr lang="en-US" sz="2400" b="1" u="sng" dirty="0"/>
              <a:t>rive</a:t>
            </a:r>
            <a:r>
              <a:rPr lang="en-US" sz="2400" b="1" dirty="0">
                <a:solidFill>
                  <a:schemeClr val="accent6">
                    <a:lumMod val="75000"/>
                  </a:schemeClr>
                </a:solidFill>
                <a:latin typeface="Franklin Gothic Demi" panose="020B0703020102020204" pitchFamily="34" charset="0"/>
              </a:rPr>
              <a:t> </a:t>
            </a:r>
            <a:r>
              <a:rPr lang="en-US" sz="2400" dirty="0"/>
              <a:t>participation, not just input.</a:t>
            </a:r>
          </a:p>
          <a:p>
            <a:pPr marL="0" indent="0">
              <a:spcBef>
                <a:spcPts val="900"/>
              </a:spcBef>
              <a:buClr>
                <a:schemeClr val="tx1"/>
              </a:buClr>
              <a:buSzPct val="85000"/>
              <a:buNone/>
            </a:pPr>
            <a:endParaRPr lang="en-US" sz="2400" dirty="0"/>
          </a:p>
        </p:txBody>
      </p:sp>
      <p:pic>
        <p:nvPicPr>
          <p:cNvPr id="14" name="Picture 13"/>
          <p:cNvPicPr>
            <a:picLocks noChangeAspect="1"/>
          </p:cNvPicPr>
          <p:nvPr/>
        </p:nvPicPr>
        <p:blipFill>
          <a:blip r:embed="rId3"/>
          <a:stretch>
            <a:fillRect/>
          </a:stretch>
        </p:blipFill>
        <p:spPr>
          <a:xfrm>
            <a:off x="6640525" y="2595465"/>
            <a:ext cx="2255379" cy="2264188"/>
          </a:xfrm>
          <a:prstGeom prst="rect">
            <a:avLst/>
          </a:prstGeom>
        </p:spPr>
      </p:pic>
      <p:sp>
        <p:nvSpPr>
          <p:cNvPr id="6" name="TextBox 5"/>
          <p:cNvSpPr txBox="1"/>
          <p:nvPr/>
        </p:nvSpPr>
        <p:spPr>
          <a:xfrm>
            <a:off x="5120593" y="5091285"/>
            <a:ext cx="994917" cy="979071"/>
          </a:xfrm>
          <a:prstGeom prst="rect">
            <a:avLst/>
          </a:prstGeom>
          <a:solidFill>
            <a:srgbClr val="00467F"/>
          </a:solidFill>
        </p:spPr>
        <p:txBody>
          <a:bodyPr wrap="none" rtlCol="0" anchor="ctr" anchorCtr="0">
            <a:noAutofit/>
          </a:bodyPr>
          <a:lstStyle/>
          <a:p>
            <a:pPr algn="ctr"/>
            <a:r>
              <a:rPr lang="en-US" sz="7200" dirty="0">
                <a:solidFill>
                  <a:schemeClr val="accent6">
                    <a:lumMod val="40000"/>
                    <a:lumOff val="60000"/>
                  </a:schemeClr>
                </a:solidFill>
                <a:latin typeface="Franklin Gothic Demi" panose="020B0703020102020204" pitchFamily="34" charset="0"/>
              </a:rPr>
              <a:t>E</a:t>
            </a:r>
          </a:p>
        </p:txBody>
      </p:sp>
      <p:sp>
        <p:nvSpPr>
          <p:cNvPr id="7" name="TextBox 6"/>
          <p:cNvSpPr txBox="1"/>
          <p:nvPr/>
        </p:nvSpPr>
        <p:spPr>
          <a:xfrm>
            <a:off x="2916470" y="5091285"/>
            <a:ext cx="994917" cy="979071"/>
          </a:xfrm>
          <a:prstGeom prst="rect">
            <a:avLst/>
          </a:prstGeom>
          <a:solidFill>
            <a:srgbClr val="00467F"/>
          </a:solidFill>
        </p:spPr>
        <p:txBody>
          <a:bodyPr wrap="none" rtlCol="0" anchor="ctr" anchorCtr="0">
            <a:noAutofit/>
          </a:bodyPr>
          <a:lstStyle/>
          <a:p>
            <a:pPr algn="ctr"/>
            <a:r>
              <a:rPr lang="en-US" sz="7200" dirty="0">
                <a:solidFill>
                  <a:schemeClr val="accent6">
                    <a:lumMod val="40000"/>
                    <a:lumOff val="60000"/>
                  </a:schemeClr>
                </a:solidFill>
                <a:latin typeface="Franklin Gothic Demi" panose="020B0703020102020204" pitchFamily="34" charset="0"/>
              </a:rPr>
              <a:t>C</a:t>
            </a:r>
          </a:p>
        </p:txBody>
      </p:sp>
      <p:sp>
        <p:nvSpPr>
          <p:cNvPr id="8" name="TextBox 7"/>
          <p:cNvSpPr txBox="1"/>
          <p:nvPr/>
        </p:nvSpPr>
        <p:spPr>
          <a:xfrm>
            <a:off x="6228271" y="5091284"/>
            <a:ext cx="994917" cy="979071"/>
          </a:xfrm>
          <a:prstGeom prst="rect">
            <a:avLst/>
          </a:prstGeom>
          <a:solidFill>
            <a:srgbClr val="00467F"/>
          </a:solidFill>
        </p:spPr>
        <p:txBody>
          <a:bodyPr wrap="none" rtlCol="0" anchor="ctr" anchorCtr="0">
            <a:noAutofit/>
          </a:bodyPr>
          <a:lstStyle/>
          <a:p>
            <a:pPr algn="ctr"/>
            <a:r>
              <a:rPr lang="en-US" sz="7200" dirty="0">
                <a:solidFill>
                  <a:schemeClr val="accent6">
                    <a:lumMod val="40000"/>
                    <a:lumOff val="60000"/>
                  </a:schemeClr>
                </a:solidFill>
                <a:latin typeface="Franklin Gothic Demi" panose="020B0703020102020204" pitchFamily="34" charset="0"/>
              </a:rPr>
              <a:t>E</a:t>
            </a:r>
          </a:p>
        </p:txBody>
      </p:sp>
      <p:sp>
        <p:nvSpPr>
          <p:cNvPr id="9" name="TextBox 8"/>
          <p:cNvSpPr txBox="1"/>
          <p:nvPr/>
        </p:nvSpPr>
        <p:spPr>
          <a:xfrm>
            <a:off x="1811693" y="5099431"/>
            <a:ext cx="994917" cy="979071"/>
          </a:xfrm>
          <a:prstGeom prst="rect">
            <a:avLst/>
          </a:prstGeom>
          <a:solidFill>
            <a:srgbClr val="00467F"/>
          </a:solidFill>
        </p:spPr>
        <p:txBody>
          <a:bodyPr wrap="none" rtlCol="0" anchor="ctr" anchorCtr="0">
            <a:noAutofit/>
          </a:bodyPr>
          <a:lstStyle/>
          <a:p>
            <a:pPr algn="ctr"/>
            <a:r>
              <a:rPr lang="en-US" sz="7200" dirty="0">
                <a:solidFill>
                  <a:schemeClr val="accent6">
                    <a:lumMod val="40000"/>
                    <a:lumOff val="60000"/>
                  </a:schemeClr>
                </a:solidFill>
                <a:latin typeface="Franklin Gothic Demi" panose="020B0703020102020204" pitchFamily="34" charset="0"/>
              </a:rPr>
              <a:t>U</a:t>
            </a:r>
          </a:p>
        </p:txBody>
      </p:sp>
      <p:sp>
        <p:nvSpPr>
          <p:cNvPr id="10" name="TextBox 9"/>
          <p:cNvSpPr txBox="1"/>
          <p:nvPr/>
        </p:nvSpPr>
        <p:spPr>
          <a:xfrm>
            <a:off x="704015" y="5099431"/>
            <a:ext cx="994917" cy="979071"/>
          </a:xfrm>
          <a:prstGeom prst="rect">
            <a:avLst/>
          </a:prstGeom>
          <a:solidFill>
            <a:srgbClr val="00467F"/>
          </a:solidFill>
        </p:spPr>
        <p:txBody>
          <a:bodyPr wrap="none" rtlCol="0" anchor="ctr" anchorCtr="0">
            <a:noAutofit/>
          </a:bodyPr>
          <a:lstStyle/>
          <a:p>
            <a:pPr algn="ctr"/>
            <a:r>
              <a:rPr lang="en-US" sz="7200" dirty="0">
                <a:solidFill>
                  <a:schemeClr val="accent6">
                    <a:lumMod val="40000"/>
                    <a:lumOff val="60000"/>
                  </a:schemeClr>
                </a:solidFill>
                <a:latin typeface="Franklin Gothic Demi" panose="020B0703020102020204" pitchFamily="34" charset="0"/>
              </a:rPr>
              <a:t>S</a:t>
            </a:r>
          </a:p>
        </p:txBody>
      </p:sp>
      <p:sp>
        <p:nvSpPr>
          <p:cNvPr id="11" name="TextBox 10"/>
          <p:cNvSpPr txBox="1"/>
          <p:nvPr/>
        </p:nvSpPr>
        <p:spPr>
          <a:xfrm>
            <a:off x="7322570" y="5091285"/>
            <a:ext cx="994917" cy="979071"/>
          </a:xfrm>
          <a:prstGeom prst="rect">
            <a:avLst/>
          </a:prstGeom>
          <a:solidFill>
            <a:srgbClr val="00467F"/>
          </a:solidFill>
        </p:spPr>
        <p:txBody>
          <a:bodyPr wrap="none" rtlCol="0" anchor="ctr" anchorCtr="0">
            <a:noAutofit/>
          </a:bodyPr>
          <a:lstStyle/>
          <a:p>
            <a:pPr algn="ctr"/>
            <a:r>
              <a:rPr lang="en-US" sz="7200" dirty="0">
                <a:solidFill>
                  <a:schemeClr val="accent6">
                    <a:lumMod val="40000"/>
                    <a:lumOff val="60000"/>
                  </a:schemeClr>
                </a:solidFill>
                <a:latin typeface="Franklin Gothic Demi" panose="020B0703020102020204" pitchFamily="34" charset="0"/>
              </a:rPr>
              <a:t>D</a:t>
            </a:r>
          </a:p>
        </p:txBody>
      </p:sp>
      <p:sp>
        <p:nvSpPr>
          <p:cNvPr id="12" name="TextBox 11"/>
          <p:cNvSpPr txBox="1"/>
          <p:nvPr/>
        </p:nvSpPr>
        <p:spPr>
          <a:xfrm>
            <a:off x="4019604" y="5091285"/>
            <a:ext cx="994917" cy="979071"/>
          </a:xfrm>
          <a:prstGeom prst="rect">
            <a:avLst/>
          </a:prstGeom>
          <a:solidFill>
            <a:srgbClr val="00467F"/>
          </a:solidFill>
        </p:spPr>
        <p:txBody>
          <a:bodyPr wrap="none" rtlCol="0" anchor="ctr" anchorCtr="0">
            <a:noAutofit/>
          </a:bodyPr>
          <a:lstStyle/>
          <a:p>
            <a:pPr algn="ctr"/>
            <a:r>
              <a:rPr lang="en-US" sz="7200" dirty="0">
                <a:solidFill>
                  <a:schemeClr val="accent6">
                    <a:lumMod val="40000"/>
                    <a:lumOff val="60000"/>
                  </a:schemeClr>
                </a:solidFill>
                <a:latin typeface="Franklin Gothic Demi" panose="020B0703020102020204" pitchFamily="34" charset="0"/>
              </a:rPr>
              <a:t>C</a:t>
            </a:r>
          </a:p>
        </p:txBody>
      </p:sp>
      <p:sp>
        <p:nvSpPr>
          <p:cNvPr id="13" name="Footer Placeholder 4"/>
          <p:cNvSpPr>
            <a:spLocks noGrp="1"/>
          </p:cNvSpPr>
          <p:nvPr>
            <p:ph type="ftr" sz="quarter" idx="11"/>
          </p:nvPr>
        </p:nvSpPr>
        <p:spPr>
          <a:xfrm>
            <a:off x="2393599" y="6435829"/>
            <a:ext cx="4246926" cy="283668"/>
          </a:xfrm>
        </p:spPr>
        <p:txBody>
          <a:bodyPr/>
          <a:lstStyle/>
          <a:p>
            <a:r>
              <a:rPr lang="en-US" dirty="0">
                <a:latin typeface="Franklin Gothic Book"/>
                <a:cs typeface="Franklin Gothic Book"/>
              </a:rPr>
              <a:t>Copyright 2017, Leadership Strategies, Inc. - V15.07c Duplication prohibited without consent </a:t>
            </a:r>
          </a:p>
        </p:txBody>
      </p:sp>
    </p:spTree>
    <p:extLst>
      <p:ext uri="{BB962C8B-B14F-4D97-AF65-F5344CB8AC3E}">
        <p14:creationId xmlns:p14="http://schemas.microsoft.com/office/powerpoint/2010/main" val="169554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1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50"/>
                                        <p:tgtEl>
                                          <p:spTgt spid="8"/>
                                        </p:tgtEl>
                                      </p:cBhvr>
                                    </p:animEffect>
                                  </p:childTnLst>
                                </p:cTn>
                              </p:par>
                            </p:childTnLst>
                          </p:cTn>
                        </p:par>
                        <p:par>
                          <p:cTn id="35" fill="hold">
                            <p:stCondLst>
                              <p:cond delay="175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50"/>
                                        <p:tgtEl>
                                          <p:spTgt spid="9"/>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50"/>
                                        <p:tgtEl>
                                          <p:spTgt spid="7"/>
                                        </p:tgtEl>
                                      </p:cBhvr>
                                    </p:animEffect>
                                  </p:childTnLst>
                                </p:cTn>
                              </p:par>
                            </p:childTnLst>
                          </p:cTn>
                        </p:par>
                        <p:par>
                          <p:cTn id="43" fill="hold">
                            <p:stCondLst>
                              <p:cond delay="225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50"/>
                                        <p:tgtEl>
                                          <p:spTgt spid="12"/>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250"/>
                                        <p:tgtEl>
                                          <p:spTgt spid="6"/>
                                        </p:tgtEl>
                                      </p:cBhvr>
                                    </p:animEffect>
                                  </p:childTnLst>
                                </p:cTn>
                              </p:par>
                            </p:childTnLst>
                          </p:cTn>
                        </p:par>
                        <p:par>
                          <p:cTn id="51" fill="hold">
                            <p:stCondLst>
                              <p:cond delay="275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50"/>
                                        <p:tgtEl>
                                          <p:spTgt spid="10"/>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animBg="1"/>
      <p:bldP spid="9"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7" t="12621" r="-307" b="34127"/>
          <a:stretch/>
        </p:blipFill>
        <p:spPr>
          <a:xfrm>
            <a:off x="0" y="0"/>
            <a:ext cx="9144000" cy="3281256"/>
          </a:xfrm>
          <a:prstGeom prst="rect">
            <a:avLst/>
          </a:prstGeom>
        </p:spPr>
      </p:pic>
      <p:sp>
        <p:nvSpPr>
          <p:cNvPr id="5" name="Footer Placeholder 4"/>
          <p:cNvSpPr>
            <a:spLocks noGrp="1"/>
          </p:cNvSpPr>
          <p:nvPr>
            <p:ph type="ftr" sz="quarter" idx="11"/>
          </p:nvPr>
        </p:nvSpPr>
        <p:spPr>
          <a:prstGeom prst="rect">
            <a:avLst/>
          </a:prstGeom>
        </p:spPr>
        <p:txBody>
          <a:bodyPr/>
          <a:lstStyle/>
          <a:p>
            <a:r>
              <a:rPr lang="en-US" dirty="0">
                <a:latin typeface="Franklin Gothic Book"/>
                <a:cs typeface="Franklin Gothic Book"/>
              </a:rPr>
              <a:t>Copyright 2017, Leadership Strategies, Inc. - V15.07c Duplication prohibited without consent  </a:t>
            </a:r>
          </a:p>
        </p:txBody>
      </p:sp>
      <p:sp>
        <p:nvSpPr>
          <p:cNvPr id="18" name="Content Placeholder 6"/>
          <p:cNvSpPr txBox="1">
            <a:spLocks/>
          </p:cNvSpPr>
          <p:nvPr/>
        </p:nvSpPr>
        <p:spPr>
          <a:xfrm>
            <a:off x="2475832" y="4042889"/>
            <a:ext cx="6870049" cy="3117930"/>
          </a:xfrm>
          <a:prstGeom prst="rect">
            <a:avLst/>
          </a:prstGeom>
        </p:spPr>
        <p:txBody>
          <a:bodyPr numCol="2">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spcBef>
                <a:spcPts val="0"/>
              </a:spcBef>
              <a:buFont typeface="+mj-lt"/>
              <a:buAutoNum type="alphaUcPeriod"/>
            </a:pPr>
            <a:r>
              <a:rPr lang="en-US" sz="2400" dirty="0">
                <a:solidFill>
                  <a:schemeClr val="accent1"/>
                </a:solidFill>
              </a:rPr>
              <a:t>Teams v. Groups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8 Team Essentials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Anticipating Team Issues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Team Norms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Accountability: 5 Critical Elements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spcBef>
                <a:spcPts val="0"/>
              </a:spcBef>
              <a:buFont typeface="+mj-lt"/>
              <a:buAutoNum type="alphaUcPeriod" startAt="6"/>
            </a:pPr>
            <a:r>
              <a:rPr lang="en-US" sz="2300" dirty="0">
                <a:solidFill>
                  <a:schemeClr val="accent1"/>
                </a:solidFill>
              </a:rPr>
              <a:t>Solution Processes</a:t>
            </a:r>
            <a:r>
              <a:rPr lang="en-US" sz="2300" dirty="0">
                <a:solidFill>
                  <a:schemeClr val="accent1"/>
                </a:solidFill>
                <a:sym typeface="Wingdings" panose="05000000000000000000" pitchFamily="2" charset="2"/>
              </a:rPr>
              <a:t> </a:t>
            </a:r>
            <a:endParaRPr lang="en-US" sz="2300" dirty="0">
              <a:solidFill>
                <a:schemeClr val="accent1"/>
              </a:solidFill>
            </a:endParaRPr>
          </a:p>
          <a:p>
            <a:pPr marL="457200" indent="-457200">
              <a:spcBef>
                <a:spcPts val="0"/>
              </a:spcBef>
              <a:buFont typeface="+mj-lt"/>
              <a:buAutoNum type="alphaUcPeriod" startAt="6"/>
            </a:pPr>
            <a:r>
              <a:rPr lang="en-US" sz="2400" dirty="0">
                <a:solidFill>
                  <a:schemeClr val="tx2"/>
                </a:solidFill>
                <a:latin typeface="Franklin Gothic Demi" panose="020B0703020102020204" pitchFamily="34" charset="0"/>
              </a:rPr>
              <a:t>Managing Change Resistance</a:t>
            </a:r>
          </a:p>
          <a:p>
            <a:pPr marL="457200" indent="-457200">
              <a:spcBef>
                <a:spcPts val="0"/>
              </a:spcBef>
              <a:buFont typeface="+mj-lt"/>
              <a:buAutoNum type="alphaUcPeriod" startAt="6"/>
            </a:pPr>
            <a:r>
              <a:rPr lang="en-US" sz="2400" dirty="0">
                <a:solidFill>
                  <a:schemeClr val="tx2"/>
                </a:solidFill>
              </a:rPr>
              <a:t>Developing Recommendations</a:t>
            </a:r>
          </a:p>
          <a:p>
            <a:pPr marL="0" indent="0">
              <a:lnSpc>
                <a:spcPct val="110000"/>
              </a:lnSpc>
              <a:spcBef>
                <a:spcPts val="0"/>
              </a:spcBef>
              <a:buNone/>
            </a:pPr>
            <a:r>
              <a:rPr lang="en-US" sz="2400" b="1" dirty="0">
                <a:solidFill>
                  <a:schemeClr val="accent6">
                    <a:lumMod val="75000"/>
                  </a:schemeClr>
                </a:solidFill>
              </a:rPr>
              <a:t>Exercise</a:t>
            </a:r>
            <a:r>
              <a:rPr lang="en-US" sz="2400" dirty="0">
                <a:solidFill>
                  <a:schemeClr val="tx2"/>
                </a:solidFill>
              </a:rPr>
              <a:t>: Chartering a Team </a:t>
            </a:r>
          </a:p>
          <a:p>
            <a:pPr marL="457200" indent="-457200">
              <a:lnSpc>
                <a:spcPct val="90000"/>
              </a:lnSpc>
              <a:spcBef>
                <a:spcPts val="300"/>
              </a:spcBef>
              <a:buFont typeface="+mj-lt"/>
              <a:buAutoNum type="alphaUcPeriod"/>
            </a:pPr>
            <a:endParaRPr lang="en-US" sz="2000" dirty="0">
              <a:solidFill>
                <a:schemeClr val="tx2"/>
              </a:solidFill>
            </a:endParaRPr>
          </a:p>
        </p:txBody>
      </p:sp>
      <p:graphicFrame>
        <p:nvGraphicFramePr>
          <p:cNvPr id="20" name="Table 19"/>
          <p:cNvGraphicFramePr>
            <a:graphicFrameLocks noGrp="1"/>
          </p:cNvGraphicFramePr>
          <p:nvPr>
            <p:extLst/>
          </p:nvPr>
        </p:nvGraphicFramePr>
        <p:xfrm>
          <a:off x="1889429" y="3303158"/>
          <a:ext cx="5616271" cy="745197"/>
        </p:xfrm>
        <a:graphic>
          <a:graphicData uri="http://schemas.openxmlformats.org/drawingml/2006/table">
            <a:tbl>
              <a:tblPr firstRow="1" bandRow="1">
                <a:tableStyleId>{5C22544A-7EE6-4342-B048-85BDC9FD1C3A}</a:tableStyleId>
              </a:tblPr>
              <a:tblGrid>
                <a:gridCol w="573635">
                  <a:extLst>
                    <a:ext uri="{9D8B030D-6E8A-4147-A177-3AD203B41FA5}">
                      <a16:colId xmlns:a16="http://schemas.microsoft.com/office/drawing/2014/main" val="2530965431"/>
                    </a:ext>
                  </a:extLst>
                </a:gridCol>
                <a:gridCol w="5042636">
                  <a:extLst>
                    <a:ext uri="{9D8B030D-6E8A-4147-A177-3AD203B41FA5}">
                      <a16:colId xmlns:a16="http://schemas.microsoft.com/office/drawing/2014/main" val="2374861410"/>
                    </a:ext>
                  </a:extLst>
                </a:gridCol>
              </a:tblGrid>
              <a:tr h="745197">
                <a:tc>
                  <a:txBody>
                    <a:bodyPr/>
                    <a:lstStyle/>
                    <a:p>
                      <a:pPr algn="ctr"/>
                      <a:r>
                        <a:rPr lang="en-US" sz="3600" dirty="0"/>
                        <a:t>4</a:t>
                      </a:r>
                    </a:p>
                  </a:txBody>
                  <a:tcPr>
                    <a:solidFill>
                      <a:schemeClr val="tx1"/>
                    </a:solidFill>
                  </a:tcPr>
                </a:tc>
                <a:tc>
                  <a:txBody>
                    <a:bodyPr/>
                    <a:lstStyle/>
                    <a:p>
                      <a:r>
                        <a:rPr lang="en-US" sz="3600" dirty="0"/>
                        <a:t> Facilitating 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21" name="Picture 20"/>
          <p:cNvPicPr>
            <a:picLocks noChangeAspect="1"/>
          </p:cNvPicPr>
          <p:nvPr/>
        </p:nvPicPr>
        <p:blipFill>
          <a:blip r:embed="rId3"/>
          <a:stretch>
            <a:fillRect/>
          </a:stretch>
        </p:blipFill>
        <p:spPr>
          <a:xfrm>
            <a:off x="196640" y="4151017"/>
            <a:ext cx="2194560" cy="2203132"/>
          </a:xfrm>
          <a:prstGeom prst="rect">
            <a:avLst/>
          </a:prstGeom>
        </p:spPr>
      </p:pic>
    </p:spTree>
    <p:extLst>
      <p:ext uri="{BB962C8B-B14F-4D97-AF65-F5344CB8AC3E}">
        <p14:creationId xmlns:p14="http://schemas.microsoft.com/office/powerpoint/2010/main" val="1719337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nna\Desktop\FC Slides\New Pics\125- Managing change resistance.jpg"/>
          <p:cNvPicPr>
            <a:picLocks noChangeAspect="1" noChangeArrowheads="1"/>
          </p:cNvPicPr>
          <p:nvPr/>
        </p:nvPicPr>
        <p:blipFill>
          <a:blip r:embed="rId2"/>
          <a:srcRect/>
          <a:stretch>
            <a:fillRect/>
          </a:stretch>
        </p:blipFill>
        <p:spPr bwMode="auto">
          <a:xfrm>
            <a:off x="0" y="0"/>
            <a:ext cx="9144000" cy="6250488"/>
          </a:xfrm>
          <a:prstGeom prst="rect">
            <a:avLst/>
          </a:prstGeom>
          <a:noFill/>
        </p:spPr>
      </p:pic>
      <p:sp>
        <p:nvSpPr>
          <p:cNvPr id="4" name="Slide Number Placeholder 3"/>
          <p:cNvSpPr>
            <a:spLocks noGrp="1"/>
          </p:cNvSpPr>
          <p:nvPr>
            <p:ph type="sldNum" sz="quarter" idx="10"/>
          </p:nvPr>
        </p:nvSpPr>
        <p:spPr/>
        <p:txBody>
          <a:bodyPr/>
          <a:lstStyle/>
          <a:p>
            <a:fld id="{72776919-FB17-4522-B863-258834BA748C}" type="slidenum">
              <a:rPr lang="en-US" altLang="en-US" smtClean="0"/>
              <a:pPr/>
              <a:t>41</a:t>
            </a:fld>
            <a:endParaRPr lang="en-US" altLang="en-US" dirty="0"/>
          </a:p>
        </p:txBody>
      </p:sp>
      <p:sp>
        <p:nvSpPr>
          <p:cNvPr id="7" name="Title 4"/>
          <p:cNvSpPr txBox="1">
            <a:spLocks/>
          </p:cNvSpPr>
          <p:nvPr/>
        </p:nvSpPr>
        <p:spPr bwMode="auto">
          <a:xfrm>
            <a:off x="0" y="4246322"/>
            <a:ext cx="9144000" cy="2004165"/>
          </a:xfrm>
          <a:prstGeom prst="rect">
            <a:avLst/>
          </a:prstGeom>
          <a:solidFill>
            <a:schemeClr val="bg1">
              <a:alpha val="70000"/>
            </a:schemeClr>
          </a:solid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accent2"/>
                </a:solidFill>
                <a:effectLst/>
                <a:uLnTx/>
                <a:uFillTx/>
                <a:latin typeface="Franklin Gothic Book"/>
                <a:ea typeface="Franklin Gothic Medium" pitchFamily="34" charset="0"/>
                <a:cs typeface="Franklin Gothic Book"/>
              </a:rPr>
              <a:t>G. MANAGING CHANGE RESISTANCE</a:t>
            </a:r>
          </a:p>
        </p:txBody>
      </p:sp>
    </p:spTree>
    <p:extLst>
      <p:ext uri="{BB962C8B-B14F-4D97-AF65-F5344CB8AC3E}">
        <p14:creationId xmlns:p14="http://schemas.microsoft.com/office/powerpoint/2010/main" val="209107199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0" y="0"/>
            <a:ext cx="8569525" cy="973498"/>
          </a:xfrm>
        </p:spPr>
        <p:txBody>
          <a:bodyPr>
            <a:normAutofit/>
          </a:bodyPr>
          <a:lstStyle/>
          <a:p>
            <a:r>
              <a:rPr lang="en-US" dirty="0"/>
              <a:t>G. Managing Change Resistance</a:t>
            </a:r>
          </a:p>
        </p:txBody>
      </p:sp>
      <p:sp>
        <p:nvSpPr>
          <p:cNvPr id="5" name="Content Placeholder 2"/>
          <p:cNvSpPr>
            <a:spLocks noGrp="1"/>
          </p:cNvSpPr>
          <p:nvPr>
            <p:ph idx="1"/>
          </p:nvPr>
        </p:nvSpPr>
        <p:spPr/>
        <p:txBody>
          <a:bodyPr>
            <a:normAutofit/>
          </a:bodyPr>
          <a:lstStyle/>
          <a:p>
            <a:pPr marL="0" indent="0">
              <a:buNone/>
            </a:pPr>
            <a:r>
              <a:rPr lang="en-US" sz="2800" dirty="0">
                <a:solidFill>
                  <a:srgbClr val="1F497D"/>
                </a:solidFill>
              </a:rPr>
              <a:t>Resistance to change comes in many forms. An understanding of the four reasons people change helps in determining methods for addressing resistance.</a:t>
            </a:r>
          </a:p>
          <a:p>
            <a:pPr marL="0" indent="0">
              <a:buNone/>
            </a:pPr>
            <a:r>
              <a:rPr lang="en-US" sz="2800" b="1" dirty="0">
                <a:solidFill>
                  <a:schemeClr val="accent6">
                    <a:lumMod val="75000"/>
                  </a:schemeClr>
                </a:solidFill>
              </a:rPr>
              <a:t>Why Do People Change?</a:t>
            </a:r>
          </a:p>
          <a:p>
            <a:pPr marL="914400" indent="-457200">
              <a:buFont typeface="+mj-lt"/>
              <a:buAutoNum type="arabicPeriod"/>
            </a:pPr>
            <a:r>
              <a:rPr lang="en-US" dirty="0">
                <a:solidFill>
                  <a:srgbClr val="1F497D"/>
                </a:solidFill>
              </a:rPr>
              <a:t>Higher </a:t>
            </a:r>
            <a:r>
              <a:rPr lang="en-US" b="1" u="sng" dirty="0">
                <a:solidFill>
                  <a:srgbClr val="1F497D"/>
                </a:solidFill>
              </a:rPr>
              <a:t>Vision</a:t>
            </a:r>
          </a:p>
          <a:p>
            <a:pPr marL="914400" indent="-457200">
              <a:buFont typeface="+mj-lt"/>
              <a:buAutoNum type="arabicPeriod"/>
            </a:pPr>
            <a:r>
              <a:rPr lang="en-US" b="1" u="sng" dirty="0">
                <a:solidFill>
                  <a:srgbClr val="1F497D"/>
                </a:solidFill>
              </a:rPr>
              <a:t>Desired</a:t>
            </a:r>
            <a:r>
              <a:rPr lang="en-US" dirty="0">
                <a:solidFill>
                  <a:srgbClr val="1F497D"/>
                </a:solidFill>
              </a:rPr>
              <a:t> Outcome</a:t>
            </a:r>
          </a:p>
          <a:p>
            <a:pPr marL="914400" indent="-457200">
              <a:buFont typeface="+mj-lt"/>
              <a:buAutoNum type="arabicPeriod"/>
            </a:pPr>
            <a:r>
              <a:rPr lang="en-US" dirty="0">
                <a:solidFill>
                  <a:srgbClr val="1F497D"/>
                </a:solidFill>
              </a:rPr>
              <a:t>Fear of </a:t>
            </a:r>
            <a:r>
              <a:rPr lang="en-US" b="1" u="sng" dirty="0">
                <a:solidFill>
                  <a:srgbClr val="1F497D"/>
                </a:solidFill>
              </a:rPr>
              <a:t>Consequences</a:t>
            </a:r>
          </a:p>
          <a:p>
            <a:pPr marL="914400" indent="-457200">
              <a:buFont typeface="+mj-lt"/>
              <a:buAutoNum type="arabicPeriod"/>
            </a:pPr>
            <a:r>
              <a:rPr lang="en-US" b="1" u="sng" dirty="0">
                <a:solidFill>
                  <a:srgbClr val="1F497D"/>
                </a:solidFill>
              </a:rPr>
              <a:t>Pain</a:t>
            </a:r>
            <a:endParaRPr lang="en-US" sz="2400" b="1" u="sng" dirty="0">
              <a:solidFill>
                <a:srgbClr val="1F497D"/>
              </a:solidFill>
            </a:endParaRPr>
          </a:p>
        </p:txBody>
      </p:sp>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42</a:t>
            </a:fld>
            <a:endParaRPr lang="en-US" dirty="0"/>
          </a:p>
        </p:txBody>
      </p:sp>
      <p:sp>
        <p:nvSpPr>
          <p:cNvPr id="8" name="TextBox 7"/>
          <p:cNvSpPr txBox="1"/>
          <p:nvPr/>
        </p:nvSpPr>
        <p:spPr>
          <a:xfrm>
            <a:off x="8547101" y="4775200"/>
            <a:ext cx="54480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6"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42</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4-15</a:t>
            </a:r>
            <a:endParaRPr lang="en-US" dirty="0"/>
          </a:p>
        </p:txBody>
      </p:sp>
    </p:spTree>
    <p:extLst>
      <p:ext uri="{BB962C8B-B14F-4D97-AF65-F5344CB8AC3E}">
        <p14:creationId xmlns:p14="http://schemas.microsoft.com/office/powerpoint/2010/main" val="389278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0" y="0"/>
            <a:ext cx="8458120" cy="973498"/>
          </a:xfrm>
        </p:spPr>
        <p:txBody>
          <a:bodyPr>
            <a:normAutofit/>
          </a:bodyPr>
          <a:lstStyle/>
          <a:p>
            <a:r>
              <a:rPr lang="en-US" dirty="0"/>
              <a:t>G. Managing Change Resistance</a:t>
            </a:r>
          </a:p>
        </p:txBody>
      </p:sp>
      <p:sp>
        <p:nvSpPr>
          <p:cNvPr id="5" name="Content Placeholder 2"/>
          <p:cNvSpPr>
            <a:spLocks noGrp="1"/>
          </p:cNvSpPr>
          <p:nvPr>
            <p:ph idx="1"/>
          </p:nvPr>
        </p:nvSpPr>
        <p:spPr>
          <a:xfrm>
            <a:off x="457200" y="1117258"/>
            <a:ext cx="8229600" cy="5285212"/>
          </a:xfrm>
        </p:spPr>
        <p:txBody>
          <a:bodyPr>
            <a:normAutofit/>
          </a:bodyPr>
          <a:lstStyle/>
          <a:p>
            <a:pPr marL="0" indent="0" algn="ctr">
              <a:buNone/>
            </a:pPr>
            <a:r>
              <a:rPr lang="en-US" sz="2400" b="1" dirty="0">
                <a:solidFill>
                  <a:schemeClr val="accent6">
                    <a:lumMod val="75000"/>
                  </a:schemeClr>
                </a:solidFill>
              </a:rPr>
              <a:t>Connect first, Correct Second!</a:t>
            </a:r>
          </a:p>
          <a:p>
            <a:pPr marL="0" indent="0">
              <a:buNone/>
            </a:pPr>
            <a:r>
              <a:rPr lang="en-US" sz="2000" dirty="0">
                <a:solidFill>
                  <a:srgbClr val="1F497D"/>
                </a:solidFill>
              </a:rPr>
              <a:t>Much like dealing with dysfunctional behavior in a facilitated meeting, the recommended method for addressing change resistance is:</a:t>
            </a:r>
          </a:p>
          <a:p>
            <a:pPr>
              <a:spcBef>
                <a:spcPts val="1600"/>
              </a:spcBef>
            </a:pPr>
            <a:r>
              <a:rPr lang="en-US" sz="2000" dirty="0">
                <a:solidFill>
                  <a:srgbClr val="1F497D"/>
                </a:solidFill>
              </a:rPr>
              <a:t>APPROACH PRIVATELY</a:t>
            </a:r>
          </a:p>
          <a:p>
            <a:pPr lvl="1">
              <a:spcBef>
                <a:spcPts val="0"/>
              </a:spcBef>
            </a:pPr>
            <a:r>
              <a:rPr lang="en-US" sz="2000" dirty="0">
                <a:solidFill>
                  <a:srgbClr val="1F497D"/>
                </a:solidFill>
              </a:rPr>
              <a:t>Meet with the person one-on-one or, perhaps, with one additional person.</a:t>
            </a:r>
          </a:p>
          <a:p>
            <a:pPr>
              <a:spcBef>
                <a:spcPts val="1200"/>
              </a:spcBef>
            </a:pPr>
            <a:r>
              <a:rPr lang="en-US" sz="2000" dirty="0">
                <a:solidFill>
                  <a:srgbClr val="1F497D"/>
                </a:solidFill>
              </a:rPr>
              <a:t>EMPATHIZE WITH THE SYMPTOM</a:t>
            </a:r>
          </a:p>
          <a:p>
            <a:pPr lvl="1">
              <a:spcBef>
                <a:spcPts val="0"/>
              </a:spcBef>
            </a:pPr>
            <a:r>
              <a:rPr lang="en-US" sz="2000" dirty="0">
                <a:solidFill>
                  <a:srgbClr val="1F497D"/>
                </a:solidFill>
              </a:rPr>
              <a:t>Praise the effort put forth, the level of participation, the quality of input, or anything else that is both sincere and worthwhile.</a:t>
            </a:r>
          </a:p>
          <a:p>
            <a:pPr>
              <a:spcBef>
                <a:spcPts val="1200"/>
              </a:spcBef>
            </a:pPr>
            <a:r>
              <a:rPr lang="en-US" sz="2000" dirty="0">
                <a:solidFill>
                  <a:srgbClr val="1F497D"/>
                </a:solidFill>
              </a:rPr>
              <a:t>ADDRESS THE ROOT CAUSE</a:t>
            </a:r>
          </a:p>
          <a:p>
            <a:pPr lvl="1">
              <a:spcBef>
                <a:spcPts val="0"/>
              </a:spcBef>
            </a:pPr>
            <a:r>
              <a:rPr lang="en-US" sz="2000" dirty="0">
                <a:solidFill>
                  <a:srgbClr val="1F497D"/>
                </a:solidFill>
              </a:rPr>
              <a:t>Identify the critical issue and causes for it. AVOID saying, “But…”</a:t>
            </a:r>
          </a:p>
          <a:p>
            <a:pPr>
              <a:spcBef>
                <a:spcPts val="1200"/>
              </a:spcBef>
            </a:pPr>
            <a:r>
              <a:rPr lang="en-US" sz="2000" dirty="0">
                <a:solidFill>
                  <a:srgbClr val="1F497D"/>
                </a:solidFill>
              </a:rPr>
              <a:t>GET AGREEMENT ON A SOLUTION</a:t>
            </a:r>
          </a:p>
          <a:p>
            <a:pPr lvl="1">
              <a:spcBef>
                <a:spcPts val="0"/>
              </a:spcBef>
            </a:pPr>
            <a:r>
              <a:rPr lang="en-US" sz="2000" dirty="0">
                <a:solidFill>
                  <a:srgbClr val="1F497D"/>
                </a:solidFill>
              </a:rPr>
              <a:t>Seek a mutually-agreeable approach to addressing the symptom and root cause.</a:t>
            </a:r>
          </a:p>
          <a:p>
            <a:pPr marL="0" indent="0">
              <a:buNone/>
            </a:pPr>
            <a:endParaRPr lang="en-US" sz="2000" dirty="0">
              <a:solidFill>
                <a:srgbClr val="1F497D"/>
              </a:solidFill>
            </a:endParaRPr>
          </a:p>
        </p:txBody>
      </p:sp>
      <p:sp>
        <p:nvSpPr>
          <p:cNvPr id="4" name="TextBox 3"/>
          <p:cNvSpPr txBox="1"/>
          <p:nvPr/>
        </p:nvSpPr>
        <p:spPr>
          <a:xfrm>
            <a:off x="8754150" y="5348785"/>
            <a:ext cx="389850" cy="830997"/>
          </a:xfrm>
          <a:prstGeom prst="rect">
            <a:avLst/>
          </a:prstGeom>
          <a:noFill/>
        </p:spPr>
        <p:txBody>
          <a:bodyPr wrap="none" rtlCol="0">
            <a:spAutoFit/>
          </a:bodyPr>
          <a:lstStyle/>
          <a:p>
            <a:r>
              <a:rPr lang="en-US" sz="4800" b="1" dirty="0">
                <a:solidFill>
                  <a:schemeClr val="bg1">
                    <a:lumMod val="95000"/>
                  </a:schemeClr>
                </a:solidFill>
                <a:latin typeface="Arial Black" pitchFamily="34" charset="0"/>
              </a:rPr>
              <a:t>-</a:t>
            </a:r>
          </a:p>
        </p:txBody>
      </p:sp>
      <p:sp>
        <p:nvSpPr>
          <p:cNvPr id="7"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43</a:t>
            </a:fld>
            <a:endParaRPr lang="en-US" dirty="0"/>
          </a:p>
        </p:txBody>
      </p:sp>
      <p:sp>
        <p:nvSpPr>
          <p:cNvPr id="6"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43</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4-16</a:t>
            </a:r>
            <a:endParaRPr lang="en-US" dirty="0"/>
          </a:p>
        </p:txBody>
      </p:sp>
    </p:spTree>
    <p:extLst>
      <p:ext uri="{BB962C8B-B14F-4D97-AF65-F5344CB8AC3E}">
        <p14:creationId xmlns:p14="http://schemas.microsoft.com/office/powerpoint/2010/main" val="116678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50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5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50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nodeType="afterEffect">
                                  <p:stCondLst>
                                    <p:cond delay="50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nodeType="afterEffect">
                                  <p:stCondLst>
                                    <p:cond delay="50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 Managing Change Resistance</a:t>
            </a:r>
          </a:p>
        </p:txBody>
      </p:sp>
      <p:sp>
        <p:nvSpPr>
          <p:cNvPr id="5" name="Content Placeholder 2"/>
          <p:cNvSpPr>
            <a:spLocks noGrp="1"/>
          </p:cNvSpPr>
          <p:nvPr>
            <p:ph idx="1"/>
          </p:nvPr>
        </p:nvSpPr>
        <p:spPr/>
        <p:txBody>
          <a:bodyPr>
            <a:normAutofit/>
          </a:bodyPr>
          <a:lstStyle/>
          <a:p>
            <a:pPr marL="0" indent="0">
              <a:buNone/>
            </a:pPr>
            <a:r>
              <a:rPr lang="en-US" sz="2800" b="1" dirty="0">
                <a:solidFill>
                  <a:schemeClr val="accent6">
                    <a:lumMod val="75000"/>
                  </a:schemeClr>
                </a:solidFill>
              </a:rPr>
              <a:t>Resistance by DISC Type</a:t>
            </a:r>
          </a:p>
          <a:p>
            <a:pPr marL="0" indent="0">
              <a:buNone/>
            </a:pPr>
            <a:r>
              <a:rPr lang="en-US" sz="2800" dirty="0">
                <a:solidFill>
                  <a:srgbClr val="1F497D"/>
                </a:solidFill>
              </a:rPr>
              <a:t>What are some of the likely forms of resistance that would come from each of the DISC types? What is a response that a leader might make based on the general formula?</a:t>
            </a:r>
            <a:endParaRPr lang="en-US" sz="2400" dirty="0">
              <a:solidFill>
                <a:srgbClr val="1F497D"/>
              </a:solidFill>
            </a:endParaRPr>
          </a:p>
          <a:p>
            <a:endParaRPr lang="en-US" sz="2000" dirty="0">
              <a:solidFill>
                <a:srgbClr val="1F497D"/>
              </a:solidFill>
            </a:endParaRPr>
          </a:p>
        </p:txBody>
      </p:sp>
      <p:sp>
        <p:nvSpPr>
          <p:cNvPr id="6" name="TextBox 5"/>
          <p:cNvSpPr txBox="1"/>
          <p:nvPr/>
        </p:nvSpPr>
        <p:spPr>
          <a:xfrm>
            <a:off x="8754150" y="5580329"/>
            <a:ext cx="389850" cy="830997"/>
          </a:xfrm>
          <a:prstGeom prst="rect">
            <a:avLst/>
          </a:prstGeom>
          <a:noFill/>
        </p:spPr>
        <p:txBody>
          <a:bodyPr wrap="none" rtlCol="0">
            <a:spAutoFit/>
          </a:bodyPr>
          <a:lstStyle/>
          <a:p>
            <a:r>
              <a:rPr lang="en-US" sz="4800" b="1" dirty="0">
                <a:solidFill>
                  <a:schemeClr val="bg1">
                    <a:lumMod val="95000"/>
                  </a:schemeClr>
                </a:solidFill>
                <a:latin typeface="Arial Black"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3223852137"/>
              </p:ext>
            </p:extLst>
          </p:nvPr>
        </p:nvGraphicFramePr>
        <p:xfrm>
          <a:off x="755765" y="3558930"/>
          <a:ext cx="7939012" cy="2318245"/>
        </p:xfrm>
        <a:graphic>
          <a:graphicData uri="http://schemas.openxmlformats.org/drawingml/2006/table">
            <a:tbl>
              <a:tblPr firstRow="1" bandRow="1">
                <a:tableStyleId>{2D5ABB26-0587-4C30-8999-92F81FD0307C}</a:tableStyleId>
              </a:tblPr>
              <a:tblGrid>
                <a:gridCol w="981908">
                  <a:extLst>
                    <a:ext uri="{9D8B030D-6E8A-4147-A177-3AD203B41FA5}">
                      <a16:colId xmlns:a16="http://schemas.microsoft.com/office/drawing/2014/main" val="20000"/>
                    </a:ext>
                  </a:extLst>
                </a:gridCol>
                <a:gridCol w="3478552">
                  <a:extLst>
                    <a:ext uri="{9D8B030D-6E8A-4147-A177-3AD203B41FA5}">
                      <a16:colId xmlns:a16="http://schemas.microsoft.com/office/drawing/2014/main" val="20001"/>
                    </a:ext>
                  </a:extLst>
                </a:gridCol>
                <a:gridCol w="3478552">
                  <a:extLst>
                    <a:ext uri="{9D8B030D-6E8A-4147-A177-3AD203B41FA5}">
                      <a16:colId xmlns:a16="http://schemas.microsoft.com/office/drawing/2014/main" val="20002"/>
                    </a:ext>
                  </a:extLst>
                </a:gridCol>
              </a:tblGrid>
              <a:tr h="463649">
                <a:tc>
                  <a:txBody>
                    <a:bodyPr/>
                    <a:lstStyle/>
                    <a:p>
                      <a:endParaRPr lang="en-US" dirty="0">
                        <a:solidFill>
                          <a:schemeClr val="accent6">
                            <a:lumMod val="75000"/>
                          </a:schemeClr>
                        </a:solidFill>
                        <a:latin typeface="Franklin Gothic Book"/>
                        <a:cs typeface="Franklin Gothic Book"/>
                      </a:endParaRP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pPr algn="ctr"/>
                      <a:r>
                        <a:rPr lang="en-US" sz="2000" b="1" dirty="0">
                          <a:solidFill>
                            <a:schemeClr val="accent6">
                              <a:lumMod val="75000"/>
                            </a:schemeClr>
                          </a:solidFill>
                          <a:latin typeface="Franklin Gothic Book"/>
                          <a:cs typeface="Franklin Gothic Book"/>
                        </a:rPr>
                        <a:t>Likely Form of Resistance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pPr algn="ctr"/>
                      <a:r>
                        <a:rPr lang="en-US" sz="2000" b="1" dirty="0">
                          <a:solidFill>
                            <a:schemeClr val="accent6">
                              <a:lumMod val="75000"/>
                            </a:schemeClr>
                          </a:solidFill>
                          <a:latin typeface="Franklin Gothic Book"/>
                          <a:cs typeface="Franklin Gothic Book"/>
                        </a:rPr>
                        <a:t>Suggested Response</a:t>
                      </a:r>
                    </a:p>
                  </a:txBody>
                  <a:tcPr anchor="ct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463649">
                <a:tc>
                  <a:txBody>
                    <a:bodyPr/>
                    <a:lstStyle/>
                    <a:p>
                      <a:r>
                        <a:rPr lang="en-US" sz="2000" b="1" dirty="0">
                          <a:solidFill>
                            <a:schemeClr val="accent6">
                              <a:lumMod val="75000"/>
                            </a:schemeClr>
                          </a:solidFill>
                          <a:latin typeface="Franklin Gothic Book"/>
                          <a:cs typeface="Franklin Gothic Book"/>
                        </a:rPr>
                        <a:t>High D</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solidFill>
                          <a:schemeClr val="accent6">
                            <a:lumMod val="75000"/>
                          </a:schemeClr>
                        </a:solidFill>
                        <a:latin typeface="Franklin Gothic Book"/>
                        <a:cs typeface="Franklin Gothic Book"/>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solidFill>
                          <a:schemeClr val="accent6">
                            <a:lumMod val="75000"/>
                          </a:schemeClr>
                        </a:solidFill>
                        <a:latin typeface="Franklin Gothic Book"/>
                        <a:cs typeface="Franklin Gothic Book"/>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463649">
                <a:tc>
                  <a:txBody>
                    <a:bodyPr/>
                    <a:lstStyle/>
                    <a:p>
                      <a:r>
                        <a:rPr lang="en-US" sz="2000" b="1" dirty="0">
                          <a:solidFill>
                            <a:schemeClr val="accent6">
                              <a:lumMod val="75000"/>
                            </a:schemeClr>
                          </a:solidFill>
                          <a:latin typeface="Franklin Gothic Book"/>
                          <a:cs typeface="Franklin Gothic Book"/>
                        </a:rPr>
                        <a:t>High I</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solidFill>
                          <a:schemeClr val="accent6">
                            <a:lumMod val="75000"/>
                          </a:schemeClr>
                        </a:solidFill>
                        <a:latin typeface="Franklin Gothic Book"/>
                        <a:cs typeface="Franklin Gothic Book"/>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solidFill>
                          <a:schemeClr val="accent6">
                            <a:lumMod val="75000"/>
                          </a:schemeClr>
                        </a:solidFill>
                        <a:latin typeface="Franklin Gothic Book"/>
                        <a:cs typeface="Franklin Gothic Book"/>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463649">
                <a:tc>
                  <a:txBody>
                    <a:bodyPr/>
                    <a:lstStyle/>
                    <a:p>
                      <a:r>
                        <a:rPr lang="en-US" sz="2000" b="1" dirty="0">
                          <a:solidFill>
                            <a:schemeClr val="accent6">
                              <a:lumMod val="75000"/>
                            </a:schemeClr>
                          </a:solidFill>
                          <a:latin typeface="Franklin Gothic Book"/>
                          <a:cs typeface="Franklin Gothic Book"/>
                        </a:rPr>
                        <a:t>High S</a:t>
                      </a: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solidFill>
                          <a:schemeClr val="accent6">
                            <a:lumMod val="75000"/>
                          </a:schemeClr>
                        </a:solidFill>
                        <a:latin typeface="Franklin Gothic Book"/>
                        <a:cs typeface="Franklin Gothic Book"/>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dirty="0">
                        <a:solidFill>
                          <a:schemeClr val="accent6">
                            <a:lumMod val="75000"/>
                          </a:schemeClr>
                        </a:solidFill>
                        <a:latin typeface="Franklin Gothic Book"/>
                        <a:cs typeface="Franklin Gothic Book"/>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463649">
                <a:tc>
                  <a:txBody>
                    <a:bodyPr/>
                    <a:lstStyle/>
                    <a:p>
                      <a:r>
                        <a:rPr lang="en-US" sz="2000" b="1" dirty="0">
                          <a:solidFill>
                            <a:schemeClr val="accent6">
                              <a:lumMod val="75000"/>
                            </a:schemeClr>
                          </a:solidFill>
                          <a:latin typeface="Franklin Gothic Book"/>
                          <a:cs typeface="Franklin Gothic Book"/>
                        </a:rPr>
                        <a:t>High</a:t>
                      </a:r>
                      <a:r>
                        <a:rPr lang="en-US" sz="2000" b="1" baseline="0" dirty="0">
                          <a:solidFill>
                            <a:schemeClr val="accent6">
                              <a:lumMod val="75000"/>
                            </a:schemeClr>
                          </a:solidFill>
                          <a:latin typeface="Franklin Gothic Book"/>
                          <a:cs typeface="Franklin Gothic Book"/>
                        </a:rPr>
                        <a:t> C</a:t>
                      </a:r>
                      <a:endParaRPr lang="en-US" sz="2000" b="1" dirty="0">
                        <a:solidFill>
                          <a:schemeClr val="accent6">
                            <a:lumMod val="75000"/>
                          </a:schemeClr>
                        </a:solidFill>
                        <a:latin typeface="Franklin Gothic Book"/>
                        <a:cs typeface="Franklin Gothic Book"/>
                      </a:endParaRP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endParaRPr lang="en-US" dirty="0">
                        <a:solidFill>
                          <a:schemeClr val="accent6">
                            <a:lumMod val="75000"/>
                          </a:schemeClr>
                        </a:solidFill>
                        <a:latin typeface="Franklin Gothic Book"/>
                        <a:cs typeface="Franklin Gothic Book"/>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endParaRPr lang="en-US" dirty="0">
                        <a:solidFill>
                          <a:schemeClr val="accent6">
                            <a:lumMod val="75000"/>
                          </a:schemeClr>
                        </a:solidFill>
                        <a:latin typeface="Franklin Gothic Book"/>
                        <a:cs typeface="Franklin Gothic Book"/>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8"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44</a:t>
            </a:fld>
            <a:endParaRPr lang="en-US" dirty="0"/>
          </a:p>
        </p:txBody>
      </p:sp>
      <p:sp>
        <p:nvSpPr>
          <p:cNvPr id="7"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44</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4-17</a:t>
            </a:r>
            <a:endParaRPr lang="en-US" dirty="0"/>
          </a:p>
        </p:txBody>
      </p:sp>
    </p:spTree>
    <p:extLst>
      <p:ext uri="{BB962C8B-B14F-4D97-AF65-F5344CB8AC3E}">
        <p14:creationId xmlns:p14="http://schemas.microsoft.com/office/powerpoint/2010/main" val="427573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7" t="12621" r="-307" b="34127"/>
          <a:stretch/>
        </p:blipFill>
        <p:spPr>
          <a:xfrm>
            <a:off x="0" y="0"/>
            <a:ext cx="9144000" cy="3281256"/>
          </a:xfrm>
          <a:prstGeom prst="rect">
            <a:avLst/>
          </a:prstGeom>
        </p:spPr>
      </p:pic>
      <p:sp>
        <p:nvSpPr>
          <p:cNvPr id="5" name="Footer Placeholder 4"/>
          <p:cNvSpPr>
            <a:spLocks noGrp="1"/>
          </p:cNvSpPr>
          <p:nvPr>
            <p:ph type="ftr" sz="quarter" idx="11"/>
          </p:nvPr>
        </p:nvSpPr>
        <p:spPr>
          <a:prstGeom prst="rect">
            <a:avLst/>
          </a:prstGeom>
        </p:spPr>
        <p:txBody>
          <a:bodyPr/>
          <a:lstStyle/>
          <a:p>
            <a:r>
              <a:rPr lang="en-US" dirty="0">
                <a:latin typeface="Franklin Gothic Book"/>
                <a:cs typeface="Franklin Gothic Book"/>
              </a:rPr>
              <a:t>Copyright 2017, Leadership Strategies, Inc. - V15.07c Duplication prohibited without consent  </a:t>
            </a:r>
          </a:p>
        </p:txBody>
      </p:sp>
      <p:sp>
        <p:nvSpPr>
          <p:cNvPr id="18" name="Content Placeholder 6"/>
          <p:cNvSpPr txBox="1">
            <a:spLocks/>
          </p:cNvSpPr>
          <p:nvPr/>
        </p:nvSpPr>
        <p:spPr>
          <a:xfrm>
            <a:off x="2475832" y="4042889"/>
            <a:ext cx="6858173" cy="3117930"/>
          </a:xfrm>
          <a:prstGeom prst="rect">
            <a:avLst/>
          </a:prstGeom>
        </p:spPr>
        <p:txBody>
          <a:bodyPr numCol="2">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spcBef>
                <a:spcPts val="0"/>
              </a:spcBef>
              <a:buFont typeface="+mj-lt"/>
              <a:buAutoNum type="alphaUcPeriod"/>
            </a:pPr>
            <a:r>
              <a:rPr lang="en-US" sz="2400" dirty="0">
                <a:solidFill>
                  <a:schemeClr val="accent1"/>
                </a:solidFill>
              </a:rPr>
              <a:t>Teams v. Groups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8 Team Essentials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Anticipating Team Issues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Team Norms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Accountability: 5 Critical Elements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spcBef>
                <a:spcPts val="0"/>
              </a:spcBef>
              <a:buFont typeface="+mj-lt"/>
              <a:buAutoNum type="alphaUcPeriod" startAt="6"/>
            </a:pPr>
            <a:r>
              <a:rPr lang="en-US" sz="2300" dirty="0">
                <a:solidFill>
                  <a:schemeClr val="accent1"/>
                </a:solidFill>
              </a:rPr>
              <a:t>Solution Processes</a:t>
            </a:r>
            <a:r>
              <a:rPr lang="en-US" sz="2300" dirty="0">
                <a:solidFill>
                  <a:schemeClr val="accent1"/>
                </a:solidFill>
                <a:sym typeface="Wingdings" panose="05000000000000000000" pitchFamily="2" charset="2"/>
              </a:rPr>
              <a:t> </a:t>
            </a:r>
            <a:endParaRPr lang="en-US" sz="2300" dirty="0">
              <a:solidFill>
                <a:schemeClr val="accent1"/>
              </a:solidFill>
            </a:endParaRPr>
          </a:p>
          <a:p>
            <a:pPr marL="457200" indent="-457200">
              <a:spcBef>
                <a:spcPts val="0"/>
              </a:spcBef>
              <a:buFont typeface="+mj-lt"/>
              <a:buAutoNum type="alphaUcPeriod" startAt="6"/>
            </a:pPr>
            <a:r>
              <a:rPr lang="en-US" sz="2400" dirty="0">
                <a:solidFill>
                  <a:schemeClr val="accent1"/>
                </a:solidFill>
              </a:rPr>
              <a:t>Managing Change Resistance</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spcBef>
                <a:spcPts val="0"/>
              </a:spcBef>
              <a:buFont typeface="+mj-lt"/>
              <a:buAutoNum type="alphaUcPeriod" startAt="6"/>
            </a:pPr>
            <a:r>
              <a:rPr lang="en-US" sz="2400" dirty="0">
                <a:solidFill>
                  <a:schemeClr val="tx2"/>
                </a:solidFill>
                <a:latin typeface="Franklin Gothic Demi" panose="020B0703020102020204" pitchFamily="34" charset="0"/>
              </a:rPr>
              <a:t>Developing Recommendations</a:t>
            </a:r>
          </a:p>
          <a:p>
            <a:pPr marL="0" indent="0">
              <a:lnSpc>
                <a:spcPct val="110000"/>
              </a:lnSpc>
              <a:spcBef>
                <a:spcPts val="0"/>
              </a:spcBef>
              <a:buNone/>
            </a:pPr>
            <a:r>
              <a:rPr lang="en-US" sz="2400" b="1" dirty="0">
                <a:solidFill>
                  <a:schemeClr val="accent6">
                    <a:lumMod val="75000"/>
                  </a:schemeClr>
                </a:solidFill>
              </a:rPr>
              <a:t>Exercise</a:t>
            </a:r>
            <a:r>
              <a:rPr lang="en-US" sz="2400" dirty="0">
                <a:solidFill>
                  <a:schemeClr val="tx2"/>
                </a:solidFill>
              </a:rPr>
              <a:t>: Chartering a Team </a:t>
            </a:r>
          </a:p>
          <a:p>
            <a:pPr marL="457200" indent="-457200">
              <a:lnSpc>
                <a:spcPct val="90000"/>
              </a:lnSpc>
              <a:spcBef>
                <a:spcPts val="300"/>
              </a:spcBef>
              <a:buFont typeface="+mj-lt"/>
              <a:buAutoNum type="alphaUcPeriod"/>
            </a:pPr>
            <a:endParaRPr lang="en-US" sz="2000" dirty="0">
              <a:solidFill>
                <a:schemeClr val="tx2"/>
              </a:solidFill>
            </a:endParaRPr>
          </a:p>
        </p:txBody>
      </p:sp>
      <p:graphicFrame>
        <p:nvGraphicFramePr>
          <p:cNvPr id="20" name="Table 19"/>
          <p:cNvGraphicFramePr>
            <a:graphicFrameLocks noGrp="1"/>
          </p:cNvGraphicFramePr>
          <p:nvPr>
            <p:extLst/>
          </p:nvPr>
        </p:nvGraphicFramePr>
        <p:xfrm>
          <a:off x="1889429" y="3303158"/>
          <a:ext cx="5616271" cy="745197"/>
        </p:xfrm>
        <a:graphic>
          <a:graphicData uri="http://schemas.openxmlformats.org/drawingml/2006/table">
            <a:tbl>
              <a:tblPr firstRow="1" bandRow="1">
                <a:tableStyleId>{5C22544A-7EE6-4342-B048-85BDC9FD1C3A}</a:tableStyleId>
              </a:tblPr>
              <a:tblGrid>
                <a:gridCol w="573635">
                  <a:extLst>
                    <a:ext uri="{9D8B030D-6E8A-4147-A177-3AD203B41FA5}">
                      <a16:colId xmlns:a16="http://schemas.microsoft.com/office/drawing/2014/main" val="2530965431"/>
                    </a:ext>
                  </a:extLst>
                </a:gridCol>
                <a:gridCol w="5042636">
                  <a:extLst>
                    <a:ext uri="{9D8B030D-6E8A-4147-A177-3AD203B41FA5}">
                      <a16:colId xmlns:a16="http://schemas.microsoft.com/office/drawing/2014/main" val="2374861410"/>
                    </a:ext>
                  </a:extLst>
                </a:gridCol>
              </a:tblGrid>
              <a:tr h="745197">
                <a:tc>
                  <a:txBody>
                    <a:bodyPr/>
                    <a:lstStyle/>
                    <a:p>
                      <a:pPr algn="ctr"/>
                      <a:r>
                        <a:rPr lang="en-US" sz="3600" dirty="0"/>
                        <a:t>4</a:t>
                      </a:r>
                    </a:p>
                  </a:txBody>
                  <a:tcPr>
                    <a:solidFill>
                      <a:schemeClr val="tx1"/>
                    </a:solidFill>
                  </a:tcPr>
                </a:tc>
                <a:tc>
                  <a:txBody>
                    <a:bodyPr/>
                    <a:lstStyle/>
                    <a:p>
                      <a:r>
                        <a:rPr lang="en-US" sz="3600" dirty="0"/>
                        <a:t> Facilitating 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21" name="Picture 20"/>
          <p:cNvPicPr>
            <a:picLocks noChangeAspect="1"/>
          </p:cNvPicPr>
          <p:nvPr/>
        </p:nvPicPr>
        <p:blipFill>
          <a:blip r:embed="rId3"/>
          <a:stretch>
            <a:fillRect/>
          </a:stretch>
        </p:blipFill>
        <p:spPr>
          <a:xfrm>
            <a:off x="196640" y="4151017"/>
            <a:ext cx="2194560" cy="2203132"/>
          </a:xfrm>
          <a:prstGeom prst="rect">
            <a:avLst/>
          </a:prstGeom>
        </p:spPr>
      </p:pic>
    </p:spTree>
    <p:extLst>
      <p:ext uri="{BB962C8B-B14F-4D97-AF65-F5344CB8AC3E}">
        <p14:creationId xmlns:p14="http://schemas.microsoft.com/office/powerpoint/2010/main" val="2760837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0" y="0"/>
            <a:ext cx="8708270" cy="973498"/>
          </a:xfrm>
        </p:spPr>
        <p:txBody>
          <a:bodyPr>
            <a:normAutofit/>
          </a:bodyPr>
          <a:lstStyle/>
          <a:p>
            <a:r>
              <a:rPr lang="en-US" dirty="0"/>
              <a:t>H. Developing Recommendations</a:t>
            </a:r>
          </a:p>
        </p:txBody>
      </p:sp>
      <p:graphicFrame>
        <p:nvGraphicFramePr>
          <p:cNvPr id="3" name="Table 2"/>
          <p:cNvGraphicFramePr>
            <a:graphicFrameLocks noGrp="1"/>
          </p:cNvGraphicFramePr>
          <p:nvPr>
            <p:extLst>
              <p:ext uri="{D42A27DB-BD31-4B8C-83A1-F6EECF244321}">
                <p14:modId xmlns:p14="http://schemas.microsoft.com/office/powerpoint/2010/main" val="3799128353"/>
              </p:ext>
            </p:extLst>
          </p:nvPr>
        </p:nvGraphicFramePr>
        <p:xfrm>
          <a:off x="773654" y="1551236"/>
          <a:ext cx="7970760" cy="701040"/>
        </p:xfrm>
        <a:graphic>
          <a:graphicData uri="http://schemas.openxmlformats.org/drawingml/2006/table">
            <a:tbl>
              <a:tblPr firstRow="1" bandRow="1">
                <a:tableStyleId>{2D5ABB26-0587-4C30-8999-92F81FD0307C}</a:tableStyleId>
              </a:tblPr>
              <a:tblGrid>
                <a:gridCol w="2256728">
                  <a:extLst>
                    <a:ext uri="{9D8B030D-6E8A-4147-A177-3AD203B41FA5}">
                      <a16:colId xmlns:a16="http://schemas.microsoft.com/office/drawing/2014/main" val="20000"/>
                    </a:ext>
                  </a:extLst>
                </a:gridCol>
                <a:gridCol w="5714032">
                  <a:extLst>
                    <a:ext uri="{9D8B030D-6E8A-4147-A177-3AD203B41FA5}">
                      <a16:colId xmlns:a16="http://schemas.microsoft.com/office/drawing/2014/main" val="20001"/>
                    </a:ext>
                  </a:extLst>
                </a:gridCol>
              </a:tblGrid>
              <a:tr h="701040">
                <a:tc>
                  <a:txBody>
                    <a:bodyPr/>
                    <a:lstStyle/>
                    <a:p>
                      <a:pPr algn="ctr"/>
                      <a:r>
                        <a:rPr lang="en-US" sz="2300" b="1" dirty="0">
                          <a:solidFill>
                            <a:schemeClr val="accent6">
                              <a:lumMod val="75000"/>
                            </a:schemeClr>
                          </a:solidFill>
                          <a:latin typeface="Franklin Gothic Book"/>
                          <a:cs typeface="Franklin Gothic Book"/>
                        </a:rPr>
                        <a:t>[ Finding ]</a:t>
                      </a:r>
                    </a:p>
                  </a:txBody>
                  <a:tcPr anchor="ctr">
                    <a:lnL>
                      <a:noFill/>
                    </a:lnL>
                    <a:lnR w="12700" cap="flat" cmpd="sng" algn="ctr">
                      <a:solidFill>
                        <a:schemeClr val="bg1">
                          <a:lumMod val="65000"/>
                        </a:schemeClr>
                      </a:solidFill>
                      <a:prstDash val="lg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US" sz="2000" dirty="0">
                          <a:solidFill>
                            <a:schemeClr val="tx2"/>
                          </a:solidFill>
                          <a:latin typeface="Franklin Gothic Book"/>
                          <a:cs typeface="Franklin Gothic Book"/>
                        </a:rPr>
                        <a:t>Fact based OBSERVATION about the environment (supported by numbers)</a:t>
                      </a:r>
                    </a:p>
                  </a:txBody>
                  <a:tcPr>
                    <a:lnL w="12700" cap="flat" cmpd="sng" algn="ctr">
                      <a:solidFill>
                        <a:schemeClr val="bg1">
                          <a:lumMod val="65000"/>
                        </a:schemeClr>
                      </a:solidFill>
                      <a:prstDash val="lg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65535334"/>
              </p:ext>
            </p:extLst>
          </p:nvPr>
        </p:nvGraphicFramePr>
        <p:xfrm>
          <a:off x="773654" y="2486506"/>
          <a:ext cx="7970760" cy="701040"/>
        </p:xfrm>
        <a:graphic>
          <a:graphicData uri="http://schemas.openxmlformats.org/drawingml/2006/table">
            <a:tbl>
              <a:tblPr firstRow="1" bandRow="1">
                <a:tableStyleId>{2D5ABB26-0587-4C30-8999-92F81FD0307C}</a:tableStyleId>
              </a:tblPr>
              <a:tblGrid>
                <a:gridCol w="2256728">
                  <a:extLst>
                    <a:ext uri="{9D8B030D-6E8A-4147-A177-3AD203B41FA5}">
                      <a16:colId xmlns:a16="http://schemas.microsoft.com/office/drawing/2014/main" val="20000"/>
                    </a:ext>
                  </a:extLst>
                </a:gridCol>
                <a:gridCol w="5714032">
                  <a:extLst>
                    <a:ext uri="{9D8B030D-6E8A-4147-A177-3AD203B41FA5}">
                      <a16:colId xmlns:a16="http://schemas.microsoft.com/office/drawing/2014/main" val="20001"/>
                    </a:ext>
                  </a:extLst>
                </a:gridCol>
              </a:tblGrid>
              <a:tr h="701040">
                <a:tc>
                  <a:txBody>
                    <a:bodyPr/>
                    <a:lstStyle/>
                    <a:p>
                      <a:pPr algn="ctr"/>
                      <a:r>
                        <a:rPr lang="en-US" sz="2300" b="1" dirty="0">
                          <a:solidFill>
                            <a:schemeClr val="accent6">
                              <a:lumMod val="75000"/>
                            </a:schemeClr>
                          </a:solidFill>
                          <a:latin typeface="Franklin Gothic Book"/>
                          <a:cs typeface="Franklin Gothic Book"/>
                        </a:rPr>
                        <a:t>[ Conclusion ]</a:t>
                      </a:r>
                    </a:p>
                  </a:txBody>
                  <a:tcPr anchor="ctr">
                    <a:lnR w="12700" cap="flat" cmpd="sng" algn="ctr">
                      <a:solidFill>
                        <a:schemeClr val="bg1">
                          <a:lumMod val="65000"/>
                        </a:schemeClr>
                      </a:solidFill>
                      <a:prstDash val="lgDash"/>
                      <a:round/>
                      <a:headEnd type="none" w="med" len="med"/>
                      <a:tailEnd type="none" w="med" len="med"/>
                    </a:lnR>
                  </a:tcPr>
                </a:tc>
                <a:tc>
                  <a:txBody>
                    <a:bodyPr/>
                    <a:lstStyle/>
                    <a:p>
                      <a:r>
                        <a:rPr lang="en-US" sz="2000" dirty="0">
                          <a:solidFill>
                            <a:schemeClr val="tx2"/>
                          </a:solidFill>
                          <a:latin typeface="Franklin Gothic Book"/>
                          <a:cs typeface="Franklin Gothic Book"/>
                        </a:rPr>
                        <a:t>IMPACT of the observation</a:t>
                      </a:r>
                      <a:r>
                        <a:rPr lang="en-US" sz="2000" baseline="0" dirty="0">
                          <a:solidFill>
                            <a:schemeClr val="tx2"/>
                          </a:solidFill>
                          <a:latin typeface="Franklin Gothic Book"/>
                          <a:cs typeface="Franklin Gothic Book"/>
                        </a:rPr>
                        <a:t> on the organization</a:t>
                      </a:r>
                      <a:endParaRPr lang="en-US" sz="2000" dirty="0">
                        <a:solidFill>
                          <a:schemeClr val="tx2"/>
                        </a:solidFill>
                        <a:latin typeface="Franklin Gothic Book"/>
                        <a:cs typeface="Franklin Gothic Book"/>
                      </a:endParaRPr>
                    </a:p>
                  </a:txBody>
                  <a:tcPr anchor="ctr">
                    <a:lnL w="12700" cap="flat" cmpd="sng" algn="ctr">
                      <a:solidFill>
                        <a:schemeClr val="bg1">
                          <a:lumMod val="65000"/>
                        </a:schemeClr>
                      </a:solidFill>
                      <a:prstDash val="lgDash"/>
                      <a:round/>
                      <a:headEnd type="none" w="med" len="med"/>
                      <a:tailEnd type="none" w="med" len="med"/>
                    </a:ln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41615882"/>
              </p:ext>
            </p:extLst>
          </p:nvPr>
        </p:nvGraphicFramePr>
        <p:xfrm>
          <a:off x="773654" y="3426246"/>
          <a:ext cx="7970760" cy="792480"/>
        </p:xfrm>
        <a:graphic>
          <a:graphicData uri="http://schemas.openxmlformats.org/drawingml/2006/table">
            <a:tbl>
              <a:tblPr firstRow="1" bandRow="1">
                <a:tableStyleId>{2D5ABB26-0587-4C30-8999-92F81FD0307C}</a:tableStyleId>
              </a:tblPr>
              <a:tblGrid>
                <a:gridCol w="2256728">
                  <a:extLst>
                    <a:ext uri="{9D8B030D-6E8A-4147-A177-3AD203B41FA5}">
                      <a16:colId xmlns:a16="http://schemas.microsoft.com/office/drawing/2014/main" val="20000"/>
                    </a:ext>
                  </a:extLst>
                </a:gridCol>
                <a:gridCol w="5714032">
                  <a:extLst>
                    <a:ext uri="{9D8B030D-6E8A-4147-A177-3AD203B41FA5}">
                      <a16:colId xmlns:a16="http://schemas.microsoft.com/office/drawing/2014/main" val="20001"/>
                    </a:ext>
                  </a:extLst>
                </a:gridCol>
              </a:tblGrid>
              <a:tr h="690517">
                <a:tc>
                  <a:txBody>
                    <a:bodyPr/>
                    <a:lstStyle/>
                    <a:p>
                      <a:pPr algn="ctr"/>
                      <a:r>
                        <a:rPr lang="en-US" sz="2300" b="1" dirty="0">
                          <a:solidFill>
                            <a:schemeClr val="accent6">
                              <a:lumMod val="75000"/>
                            </a:schemeClr>
                          </a:solidFill>
                          <a:latin typeface="Franklin Gothic Book"/>
                          <a:cs typeface="Franklin Gothic Book"/>
                        </a:rPr>
                        <a:t>[ Recommended</a:t>
                      </a:r>
                    </a:p>
                    <a:p>
                      <a:pPr algn="ctr"/>
                      <a:r>
                        <a:rPr lang="en-US" sz="2300" b="1" dirty="0">
                          <a:solidFill>
                            <a:schemeClr val="accent6">
                              <a:lumMod val="75000"/>
                            </a:schemeClr>
                          </a:solidFill>
                          <a:latin typeface="Franklin Gothic Book"/>
                          <a:cs typeface="Franklin Gothic Book"/>
                        </a:rPr>
                        <a:t>Action ]</a:t>
                      </a:r>
                    </a:p>
                  </a:txBody>
                  <a:tcPr anchor="ctr">
                    <a:lnR w="12700" cap="flat" cmpd="sng" algn="ctr">
                      <a:solidFill>
                        <a:schemeClr val="bg1">
                          <a:lumMod val="65000"/>
                        </a:schemeClr>
                      </a:solidFill>
                      <a:prstDash val="lgDash"/>
                      <a:round/>
                      <a:headEnd type="none" w="med" len="med"/>
                      <a:tailEnd type="none" w="med" len="med"/>
                    </a:lnR>
                  </a:tcPr>
                </a:tc>
                <a:tc>
                  <a:txBody>
                    <a:bodyPr/>
                    <a:lstStyle/>
                    <a:p>
                      <a:r>
                        <a:rPr lang="en-US" sz="2000" dirty="0">
                          <a:solidFill>
                            <a:schemeClr val="tx2"/>
                          </a:solidFill>
                          <a:latin typeface="Franklin Gothic Book"/>
                          <a:cs typeface="Franklin Gothic Book"/>
                        </a:rPr>
                        <a:t>Specific ACTIVITY to address the impact, with anticipated internal and external costs</a:t>
                      </a:r>
                    </a:p>
                  </a:txBody>
                  <a:tcPr>
                    <a:lnL w="12700" cap="flat" cmpd="sng" algn="ctr">
                      <a:solidFill>
                        <a:schemeClr val="bg1">
                          <a:lumMod val="65000"/>
                        </a:schemeClr>
                      </a:solidFill>
                      <a:prstDash val="lgDash"/>
                      <a:round/>
                      <a:headEnd type="none" w="med" len="med"/>
                      <a:tailEnd type="none" w="med" len="med"/>
                    </a:ln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9539488"/>
              </p:ext>
            </p:extLst>
          </p:nvPr>
        </p:nvGraphicFramePr>
        <p:xfrm>
          <a:off x="773654" y="4517525"/>
          <a:ext cx="7970760" cy="701040"/>
        </p:xfrm>
        <a:graphic>
          <a:graphicData uri="http://schemas.openxmlformats.org/drawingml/2006/table">
            <a:tbl>
              <a:tblPr firstRow="1" bandRow="1">
                <a:tableStyleId>{2D5ABB26-0587-4C30-8999-92F81FD0307C}</a:tableStyleId>
              </a:tblPr>
              <a:tblGrid>
                <a:gridCol w="2256728">
                  <a:extLst>
                    <a:ext uri="{9D8B030D-6E8A-4147-A177-3AD203B41FA5}">
                      <a16:colId xmlns:a16="http://schemas.microsoft.com/office/drawing/2014/main" val="20000"/>
                    </a:ext>
                  </a:extLst>
                </a:gridCol>
                <a:gridCol w="5714032">
                  <a:extLst>
                    <a:ext uri="{9D8B030D-6E8A-4147-A177-3AD203B41FA5}">
                      <a16:colId xmlns:a16="http://schemas.microsoft.com/office/drawing/2014/main" val="20001"/>
                    </a:ext>
                  </a:extLst>
                </a:gridCol>
              </a:tblGrid>
              <a:tr h="701040">
                <a:tc>
                  <a:txBody>
                    <a:bodyPr/>
                    <a:lstStyle/>
                    <a:p>
                      <a:pPr algn="ctr"/>
                      <a:r>
                        <a:rPr lang="en-US" sz="2300" b="1" dirty="0">
                          <a:solidFill>
                            <a:schemeClr val="accent6">
                              <a:lumMod val="75000"/>
                            </a:schemeClr>
                          </a:solidFill>
                          <a:latin typeface="Franklin Gothic Book"/>
                          <a:cs typeface="Franklin Gothic Book"/>
                        </a:rPr>
                        <a:t>[ Benefit ]</a:t>
                      </a:r>
                    </a:p>
                  </a:txBody>
                  <a:tcPr anchor="ctr">
                    <a:lnR w="12700" cap="flat" cmpd="sng" algn="ctr">
                      <a:solidFill>
                        <a:schemeClr val="bg1">
                          <a:lumMod val="65000"/>
                        </a:schemeClr>
                      </a:solidFill>
                      <a:prstDash val="lgDash"/>
                      <a:round/>
                      <a:headEnd type="none" w="med" len="med"/>
                      <a:tailEnd type="none" w="med" len="med"/>
                    </a:lnR>
                  </a:tcPr>
                </a:tc>
                <a:tc>
                  <a:txBody>
                    <a:bodyPr/>
                    <a:lstStyle/>
                    <a:p>
                      <a:r>
                        <a:rPr lang="en-US" sz="2000" dirty="0">
                          <a:solidFill>
                            <a:schemeClr val="tx2"/>
                          </a:solidFill>
                          <a:latin typeface="Franklin Gothic Book"/>
                          <a:cs typeface="Franklin Gothic Book"/>
                        </a:rPr>
                        <a:t>QUANTIFIED advantage to</a:t>
                      </a:r>
                      <a:r>
                        <a:rPr lang="en-US" sz="2000" baseline="0" dirty="0">
                          <a:solidFill>
                            <a:schemeClr val="tx2"/>
                          </a:solidFill>
                          <a:latin typeface="Franklin Gothic Book"/>
                          <a:cs typeface="Franklin Gothic Book"/>
                        </a:rPr>
                        <a:t> the organization of implementing the recommendation</a:t>
                      </a:r>
                      <a:endParaRPr lang="en-US" sz="2000" dirty="0">
                        <a:solidFill>
                          <a:schemeClr val="tx2"/>
                        </a:solidFill>
                        <a:latin typeface="Franklin Gothic Book"/>
                        <a:cs typeface="Franklin Gothic Book"/>
                      </a:endParaRPr>
                    </a:p>
                  </a:txBody>
                  <a:tcPr>
                    <a:lnL w="12700" cap="flat" cmpd="sng" algn="ctr">
                      <a:solidFill>
                        <a:schemeClr val="bg1">
                          <a:lumMod val="65000"/>
                        </a:schemeClr>
                      </a:solidFill>
                      <a:prstDash val="lgDash"/>
                      <a:round/>
                      <a:headEnd type="none" w="med" len="med"/>
                      <a:tailEnd type="none" w="med" len="med"/>
                    </a:ln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2614559"/>
              </p:ext>
            </p:extLst>
          </p:nvPr>
        </p:nvGraphicFramePr>
        <p:xfrm>
          <a:off x="773654" y="5460123"/>
          <a:ext cx="7970760" cy="701040"/>
        </p:xfrm>
        <a:graphic>
          <a:graphicData uri="http://schemas.openxmlformats.org/drawingml/2006/table">
            <a:tbl>
              <a:tblPr firstRow="1" bandRow="1">
                <a:tableStyleId>{2D5ABB26-0587-4C30-8999-92F81FD0307C}</a:tableStyleId>
              </a:tblPr>
              <a:tblGrid>
                <a:gridCol w="2256728">
                  <a:extLst>
                    <a:ext uri="{9D8B030D-6E8A-4147-A177-3AD203B41FA5}">
                      <a16:colId xmlns:a16="http://schemas.microsoft.com/office/drawing/2014/main" val="20000"/>
                    </a:ext>
                  </a:extLst>
                </a:gridCol>
                <a:gridCol w="5714032">
                  <a:extLst>
                    <a:ext uri="{9D8B030D-6E8A-4147-A177-3AD203B41FA5}">
                      <a16:colId xmlns:a16="http://schemas.microsoft.com/office/drawing/2014/main" val="20001"/>
                    </a:ext>
                  </a:extLst>
                </a:gridCol>
              </a:tblGrid>
              <a:tr h="701040">
                <a:tc>
                  <a:txBody>
                    <a:bodyPr/>
                    <a:lstStyle/>
                    <a:p>
                      <a:pPr algn="ctr"/>
                      <a:r>
                        <a:rPr lang="en-US" sz="2300" b="1" dirty="0">
                          <a:solidFill>
                            <a:schemeClr val="accent6">
                              <a:lumMod val="75000"/>
                            </a:schemeClr>
                          </a:solidFill>
                          <a:latin typeface="Franklin Gothic Book"/>
                          <a:cs typeface="Franklin Gothic Book"/>
                        </a:rPr>
                        <a:t>[ Risk ]</a:t>
                      </a:r>
                    </a:p>
                  </a:txBody>
                  <a:tcPr anchor="ctr">
                    <a:lnR w="12700" cap="flat" cmpd="sng" algn="ctr">
                      <a:solidFill>
                        <a:schemeClr val="bg1">
                          <a:lumMod val="65000"/>
                        </a:schemeClr>
                      </a:solidFill>
                      <a:prstDash val="lgDash"/>
                      <a:round/>
                      <a:headEnd type="none" w="med" len="med"/>
                      <a:tailEnd type="none" w="med" len="med"/>
                    </a:lnR>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2000" b="0" i="0" u="none" strike="noStrike" cap="none" normalizeH="0" baseline="0" dirty="0">
                          <a:ln>
                            <a:noFill/>
                          </a:ln>
                          <a:solidFill>
                            <a:schemeClr val="tx2"/>
                          </a:solidFill>
                          <a:effectLst/>
                          <a:latin typeface="Franklin Gothic Book" panose="020B0503020102020204" pitchFamily="34" charset="0"/>
                        </a:rPr>
                        <a:t>POTENTIAL downside or obstacle that could impair the achievement of the recommendation</a:t>
                      </a:r>
                    </a:p>
                  </a:txBody>
                  <a:tcPr>
                    <a:lnL w="12700" cap="flat" cmpd="sng" algn="ctr">
                      <a:solidFill>
                        <a:schemeClr val="bg1">
                          <a:lumMod val="65000"/>
                        </a:schemeClr>
                      </a:solidFill>
                      <a:prstDash val="lgDash"/>
                      <a:round/>
                      <a:headEnd type="none" w="med" len="med"/>
                      <a:tailEnd type="none" w="med" len="med"/>
                    </a:lnL>
                  </a:tcPr>
                </a:tc>
                <a:extLst>
                  <a:ext uri="{0D108BD9-81ED-4DB2-BD59-A6C34878D82A}">
                    <a16:rowId xmlns:a16="http://schemas.microsoft.com/office/drawing/2014/main" val="10000"/>
                  </a:ext>
                </a:extLst>
              </a:tr>
            </a:tbl>
          </a:graphicData>
        </a:graphic>
      </p:graphicFrame>
      <p:sp>
        <p:nvSpPr>
          <p:cNvPr id="12"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46</a:t>
            </a:fld>
            <a:endParaRPr lang="en-US" dirty="0"/>
          </a:p>
        </p:txBody>
      </p:sp>
      <p:sp>
        <p:nvSpPr>
          <p:cNvPr id="13" name="TextBox 12"/>
          <p:cNvSpPr txBox="1"/>
          <p:nvPr/>
        </p:nvSpPr>
        <p:spPr>
          <a:xfrm>
            <a:off x="8834389" y="5317931"/>
            <a:ext cx="257513"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11"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46</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4-19</a:t>
            </a:r>
            <a:endParaRPr lang="en-US" dirty="0"/>
          </a:p>
        </p:txBody>
      </p:sp>
    </p:spTree>
    <p:extLst>
      <p:ext uri="{BB962C8B-B14F-4D97-AF65-F5344CB8AC3E}">
        <p14:creationId xmlns:p14="http://schemas.microsoft.com/office/powerpoint/2010/main" val="233488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3"/>
          <p:cNvSpPr>
            <a:spLocks noGrp="1"/>
          </p:cNvSpPr>
          <p:nvPr>
            <p:ph type="ftr"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50000"/>
              </a:spcBef>
              <a:buClr>
                <a:srgbClr val="99CC00"/>
              </a:buClr>
              <a:buSzPct val="75000"/>
              <a:buFont typeface="Wingdings" panose="05000000000000000000" pitchFamily="2" charset="2"/>
              <a:buChar char="n"/>
              <a:defRPr sz="3200">
                <a:solidFill>
                  <a:srgbClr val="000066"/>
                </a:solidFill>
                <a:latin typeface="Arial" panose="020B0604020202020204" pitchFamily="34" charset="0"/>
              </a:defRPr>
            </a:lvl1pPr>
            <a:lvl2pPr marL="742950" indent="-285750">
              <a:spcBef>
                <a:spcPct val="20000"/>
              </a:spcBef>
              <a:buClr>
                <a:srgbClr val="000066"/>
              </a:buClr>
              <a:buSzPct val="60000"/>
              <a:buFont typeface="Wingdings" panose="05000000000000000000" pitchFamily="2" charset="2"/>
              <a:buChar char="q"/>
              <a:defRPr sz="2800">
                <a:solidFill>
                  <a:srgbClr val="000066"/>
                </a:solidFill>
                <a:latin typeface="Arial" panose="020B0604020202020204" pitchFamily="34" charset="0"/>
              </a:defRPr>
            </a:lvl2pPr>
            <a:lvl3pPr marL="1143000" indent="-228600">
              <a:spcBef>
                <a:spcPct val="20000"/>
              </a:spcBef>
              <a:buClr>
                <a:srgbClr val="99CC00"/>
              </a:buClr>
              <a:buSzPct val="75000"/>
              <a:buFont typeface="Wingdings" panose="05000000000000000000" pitchFamily="2" charset="2"/>
              <a:buChar char="q"/>
              <a:defRPr sz="2400">
                <a:solidFill>
                  <a:srgbClr val="000066"/>
                </a:solidFill>
                <a:latin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9pPr>
          </a:lstStyle>
          <a:p>
            <a:pPr>
              <a:spcBef>
                <a:spcPct val="0"/>
              </a:spcBef>
              <a:buClrTx/>
              <a:buSzTx/>
              <a:buFontTx/>
              <a:buNone/>
            </a:pPr>
            <a:endParaRPr lang="en-US" altLang="en-US" sz="800" dirty="0"/>
          </a:p>
        </p:txBody>
      </p:sp>
      <p:sp>
        <p:nvSpPr>
          <p:cNvPr id="1617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99CC00"/>
              </a:buClr>
              <a:buSzPct val="75000"/>
              <a:buFont typeface="Wingdings" panose="05000000000000000000" pitchFamily="2" charset="2"/>
              <a:buChar char="n"/>
              <a:defRPr sz="3200">
                <a:solidFill>
                  <a:srgbClr val="000066"/>
                </a:solidFill>
                <a:latin typeface="Arial" panose="020B0604020202020204" pitchFamily="34" charset="0"/>
              </a:defRPr>
            </a:lvl1pPr>
            <a:lvl2pPr marL="742950" indent="-285750">
              <a:spcBef>
                <a:spcPct val="20000"/>
              </a:spcBef>
              <a:buClr>
                <a:srgbClr val="000066"/>
              </a:buClr>
              <a:buSzPct val="60000"/>
              <a:buFont typeface="Wingdings" panose="05000000000000000000" pitchFamily="2" charset="2"/>
              <a:buChar char="q"/>
              <a:defRPr sz="2800">
                <a:solidFill>
                  <a:srgbClr val="000066"/>
                </a:solidFill>
                <a:latin typeface="Arial" panose="020B0604020202020204" pitchFamily="34" charset="0"/>
              </a:defRPr>
            </a:lvl2pPr>
            <a:lvl3pPr marL="1143000" indent="-228600">
              <a:spcBef>
                <a:spcPct val="20000"/>
              </a:spcBef>
              <a:buClr>
                <a:srgbClr val="99CC00"/>
              </a:buClr>
              <a:buSzPct val="75000"/>
              <a:buFont typeface="Wingdings" panose="05000000000000000000" pitchFamily="2" charset="2"/>
              <a:buChar char="q"/>
              <a:defRPr sz="2400">
                <a:solidFill>
                  <a:srgbClr val="000066"/>
                </a:solidFill>
                <a:latin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9pPr>
          </a:lstStyle>
          <a:p>
            <a:pPr>
              <a:spcBef>
                <a:spcPct val="0"/>
              </a:spcBef>
              <a:buClrTx/>
              <a:buSzTx/>
              <a:buFontTx/>
              <a:buNone/>
            </a:pPr>
            <a:endParaRPr lang="en-US" altLang="en-US" sz="900" dirty="0">
              <a:latin typeface="HelveticaNeue MediumExt" charset="0"/>
            </a:endParaRPr>
          </a:p>
        </p:txBody>
      </p:sp>
      <p:graphicFrame>
        <p:nvGraphicFramePr>
          <p:cNvPr id="743461" name="Group 37"/>
          <p:cNvGraphicFramePr>
            <a:graphicFrameLocks noGrp="1"/>
          </p:cNvGraphicFramePr>
          <p:nvPr>
            <p:ph type="tbl" idx="1"/>
            <p:extLst>
              <p:ext uri="{D42A27DB-BD31-4B8C-83A1-F6EECF244321}">
                <p14:modId xmlns:p14="http://schemas.microsoft.com/office/powerpoint/2010/main" val="2360494234"/>
              </p:ext>
            </p:extLst>
          </p:nvPr>
        </p:nvGraphicFramePr>
        <p:xfrm>
          <a:off x="381000" y="1019631"/>
          <a:ext cx="8458200" cy="4563072"/>
        </p:xfrm>
        <a:graphic>
          <a:graphicData uri="http://schemas.openxmlformats.org/drawingml/2006/table">
            <a:tbl>
              <a:tblPr/>
              <a:tblGrid>
                <a:gridCol w="26670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844303">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2200" b="1" i="0" u="none" strike="noStrike" cap="none" normalizeH="0" baseline="0" dirty="0">
                          <a:ln>
                            <a:noFill/>
                          </a:ln>
                          <a:solidFill>
                            <a:schemeClr val="bg1"/>
                          </a:solidFill>
                          <a:effectLst/>
                          <a:latin typeface="Arial" charset="0"/>
                        </a:rPr>
                        <a:t>Finding</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alpha val="81961"/>
                      </a:srgbClr>
                    </a:solidFill>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9656">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2200" b="1" i="0" u="none" strike="noStrike" cap="none" normalizeH="0" baseline="0" dirty="0">
                          <a:ln>
                            <a:noFill/>
                          </a:ln>
                          <a:solidFill>
                            <a:schemeClr val="bg1"/>
                          </a:solidFill>
                          <a:effectLst/>
                          <a:latin typeface="Arial" charset="0"/>
                        </a:rPr>
                        <a:t>Conclusion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alpha val="81961"/>
                      </a:srgbClr>
                    </a:solidFill>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rgbClr val="000066"/>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8888">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2200" b="1" i="0" u="none" strike="noStrike" cap="none" normalizeH="0" baseline="0" dirty="0">
                          <a:ln>
                            <a:noFill/>
                          </a:ln>
                          <a:solidFill>
                            <a:schemeClr val="bg1"/>
                          </a:solidFill>
                          <a:effectLst/>
                          <a:latin typeface="Arial" charset="0"/>
                        </a:rPr>
                        <a:t>Recommendation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6C0A">
                        <a:alpha val="81961"/>
                      </a:srgbClr>
                    </a:solidFill>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rgbClr val="000066"/>
                        </a:solidFill>
                        <a:effectLst/>
                        <a:latin typeface="Arial" charset="0"/>
                      </a:endParaRPr>
                    </a:p>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rgbClr val="000066"/>
                        </a:solidFill>
                        <a:effectLst/>
                        <a:latin typeface="Arial" charset="0"/>
                      </a:endParaRPr>
                    </a:p>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5350">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2200" b="1" i="0" u="none" strike="noStrike" cap="none" normalizeH="0" baseline="0" dirty="0">
                          <a:ln>
                            <a:noFill/>
                          </a:ln>
                          <a:solidFill>
                            <a:schemeClr val="bg1"/>
                          </a:solidFill>
                          <a:effectLst/>
                          <a:latin typeface="Arial" charset="0"/>
                        </a:rPr>
                        <a:t>Benefit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6C0A">
                        <a:alpha val="81961"/>
                      </a:srgbClr>
                    </a:solidFill>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r>
                        <a:rPr kumimoji="0" lang="en-US" sz="2200" b="1" i="0" u="none" strike="noStrike" cap="none" normalizeH="0" baseline="0" dirty="0">
                          <a:ln>
                            <a:noFill/>
                          </a:ln>
                          <a:solidFill>
                            <a:schemeClr val="bg1"/>
                          </a:solidFill>
                          <a:effectLst/>
                          <a:latin typeface="Arial" charset="0"/>
                        </a:rPr>
                        <a:t>Risks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6C0A">
                        <a:alpha val="81961"/>
                      </a:srgbClr>
                    </a:solidFill>
                  </a:tcPr>
                </a:tc>
                <a:tc>
                  <a:txBody>
                    <a:bodyPr/>
                    <a:lstStyle/>
                    <a:p>
                      <a:pPr marL="0" marR="0" lvl="0" indent="0" algn="l" defTabSz="914400" rtl="0" eaLnBrk="1" fontAlgn="base" latinLnBrk="0" hangingPunct="1">
                        <a:lnSpc>
                          <a:spcPct val="100000"/>
                        </a:lnSpc>
                        <a:spcBef>
                          <a:spcPct val="50000"/>
                        </a:spcBef>
                        <a:spcAft>
                          <a:spcPct val="0"/>
                        </a:spcAft>
                        <a:buClr>
                          <a:srgbClr val="99CC00"/>
                        </a:buClr>
                        <a:buSzPct val="75000"/>
                        <a:buFont typeface="Wingdings" pitchFamily="2" charset="2"/>
                        <a:buNone/>
                        <a:tabLst/>
                      </a:pPr>
                      <a:endParaRPr kumimoji="0" lang="en-US" sz="1800" b="0" i="0" u="none" strike="noStrike" cap="none" normalizeH="0" baseline="0" dirty="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43447" name="Text Box 23"/>
          <p:cNvSpPr txBox="1">
            <a:spLocks noChangeArrowheads="1"/>
          </p:cNvSpPr>
          <p:nvPr/>
        </p:nvSpPr>
        <p:spPr bwMode="auto">
          <a:xfrm>
            <a:off x="3048000" y="1019300"/>
            <a:ext cx="5791200" cy="877163"/>
          </a:xfrm>
          <a:prstGeom prst="rect">
            <a:avLst/>
          </a:prstGeom>
          <a:noFill/>
          <a:ln w="9525">
            <a:noFill/>
            <a:miter lim="800000"/>
            <a:headEnd/>
            <a:tailEnd/>
          </a:ln>
        </p:spPr>
        <p:txBody>
          <a:bodyPr>
            <a:spAutoFit/>
          </a:bodyPr>
          <a:lstStyle/>
          <a:p>
            <a:pPr>
              <a:spcBef>
                <a:spcPct val="50000"/>
              </a:spcBef>
              <a:defRPr/>
            </a:pPr>
            <a:r>
              <a:rPr lang="en-US" sz="1700" dirty="0">
                <a:solidFill>
                  <a:schemeClr val="tx2"/>
                </a:solidFill>
                <a:cs typeface="Times New Roman" pitchFamily="18" charset="0"/>
              </a:rPr>
              <a:t>Our quarterly advertising expenditures averaged $30,000.  Yet, over 50% of the positions advertised in the paper were filled by in-house people. </a:t>
            </a:r>
            <a:endParaRPr lang="en-US" sz="1700" dirty="0">
              <a:solidFill>
                <a:schemeClr val="tx2"/>
              </a:solidFill>
              <a:latin typeface="+mj-lt"/>
            </a:endParaRPr>
          </a:p>
        </p:txBody>
      </p:sp>
      <p:sp>
        <p:nvSpPr>
          <p:cNvPr id="743448" name="Text Box 24"/>
          <p:cNvSpPr txBox="1">
            <a:spLocks noChangeArrowheads="1"/>
          </p:cNvSpPr>
          <p:nvPr/>
        </p:nvSpPr>
        <p:spPr bwMode="auto">
          <a:xfrm>
            <a:off x="3048000" y="1912313"/>
            <a:ext cx="5791200" cy="615553"/>
          </a:xfrm>
          <a:prstGeom prst="rect">
            <a:avLst/>
          </a:prstGeom>
          <a:noFill/>
          <a:ln w="9525">
            <a:noFill/>
            <a:miter lim="800000"/>
            <a:headEnd/>
            <a:tailEnd/>
          </a:ln>
        </p:spPr>
        <p:txBody>
          <a:bodyPr>
            <a:spAutoFit/>
          </a:bodyPr>
          <a:lstStyle/>
          <a:p>
            <a:pPr>
              <a:spcBef>
                <a:spcPct val="50000"/>
              </a:spcBef>
              <a:defRPr/>
            </a:pPr>
            <a:r>
              <a:rPr lang="en-US" sz="1700" dirty="0">
                <a:solidFill>
                  <a:schemeClr val="tx2"/>
                </a:solidFill>
              </a:rPr>
              <a:t>The policy requiring that positions be posted in-house and advertised simultaneously results in wasted dollars.</a:t>
            </a:r>
            <a:r>
              <a:rPr lang="en-US" sz="1700" dirty="0">
                <a:solidFill>
                  <a:schemeClr val="tx2"/>
                </a:solidFill>
                <a:latin typeface="+mj-lt"/>
                <a:cs typeface="Times New Roman" pitchFamily="18" charset="0"/>
              </a:rPr>
              <a:t> </a:t>
            </a:r>
            <a:endParaRPr lang="en-US" sz="1700" dirty="0">
              <a:solidFill>
                <a:schemeClr val="tx2"/>
              </a:solidFill>
              <a:latin typeface="+mj-lt"/>
            </a:endParaRPr>
          </a:p>
        </p:txBody>
      </p:sp>
      <p:sp>
        <p:nvSpPr>
          <p:cNvPr id="743449" name="Text Box 25"/>
          <p:cNvSpPr txBox="1">
            <a:spLocks noChangeArrowheads="1"/>
          </p:cNvSpPr>
          <p:nvPr/>
        </p:nvSpPr>
        <p:spPr bwMode="auto">
          <a:xfrm>
            <a:off x="3035300" y="2619375"/>
            <a:ext cx="5803900" cy="1138238"/>
          </a:xfrm>
          <a:prstGeom prst="rect">
            <a:avLst/>
          </a:prstGeom>
          <a:noFill/>
          <a:ln w="9525">
            <a:noFill/>
            <a:miter lim="800000"/>
            <a:headEnd/>
            <a:tailEnd/>
          </a:ln>
        </p:spPr>
        <p:txBody>
          <a:bodyPr>
            <a:spAutoFit/>
          </a:bodyPr>
          <a:lstStyle/>
          <a:p>
            <a:pPr eaLnBrk="1" hangingPunct="1">
              <a:spcBef>
                <a:spcPct val="50000"/>
              </a:spcBef>
              <a:defRPr/>
            </a:pPr>
            <a:r>
              <a:rPr lang="en-US" sz="1700" dirty="0">
                <a:solidFill>
                  <a:schemeClr val="tx2"/>
                </a:solidFill>
                <a:latin typeface="+mj-lt"/>
                <a:cs typeface="Times New Roman" pitchFamily="18" charset="0"/>
              </a:rPr>
              <a:t>Change the policy to </a:t>
            </a:r>
            <a:r>
              <a:rPr lang="en-US" sz="1700" u="sng" dirty="0">
                <a:solidFill>
                  <a:schemeClr val="tx2"/>
                </a:solidFill>
                <a:latin typeface="+mj-lt"/>
                <a:cs typeface="Times New Roman" pitchFamily="18" charset="0"/>
              </a:rPr>
              <a:t>require</a:t>
            </a:r>
            <a:r>
              <a:rPr lang="en-US" sz="1700" dirty="0">
                <a:solidFill>
                  <a:schemeClr val="tx2"/>
                </a:solidFill>
                <a:latin typeface="+mj-lt"/>
                <a:cs typeface="Times New Roman" pitchFamily="18" charset="0"/>
              </a:rPr>
              <a:t> outside advertising </a:t>
            </a:r>
            <a:r>
              <a:rPr lang="en-US" sz="1700" u="sng" dirty="0">
                <a:solidFill>
                  <a:schemeClr val="tx2"/>
                </a:solidFill>
                <a:latin typeface="+mj-lt"/>
                <a:cs typeface="Times New Roman" pitchFamily="18" charset="0"/>
              </a:rPr>
              <a:t>only if</a:t>
            </a:r>
            <a:r>
              <a:rPr lang="en-US" sz="1700" dirty="0">
                <a:solidFill>
                  <a:schemeClr val="tx2"/>
                </a:solidFill>
                <a:latin typeface="+mj-lt"/>
                <a:cs typeface="Times New Roman" pitchFamily="18" charset="0"/>
              </a:rPr>
              <a:t> the position is not filled within 45 days by a qualified in-house person.  This recommendation requires 4 internal hours of research/policy development and 0 out-of-pocket costs.</a:t>
            </a:r>
          </a:p>
        </p:txBody>
      </p:sp>
      <p:sp>
        <p:nvSpPr>
          <p:cNvPr id="743450" name="Text Box 26"/>
          <p:cNvSpPr txBox="1">
            <a:spLocks noChangeArrowheads="1"/>
          </p:cNvSpPr>
          <p:nvPr/>
        </p:nvSpPr>
        <p:spPr bwMode="auto">
          <a:xfrm>
            <a:off x="3048000" y="3810000"/>
            <a:ext cx="5791200" cy="877888"/>
          </a:xfrm>
          <a:prstGeom prst="rect">
            <a:avLst/>
          </a:prstGeom>
          <a:noFill/>
          <a:ln w="9525">
            <a:noFill/>
            <a:miter lim="800000"/>
            <a:headEnd/>
            <a:tailEnd/>
          </a:ln>
        </p:spPr>
        <p:txBody>
          <a:bodyPr>
            <a:spAutoFit/>
          </a:bodyPr>
          <a:lstStyle/>
          <a:p>
            <a:pPr eaLnBrk="1" hangingPunct="1">
              <a:spcBef>
                <a:spcPct val="20000"/>
              </a:spcBef>
              <a:buClr>
                <a:schemeClr val="folHlink"/>
              </a:buClr>
              <a:buSzPct val="60000"/>
              <a:buFont typeface="Wingdings" pitchFamily="2" charset="2"/>
              <a:buNone/>
              <a:defRPr/>
            </a:pPr>
            <a:r>
              <a:rPr lang="en-US" sz="1700" dirty="0">
                <a:solidFill>
                  <a:schemeClr val="tx2"/>
                </a:solidFill>
                <a:latin typeface="+mj-lt"/>
              </a:rPr>
              <a:t>Based on data from the last six months, changing this policy should result in a 30-35% reduction in advertising, with a savings of $9,000 per quarter.</a:t>
            </a:r>
          </a:p>
        </p:txBody>
      </p:sp>
      <p:sp>
        <p:nvSpPr>
          <p:cNvPr id="743451" name="Text Box 27"/>
          <p:cNvSpPr txBox="1">
            <a:spLocks noChangeArrowheads="1"/>
          </p:cNvSpPr>
          <p:nvPr/>
        </p:nvSpPr>
        <p:spPr bwMode="auto">
          <a:xfrm>
            <a:off x="3048000" y="4707575"/>
            <a:ext cx="5791200" cy="877888"/>
          </a:xfrm>
          <a:prstGeom prst="rect">
            <a:avLst/>
          </a:prstGeom>
          <a:noFill/>
          <a:ln w="9525">
            <a:noFill/>
            <a:miter lim="800000"/>
            <a:headEnd/>
            <a:tailEnd/>
          </a:ln>
        </p:spPr>
        <p:txBody>
          <a:bodyPr>
            <a:spAutoFit/>
          </a:bodyPr>
          <a:lstStyle/>
          <a:p>
            <a:pPr eaLnBrk="1" hangingPunct="1">
              <a:spcBef>
                <a:spcPct val="20000"/>
              </a:spcBef>
              <a:buClr>
                <a:schemeClr val="folHlink"/>
              </a:buClr>
              <a:buSzPct val="60000"/>
              <a:buFont typeface="Wingdings" pitchFamily="2" charset="2"/>
              <a:buNone/>
              <a:defRPr/>
            </a:pPr>
            <a:r>
              <a:rPr lang="en-US" sz="1700" dirty="0">
                <a:solidFill>
                  <a:schemeClr val="tx2"/>
                </a:solidFill>
                <a:latin typeface="+mj-lt"/>
                <a:cs typeface="Times New Roman" pitchFamily="18" charset="0"/>
              </a:rPr>
              <a:t>For positions in which there are no qualified in-house applicants, the recommendation </a:t>
            </a:r>
            <a:r>
              <a:rPr lang="en-US" sz="1700" u="sng" dirty="0">
                <a:solidFill>
                  <a:schemeClr val="tx2"/>
                </a:solidFill>
                <a:latin typeface="+mj-lt"/>
                <a:cs typeface="Times New Roman" pitchFamily="18" charset="0"/>
              </a:rPr>
              <a:t>could</a:t>
            </a:r>
            <a:r>
              <a:rPr lang="en-US" sz="1700" dirty="0">
                <a:solidFill>
                  <a:schemeClr val="tx2"/>
                </a:solidFill>
                <a:latin typeface="+mj-lt"/>
                <a:cs typeface="Times New Roman" pitchFamily="18" charset="0"/>
              </a:rPr>
              <a:t> increase time to hire if in-house posting is first chosen.</a:t>
            </a:r>
            <a:r>
              <a:rPr lang="en-US" sz="1700" dirty="0">
                <a:solidFill>
                  <a:schemeClr val="tx2"/>
                </a:solidFill>
                <a:latin typeface="+mj-lt"/>
              </a:rPr>
              <a:t> </a:t>
            </a:r>
          </a:p>
        </p:txBody>
      </p:sp>
      <p:sp>
        <p:nvSpPr>
          <p:cNvPr id="743456" name="AutoShape 32"/>
          <p:cNvSpPr>
            <a:spLocks noChangeArrowheads="1"/>
          </p:cNvSpPr>
          <p:nvPr/>
        </p:nvSpPr>
        <p:spPr bwMode="auto">
          <a:xfrm>
            <a:off x="988371" y="5690113"/>
            <a:ext cx="1350660" cy="646986"/>
          </a:xfrm>
          <a:prstGeom prst="roundRect">
            <a:avLst/>
          </a:prstGeom>
          <a:solidFill>
            <a:srgbClr val="E46C0A">
              <a:alpha val="81960"/>
            </a:srgbClr>
          </a:solidFill>
          <a:ln>
            <a:noFill/>
          </a:ln>
          <a:extLst/>
        </p:spPr>
        <p:txBody>
          <a:bodyPr wrap="none" anchor="ctr">
            <a:spAutoFit/>
          </a:bodyPr>
          <a:lstStyle>
            <a:lvl1pPr>
              <a:spcBef>
                <a:spcPct val="50000"/>
              </a:spcBef>
              <a:buClr>
                <a:srgbClr val="99CC00"/>
              </a:buClr>
              <a:buSzPct val="75000"/>
              <a:buFont typeface="Wingdings" panose="05000000000000000000" pitchFamily="2" charset="2"/>
              <a:buChar char="n"/>
              <a:defRPr sz="3200">
                <a:solidFill>
                  <a:srgbClr val="000066"/>
                </a:solidFill>
                <a:latin typeface="Arial" panose="020B0604020202020204" pitchFamily="34" charset="0"/>
              </a:defRPr>
            </a:lvl1pPr>
            <a:lvl2pPr marL="742950" indent="-285750">
              <a:spcBef>
                <a:spcPct val="20000"/>
              </a:spcBef>
              <a:buClr>
                <a:srgbClr val="000066"/>
              </a:buClr>
              <a:buSzPct val="60000"/>
              <a:buFont typeface="Wingdings" panose="05000000000000000000" pitchFamily="2" charset="2"/>
              <a:buChar char="q"/>
              <a:defRPr sz="2800">
                <a:solidFill>
                  <a:srgbClr val="000066"/>
                </a:solidFill>
                <a:latin typeface="Arial" panose="020B0604020202020204" pitchFamily="34" charset="0"/>
              </a:defRPr>
            </a:lvl2pPr>
            <a:lvl3pPr marL="1143000" indent="-228600">
              <a:spcBef>
                <a:spcPct val="20000"/>
              </a:spcBef>
              <a:buClr>
                <a:srgbClr val="99CC00"/>
              </a:buClr>
              <a:buSzPct val="75000"/>
              <a:buFont typeface="Wingdings" panose="05000000000000000000" pitchFamily="2" charset="2"/>
              <a:buChar char="q"/>
              <a:defRPr sz="2400">
                <a:solidFill>
                  <a:srgbClr val="000066"/>
                </a:solidFill>
                <a:latin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9pPr>
          </a:lstStyle>
          <a:p>
            <a:pPr algn="ctr" eaLnBrk="1" hangingPunct="1">
              <a:spcBef>
                <a:spcPct val="0"/>
              </a:spcBef>
              <a:buClrTx/>
              <a:buSzTx/>
              <a:buFontTx/>
              <a:buNone/>
            </a:pPr>
            <a:r>
              <a:rPr lang="en-US" altLang="en-US" sz="1600" b="1" dirty="0">
                <a:solidFill>
                  <a:schemeClr val="bg1"/>
                </a:solidFill>
              </a:rPr>
              <a:t>Finding vs.</a:t>
            </a:r>
            <a:br>
              <a:rPr lang="en-US" altLang="en-US" sz="1600" b="1" dirty="0">
                <a:solidFill>
                  <a:schemeClr val="bg1"/>
                </a:solidFill>
              </a:rPr>
            </a:br>
            <a:r>
              <a:rPr lang="en-US" altLang="en-US" sz="1600" b="1" dirty="0">
                <a:solidFill>
                  <a:schemeClr val="bg1"/>
                </a:solidFill>
              </a:rPr>
              <a:t>Conclusion</a:t>
            </a:r>
          </a:p>
        </p:txBody>
      </p:sp>
      <p:sp>
        <p:nvSpPr>
          <p:cNvPr id="743457" name="AutoShape 33"/>
          <p:cNvSpPr>
            <a:spLocks noChangeArrowheads="1"/>
          </p:cNvSpPr>
          <p:nvPr/>
        </p:nvSpPr>
        <p:spPr bwMode="auto">
          <a:xfrm>
            <a:off x="3875700" y="5690113"/>
            <a:ext cx="1959949" cy="646986"/>
          </a:xfrm>
          <a:prstGeom prst="roundRect">
            <a:avLst/>
          </a:prstGeom>
          <a:solidFill>
            <a:srgbClr val="E46C0A">
              <a:alpha val="81960"/>
            </a:srgbClr>
          </a:solidFill>
          <a:ln>
            <a:noFill/>
          </a:ln>
          <a:extLst/>
        </p:spPr>
        <p:txBody>
          <a:bodyPr wrap="none" anchor="ctr">
            <a:spAutoFit/>
          </a:bodyPr>
          <a:lstStyle>
            <a:lvl1pPr>
              <a:spcBef>
                <a:spcPct val="50000"/>
              </a:spcBef>
              <a:buClr>
                <a:srgbClr val="99CC00"/>
              </a:buClr>
              <a:buSzPct val="75000"/>
              <a:buFont typeface="Wingdings" panose="05000000000000000000" pitchFamily="2" charset="2"/>
              <a:buChar char="n"/>
              <a:defRPr sz="3200">
                <a:solidFill>
                  <a:srgbClr val="000066"/>
                </a:solidFill>
                <a:latin typeface="Arial" panose="020B0604020202020204" pitchFamily="34" charset="0"/>
              </a:defRPr>
            </a:lvl1pPr>
            <a:lvl2pPr marL="742950" indent="-285750">
              <a:spcBef>
                <a:spcPct val="20000"/>
              </a:spcBef>
              <a:buClr>
                <a:srgbClr val="000066"/>
              </a:buClr>
              <a:buSzPct val="60000"/>
              <a:buFont typeface="Wingdings" panose="05000000000000000000" pitchFamily="2" charset="2"/>
              <a:buChar char="q"/>
              <a:defRPr sz="2800">
                <a:solidFill>
                  <a:srgbClr val="000066"/>
                </a:solidFill>
                <a:latin typeface="Arial" panose="020B0604020202020204" pitchFamily="34" charset="0"/>
              </a:defRPr>
            </a:lvl2pPr>
            <a:lvl3pPr marL="1143000" indent="-228600">
              <a:spcBef>
                <a:spcPct val="20000"/>
              </a:spcBef>
              <a:buClr>
                <a:srgbClr val="99CC00"/>
              </a:buClr>
              <a:buSzPct val="75000"/>
              <a:buFont typeface="Wingdings" panose="05000000000000000000" pitchFamily="2" charset="2"/>
              <a:buChar char="q"/>
              <a:defRPr sz="2400">
                <a:solidFill>
                  <a:srgbClr val="000066"/>
                </a:solidFill>
                <a:latin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Recommendation</a:t>
            </a:r>
            <a:br>
              <a:rPr lang="en-US" altLang="en-US" sz="1600" b="1">
                <a:solidFill>
                  <a:schemeClr val="bg1"/>
                </a:solidFill>
              </a:rPr>
            </a:br>
            <a:r>
              <a:rPr lang="en-US" altLang="en-US" sz="1600" b="1">
                <a:solidFill>
                  <a:schemeClr val="bg1"/>
                </a:solidFill>
              </a:rPr>
              <a:t>vs. Benefit</a:t>
            </a:r>
          </a:p>
        </p:txBody>
      </p:sp>
      <p:sp>
        <p:nvSpPr>
          <p:cNvPr id="743458" name="AutoShape 34"/>
          <p:cNvSpPr>
            <a:spLocks noChangeArrowheads="1"/>
          </p:cNvSpPr>
          <p:nvPr/>
        </p:nvSpPr>
        <p:spPr bwMode="auto">
          <a:xfrm>
            <a:off x="7372318" y="5690113"/>
            <a:ext cx="1257364" cy="646986"/>
          </a:xfrm>
          <a:prstGeom prst="roundRect">
            <a:avLst/>
          </a:prstGeom>
          <a:solidFill>
            <a:srgbClr val="E46C0A">
              <a:alpha val="81569"/>
            </a:srgbClr>
          </a:solidFill>
          <a:ln>
            <a:noFill/>
          </a:ln>
          <a:extLst/>
        </p:spPr>
        <p:txBody>
          <a:bodyPr wrap="none" anchor="ctr">
            <a:spAutoFit/>
          </a:bodyPr>
          <a:lstStyle>
            <a:lvl1pPr>
              <a:spcBef>
                <a:spcPct val="50000"/>
              </a:spcBef>
              <a:buClr>
                <a:srgbClr val="99CC00"/>
              </a:buClr>
              <a:buSzPct val="75000"/>
              <a:buFont typeface="Wingdings" panose="05000000000000000000" pitchFamily="2" charset="2"/>
              <a:buChar char="n"/>
              <a:defRPr sz="3200">
                <a:solidFill>
                  <a:srgbClr val="000066"/>
                </a:solidFill>
                <a:latin typeface="Arial" panose="020B0604020202020204" pitchFamily="34" charset="0"/>
              </a:defRPr>
            </a:lvl1pPr>
            <a:lvl2pPr marL="742950" indent="-285750">
              <a:spcBef>
                <a:spcPct val="20000"/>
              </a:spcBef>
              <a:buClr>
                <a:srgbClr val="000066"/>
              </a:buClr>
              <a:buSzPct val="60000"/>
              <a:buFont typeface="Wingdings" panose="05000000000000000000" pitchFamily="2" charset="2"/>
              <a:buChar char="q"/>
              <a:defRPr sz="2800">
                <a:solidFill>
                  <a:srgbClr val="000066"/>
                </a:solidFill>
                <a:latin typeface="Arial" panose="020B0604020202020204" pitchFamily="34" charset="0"/>
              </a:defRPr>
            </a:lvl2pPr>
            <a:lvl3pPr marL="1143000" indent="-228600">
              <a:spcBef>
                <a:spcPct val="20000"/>
              </a:spcBef>
              <a:buClr>
                <a:srgbClr val="99CC00"/>
              </a:buClr>
              <a:buSzPct val="75000"/>
              <a:buFont typeface="Wingdings" panose="05000000000000000000" pitchFamily="2" charset="2"/>
              <a:buChar char="q"/>
              <a:defRPr sz="2400">
                <a:solidFill>
                  <a:srgbClr val="000066"/>
                </a:solidFill>
                <a:latin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9pPr>
          </a:lstStyle>
          <a:p>
            <a:pPr algn="ctr" eaLnBrk="1" hangingPunct="1">
              <a:spcBef>
                <a:spcPct val="0"/>
              </a:spcBef>
              <a:buClrTx/>
              <a:buSzTx/>
              <a:buFontTx/>
              <a:buNone/>
            </a:pPr>
            <a:r>
              <a:rPr lang="en-US" altLang="en-US" sz="1600" b="1">
                <a:solidFill>
                  <a:schemeClr val="bg1"/>
                </a:solidFill>
              </a:rPr>
              <a:t>Why show</a:t>
            </a:r>
            <a:br>
              <a:rPr lang="en-US" altLang="en-US" sz="1600" b="1">
                <a:solidFill>
                  <a:schemeClr val="bg1"/>
                </a:solidFill>
              </a:rPr>
            </a:br>
            <a:r>
              <a:rPr lang="en-US" altLang="en-US" sz="1600" b="1">
                <a:solidFill>
                  <a:schemeClr val="bg1"/>
                </a:solidFill>
              </a:rPr>
              <a:t>Risks?</a:t>
            </a:r>
          </a:p>
        </p:txBody>
      </p:sp>
      <p:sp>
        <p:nvSpPr>
          <p:cNvPr id="161825" name="Text Box 38"/>
          <p:cNvSpPr txBox="1">
            <a:spLocks noChangeArrowheads="1"/>
          </p:cNvSpPr>
          <p:nvPr/>
        </p:nvSpPr>
        <p:spPr bwMode="auto">
          <a:xfrm>
            <a:off x="8799513" y="5653088"/>
            <a:ext cx="34448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a:spcBef>
                <a:spcPct val="50000"/>
              </a:spcBef>
              <a:buClr>
                <a:srgbClr val="99CC00"/>
              </a:buClr>
              <a:buSzPct val="75000"/>
              <a:buFont typeface="Wingdings" panose="05000000000000000000" pitchFamily="2" charset="2"/>
              <a:buChar char="n"/>
              <a:defRPr sz="3200">
                <a:solidFill>
                  <a:srgbClr val="000066"/>
                </a:solidFill>
                <a:latin typeface="Arial" panose="020B0604020202020204" pitchFamily="34" charset="0"/>
              </a:defRPr>
            </a:lvl1pPr>
            <a:lvl2pPr marL="742950" indent="-285750">
              <a:spcBef>
                <a:spcPct val="20000"/>
              </a:spcBef>
              <a:buClr>
                <a:srgbClr val="000066"/>
              </a:buClr>
              <a:buSzPct val="60000"/>
              <a:buFont typeface="Wingdings" panose="05000000000000000000" pitchFamily="2" charset="2"/>
              <a:buChar char="q"/>
              <a:defRPr sz="2800">
                <a:solidFill>
                  <a:srgbClr val="000066"/>
                </a:solidFill>
                <a:latin typeface="Arial" panose="020B0604020202020204" pitchFamily="34" charset="0"/>
              </a:defRPr>
            </a:lvl2pPr>
            <a:lvl3pPr marL="1143000" indent="-228600">
              <a:spcBef>
                <a:spcPct val="20000"/>
              </a:spcBef>
              <a:buClr>
                <a:srgbClr val="99CC00"/>
              </a:buClr>
              <a:buSzPct val="75000"/>
              <a:buFont typeface="Wingdings" panose="05000000000000000000" pitchFamily="2" charset="2"/>
              <a:buChar char="q"/>
              <a:defRPr sz="2400">
                <a:solidFill>
                  <a:srgbClr val="000066"/>
                </a:solidFill>
                <a:latin typeface="Arial" panose="020B0604020202020204" pitchFamily="34" charset="0"/>
              </a:defRPr>
            </a:lvl3pPr>
            <a:lvl4pPr marL="1600200" indent="-228600">
              <a:spcBef>
                <a:spcPct val="20000"/>
              </a:spcBef>
              <a:buClr>
                <a:srgbClr val="000066"/>
              </a:buClr>
              <a:buSzPct val="75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lr>
                <a:srgbClr val="99CC00"/>
              </a:buClr>
              <a:buSzPct val="75000"/>
              <a:buFont typeface="Wingdings" panose="05000000000000000000" pitchFamily="2" charset="2"/>
              <a:buChar char="n"/>
              <a:defRPr sz="2000">
                <a:solidFill>
                  <a:srgbClr val="000066"/>
                </a:solidFill>
                <a:latin typeface="Arial" panose="020B0604020202020204" pitchFamily="34" charset="0"/>
              </a:defRPr>
            </a:lvl9pPr>
          </a:lstStyle>
          <a:p>
            <a:pPr algn="ctr" eaLnBrk="1" hangingPunct="1">
              <a:spcBef>
                <a:spcPct val="0"/>
              </a:spcBef>
              <a:buClrTx/>
              <a:buSzTx/>
              <a:buFontTx/>
              <a:buNone/>
            </a:pPr>
            <a:r>
              <a:rPr lang="en-US" altLang="en-US" sz="3800">
                <a:solidFill>
                  <a:schemeClr val="bg1">
                    <a:lumMod val="95000"/>
                  </a:schemeClr>
                </a:solidFill>
              </a:rPr>
              <a:t>-</a:t>
            </a:r>
          </a:p>
        </p:txBody>
      </p:sp>
      <p:sp>
        <p:nvSpPr>
          <p:cNvPr id="17" name="Title 1"/>
          <p:cNvSpPr>
            <a:spLocks noGrp="1"/>
          </p:cNvSpPr>
          <p:nvPr>
            <p:ph type="title"/>
          </p:nvPr>
        </p:nvSpPr>
        <p:spPr>
          <a:xfrm>
            <a:off x="296030" y="177800"/>
            <a:ext cx="8708270" cy="973498"/>
          </a:xfrm>
        </p:spPr>
        <p:txBody>
          <a:bodyPr>
            <a:normAutofit/>
          </a:bodyPr>
          <a:lstStyle/>
          <a:p>
            <a:pPr algn="l"/>
            <a:r>
              <a:rPr lang="en-US" sz="3200" dirty="0">
                <a:solidFill>
                  <a:srgbClr val="04346C"/>
                </a:solidFill>
                <a:latin typeface="Franklin Gothic Book"/>
              </a:rPr>
              <a:t>H. Developing Recommendations</a:t>
            </a:r>
          </a:p>
        </p:txBody>
      </p:sp>
      <p:sp>
        <p:nvSpPr>
          <p:cNvPr id="15"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47</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4-19</a:t>
            </a:r>
            <a:endParaRPr lang="en-US" dirty="0"/>
          </a:p>
        </p:txBody>
      </p:sp>
    </p:spTree>
    <p:extLst>
      <p:ext uri="{BB962C8B-B14F-4D97-AF65-F5344CB8AC3E}">
        <p14:creationId xmlns:p14="http://schemas.microsoft.com/office/powerpoint/2010/main" val="2532251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43447"/>
                                        </p:tgtEl>
                                        <p:attrNameLst>
                                          <p:attrName>style.visibility</p:attrName>
                                        </p:attrNameLst>
                                      </p:cBhvr>
                                      <p:to>
                                        <p:strVal val="visible"/>
                                      </p:to>
                                    </p:set>
                                    <p:anim calcmode="lin" valueType="num">
                                      <p:cBhvr>
                                        <p:cTn id="7" dur="500" fill="hold"/>
                                        <p:tgtEl>
                                          <p:spTgt spid="743447"/>
                                        </p:tgtEl>
                                        <p:attrNameLst>
                                          <p:attrName>ppt_w</p:attrName>
                                        </p:attrNameLst>
                                      </p:cBhvr>
                                      <p:tavLst>
                                        <p:tav tm="0">
                                          <p:val>
                                            <p:fltVal val="0"/>
                                          </p:val>
                                        </p:tav>
                                        <p:tav tm="100000">
                                          <p:val>
                                            <p:strVal val="#ppt_w"/>
                                          </p:val>
                                        </p:tav>
                                      </p:tavLst>
                                    </p:anim>
                                    <p:anim calcmode="lin" valueType="num">
                                      <p:cBhvr>
                                        <p:cTn id="8" dur="500" fill="hold"/>
                                        <p:tgtEl>
                                          <p:spTgt spid="74344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43448"/>
                                        </p:tgtEl>
                                        <p:attrNameLst>
                                          <p:attrName>style.visibility</p:attrName>
                                        </p:attrNameLst>
                                      </p:cBhvr>
                                      <p:to>
                                        <p:strVal val="visible"/>
                                      </p:to>
                                    </p:set>
                                    <p:anim calcmode="lin" valueType="num">
                                      <p:cBhvr>
                                        <p:cTn id="13" dur="500" fill="hold"/>
                                        <p:tgtEl>
                                          <p:spTgt spid="743448"/>
                                        </p:tgtEl>
                                        <p:attrNameLst>
                                          <p:attrName>ppt_w</p:attrName>
                                        </p:attrNameLst>
                                      </p:cBhvr>
                                      <p:tavLst>
                                        <p:tav tm="0">
                                          <p:val>
                                            <p:fltVal val="0"/>
                                          </p:val>
                                        </p:tav>
                                        <p:tav tm="100000">
                                          <p:val>
                                            <p:strVal val="#ppt_w"/>
                                          </p:val>
                                        </p:tav>
                                      </p:tavLst>
                                    </p:anim>
                                    <p:anim calcmode="lin" valueType="num">
                                      <p:cBhvr>
                                        <p:cTn id="14" dur="500" fill="hold"/>
                                        <p:tgtEl>
                                          <p:spTgt spid="74344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43456"/>
                                        </p:tgtEl>
                                        <p:attrNameLst>
                                          <p:attrName>style.visibility</p:attrName>
                                        </p:attrNameLst>
                                      </p:cBhvr>
                                      <p:to>
                                        <p:strVal val="visible"/>
                                      </p:to>
                                    </p:set>
                                    <p:animEffect transition="in" filter="dissolve">
                                      <p:cBhvr>
                                        <p:cTn id="19" dur="500"/>
                                        <p:tgtEl>
                                          <p:spTgt spid="7434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43449"/>
                                        </p:tgtEl>
                                        <p:attrNameLst>
                                          <p:attrName>style.visibility</p:attrName>
                                        </p:attrNameLst>
                                      </p:cBhvr>
                                      <p:to>
                                        <p:strVal val="visible"/>
                                      </p:to>
                                    </p:set>
                                    <p:anim calcmode="lin" valueType="num">
                                      <p:cBhvr>
                                        <p:cTn id="24" dur="500" fill="hold"/>
                                        <p:tgtEl>
                                          <p:spTgt spid="743449"/>
                                        </p:tgtEl>
                                        <p:attrNameLst>
                                          <p:attrName>ppt_w</p:attrName>
                                        </p:attrNameLst>
                                      </p:cBhvr>
                                      <p:tavLst>
                                        <p:tav tm="0">
                                          <p:val>
                                            <p:fltVal val="0"/>
                                          </p:val>
                                        </p:tav>
                                        <p:tav tm="100000">
                                          <p:val>
                                            <p:strVal val="#ppt_w"/>
                                          </p:val>
                                        </p:tav>
                                      </p:tavLst>
                                    </p:anim>
                                    <p:anim calcmode="lin" valueType="num">
                                      <p:cBhvr>
                                        <p:cTn id="25" dur="500" fill="hold"/>
                                        <p:tgtEl>
                                          <p:spTgt spid="743449"/>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743450"/>
                                        </p:tgtEl>
                                        <p:attrNameLst>
                                          <p:attrName>style.visibility</p:attrName>
                                        </p:attrNameLst>
                                      </p:cBhvr>
                                      <p:to>
                                        <p:strVal val="visible"/>
                                      </p:to>
                                    </p:set>
                                    <p:anim calcmode="lin" valueType="num">
                                      <p:cBhvr>
                                        <p:cTn id="30" dur="500" fill="hold"/>
                                        <p:tgtEl>
                                          <p:spTgt spid="743450"/>
                                        </p:tgtEl>
                                        <p:attrNameLst>
                                          <p:attrName>ppt_w</p:attrName>
                                        </p:attrNameLst>
                                      </p:cBhvr>
                                      <p:tavLst>
                                        <p:tav tm="0">
                                          <p:val>
                                            <p:fltVal val="0"/>
                                          </p:val>
                                        </p:tav>
                                        <p:tav tm="100000">
                                          <p:val>
                                            <p:strVal val="#ppt_w"/>
                                          </p:val>
                                        </p:tav>
                                      </p:tavLst>
                                    </p:anim>
                                    <p:anim calcmode="lin" valueType="num">
                                      <p:cBhvr>
                                        <p:cTn id="31" dur="500" fill="hold"/>
                                        <p:tgtEl>
                                          <p:spTgt spid="743450"/>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43457"/>
                                        </p:tgtEl>
                                        <p:attrNameLst>
                                          <p:attrName>style.visibility</p:attrName>
                                        </p:attrNameLst>
                                      </p:cBhvr>
                                      <p:to>
                                        <p:strVal val="visible"/>
                                      </p:to>
                                    </p:set>
                                    <p:animEffect transition="in" filter="dissolve">
                                      <p:cBhvr>
                                        <p:cTn id="36" dur="500"/>
                                        <p:tgtEl>
                                          <p:spTgt spid="743457"/>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743451"/>
                                        </p:tgtEl>
                                        <p:attrNameLst>
                                          <p:attrName>style.visibility</p:attrName>
                                        </p:attrNameLst>
                                      </p:cBhvr>
                                      <p:to>
                                        <p:strVal val="visible"/>
                                      </p:to>
                                    </p:set>
                                    <p:anim calcmode="lin" valueType="num">
                                      <p:cBhvr>
                                        <p:cTn id="41" dur="500" fill="hold"/>
                                        <p:tgtEl>
                                          <p:spTgt spid="743451"/>
                                        </p:tgtEl>
                                        <p:attrNameLst>
                                          <p:attrName>ppt_w</p:attrName>
                                        </p:attrNameLst>
                                      </p:cBhvr>
                                      <p:tavLst>
                                        <p:tav tm="0">
                                          <p:val>
                                            <p:fltVal val="0"/>
                                          </p:val>
                                        </p:tav>
                                        <p:tav tm="100000">
                                          <p:val>
                                            <p:strVal val="#ppt_w"/>
                                          </p:val>
                                        </p:tav>
                                      </p:tavLst>
                                    </p:anim>
                                    <p:anim calcmode="lin" valueType="num">
                                      <p:cBhvr>
                                        <p:cTn id="42" dur="500" fill="hold"/>
                                        <p:tgtEl>
                                          <p:spTgt spid="743451"/>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43458"/>
                                        </p:tgtEl>
                                        <p:attrNameLst>
                                          <p:attrName>style.visibility</p:attrName>
                                        </p:attrNameLst>
                                      </p:cBhvr>
                                      <p:to>
                                        <p:strVal val="visible"/>
                                      </p:to>
                                    </p:set>
                                    <p:animEffect transition="in" filter="dissolve">
                                      <p:cBhvr>
                                        <p:cTn id="47" dur="500"/>
                                        <p:tgtEl>
                                          <p:spTgt spid="743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47" grpId="0" autoUpdateAnimBg="0"/>
      <p:bldP spid="743448" grpId="0" autoUpdateAnimBg="0"/>
      <p:bldP spid="743449" grpId="0" autoUpdateAnimBg="0"/>
      <p:bldP spid="743450" grpId="0" autoUpdateAnimBg="0"/>
      <p:bldP spid="743451" grpId="0" autoUpdateAnimBg="0"/>
      <p:bldP spid="743456" grpId="0" animBg="1"/>
      <p:bldP spid="743457" grpId="0" animBg="1"/>
      <p:bldP spid="74345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7" t="12621" r="-307" b="34127"/>
          <a:stretch/>
        </p:blipFill>
        <p:spPr>
          <a:xfrm>
            <a:off x="0" y="0"/>
            <a:ext cx="9144000" cy="3281256"/>
          </a:xfrm>
          <a:prstGeom prst="rect">
            <a:avLst/>
          </a:prstGeom>
        </p:spPr>
      </p:pic>
      <p:sp>
        <p:nvSpPr>
          <p:cNvPr id="5" name="Footer Placeholder 4"/>
          <p:cNvSpPr>
            <a:spLocks noGrp="1"/>
          </p:cNvSpPr>
          <p:nvPr>
            <p:ph type="ftr" sz="quarter" idx="11"/>
          </p:nvPr>
        </p:nvSpPr>
        <p:spPr>
          <a:prstGeom prst="rect">
            <a:avLst/>
          </a:prstGeom>
        </p:spPr>
        <p:txBody>
          <a:bodyPr/>
          <a:lstStyle/>
          <a:p>
            <a:r>
              <a:rPr lang="en-US" dirty="0">
                <a:latin typeface="Franklin Gothic Book"/>
                <a:cs typeface="Franklin Gothic Book"/>
              </a:rPr>
              <a:t>Copyright 2017, Leadership Strategies, Inc. - V15.07c Duplication prohibited without consent  </a:t>
            </a:r>
          </a:p>
        </p:txBody>
      </p:sp>
      <p:sp>
        <p:nvSpPr>
          <p:cNvPr id="18" name="Content Placeholder 6"/>
          <p:cNvSpPr txBox="1">
            <a:spLocks/>
          </p:cNvSpPr>
          <p:nvPr/>
        </p:nvSpPr>
        <p:spPr>
          <a:xfrm>
            <a:off x="2462451" y="4041368"/>
            <a:ext cx="6835928" cy="3429723"/>
          </a:xfrm>
          <a:prstGeom prst="rect">
            <a:avLst/>
          </a:prstGeom>
        </p:spPr>
        <p:txBody>
          <a:bodyPr numCol="2">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spcBef>
                <a:spcPts val="0"/>
              </a:spcBef>
              <a:buFont typeface="+mj-lt"/>
              <a:buAutoNum type="alphaUcPeriod"/>
            </a:pPr>
            <a:r>
              <a:rPr lang="en-US" sz="2400" dirty="0">
                <a:solidFill>
                  <a:schemeClr val="accent1"/>
                </a:solidFill>
              </a:rPr>
              <a:t>Teams v. Groups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8 Team Essentials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Anticipating Team Issues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Team Norms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r>
              <a:rPr lang="en-US" sz="2400" dirty="0">
                <a:solidFill>
                  <a:schemeClr val="accent1"/>
                </a:solidFill>
              </a:rPr>
              <a:t>Accountability: 5 Critical Elements</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spcBef>
                <a:spcPts val="0"/>
              </a:spcBef>
              <a:buFont typeface="+mj-lt"/>
              <a:buAutoNum type="alphaUcPeriod" startAt="6"/>
            </a:pPr>
            <a:r>
              <a:rPr lang="en-US" sz="2300" dirty="0">
                <a:solidFill>
                  <a:schemeClr val="accent1"/>
                </a:solidFill>
              </a:rPr>
              <a:t>Solution Processes</a:t>
            </a:r>
            <a:r>
              <a:rPr lang="en-US" sz="2300" dirty="0">
                <a:solidFill>
                  <a:schemeClr val="accent1"/>
                </a:solidFill>
                <a:sym typeface="Wingdings" panose="05000000000000000000" pitchFamily="2" charset="2"/>
              </a:rPr>
              <a:t> </a:t>
            </a:r>
            <a:endParaRPr lang="en-US" sz="2300" dirty="0">
              <a:solidFill>
                <a:schemeClr val="accent1"/>
              </a:solidFill>
            </a:endParaRPr>
          </a:p>
          <a:p>
            <a:pPr marL="457200" indent="-457200">
              <a:spcBef>
                <a:spcPts val="0"/>
              </a:spcBef>
              <a:buFont typeface="+mj-lt"/>
              <a:buAutoNum type="alphaUcPeriod" startAt="6"/>
            </a:pPr>
            <a:r>
              <a:rPr lang="en-US" sz="2400" dirty="0">
                <a:solidFill>
                  <a:schemeClr val="accent1"/>
                </a:solidFill>
              </a:rPr>
              <a:t>Managing Change Resistance</a:t>
            </a:r>
            <a:r>
              <a:rPr lang="en-US" sz="2400" dirty="0">
                <a:solidFill>
                  <a:schemeClr val="accent1"/>
                </a:solidFill>
                <a:sym typeface="Wingdings" panose="05000000000000000000" pitchFamily="2" charset="2"/>
              </a:rPr>
              <a:t> </a:t>
            </a:r>
            <a:endParaRPr lang="en-US" sz="2400" dirty="0">
              <a:solidFill>
                <a:schemeClr val="accent1"/>
              </a:solidFill>
            </a:endParaRPr>
          </a:p>
          <a:p>
            <a:pPr marL="457200" indent="-457200">
              <a:spcBef>
                <a:spcPts val="0"/>
              </a:spcBef>
              <a:buFont typeface="+mj-lt"/>
              <a:buAutoNum type="alphaUcPeriod" startAt="6"/>
            </a:pPr>
            <a:r>
              <a:rPr lang="en-US" sz="2400" dirty="0">
                <a:solidFill>
                  <a:schemeClr val="accent1"/>
                </a:solidFill>
              </a:rPr>
              <a:t>Developing Recommendations</a:t>
            </a:r>
            <a:r>
              <a:rPr lang="en-US" sz="2400" dirty="0">
                <a:solidFill>
                  <a:schemeClr val="accent1"/>
                </a:solidFill>
                <a:sym typeface="Wingdings" panose="05000000000000000000" pitchFamily="2" charset="2"/>
              </a:rPr>
              <a:t> </a:t>
            </a:r>
            <a:endParaRPr lang="en-US" sz="2400" dirty="0">
              <a:solidFill>
                <a:schemeClr val="accent1"/>
              </a:solidFill>
            </a:endParaRPr>
          </a:p>
          <a:p>
            <a:pPr marL="0" indent="0">
              <a:lnSpc>
                <a:spcPct val="110000"/>
              </a:lnSpc>
              <a:spcBef>
                <a:spcPts val="0"/>
              </a:spcBef>
              <a:buNone/>
            </a:pPr>
            <a:r>
              <a:rPr lang="en-US" sz="2400" dirty="0">
                <a:solidFill>
                  <a:srgbClr val="E46C0A"/>
                </a:solidFill>
                <a:latin typeface="Franklin Gothic Demi" panose="020B0703020102020204" pitchFamily="34" charset="0"/>
              </a:rPr>
              <a:t>Exercise</a:t>
            </a:r>
            <a:r>
              <a:rPr lang="en-US" sz="2400" dirty="0">
                <a:solidFill>
                  <a:schemeClr val="tx2"/>
                </a:solidFill>
                <a:latin typeface="Franklin Gothic Demi" panose="020B0703020102020204" pitchFamily="34" charset="0"/>
              </a:rPr>
              <a:t>: Chartering a Team </a:t>
            </a:r>
          </a:p>
          <a:p>
            <a:pPr marL="457200" indent="-457200">
              <a:lnSpc>
                <a:spcPct val="90000"/>
              </a:lnSpc>
              <a:spcBef>
                <a:spcPts val="300"/>
              </a:spcBef>
              <a:buFont typeface="+mj-lt"/>
              <a:buAutoNum type="alphaUcPeriod"/>
            </a:pPr>
            <a:endParaRPr lang="en-US" sz="2000" dirty="0">
              <a:solidFill>
                <a:schemeClr val="tx2"/>
              </a:solidFill>
            </a:endParaRPr>
          </a:p>
        </p:txBody>
      </p:sp>
      <p:graphicFrame>
        <p:nvGraphicFramePr>
          <p:cNvPr id="20" name="Table 19"/>
          <p:cNvGraphicFramePr>
            <a:graphicFrameLocks noGrp="1"/>
          </p:cNvGraphicFramePr>
          <p:nvPr>
            <p:extLst/>
          </p:nvPr>
        </p:nvGraphicFramePr>
        <p:xfrm>
          <a:off x="1889429" y="3303158"/>
          <a:ext cx="5616271" cy="745197"/>
        </p:xfrm>
        <a:graphic>
          <a:graphicData uri="http://schemas.openxmlformats.org/drawingml/2006/table">
            <a:tbl>
              <a:tblPr firstRow="1" bandRow="1">
                <a:tableStyleId>{5C22544A-7EE6-4342-B048-85BDC9FD1C3A}</a:tableStyleId>
              </a:tblPr>
              <a:tblGrid>
                <a:gridCol w="573635">
                  <a:extLst>
                    <a:ext uri="{9D8B030D-6E8A-4147-A177-3AD203B41FA5}">
                      <a16:colId xmlns:a16="http://schemas.microsoft.com/office/drawing/2014/main" val="2530965431"/>
                    </a:ext>
                  </a:extLst>
                </a:gridCol>
                <a:gridCol w="5042636">
                  <a:extLst>
                    <a:ext uri="{9D8B030D-6E8A-4147-A177-3AD203B41FA5}">
                      <a16:colId xmlns:a16="http://schemas.microsoft.com/office/drawing/2014/main" val="2374861410"/>
                    </a:ext>
                  </a:extLst>
                </a:gridCol>
              </a:tblGrid>
              <a:tr h="745197">
                <a:tc>
                  <a:txBody>
                    <a:bodyPr/>
                    <a:lstStyle/>
                    <a:p>
                      <a:pPr algn="ctr"/>
                      <a:r>
                        <a:rPr lang="en-US" sz="3600" dirty="0"/>
                        <a:t>4</a:t>
                      </a:r>
                    </a:p>
                  </a:txBody>
                  <a:tcPr>
                    <a:solidFill>
                      <a:schemeClr val="tx1"/>
                    </a:solidFill>
                  </a:tcPr>
                </a:tc>
                <a:tc>
                  <a:txBody>
                    <a:bodyPr/>
                    <a:lstStyle/>
                    <a:p>
                      <a:r>
                        <a:rPr lang="en-US" sz="3600" dirty="0"/>
                        <a:t> Facilitating 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21" name="Picture 20"/>
          <p:cNvPicPr>
            <a:picLocks noChangeAspect="1"/>
          </p:cNvPicPr>
          <p:nvPr/>
        </p:nvPicPr>
        <p:blipFill>
          <a:blip r:embed="rId3"/>
          <a:stretch>
            <a:fillRect/>
          </a:stretch>
        </p:blipFill>
        <p:spPr>
          <a:xfrm>
            <a:off x="196640" y="4151017"/>
            <a:ext cx="2194560" cy="2203132"/>
          </a:xfrm>
          <a:prstGeom prst="rect">
            <a:avLst/>
          </a:prstGeom>
        </p:spPr>
      </p:pic>
    </p:spTree>
    <p:extLst>
      <p:ext uri="{BB962C8B-B14F-4D97-AF65-F5344CB8AC3E}">
        <p14:creationId xmlns:p14="http://schemas.microsoft.com/office/powerpoint/2010/main" val="2625935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latin typeface="Franklin Gothic Book"/>
                <a:cs typeface="Franklin Gothic Book"/>
              </a:rPr>
              <a:t>Copyright 2015, Leadership Strategies, Inc. - V15.07c Duplication prohibited without consent  </a:t>
            </a:r>
          </a:p>
        </p:txBody>
      </p:sp>
      <p:sp>
        <p:nvSpPr>
          <p:cNvPr id="7" name="Content Placeholder 6"/>
          <p:cNvSpPr>
            <a:spLocks noGrp="1"/>
          </p:cNvSpPr>
          <p:nvPr>
            <p:ph sz="half" idx="2"/>
          </p:nvPr>
        </p:nvSpPr>
        <p:spPr/>
        <p:txBody>
          <a:bodyPr/>
          <a:lstStyle/>
          <a:p>
            <a:pPr marL="0" indent="0">
              <a:buNone/>
            </a:pPr>
            <a:r>
              <a:rPr lang="en-US" dirty="0"/>
              <a:t>How might you use the information from this section to… </a:t>
            </a:r>
          </a:p>
          <a:p>
            <a:r>
              <a:rPr lang="en-US" dirty="0"/>
              <a:t>Select team members?</a:t>
            </a:r>
          </a:p>
          <a:p>
            <a:r>
              <a:rPr lang="en-US" dirty="0"/>
              <a:t>Establish the team charter?</a:t>
            </a:r>
          </a:p>
          <a:p>
            <a:r>
              <a:rPr lang="en-US" dirty="0"/>
              <a:t>Ensure team success?</a:t>
            </a:r>
          </a:p>
          <a:p>
            <a:r>
              <a:rPr lang="en-US" dirty="0"/>
              <a:t>Anticipate and prevent issues?</a:t>
            </a:r>
          </a:p>
          <a:p>
            <a:endParaRPr lang="en-US" dirty="0"/>
          </a:p>
        </p:txBody>
      </p:sp>
      <p:sp>
        <p:nvSpPr>
          <p:cNvPr id="2" name="Title 1"/>
          <p:cNvSpPr>
            <a:spLocks noGrp="1"/>
          </p:cNvSpPr>
          <p:nvPr>
            <p:ph type="title"/>
          </p:nvPr>
        </p:nvSpPr>
        <p:spPr>
          <a:xfrm>
            <a:off x="296030" y="0"/>
            <a:ext cx="7755440" cy="973498"/>
          </a:xfrm>
        </p:spPr>
        <p:txBody>
          <a:bodyPr/>
          <a:lstStyle/>
          <a:p>
            <a:r>
              <a:rPr lang="en-US" dirty="0"/>
              <a:t>Spring Forward – 4a. Chartering a Team</a:t>
            </a:r>
          </a:p>
        </p:txBody>
      </p:sp>
      <p:sp>
        <p:nvSpPr>
          <p:cNvPr id="4" name="Slide Number Placeholder 3"/>
          <p:cNvSpPr>
            <a:spLocks noGrp="1"/>
          </p:cNvSpPr>
          <p:nvPr>
            <p:ph type="sldNum" sz="quarter" idx="12"/>
          </p:nvPr>
        </p:nvSpPr>
        <p:spPr/>
        <p:txBody>
          <a:bodyPr/>
          <a:lstStyle/>
          <a:p>
            <a:fld id="{A6F13094-2F37-5845-9CA2-309EAAA09F8B}" type="slidenum">
              <a:rPr lang="en-US" smtClean="0"/>
              <a:t>49</a:t>
            </a:fld>
            <a:r>
              <a:rPr lang="en-US" dirty="0"/>
              <a:t> | M: 9</a:t>
            </a:r>
          </a:p>
        </p:txBody>
      </p:sp>
      <p:pic>
        <p:nvPicPr>
          <p:cNvPr id="9" name="Picture 8"/>
          <p:cNvPicPr>
            <a:picLocks noChangeAspect="1"/>
          </p:cNvPicPr>
          <p:nvPr/>
        </p:nvPicPr>
        <p:blipFill>
          <a:blip r:embed="rId2"/>
          <a:stretch>
            <a:fillRect/>
          </a:stretch>
        </p:blipFill>
        <p:spPr>
          <a:xfrm>
            <a:off x="296030" y="1144634"/>
            <a:ext cx="3926231" cy="4979458"/>
          </a:xfrm>
          <a:prstGeom prst="rect">
            <a:avLst/>
          </a:prstGeom>
        </p:spPr>
      </p:pic>
    </p:spTree>
    <p:extLst>
      <p:ext uri="{BB962C8B-B14F-4D97-AF65-F5344CB8AC3E}">
        <p14:creationId xmlns:p14="http://schemas.microsoft.com/office/powerpoint/2010/main" val="165972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Rules</a:t>
            </a:r>
          </a:p>
        </p:txBody>
      </p:sp>
      <p:sp>
        <p:nvSpPr>
          <p:cNvPr id="3" name="Content Placeholder 2"/>
          <p:cNvSpPr>
            <a:spLocks noGrp="1"/>
          </p:cNvSpPr>
          <p:nvPr>
            <p:ph idx="1"/>
          </p:nvPr>
        </p:nvSpPr>
        <p:spPr/>
        <p:txBody>
          <a:bodyPr/>
          <a:lstStyle/>
          <a:p>
            <a:r>
              <a:rPr lang="en-US" dirty="0">
                <a:solidFill>
                  <a:schemeClr val="tx2"/>
                </a:solidFill>
              </a:rPr>
              <a:t>Always open for questions</a:t>
            </a:r>
          </a:p>
          <a:p>
            <a:r>
              <a:rPr lang="en-US" dirty="0">
                <a:solidFill>
                  <a:schemeClr val="tx2"/>
                </a:solidFill>
              </a:rPr>
              <a:t>The open issues list</a:t>
            </a:r>
          </a:p>
          <a:p>
            <a:r>
              <a:rPr lang="en-US" dirty="0">
                <a:solidFill>
                  <a:schemeClr val="tx2"/>
                </a:solidFill>
              </a:rPr>
              <a:t>Respect the speaker</a:t>
            </a:r>
          </a:p>
          <a:p>
            <a:r>
              <a:rPr lang="en-US" dirty="0">
                <a:solidFill>
                  <a:schemeClr val="tx2"/>
                </a:solidFill>
              </a:rPr>
              <a:t>Avoid “bar discussion”</a:t>
            </a:r>
          </a:p>
          <a:p>
            <a:r>
              <a:rPr lang="en-US" dirty="0">
                <a:solidFill>
                  <a:schemeClr val="tx2"/>
                </a:solidFill>
              </a:rPr>
              <a:t>Start on time, end on time</a:t>
            </a:r>
          </a:p>
          <a:p>
            <a:r>
              <a:rPr lang="en-US" dirty="0">
                <a:solidFill>
                  <a:schemeClr val="tx2"/>
                </a:solidFill>
              </a:rPr>
              <a:t>Repetition to train the mind</a:t>
            </a:r>
          </a:p>
          <a:p>
            <a:r>
              <a:rPr lang="en-US" dirty="0">
                <a:solidFill>
                  <a:schemeClr val="tx2"/>
                </a:solidFill>
              </a:rPr>
              <a:t>No beeps or buzzes</a:t>
            </a:r>
          </a:p>
          <a:p>
            <a:r>
              <a:rPr lang="en-US" dirty="0">
                <a:solidFill>
                  <a:schemeClr val="tx2"/>
                </a:solidFill>
              </a:rPr>
              <a:t>Team Cheers</a:t>
            </a:r>
          </a:p>
          <a:p>
            <a:r>
              <a:rPr lang="en-US" dirty="0">
                <a:solidFill>
                  <a:schemeClr val="tx2"/>
                </a:solidFill>
              </a:rPr>
              <a:t>“Choo </a:t>
            </a:r>
            <a:r>
              <a:rPr lang="en-US" dirty="0" err="1">
                <a:solidFill>
                  <a:schemeClr val="tx2"/>
                </a:solidFill>
              </a:rPr>
              <a:t>Choo</a:t>
            </a:r>
            <a:r>
              <a:rPr lang="en-US" dirty="0">
                <a:solidFill>
                  <a:schemeClr val="tx2"/>
                </a:solidFill>
              </a:rPr>
              <a:t>”</a:t>
            </a:r>
          </a:p>
          <a:p>
            <a:r>
              <a:rPr lang="en-US" dirty="0">
                <a:solidFill>
                  <a:schemeClr val="tx2"/>
                </a:solidFill>
              </a:rPr>
              <a:t> </a:t>
            </a:r>
          </a:p>
          <a:p>
            <a:endParaRPr lang="en-US" dirty="0">
              <a:solidFill>
                <a:schemeClr val="tx2"/>
              </a:solidFill>
            </a:endParaRPr>
          </a:p>
        </p:txBody>
      </p:sp>
      <p:sp>
        <p:nvSpPr>
          <p:cNvPr id="5" name="Footer Placeholder 4"/>
          <p:cNvSpPr>
            <a:spLocks noGrp="1"/>
          </p:cNvSpPr>
          <p:nvPr>
            <p:ph type="ftr" sz="quarter" idx="11"/>
          </p:nvPr>
        </p:nvSpPr>
        <p:spPr/>
        <p:txBody>
          <a:bodyPr/>
          <a:lstStyle/>
          <a:p>
            <a:r>
              <a:rPr lang="en-US" dirty="0"/>
              <a:t>Copyright 2015, Leadership Strategies, Inc. - V15.07c Duplication prohibited without consent </a:t>
            </a:r>
          </a:p>
        </p:txBody>
      </p:sp>
    </p:spTree>
    <p:extLst>
      <p:ext uri="{BB962C8B-B14F-4D97-AF65-F5344CB8AC3E}">
        <p14:creationId xmlns:p14="http://schemas.microsoft.com/office/powerpoint/2010/main" val="3836047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296032" y="1244441"/>
            <a:ext cx="7886700" cy="4781917"/>
          </a:xfrm>
        </p:spPr>
        <p:txBody>
          <a:bodyPr>
            <a:normAutofit/>
          </a:bodyPr>
          <a:lstStyle/>
          <a:p>
            <a:pPr marL="0" indent="0">
              <a:buNone/>
            </a:pPr>
            <a:r>
              <a:rPr lang="en-US" dirty="0">
                <a:solidFill>
                  <a:schemeClr val="tx2"/>
                </a:solidFill>
              </a:rPr>
              <a:t>Sustained Success Requires?</a:t>
            </a:r>
          </a:p>
          <a:p>
            <a:pPr marL="0" indent="0">
              <a:buNone/>
            </a:pPr>
            <a:endParaRPr lang="en-US" dirty="0">
              <a:solidFill>
                <a:schemeClr val="tx2"/>
              </a:solidFill>
            </a:endParaRPr>
          </a:p>
          <a:p>
            <a:r>
              <a:rPr lang="en-US" dirty="0">
                <a:solidFill>
                  <a:schemeClr val="tx2"/>
                </a:solidFill>
              </a:rPr>
              <a:t>Organized as a team</a:t>
            </a:r>
          </a:p>
          <a:p>
            <a:r>
              <a:rPr lang="en-US" dirty="0">
                <a:solidFill>
                  <a:schemeClr val="tx2"/>
                </a:solidFill>
              </a:rPr>
              <a:t>Operating as a team</a:t>
            </a:r>
          </a:p>
          <a:p>
            <a:r>
              <a:rPr lang="en-US" dirty="0">
                <a:solidFill>
                  <a:schemeClr val="tx2"/>
                </a:solidFill>
              </a:rPr>
              <a:t>Excellent strategy</a:t>
            </a:r>
          </a:p>
        </p:txBody>
      </p:sp>
    </p:spTree>
    <p:extLst>
      <p:ext uri="{BB962C8B-B14F-4D97-AF65-F5344CB8AC3E}">
        <p14:creationId xmlns:p14="http://schemas.microsoft.com/office/powerpoint/2010/main" val="13634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364750" y="1215531"/>
            <a:ext cx="7886700" cy="4781917"/>
          </a:xfrm>
        </p:spPr>
        <p:txBody>
          <a:bodyPr>
            <a:normAutofit lnSpcReduction="10000"/>
          </a:bodyPr>
          <a:lstStyle/>
          <a:p>
            <a:pPr marL="0" indent="0">
              <a:buNone/>
            </a:pPr>
            <a:r>
              <a:rPr lang="en-US" dirty="0">
                <a:solidFill>
                  <a:schemeClr val="tx2"/>
                </a:solidFill>
              </a:rPr>
              <a:t>Which of the 8 Team Essentials should the team create?</a:t>
            </a:r>
          </a:p>
          <a:p>
            <a:r>
              <a:rPr lang="en-US" dirty="0">
                <a:solidFill>
                  <a:schemeClr val="tx2"/>
                </a:solidFill>
              </a:rPr>
              <a:t>Solution Process</a:t>
            </a:r>
          </a:p>
          <a:p>
            <a:r>
              <a:rPr lang="en-US" dirty="0">
                <a:solidFill>
                  <a:schemeClr val="tx2"/>
                </a:solidFill>
              </a:rPr>
              <a:t>Purpose</a:t>
            </a:r>
          </a:p>
          <a:p>
            <a:r>
              <a:rPr lang="en-US" dirty="0">
                <a:solidFill>
                  <a:schemeClr val="tx2"/>
                </a:solidFill>
              </a:rPr>
              <a:t>Leadership</a:t>
            </a:r>
          </a:p>
          <a:p>
            <a:r>
              <a:rPr lang="en-US" dirty="0">
                <a:solidFill>
                  <a:schemeClr val="tx2"/>
                </a:solidFill>
              </a:rPr>
              <a:t>Deliverables</a:t>
            </a:r>
          </a:p>
          <a:p>
            <a:r>
              <a:rPr lang="en-US" dirty="0">
                <a:solidFill>
                  <a:schemeClr val="tx2"/>
                </a:solidFill>
              </a:rPr>
              <a:t>Constraints</a:t>
            </a:r>
          </a:p>
          <a:p>
            <a:r>
              <a:rPr lang="en-US" dirty="0">
                <a:solidFill>
                  <a:schemeClr val="tx2"/>
                </a:solidFill>
              </a:rPr>
              <a:t>Resources</a:t>
            </a:r>
          </a:p>
          <a:p>
            <a:r>
              <a:rPr lang="en-US" dirty="0">
                <a:solidFill>
                  <a:schemeClr val="tx2"/>
                </a:solidFill>
              </a:rPr>
              <a:t>Accountability</a:t>
            </a:r>
          </a:p>
          <a:p>
            <a:r>
              <a:rPr lang="en-US" dirty="0">
                <a:solidFill>
                  <a:schemeClr val="tx2"/>
                </a:solidFill>
              </a:rPr>
              <a:t>Teamwork</a:t>
            </a:r>
          </a:p>
        </p:txBody>
      </p:sp>
      <p:sp>
        <p:nvSpPr>
          <p:cNvPr id="6" name="Rectangle 5"/>
          <p:cNvSpPr/>
          <p:nvPr/>
        </p:nvSpPr>
        <p:spPr>
          <a:xfrm>
            <a:off x="364750" y="2039165"/>
            <a:ext cx="3100202" cy="506776"/>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3043" y="5359182"/>
            <a:ext cx="3111909" cy="506776"/>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3044" y="2967699"/>
            <a:ext cx="3111908" cy="506776"/>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64952" y="5255052"/>
            <a:ext cx="257513" cy="707886"/>
          </a:xfrm>
          <a:prstGeom prst="rect">
            <a:avLst/>
          </a:prstGeom>
          <a:noFill/>
        </p:spPr>
        <p:txBody>
          <a:bodyPr wrap="square" rtlCol="0">
            <a:spAutoFit/>
          </a:bodyPr>
          <a:lstStyle/>
          <a:p>
            <a:r>
              <a:rPr lang="en-US" sz="4000" b="1" dirty="0">
                <a:solidFill>
                  <a:schemeClr val="bg1">
                    <a:lumMod val="75000"/>
                  </a:schemeClr>
                </a:solidFill>
              </a:rPr>
              <a:t>-</a:t>
            </a:r>
          </a:p>
        </p:txBody>
      </p:sp>
    </p:spTree>
    <p:extLst>
      <p:ext uri="{BB962C8B-B14F-4D97-AF65-F5344CB8AC3E}">
        <p14:creationId xmlns:p14="http://schemas.microsoft.com/office/powerpoint/2010/main" val="153666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296032" y="1311921"/>
            <a:ext cx="8219318" cy="4781917"/>
          </a:xfrm>
        </p:spPr>
        <p:txBody>
          <a:bodyPr>
            <a:normAutofit lnSpcReduction="10000"/>
          </a:bodyPr>
          <a:lstStyle/>
          <a:p>
            <a:pPr marL="0" indent="0">
              <a:buNone/>
            </a:pPr>
            <a:r>
              <a:rPr lang="en-US" dirty="0">
                <a:solidFill>
                  <a:schemeClr val="tx2"/>
                </a:solidFill>
              </a:rPr>
              <a:t>Considering the 8 Team Essentials, which of the DISC styles would be most interested in:</a:t>
            </a:r>
          </a:p>
          <a:p>
            <a:pPr marL="0" indent="0">
              <a:buNone/>
            </a:pPr>
            <a:r>
              <a:rPr lang="en-US" dirty="0">
                <a:solidFill>
                  <a:schemeClr val="tx2"/>
                </a:solidFill>
              </a:rPr>
              <a:t>Purpose and Members?</a:t>
            </a:r>
          </a:p>
          <a:p>
            <a:r>
              <a:rPr lang="en-US" dirty="0">
                <a:solidFill>
                  <a:schemeClr val="tx2"/>
                </a:solidFill>
              </a:rPr>
              <a:t>I</a:t>
            </a:r>
          </a:p>
          <a:p>
            <a:pPr marL="0" indent="0">
              <a:buNone/>
            </a:pPr>
            <a:r>
              <a:rPr lang="en-US" dirty="0">
                <a:solidFill>
                  <a:schemeClr val="tx2"/>
                </a:solidFill>
              </a:rPr>
              <a:t>Constraints and Work Process?</a:t>
            </a:r>
          </a:p>
          <a:p>
            <a:r>
              <a:rPr lang="en-US" dirty="0">
                <a:solidFill>
                  <a:schemeClr val="tx2"/>
                </a:solidFill>
              </a:rPr>
              <a:t>C</a:t>
            </a:r>
          </a:p>
          <a:p>
            <a:pPr marL="0" indent="0">
              <a:buNone/>
            </a:pPr>
            <a:r>
              <a:rPr lang="en-US" dirty="0">
                <a:solidFill>
                  <a:schemeClr val="tx2"/>
                </a:solidFill>
              </a:rPr>
              <a:t>Members and Teamwork?</a:t>
            </a:r>
          </a:p>
          <a:p>
            <a:r>
              <a:rPr lang="en-US" dirty="0">
                <a:solidFill>
                  <a:schemeClr val="tx2"/>
                </a:solidFill>
              </a:rPr>
              <a:t>S</a:t>
            </a:r>
          </a:p>
          <a:p>
            <a:pPr marL="0" indent="0">
              <a:buNone/>
            </a:pPr>
            <a:r>
              <a:rPr lang="en-US" dirty="0">
                <a:solidFill>
                  <a:schemeClr val="tx2"/>
                </a:solidFill>
              </a:rPr>
              <a:t>Deliverable and Leadership?</a:t>
            </a:r>
          </a:p>
          <a:p>
            <a:r>
              <a:rPr lang="en-US" dirty="0">
                <a:solidFill>
                  <a:schemeClr val="tx2"/>
                </a:solidFill>
              </a:rPr>
              <a:t>D</a:t>
            </a:r>
          </a:p>
        </p:txBody>
      </p:sp>
      <p:sp>
        <p:nvSpPr>
          <p:cNvPr id="5" name="TextBox 4"/>
          <p:cNvSpPr txBox="1"/>
          <p:nvPr/>
        </p:nvSpPr>
        <p:spPr>
          <a:xfrm>
            <a:off x="8834389" y="5274319"/>
            <a:ext cx="257513" cy="707886"/>
          </a:xfrm>
          <a:prstGeom prst="rect">
            <a:avLst/>
          </a:prstGeom>
          <a:noFill/>
        </p:spPr>
        <p:txBody>
          <a:bodyPr wrap="square" rtlCol="0">
            <a:spAutoFit/>
          </a:bodyPr>
          <a:lstStyle/>
          <a:p>
            <a:r>
              <a:rPr lang="en-US" sz="4000" b="1" dirty="0">
                <a:solidFill>
                  <a:schemeClr val="bg1">
                    <a:lumMod val="75000"/>
                  </a:schemeClr>
                </a:solidFill>
              </a:rPr>
              <a:t>-</a:t>
            </a:r>
          </a:p>
        </p:txBody>
      </p:sp>
    </p:spTree>
    <p:extLst>
      <p:ext uri="{BB962C8B-B14F-4D97-AF65-F5344CB8AC3E}">
        <p14:creationId xmlns:p14="http://schemas.microsoft.com/office/powerpoint/2010/main" val="144837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296033" y="1288168"/>
            <a:ext cx="8560890" cy="5182024"/>
          </a:xfrm>
        </p:spPr>
        <p:txBody>
          <a:bodyPr>
            <a:normAutofit fontScale="40000" lnSpcReduction="20000"/>
          </a:bodyPr>
          <a:lstStyle/>
          <a:p>
            <a:pPr marL="0" indent="0">
              <a:buNone/>
            </a:pPr>
            <a:r>
              <a:rPr lang="en-US" sz="5900" dirty="0">
                <a:solidFill>
                  <a:schemeClr val="tx2"/>
                </a:solidFill>
              </a:rPr>
              <a:t>Which is the Solution Process for each of the following needs?</a:t>
            </a:r>
          </a:p>
          <a:p>
            <a:pPr marL="0" indent="0">
              <a:buNone/>
            </a:pPr>
            <a:endParaRPr lang="en-US" sz="5900" dirty="0">
              <a:solidFill>
                <a:schemeClr val="tx2"/>
              </a:solidFill>
            </a:endParaRPr>
          </a:p>
          <a:p>
            <a:pPr marL="0" indent="0">
              <a:buNone/>
            </a:pPr>
            <a:r>
              <a:rPr lang="en-US" sz="5900" dirty="0">
                <a:solidFill>
                  <a:schemeClr val="tx2"/>
                </a:solidFill>
              </a:rPr>
              <a:t>Lack of common direction among departments</a:t>
            </a:r>
          </a:p>
          <a:p>
            <a:r>
              <a:rPr lang="en-US" sz="5900" dirty="0">
                <a:solidFill>
                  <a:schemeClr val="tx2"/>
                </a:solidFill>
              </a:rPr>
              <a:t>Strategic Planning</a:t>
            </a:r>
          </a:p>
          <a:p>
            <a:pPr marL="0" indent="0">
              <a:buNone/>
            </a:pPr>
            <a:endParaRPr lang="en-US" sz="5900" dirty="0">
              <a:solidFill>
                <a:schemeClr val="tx2"/>
              </a:solidFill>
            </a:endParaRPr>
          </a:p>
          <a:p>
            <a:pPr marL="0" indent="0">
              <a:buNone/>
            </a:pPr>
            <a:r>
              <a:rPr lang="en-US" sz="5900" dirty="0">
                <a:solidFill>
                  <a:schemeClr val="tx2"/>
                </a:solidFill>
              </a:rPr>
              <a:t>A detailed plan is needed for a project</a:t>
            </a:r>
          </a:p>
          <a:p>
            <a:r>
              <a:rPr lang="en-US" sz="5900" dirty="0">
                <a:solidFill>
                  <a:schemeClr val="tx2"/>
                </a:solidFill>
              </a:rPr>
              <a:t>Project Planning</a:t>
            </a:r>
          </a:p>
          <a:p>
            <a:pPr marL="0" indent="0">
              <a:buNone/>
            </a:pPr>
            <a:endParaRPr lang="en-US" sz="5900" dirty="0">
              <a:solidFill>
                <a:schemeClr val="tx2"/>
              </a:solidFill>
            </a:endParaRPr>
          </a:p>
          <a:p>
            <a:pPr marL="0" indent="0">
              <a:buNone/>
            </a:pPr>
            <a:r>
              <a:rPr lang="en-US" sz="5900" dirty="0">
                <a:solidFill>
                  <a:schemeClr val="tx2"/>
                </a:solidFill>
              </a:rPr>
              <a:t>There is disagreement on how to resolve a specific issue</a:t>
            </a:r>
          </a:p>
          <a:p>
            <a:r>
              <a:rPr lang="en-US" sz="5900" dirty="0">
                <a:solidFill>
                  <a:schemeClr val="tx2"/>
                </a:solidFill>
              </a:rPr>
              <a:t>Issue Resolution</a:t>
            </a:r>
          </a:p>
          <a:p>
            <a:pPr marL="0" indent="0">
              <a:buNone/>
            </a:pPr>
            <a:endParaRPr lang="en-US" sz="5900" dirty="0">
              <a:solidFill>
                <a:schemeClr val="tx2"/>
              </a:solidFill>
            </a:endParaRPr>
          </a:p>
          <a:p>
            <a:pPr marL="0" indent="0">
              <a:buNone/>
            </a:pPr>
            <a:r>
              <a:rPr lang="en-US" sz="5900" dirty="0">
                <a:solidFill>
                  <a:schemeClr val="tx2"/>
                </a:solidFill>
              </a:rPr>
              <a:t>Streamline a process that is inefficient or ineffective</a:t>
            </a:r>
          </a:p>
          <a:p>
            <a:r>
              <a:rPr lang="en-US" sz="5900" dirty="0">
                <a:solidFill>
                  <a:schemeClr val="tx2"/>
                </a:solidFill>
              </a:rPr>
              <a:t>Process Improvement</a:t>
            </a:r>
          </a:p>
          <a:p>
            <a:pPr marL="0" indent="0">
              <a:buNone/>
            </a:pPr>
            <a:endParaRPr lang="en-US" dirty="0"/>
          </a:p>
          <a:p>
            <a:pPr marL="0" indent="0">
              <a:buNone/>
            </a:pPr>
            <a:endParaRPr lang="en-US" dirty="0"/>
          </a:p>
        </p:txBody>
      </p:sp>
      <p:sp>
        <p:nvSpPr>
          <p:cNvPr id="5" name="TextBox 4"/>
          <p:cNvSpPr txBox="1"/>
          <p:nvPr/>
        </p:nvSpPr>
        <p:spPr>
          <a:xfrm>
            <a:off x="8886487" y="5446588"/>
            <a:ext cx="257513" cy="707886"/>
          </a:xfrm>
          <a:prstGeom prst="rect">
            <a:avLst/>
          </a:prstGeom>
          <a:noFill/>
        </p:spPr>
        <p:txBody>
          <a:bodyPr wrap="square" rtlCol="0">
            <a:spAutoFit/>
          </a:bodyPr>
          <a:lstStyle/>
          <a:p>
            <a:r>
              <a:rPr lang="en-US" sz="4000" b="1" dirty="0">
                <a:solidFill>
                  <a:schemeClr val="bg1">
                    <a:lumMod val="75000"/>
                  </a:schemeClr>
                </a:solidFill>
              </a:rPr>
              <a:t>-</a:t>
            </a:r>
          </a:p>
        </p:txBody>
      </p:sp>
    </p:spTree>
    <p:extLst>
      <p:ext uri="{BB962C8B-B14F-4D97-AF65-F5344CB8AC3E}">
        <p14:creationId xmlns:p14="http://schemas.microsoft.com/office/powerpoint/2010/main" val="54846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296032" y="1235034"/>
            <a:ext cx="8219318" cy="4941929"/>
          </a:xfrm>
        </p:spPr>
        <p:txBody>
          <a:bodyPr/>
          <a:lstStyle/>
          <a:p>
            <a:pPr marL="0" indent="0">
              <a:buNone/>
            </a:pPr>
            <a:r>
              <a:rPr lang="en-US" dirty="0">
                <a:solidFill>
                  <a:schemeClr val="tx2"/>
                </a:solidFill>
              </a:rPr>
              <a:t>Which of the following is one of the 5 Keys to Accountability?</a:t>
            </a:r>
          </a:p>
          <a:p>
            <a:pPr marL="0" indent="0">
              <a:buNone/>
            </a:pPr>
            <a:endParaRPr lang="en-US" dirty="0">
              <a:solidFill>
                <a:schemeClr val="tx2"/>
              </a:solidFill>
            </a:endParaRPr>
          </a:p>
          <a:p>
            <a:pPr lvl="1" indent="-385763">
              <a:buFont typeface="+mj-lt"/>
              <a:buAutoNum type="arabicPeriod"/>
            </a:pPr>
            <a:r>
              <a:rPr lang="en-US" dirty="0">
                <a:solidFill>
                  <a:schemeClr val="tx2"/>
                </a:solidFill>
              </a:rPr>
              <a:t>Undefined work</a:t>
            </a:r>
          </a:p>
          <a:p>
            <a:pPr lvl="1" indent="-385763">
              <a:buFont typeface="+mj-lt"/>
              <a:buAutoNum type="arabicPeriod"/>
            </a:pPr>
            <a:r>
              <a:rPr lang="en-US" dirty="0">
                <a:solidFill>
                  <a:schemeClr val="tx2"/>
                </a:solidFill>
              </a:rPr>
              <a:t>Rejected responsibility</a:t>
            </a:r>
          </a:p>
          <a:p>
            <a:pPr lvl="1" indent="-385763">
              <a:buFont typeface="+mj-lt"/>
              <a:buAutoNum type="arabicPeriod"/>
            </a:pPr>
            <a:r>
              <a:rPr lang="en-US" dirty="0">
                <a:solidFill>
                  <a:schemeClr val="tx2"/>
                </a:solidFill>
              </a:rPr>
              <a:t>Monitoring and reporting process</a:t>
            </a:r>
          </a:p>
          <a:p>
            <a:pPr lvl="1" indent="-385763">
              <a:buFont typeface="+mj-lt"/>
              <a:buAutoNum type="arabicPeriod"/>
            </a:pPr>
            <a:r>
              <a:rPr lang="en-US" dirty="0">
                <a:solidFill>
                  <a:schemeClr val="tx2"/>
                </a:solidFill>
              </a:rPr>
              <a:t>Rewards for inactivity</a:t>
            </a:r>
          </a:p>
          <a:p>
            <a:pPr lvl="1" indent="-385763">
              <a:buFont typeface="+mj-lt"/>
              <a:buAutoNum type="arabicPeriod"/>
            </a:pPr>
            <a:r>
              <a:rPr lang="en-US" dirty="0">
                <a:solidFill>
                  <a:schemeClr val="tx2"/>
                </a:solidFill>
              </a:rPr>
              <a:t>Rewards for inadequate performance</a:t>
            </a:r>
          </a:p>
          <a:p>
            <a:pPr marL="0" indent="0">
              <a:buNone/>
            </a:pPr>
            <a:endParaRPr lang="en-US" dirty="0"/>
          </a:p>
        </p:txBody>
      </p:sp>
      <p:sp>
        <p:nvSpPr>
          <p:cNvPr id="5" name="Rectangle 4"/>
          <p:cNvSpPr/>
          <p:nvPr/>
        </p:nvSpPr>
        <p:spPr>
          <a:xfrm>
            <a:off x="576882" y="3573764"/>
            <a:ext cx="4935556" cy="451693"/>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3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296032" y="1235034"/>
            <a:ext cx="8219318" cy="4941929"/>
          </a:xfrm>
        </p:spPr>
        <p:txBody>
          <a:bodyPr/>
          <a:lstStyle/>
          <a:p>
            <a:pPr marL="0" indent="0">
              <a:buNone/>
            </a:pPr>
            <a:r>
              <a:rPr lang="en-US" dirty="0">
                <a:solidFill>
                  <a:schemeClr val="tx2"/>
                </a:solidFill>
              </a:rPr>
              <a:t>What are the four key reasons that people change?</a:t>
            </a:r>
          </a:p>
          <a:p>
            <a:pPr marL="0" indent="0">
              <a:buNone/>
            </a:pPr>
            <a:endParaRPr lang="en-US" dirty="0">
              <a:solidFill>
                <a:schemeClr val="tx2"/>
              </a:solidFill>
            </a:endParaRPr>
          </a:p>
          <a:p>
            <a:pPr marL="700087" lvl="1" indent="-342900">
              <a:buFont typeface="Arial" panose="020B0604020202020204" pitchFamily="34" charset="0"/>
              <a:buChar char="•"/>
            </a:pPr>
            <a:r>
              <a:rPr lang="en-US" dirty="0">
                <a:solidFill>
                  <a:schemeClr val="tx2"/>
                </a:solidFill>
              </a:rPr>
              <a:t>Higher vision</a:t>
            </a:r>
          </a:p>
          <a:p>
            <a:pPr marL="700087" lvl="1" indent="-342900">
              <a:buFont typeface="Arial" panose="020B0604020202020204" pitchFamily="34" charset="0"/>
              <a:buChar char="•"/>
            </a:pPr>
            <a:r>
              <a:rPr lang="en-US" dirty="0">
                <a:solidFill>
                  <a:schemeClr val="tx2"/>
                </a:solidFill>
              </a:rPr>
              <a:t>Desired outcome</a:t>
            </a:r>
          </a:p>
          <a:p>
            <a:pPr marL="700087" lvl="1" indent="-342900">
              <a:buFont typeface="Arial" panose="020B0604020202020204" pitchFamily="34" charset="0"/>
              <a:buChar char="•"/>
            </a:pPr>
            <a:r>
              <a:rPr lang="en-US" dirty="0">
                <a:solidFill>
                  <a:schemeClr val="tx2"/>
                </a:solidFill>
              </a:rPr>
              <a:t>Fear of consequences</a:t>
            </a:r>
          </a:p>
          <a:p>
            <a:pPr marL="700087" lvl="1" indent="-342900">
              <a:buFont typeface="Arial" panose="020B0604020202020204" pitchFamily="34" charset="0"/>
              <a:buChar char="•"/>
            </a:pPr>
            <a:r>
              <a:rPr lang="en-US" dirty="0">
                <a:solidFill>
                  <a:schemeClr val="tx2"/>
                </a:solidFill>
              </a:rPr>
              <a:t>Pain</a:t>
            </a:r>
          </a:p>
          <a:p>
            <a:pPr marL="0" indent="0">
              <a:buNone/>
            </a:pPr>
            <a:endParaRPr lang="en-US" dirty="0"/>
          </a:p>
        </p:txBody>
      </p:sp>
    </p:spTree>
    <p:extLst>
      <p:ext uri="{BB962C8B-B14F-4D97-AF65-F5344CB8AC3E}">
        <p14:creationId xmlns:p14="http://schemas.microsoft.com/office/powerpoint/2010/main" val="310517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296032" y="1235034"/>
            <a:ext cx="8219318" cy="4941929"/>
          </a:xfrm>
        </p:spPr>
        <p:txBody>
          <a:bodyPr/>
          <a:lstStyle/>
          <a:p>
            <a:pPr marL="0" indent="0">
              <a:buNone/>
            </a:pPr>
            <a:r>
              <a:rPr lang="en-US" dirty="0">
                <a:solidFill>
                  <a:schemeClr val="tx2"/>
                </a:solidFill>
              </a:rPr>
              <a:t>What is the four-step process for addressing change resistance?</a:t>
            </a:r>
          </a:p>
          <a:p>
            <a:pPr marL="0" indent="0">
              <a:buNone/>
            </a:pPr>
            <a:endParaRPr lang="en-US" dirty="0">
              <a:solidFill>
                <a:schemeClr val="tx2"/>
              </a:solidFill>
            </a:endParaRPr>
          </a:p>
          <a:p>
            <a:pPr lvl="1" indent="-385763">
              <a:buFont typeface="+mj-lt"/>
              <a:buAutoNum type="arabicPeriod"/>
            </a:pPr>
            <a:r>
              <a:rPr lang="en-US" dirty="0">
                <a:solidFill>
                  <a:schemeClr val="tx2"/>
                </a:solidFill>
              </a:rPr>
              <a:t>Approach privately or generally</a:t>
            </a:r>
          </a:p>
          <a:p>
            <a:pPr lvl="1" indent="-385763">
              <a:buFont typeface="+mj-lt"/>
              <a:buAutoNum type="arabicPeriod"/>
            </a:pPr>
            <a:r>
              <a:rPr lang="en-US" dirty="0">
                <a:solidFill>
                  <a:schemeClr val="tx2"/>
                </a:solidFill>
              </a:rPr>
              <a:t>Empathize with the symptom</a:t>
            </a:r>
          </a:p>
          <a:p>
            <a:pPr lvl="1" indent="-385763">
              <a:buFont typeface="+mj-lt"/>
              <a:buAutoNum type="arabicPeriod"/>
            </a:pPr>
            <a:r>
              <a:rPr lang="en-US" dirty="0">
                <a:solidFill>
                  <a:schemeClr val="tx2"/>
                </a:solidFill>
              </a:rPr>
              <a:t>Address the root cause</a:t>
            </a:r>
          </a:p>
          <a:p>
            <a:pPr lvl="1" indent="-385763">
              <a:buFont typeface="+mj-lt"/>
              <a:buAutoNum type="arabicPeriod"/>
            </a:pPr>
            <a:r>
              <a:rPr lang="en-US" dirty="0">
                <a:solidFill>
                  <a:schemeClr val="tx2"/>
                </a:solidFill>
              </a:rPr>
              <a:t>Get agreement on a solution</a:t>
            </a:r>
          </a:p>
          <a:p>
            <a:pPr lvl="1" indent="-385763">
              <a:buFont typeface="+mj-lt"/>
              <a:buAutoNum type="arabicPeriod"/>
            </a:pPr>
            <a:endParaRPr lang="en-US" dirty="0">
              <a:solidFill>
                <a:schemeClr val="tx2"/>
              </a:solidFill>
            </a:endParaRPr>
          </a:p>
          <a:p>
            <a:pPr marL="0" indent="0">
              <a:buNone/>
            </a:pPr>
            <a:endParaRPr lang="en-US" dirty="0"/>
          </a:p>
        </p:txBody>
      </p:sp>
    </p:spTree>
    <p:extLst>
      <p:ext uri="{BB962C8B-B14F-4D97-AF65-F5344CB8AC3E}">
        <p14:creationId xmlns:p14="http://schemas.microsoft.com/office/powerpoint/2010/main" val="109492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32" y="1"/>
            <a:ext cx="8560891" cy="973499"/>
          </a:xfrm>
          <a:solidFill>
            <a:srgbClr val="E46C0A"/>
          </a:solidFill>
        </p:spPr>
        <p:txBody>
          <a:bodyPr/>
          <a:lstStyle/>
          <a:p>
            <a:r>
              <a:rPr lang="en-US" dirty="0">
                <a:solidFill>
                  <a:schemeClr val="bg1"/>
                </a:solidFill>
                <a:latin typeface="Franklin Gothic Demi" panose="020B0703020102020204" pitchFamily="34" charset="0"/>
              </a:rPr>
              <a:t> Review</a:t>
            </a:r>
          </a:p>
        </p:txBody>
      </p:sp>
      <p:sp>
        <p:nvSpPr>
          <p:cNvPr id="3" name="Content Placeholder 2"/>
          <p:cNvSpPr>
            <a:spLocks noGrp="1"/>
          </p:cNvSpPr>
          <p:nvPr>
            <p:ph idx="1"/>
          </p:nvPr>
        </p:nvSpPr>
        <p:spPr>
          <a:xfrm>
            <a:off x="296032" y="1235034"/>
            <a:ext cx="8219318" cy="4941929"/>
          </a:xfrm>
        </p:spPr>
        <p:txBody>
          <a:bodyPr/>
          <a:lstStyle/>
          <a:p>
            <a:pPr marL="0" indent="0">
              <a:buNone/>
            </a:pPr>
            <a:r>
              <a:rPr lang="en-US" dirty="0">
                <a:solidFill>
                  <a:schemeClr val="tx2"/>
                </a:solidFill>
              </a:rPr>
              <a:t>What are the five parts of a recommendation?</a:t>
            </a:r>
          </a:p>
          <a:p>
            <a:pPr marL="0" indent="0">
              <a:buNone/>
            </a:pPr>
            <a:endParaRPr lang="en-US" dirty="0">
              <a:solidFill>
                <a:schemeClr val="tx2"/>
              </a:solidFill>
            </a:endParaRPr>
          </a:p>
          <a:p>
            <a:pPr lvl="1" indent="-385763">
              <a:buFont typeface="+mj-lt"/>
              <a:buAutoNum type="arabicPeriod"/>
            </a:pPr>
            <a:r>
              <a:rPr lang="en-US" dirty="0">
                <a:solidFill>
                  <a:schemeClr val="tx2"/>
                </a:solidFill>
              </a:rPr>
              <a:t>Finding</a:t>
            </a:r>
          </a:p>
          <a:p>
            <a:pPr lvl="1" indent="-385763">
              <a:buFont typeface="+mj-lt"/>
              <a:buAutoNum type="arabicPeriod"/>
            </a:pPr>
            <a:r>
              <a:rPr lang="en-US" dirty="0">
                <a:solidFill>
                  <a:schemeClr val="tx2"/>
                </a:solidFill>
              </a:rPr>
              <a:t>Conclusion</a:t>
            </a:r>
          </a:p>
          <a:p>
            <a:pPr lvl="1" indent="-385763">
              <a:buFont typeface="+mj-lt"/>
              <a:buAutoNum type="arabicPeriod"/>
            </a:pPr>
            <a:r>
              <a:rPr lang="en-US" dirty="0">
                <a:solidFill>
                  <a:schemeClr val="tx2"/>
                </a:solidFill>
              </a:rPr>
              <a:t>Recommendation</a:t>
            </a:r>
          </a:p>
          <a:p>
            <a:pPr lvl="1" indent="-385763">
              <a:buFont typeface="+mj-lt"/>
              <a:buAutoNum type="arabicPeriod"/>
            </a:pPr>
            <a:r>
              <a:rPr lang="en-US" dirty="0">
                <a:solidFill>
                  <a:schemeClr val="tx2"/>
                </a:solidFill>
              </a:rPr>
              <a:t>Benefit</a:t>
            </a:r>
          </a:p>
          <a:p>
            <a:pPr lvl="1" indent="-385763">
              <a:buFont typeface="+mj-lt"/>
              <a:buAutoNum type="arabicPeriod"/>
            </a:pPr>
            <a:r>
              <a:rPr lang="en-US" dirty="0">
                <a:solidFill>
                  <a:schemeClr val="tx2"/>
                </a:solidFill>
              </a:rPr>
              <a:t>Risks</a:t>
            </a:r>
          </a:p>
          <a:p>
            <a:pPr lvl="1" indent="-385763">
              <a:buFont typeface="+mj-lt"/>
              <a:buAutoNum type="arabicPeriod"/>
            </a:pPr>
            <a:endParaRPr lang="en-US" dirty="0">
              <a:solidFill>
                <a:schemeClr val="tx2"/>
              </a:solidFill>
            </a:endParaRPr>
          </a:p>
          <a:p>
            <a:pPr marL="0" indent="0">
              <a:buNone/>
            </a:pPr>
            <a:endParaRPr lang="en-US" dirty="0"/>
          </a:p>
        </p:txBody>
      </p:sp>
    </p:spTree>
    <p:extLst>
      <p:ext uri="{BB962C8B-B14F-4D97-AF65-F5344CB8AC3E}">
        <p14:creationId xmlns:p14="http://schemas.microsoft.com/office/powerpoint/2010/main" val="397045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latin typeface="Franklin Gothic Book"/>
                <a:cs typeface="Franklin Gothic Book"/>
              </a:rPr>
              <a:t>Copyright 2017, Leadership Strategies, Inc. - V15.07c Duplication prohibited without consent </a:t>
            </a:r>
          </a:p>
        </p:txBody>
      </p:sp>
      <p:sp>
        <p:nvSpPr>
          <p:cNvPr id="5" name="Content Placeholder 4"/>
          <p:cNvSpPr>
            <a:spLocks noGrp="1"/>
          </p:cNvSpPr>
          <p:nvPr>
            <p:ph sz="half" idx="2"/>
          </p:nvPr>
        </p:nvSpPr>
        <p:spPr>
          <a:xfrm>
            <a:off x="4648200" y="1552410"/>
            <a:ext cx="4038600" cy="4981530"/>
          </a:xfrm>
        </p:spPr>
        <p:txBody>
          <a:bodyPr/>
          <a:lstStyle/>
          <a:p>
            <a:r>
              <a:rPr lang="en-US" dirty="0"/>
              <a:t>Consider a project team that you lead, or are involved in. </a:t>
            </a:r>
          </a:p>
          <a:p>
            <a:r>
              <a:rPr lang="en-US" dirty="0"/>
              <a:t>Define each of the 8 Team Essentials for that team.</a:t>
            </a:r>
          </a:p>
        </p:txBody>
      </p:sp>
      <p:sp>
        <p:nvSpPr>
          <p:cNvPr id="6" name="Title 5"/>
          <p:cNvSpPr>
            <a:spLocks noGrp="1"/>
          </p:cNvSpPr>
          <p:nvPr>
            <p:ph type="title"/>
          </p:nvPr>
        </p:nvSpPr>
        <p:spPr>
          <a:xfrm>
            <a:off x="296030" y="0"/>
            <a:ext cx="7908856" cy="973498"/>
          </a:xfrm>
        </p:spPr>
        <p:txBody>
          <a:bodyPr/>
          <a:lstStyle/>
          <a:p>
            <a:r>
              <a:rPr lang="en-US" sz="2800" dirty="0"/>
              <a:t>Spring Forward – 4b. 8 Team Essentials</a:t>
            </a:r>
            <a:endParaRPr lang="en-US" sz="3000" dirty="0"/>
          </a:p>
        </p:txBody>
      </p:sp>
      <p:sp>
        <p:nvSpPr>
          <p:cNvPr id="9" name="TextBox 8"/>
          <p:cNvSpPr txBox="1"/>
          <p:nvPr/>
        </p:nvSpPr>
        <p:spPr>
          <a:xfrm>
            <a:off x="8739003" y="2864170"/>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10" name="Rectangle 9"/>
          <p:cNvSpPr/>
          <p:nvPr/>
        </p:nvSpPr>
        <p:spPr>
          <a:xfrm>
            <a:off x="7870370" y="798006"/>
            <a:ext cx="1007769" cy="501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 Class</a:t>
            </a:r>
          </a:p>
        </p:txBody>
      </p:sp>
      <p:pic>
        <p:nvPicPr>
          <p:cNvPr id="11" name="Picture 10"/>
          <p:cNvPicPr>
            <a:picLocks noChangeAspect="1"/>
          </p:cNvPicPr>
          <p:nvPr/>
        </p:nvPicPr>
        <p:blipFill>
          <a:blip r:embed="rId3"/>
          <a:stretch>
            <a:fillRect/>
          </a:stretch>
        </p:blipFill>
        <p:spPr>
          <a:xfrm>
            <a:off x="296030" y="798006"/>
            <a:ext cx="4361397" cy="5531358"/>
          </a:xfrm>
          <a:prstGeom prst="rect">
            <a:avLst/>
          </a:prstGeom>
        </p:spPr>
      </p:pic>
    </p:spTree>
    <p:extLst>
      <p:ext uri="{BB962C8B-B14F-4D97-AF65-F5344CB8AC3E}">
        <p14:creationId xmlns:p14="http://schemas.microsoft.com/office/powerpoint/2010/main" val="241252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latin typeface="Franklin Gothic Book"/>
                <a:cs typeface="Franklin Gothic Book"/>
              </a:rPr>
              <a:t>Copyright 2017, Leadership Strategies, Inc. - V15.07c Duplication prohibited without consent </a:t>
            </a:r>
          </a:p>
        </p:txBody>
      </p:sp>
      <p:sp>
        <p:nvSpPr>
          <p:cNvPr id="5" name="Content Placeholder 4"/>
          <p:cNvSpPr>
            <a:spLocks noGrp="1"/>
          </p:cNvSpPr>
          <p:nvPr>
            <p:ph sz="half" idx="2"/>
          </p:nvPr>
        </p:nvSpPr>
        <p:spPr>
          <a:xfrm>
            <a:off x="4702630" y="1552989"/>
            <a:ext cx="4038600" cy="4981530"/>
          </a:xfrm>
        </p:spPr>
        <p:txBody>
          <a:bodyPr/>
          <a:lstStyle/>
          <a:p>
            <a:r>
              <a:rPr lang="en-US" dirty="0"/>
              <a:t>Consider a project team that you lead, or are involved in. </a:t>
            </a:r>
          </a:p>
          <a:p>
            <a:r>
              <a:rPr lang="en-US" dirty="0"/>
              <a:t>Define each of the 8 Team Essentials for that team.</a:t>
            </a:r>
          </a:p>
          <a:p>
            <a:endParaRPr lang="en-US" sz="2200" dirty="0"/>
          </a:p>
        </p:txBody>
      </p:sp>
      <p:sp>
        <p:nvSpPr>
          <p:cNvPr id="6" name="Title 5"/>
          <p:cNvSpPr>
            <a:spLocks noGrp="1"/>
          </p:cNvSpPr>
          <p:nvPr>
            <p:ph type="title"/>
          </p:nvPr>
        </p:nvSpPr>
        <p:spPr>
          <a:xfrm>
            <a:off x="296030" y="0"/>
            <a:ext cx="8263770" cy="973498"/>
          </a:xfrm>
        </p:spPr>
        <p:txBody>
          <a:bodyPr/>
          <a:lstStyle/>
          <a:p>
            <a:r>
              <a:rPr lang="en-US" sz="2800" dirty="0"/>
              <a:t>Spring Forward – 4b. 8 Team Essentials</a:t>
            </a:r>
          </a:p>
        </p:txBody>
      </p:sp>
      <p:sp>
        <p:nvSpPr>
          <p:cNvPr id="9" name="TextBox 8"/>
          <p:cNvSpPr txBox="1"/>
          <p:nvPr/>
        </p:nvSpPr>
        <p:spPr>
          <a:xfrm>
            <a:off x="8739003" y="2802351"/>
            <a:ext cx="668862" cy="707886"/>
          </a:xfrm>
          <a:prstGeom prst="rect">
            <a:avLst/>
          </a:prstGeom>
          <a:noFill/>
        </p:spPr>
        <p:txBody>
          <a:bodyPr wrap="square" rtlCol="0">
            <a:spAutoFit/>
          </a:bodyPr>
          <a:lstStyle/>
          <a:p>
            <a:r>
              <a:rPr lang="en-US" sz="4000" b="1" dirty="0">
                <a:solidFill>
                  <a:schemeClr val="bg1">
                    <a:lumMod val="75000"/>
                  </a:schemeClr>
                </a:solidFill>
              </a:rPr>
              <a:t>-</a:t>
            </a:r>
          </a:p>
        </p:txBody>
      </p:sp>
      <p:pic>
        <p:nvPicPr>
          <p:cNvPr id="11" name="Picture 10"/>
          <p:cNvPicPr>
            <a:picLocks noChangeAspect="1"/>
          </p:cNvPicPr>
          <p:nvPr/>
        </p:nvPicPr>
        <p:blipFill>
          <a:blip r:embed="rId3"/>
          <a:stretch>
            <a:fillRect/>
          </a:stretch>
        </p:blipFill>
        <p:spPr>
          <a:xfrm>
            <a:off x="296030" y="824413"/>
            <a:ext cx="4359018" cy="5529551"/>
          </a:xfrm>
          <a:prstGeom prst="rect">
            <a:avLst/>
          </a:prstGeom>
        </p:spPr>
      </p:pic>
      <p:sp>
        <p:nvSpPr>
          <p:cNvPr id="8" name="Rectangle 7"/>
          <p:cNvSpPr/>
          <p:nvPr/>
        </p:nvSpPr>
        <p:spPr>
          <a:xfrm>
            <a:off x="7593496" y="798006"/>
            <a:ext cx="1284643" cy="501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Homework</a:t>
            </a:r>
          </a:p>
        </p:txBody>
      </p:sp>
    </p:spTree>
    <p:extLst>
      <p:ext uri="{BB962C8B-B14F-4D97-AF65-F5344CB8AC3E}">
        <p14:creationId xmlns:p14="http://schemas.microsoft.com/office/powerpoint/2010/main" val="32656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Materials</a:t>
            </a:r>
          </a:p>
        </p:txBody>
      </p:sp>
      <p:sp>
        <p:nvSpPr>
          <p:cNvPr id="3" name="Content Placeholder 2"/>
          <p:cNvSpPr>
            <a:spLocks noGrp="1"/>
          </p:cNvSpPr>
          <p:nvPr>
            <p:ph idx="1"/>
          </p:nvPr>
        </p:nvSpPr>
        <p:spPr/>
        <p:txBody>
          <a:bodyPr/>
          <a:lstStyle/>
          <a:p>
            <a:r>
              <a:rPr lang="en-US" dirty="0">
                <a:solidFill>
                  <a:schemeClr val="tx2"/>
                </a:solidFill>
              </a:rPr>
              <a:t>Course manual</a:t>
            </a:r>
          </a:p>
          <a:p>
            <a:r>
              <a:rPr lang="en-US" dirty="0">
                <a:solidFill>
                  <a:schemeClr val="tx2"/>
                </a:solidFill>
              </a:rPr>
              <a:t>Spring Forward exercise packet</a:t>
            </a:r>
          </a:p>
          <a:p>
            <a:r>
              <a:rPr lang="en-US" dirty="0">
                <a:solidFill>
                  <a:schemeClr val="tx2"/>
                </a:solidFill>
              </a:rPr>
              <a:t>Mini manual</a:t>
            </a:r>
          </a:p>
          <a:p>
            <a:r>
              <a:rPr lang="en-US" dirty="0">
                <a:solidFill>
                  <a:schemeClr val="tx2"/>
                </a:solidFill>
              </a:rPr>
              <a:t>Mobile App: Search “LeadStrat” or “Leadership Strategies”</a:t>
            </a:r>
          </a:p>
          <a:p>
            <a:pPr marL="0" indent="0">
              <a:buNone/>
            </a:pPr>
            <a:endParaRPr lang="en-US" dirty="0"/>
          </a:p>
        </p:txBody>
      </p:sp>
      <p:sp>
        <p:nvSpPr>
          <p:cNvPr id="5" name="Footer Placeholder 4"/>
          <p:cNvSpPr>
            <a:spLocks noGrp="1"/>
          </p:cNvSpPr>
          <p:nvPr>
            <p:ph type="ftr" sz="quarter" idx="11"/>
          </p:nvPr>
        </p:nvSpPr>
        <p:spPr/>
        <p:txBody>
          <a:bodyPr/>
          <a:lstStyle/>
          <a:p>
            <a:r>
              <a:rPr lang="en-US" dirty="0"/>
              <a:t>Copyright 2015, Leadership Strategies, Inc. - V15.07c Duplication prohibited without consent </a:t>
            </a:r>
          </a:p>
        </p:txBody>
      </p:sp>
      <p:pic>
        <p:nvPicPr>
          <p:cNvPr id="7" name="Picture 6"/>
          <p:cNvPicPr>
            <a:picLocks noChangeAspect="1"/>
          </p:cNvPicPr>
          <p:nvPr/>
        </p:nvPicPr>
        <p:blipFill>
          <a:blip r:embed="rId2"/>
          <a:stretch>
            <a:fillRect/>
          </a:stretch>
        </p:blipFill>
        <p:spPr>
          <a:xfrm>
            <a:off x="815611" y="3708844"/>
            <a:ext cx="1914525" cy="581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a:stretch>
            <a:fillRect/>
          </a:stretch>
        </p:blipFill>
        <p:spPr>
          <a:xfrm>
            <a:off x="3020284" y="3708843"/>
            <a:ext cx="1999120" cy="581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8873616" y="6003702"/>
            <a:ext cx="668862"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6" name="Oval 5"/>
          <p:cNvSpPr/>
          <p:nvPr/>
        </p:nvSpPr>
        <p:spPr>
          <a:xfrm>
            <a:off x="6976872" y="6343947"/>
            <a:ext cx="2130265" cy="486749"/>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072606" y="6429960"/>
            <a:ext cx="2034531" cy="369332"/>
          </a:xfrm>
          <a:prstGeom prst="rect">
            <a:avLst/>
          </a:prstGeom>
          <a:noFill/>
        </p:spPr>
        <p:txBody>
          <a:bodyPr wrap="none" rtlCol="0">
            <a:spAutoFit/>
          </a:bodyPr>
          <a:lstStyle/>
          <a:p>
            <a:r>
              <a:rPr lang="en-US" b="1" dirty="0">
                <a:solidFill>
                  <a:srgbClr val="C00000"/>
                </a:solidFill>
              </a:rPr>
              <a:t>Slide  #  </a:t>
            </a:r>
            <a:r>
              <a:rPr lang="en-US" dirty="0">
                <a:solidFill>
                  <a:srgbClr val="002060"/>
                </a:solidFill>
              </a:rPr>
              <a:t>| </a:t>
            </a:r>
            <a:r>
              <a:rPr lang="en-US" b="1" dirty="0">
                <a:solidFill>
                  <a:srgbClr val="C00000"/>
                </a:solidFill>
              </a:rPr>
              <a:t>Manual #</a:t>
            </a:r>
          </a:p>
        </p:txBody>
      </p:sp>
    </p:spTree>
    <p:extLst>
      <p:ext uri="{BB962C8B-B14F-4D97-AF65-F5344CB8AC3E}">
        <p14:creationId xmlns:p14="http://schemas.microsoft.com/office/powerpoint/2010/main" val="150218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7" t="12621" r="-307" b="34127"/>
          <a:stretch/>
        </p:blipFill>
        <p:spPr>
          <a:xfrm>
            <a:off x="0" y="0"/>
            <a:ext cx="9144000" cy="3281256"/>
          </a:xfrm>
          <a:prstGeom prst="rect">
            <a:avLst/>
          </a:prstGeom>
        </p:spPr>
      </p:pic>
      <p:sp>
        <p:nvSpPr>
          <p:cNvPr id="5" name="Footer Placeholder 4"/>
          <p:cNvSpPr>
            <a:spLocks noGrp="1"/>
          </p:cNvSpPr>
          <p:nvPr>
            <p:ph type="ftr" sz="quarter" idx="11"/>
          </p:nvPr>
        </p:nvSpPr>
        <p:spPr>
          <a:prstGeom prst="rect">
            <a:avLst/>
          </a:prstGeom>
        </p:spPr>
        <p:txBody>
          <a:bodyPr/>
          <a:lstStyle/>
          <a:p>
            <a:r>
              <a:rPr lang="en-US" dirty="0">
                <a:latin typeface="Franklin Gothic Book"/>
                <a:cs typeface="Franklin Gothic Book"/>
              </a:rPr>
              <a:t>Copyright 2017, Leadership Strategies, Inc. - V15.07c Duplication prohibited without consent  </a:t>
            </a:r>
          </a:p>
        </p:txBody>
      </p:sp>
      <p:sp>
        <p:nvSpPr>
          <p:cNvPr id="18" name="Content Placeholder 6"/>
          <p:cNvSpPr txBox="1">
            <a:spLocks/>
          </p:cNvSpPr>
          <p:nvPr/>
        </p:nvSpPr>
        <p:spPr>
          <a:xfrm>
            <a:off x="2553195" y="4042889"/>
            <a:ext cx="6590805" cy="3117930"/>
          </a:xfrm>
          <a:prstGeom prst="rect">
            <a:avLst/>
          </a:prstGeom>
        </p:spPr>
        <p:txBody>
          <a:bodyPr numCol="2">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spcBef>
                <a:spcPts val="0"/>
              </a:spcBef>
              <a:buFont typeface="+mj-lt"/>
              <a:buAutoNum type="alphaUcPeriod"/>
            </a:pPr>
            <a:r>
              <a:rPr lang="en-US" sz="2400" dirty="0">
                <a:solidFill>
                  <a:schemeClr val="tx2"/>
                </a:solidFill>
              </a:rPr>
              <a:t>Teams v. Groups</a:t>
            </a:r>
          </a:p>
          <a:p>
            <a:pPr marL="457200" indent="-457200">
              <a:lnSpc>
                <a:spcPct val="90000"/>
              </a:lnSpc>
              <a:spcBef>
                <a:spcPts val="0"/>
              </a:spcBef>
              <a:buFont typeface="+mj-lt"/>
              <a:buAutoNum type="alphaUcPeriod"/>
            </a:pPr>
            <a:r>
              <a:rPr lang="en-US" sz="2400" dirty="0">
                <a:solidFill>
                  <a:schemeClr val="tx2"/>
                </a:solidFill>
              </a:rPr>
              <a:t>8 Team Essentials</a:t>
            </a:r>
          </a:p>
          <a:p>
            <a:pPr marL="457200" indent="-457200">
              <a:lnSpc>
                <a:spcPct val="90000"/>
              </a:lnSpc>
              <a:spcBef>
                <a:spcPts val="0"/>
              </a:spcBef>
              <a:buFont typeface="+mj-lt"/>
              <a:buAutoNum type="alphaUcPeriod"/>
            </a:pPr>
            <a:r>
              <a:rPr lang="en-US" sz="2400" dirty="0">
                <a:solidFill>
                  <a:schemeClr val="tx2"/>
                </a:solidFill>
              </a:rPr>
              <a:t>Anticipating Team Issues</a:t>
            </a:r>
          </a:p>
          <a:p>
            <a:pPr marL="457200" indent="-457200">
              <a:lnSpc>
                <a:spcPct val="90000"/>
              </a:lnSpc>
              <a:spcBef>
                <a:spcPts val="0"/>
              </a:spcBef>
              <a:buFont typeface="+mj-lt"/>
              <a:buAutoNum type="alphaUcPeriod"/>
            </a:pPr>
            <a:r>
              <a:rPr lang="en-US" sz="2400" dirty="0">
                <a:solidFill>
                  <a:schemeClr val="tx2"/>
                </a:solidFill>
              </a:rPr>
              <a:t>Team Norms</a:t>
            </a:r>
          </a:p>
          <a:p>
            <a:pPr marL="457200" indent="-457200">
              <a:lnSpc>
                <a:spcPct val="90000"/>
              </a:lnSpc>
              <a:spcBef>
                <a:spcPts val="0"/>
              </a:spcBef>
              <a:buFont typeface="+mj-lt"/>
              <a:buAutoNum type="alphaUcPeriod"/>
            </a:pPr>
            <a:r>
              <a:rPr lang="en-US" sz="2400" dirty="0">
                <a:solidFill>
                  <a:schemeClr val="tx2"/>
                </a:solidFill>
              </a:rPr>
              <a:t>Accountability: 5 Critical Elements</a:t>
            </a:r>
          </a:p>
          <a:p>
            <a:pPr marL="457200" indent="-457200">
              <a:lnSpc>
                <a:spcPct val="90000"/>
              </a:lnSpc>
              <a:spcBef>
                <a:spcPts val="0"/>
              </a:spcBef>
              <a:buFont typeface="+mj-lt"/>
              <a:buAutoNum type="alphaUcPeriod"/>
            </a:pPr>
            <a:endParaRPr lang="en-US" sz="2400" dirty="0">
              <a:solidFill>
                <a:schemeClr val="tx2"/>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spcBef>
                <a:spcPts val="0"/>
              </a:spcBef>
              <a:buFont typeface="+mj-lt"/>
              <a:buAutoNum type="alphaUcPeriod" startAt="6"/>
            </a:pPr>
            <a:r>
              <a:rPr lang="en-US" sz="2400" dirty="0">
                <a:solidFill>
                  <a:schemeClr val="tx2"/>
                </a:solidFill>
              </a:rPr>
              <a:t>Solution Processes</a:t>
            </a:r>
          </a:p>
          <a:p>
            <a:pPr marL="457200" indent="-457200">
              <a:spcBef>
                <a:spcPts val="0"/>
              </a:spcBef>
              <a:buFont typeface="+mj-lt"/>
              <a:buAutoNum type="alphaUcPeriod" startAt="6"/>
            </a:pPr>
            <a:r>
              <a:rPr lang="en-US" sz="2400" dirty="0">
                <a:solidFill>
                  <a:schemeClr val="tx2"/>
                </a:solidFill>
              </a:rPr>
              <a:t>Managing Change Resistance</a:t>
            </a:r>
          </a:p>
          <a:p>
            <a:pPr marL="457200" indent="-457200">
              <a:spcBef>
                <a:spcPts val="0"/>
              </a:spcBef>
              <a:buFont typeface="+mj-lt"/>
              <a:buAutoNum type="alphaUcPeriod" startAt="6"/>
            </a:pPr>
            <a:r>
              <a:rPr lang="en-US" sz="2400" dirty="0">
                <a:solidFill>
                  <a:schemeClr val="tx2"/>
                </a:solidFill>
              </a:rPr>
              <a:t>Developing Recommendations</a:t>
            </a:r>
          </a:p>
          <a:p>
            <a:pPr marL="0" indent="0">
              <a:lnSpc>
                <a:spcPct val="110000"/>
              </a:lnSpc>
              <a:spcBef>
                <a:spcPts val="0"/>
              </a:spcBef>
              <a:buNone/>
            </a:pPr>
            <a:r>
              <a:rPr lang="en-US" sz="2400" b="1" dirty="0">
                <a:solidFill>
                  <a:schemeClr val="accent6">
                    <a:lumMod val="75000"/>
                  </a:schemeClr>
                </a:solidFill>
              </a:rPr>
              <a:t>Exercise</a:t>
            </a:r>
            <a:r>
              <a:rPr lang="en-US" sz="2400" dirty="0">
                <a:solidFill>
                  <a:schemeClr val="tx2"/>
                </a:solidFill>
              </a:rPr>
              <a:t>: Chartering a Team </a:t>
            </a:r>
          </a:p>
          <a:p>
            <a:pPr marL="457200" indent="-457200">
              <a:lnSpc>
                <a:spcPct val="90000"/>
              </a:lnSpc>
              <a:spcBef>
                <a:spcPts val="300"/>
              </a:spcBef>
              <a:buFont typeface="+mj-lt"/>
              <a:buAutoNum type="alphaUcPeriod"/>
            </a:pPr>
            <a:endParaRPr lang="en-US" sz="2000" dirty="0">
              <a:solidFill>
                <a:schemeClr val="tx2"/>
              </a:solidFill>
            </a:endParaRPr>
          </a:p>
        </p:txBody>
      </p:sp>
      <p:graphicFrame>
        <p:nvGraphicFramePr>
          <p:cNvPr id="20" name="Table 19"/>
          <p:cNvGraphicFramePr>
            <a:graphicFrameLocks noGrp="1"/>
          </p:cNvGraphicFramePr>
          <p:nvPr>
            <p:extLst/>
          </p:nvPr>
        </p:nvGraphicFramePr>
        <p:xfrm>
          <a:off x="1889429" y="3303158"/>
          <a:ext cx="5616271" cy="745197"/>
        </p:xfrm>
        <a:graphic>
          <a:graphicData uri="http://schemas.openxmlformats.org/drawingml/2006/table">
            <a:tbl>
              <a:tblPr firstRow="1" bandRow="1">
                <a:tableStyleId>{5C22544A-7EE6-4342-B048-85BDC9FD1C3A}</a:tableStyleId>
              </a:tblPr>
              <a:tblGrid>
                <a:gridCol w="573635">
                  <a:extLst>
                    <a:ext uri="{9D8B030D-6E8A-4147-A177-3AD203B41FA5}">
                      <a16:colId xmlns:a16="http://schemas.microsoft.com/office/drawing/2014/main" val="2530965431"/>
                    </a:ext>
                  </a:extLst>
                </a:gridCol>
                <a:gridCol w="5042636">
                  <a:extLst>
                    <a:ext uri="{9D8B030D-6E8A-4147-A177-3AD203B41FA5}">
                      <a16:colId xmlns:a16="http://schemas.microsoft.com/office/drawing/2014/main" val="2374861410"/>
                    </a:ext>
                  </a:extLst>
                </a:gridCol>
              </a:tblGrid>
              <a:tr h="745197">
                <a:tc>
                  <a:txBody>
                    <a:bodyPr/>
                    <a:lstStyle/>
                    <a:p>
                      <a:pPr algn="ctr"/>
                      <a:r>
                        <a:rPr lang="en-US" sz="3600" dirty="0"/>
                        <a:t>4</a:t>
                      </a:r>
                    </a:p>
                  </a:txBody>
                  <a:tcPr>
                    <a:solidFill>
                      <a:schemeClr val="tx1"/>
                    </a:solidFill>
                  </a:tcPr>
                </a:tc>
                <a:tc>
                  <a:txBody>
                    <a:bodyPr/>
                    <a:lstStyle/>
                    <a:p>
                      <a:r>
                        <a:rPr lang="en-US" sz="3600" dirty="0"/>
                        <a:t> Facilitating 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21" name="Picture 20"/>
          <p:cNvPicPr>
            <a:picLocks noChangeAspect="1"/>
          </p:cNvPicPr>
          <p:nvPr/>
        </p:nvPicPr>
        <p:blipFill>
          <a:blip r:embed="rId3"/>
          <a:stretch>
            <a:fillRect/>
          </a:stretch>
        </p:blipFill>
        <p:spPr>
          <a:xfrm>
            <a:off x="196640" y="4151017"/>
            <a:ext cx="2194560" cy="2203132"/>
          </a:xfrm>
          <a:prstGeom prst="rect">
            <a:avLst/>
          </a:prstGeom>
        </p:spPr>
      </p:pic>
    </p:spTree>
    <p:extLst>
      <p:ext uri="{BB962C8B-B14F-4D97-AF65-F5344CB8AC3E}">
        <p14:creationId xmlns:p14="http://schemas.microsoft.com/office/powerpoint/2010/main" val="3806566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929" y="-154522"/>
            <a:ext cx="3119637" cy="1200329"/>
          </a:xfrm>
        </p:spPr>
        <p:txBody>
          <a:bodyPr wrap="none">
            <a:spAutoFit/>
          </a:bodyPr>
          <a:lstStyle/>
          <a:p>
            <a:r>
              <a:rPr lang="en-US" sz="7200" dirty="0">
                <a:latin typeface="Franklin Gothic Demi" panose="020B0703020102020204" pitchFamily="34" charset="0"/>
              </a:rPr>
              <a:t>TAFA   </a:t>
            </a:r>
            <a:r>
              <a:rPr lang="en-US" sz="7200" dirty="0">
                <a:solidFill>
                  <a:srgbClr val="E46C0A"/>
                </a:solidFill>
                <a:latin typeface="Franklin Gothic Demi" panose="020B0703020102020204" pitchFamily="34" charset="0"/>
              </a:rPr>
              <a:t>-</a:t>
            </a:r>
          </a:p>
        </p:txBody>
      </p:sp>
      <p:sp>
        <p:nvSpPr>
          <p:cNvPr id="3" name="Content Placeholder 2"/>
          <p:cNvSpPr>
            <a:spLocks noGrp="1"/>
          </p:cNvSpPr>
          <p:nvPr>
            <p:ph idx="1"/>
          </p:nvPr>
        </p:nvSpPr>
        <p:spPr>
          <a:xfrm>
            <a:off x="4116912" y="1775199"/>
            <a:ext cx="4929113" cy="4660629"/>
          </a:xfrm>
        </p:spPr>
        <p:txBody>
          <a:bodyPr/>
          <a:lstStyle/>
          <a:p>
            <a:pPr marL="0" indent="0">
              <a:spcBef>
                <a:spcPts val="1500"/>
              </a:spcBef>
              <a:buClr>
                <a:schemeClr val="tx1"/>
              </a:buClr>
              <a:buSzPct val="85000"/>
              <a:buNone/>
            </a:pPr>
            <a:r>
              <a:rPr lang="en-US" sz="2400" b="1" dirty="0">
                <a:solidFill>
                  <a:schemeClr val="accent6">
                    <a:lumMod val="75000"/>
                  </a:schemeClr>
                </a:solidFill>
                <a:latin typeface="Franklin Gothic Demi" panose="020B0703020102020204" pitchFamily="34" charset="0"/>
              </a:rPr>
              <a:t>S</a:t>
            </a:r>
            <a:r>
              <a:rPr lang="en-US" sz="2400" b="1" u="sng" dirty="0"/>
              <a:t>tart</a:t>
            </a:r>
            <a:r>
              <a:rPr lang="en-US" sz="2400" b="1" dirty="0">
                <a:solidFill>
                  <a:schemeClr val="accent6">
                    <a:lumMod val="75000"/>
                  </a:schemeClr>
                </a:solidFill>
                <a:latin typeface="Franklin Gothic Demi" panose="020B0703020102020204" pitchFamily="34" charset="0"/>
              </a:rPr>
              <a:t> </a:t>
            </a:r>
            <a:r>
              <a:rPr lang="en-US" sz="2400" dirty="0"/>
              <a:t>with the why, not with the what.</a:t>
            </a:r>
          </a:p>
          <a:p>
            <a:pPr marL="0" indent="0">
              <a:spcBef>
                <a:spcPts val="1500"/>
              </a:spcBef>
              <a:buClr>
                <a:schemeClr val="tx1"/>
              </a:buClr>
              <a:buSzPct val="85000"/>
              <a:buNone/>
            </a:pPr>
            <a:r>
              <a:rPr lang="en-US" sz="2400" b="1" dirty="0">
                <a:solidFill>
                  <a:schemeClr val="accent6">
                    <a:lumMod val="75000"/>
                  </a:schemeClr>
                </a:solidFill>
                <a:latin typeface="Franklin Gothic Demi" panose="020B0703020102020204" pitchFamily="34" charset="0"/>
              </a:rPr>
              <a:t>U</a:t>
            </a:r>
            <a:r>
              <a:rPr lang="en-US" sz="2400" b="1" u="sng" dirty="0"/>
              <a:t>nderstand</a:t>
            </a:r>
            <a:r>
              <a:rPr lang="en-US" sz="2400" dirty="0">
                <a:solidFill>
                  <a:schemeClr val="tx1"/>
                </a:solidFill>
              </a:rPr>
              <a:t> and empower, don’t command and control.</a:t>
            </a:r>
          </a:p>
          <a:p>
            <a:pPr marL="0" indent="0">
              <a:spcBef>
                <a:spcPts val="1500"/>
              </a:spcBef>
              <a:buClr>
                <a:schemeClr val="tx1"/>
              </a:buClr>
              <a:buSzPct val="85000"/>
              <a:buNone/>
            </a:pPr>
            <a:r>
              <a:rPr lang="en-US" sz="2400" b="1" dirty="0">
                <a:solidFill>
                  <a:schemeClr val="accent6">
                    <a:lumMod val="75000"/>
                  </a:schemeClr>
                </a:solidFill>
                <a:latin typeface="Franklin Gothic Demi" panose="020B0703020102020204" pitchFamily="34" charset="0"/>
              </a:rPr>
              <a:t>C</a:t>
            </a:r>
            <a:r>
              <a:rPr lang="en-US" sz="2400" b="1" u="sng" dirty="0"/>
              <a:t>reate</a:t>
            </a:r>
            <a:r>
              <a:rPr lang="en-US" sz="2400" b="1" dirty="0"/>
              <a:t> </a:t>
            </a:r>
            <a:r>
              <a:rPr lang="en-US" sz="2400" dirty="0"/>
              <a:t>the </a:t>
            </a:r>
            <a:r>
              <a:rPr lang="en-US" sz="2400" dirty="0">
                <a:solidFill>
                  <a:schemeClr val="tx1"/>
                </a:solidFill>
              </a:rPr>
              <a:t>vision, </a:t>
            </a:r>
            <a:r>
              <a:rPr lang="en-US" sz="2400" dirty="0"/>
              <a:t>not the solution.</a:t>
            </a:r>
          </a:p>
          <a:p>
            <a:pPr marL="0" indent="0">
              <a:spcBef>
                <a:spcPts val="1500"/>
              </a:spcBef>
              <a:buClr>
                <a:schemeClr val="tx1"/>
              </a:buClr>
              <a:buSzPct val="85000"/>
              <a:buNone/>
            </a:pPr>
            <a:r>
              <a:rPr lang="en-US" sz="2400" b="1" dirty="0">
                <a:solidFill>
                  <a:schemeClr val="accent6">
                    <a:lumMod val="75000"/>
                  </a:schemeClr>
                </a:solidFill>
                <a:latin typeface="Franklin Gothic Medium"/>
                <a:cs typeface="Franklin Gothic Medium"/>
              </a:rPr>
              <a:t>C</a:t>
            </a:r>
            <a:r>
              <a:rPr lang="en-US" sz="2400" b="1" u="sng" dirty="0"/>
              <a:t>onnect</a:t>
            </a:r>
            <a:r>
              <a:rPr lang="en-US" sz="2400" dirty="0"/>
              <a:t> first; correct second.</a:t>
            </a:r>
          </a:p>
          <a:p>
            <a:pPr marL="0" indent="0">
              <a:spcBef>
                <a:spcPts val="1500"/>
              </a:spcBef>
              <a:buClr>
                <a:schemeClr val="tx1"/>
              </a:buClr>
              <a:buSzPct val="85000"/>
              <a:buNone/>
            </a:pPr>
            <a:r>
              <a:rPr lang="en-US" sz="2400" b="1" dirty="0">
                <a:solidFill>
                  <a:schemeClr val="accent6">
                    <a:lumMod val="75000"/>
                  </a:schemeClr>
                </a:solidFill>
                <a:latin typeface="Franklin Gothic Demi" panose="020B0703020102020204" pitchFamily="34" charset="0"/>
              </a:rPr>
              <a:t>E</a:t>
            </a:r>
            <a:r>
              <a:rPr lang="en-US" sz="2400" b="1" u="sng" dirty="0"/>
              <a:t>quip</a:t>
            </a:r>
            <a:r>
              <a:rPr lang="en-US" sz="2400" dirty="0"/>
              <a:t> for success; monitor for results.</a:t>
            </a:r>
          </a:p>
          <a:p>
            <a:pPr marL="0" indent="0">
              <a:spcBef>
                <a:spcPts val="1500"/>
              </a:spcBef>
              <a:buClr>
                <a:schemeClr val="tx1"/>
              </a:buClr>
              <a:buSzPct val="85000"/>
              <a:buNone/>
            </a:pPr>
            <a:r>
              <a:rPr lang="en-US" sz="2400" b="1" dirty="0">
                <a:solidFill>
                  <a:schemeClr val="accent6">
                    <a:lumMod val="75000"/>
                  </a:schemeClr>
                </a:solidFill>
                <a:latin typeface="Franklin Gothic Demi" panose="020B0703020102020204" pitchFamily="34" charset="0"/>
              </a:rPr>
              <a:t>E</a:t>
            </a:r>
            <a:r>
              <a:rPr lang="en-US" sz="2400" b="1" u="sng" dirty="0"/>
              <a:t>ngage</a:t>
            </a:r>
            <a:r>
              <a:rPr lang="en-US" sz="2400" dirty="0"/>
              <a:t> conflict; resolve dysfunction.</a:t>
            </a:r>
          </a:p>
          <a:p>
            <a:pPr marL="0" indent="0">
              <a:spcBef>
                <a:spcPts val="1500"/>
              </a:spcBef>
              <a:buClr>
                <a:schemeClr val="tx1"/>
              </a:buClr>
              <a:buSzPct val="85000"/>
              <a:buNone/>
            </a:pPr>
            <a:r>
              <a:rPr lang="en-US" sz="2400" b="1" dirty="0">
                <a:solidFill>
                  <a:schemeClr val="accent6">
                    <a:lumMod val="75000"/>
                  </a:schemeClr>
                </a:solidFill>
                <a:latin typeface="Franklin Gothic Demi" panose="020B0703020102020204" pitchFamily="34" charset="0"/>
              </a:rPr>
              <a:t>D</a:t>
            </a:r>
            <a:r>
              <a:rPr lang="en-US" sz="2400" b="1" u="sng" dirty="0"/>
              <a:t>rive</a:t>
            </a:r>
            <a:r>
              <a:rPr lang="en-US" sz="2400" b="1" dirty="0">
                <a:solidFill>
                  <a:schemeClr val="accent6">
                    <a:lumMod val="75000"/>
                  </a:schemeClr>
                </a:solidFill>
                <a:latin typeface="Franklin Gothic Demi" panose="020B0703020102020204" pitchFamily="34" charset="0"/>
              </a:rPr>
              <a:t> </a:t>
            </a:r>
            <a:r>
              <a:rPr lang="en-US" sz="2400" dirty="0"/>
              <a:t>participation, not just input.</a:t>
            </a:r>
          </a:p>
          <a:p>
            <a:pPr marL="0" indent="0">
              <a:spcBef>
                <a:spcPts val="1500"/>
              </a:spcBef>
              <a:buClr>
                <a:schemeClr val="tx1"/>
              </a:buClr>
              <a:buSzPct val="85000"/>
              <a:buNone/>
            </a:pPr>
            <a:endParaRPr lang="en-US" sz="2400" dirty="0"/>
          </a:p>
        </p:txBody>
      </p:sp>
      <p:grpSp>
        <p:nvGrpSpPr>
          <p:cNvPr id="33" name="Group 32"/>
          <p:cNvGrpSpPr/>
          <p:nvPr/>
        </p:nvGrpSpPr>
        <p:grpSpPr>
          <a:xfrm>
            <a:off x="4535792" y="1087897"/>
            <a:ext cx="4097424" cy="556787"/>
            <a:chOff x="4851477" y="119064"/>
            <a:chExt cx="4097424" cy="556787"/>
          </a:xfrm>
        </p:grpSpPr>
        <p:sp>
          <p:nvSpPr>
            <p:cNvPr id="6" name="TextBox 5"/>
            <p:cNvSpPr txBox="1"/>
            <p:nvPr/>
          </p:nvSpPr>
          <p:spPr>
            <a:xfrm>
              <a:off x="7217333" y="119065"/>
              <a:ext cx="548640" cy="548640"/>
            </a:xfrm>
            <a:prstGeom prst="rect">
              <a:avLst/>
            </a:prstGeom>
            <a:solidFill>
              <a:srgbClr val="00467F"/>
            </a:solidFill>
          </p:spPr>
          <p:txBody>
            <a:bodyPr wrap="none" rtlCol="0" anchor="ctr" anchorCtr="0">
              <a:noAutofit/>
            </a:bodyPr>
            <a:lstStyle/>
            <a:p>
              <a:pPr algn="ctr"/>
              <a:r>
                <a:rPr lang="en-US" sz="4200" dirty="0">
                  <a:solidFill>
                    <a:schemeClr val="accent6">
                      <a:lumMod val="40000"/>
                      <a:lumOff val="60000"/>
                    </a:schemeClr>
                  </a:solidFill>
                  <a:latin typeface="Franklin Gothic Demi" panose="020B0703020102020204" pitchFamily="34" charset="0"/>
                </a:rPr>
                <a:t>E</a:t>
              </a:r>
            </a:p>
          </p:txBody>
        </p:sp>
        <p:sp>
          <p:nvSpPr>
            <p:cNvPr id="7" name="TextBox 6"/>
            <p:cNvSpPr txBox="1"/>
            <p:nvPr/>
          </p:nvSpPr>
          <p:spPr>
            <a:xfrm>
              <a:off x="6625869" y="119065"/>
              <a:ext cx="548640" cy="548640"/>
            </a:xfrm>
            <a:prstGeom prst="rect">
              <a:avLst/>
            </a:prstGeom>
            <a:solidFill>
              <a:srgbClr val="00467F"/>
            </a:solidFill>
          </p:spPr>
          <p:txBody>
            <a:bodyPr wrap="none" rtlCol="0" anchor="ctr" anchorCtr="0">
              <a:noAutofit/>
            </a:bodyPr>
            <a:lstStyle/>
            <a:p>
              <a:pPr algn="ctr"/>
              <a:r>
                <a:rPr lang="en-US" sz="4200" dirty="0">
                  <a:solidFill>
                    <a:schemeClr val="accent6">
                      <a:lumMod val="40000"/>
                      <a:lumOff val="60000"/>
                    </a:schemeClr>
                  </a:solidFill>
                  <a:latin typeface="Franklin Gothic Demi" panose="020B0703020102020204" pitchFamily="34" charset="0"/>
                </a:rPr>
                <a:t>C</a:t>
              </a:r>
            </a:p>
          </p:txBody>
        </p:sp>
        <p:sp>
          <p:nvSpPr>
            <p:cNvPr id="8" name="TextBox 7"/>
            <p:cNvSpPr txBox="1"/>
            <p:nvPr/>
          </p:nvSpPr>
          <p:spPr>
            <a:xfrm>
              <a:off x="7808797" y="119064"/>
              <a:ext cx="548640" cy="548640"/>
            </a:xfrm>
            <a:prstGeom prst="rect">
              <a:avLst/>
            </a:prstGeom>
            <a:solidFill>
              <a:srgbClr val="00467F"/>
            </a:solidFill>
          </p:spPr>
          <p:txBody>
            <a:bodyPr wrap="none" rtlCol="0" anchor="ctr" anchorCtr="0">
              <a:noAutofit/>
            </a:bodyPr>
            <a:lstStyle/>
            <a:p>
              <a:pPr algn="ctr"/>
              <a:r>
                <a:rPr lang="en-US" sz="4200" dirty="0">
                  <a:solidFill>
                    <a:schemeClr val="accent6">
                      <a:lumMod val="40000"/>
                      <a:lumOff val="60000"/>
                    </a:schemeClr>
                  </a:solidFill>
                  <a:latin typeface="Franklin Gothic Demi" panose="020B0703020102020204" pitchFamily="34" charset="0"/>
                </a:rPr>
                <a:t>E</a:t>
              </a:r>
            </a:p>
          </p:txBody>
        </p:sp>
        <p:sp>
          <p:nvSpPr>
            <p:cNvPr id="9" name="TextBox 8"/>
            <p:cNvSpPr txBox="1"/>
            <p:nvPr/>
          </p:nvSpPr>
          <p:spPr>
            <a:xfrm>
              <a:off x="5442941" y="127211"/>
              <a:ext cx="548640" cy="548640"/>
            </a:xfrm>
            <a:prstGeom prst="rect">
              <a:avLst/>
            </a:prstGeom>
            <a:solidFill>
              <a:srgbClr val="00467F"/>
            </a:solidFill>
          </p:spPr>
          <p:txBody>
            <a:bodyPr wrap="none" rtlCol="0" anchor="ctr" anchorCtr="0">
              <a:noAutofit/>
            </a:bodyPr>
            <a:lstStyle/>
            <a:p>
              <a:pPr algn="ctr"/>
              <a:r>
                <a:rPr lang="en-US" sz="4200" dirty="0">
                  <a:solidFill>
                    <a:schemeClr val="accent6">
                      <a:lumMod val="40000"/>
                      <a:lumOff val="60000"/>
                    </a:schemeClr>
                  </a:solidFill>
                  <a:latin typeface="Franklin Gothic Demi" panose="020B0703020102020204" pitchFamily="34" charset="0"/>
                </a:rPr>
                <a:t>U</a:t>
              </a:r>
            </a:p>
          </p:txBody>
        </p:sp>
        <p:sp>
          <p:nvSpPr>
            <p:cNvPr id="10" name="TextBox 9"/>
            <p:cNvSpPr txBox="1"/>
            <p:nvPr/>
          </p:nvSpPr>
          <p:spPr>
            <a:xfrm>
              <a:off x="4851477" y="127211"/>
              <a:ext cx="548640" cy="548640"/>
            </a:xfrm>
            <a:prstGeom prst="rect">
              <a:avLst/>
            </a:prstGeom>
            <a:solidFill>
              <a:srgbClr val="00467F"/>
            </a:solidFill>
          </p:spPr>
          <p:txBody>
            <a:bodyPr wrap="none" rtlCol="0" anchor="ctr" anchorCtr="0">
              <a:noAutofit/>
            </a:bodyPr>
            <a:lstStyle/>
            <a:p>
              <a:pPr algn="ctr"/>
              <a:r>
                <a:rPr lang="en-US" sz="4200" dirty="0">
                  <a:solidFill>
                    <a:schemeClr val="accent6">
                      <a:lumMod val="40000"/>
                      <a:lumOff val="60000"/>
                    </a:schemeClr>
                  </a:solidFill>
                  <a:latin typeface="Franklin Gothic Demi" panose="020B0703020102020204" pitchFamily="34" charset="0"/>
                </a:rPr>
                <a:t>S</a:t>
              </a:r>
            </a:p>
          </p:txBody>
        </p:sp>
        <p:sp>
          <p:nvSpPr>
            <p:cNvPr id="11" name="TextBox 10"/>
            <p:cNvSpPr txBox="1"/>
            <p:nvPr/>
          </p:nvSpPr>
          <p:spPr>
            <a:xfrm>
              <a:off x="8400261" y="119065"/>
              <a:ext cx="548640" cy="548640"/>
            </a:xfrm>
            <a:prstGeom prst="rect">
              <a:avLst/>
            </a:prstGeom>
            <a:solidFill>
              <a:srgbClr val="00467F"/>
            </a:solidFill>
          </p:spPr>
          <p:txBody>
            <a:bodyPr wrap="none" rtlCol="0" anchor="ctr" anchorCtr="0">
              <a:noAutofit/>
            </a:bodyPr>
            <a:lstStyle/>
            <a:p>
              <a:pPr algn="ctr"/>
              <a:r>
                <a:rPr lang="en-US" sz="4200" dirty="0">
                  <a:solidFill>
                    <a:schemeClr val="accent6">
                      <a:lumMod val="40000"/>
                      <a:lumOff val="60000"/>
                    </a:schemeClr>
                  </a:solidFill>
                  <a:latin typeface="Franklin Gothic Demi" panose="020B0703020102020204" pitchFamily="34" charset="0"/>
                </a:rPr>
                <a:t>D</a:t>
              </a:r>
            </a:p>
          </p:txBody>
        </p:sp>
        <p:sp>
          <p:nvSpPr>
            <p:cNvPr id="12" name="TextBox 11"/>
            <p:cNvSpPr txBox="1"/>
            <p:nvPr/>
          </p:nvSpPr>
          <p:spPr>
            <a:xfrm>
              <a:off x="6034405" y="119065"/>
              <a:ext cx="548640" cy="548640"/>
            </a:xfrm>
            <a:prstGeom prst="rect">
              <a:avLst/>
            </a:prstGeom>
            <a:solidFill>
              <a:srgbClr val="00467F"/>
            </a:solidFill>
          </p:spPr>
          <p:txBody>
            <a:bodyPr wrap="none" rtlCol="0" anchor="ctr" anchorCtr="0">
              <a:noAutofit/>
            </a:bodyPr>
            <a:lstStyle/>
            <a:p>
              <a:pPr algn="ctr"/>
              <a:r>
                <a:rPr lang="en-US" sz="4200" dirty="0">
                  <a:solidFill>
                    <a:schemeClr val="accent6">
                      <a:lumMod val="40000"/>
                      <a:lumOff val="60000"/>
                    </a:schemeClr>
                  </a:solidFill>
                  <a:latin typeface="Franklin Gothic Demi" panose="020B0703020102020204" pitchFamily="34" charset="0"/>
                </a:rPr>
                <a:t>C</a:t>
              </a:r>
            </a:p>
          </p:txBody>
        </p:sp>
      </p:grpSp>
      <p:sp>
        <p:nvSpPr>
          <p:cNvPr id="13" name="Footer Placeholder 4"/>
          <p:cNvSpPr>
            <a:spLocks noGrp="1"/>
          </p:cNvSpPr>
          <p:nvPr>
            <p:ph type="ftr" sz="quarter" idx="11"/>
          </p:nvPr>
        </p:nvSpPr>
        <p:spPr>
          <a:xfrm>
            <a:off x="2393599" y="6435829"/>
            <a:ext cx="4246926" cy="283668"/>
          </a:xfrm>
        </p:spPr>
        <p:txBody>
          <a:bodyPr/>
          <a:lstStyle/>
          <a:p>
            <a:r>
              <a:rPr lang="en-US" dirty="0">
                <a:latin typeface="Franklin Gothic Book"/>
                <a:cs typeface="Franklin Gothic Book"/>
              </a:rPr>
              <a:t>Copyright 2017, Leadership Strategies, Inc. - V15.07c Duplication prohibited without consent </a:t>
            </a:r>
          </a:p>
        </p:txBody>
      </p:sp>
      <p:sp>
        <p:nvSpPr>
          <p:cNvPr id="15" name="Content Placeholder 2"/>
          <p:cNvSpPr txBox="1">
            <a:spLocks/>
          </p:cNvSpPr>
          <p:nvPr/>
        </p:nvSpPr>
        <p:spPr>
          <a:xfrm>
            <a:off x="4073369" y="207663"/>
            <a:ext cx="4950714" cy="523220"/>
          </a:xfrm>
          <a:prstGeom prst="rect">
            <a:avLst/>
          </a:prstGeom>
        </p:spPr>
        <p:txBody>
          <a:bodyPr wrap="none">
            <a:sp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solidFill>
                  <a:srgbClr val="E46C0A"/>
                </a:solidFill>
                <a:latin typeface="Franklin Gothic Demi" panose="020B0703020102020204" pitchFamily="34" charset="0"/>
                <a:ea typeface="+mj-ea"/>
                <a:cs typeface="Franklin Gothic Book" panose="020B0503020102020204" pitchFamily="34" charset="0"/>
              </a:rPr>
              <a:t>“Take a Facilitative Approach”</a:t>
            </a:r>
            <a:endParaRPr lang="en-US" b="1" dirty="0">
              <a:solidFill>
                <a:srgbClr val="E46C0A"/>
              </a:solidFill>
              <a:latin typeface="Franklin Gothic Medium"/>
              <a:cs typeface="Franklin Gothic Medium"/>
            </a:endParaRPr>
          </a:p>
        </p:txBody>
      </p:sp>
      <p:sp>
        <p:nvSpPr>
          <p:cNvPr id="4" name="Rectangle 3"/>
          <p:cNvSpPr/>
          <p:nvPr/>
        </p:nvSpPr>
        <p:spPr>
          <a:xfrm>
            <a:off x="658058" y="3083932"/>
            <a:ext cx="1955407" cy="369332"/>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a:solidFill>
                  <a:schemeClr val="bg1"/>
                </a:solidFill>
                <a:latin typeface="Franklin Gothic Book" panose="020B0503020102020204" pitchFamily="34" charset="0"/>
              </a:rPr>
              <a:t>8 Team Essentials</a:t>
            </a:r>
          </a:p>
        </p:txBody>
      </p:sp>
      <p:cxnSp>
        <p:nvCxnSpPr>
          <p:cNvPr id="16" name="Straight Arrow Connector 15"/>
          <p:cNvCxnSpPr>
            <a:cxnSpLocks/>
            <a:stCxn id="4" idx="3"/>
          </p:cNvCxnSpPr>
          <p:nvPr/>
        </p:nvCxnSpPr>
        <p:spPr>
          <a:xfrm flipV="1">
            <a:off x="2613465" y="2536166"/>
            <a:ext cx="1503447" cy="7324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84989" y="2253731"/>
            <a:ext cx="1901547" cy="369332"/>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a:solidFill>
                  <a:schemeClr val="bg1"/>
                </a:solidFill>
                <a:latin typeface="Franklin Gothic Book" panose="020B0503020102020204" pitchFamily="34" charset="0"/>
              </a:rPr>
              <a:t>Teams vs. Groups</a:t>
            </a:r>
          </a:p>
        </p:txBody>
      </p:sp>
      <p:sp>
        <p:nvSpPr>
          <p:cNvPr id="19" name="Rectangle 18"/>
          <p:cNvSpPr/>
          <p:nvPr/>
        </p:nvSpPr>
        <p:spPr>
          <a:xfrm>
            <a:off x="418174" y="3926247"/>
            <a:ext cx="2591800" cy="369332"/>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a:solidFill>
                  <a:schemeClr val="bg1"/>
                </a:solidFill>
                <a:latin typeface="Franklin Gothic Book" panose="020B0503020102020204" pitchFamily="34" charset="0"/>
              </a:rPr>
              <a:t>Anticipating Team Issues</a:t>
            </a:r>
          </a:p>
        </p:txBody>
      </p:sp>
      <p:sp>
        <p:nvSpPr>
          <p:cNvPr id="20" name="Rectangle 19"/>
          <p:cNvSpPr/>
          <p:nvPr/>
        </p:nvSpPr>
        <p:spPr>
          <a:xfrm>
            <a:off x="618977" y="4654243"/>
            <a:ext cx="2033570" cy="369332"/>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a:solidFill>
                  <a:schemeClr val="bg1"/>
                </a:solidFill>
                <a:latin typeface="Franklin Gothic Book" panose="020B0503020102020204" pitchFamily="34" charset="0"/>
              </a:rPr>
              <a:t>Solution Processes</a:t>
            </a:r>
          </a:p>
        </p:txBody>
      </p:sp>
      <p:cxnSp>
        <p:nvCxnSpPr>
          <p:cNvPr id="23" name="Straight Arrow Connector 22"/>
          <p:cNvCxnSpPr>
            <a:cxnSpLocks/>
            <a:stCxn id="18" idx="3"/>
          </p:cNvCxnSpPr>
          <p:nvPr/>
        </p:nvCxnSpPr>
        <p:spPr>
          <a:xfrm>
            <a:off x="2586536" y="2438397"/>
            <a:ext cx="1530376" cy="10148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cxnSpLocks/>
            <a:stCxn id="20" idx="3"/>
          </p:cNvCxnSpPr>
          <p:nvPr/>
        </p:nvCxnSpPr>
        <p:spPr>
          <a:xfrm flipV="1">
            <a:off x="2652547" y="4654243"/>
            <a:ext cx="1464365" cy="184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Content Placeholder 2"/>
          <p:cNvSpPr txBox="1">
            <a:spLocks/>
          </p:cNvSpPr>
          <p:nvPr/>
        </p:nvSpPr>
        <p:spPr>
          <a:xfrm>
            <a:off x="252495" y="1100292"/>
            <a:ext cx="3020763" cy="892552"/>
          </a:xfrm>
          <a:prstGeom prst="rect">
            <a:avLst/>
          </a:prstGeom>
        </p:spPr>
        <p:txBody>
          <a:bodyPr wrap="none">
            <a:sp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600" b="1" dirty="0">
                <a:solidFill>
                  <a:schemeClr val="tx2"/>
                </a:solidFill>
                <a:latin typeface="Franklin Gothic Demi" panose="020B0703020102020204" pitchFamily="34" charset="0"/>
                <a:ea typeface="+mj-ea"/>
                <a:cs typeface="Franklin Gothic Book" panose="020B0503020102020204" pitchFamily="34" charset="0"/>
              </a:rPr>
              <a:t>Tools and Concepts</a:t>
            </a:r>
            <a:br>
              <a:rPr lang="en-US" sz="2600" b="1" dirty="0">
                <a:solidFill>
                  <a:schemeClr val="tx2"/>
                </a:solidFill>
                <a:latin typeface="Franklin Gothic Demi" panose="020B0703020102020204" pitchFamily="34" charset="0"/>
                <a:ea typeface="+mj-ea"/>
                <a:cs typeface="Franklin Gothic Book" panose="020B0503020102020204" pitchFamily="34" charset="0"/>
              </a:rPr>
            </a:br>
            <a:r>
              <a:rPr lang="en-US" sz="2600" b="1" dirty="0">
                <a:solidFill>
                  <a:schemeClr val="tx2"/>
                </a:solidFill>
                <a:latin typeface="Franklin Gothic Demi" panose="020B0703020102020204" pitchFamily="34" charset="0"/>
                <a:ea typeface="+mj-ea"/>
                <a:cs typeface="Franklin Gothic Book" panose="020B0503020102020204" pitchFamily="34" charset="0"/>
              </a:rPr>
              <a:t>in This Module</a:t>
            </a:r>
            <a:endParaRPr lang="en-US" sz="2600" b="1" dirty="0">
              <a:solidFill>
                <a:schemeClr val="tx2"/>
              </a:solidFill>
              <a:latin typeface="Franklin Gothic Medium"/>
              <a:cs typeface="Franklin Gothic Medium"/>
            </a:endParaRPr>
          </a:p>
        </p:txBody>
      </p:sp>
      <p:sp>
        <p:nvSpPr>
          <p:cNvPr id="24" name="Rectangle 23"/>
          <p:cNvSpPr/>
          <p:nvPr/>
        </p:nvSpPr>
        <p:spPr>
          <a:xfrm>
            <a:off x="918546" y="5389079"/>
            <a:ext cx="1532343" cy="369332"/>
          </a:xfrm>
          <a:prstGeom prst="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spAutoFit/>
          </a:bodyPr>
          <a:lstStyle/>
          <a:p>
            <a:pPr algn="ctr"/>
            <a:r>
              <a:rPr lang="en-US" b="1" dirty="0">
                <a:solidFill>
                  <a:schemeClr val="bg1"/>
                </a:solidFill>
                <a:latin typeface="Franklin Gothic Book" panose="020B0503020102020204" pitchFamily="34" charset="0"/>
              </a:rPr>
              <a:t>Accountability</a:t>
            </a:r>
          </a:p>
        </p:txBody>
      </p:sp>
      <p:cxnSp>
        <p:nvCxnSpPr>
          <p:cNvPr id="26" name="Straight Arrow Connector 25"/>
          <p:cNvCxnSpPr>
            <a:cxnSpLocks/>
            <a:stCxn id="19" idx="3"/>
          </p:cNvCxnSpPr>
          <p:nvPr/>
        </p:nvCxnSpPr>
        <p:spPr>
          <a:xfrm>
            <a:off x="3009974" y="4110913"/>
            <a:ext cx="1063395" cy="13754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cxnSpLocks/>
            <a:stCxn id="24" idx="3"/>
          </p:cNvCxnSpPr>
          <p:nvPr/>
        </p:nvCxnSpPr>
        <p:spPr>
          <a:xfrm>
            <a:off x="2450889" y="5573745"/>
            <a:ext cx="1622480" cy="4945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Slide Number Placeholder 3"/>
          <p:cNvSpPr txBox="1">
            <a:spLocks/>
          </p:cNvSpPr>
          <p:nvPr/>
        </p:nvSpPr>
        <p:spPr>
          <a:xfrm>
            <a:off x="8186057" y="6371277"/>
            <a:ext cx="957944" cy="48669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fld id="{53A1559F-C2B4-5749-B15A-A88D8DD5B87C}" type="slidenum">
              <a:rPr lang="en-US" sz="1400">
                <a:solidFill>
                  <a:srgbClr val="04346C"/>
                </a:solidFill>
                <a:latin typeface="Franklin Gothic Book"/>
              </a:rPr>
              <a:pPr lvl="0" algn="ctr"/>
              <a:t>61</a:t>
            </a:fld>
            <a:r>
              <a:rPr lang="en-US" dirty="0"/>
              <a:t> </a:t>
            </a:r>
            <a:r>
              <a:rPr lang="en-US" sz="1400" dirty="0">
                <a:solidFill>
                  <a:srgbClr val="04346C"/>
                </a:solidFill>
                <a:latin typeface="Franklin Gothic Book"/>
              </a:rPr>
              <a:t>|</a:t>
            </a:r>
            <a:r>
              <a:rPr lang="en-US" dirty="0"/>
              <a:t> </a:t>
            </a:r>
            <a:r>
              <a:rPr lang="en-US" sz="1400" dirty="0">
                <a:solidFill>
                  <a:srgbClr val="04346C"/>
                </a:solidFill>
                <a:latin typeface="Franklin Gothic Book"/>
              </a:rPr>
              <a:t>4-21</a:t>
            </a:r>
            <a:endParaRPr lang="en-US" dirty="0"/>
          </a:p>
        </p:txBody>
      </p:sp>
    </p:spTree>
    <p:extLst>
      <p:ext uri="{BB962C8B-B14F-4D97-AF65-F5344CB8AC3E}">
        <p14:creationId xmlns:p14="http://schemas.microsoft.com/office/powerpoint/2010/main" val="2907327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a:t>
            </a:r>
          </a:p>
        </p:txBody>
      </p:sp>
      <p:graphicFrame>
        <p:nvGraphicFramePr>
          <p:cNvPr id="5" name="Table 4"/>
          <p:cNvGraphicFramePr>
            <a:graphicFrameLocks noGrp="1"/>
          </p:cNvGraphicFramePr>
          <p:nvPr>
            <p:extLst/>
          </p:nvPr>
        </p:nvGraphicFramePr>
        <p:xfrm>
          <a:off x="1380763" y="1685662"/>
          <a:ext cx="3200400" cy="762000"/>
        </p:xfrm>
        <a:graphic>
          <a:graphicData uri="http://schemas.openxmlformats.org/drawingml/2006/table">
            <a:tbl>
              <a:tblPr firstRow="1" bandRow="1">
                <a:tableStyleId>{5C22544A-7EE6-4342-B048-85BDC9FD1C3A}</a:tableStyleId>
              </a:tblPr>
              <a:tblGrid>
                <a:gridCol w="604799">
                  <a:extLst>
                    <a:ext uri="{9D8B030D-6E8A-4147-A177-3AD203B41FA5}">
                      <a16:colId xmlns:a16="http://schemas.microsoft.com/office/drawing/2014/main" val="2530965431"/>
                    </a:ext>
                  </a:extLst>
                </a:gridCol>
                <a:gridCol w="2595601">
                  <a:extLst>
                    <a:ext uri="{9D8B030D-6E8A-4147-A177-3AD203B41FA5}">
                      <a16:colId xmlns:a16="http://schemas.microsoft.com/office/drawing/2014/main" val="2374861410"/>
                    </a:ext>
                  </a:extLst>
                </a:gridCol>
              </a:tblGrid>
              <a:tr h="370840">
                <a:tc>
                  <a:txBody>
                    <a:bodyPr/>
                    <a:lstStyle/>
                    <a:p>
                      <a:pPr algn="ctr"/>
                      <a:r>
                        <a:rPr lang="en-US" sz="4400" dirty="0"/>
                        <a:t>1</a:t>
                      </a:r>
                    </a:p>
                  </a:txBody>
                  <a:tcPr>
                    <a:solidFill>
                      <a:schemeClr val="tx1"/>
                    </a:solidFill>
                  </a:tcPr>
                </a:tc>
                <a:tc>
                  <a:txBody>
                    <a:bodyPr/>
                    <a:lstStyle/>
                    <a:p>
                      <a:r>
                        <a:rPr lang="en-US" sz="2200" dirty="0"/>
                        <a:t>Getting Started, Facilitating Yourself</a:t>
                      </a:r>
                    </a:p>
                  </a:txBody>
                  <a:tcPr>
                    <a:solidFill>
                      <a:schemeClr val="accent5">
                        <a:lumMod val="60000"/>
                        <a:lumOff val="40000"/>
                      </a:schemeClr>
                    </a:solidFill>
                  </a:tcPr>
                </a:tc>
                <a:extLst>
                  <a:ext uri="{0D108BD9-81ED-4DB2-BD59-A6C34878D82A}">
                    <a16:rowId xmlns:a16="http://schemas.microsoft.com/office/drawing/2014/main" val="583231483"/>
                  </a:ext>
                </a:extLst>
              </a:tr>
            </a:tbl>
          </a:graphicData>
        </a:graphic>
      </p:graphicFrame>
      <p:graphicFrame>
        <p:nvGraphicFramePr>
          <p:cNvPr id="6" name="Table 5"/>
          <p:cNvGraphicFramePr>
            <a:graphicFrameLocks noGrp="1"/>
          </p:cNvGraphicFramePr>
          <p:nvPr>
            <p:extLst/>
          </p:nvPr>
        </p:nvGraphicFramePr>
        <p:xfrm>
          <a:off x="4939069" y="1699558"/>
          <a:ext cx="3131579" cy="762000"/>
        </p:xfrm>
        <a:graphic>
          <a:graphicData uri="http://schemas.openxmlformats.org/drawingml/2006/table">
            <a:tbl>
              <a:tblPr firstRow="1" bandRow="1">
                <a:tableStyleId>{5C22544A-7EE6-4342-B048-85BDC9FD1C3A}</a:tableStyleId>
              </a:tblPr>
              <a:tblGrid>
                <a:gridCol w="591793">
                  <a:extLst>
                    <a:ext uri="{9D8B030D-6E8A-4147-A177-3AD203B41FA5}">
                      <a16:colId xmlns:a16="http://schemas.microsoft.com/office/drawing/2014/main" val="2530965431"/>
                    </a:ext>
                  </a:extLst>
                </a:gridCol>
                <a:gridCol w="2539786">
                  <a:extLst>
                    <a:ext uri="{9D8B030D-6E8A-4147-A177-3AD203B41FA5}">
                      <a16:colId xmlns:a16="http://schemas.microsoft.com/office/drawing/2014/main" val="2374861410"/>
                    </a:ext>
                  </a:extLst>
                </a:gridCol>
              </a:tblGrid>
              <a:tr h="370840">
                <a:tc>
                  <a:txBody>
                    <a:bodyPr/>
                    <a:lstStyle/>
                    <a:p>
                      <a:pPr algn="ctr"/>
                      <a:r>
                        <a:rPr lang="en-US" sz="4400" dirty="0"/>
                        <a:t>2</a:t>
                      </a:r>
                    </a:p>
                  </a:txBody>
                  <a:tcPr>
                    <a:solidFill>
                      <a:schemeClr val="tx1"/>
                    </a:solidFill>
                  </a:tcPr>
                </a:tc>
                <a:tc>
                  <a:txBody>
                    <a:bodyPr/>
                    <a:lstStyle/>
                    <a:p>
                      <a:r>
                        <a:rPr lang="en-US" sz="2200" dirty="0"/>
                        <a:t>Facilitating Communication</a:t>
                      </a:r>
                    </a:p>
                  </a:txBody>
                  <a:tcPr>
                    <a:gradFill flip="none" rotWithShape="1">
                      <a:gsLst>
                        <a:gs pos="100000">
                          <a:srgbClr val="FFB115"/>
                        </a:gs>
                        <a:gs pos="64000">
                          <a:srgbClr val="FFB115"/>
                        </a:gs>
                        <a:gs pos="32500">
                          <a:schemeClr val="accent5">
                            <a:lumMod val="60000"/>
                            <a:lumOff val="40000"/>
                          </a:schemeClr>
                        </a:gs>
                        <a:gs pos="1000">
                          <a:schemeClr val="accent5">
                            <a:lumMod val="60000"/>
                            <a:lumOff val="40000"/>
                          </a:schemeClr>
                        </a:gs>
                      </a:gsLst>
                      <a:lin ang="0" scaled="1"/>
                      <a:tileRect/>
                    </a:gradFill>
                  </a:tcPr>
                </a:tc>
                <a:extLst>
                  <a:ext uri="{0D108BD9-81ED-4DB2-BD59-A6C34878D82A}">
                    <a16:rowId xmlns:a16="http://schemas.microsoft.com/office/drawing/2014/main" val="583231483"/>
                  </a:ext>
                </a:extLst>
              </a:tr>
            </a:tbl>
          </a:graphicData>
        </a:graphic>
      </p:graphicFrame>
      <p:graphicFrame>
        <p:nvGraphicFramePr>
          <p:cNvPr id="7" name="Table 6"/>
          <p:cNvGraphicFramePr>
            <a:graphicFrameLocks noGrp="1"/>
          </p:cNvGraphicFramePr>
          <p:nvPr>
            <p:extLst/>
          </p:nvPr>
        </p:nvGraphicFramePr>
        <p:xfrm>
          <a:off x="1380763" y="2759638"/>
          <a:ext cx="3200400" cy="762000"/>
        </p:xfrm>
        <a:graphic>
          <a:graphicData uri="http://schemas.openxmlformats.org/drawingml/2006/table">
            <a:tbl>
              <a:tblPr firstRow="1" bandRow="1">
                <a:tableStyleId>{5C22544A-7EE6-4342-B048-85BDC9FD1C3A}</a:tableStyleId>
              </a:tblPr>
              <a:tblGrid>
                <a:gridCol w="604798">
                  <a:extLst>
                    <a:ext uri="{9D8B030D-6E8A-4147-A177-3AD203B41FA5}">
                      <a16:colId xmlns:a16="http://schemas.microsoft.com/office/drawing/2014/main" val="2530965431"/>
                    </a:ext>
                  </a:extLst>
                </a:gridCol>
                <a:gridCol w="2595602">
                  <a:extLst>
                    <a:ext uri="{9D8B030D-6E8A-4147-A177-3AD203B41FA5}">
                      <a16:colId xmlns:a16="http://schemas.microsoft.com/office/drawing/2014/main" val="2374861410"/>
                    </a:ext>
                  </a:extLst>
                </a:gridCol>
              </a:tblGrid>
              <a:tr h="762000">
                <a:tc>
                  <a:txBody>
                    <a:bodyPr/>
                    <a:lstStyle/>
                    <a:p>
                      <a:pPr algn="ctr"/>
                      <a:r>
                        <a:rPr lang="en-US" sz="4400" dirty="0"/>
                        <a:t>3</a:t>
                      </a:r>
                    </a:p>
                  </a:txBody>
                  <a:tcPr>
                    <a:solidFill>
                      <a:schemeClr val="tx1"/>
                    </a:solidFill>
                  </a:tcPr>
                </a:tc>
                <a:tc>
                  <a:txBody>
                    <a:bodyPr/>
                    <a:lstStyle/>
                    <a:p>
                      <a:r>
                        <a:rPr lang="en-US" sz="2200" dirty="0"/>
                        <a:t>Facilitating and Coaching Individuals</a:t>
                      </a:r>
                    </a:p>
                  </a:txBody>
                  <a:tcPr>
                    <a:solidFill>
                      <a:srgbClr val="FFB115"/>
                    </a:solidFill>
                  </a:tcPr>
                </a:tc>
                <a:extLst>
                  <a:ext uri="{0D108BD9-81ED-4DB2-BD59-A6C34878D82A}">
                    <a16:rowId xmlns:a16="http://schemas.microsoft.com/office/drawing/2014/main" val="583231483"/>
                  </a:ext>
                </a:extLst>
              </a:tr>
            </a:tbl>
          </a:graphicData>
        </a:graphic>
      </p:graphicFrame>
      <p:graphicFrame>
        <p:nvGraphicFramePr>
          <p:cNvPr id="9" name="Table 8"/>
          <p:cNvGraphicFramePr>
            <a:graphicFrameLocks noGrp="1"/>
          </p:cNvGraphicFramePr>
          <p:nvPr>
            <p:extLst/>
          </p:nvPr>
        </p:nvGraphicFramePr>
        <p:xfrm>
          <a:off x="4939069" y="3863678"/>
          <a:ext cx="3131579" cy="762000"/>
        </p:xfrm>
        <a:graphic>
          <a:graphicData uri="http://schemas.openxmlformats.org/drawingml/2006/table">
            <a:tbl>
              <a:tblPr firstRow="1" bandRow="1">
                <a:tableStyleId>{5C22544A-7EE6-4342-B048-85BDC9FD1C3A}</a:tableStyleId>
              </a:tblPr>
              <a:tblGrid>
                <a:gridCol w="591793">
                  <a:extLst>
                    <a:ext uri="{9D8B030D-6E8A-4147-A177-3AD203B41FA5}">
                      <a16:colId xmlns:a16="http://schemas.microsoft.com/office/drawing/2014/main" val="2530965431"/>
                    </a:ext>
                  </a:extLst>
                </a:gridCol>
                <a:gridCol w="2539786">
                  <a:extLst>
                    <a:ext uri="{9D8B030D-6E8A-4147-A177-3AD203B41FA5}">
                      <a16:colId xmlns:a16="http://schemas.microsoft.com/office/drawing/2014/main" val="2374861410"/>
                    </a:ext>
                  </a:extLst>
                </a:gridCol>
              </a:tblGrid>
              <a:tr h="370840">
                <a:tc>
                  <a:txBody>
                    <a:bodyPr/>
                    <a:lstStyle/>
                    <a:p>
                      <a:pPr algn="ctr"/>
                      <a:r>
                        <a:rPr lang="en-US" sz="4400" dirty="0"/>
                        <a:t>6</a:t>
                      </a:r>
                    </a:p>
                  </a:txBody>
                  <a:tcPr>
                    <a:solidFill>
                      <a:schemeClr val="tx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Facilitating Your Strategy</a:t>
                      </a:r>
                    </a:p>
                  </a:txBody>
                  <a:tcPr>
                    <a:solidFill>
                      <a:srgbClr val="ACBF45"/>
                    </a:solidFill>
                  </a:tcPr>
                </a:tc>
                <a:extLst>
                  <a:ext uri="{0D108BD9-81ED-4DB2-BD59-A6C34878D82A}">
                    <a16:rowId xmlns:a16="http://schemas.microsoft.com/office/drawing/2014/main" val="583231483"/>
                  </a:ext>
                </a:extLst>
              </a:tr>
            </a:tbl>
          </a:graphicData>
        </a:graphic>
      </p:graphicFrame>
      <p:graphicFrame>
        <p:nvGraphicFramePr>
          <p:cNvPr id="10" name="Table 9"/>
          <p:cNvGraphicFramePr>
            <a:graphicFrameLocks noGrp="1"/>
          </p:cNvGraphicFramePr>
          <p:nvPr>
            <p:extLst/>
          </p:nvPr>
        </p:nvGraphicFramePr>
        <p:xfrm>
          <a:off x="1380763" y="4907590"/>
          <a:ext cx="3183005" cy="762000"/>
        </p:xfrm>
        <a:graphic>
          <a:graphicData uri="http://schemas.openxmlformats.org/drawingml/2006/table">
            <a:tbl>
              <a:tblPr firstRow="1" bandRow="1">
                <a:tableStyleId>{5C22544A-7EE6-4342-B048-85BDC9FD1C3A}</a:tableStyleId>
              </a:tblPr>
              <a:tblGrid>
                <a:gridCol w="595521">
                  <a:extLst>
                    <a:ext uri="{9D8B030D-6E8A-4147-A177-3AD203B41FA5}">
                      <a16:colId xmlns:a16="http://schemas.microsoft.com/office/drawing/2014/main" val="2530965431"/>
                    </a:ext>
                  </a:extLst>
                </a:gridCol>
                <a:gridCol w="2587484">
                  <a:extLst>
                    <a:ext uri="{9D8B030D-6E8A-4147-A177-3AD203B41FA5}">
                      <a16:colId xmlns:a16="http://schemas.microsoft.com/office/drawing/2014/main" val="2374861410"/>
                    </a:ext>
                  </a:extLst>
                </a:gridCol>
              </a:tblGrid>
              <a:tr h="376586">
                <a:tc>
                  <a:txBody>
                    <a:bodyPr/>
                    <a:lstStyle/>
                    <a:p>
                      <a:pPr algn="ctr"/>
                      <a:r>
                        <a:rPr lang="en-US" sz="4400" dirty="0"/>
                        <a:t>7</a:t>
                      </a:r>
                    </a:p>
                  </a:txBody>
                  <a:tcPr>
                    <a:solidFill>
                      <a:schemeClr val="tx1"/>
                    </a:solidFill>
                  </a:tcPr>
                </a:tc>
                <a:tc>
                  <a:txBody>
                    <a:bodyPr/>
                    <a:lstStyle/>
                    <a:p>
                      <a:r>
                        <a:rPr lang="en-US" sz="2200" dirty="0"/>
                        <a:t>Facilitating </a:t>
                      </a:r>
                      <a:br>
                        <a:rPr lang="en-US" sz="2200" dirty="0"/>
                      </a:br>
                      <a:r>
                        <a:rPr lang="en-US" sz="2200" dirty="0"/>
                        <a:t>Meetings Part 1</a:t>
                      </a:r>
                    </a:p>
                  </a:txBody>
                  <a:tcPr>
                    <a:solidFill>
                      <a:srgbClr val="00467F"/>
                    </a:solidFill>
                  </a:tcPr>
                </a:tc>
                <a:extLst>
                  <a:ext uri="{0D108BD9-81ED-4DB2-BD59-A6C34878D82A}">
                    <a16:rowId xmlns:a16="http://schemas.microsoft.com/office/drawing/2014/main" val="583231483"/>
                  </a:ext>
                </a:extLst>
              </a:tr>
            </a:tbl>
          </a:graphicData>
        </a:graphic>
      </p:graphicFrame>
      <p:graphicFrame>
        <p:nvGraphicFramePr>
          <p:cNvPr id="11" name="Table 10"/>
          <p:cNvGraphicFramePr>
            <a:graphicFrameLocks noGrp="1"/>
          </p:cNvGraphicFramePr>
          <p:nvPr>
            <p:extLst/>
          </p:nvPr>
        </p:nvGraphicFramePr>
        <p:xfrm>
          <a:off x="4939069" y="4945737"/>
          <a:ext cx="3139300" cy="762000"/>
        </p:xfrm>
        <a:graphic>
          <a:graphicData uri="http://schemas.openxmlformats.org/drawingml/2006/table">
            <a:tbl>
              <a:tblPr firstRow="1" bandRow="1">
                <a:tableStyleId>{5C22544A-7EE6-4342-B048-85BDC9FD1C3A}</a:tableStyleId>
              </a:tblPr>
              <a:tblGrid>
                <a:gridCol w="601922">
                  <a:extLst>
                    <a:ext uri="{9D8B030D-6E8A-4147-A177-3AD203B41FA5}">
                      <a16:colId xmlns:a16="http://schemas.microsoft.com/office/drawing/2014/main" val="2530965431"/>
                    </a:ext>
                  </a:extLst>
                </a:gridCol>
                <a:gridCol w="2537378">
                  <a:extLst>
                    <a:ext uri="{9D8B030D-6E8A-4147-A177-3AD203B41FA5}">
                      <a16:colId xmlns:a16="http://schemas.microsoft.com/office/drawing/2014/main" val="2374861410"/>
                    </a:ext>
                  </a:extLst>
                </a:gridCol>
              </a:tblGrid>
              <a:tr h="370840">
                <a:tc>
                  <a:txBody>
                    <a:bodyPr/>
                    <a:lstStyle/>
                    <a:p>
                      <a:pPr algn="ctr"/>
                      <a:r>
                        <a:rPr lang="en-US" sz="4400" dirty="0"/>
                        <a:t>8</a:t>
                      </a:r>
                    </a:p>
                  </a:txBody>
                  <a:tcPr>
                    <a:solidFill>
                      <a:schemeClr val="tx1"/>
                    </a:solidFill>
                  </a:tcPr>
                </a:tc>
                <a:tc>
                  <a:txBody>
                    <a:bodyPr/>
                    <a:lstStyle/>
                    <a:p>
                      <a:r>
                        <a:rPr lang="en-US" sz="2200" dirty="0"/>
                        <a:t>Facilitating Meetings Part 2</a:t>
                      </a:r>
                    </a:p>
                  </a:txBody>
                  <a:tcPr>
                    <a:solidFill>
                      <a:srgbClr val="00467F"/>
                    </a:solidFill>
                  </a:tcPr>
                </a:tc>
                <a:extLst>
                  <a:ext uri="{0D108BD9-81ED-4DB2-BD59-A6C34878D82A}">
                    <a16:rowId xmlns:a16="http://schemas.microsoft.com/office/drawing/2014/main" val="583231483"/>
                  </a:ext>
                </a:extLst>
              </a:tr>
            </a:tbl>
          </a:graphicData>
        </a:graphic>
      </p:graphicFrame>
      <p:graphicFrame>
        <p:nvGraphicFramePr>
          <p:cNvPr id="17" name="Table 16"/>
          <p:cNvGraphicFramePr>
            <a:graphicFrameLocks noGrp="1"/>
          </p:cNvGraphicFramePr>
          <p:nvPr>
            <p:extLst/>
          </p:nvPr>
        </p:nvGraphicFramePr>
        <p:xfrm>
          <a:off x="4939069" y="2781618"/>
          <a:ext cx="3139300" cy="762000"/>
        </p:xfrm>
        <a:graphic>
          <a:graphicData uri="http://schemas.openxmlformats.org/drawingml/2006/table">
            <a:tbl>
              <a:tblPr firstRow="1" bandRow="1">
                <a:tableStyleId>{5C22544A-7EE6-4342-B048-85BDC9FD1C3A}</a:tableStyleId>
              </a:tblPr>
              <a:tblGrid>
                <a:gridCol w="593253">
                  <a:extLst>
                    <a:ext uri="{9D8B030D-6E8A-4147-A177-3AD203B41FA5}">
                      <a16:colId xmlns:a16="http://schemas.microsoft.com/office/drawing/2014/main" val="2530965431"/>
                    </a:ext>
                  </a:extLst>
                </a:gridCol>
                <a:gridCol w="2546047">
                  <a:extLst>
                    <a:ext uri="{9D8B030D-6E8A-4147-A177-3AD203B41FA5}">
                      <a16:colId xmlns:a16="http://schemas.microsoft.com/office/drawing/2014/main" val="2374861410"/>
                    </a:ext>
                  </a:extLst>
                </a:gridCol>
              </a:tblGrid>
              <a:tr h="370840">
                <a:tc>
                  <a:txBody>
                    <a:bodyPr/>
                    <a:lstStyle/>
                    <a:p>
                      <a:pPr algn="ctr"/>
                      <a:r>
                        <a:rPr lang="en-US" sz="4400" dirty="0"/>
                        <a:t>4</a:t>
                      </a:r>
                    </a:p>
                  </a:txBody>
                  <a:tcPr>
                    <a:solidFill>
                      <a:schemeClr val="tx1"/>
                    </a:solidFill>
                  </a:tcPr>
                </a:tc>
                <a:tc>
                  <a:txBody>
                    <a:bodyPr/>
                    <a:lstStyle/>
                    <a:p>
                      <a:r>
                        <a:rPr lang="en-US" sz="2200" dirty="0"/>
                        <a:t>Facilitating</a:t>
                      </a:r>
                      <a:br>
                        <a:rPr lang="en-US" sz="2200" dirty="0"/>
                      </a:br>
                      <a:r>
                        <a:rPr lang="en-US" sz="2200" dirty="0"/>
                        <a:t>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19" name="Picture 18"/>
          <p:cNvPicPr>
            <a:picLocks noChangeAspect="1"/>
          </p:cNvPicPr>
          <p:nvPr/>
        </p:nvPicPr>
        <p:blipFill>
          <a:blip r:embed="rId3"/>
          <a:stretch>
            <a:fillRect/>
          </a:stretch>
        </p:blipFill>
        <p:spPr>
          <a:xfrm>
            <a:off x="7608500" y="78746"/>
            <a:ext cx="1384438" cy="1389846"/>
          </a:xfrm>
          <a:prstGeom prst="rect">
            <a:avLst/>
          </a:prstGeom>
        </p:spPr>
      </p:pic>
      <p:graphicFrame>
        <p:nvGraphicFramePr>
          <p:cNvPr id="20" name="Table 19"/>
          <p:cNvGraphicFramePr>
            <a:graphicFrameLocks noGrp="1"/>
          </p:cNvGraphicFramePr>
          <p:nvPr>
            <p:extLst/>
          </p:nvPr>
        </p:nvGraphicFramePr>
        <p:xfrm>
          <a:off x="1380763" y="3833614"/>
          <a:ext cx="3233839" cy="762000"/>
        </p:xfrm>
        <a:graphic>
          <a:graphicData uri="http://schemas.openxmlformats.org/drawingml/2006/table">
            <a:tbl>
              <a:tblPr firstRow="1" bandRow="1">
                <a:tableStyleId>{5C22544A-7EE6-4342-B048-85BDC9FD1C3A}</a:tableStyleId>
              </a:tblPr>
              <a:tblGrid>
                <a:gridCol w="603504">
                  <a:extLst>
                    <a:ext uri="{9D8B030D-6E8A-4147-A177-3AD203B41FA5}">
                      <a16:colId xmlns:a16="http://schemas.microsoft.com/office/drawing/2014/main" val="2530965431"/>
                    </a:ext>
                  </a:extLst>
                </a:gridCol>
                <a:gridCol w="2630335">
                  <a:extLst>
                    <a:ext uri="{9D8B030D-6E8A-4147-A177-3AD203B41FA5}">
                      <a16:colId xmlns:a16="http://schemas.microsoft.com/office/drawing/2014/main" val="2374861410"/>
                    </a:ext>
                  </a:extLst>
                </a:gridCol>
              </a:tblGrid>
              <a:tr h="370840">
                <a:tc>
                  <a:txBody>
                    <a:bodyPr/>
                    <a:lstStyle/>
                    <a:p>
                      <a:pPr algn="ctr"/>
                      <a:r>
                        <a:rPr lang="en-US" sz="4400" dirty="0"/>
                        <a:t>5</a:t>
                      </a:r>
                    </a:p>
                  </a:txBody>
                  <a:tcPr>
                    <a:solidFill>
                      <a:schemeClr val="tx1"/>
                    </a:solidFill>
                  </a:tcPr>
                </a:tc>
                <a:tc>
                  <a:txBody>
                    <a:bodyPr/>
                    <a:lstStyle/>
                    <a:p>
                      <a:r>
                        <a:rPr lang="en-US" sz="2200" dirty="0"/>
                        <a:t>Facilitating Agreement </a:t>
                      </a:r>
                    </a:p>
                  </a:txBody>
                  <a:tcPr>
                    <a:solidFill>
                      <a:srgbClr val="660066"/>
                    </a:solidFill>
                  </a:tcPr>
                </a:tc>
                <a:extLst>
                  <a:ext uri="{0D108BD9-81ED-4DB2-BD59-A6C34878D82A}">
                    <a16:rowId xmlns:a16="http://schemas.microsoft.com/office/drawing/2014/main" val="583231483"/>
                  </a:ext>
                </a:extLst>
              </a:tr>
            </a:tbl>
          </a:graphicData>
        </a:graphic>
      </p:graphicFrame>
      <p:sp>
        <p:nvSpPr>
          <p:cNvPr id="16" name="Footer Placeholder 4"/>
          <p:cNvSpPr>
            <a:spLocks noGrp="1"/>
          </p:cNvSpPr>
          <p:nvPr>
            <p:ph type="ftr" sz="quarter" idx="11"/>
          </p:nvPr>
        </p:nvSpPr>
        <p:spPr>
          <a:xfrm>
            <a:off x="1772874" y="6472792"/>
            <a:ext cx="4246926" cy="283668"/>
          </a:xfrm>
        </p:spPr>
        <p:txBody>
          <a:bodyPr/>
          <a:lstStyle/>
          <a:p>
            <a:r>
              <a:rPr lang="en-US" dirty="0">
                <a:latin typeface="Franklin Gothic Book"/>
                <a:cs typeface="Franklin Gothic Book"/>
              </a:rPr>
              <a:t>Copyright 2017, Leadership Strategies, Inc. - V15.07c Duplication prohibited without consent </a:t>
            </a:r>
          </a:p>
        </p:txBody>
      </p:sp>
    </p:spTree>
    <p:extLst>
      <p:ext uri="{BB962C8B-B14F-4D97-AF65-F5344CB8AC3E}">
        <p14:creationId xmlns:p14="http://schemas.microsoft.com/office/powerpoint/2010/main" val="1347102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pPr algn="ctr" eaLnBrk="1" hangingPunct="1"/>
            <a:r>
              <a:rPr lang="en-US" sz="4800" b="1" dirty="0">
                <a:solidFill>
                  <a:srgbClr val="004678"/>
                </a:solidFill>
              </a:rPr>
              <a:t>Questions?</a:t>
            </a:r>
          </a:p>
        </p:txBody>
      </p:sp>
      <p:sp>
        <p:nvSpPr>
          <p:cNvPr id="108547" name="Text Box 3"/>
          <p:cNvSpPr txBox="1">
            <a:spLocks noChangeArrowheads="1"/>
          </p:cNvSpPr>
          <p:nvPr/>
        </p:nvSpPr>
        <p:spPr bwMode="auto">
          <a:xfrm>
            <a:off x="2093912" y="1977497"/>
            <a:ext cx="5095876" cy="3427092"/>
          </a:xfrm>
          <a:prstGeom prst="rect">
            <a:avLst/>
          </a:prstGeom>
          <a:noFill/>
          <a:ln w="9525" algn="ctr">
            <a:noFill/>
            <a:miter lim="800000"/>
            <a:headEnd/>
            <a:tailEnd/>
          </a:ln>
        </p:spPr>
        <p:txBody>
          <a:bodyPr wrap="square" lIns="0" rIns="0" anchor="b">
            <a:spAutoFit/>
          </a:bodyPr>
          <a:lstStyle/>
          <a:p>
            <a:pPr>
              <a:lnSpc>
                <a:spcPct val="110000"/>
              </a:lnSpc>
              <a:spcBef>
                <a:spcPct val="20000"/>
              </a:spcBef>
            </a:pPr>
            <a:r>
              <a:rPr lang="en-US" sz="2000" dirty="0">
                <a:solidFill>
                  <a:srgbClr val="000066"/>
                </a:solidFill>
                <a:latin typeface="+mj-lt"/>
                <a:hlinkClick r:id="rId3"/>
              </a:rPr>
              <a:t>etraining@leadstrat.com</a:t>
            </a:r>
            <a:r>
              <a:rPr lang="en-US" sz="2000" dirty="0">
                <a:solidFill>
                  <a:srgbClr val="000066"/>
                </a:solidFill>
                <a:latin typeface="+mj-lt"/>
              </a:rPr>
              <a:t> </a:t>
            </a:r>
          </a:p>
          <a:p>
            <a:pPr>
              <a:lnSpc>
                <a:spcPct val="110000"/>
              </a:lnSpc>
              <a:spcBef>
                <a:spcPct val="20000"/>
              </a:spcBef>
            </a:pPr>
            <a:r>
              <a:rPr lang="en-US" dirty="0">
                <a:solidFill>
                  <a:srgbClr val="004678"/>
                </a:solidFill>
                <a:latin typeface="+mj-lt"/>
              </a:rPr>
              <a:t>800.824.2850</a:t>
            </a:r>
          </a:p>
          <a:p>
            <a:pPr>
              <a:lnSpc>
                <a:spcPct val="110000"/>
              </a:lnSpc>
              <a:spcBef>
                <a:spcPct val="20000"/>
              </a:spcBef>
            </a:pPr>
            <a:r>
              <a:rPr lang="en-US" sz="1800" b="0" dirty="0">
                <a:solidFill>
                  <a:srgbClr val="004678"/>
                </a:solidFill>
                <a:latin typeface="+mj-lt"/>
              </a:rPr>
              <a:t>Or, submit your questions for open discussion</a:t>
            </a:r>
          </a:p>
          <a:p>
            <a:pPr>
              <a:lnSpc>
                <a:spcPct val="110000"/>
              </a:lnSpc>
              <a:spcBef>
                <a:spcPct val="20000"/>
              </a:spcBef>
            </a:pPr>
            <a:r>
              <a:rPr lang="en-US" sz="1800" b="0" dirty="0">
                <a:solidFill>
                  <a:srgbClr val="004678"/>
                </a:solidFill>
                <a:latin typeface="+mj-lt"/>
              </a:rPr>
              <a:t>on the </a:t>
            </a:r>
            <a:r>
              <a:rPr lang="en-US" sz="1800" dirty="0">
                <a:solidFill>
                  <a:srgbClr val="004678"/>
                </a:solidFill>
                <a:latin typeface="+mj-lt"/>
              </a:rPr>
              <a:t>Linked-In “Leadership Strategies</a:t>
            </a:r>
          </a:p>
          <a:p>
            <a:pPr>
              <a:lnSpc>
                <a:spcPct val="110000"/>
              </a:lnSpc>
              <a:spcBef>
                <a:spcPct val="20000"/>
              </a:spcBef>
            </a:pPr>
            <a:r>
              <a:rPr lang="en-US" sz="1800" dirty="0">
                <a:solidFill>
                  <a:srgbClr val="004678"/>
                </a:solidFill>
                <a:latin typeface="+mj-lt"/>
              </a:rPr>
              <a:t>Facilitation &amp; Leadership Community” </a:t>
            </a:r>
            <a:r>
              <a:rPr lang="en-US" sz="1800" b="0" dirty="0">
                <a:solidFill>
                  <a:srgbClr val="004678"/>
                </a:solidFill>
                <a:latin typeface="+mj-lt"/>
              </a:rPr>
              <a:t>Group</a:t>
            </a:r>
          </a:p>
          <a:p>
            <a:pPr>
              <a:lnSpc>
                <a:spcPct val="110000"/>
              </a:lnSpc>
              <a:spcBef>
                <a:spcPct val="20000"/>
              </a:spcBef>
            </a:pPr>
            <a:endParaRPr lang="en-US" sz="1800" b="0" dirty="0">
              <a:solidFill>
                <a:srgbClr val="004678"/>
              </a:solidFill>
              <a:latin typeface="+mj-lt"/>
            </a:endParaRPr>
          </a:p>
          <a:p>
            <a:pPr>
              <a:lnSpc>
                <a:spcPct val="110000"/>
              </a:lnSpc>
              <a:spcBef>
                <a:spcPct val="20000"/>
              </a:spcBef>
            </a:pPr>
            <a:r>
              <a:rPr lang="en-US" sz="1800" dirty="0">
                <a:solidFill>
                  <a:srgbClr val="004678"/>
                </a:solidFill>
                <a:latin typeface="+mj-lt"/>
              </a:rPr>
              <a:t>Join us on Facebook at </a:t>
            </a:r>
          </a:p>
          <a:p>
            <a:pPr>
              <a:lnSpc>
                <a:spcPct val="110000"/>
              </a:lnSpc>
              <a:spcBef>
                <a:spcPct val="20000"/>
              </a:spcBef>
            </a:pPr>
            <a:r>
              <a:rPr lang="en-US" sz="1800" dirty="0">
                <a:solidFill>
                  <a:srgbClr val="004678"/>
                </a:solidFill>
                <a:latin typeface="+mj-lt"/>
                <a:hlinkClick r:id="rId4"/>
              </a:rPr>
              <a:t>www.Facebook.com/Leadstrat</a:t>
            </a:r>
            <a:endParaRPr lang="en-US" sz="1800" dirty="0">
              <a:solidFill>
                <a:srgbClr val="004678"/>
              </a:solidFill>
              <a:latin typeface="+mj-lt"/>
            </a:endParaRPr>
          </a:p>
          <a:p>
            <a:pPr>
              <a:lnSpc>
                <a:spcPct val="110000"/>
              </a:lnSpc>
              <a:spcBef>
                <a:spcPct val="20000"/>
              </a:spcBef>
            </a:pPr>
            <a:r>
              <a:rPr lang="en-US" sz="1800" dirty="0">
                <a:solidFill>
                  <a:srgbClr val="004678"/>
                </a:solidFill>
                <a:latin typeface="+mj-lt"/>
              </a:rPr>
              <a:t>and Twitter @Leadstrat</a:t>
            </a:r>
            <a:endParaRPr lang="en-US" sz="1800" dirty="0">
              <a:solidFill>
                <a:srgbClr val="000066"/>
              </a:solidFill>
              <a:latin typeface="+mj-lt"/>
            </a:endParaRPr>
          </a:p>
        </p:txBody>
      </p:sp>
      <p:pic>
        <p:nvPicPr>
          <p:cNvPr id="108549"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7200" y="2296161"/>
            <a:ext cx="1554162" cy="2028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8550" name="Picture 7" descr="cover"/>
          <p:cNvPicPr>
            <a:picLocks noChangeAspect="1" noChangeArrowheads="1"/>
          </p:cNvPicPr>
          <p:nvPr/>
        </p:nvPicPr>
        <p:blipFill>
          <a:blip r:embed="rId6" cstate="print"/>
          <a:srcRect/>
          <a:stretch>
            <a:fillRect/>
          </a:stretch>
        </p:blipFill>
        <p:spPr bwMode="auto">
          <a:xfrm>
            <a:off x="7261225" y="2137089"/>
            <a:ext cx="1565275" cy="2408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Slide Number Placeholder 13"/>
          <p:cNvSpPr>
            <a:spLocks noGrp="1"/>
          </p:cNvSpPr>
          <p:nvPr>
            <p:ph type="sldNum" sz="quarter" idx="12"/>
          </p:nvPr>
        </p:nvSpPr>
        <p:spPr/>
        <p:txBody>
          <a:bodyPr/>
          <a:lstStyle/>
          <a:p>
            <a:pPr>
              <a:defRPr/>
            </a:pPr>
            <a:fld id="{57F09362-3ECF-43FF-9131-C2EB0D040696}" type="slidenum">
              <a:rPr lang="en-US" altLang="en-US" smtClean="0"/>
              <a:pPr>
                <a:defRPr/>
              </a:pPr>
              <a:t>63</a:t>
            </a:fld>
            <a:endParaRPr lang="en-US" altLang="en-US" dirty="0"/>
          </a:p>
        </p:txBody>
      </p:sp>
      <p:sp>
        <p:nvSpPr>
          <p:cNvPr id="12" name="Footer Placeholder 11"/>
          <p:cNvSpPr>
            <a:spLocks noGrp="1"/>
          </p:cNvSpPr>
          <p:nvPr>
            <p:ph type="ftr" sz="quarter" idx="4294967295"/>
          </p:nvPr>
        </p:nvSpPr>
        <p:spPr>
          <a:xfrm>
            <a:off x="4787900" y="6353175"/>
            <a:ext cx="4068232" cy="365125"/>
          </a:xfrm>
          <a:prstGeom prst="rect">
            <a:avLst/>
          </a:prstGeom>
        </p:spPr>
        <p:txBody>
          <a:bodyPr/>
          <a:lstStyle/>
          <a:p>
            <a:pPr>
              <a:defRPr/>
            </a:pPr>
            <a:r>
              <a:rPr lang="en-US" altLang="en-US" dirty="0"/>
              <a:t>A4                                                                  WORKBOOK AT: www.leadstrat.com/webinar-workbook-fg</a:t>
            </a:r>
            <a:endParaRPr lang="en-US" altLang="en-US" cap="none"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17557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11700"/>
            <a:ext cx="9144000" cy="2146300"/>
          </a:xfrm>
        </p:spPr>
        <p:txBody>
          <a:bodyPr/>
          <a:lstStyle/>
          <a:p>
            <a:r>
              <a:rPr lang="en-US" sz="6600" dirty="0">
                <a:solidFill>
                  <a:srgbClr val="B4BF45"/>
                </a:solidFill>
                <a:effectLst>
                  <a:outerShdw blurRad="38100" dist="38100" dir="2700000" algn="tl">
                    <a:srgbClr val="000000">
                      <a:alpha val="43137"/>
                    </a:srgbClr>
                  </a:outerShdw>
                </a:effectLst>
              </a:rPr>
              <a:t>The Facilitative Leader</a:t>
            </a:r>
            <a:endParaRPr lang="en-US" sz="6600" dirty="0">
              <a:solidFill>
                <a:schemeClr val="accent6">
                  <a:lumMod val="60000"/>
                  <a:lumOff val="40000"/>
                </a:schemeClr>
              </a:solidFill>
            </a:endParaRPr>
          </a:p>
        </p:txBody>
      </p:sp>
      <p:sp>
        <p:nvSpPr>
          <p:cNvPr id="3" name="WordArt 4"/>
          <p:cNvSpPr>
            <a:spLocks noChangeArrowheads="1" noChangeShapeType="1" noTextEdit="1"/>
          </p:cNvSpPr>
          <p:nvPr/>
        </p:nvSpPr>
        <p:spPr bwMode="auto">
          <a:xfrm>
            <a:off x="211697" y="261257"/>
            <a:ext cx="8774678" cy="4073237"/>
          </a:xfrm>
          <a:prstGeom prst="rect">
            <a:avLst/>
          </a:prstGeom>
        </p:spPr>
        <p:txBody>
          <a:bodyPr wrap="none" fromWordArt="1">
            <a:prstTxWarp prst="textSlantUp">
              <a:avLst>
                <a:gd name="adj" fmla="val 32056"/>
              </a:avLst>
            </a:prstTxWarp>
          </a:bodyPr>
          <a:lstStyle/>
          <a:p>
            <a:r>
              <a:rPr lang="en-US" sz="13800" kern="10" dirty="0">
                <a:ln w="9525">
                  <a:solidFill>
                    <a:srgbClr val="CC99FF"/>
                  </a:solidFill>
                  <a:miter lim="800000"/>
                  <a:headEnd/>
                  <a:tailEnd/>
                </a:ln>
                <a:solidFill>
                  <a:schemeClr val="accent6"/>
                </a:solidFill>
                <a:effectLst>
                  <a:outerShdw dist="38100" dir="2700000" algn="tl" rotWithShape="0">
                    <a:prstClr val="black"/>
                  </a:outerShdw>
                </a:effectLst>
                <a:latin typeface="Impact" panose="020B0806030902050204" pitchFamily="34" charset="0"/>
              </a:rPr>
              <a:t>Congratulations!</a:t>
            </a:r>
          </a:p>
          <a:p>
            <a:r>
              <a:rPr lang="en-US" sz="5400" kern="10" dirty="0">
                <a:ln w="9525">
                  <a:solidFill>
                    <a:srgbClr val="CC99FF"/>
                  </a:solidFill>
                  <a:miter lim="800000"/>
                  <a:headEnd/>
                  <a:tailEnd/>
                </a:ln>
                <a:solidFill>
                  <a:schemeClr val="bg1"/>
                </a:solidFill>
                <a:effectLst>
                  <a:outerShdw dist="38100" dir="2700000" algn="tl" rotWithShape="0">
                    <a:prstClr val="black"/>
                  </a:outerShdw>
                </a:effectLst>
                <a:latin typeface="Impact" panose="020B0806030902050204" pitchFamily="34" charset="0"/>
              </a:rPr>
              <a:t>- Completed Module 4: Facilitating Your Team</a:t>
            </a:r>
          </a:p>
          <a:p>
            <a:r>
              <a:rPr lang="en-US" sz="5400" kern="10" dirty="0">
                <a:ln w="9525">
                  <a:solidFill>
                    <a:srgbClr val="CC99FF"/>
                  </a:solidFill>
                  <a:miter lim="800000"/>
                  <a:headEnd/>
                  <a:tailEnd/>
                </a:ln>
                <a:solidFill>
                  <a:schemeClr val="bg1"/>
                </a:solidFill>
                <a:effectLst>
                  <a:outerShdw dist="38100" dir="2700000" algn="tl" rotWithShape="0">
                    <a:prstClr val="black"/>
                  </a:outerShdw>
                </a:effectLst>
                <a:latin typeface="Impact" panose="020B0806030902050204" pitchFamily="34" charset="0"/>
              </a:rPr>
              <a:t>- Next: Facilitating Agreement</a:t>
            </a:r>
          </a:p>
        </p:txBody>
      </p:sp>
    </p:spTree>
    <p:extLst>
      <p:ext uri="{BB962C8B-B14F-4D97-AF65-F5344CB8AC3E}">
        <p14:creationId xmlns:p14="http://schemas.microsoft.com/office/powerpoint/2010/main" val="43583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auto">
          <a:xfrm>
            <a:off x="211697" y="261257"/>
            <a:ext cx="8774678" cy="4073237"/>
          </a:xfrm>
          <a:prstGeom prst="rect">
            <a:avLst/>
          </a:prstGeom>
        </p:spPr>
        <p:txBody>
          <a:bodyPr wrap="none" fromWordArt="1">
            <a:prstTxWarp prst="textSlantUp">
              <a:avLst>
                <a:gd name="adj" fmla="val 32056"/>
              </a:avLst>
            </a:prstTxWarp>
          </a:bodyPr>
          <a:lstStyle/>
          <a:p>
            <a:r>
              <a:rPr lang="en-US" sz="13800" kern="10" dirty="0">
                <a:ln w="9525">
                  <a:solidFill>
                    <a:srgbClr val="CC99FF"/>
                  </a:solidFill>
                  <a:miter lim="800000"/>
                  <a:headEnd/>
                  <a:tailEnd/>
                </a:ln>
                <a:solidFill>
                  <a:schemeClr val="accent6"/>
                </a:solidFill>
                <a:effectLst>
                  <a:outerShdw dist="38100" dir="2700000" algn="tl" rotWithShape="0">
                    <a:schemeClr val="tx1"/>
                  </a:outerShdw>
                </a:effectLst>
                <a:latin typeface="Impact" panose="020B0806030902050204" pitchFamily="34" charset="0"/>
              </a:rPr>
              <a:t>Congratulations!</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Completed Module 4: Facilitating Your Team</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Next: Facilitating Agreement</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Evaluations</a:t>
            </a:r>
          </a:p>
        </p:txBody>
      </p:sp>
      <p:sp>
        <p:nvSpPr>
          <p:cNvPr id="6" name="Title 1"/>
          <p:cNvSpPr>
            <a:spLocks noGrp="1"/>
          </p:cNvSpPr>
          <p:nvPr>
            <p:ph type="title"/>
          </p:nvPr>
        </p:nvSpPr>
        <p:spPr/>
        <p:txBody>
          <a:bodyPr/>
          <a:lstStyle/>
          <a:p>
            <a:r>
              <a:rPr lang="en-US" sz="6600" dirty="0">
                <a:solidFill>
                  <a:srgbClr val="B4BF45"/>
                </a:solidFill>
                <a:effectLst>
                  <a:outerShdw blurRad="38100" dist="38100" dir="2700000" algn="tl">
                    <a:srgbClr val="000000">
                      <a:alpha val="43137"/>
                    </a:srgbClr>
                  </a:outerShdw>
                </a:effectLst>
              </a:rPr>
              <a:t>The Facilitative Leader</a:t>
            </a:r>
            <a:endParaRPr lang="en-US" sz="6600" dirty="0">
              <a:solidFill>
                <a:schemeClr val="accent6">
                  <a:lumMod val="60000"/>
                  <a:lumOff val="40000"/>
                </a:schemeClr>
              </a:solidFill>
            </a:endParaRPr>
          </a:p>
        </p:txBody>
      </p:sp>
    </p:spTree>
    <p:extLst>
      <p:ext uri="{BB962C8B-B14F-4D97-AF65-F5344CB8AC3E}">
        <p14:creationId xmlns:p14="http://schemas.microsoft.com/office/powerpoint/2010/main" val="59216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auto">
          <a:xfrm>
            <a:off x="211697" y="261257"/>
            <a:ext cx="8774678" cy="4073237"/>
          </a:xfrm>
          <a:prstGeom prst="rect">
            <a:avLst/>
          </a:prstGeom>
        </p:spPr>
        <p:txBody>
          <a:bodyPr wrap="none" fromWordArt="1">
            <a:prstTxWarp prst="textSlantUp">
              <a:avLst>
                <a:gd name="adj" fmla="val 32056"/>
              </a:avLst>
            </a:prstTxWarp>
          </a:bodyPr>
          <a:lstStyle/>
          <a:p>
            <a:r>
              <a:rPr lang="en-US" sz="13800" kern="10" dirty="0">
                <a:ln w="9525">
                  <a:solidFill>
                    <a:srgbClr val="CC99FF"/>
                  </a:solidFill>
                  <a:miter lim="800000"/>
                  <a:headEnd/>
                  <a:tailEnd/>
                </a:ln>
                <a:solidFill>
                  <a:schemeClr val="accent6"/>
                </a:solidFill>
                <a:effectLst>
                  <a:outerShdw dist="38100" dir="2700000" algn="tl" rotWithShape="0">
                    <a:schemeClr val="tx1"/>
                  </a:outerShdw>
                </a:effectLst>
                <a:latin typeface="Impact" panose="020B0806030902050204" pitchFamily="34" charset="0"/>
              </a:rPr>
              <a:t>Congratulations!</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Course completed!</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Post-test</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MVP</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Classroom to application</a:t>
            </a:r>
          </a:p>
          <a:p>
            <a:r>
              <a:rPr lang="en-US" sz="5400" kern="10" dirty="0">
                <a:ln w="9525">
                  <a:solidFill>
                    <a:srgbClr val="CC99FF"/>
                  </a:solidFill>
                  <a:miter lim="800000"/>
                  <a:headEnd/>
                  <a:tailEnd/>
                </a:ln>
                <a:solidFill>
                  <a:schemeClr val="bg1"/>
                </a:solidFill>
                <a:effectLst>
                  <a:outerShdw dist="38100" dir="2700000" algn="tl" rotWithShape="0">
                    <a:schemeClr val="tx1"/>
                  </a:outerShdw>
                </a:effectLst>
                <a:latin typeface="Impact" panose="020B0806030902050204" pitchFamily="34" charset="0"/>
              </a:rPr>
              <a:t>- Evaluations</a:t>
            </a:r>
          </a:p>
        </p:txBody>
      </p:sp>
      <p:sp>
        <p:nvSpPr>
          <p:cNvPr id="6" name="Title 1"/>
          <p:cNvSpPr>
            <a:spLocks noGrp="1"/>
          </p:cNvSpPr>
          <p:nvPr>
            <p:ph type="title"/>
          </p:nvPr>
        </p:nvSpPr>
        <p:spPr/>
        <p:txBody>
          <a:bodyPr/>
          <a:lstStyle/>
          <a:p>
            <a:r>
              <a:rPr lang="en-US" sz="6600" dirty="0">
                <a:solidFill>
                  <a:srgbClr val="B4BF45"/>
                </a:solidFill>
                <a:effectLst>
                  <a:outerShdw blurRad="38100" dist="38100" dir="2700000" algn="tl">
                    <a:srgbClr val="000000">
                      <a:alpha val="43137"/>
                    </a:srgbClr>
                  </a:outerShdw>
                </a:effectLst>
              </a:rPr>
              <a:t>The Facilitative Leader</a:t>
            </a:r>
            <a:endParaRPr lang="en-US" sz="6600" dirty="0">
              <a:solidFill>
                <a:schemeClr val="accent6">
                  <a:lumMod val="60000"/>
                  <a:lumOff val="40000"/>
                </a:schemeClr>
              </a:solidFill>
            </a:endParaRPr>
          </a:p>
        </p:txBody>
      </p:sp>
    </p:spTree>
    <p:extLst>
      <p:ext uri="{BB962C8B-B14F-4D97-AF65-F5344CB8AC3E}">
        <p14:creationId xmlns:p14="http://schemas.microsoft.com/office/powerpoint/2010/main" val="2491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09491" y="256660"/>
            <a:ext cx="4572396" cy="3429297"/>
          </a:xfrm>
          <a:prstGeom prst="rect">
            <a:avLst/>
          </a:prstGeom>
          <a:ln w="57150">
            <a:solidFill>
              <a:schemeClr val="bg1"/>
            </a:solidFill>
          </a:ln>
        </p:spPr>
      </p:pic>
      <p:sp>
        <p:nvSpPr>
          <p:cNvPr id="3" name="Footer Placeholder 2"/>
          <p:cNvSpPr>
            <a:spLocks noGrp="1"/>
          </p:cNvSpPr>
          <p:nvPr>
            <p:ph type="ftr" sz="quarter" idx="11"/>
          </p:nvPr>
        </p:nvSpPr>
        <p:spPr/>
        <p:txBody>
          <a:bodyPr/>
          <a:lstStyle/>
          <a:p>
            <a:r>
              <a:rPr lang="en-US" dirty="0">
                <a:latin typeface="Franklin Gothic Book"/>
                <a:cs typeface="Franklin Gothic Book"/>
              </a:rPr>
              <a:t>Copyright 2017, Leadership Strategies, Inc. - V15.07c Duplication prohibited without consent </a:t>
            </a:r>
          </a:p>
        </p:txBody>
      </p:sp>
      <p:sp>
        <p:nvSpPr>
          <p:cNvPr id="10" name="Text Placeholder 9"/>
          <p:cNvSpPr>
            <a:spLocks noGrp="1"/>
          </p:cNvSpPr>
          <p:nvPr>
            <p:ph type="body" sz="quarter" idx="14"/>
          </p:nvPr>
        </p:nvSpPr>
        <p:spPr>
          <a:xfrm>
            <a:off x="1150041" y="4810648"/>
            <a:ext cx="8228979" cy="1274751"/>
          </a:xfrm>
        </p:spPr>
        <p:txBody>
          <a:bodyPr/>
          <a:lstStyle/>
          <a:p>
            <a:pPr>
              <a:spcBef>
                <a:spcPts val="0"/>
              </a:spcBef>
            </a:pPr>
            <a:r>
              <a:rPr lang="en-US" dirty="0">
                <a:solidFill>
                  <a:schemeClr val="bg1"/>
                </a:solidFill>
              </a:rPr>
              <a:t>What direct report did you choose?</a:t>
            </a:r>
          </a:p>
          <a:p>
            <a:pPr>
              <a:spcBef>
                <a:spcPts val="0"/>
              </a:spcBef>
            </a:pPr>
            <a:r>
              <a:rPr lang="en-US" dirty="0">
                <a:solidFill>
                  <a:schemeClr val="bg1"/>
                </a:solidFill>
              </a:rPr>
              <a:t>What went well?</a:t>
            </a:r>
          </a:p>
          <a:p>
            <a:pPr>
              <a:spcBef>
                <a:spcPts val="0"/>
              </a:spcBef>
            </a:pPr>
            <a:r>
              <a:rPr lang="en-US" dirty="0">
                <a:solidFill>
                  <a:schemeClr val="bg1"/>
                </a:solidFill>
              </a:rPr>
              <a:t>What could you do better next time?</a:t>
            </a:r>
          </a:p>
        </p:txBody>
      </p:sp>
      <p:sp>
        <p:nvSpPr>
          <p:cNvPr id="6" name="Title 5"/>
          <p:cNvSpPr>
            <a:spLocks noGrp="1"/>
          </p:cNvSpPr>
          <p:nvPr>
            <p:ph type="title" idx="4294967295"/>
          </p:nvPr>
        </p:nvSpPr>
        <p:spPr>
          <a:xfrm>
            <a:off x="414674" y="170123"/>
            <a:ext cx="7373938" cy="973138"/>
          </a:xfrm>
          <a:prstGeom prst="rect">
            <a:avLst/>
          </a:prstGeom>
        </p:spPr>
        <p:txBody>
          <a:bodyPr/>
          <a:lstStyle/>
          <a:p>
            <a:pPr algn="l"/>
            <a:r>
              <a:rPr lang="en-US" dirty="0">
                <a:solidFill>
                  <a:schemeClr val="bg1"/>
                </a:solidFill>
              </a:rPr>
              <a:t>Homework </a:t>
            </a:r>
            <a:br>
              <a:rPr lang="en-US" dirty="0">
                <a:solidFill>
                  <a:schemeClr val="bg1"/>
                </a:solidFill>
              </a:rPr>
            </a:br>
            <a:r>
              <a:rPr lang="en-US" dirty="0">
                <a:solidFill>
                  <a:schemeClr val="bg1"/>
                </a:solidFill>
              </a:rPr>
              <a:t>Review</a:t>
            </a:r>
          </a:p>
        </p:txBody>
      </p:sp>
    </p:spTree>
    <p:extLst>
      <p:ext uri="{BB962C8B-B14F-4D97-AF65-F5344CB8AC3E}">
        <p14:creationId xmlns:p14="http://schemas.microsoft.com/office/powerpoint/2010/main" val="39458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7" t="12621" r="-307" b="34127"/>
          <a:stretch/>
        </p:blipFill>
        <p:spPr>
          <a:xfrm>
            <a:off x="0" y="0"/>
            <a:ext cx="9144000" cy="3281256"/>
          </a:xfrm>
          <a:prstGeom prst="rect">
            <a:avLst/>
          </a:prstGeom>
        </p:spPr>
      </p:pic>
      <p:sp>
        <p:nvSpPr>
          <p:cNvPr id="5" name="Footer Placeholder 4"/>
          <p:cNvSpPr>
            <a:spLocks noGrp="1"/>
          </p:cNvSpPr>
          <p:nvPr>
            <p:ph type="ftr" sz="quarter" idx="11"/>
          </p:nvPr>
        </p:nvSpPr>
        <p:spPr>
          <a:prstGeom prst="rect">
            <a:avLst/>
          </a:prstGeom>
        </p:spPr>
        <p:txBody>
          <a:bodyPr/>
          <a:lstStyle/>
          <a:p>
            <a:r>
              <a:rPr lang="en-US" dirty="0">
                <a:latin typeface="Franklin Gothic Book"/>
                <a:cs typeface="Franklin Gothic Book"/>
              </a:rPr>
              <a:t>Copyright 2017, Leadership Strategies, Inc. - V15.07c Duplication prohibited without consent  </a:t>
            </a:r>
          </a:p>
        </p:txBody>
      </p:sp>
      <p:sp>
        <p:nvSpPr>
          <p:cNvPr id="15" name="TextBox 14"/>
          <p:cNvSpPr txBox="1"/>
          <p:nvPr/>
        </p:nvSpPr>
        <p:spPr>
          <a:xfrm>
            <a:off x="8834389" y="5800531"/>
            <a:ext cx="257513" cy="707886"/>
          </a:xfrm>
          <a:prstGeom prst="rect">
            <a:avLst/>
          </a:prstGeom>
          <a:noFill/>
        </p:spPr>
        <p:txBody>
          <a:bodyPr wrap="square" rtlCol="0">
            <a:spAutoFit/>
          </a:bodyPr>
          <a:lstStyle/>
          <a:p>
            <a:r>
              <a:rPr lang="en-US" sz="4000" b="1" dirty="0">
                <a:solidFill>
                  <a:schemeClr val="bg1">
                    <a:lumMod val="75000"/>
                  </a:schemeClr>
                </a:solidFill>
              </a:rPr>
              <a:t>-</a:t>
            </a:r>
          </a:p>
        </p:txBody>
      </p:sp>
      <p:sp>
        <p:nvSpPr>
          <p:cNvPr id="18" name="Content Placeholder 6"/>
          <p:cNvSpPr txBox="1">
            <a:spLocks/>
          </p:cNvSpPr>
          <p:nvPr/>
        </p:nvSpPr>
        <p:spPr>
          <a:xfrm>
            <a:off x="2553195" y="4042889"/>
            <a:ext cx="6590805" cy="3117930"/>
          </a:xfrm>
          <a:prstGeom prst="rect">
            <a:avLst/>
          </a:prstGeom>
        </p:spPr>
        <p:txBody>
          <a:bodyPr numCol="2">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spcBef>
                <a:spcPts val="0"/>
              </a:spcBef>
              <a:buFont typeface="+mj-lt"/>
              <a:buAutoNum type="alphaUcPeriod"/>
            </a:pPr>
            <a:r>
              <a:rPr lang="en-US" sz="2400" dirty="0">
                <a:solidFill>
                  <a:schemeClr val="tx2"/>
                </a:solidFill>
              </a:rPr>
              <a:t>Teams v. Groups</a:t>
            </a:r>
          </a:p>
          <a:p>
            <a:pPr marL="457200" indent="-457200">
              <a:lnSpc>
                <a:spcPct val="90000"/>
              </a:lnSpc>
              <a:spcBef>
                <a:spcPts val="0"/>
              </a:spcBef>
              <a:buFont typeface="+mj-lt"/>
              <a:buAutoNum type="alphaUcPeriod"/>
            </a:pPr>
            <a:r>
              <a:rPr lang="en-US" sz="2400" dirty="0">
                <a:solidFill>
                  <a:schemeClr val="tx2"/>
                </a:solidFill>
              </a:rPr>
              <a:t>8 Team Essentials</a:t>
            </a:r>
          </a:p>
          <a:p>
            <a:pPr marL="457200" indent="-457200">
              <a:lnSpc>
                <a:spcPct val="90000"/>
              </a:lnSpc>
              <a:spcBef>
                <a:spcPts val="0"/>
              </a:spcBef>
              <a:buFont typeface="+mj-lt"/>
              <a:buAutoNum type="alphaUcPeriod"/>
            </a:pPr>
            <a:r>
              <a:rPr lang="en-US" sz="2400" dirty="0">
                <a:solidFill>
                  <a:schemeClr val="tx2"/>
                </a:solidFill>
              </a:rPr>
              <a:t>Anticipating Team Issues</a:t>
            </a:r>
          </a:p>
          <a:p>
            <a:pPr marL="457200" indent="-457200">
              <a:lnSpc>
                <a:spcPct val="90000"/>
              </a:lnSpc>
              <a:spcBef>
                <a:spcPts val="0"/>
              </a:spcBef>
              <a:buFont typeface="+mj-lt"/>
              <a:buAutoNum type="alphaUcPeriod"/>
            </a:pPr>
            <a:r>
              <a:rPr lang="en-US" sz="2400" dirty="0">
                <a:solidFill>
                  <a:schemeClr val="tx2"/>
                </a:solidFill>
              </a:rPr>
              <a:t>Team Norms</a:t>
            </a:r>
          </a:p>
          <a:p>
            <a:pPr marL="457200" indent="-457200">
              <a:lnSpc>
                <a:spcPct val="90000"/>
              </a:lnSpc>
              <a:spcBef>
                <a:spcPts val="0"/>
              </a:spcBef>
              <a:buFont typeface="+mj-lt"/>
              <a:buAutoNum type="alphaUcPeriod"/>
            </a:pPr>
            <a:r>
              <a:rPr lang="en-US" sz="2400" dirty="0">
                <a:solidFill>
                  <a:schemeClr val="tx2"/>
                </a:solidFill>
              </a:rPr>
              <a:t>Accountability: 5 Critical Elements</a:t>
            </a:r>
          </a:p>
          <a:p>
            <a:pPr marL="457200" indent="-457200">
              <a:lnSpc>
                <a:spcPct val="90000"/>
              </a:lnSpc>
              <a:spcBef>
                <a:spcPts val="0"/>
              </a:spcBef>
              <a:buFont typeface="+mj-lt"/>
              <a:buAutoNum type="alphaUcPeriod"/>
            </a:pPr>
            <a:endParaRPr lang="en-US" sz="2400" dirty="0">
              <a:solidFill>
                <a:schemeClr val="tx2"/>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spcBef>
                <a:spcPts val="0"/>
              </a:spcBef>
              <a:buFont typeface="+mj-lt"/>
              <a:buAutoNum type="alphaUcPeriod" startAt="6"/>
            </a:pPr>
            <a:r>
              <a:rPr lang="en-US" sz="2400" dirty="0">
                <a:solidFill>
                  <a:schemeClr val="tx2"/>
                </a:solidFill>
              </a:rPr>
              <a:t>Solution Processes</a:t>
            </a:r>
          </a:p>
          <a:p>
            <a:pPr marL="457200" indent="-457200">
              <a:spcBef>
                <a:spcPts val="0"/>
              </a:spcBef>
              <a:buFont typeface="+mj-lt"/>
              <a:buAutoNum type="alphaUcPeriod" startAt="6"/>
            </a:pPr>
            <a:r>
              <a:rPr lang="en-US" sz="2400" dirty="0">
                <a:solidFill>
                  <a:schemeClr val="tx2"/>
                </a:solidFill>
              </a:rPr>
              <a:t>Managing Change Resistance</a:t>
            </a:r>
          </a:p>
          <a:p>
            <a:pPr marL="457200" indent="-457200">
              <a:spcBef>
                <a:spcPts val="0"/>
              </a:spcBef>
              <a:buFont typeface="+mj-lt"/>
              <a:buAutoNum type="alphaUcPeriod" startAt="6"/>
            </a:pPr>
            <a:r>
              <a:rPr lang="en-US" sz="2400" dirty="0">
                <a:solidFill>
                  <a:schemeClr val="tx2"/>
                </a:solidFill>
              </a:rPr>
              <a:t>Developing Recommendations</a:t>
            </a:r>
          </a:p>
          <a:p>
            <a:pPr marL="0" indent="0">
              <a:lnSpc>
                <a:spcPct val="110000"/>
              </a:lnSpc>
              <a:spcBef>
                <a:spcPts val="0"/>
              </a:spcBef>
              <a:buNone/>
            </a:pPr>
            <a:r>
              <a:rPr lang="en-US" sz="2400" b="1" dirty="0">
                <a:solidFill>
                  <a:schemeClr val="accent6">
                    <a:lumMod val="75000"/>
                  </a:schemeClr>
                </a:solidFill>
              </a:rPr>
              <a:t>Exercise</a:t>
            </a:r>
            <a:r>
              <a:rPr lang="en-US" sz="2400" dirty="0">
                <a:solidFill>
                  <a:schemeClr val="tx2"/>
                </a:solidFill>
              </a:rPr>
              <a:t>: Chartering a Team </a:t>
            </a:r>
          </a:p>
          <a:p>
            <a:pPr marL="457200" indent="-457200">
              <a:lnSpc>
                <a:spcPct val="90000"/>
              </a:lnSpc>
              <a:spcBef>
                <a:spcPts val="300"/>
              </a:spcBef>
              <a:buFont typeface="+mj-lt"/>
              <a:buAutoNum type="alphaUcPeriod"/>
            </a:pPr>
            <a:endParaRPr lang="en-US" sz="2000" dirty="0">
              <a:solidFill>
                <a:schemeClr val="tx2"/>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2693027640"/>
              </p:ext>
            </p:extLst>
          </p:nvPr>
        </p:nvGraphicFramePr>
        <p:xfrm>
          <a:off x="1889429" y="3303158"/>
          <a:ext cx="5616271" cy="745197"/>
        </p:xfrm>
        <a:graphic>
          <a:graphicData uri="http://schemas.openxmlformats.org/drawingml/2006/table">
            <a:tbl>
              <a:tblPr firstRow="1" bandRow="1">
                <a:tableStyleId>{5C22544A-7EE6-4342-B048-85BDC9FD1C3A}</a:tableStyleId>
              </a:tblPr>
              <a:tblGrid>
                <a:gridCol w="573635">
                  <a:extLst>
                    <a:ext uri="{9D8B030D-6E8A-4147-A177-3AD203B41FA5}">
                      <a16:colId xmlns:a16="http://schemas.microsoft.com/office/drawing/2014/main" val="2530965431"/>
                    </a:ext>
                  </a:extLst>
                </a:gridCol>
                <a:gridCol w="5042636">
                  <a:extLst>
                    <a:ext uri="{9D8B030D-6E8A-4147-A177-3AD203B41FA5}">
                      <a16:colId xmlns:a16="http://schemas.microsoft.com/office/drawing/2014/main" val="2374861410"/>
                    </a:ext>
                  </a:extLst>
                </a:gridCol>
              </a:tblGrid>
              <a:tr h="745197">
                <a:tc>
                  <a:txBody>
                    <a:bodyPr/>
                    <a:lstStyle/>
                    <a:p>
                      <a:pPr algn="ctr"/>
                      <a:r>
                        <a:rPr lang="en-US" sz="3600" dirty="0"/>
                        <a:t>4</a:t>
                      </a:r>
                    </a:p>
                  </a:txBody>
                  <a:tcPr>
                    <a:solidFill>
                      <a:schemeClr val="tx1"/>
                    </a:solidFill>
                  </a:tcPr>
                </a:tc>
                <a:tc>
                  <a:txBody>
                    <a:bodyPr/>
                    <a:lstStyle/>
                    <a:p>
                      <a:r>
                        <a:rPr lang="en-US" sz="3600" dirty="0"/>
                        <a:t> Facilitating 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21" name="Picture 20"/>
          <p:cNvPicPr>
            <a:picLocks noChangeAspect="1"/>
          </p:cNvPicPr>
          <p:nvPr/>
        </p:nvPicPr>
        <p:blipFill>
          <a:blip r:embed="rId3"/>
          <a:stretch>
            <a:fillRect/>
          </a:stretch>
        </p:blipFill>
        <p:spPr>
          <a:xfrm>
            <a:off x="196640" y="4151017"/>
            <a:ext cx="2194560" cy="2203132"/>
          </a:xfrm>
          <a:prstGeom prst="rect">
            <a:avLst/>
          </a:prstGeom>
        </p:spPr>
      </p:pic>
    </p:spTree>
    <p:extLst>
      <p:ext uri="{BB962C8B-B14F-4D97-AF65-F5344CB8AC3E}">
        <p14:creationId xmlns:p14="http://schemas.microsoft.com/office/powerpoint/2010/main" val="329628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7" t="12621" r="-307" b="34127"/>
          <a:stretch/>
        </p:blipFill>
        <p:spPr>
          <a:xfrm>
            <a:off x="0" y="0"/>
            <a:ext cx="9144000" cy="3281256"/>
          </a:xfrm>
          <a:prstGeom prst="rect">
            <a:avLst/>
          </a:prstGeom>
        </p:spPr>
      </p:pic>
      <p:sp>
        <p:nvSpPr>
          <p:cNvPr id="5" name="Footer Placeholder 4"/>
          <p:cNvSpPr>
            <a:spLocks noGrp="1"/>
          </p:cNvSpPr>
          <p:nvPr>
            <p:ph type="ftr" sz="quarter" idx="11"/>
          </p:nvPr>
        </p:nvSpPr>
        <p:spPr>
          <a:prstGeom prst="rect">
            <a:avLst/>
          </a:prstGeom>
        </p:spPr>
        <p:txBody>
          <a:bodyPr/>
          <a:lstStyle/>
          <a:p>
            <a:r>
              <a:rPr lang="en-US" dirty="0">
                <a:latin typeface="Franklin Gothic Book"/>
                <a:cs typeface="Franklin Gothic Book"/>
              </a:rPr>
              <a:t>Copyright 2017, Leadership Strategies, Inc. - V15.07c Duplication prohibited without consent  </a:t>
            </a:r>
          </a:p>
        </p:txBody>
      </p:sp>
      <p:sp>
        <p:nvSpPr>
          <p:cNvPr id="18" name="Content Placeholder 6"/>
          <p:cNvSpPr txBox="1">
            <a:spLocks/>
          </p:cNvSpPr>
          <p:nvPr/>
        </p:nvSpPr>
        <p:spPr>
          <a:xfrm>
            <a:off x="2541319" y="4042889"/>
            <a:ext cx="6602681" cy="3117930"/>
          </a:xfrm>
          <a:prstGeom prst="rect">
            <a:avLst/>
          </a:prstGeom>
        </p:spPr>
        <p:txBody>
          <a:bodyPr numCol="2">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90000"/>
              </a:lnSpc>
              <a:spcBef>
                <a:spcPts val="0"/>
              </a:spcBef>
              <a:buFont typeface="+mj-lt"/>
              <a:buAutoNum type="alphaUcPeriod"/>
            </a:pPr>
            <a:r>
              <a:rPr lang="en-US" sz="2400" dirty="0">
                <a:solidFill>
                  <a:schemeClr val="tx2"/>
                </a:solidFill>
                <a:latin typeface="Franklin Gothic Demi" panose="020B0703020102020204" pitchFamily="34" charset="0"/>
              </a:rPr>
              <a:t>Teams v. Groups</a:t>
            </a:r>
          </a:p>
          <a:p>
            <a:pPr marL="457200" indent="-457200">
              <a:lnSpc>
                <a:spcPct val="90000"/>
              </a:lnSpc>
              <a:spcBef>
                <a:spcPts val="0"/>
              </a:spcBef>
              <a:buFont typeface="+mj-lt"/>
              <a:buAutoNum type="alphaUcPeriod"/>
            </a:pPr>
            <a:r>
              <a:rPr lang="en-US" sz="2400" dirty="0">
                <a:solidFill>
                  <a:schemeClr val="tx2"/>
                </a:solidFill>
              </a:rPr>
              <a:t>8 Team Essentials</a:t>
            </a:r>
          </a:p>
          <a:p>
            <a:pPr marL="457200" indent="-457200">
              <a:lnSpc>
                <a:spcPct val="90000"/>
              </a:lnSpc>
              <a:spcBef>
                <a:spcPts val="0"/>
              </a:spcBef>
              <a:buFont typeface="+mj-lt"/>
              <a:buAutoNum type="alphaUcPeriod"/>
            </a:pPr>
            <a:r>
              <a:rPr lang="en-US" sz="2400" dirty="0">
                <a:solidFill>
                  <a:schemeClr val="tx2"/>
                </a:solidFill>
              </a:rPr>
              <a:t>Anticipating Team Issues</a:t>
            </a:r>
          </a:p>
          <a:p>
            <a:pPr marL="457200" indent="-457200">
              <a:lnSpc>
                <a:spcPct val="90000"/>
              </a:lnSpc>
              <a:spcBef>
                <a:spcPts val="0"/>
              </a:spcBef>
              <a:buFont typeface="+mj-lt"/>
              <a:buAutoNum type="alphaUcPeriod"/>
            </a:pPr>
            <a:r>
              <a:rPr lang="en-US" sz="2400" dirty="0">
                <a:solidFill>
                  <a:schemeClr val="tx2"/>
                </a:solidFill>
              </a:rPr>
              <a:t>Team Norms</a:t>
            </a:r>
          </a:p>
          <a:p>
            <a:pPr marL="457200" indent="-457200">
              <a:lnSpc>
                <a:spcPct val="90000"/>
              </a:lnSpc>
              <a:spcBef>
                <a:spcPts val="0"/>
              </a:spcBef>
              <a:buFont typeface="+mj-lt"/>
              <a:buAutoNum type="alphaUcPeriod"/>
            </a:pPr>
            <a:r>
              <a:rPr lang="en-US" sz="2400" dirty="0">
                <a:solidFill>
                  <a:schemeClr val="tx2"/>
                </a:solidFill>
              </a:rPr>
              <a:t>Accountability: 5 Critical Elements</a:t>
            </a:r>
          </a:p>
          <a:p>
            <a:pPr marL="457200" indent="-457200">
              <a:lnSpc>
                <a:spcPct val="90000"/>
              </a:lnSpc>
              <a:spcBef>
                <a:spcPts val="0"/>
              </a:spcBef>
              <a:buFont typeface="+mj-lt"/>
              <a:buAutoNum type="alphaUcPeriod"/>
            </a:pPr>
            <a:endParaRPr lang="en-US" sz="2400" dirty="0">
              <a:solidFill>
                <a:schemeClr val="tx2"/>
              </a:solidFill>
            </a:endParaRPr>
          </a:p>
          <a:p>
            <a:pPr marL="457200" indent="-457200">
              <a:lnSpc>
                <a:spcPct val="90000"/>
              </a:lnSpc>
              <a:spcBef>
                <a:spcPts val="0"/>
              </a:spcBef>
              <a:buFont typeface="+mj-lt"/>
              <a:buAutoNum type="alphaUcPeriod"/>
            </a:pPr>
            <a:endParaRPr lang="en-US" sz="2400" dirty="0">
              <a:solidFill>
                <a:schemeClr val="tx2"/>
              </a:solidFill>
            </a:endParaRPr>
          </a:p>
          <a:p>
            <a:pPr marL="457200" indent="-457200">
              <a:spcBef>
                <a:spcPts val="0"/>
              </a:spcBef>
              <a:buFont typeface="+mj-lt"/>
              <a:buAutoNum type="alphaUcPeriod" startAt="6"/>
            </a:pPr>
            <a:r>
              <a:rPr lang="en-US" sz="2400" dirty="0">
                <a:solidFill>
                  <a:schemeClr val="tx2"/>
                </a:solidFill>
              </a:rPr>
              <a:t>Solution Processes</a:t>
            </a:r>
          </a:p>
          <a:p>
            <a:pPr marL="457200" indent="-457200">
              <a:spcBef>
                <a:spcPts val="0"/>
              </a:spcBef>
              <a:buFont typeface="+mj-lt"/>
              <a:buAutoNum type="alphaUcPeriod" startAt="6"/>
            </a:pPr>
            <a:r>
              <a:rPr lang="en-US" sz="2400" dirty="0">
                <a:solidFill>
                  <a:schemeClr val="tx2"/>
                </a:solidFill>
              </a:rPr>
              <a:t>Managing Change Resistance</a:t>
            </a:r>
          </a:p>
          <a:p>
            <a:pPr marL="457200" indent="-457200">
              <a:spcBef>
                <a:spcPts val="0"/>
              </a:spcBef>
              <a:buFont typeface="+mj-lt"/>
              <a:buAutoNum type="alphaUcPeriod" startAt="6"/>
            </a:pPr>
            <a:r>
              <a:rPr lang="en-US" sz="2400" dirty="0">
                <a:solidFill>
                  <a:schemeClr val="tx2"/>
                </a:solidFill>
              </a:rPr>
              <a:t>Developing Recommendations</a:t>
            </a:r>
          </a:p>
          <a:p>
            <a:pPr marL="0" indent="0">
              <a:lnSpc>
                <a:spcPct val="110000"/>
              </a:lnSpc>
              <a:spcBef>
                <a:spcPts val="0"/>
              </a:spcBef>
              <a:buNone/>
            </a:pPr>
            <a:r>
              <a:rPr lang="en-US" sz="2400" b="1" dirty="0">
                <a:solidFill>
                  <a:schemeClr val="accent6">
                    <a:lumMod val="75000"/>
                  </a:schemeClr>
                </a:solidFill>
              </a:rPr>
              <a:t>Exercise</a:t>
            </a:r>
            <a:r>
              <a:rPr lang="en-US" sz="2400" dirty="0">
                <a:solidFill>
                  <a:schemeClr val="tx2"/>
                </a:solidFill>
              </a:rPr>
              <a:t>: Chartering a Team </a:t>
            </a:r>
          </a:p>
          <a:p>
            <a:pPr marL="457200" indent="-457200">
              <a:lnSpc>
                <a:spcPct val="90000"/>
              </a:lnSpc>
              <a:spcBef>
                <a:spcPts val="300"/>
              </a:spcBef>
              <a:buFont typeface="+mj-lt"/>
              <a:buAutoNum type="alphaUcPeriod"/>
            </a:pPr>
            <a:endParaRPr lang="en-US" sz="2000" dirty="0">
              <a:solidFill>
                <a:schemeClr val="tx2"/>
              </a:solidFill>
            </a:endParaRPr>
          </a:p>
        </p:txBody>
      </p:sp>
      <p:graphicFrame>
        <p:nvGraphicFramePr>
          <p:cNvPr id="20" name="Table 19"/>
          <p:cNvGraphicFramePr>
            <a:graphicFrameLocks noGrp="1"/>
          </p:cNvGraphicFramePr>
          <p:nvPr>
            <p:extLst/>
          </p:nvPr>
        </p:nvGraphicFramePr>
        <p:xfrm>
          <a:off x="1889429" y="3303158"/>
          <a:ext cx="5616271" cy="745197"/>
        </p:xfrm>
        <a:graphic>
          <a:graphicData uri="http://schemas.openxmlformats.org/drawingml/2006/table">
            <a:tbl>
              <a:tblPr firstRow="1" bandRow="1">
                <a:tableStyleId>{5C22544A-7EE6-4342-B048-85BDC9FD1C3A}</a:tableStyleId>
              </a:tblPr>
              <a:tblGrid>
                <a:gridCol w="573635">
                  <a:extLst>
                    <a:ext uri="{9D8B030D-6E8A-4147-A177-3AD203B41FA5}">
                      <a16:colId xmlns:a16="http://schemas.microsoft.com/office/drawing/2014/main" val="2530965431"/>
                    </a:ext>
                  </a:extLst>
                </a:gridCol>
                <a:gridCol w="5042636">
                  <a:extLst>
                    <a:ext uri="{9D8B030D-6E8A-4147-A177-3AD203B41FA5}">
                      <a16:colId xmlns:a16="http://schemas.microsoft.com/office/drawing/2014/main" val="2374861410"/>
                    </a:ext>
                  </a:extLst>
                </a:gridCol>
              </a:tblGrid>
              <a:tr h="745197">
                <a:tc>
                  <a:txBody>
                    <a:bodyPr/>
                    <a:lstStyle/>
                    <a:p>
                      <a:pPr algn="ctr"/>
                      <a:r>
                        <a:rPr lang="en-US" sz="3600" dirty="0"/>
                        <a:t>4</a:t>
                      </a:r>
                    </a:p>
                  </a:txBody>
                  <a:tcPr>
                    <a:solidFill>
                      <a:schemeClr val="tx1"/>
                    </a:solidFill>
                  </a:tcPr>
                </a:tc>
                <a:tc>
                  <a:txBody>
                    <a:bodyPr/>
                    <a:lstStyle/>
                    <a:p>
                      <a:r>
                        <a:rPr lang="en-US" sz="3600" dirty="0"/>
                        <a:t> Facilitating Your Team</a:t>
                      </a:r>
                    </a:p>
                  </a:txBody>
                  <a:tcPr>
                    <a:solidFill>
                      <a:schemeClr val="accent6">
                        <a:lumMod val="75000"/>
                      </a:schemeClr>
                    </a:solidFill>
                  </a:tcPr>
                </a:tc>
                <a:extLst>
                  <a:ext uri="{0D108BD9-81ED-4DB2-BD59-A6C34878D82A}">
                    <a16:rowId xmlns:a16="http://schemas.microsoft.com/office/drawing/2014/main" val="583231483"/>
                  </a:ext>
                </a:extLst>
              </a:tr>
            </a:tbl>
          </a:graphicData>
        </a:graphic>
      </p:graphicFrame>
      <p:pic>
        <p:nvPicPr>
          <p:cNvPr id="21" name="Picture 20"/>
          <p:cNvPicPr>
            <a:picLocks noChangeAspect="1"/>
          </p:cNvPicPr>
          <p:nvPr/>
        </p:nvPicPr>
        <p:blipFill>
          <a:blip r:embed="rId3"/>
          <a:stretch>
            <a:fillRect/>
          </a:stretch>
        </p:blipFill>
        <p:spPr>
          <a:xfrm>
            <a:off x="196640" y="4151017"/>
            <a:ext cx="2194560" cy="2203132"/>
          </a:xfrm>
          <a:prstGeom prst="rect">
            <a:avLst/>
          </a:prstGeom>
        </p:spPr>
      </p:pic>
    </p:spTree>
    <p:extLst>
      <p:ext uri="{BB962C8B-B14F-4D97-AF65-F5344CB8AC3E}">
        <p14:creationId xmlns:p14="http://schemas.microsoft.com/office/powerpoint/2010/main" val="1998933569"/>
      </p:ext>
    </p:extLst>
  </p:cSld>
  <p:clrMapOvr>
    <a:masterClrMapping/>
  </p:clrMapOvr>
</p:sld>
</file>

<file path=ppt/theme/theme1.xml><?xml version="1.0" encoding="utf-8"?>
<a:theme xmlns:a="http://schemas.openxmlformats.org/drawingml/2006/main" name="LTF-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5182</TotalTime>
  <Words>4868</Words>
  <Application>Microsoft Office PowerPoint</Application>
  <PresentationFormat>On-screen Show (4:3)</PresentationFormat>
  <Paragraphs>822</Paragraphs>
  <Slides>66</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66</vt:i4>
      </vt:variant>
    </vt:vector>
  </HeadingPairs>
  <TitlesOfParts>
    <vt:vector size="79" baseType="lpstr">
      <vt:lpstr>ＭＳ Ｐゴシック</vt:lpstr>
      <vt:lpstr>Arial</vt:lpstr>
      <vt:lpstr>Arial Black</vt:lpstr>
      <vt:lpstr>Calibri</vt:lpstr>
      <vt:lpstr>Franklin Gothic Book</vt:lpstr>
      <vt:lpstr>Franklin Gothic Demi</vt:lpstr>
      <vt:lpstr>Franklin Gothic Medium</vt:lpstr>
      <vt:lpstr>HelveticaNeue MediumExt</vt:lpstr>
      <vt:lpstr>Impact</vt:lpstr>
      <vt:lpstr>Times New Roman</vt:lpstr>
      <vt:lpstr>Trebuchet MS</vt:lpstr>
      <vt:lpstr>Wingdings</vt:lpstr>
      <vt:lpstr>LTF-draft</vt:lpstr>
      <vt:lpstr>The Facilitative Leader</vt:lpstr>
      <vt:lpstr>PowerPoint Presentation</vt:lpstr>
      <vt:lpstr>Checkpoint</vt:lpstr>
      <vt:lpstr>TAFA - What does it mean to  “Take a Facilitative Approach?”</vt:lpstr>
      <vt:lpstr>Ground Rules</vt:lpstr>
      <vt:lpstr>Your Materials</vt:lpstr>
      <vt:lpstr>Homework  Review</vt:lpstr>
      <vt:lpstr>PowerPoint Presentation</vt:lpstr>
      <vt:lpstr>PowerPoint Presentation</vt:lpstr>
      <vt:lpstr>A. Teams v. Groups</vt:lpstr>
      <vt:lpstr>A. Teams v. Groups</vt:lpstr>
      <vt:lpstr>PowerPoint Presentation</vt:lpstr>
      <vt:lpstr>PowerPoint Presentation</vt:lpstr>
      <vt:lpstr>PowerPoint Presentation</vt:lpstr>
      <vt:lpstr>PowerPoint Presentation</vt:lpstr>
      <vt:lpstr>B. 8 Team Essentials</vt:lpstr>
      <vt:lpstr>B. 8 Team Essentials</vt:lpstr>
      <vt:lpstr>PowerPoint Presentation</vt:lpstr>
      <vt:lpstr>C. Anticipating Team Issues</vt:lpstr>
      <vt:lpstr>PowerPoint Presentation</vt:lpstr>
      <vt:lpstr>D. Team Norms</vt:lpstr>
      <vt:lpstr>D. Team Norms</vt:lpstr>
      <vt:lpstr>PowerPoint Presentation</vt:lpstr>
      <vt:lpstr>E. Accountability: 5 Critical Elements</vt:lpstr>
      <vt:lpstr>PowerPoint Presentation</vt:lpstr>
      <vt:lpstr>PowerPoint Presentation</vt:lpstr>
      <vt:lpstr>F. Solution Processes</vt:lpstr>
      <vt:lpstr>F. Solution Processes</vt:lpstr>
      <vt:lpstr>F. Solution Processes</vt:lpstr>
      <vt:lpstr>F. Solution Processes</vt:lpstr>
      <vt:lpstr>F. Solution Processes</vt:lpstr>
      <vt:lpstr>F. Solution Processes</vt:lpstr>
      <vt:lpstr>F. Solution Processes</vt:lpstr>
      <vt:lpstr>F. Solution Processes</vt:lpstr>
      <vt:lpstr>F. Solution Processes</vt:lpstr>
      <vt:lpstr>F. Solution Processes</vt:lpstr>
      <vt:lpstr>F. Solution Processes</vt:lpstr>
      <vt:lpstr>F. Solution Processes</vt:lpstr>
      <vt:lpstr>F. Solution Processes</vt:lpstr>
      <vt:lpstr>PowerPoint Presentation</vt:lpstr>
      <vt:lpstr>PowerPoint Presentation</vt:lpstr>
      <vt:lpstr>G. Managing Change Resistance</vt:lpstr>
      <vt:lpstr>G. Managing Change Resistance</vt:lpstr>
      <vt:lpstr>G. Managing Change Resistance</vt:lpstr>
      <vt:lpstr>PowerPoint Presentation</vt:lpstr>
      <vt:lpstr>H. Developing Recommendations</vt:lpstr>
      <vt:lpstr>H. Developing Recommendations</vt:lpstr>
      <vt:lpstr>PowerPoint Presentation</vt:lpstr>
      <vt:lpstr>Spring Forward – 4a. Chartering a Team</vt:lpstr>
      <vt:lpstr> Review</vt:lpstr>
      <vt:lpstr> Review</vt:lpstr>
      <vt:lpstr> Review</vt:lpstr>
      <vt:lpstr> Review</vt:lpstr>
      <vt:lpstr> Review</vt:lpstr>
      <vt:lpstr> Review</vt:lpstr>
      <vt:lpstr> Review</vt:lpstr>
      <vt:lpstr> Review</vt:lpstr>
      <vt:lpstr>Spring Forward – 4b. 8 Team Essentials</vt:lpstr>
      <vt:lpstr>Spring Forward – 4b. 8 Team Essentials</vt:lpstr>
      <vt:lpstr>PowerPoint Presentation</vt:lpstr>
      <vt:lpstr>TAFA   -</vt:lpstr>
      <vt:lpstr>Checkpoint</vt:lpstr>
      <vt:lpstr>Questions?</vt:lpstr>
      <vt:lpstr>The Facilitative Leader</vt:lpstr>
      <vt:lpstr>The Facilitative Leader</vt:lpstr>
      <vt:lpstr>The Facilitative Leader</vt:lpstr>
    </vt:vector>
  </TitlesOfParts>
  <Company>Leadership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Malika Waller</dc:creator>
  <cp:lastModifiedBy>Shauna Johnson</cp:lastModifiedBy>
  <cp:revision>323</cp:revision>
  <cp:lastPrinted>2017-01-26T17:59:57Z</cp:lastPrinted>
  <dcterms:created xsi:type="dcterms:W3CDTF">2015-07-09T15:55:52Z</dcterms:created>
  <dcterms:modified xsi:type="dcterms:W3CDTF">2017-05-08T20:50:53Z</dcterms:modified>
</cp:coreProperties>
</file>