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78"/>
  </p:notesMasterIdLst>
  <p:handoutMasterIdLst>
    <p:handoutMasterId r:id="rId79"/>
  </p:handoutMasterIdLst>
  <p:sldIdLst>
    <p:sldId id="541" r:id="rId2"/>
    <p:sldId id="590" r:id="rId3"/>
    <p:sldId id="532" r:id="rId4"/>
    <p:sldId id="534" r:id="rId5"/>
    <p:sldId id="536" r:id="rId6"/>
    <p:sldId id="617" r:id="rId7"/>
    <p:sldId id="574" r:id="rId8"/>
    <p:sldId id="540" r:id="rId9"/>
    <p:sldId id="591" r:id="rId10"/>
    <p:sldId id="493" r:id="rId11"/>
    <p:sldId id="494" r:id="rId12"/>
    <p:sldId id="495" r:id="rId13"/>
    <p:sldId id="482" r:id="rId14"/>
    <p:sldId id="483" r:id="rId15"/>
    <p:sldId id="572" r:id="rId16"/>
    <p:sldId id="496" r:id="rId17"/>
    <p:sldId id="571" r:id="rId18"/>
    <p:sldId id="569" r:id="rId19"/>
    <p:sldId id="573" r:id="rId20"/>
    <p:sldId id="605" r:id="rId21"/>
    <p:sldId id="606" r:id="rId22"/>
    <p:sldId id="607" r:id="rId23"/>
    <p:sldId id="608" r:id="rId24"/>
    <p:sldId id="616" r:id="rId25"/>
    <p:sldId id="515" r:id="rId26"/>
    <p:sldId id="592" r:id="rId27"/>
    <p:sldId id="484" r:id="rId28"/>
    <p:sldId id="485" r:id="rId29"/>
    <p:sldId id="486" r:id="rId30"/>
    <p:sldId id="487" r:id="rId31"/>
    <p:sldId id="593" r:id="rId32"/>
    <p:sldId id="488" r:id="rId33"/>
    <p:sldId id="489" r:id="rId34"/>
    <p:sldId id="490" r:id="rId35"/>
    <p:sldId id="563" r:id="rId36"/>
    <p:sldId id="594" r:id="rId37"/>
    <p:sldId id="498" r:id="rId38"/>
    <p:sldId id="499" r:id="rId39"/>
    <p:sldId id="500" r:id="rId40"/>
    <p:sldId id="501" r:id="rId41"/>
    <p:sldId id="502" r:id="rId42"/>
    <p:sldId id="503" r:id="rId43"/>
    <p:sldId id="504" r:id="rId44"/>
    <p:sldId id="505" r:id="rId45"/>
    <p:sldId id="506" r:id="rId46"/>
    <p:sldId id="595" r:id="rId47"/>
    <p:sldId id="507" r:id="rId48"/>
    <p:sldId id="508" r:id="rId49"/>
    <p:sldId id="509" r:id="rId50"/>
    <p:sldId id="601" r:id="rId51"/>
    <p:sldId id="602" r:id="rId52"/>
    <p:sldId id="510" r:id="rId53"/>
    <p:sldId id="596" r:id="rId54"/>
    <p:sldId id="491" r:id="rId55"/>
    <p:sldId id="492" r:id="rId56"/>
    <p:sldId id="597" r:id="rId57"/>
    <p:sldId id="567" r:id="rId58"/>
    <p:sldId id="568" r:id="rId59"/>
    <p:sldId id="600" r:id="rId60"/>
    <p:sldId id="599" r:id="rId61"/>
    <p:sldId id="609" r:id="rId62"/>
    <p:sldId id="610" r:id="rId63"/>
    <p:sldId id="611" r:id="rId64"/>
    <p:sldId id="612" r:id="rId65"/>
    <p:sldId id="613" r:id="rId66"/>
    <p:sldId id="614" r:id="rId67"/>
    <p:sldId id="615" r:id="rId68"/>
    <p:sldId id="575" r:id="rId69"/>
    <p:sldId id="576" r:id="rId70"/>
    <p:sldId id="598" r:id="rId71"/>
    <p:sldId id="588" r:id="rId72"/>
    <p:sldId id="577" r:id="rId73"/>
    <p:sldId id="578" r:id="rId74"/>
    <p:sldId id="579" r:id="rId75"/>
    <p:sldId id="580" r:id="rId76"/>
    <p:sldId id="581" r:id="rId7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Wilkinson" initials="MW" lastIdx="6" clrIdx="0"/>
  <p:cmAuthor id="2" name="Peter Martin" initials="PM" lastIdx="2" clrIdx="1">
    <p:extLst>
      <p:ext uri="{19B8F6BF-5375-455C-9EA6-DF929625EA0E}">
        <p15:presenceInfo xmlns:p15="http://schemas.microsoft.com/office/powerpoint/2012/main" userId="S-1-5-21-4000621018-3842134135-1534255045-42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ACBF45"/>
    <a:srgbClr val="008000"/>
    <a:srgbClr val="E8E8E8"/>
    <a:srgbClr val="B4BF45"/>
    <a:srgbClr val="AFBF45"/>
    <a:srgbClr val="9DBF45"/>
    <a:srgbClr val="A5BF45"/>
    <a:srgbClr val="A5B845"/>
    <a:srgbClr val="A5B4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065" autoAdjust="0"/>
  </p:normalViewPr>
  <p:slideViewPr>
    <p:cSldViewPr snapToGrid="0" snapToObjects="1">
      <p:cViewPr varScale="1">
        <p:scale>
          <a:sx n="110" d="100"/>
          <a:sy n="110" d="100"/>
        </p:scale>
        <p:origin x="1566" y="144"/>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175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56FCBDE7-740B-A14F-AF1B-06CCAAAF0227}" type="datetimeFigureOut">
              <a:rPr lang="en-US" smtClean="0"/>
              <a:t>5/8/2017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D6F7BD76-6B67-8B4B-80DE-61E67726D293}" type="slidenum">
              <a:rPr lang="en-US" smtClean="0"/>
              <a:t>‹#›</a:t>
            </a:fld>
            <a:endParaRPr lang="en-US" dirty="0"/>
          </a:p>
        </p:txBody>
      </p:sp>
    </p:spTree>
    <p:extLst>
      <p:ext uri="{BB962C8B-B14F-4D97-AF65-F5344CB8AC3E}">
        <p14:creationId xmlns:p14="http://schemas.microsoft.com/office/powerpoint/2010/main" val="18402319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ECA6E591-6C5F-354B-B66A-F08200E173D4}" type="datetimeFigureOut">
              <a:rPr lang="en-US" smtClean="0"/>
              <a:t>5/8/2017</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9BF10644-A130-D241-8134-3B424690AF77}" type="slidenum">
              <a:rPr lang="en-US" smtClean="0"/>
              <a:t>‹#›</a:t>
            </a:fld>
            <a:endParaRPr lang="en-US" dirty="0"/>
          </a:p>
        </p:txBody>
      </p:sp>
    </p:spTree>
    <p:extLst>
      <p:ext uri="{BB962C8B-B14F-4D97-AF65-F5344CB8AC3E}">
        <p14:creationId xmlns:p14="http://schemas.microsoft.com/office/powerpoint/2010/main" val="15820320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424786">
              <a:defRPr/>
            </a:pPr>
            <a:endParaRPr lang="en-US" dirty="0">
              <a:effectLst/>
            </a:endParaRPr>
          </a:p>
        </p:txBody>
      </p:sp>
      <p:sp>
        <p:nvSpPr>
          <p:cNvPr id="4" name="Slide Number Placeholder 3"/>
          <p:cNvSpPr>
            <a:spLocks noGrp="1"/>
          </p:cNvSpPr>
          <p:nvPr>
            <p:ph type="sldNum" sz="quarter" idx="10"/>
          </p:nvPr>
        </p:nvSpPr>
        <p:spPr/>
        <p:txBody>
          <a:bodyPr/>
          <a:lstStyle/>
          <a:p>
            <a:fld id="{9BF10644-A130-D241-8134-3B424690AF77}" type="slidenum">
              <a:rPr lang="en-US" smtClean="0"/>
              <a:t>1</a:t>
            </a:fld>
            <a:endParaRPr lang="en-US" dirty="0"/>
          </a:p>
        </p:txBody>
      </p:sp>
    </p:spTree>
    <p:extLst>
      <p:ext uri="{BB962C8B-B14F-4D97-AF65-F5344CB8AC3E}">
        <p14:creationId xmlns:p14="http://schemas.microsoft.com/office/powerpoint/2010/main" val="1044538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While we ask the Type B question</a:t>
            </a:r>
            <a:r>
              <a:rPr lang="en-US" b="1" i="1" baseline="0" dirty="0"/>
              <a:t> in the order described [refer to flip chart] we can better build the Type B question in a different order as follows:</a:t>
            </a:r>
          </a:p>
          <a:p>
            <a:endParaRPr lang="en-US" b="1" i="1" baseline="0" dirty="0"/>
          </a:p>
          <a:p>
            <a:r>
              <a:rPr lang="en-US" b="1" i="1" baseline="0" dirty="0"/>
              <a:t>Step 3 first – determine the Type A question; the question we want the participants to answer.</a:t>
            </a:r>
          </a:p>
          <a:p>
            <a:endParaRPr lang="en-US" b="1" i="1" baseline="0" dirty="0"/>
          </a:p>
          <a:p>
            <a:r>
              <a:rPr lang="en-US" b="1" i="1" baseline="0" dirty="0"/>
              <a:t>Then Step 1 – begin with the image building phrase</a:t>
            </a:r>
          </a:p>
          <a:p>
            <a:endParaRPr lang="en-US" b="1" i="1" baseline="0" dirty="0"/>
          </a:p>
          <a:p>
            <a:r>
              <a:rPr lang="en-US" b="1" i="1" baseline="0" dirty="0"/>
              <a:t>And, then finally, Step 2: extend the image. And, the KEY, is to find the key word or phrase in the Type A question and identify synonyms for that work/phrase. </a:t>
            </a:r>
          </a:p>
          <a:p>
            <a:endParaRPr lang="en-US" b="1" i="1" baseline="0" dirty="0"/>
          </a:p>
          <a:p>
            <a:r>
              <a:rPr lang="en-US" b="1" i="1" baseline="0" dirty="0"/>
              <a:t>Let’s use this to build our Type B question on the things we do to prepare to go to work.</a:t>
            </a:r>
          </a:p>
          <a:p>
            <a:endParaRPr lang="en-US" b="1" baseline="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249005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a:p>
        </p:txBody>
      </p:sp>
    </p:spTree>
    <p:extLst>
      <p:ext uri="{BB962C8B-B14F-4D97-AF65-F5344CB8AC3E}">
        <p14:creationId xmlns:p14="http://schemas.microsoft.com/office/powerpoint/2010/main" val="2428829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a:p>
        </p:txBody>
      </p:sp>
    </p:spTree>
    <p:extLst>
      <p:ext uri="{BB962C8B-B14F-4D97-AF65-F5344CB8AC3E}">
        <p14:creationId xmlns:p14="http://schemas.microsoft.com/office/powerpoint/2010/main" val="2820602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71</a:t>
            </a:fld>
            <a:endParaRPr lang="en-US" dirty="0"/>
          </a:p>
        </p:txBody>
      </p:sp>
    </p:spTree>
    <p:extLst>
      <p:ext uri="{BB962C8B-B14F-4D97-AF65-F5344CB8AC3E}">
        <p14:creationId xmlns:p14="http://schemas.microsoft.com/office/powerpoint/2010/main" val="130408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72</a:t>
            </a:fld>
            <a:endParaRPr lang="en-US" dirty="0"/>
          </a:p>
        </p:txBody>
      </p:sp>
    </p:spTree>
    <p:extLst>
      <p:ext uri="{BB962C8B-B14F-4D97-AF65-F5344CB8AC3E}">
        <p14:creationId xmlns:p14="http://schemas.microsoft.com/office/powerpoint/2010/main" val="2362940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73</a:t>
            </a:fld>
            <a:endParaRPr lang="en-US" dirty="0"/>
          </a:p>
        </p:txBody>
      </p:sp>
    </p:spTree>
    <p:extLst>
      <p:ext uri="{BB962C8B-B14F-4D97-AF65-F5344CB8AC3E}">
        <p14:creationId xmlns:p14="http://schemas.microsoft.com/office/powerpoint/2010/main" val="3192947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424786">
              <a:defRPr/>
            </a:pPr>
            <a:endParaRPr lang="en-US" dirty="0">
              <a:effectLst/>
            </a:endParaRPr>
          </a:p>
        </p:txBody>
      </p:sp>
      <p:sp>
        <p:nvSpPr>
          <p:cNvPr id="4" name="Slide Number Placeholder 3"/>
          <p:cNvSpPr>
            <a:spLocks noGrp="1"/>
          </p:cNvSpPr>
          <p:nvPr>
            <p:ph type="sldNum" sz="quarter" idx="10"/>
          </p:nvPr>
        </p:nvSpPr>
        <p:spPr/>
        <p:txBody>
          <a:bodyPr/>
          <a:lstStyle/>
          <a:p>
            <a:fld id="{9BF10644-A130-D241-8134-3B424690AF77}" type="slidenum">
              <a:rPr lang="en-US" smtClean="0"/>
              <a:t>74</a:t>
            </a:fld>
            <a:endParaRPr lang="en-US" dirty="0"/>
          </a:p>
        </p:txBody>
      </p:sp>
    </p:spTree>
    <p:extLst>
      <p:ext uri="{BB962C8B-B14F-4D97-AF65-F5344CB8AC3E}">
        <p14:creationId xmlns:p14="http://schemas.microsoft.com/office/powerpoint/2010/main" val="2682405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424786">
              <a:defRPr/>
            </a:pPr>
            <a:endParaRPr lang="en-US" dirty="0">
              <a:effectLst/>
            </a:endParaRPr>
          </a:p>
        </p:txBody>
      </p:sp>
      <p:sp>
        <p:nvSpPr>
          <p:cNvPr id="4" name="Slide Number Placeholder 3"/>
          <p:cNvSpPr>
            <a:spLocks noGrp="1"/>
          </p:cNvSpPr>
          <p:nvPr>
            <p:ph type="sldNum" sz="quarter" idx="10"/>
          </p:nvPr>
        </p:nvSpPr>
        <p:spPr/>
        <p:txBody>
          <a:bodyPr/>
          <a:lstStyle/>
          <a:p>
            <a:fld id="{9BF10644-A130-D241-8134-3B424690AF77}" type="slidenum">
              <a:rPr lang="en-US" smtClean="0"/>
              <a:t>75</a:t>
            </a:fld>
            <a:endParaRPr lang="en-US" dirty="0"/>
          </a:p>
        </p:txBody>
      </p:sp>
    </p:spTree>
    <p:extLst>
      <p:ext uri="{BB962C8B-B14F-4D97-AF65-F5344CB8AC3E}">
        <p14:creationId xmlns:p14="http://schemas.microsoft.com/office/powerpoint/2010/main" val="872013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424786">
              <a:defRPr/>
            </a:pPr>
            <a:endParaRPr lang="en-US" dirty="0">
              <a:effectLst/>
            </a:endParaRPr>
          </a:p>
        </p:txBody>
      </p:sp>
      <p:sp>
        <p:nvSpPr>
          <p:cNvPr id="4" name="Slide Number Placeholder 3"/>
          <p:cNvSpPr>
            <a:spLocks noGrp="1"/>
          </p:cNvSpPr>
          <p:nvPr>
            <p:ph type="sldNum" sz="quarter" idx="10"/>
          </p:nvPr>
        </p:nvSpPr>
        <p:spPr/>
        <p:txBody>
          <a:bodyPr/>
          <a:lstStyle/>
          <a:p>
            <a:fld id="{9BF10644-A130-D241-8134-3B424690AF77}" type="slidenum">
              <a:rPr lang="en-US" smtClean="0"/>
              <a:t>76</a:t>
            </a:fld>
            <a:endParaRPr lang="en-US" dirty="0"/>
          </a:p>
        </p:txBody>
      </p:sp>
    </p:spTree>
    <p:extLst>
      <p:ext uri="{BB962C8B-B14F-4D97-AF65-F5344CB8AC3E}">
        <p14:creationId xmlns:p14="http://schemas.microsoft.com/office/powerpoint/2010/main" val="103240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baseline="0" dirty="0"/>
              <a:t>OK, while we have this methodology diagram in front of us, let’s go back to our grouped objectives. </a:t>
            </a:r>
            <a:r>
              <a:rPr lang="en-US" b="1" baseline="0" dirty="0"/>
              <a:t>[Go back to each category from the grouped objectives collected earlier and ask the group where that item will be covered. Match their objectives to the principles – essentially the agenda for the class – and demonstrate how to adapt the agenda to meet the need for any group that will not map to a principle.]</a:t>
            </a:r>
          </a:p>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3</a:t>
            </a:fld>
            <a:endParaRPr lang="en-US" dirty="0"/>
          </a:p>
        </p:txBody>
      </p:sp>
    </p:spTree>
    <p:extLst>
      <p:ext uri="{BB962C8B-B14F-4D97-AF65-F5344CB8AC3E}">
        <p14:creationId xmlns:p14="http://schemas.microsoft.com/office/powerpoint/2010/main" val="329240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4</a:t>
            </a:fld>
            <a:endParaRPr lang="en-US" dirty="0"/>
          </a:p>
        </p:txBody>
      </p:sp>
    </p:spTree>
    <p:extLst>
      <p:ext uri="{BB962C8B-B14F-4D97-AF65-F5344CB8AC3E}">
        <p14:creationId xmlns:p14="http://schemas.microsoft.com/office/powerpoint/2010/main" val="1102183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5</a:t>
            </a:fld>
            <a:endParaRPr lang="en-US" dirty="0"/>
          </a:p>
        </p:txBody>
      </p:sp>
    </p:spTree>
    <p:extLst>
      <p:ext uri="{BB962C8B-B14F-4D97-AF65-F5344CB8AC3E}">
        <p14:creationId xmlns:p14="http://schemas.microsoft.com/office/powerpoint/2010/main" val="4857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7</a:t>
            </a:fld>
            <a:endParaRPr lang="en-US" dirty="0"/>
          </a:p>
        </p:txBody>
      </p:sp>
    </p:spTree>
    <p:extLst>
      <p:ext uri="{BB962C8B-B14F-4D97-AF65-F5344CB8AC3E}">
        <p14:creationId xmlns:p14="http://schemas.microsoft.com/office/powerpoint/2010/main" val="116898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BF89D-FCF2-AD47-9302-4100AA732425}" type="slidenum">
              <a:rPr lang="en-US" smtClean="0"/>
              <a:pPr/>
              <a:t>18</a:t>
            </a:fld>
            <a:endParaRPr lang="en-US" dirty="0"/>
          </a:p>
        </p:txBody>
      </p:sp>
    </p:spTree>
    <p:extLst>
      <p:ext uri="{BB962C8B-B14F-4D97-AF65-F5344CB8AC3E}">
        <p14:creationId xmlns:p14="http://schemas.microsoft.com/office/powerpoint/2010/main" val="233108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MW: One slide, image, reduce words</a:t>
            </a:r>
          </a:p>
          <a:p>
            <a:pPr>
              <a:buFontTx/>
              <a:buChar char="•"/>
            </a:pPr>
            <a:r>
              <a:rPr lang="en-US" altLang="en-US"/>
              <a:t>Record as many of the speaker’s words as is necessary</a:t>
            </a:r>
          </a:p>
          <a:p>
            <a:pPr>
              <a:buFontTx/>
              <a:buChar char="•"/>
            </a:pPr>
            <a:r>
              <a:rPr lang="en-US" altLang="en-US"/>
              <a:t>Not necessary to record all the words</a:t>
            </a:r>
          </a:p>
          <a:p>
            <a:pPr>
              <a:buFontTx/>
              <a:buChar char="•"/>
            </a:pPr>
            <a:r>
              <a:rPr lang="en-US" altLang="en-US"/>
              <a:t>If uncertain, ask for confirmation</a:t>
            </a:r>
          </a:p>
          <a:p>
            <a:pPr>
              <a:buFontTx/>
              <a:buChar char="•"/>
            </a:pPr>
            <a:r>
              <a:rPr lang="en-US" altLang="en-US"/>
              <a:t>If too long, ask for the headline</a:t>
            </a:r>
          </a:p>
          <a:p>
            <a:pPr>
              <a:buFontTx/>
              <a:buChar char="•"/>
            </a:pPr>
            <a:r>
              <a:rPr lang="en-US" altLang="en-US"/>
              <a:t>Use abbreviations cautiously</a:t>
            </a:r>
          </a:p>
          <a:p>
            <a:pPr>
              <a:buFontTx/>
              <a:buChar char="•"/>
            </a:pPr>
            <a:r>
              <a:rPr lang="en-US" altLang="en-US"/>
              <a:t>Do NOT clean up the speaker’s words</a:t>
            </a:r>
          </a:p>
          <a:p>
            <a:endParaRPr lang="en-US" altLang="en-US"/>
          </a:p>
          <a:p>
            <a:pPr>
              <a:buFontTx/>
              <a:buChar char="•"/>
            </a:pPr>
            <a:r>
              <a:rPr lang="en-US" altLang="en-US"/>
              <a:t>How many of you have faced the challenge of having a participant tell you how to build the wrist watch when all you asked for is what time was it?</a:t>
            </a:r>
          </a:p>
          <a:p>
            <a:pPr lvl="1">
              <a:buFontTx/>
              <a:buChar char="•"/>
            </a:pPr>
            <a:r>
              <a:rPr lang="en-US" altLang="en-US"/>
              <a:t>This headline or bullet point request can be very helpful for these “long winded” participants</a:t>
            </a:r>
          </a:p>
          <a:p>
            <a:endParaRPr lang="en-US" altLang="en-US"/>
          </a:p>
          <a:p>
            <a:endParaRPr lang="en-US" altLang="en-US"/>
          </a:p>
          <a:p>
            <a:r>
              <a:rPr lang="en-US" altLang="en-US"/>
              <a:t>3215241</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11">
              <a:defRPr sz="3900" b="1">
                <a:solidFill>
                  <a:srgbClr val="104A73"/>
                </a:solidFill>
                <a:latin typeface="Arial" panose="020B0604020202020204" pitchFamily="34" charset="0"/>
              </a:defRPr>
            </a:lvl1pPr>
            <a:lvl2pPr marL="758638" indent="-291161" defTabSz="949511">
              <a:defRPr sz="3900" b="1">
                <a:solidFill>
                  <a:srgbClr val="104A73"/>
                </a:solidFill>
                <a:latin typeface="Arial" panose="020B0604020202020204" pitchFamily="34" charset="0"/>
              </a:defRPr>
            </a:lvl2pPr>
            <a:lvl3pPr marL="1167882" indent="-232929" defTabSz="949511">
              <a:defRPr sz="3900" b="1">
                <a:solidFill>
                  <a:srgbClr val="104A73"/>
                </a:solidFill>
                <a:latin typeface="Arial" panose="020B0604020202020204" pitchFamily="34" charset="0"/>
              </a:defRPr>
            </a:lvl3pPr>
            <a:lvl4pPr marL="1636976" indent="-232929" defTabSz="949511">
              <a:defRPr sz="3900" b="1">
                <a:solidFill>
                  <a:srgbClr val="104A73"/>
                </a:solidFill>
                <a:latin typeface="Arial" panose="020B0604020202020204" pitchFamily="34" charset="0"/>
              </a:defRPr>
            </a:lvl4pPr>
            <a:lvl5pPr marL="2104453" indent="-232929" defTabSz="949511">
              <a:defRPr sz="3900" b="1">
                <a:solidFill>
                  <a:srgbClr val="104A73"/>
                </a:solidFill>
                <a:latin typeface="Arial" panose="020B0604020202020204" pitchFamily="34" charset="0"/>
              </a:defRPr>
            </a:lvl5pPr>
            <a:lvl6pPr marL="2570312" indent="-232929" defTabSz="949511" eaLnBrk="0" fontAlgn="base" hangingPunct="0">
              <a:spcBef>
                <a:spcPct val="0"/>
              </a:spcBef>
              <a:spcAft>
                <a:spcPct val="0"/>
              </a:spcAft>
              <a:defRPr sz="3900" b="1">
                <a:solidFill>
                  <a:srgbClr val="104A73"/>
                </a:solidFill>
                <a:latin typeface="Arial" panose="020B0604020202020204" pitchFamily="34" charset="0"/>
              </a:defRPr>
            </a:lvl6pPr>
            <a:lvl7pPr marL="3036170" indent="-232929" defTabSz="949511" eaLnBrk="0" fontAlgn="base" hangingPunct="0">
              <a:spcBef>
                <a:spcPct val="0"/>
              </a:spcBef>
              <a:spcAft>
                <a:spcPct val="0"/>
              </a:spcAft>
              <a:defRPr sz="3900" b="1">
                <a:solidFill>
                  <a:srgbClr val="104A73"/>
                </a:solidFill>
                <a:latin typeface="Arial" panose="020B0604020202020204" pitchFamily="34" charset="0"/>
              </a:defRPr>
            </a:lvl7pPr>
            <a:lvl8pPr marL="3502029" indent="-232929" defTabSz="949511" eaLnBrk="0" fontAlgn="base" hangingPunct="0">
              <a:spcBef>
                <a:spcPct val="0"/>
              </a:spcBef>
              <a:spcAft>
                <a:spcPct val="0"/>
              </a:spcAft>
              <a:defRPr sz="3900" b="1">
                <a:solidFill>
                  <a:srgbClr val="104A73"/>
                </a:solidFill>
                <a:latin typeface="Arial" panose="020B0604020202020204" pitchFamily="34" charset="0"/>
              </a:defRPr>
            </a:lvl8pPr>
            <a:lvl9pPr marL="3967888" indent="-232929" defTabSz="949511" eaLnBrk="0" fontAlgn="base" hangingPunct="0">
              <a:spcBef>
                <a:spcPct val="0"/>
              </a:spcBef>
              <a:spcAft>
                <a:spcPct val="0"/>
              </a:spcAft>
              <a:defRPr sz="3900" b="1">
                <a:solidFill>
                  <a:srgbClr val="104A73"/>
                </a:solidFill>
                <a:latin typeface="Arial" panose="020B0604020202020204" pitchFamily="34" charset="0"/>
              </a:defRPr>
            </a:lvl9pPr>
          </a:lstStyle>
          <a:p>
            <a:fld id="{09278579-CD10-42C6-BC6F-4E9B9B925778}" type="slidenum">
              <a:rPr lang="en-US" altLang="en-US" sz="1300" b="0">
                <a:solidFill>
                  <a:schemeClr val="tx1"/>
                </a:solidFill>
                <a:latin typeface="Tahoma" panose="020B0604030504040204" pitchFamily="34" charset="0"/>
              </a:rPr>
              <a:pPr/>
              <a:t>37</a:t>
            </a:fld>
            <a:endParaRPr lang="en-US" altLang="en-US" sz="1300" b="0">
              <a:solidFill>
                <a:schemeClr val="tx1"/>
              </a:solidFill>
              <a:latin typeface="Tahoma" panose="020B0604030504040204" pitchFamily="34" charset="0"/>
            </a:endParaRPr>
          </a:p>
        </p:txBody>
      </p:sp>
    </p:spTree>
    <p:extLst>
      <p:ext uri="{BB962C8B-B14F-4D97-AF65-F5344CB8AC3E}">
        <p14:creationId xmlns:p14="http://schemas.microsoft.com/office/powerpoint/2010/main" val="127884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a:latin typeface="Times New Roman" pitchFamily="-84" charset="0"/>
              </a:rPr>
              <a:t>The 3 steps to asking the Great</a:t>
            </a:r>
            <a:r>
              <a:rPr lang="en-US" b="1" i="1" baseline="0" dirty="0">
                <a:latin typeface="Times New Roman" pitchFamily="-84" charset="0"/>
              </a:rPr>
              <a:t> Starting Question are:</a:t>
            </a:r>
          </a:p>
          <a:p>
            <a:endParaRPr lang="en-US" b="1" i="1" baseline="0" dirty="0">
              <a:latin typeface="Times New Roman" pitchFamily="-84" charset="0"/>
            </a:endParaRPr>
          </a:p>
          <a:p>
            <a:pPr marL="232929" indent="-232929">
              <a:buAutoNum type="arabicPeriod"/>
            </a:pPr>
            <a:r>
              <a:rPr lang="en-US" b="1" i="1" baseline="0" dirty="0">
                <a:latin typeface="Times New Roman" pitchFamily="-84" charset="0"/>
              </a:rPr>
              <a:t>Begin with an image building phrase: think of it as opening up a blank sheet of paper. There are many ways to do that and we have 4 possibilities on the slide. Think about, imagine, consider and if</a:t>
            </a:r>
          </a:p>
          <a:p>
            <a:pPr marL="232929" indent="-232929">
              <a:buAutoNum type="arabicPeriod"/>
            </a:pPr>
            <a:endParaRPr lang="en-US" b="1" i="1" baseline="0" dirty="0">
              <a:latin typeface="Times New Roman" pitchFamily="-84" charset="0"/>
            </a:endParaRPr>
          </a:p>
          <a:p>
            <a:pPr marL="232929" indent="-232929">
              <a:buAutoNum type="arabicPeriod"/>
            </a:pPr>
            <a:r>
              <a:rPr lang="en-US" b="1" i="1" baseline="0" dirty="0">
                <a:latin typeface="Times New Roman" pitchFamily="-84" charset="0"/>
              </a:rPr>
              <a:t>Extend….the image [consider a hand gesture for expanding] so the participants can see their answers. At least 2 phrases and, for the next few days, I would like to suggest you use 3 phrases to get used to this extension. This is the part that really “draws that picture” of the answer for each participant.</a:t>
            </a:r>
          </a:p>
          <a:p>
            <a:pPr marL="232929" indent="-232929">
              <a:buAutoNum type="arabicPeriod"/>
            </a:pPr>
            <a:endParaRPr lang="en-US" b="1" i="1" baseline="0" dirty="0">
              <a:latin typeface="Times New Roman" pitchFamily="-84" charset="0"/>
            </a:endParaRPr>
          </a:p>
          <a:p>
            <a:pPr marL="232929" indent="-232929">
              <a:buAutoNum type="arabicPeriod"/>
            </a:pPr>
            <a:r>
              <a:rPr lang="en-US" b="1" i="1" baseline="0" dirty="0">
                <a:latin typeface="Times New Roman" pitchFamily="-84" charset="0"/>
              </a:rPr>
              <a:t>Ask that direct question. That is the open ended question we would like the participants to answer.</a:t>
            </a:r>
          </a:p>
          <a:p>
            <a:pPr marL="232929" indent="-232929">
              <a:buAutoNum type="arabicPeriod"/>
            </a:pPr>
            <a:endParaRPr lang="en-US" b="1" i="1" baseline="0" dirty="0">
              <a:latin typeface="Times New Roman" pitchFamily="-84" charset="0"/>
            </a:endParaRPr>
          </a:p>
          <a:p>
            <a:r>
              <a:rPr lang="en-US" b="1" i="1" baseline="0" dirty="0">
                <a:latin typeface="Times New Roman" pitchFamily="-84" charset="0"/>
              </a:rPr>
              <a:t>Are there any questions on the steps before we look at some examples to ensure we all understand the technique? [facilitate the discussion]</a:t>
            </a:r>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868359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a:p>
        </p:txBody>
      </p:sp>
    </p:spTree>
    <p:extLst>
      <p:ext uri="{BB962C8B-B14F-4D97-AF65-F5344CB8AC3E}">
        <p14:creationId xmlns:p14="http://schemas.microsoft.com/office/powerpoint/2010/main" val="2225026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4686010"/>
            <a:ext cx="9144000" cy="2182091"/>
          </a:xfrm>
          <a:prstGeom prst="rect">
            <a:avLst/>
          </a:prstGeom>
          <a:solidFill>
            <a:srgbClr val="00467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9"/>
          <p:cNvSpPr>
            <a:spLocks noGrp="1"/>
          </p:cNvSpPr>
          <p:nvPr>
            <p:ph type="title"/>
          </p:nvPr>
        </p:nvSpPr>
        <p:spPr>
          <a:xfrm>
            <a:off x="211694" y="4686005"/>
            <a:ext cx="8655927" cy="2182091"/>
          </a:xfrm>
          <a:prstGeom prst="rect">
            <a:avLst/>
          </a:prstGeom>
        </p:spPr>
        <p:txBody>
          <a:bodyPr vert="horz" anchor="ctr"/>
          <a:lstStyle>
            <a:lvl1pPr>
              <a:defRPr>
                <a:solidFill>
                  <a:schemeClr val="bg1"/>
                </a:solidFill>
                <a:latin typeface="Franklin Gothic Medium"/>
                <a:cs typeface="Franklin Gothic Medium"/>
              </a:defRPr>
            </a:lvl1pPr>
          </a:lstStyle>
          <a:p>
            <a:r>
              <a:rPr lang="en-US" dirty="0"/>
              <a:t>Click to edit Master title style</a:t>
            </a:r>
          </a:p>
        </p:txBody>
      </p:sp>
    </p:spTree>
    <p:extLst>
      <p:ext uri="{BB962C8B-B14F-4D97-AF65-F5344CB8AC3E}">
        <p14:creationId xmlns:p14="http://schemas.microsoft.com/office/powerpoint/2010/main" val="179394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0443" y="2391426"/>
            <a:ext cx="5472877" cy="1143000"/>
          </a:xfrm>
          <a:prstGeom prst="rect">
            <a:avLst/>
          </a:prstGeom>
        </p:spPr>
        <p:txBody>
          <a:bodyPr vert="horz"/>
          <a:lstStyle>
            <a:lvl1pPr>
              <a:defRPr>
                <a:solidFill>
                  <a:srgbClr val="FFFFFF"/>
                </a:solidFill>
                <a:latin typeface="Franklin Gothic Medium"/>
                <a:cs typeface="Franklin Gothic Medium"/>
              </a:defRPr>
            </a:lvl1pPr>
          </a:lstStyle>
          <a:p>
            <a:r>
              <a:rPr lang="en-US"/>
              <a:t>Click to edit Master title style</a:t>
            </a:r>
            <a:endParaRPr lang="en-US" dirty="0"/>
          </a:p>
        </p:txBody>
      </p:sp>
      <p:sp>
        <p:nvSpPr>
          <p:cNvPr id="5"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
        <p:nvSpPr>
          <p:cNvPr id="7" name="Content Placeholder 2"/>
          <p:cNvSpPr>
            <a:spLocks noGrp="1"/>
          </p:cNvSpPr>
          <p:nvPr>
            <p:ph idx="1"/>
          </p:nvPr>
        </p:nvSpPr>
        <p:spPr>
          <a:xfrm>
            <a:off x="3480442" y="3534426"/>
            <a:ext cx="5472877" cy="2591738"/>
          </a:xfrm>
          <a:prstGeom prst="rect">
            <a:avLst/>
          </a:prstGeom>
        </p:spPr>
        <p:txBody>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1064616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6500608" y="6356607"/>
            <a:ext cx="2354072" cy="448056"/>
          </a:xfrm>
          <a:prstGeom prst="rect">
            <a:avLst/>
          </a:prstGeom>
        </p:spPr>
      </p:pic>
      <p:sp>
        <p:nvSpPr>
          <p:cNvPr id="7" name="Slide Number Placeholder 5"/>
          <p:cNvSpPr>
            <a:spLocks noGrp="1"/>
          </p:cNvSpPr>
          <p:nvPr>
            <p:ph type="sldNum" sz="quarter" idx="12"/>
          </p:nvPr>
        </p:nvSpPr>
        <p:spPr>
          <a:xfrm>
            <a:off x="0" y="6446708"/>
            <a:ext cx="342943" cy="365125"/>
          </a:xfrm>
          <a:prstGeom prst="rect">
            <a:avLst/>
          </a:prstGeo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783390" y="2412474"/>
            <a:ext cx="8071290" cy="1694614"/>
          </a:xfrm>
          <a:prstGeom prst="rect">
            <a:avLst/>
          </a:prstGeo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413833" y="6565612"/>
            <a:ext cx="5234125" cy="246221"/>
          </a:xfrm>
          <a:prstGeom prst="rect">
            <a:avLst/>
          </a:prstGeom>
          <a:noFill/>
        </p:spPr>
        <p:txBody>
          <a:bodyPr wrap="none" rtlCol="0">
            <a:spAutoFit/>
          </a:bodyPr>
          <a:lstStyle/>
          <a:p>
            <a:r>
              <a:rPr lang="en-US" sz="1000" dirty="0">
                <a:solidFill>
                  <a:schemeClr val="bg1"/>
                </a:solidFill>
                <a:latin typeface="Franklin Gothic Book"/>
                <a:cs typeface="Franklin Gothic Book"/>
              </a:rPr>
              <a:t>Copyright 2015, Leadership Strategies, Inc. - V15.07c Duplication prohibited without consent </a:t>
            </a:r>
          </a:p>
        </p:txBody>
      </p:sp>
    </p:spTree>
    <p:extLst>
      <p:ext uri="{BB962C8B-B14F-4D97-AF65-F5344CB8AC3E}">
        <p14:creationId xmlns:p14="http://schemas.microsoft.com/office/powerpoint/2010/main" val="189666202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030" y="0"/>
            <a:ext cx="6821253" cy="973498"/>
          </a:xfrm>
          <a:prstGeom prst="rect">
            <a:avLst/>
          </a:prstGeom>
        </p:spPr>
        <p:txBody>
          <a:bodyPr anchor="ctr"/>
          <a:lstStyle>
            <a:lvl1pPr algn="l">
              <a:defRPr sz="3200">
                <a:solidFill>
                  <a:srgbClr val="04346C"/>
                </a:solidFill>
                <a:latin typeface="Franklin Gothic Book"/>
                <a:cs typeface="Franklin Gothic Book"/>
              </a:defRPr>
            </a:lvl1pPr>
          </a:lstStyle>
          <a:p>
            <a:r>
              <a:rPr lang="en-US"/>
              <a:t>Click to edit Master title style</a:t>
            </a:r>
            <a:endParaRPr lang="en-US" dirty="0"/>
          </a:p>
        </p:txBody>
      </p:sp>
      <p:sp>
        <p:nvSpPr>
          <p:cNvPr id="3" name="Content Placeholder 2"/>
          <p:cNvSpPr>
            <a:spLocks noGrp="1"/>
          </p:cNvSpPr>
          <p:nvPr>
            <p:ph idx="1"/>
          </p:nvPr>
        </p:nvSpPr>
        <p:spPr>
          <a:xfrm>
            <a:off x="457200" y="1095992"/>
            <a:ext cx="8229600" cy="5030172"/>
          </a:xfrm>
          <a:prstGeom prst="rect">
            <a:avLst/>
          </a:prstGeom>
        </p:spPr>
        <p:txBody>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p>
        </p:txBody>
      </p:sp>
      <p:sp>
        <p:nvSpPr>
          <p:cNvPr id="8"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2087817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4634"/>
            <a:ext cx="4038600" cy="4981530"/>
          </a:xfrm>
          <a:prstGeom prst="rect">
            <a:avLst/>
          </a:prstGeom>
        </p:spPr>
        <p:txBody>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4634"/>
            <a:ext cx="4038600" cy="4981530"/>
          </a:xfrm>
          <a:prstGeom prst="rect">
            <a:avLst/>
          </a:prstGeom>
        </p:spPr>
        <p:txBody>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96030" y="0"/>
            <a:ext cx="6821253" cy="973498"/>
          </a:xfrm>
          <a:prstGeom prst="rect">
            <a:avLst/>
          </a:prstGeom>
        </p:spPr>
        <p:txBody>
          <a:bodyPr anchor="ctr"/>
          <a:lstStyle>
            <a:lvl1pPr algn="l">
              <a:defRPr sz="3200">
                <a:solidFill>
                  <a:srgbClr val="04346C"/>
                </a:solidFill>
                <a:latin typeface="Franklin Gothic Book"/>
                <a:cs typeface="Franklin Gothic Book"/>
              </a:defRPr>
            </a:lvl1pPr>
          </a:lstStyle>
          <a:p>
            <a:r>
              <a:rPr lang="en-US"/>
              <a:t>Click to edit Master title style</a:t>
            </a:r>
            <a:endParaRPr lang="en-US" dirty="0"/>
          </a:p>
        </p:txBody>
      </p:sp>
      <p:sp>
        <p:nvSpPr>
          <p:cNvPr id="9"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
        <p:nvSpPr>
          <p:cNvPr id="10"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Tree>
    <p:extLst>
      <p:ext uri="{BB962C8B-B14F-4D97-AF65-F5344CB8AC3E}">
        <p14:creationId xmlns:p14="http://schemas.microsoft.com/office/powerpoint/2010/main" val="41689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404040"/>
                </a:solidFill>
                <a:latin typeface="Franklin Gothic Book"/>
                <a:cs typeface="Franklin Gothic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rgbClr val="404040"/>
                </a:solidFill>
                <a:latin typeface="Franklin Gothic Book"/>
                <a:cs typeface="Franklin Gothic Book"/>
              </a:defRPr>
            </a:lvl1pPr>
            <a:lvl2pPr>
              <a:defRPr sz="2000">
                <a:solidFill>
                  <a:srgbClr val="404040"/>
                </a:solidFill>
                <a:latin typeface="Franklin Gothic Book"/>
                <a:cs typeface="Franklin Gothic Book"/>
              </a:defRPr>
            </a:lvl2pPr>
            <a:lvl3pPr>
              <a:defRPr sz="1800">
                <a:solidFill>
                  <a:srgbClr val="404040"/>
                </a:solidFill>
                <a:latin typeface="Franklin Gothic Book"/>
                <a:cs typeface="Franklin Gothic Book"/>
              </a:defRPr>
            </a:lvl3pPr>
            <a:lvl4pPr>
              <a:defRPr sz="1600">
                <a:solidFill>
                  <a:srgbClr val="404040"/>
                </a:solidFill>
                <a:latin typeface="Franklin Gothic Book"/>
                <a:cs typeface="Franklin Gothic Book"/>
              </a:defRPr>
            </a:lvl4pPr>
            <a:lvl5pPr>
              <a:defRPr sz="1600">
                <a:solidFill>
                  <a:srgbClr val="404040"/>
                </a:solidFill>
                <a:latin typeface="Franklin Gothic Book"/>
                <a:cs typeface="Franklin Gothic Book"/>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rgbClr val="404040"/>
                </a:solidFill>
                <a:latin typeface="Franklin Gothic Book"/>
                <a:cs typeface="Franklin Gothic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solidFill>
                  <a:srgbClr val="404040"/>
                </a:solidFill>
                <a:latin typeface="Franklin Gothic Book"/>
                <a:cs typeface="Franklin Gothic Book"/>
              </a:defRPr>
            </a:lvl1pPr>
            <a:lvl2pPr>
              <a:defRPr sz="2000">
                <a:solidFill>
                  <a:srgbClr val="404040"/>
                </a:solidFill>
                <a:latin typeface="Franklin Gothic Book"/>
                <a:cs typeface="Franklin Gothic Book"/>
              </a:defRPr>
            </a:lvl2pPr>
            <a:lvl3pPr>
              <a:defRPr sz="1800">
                <a:solidFill>
                  <a:srgbClr val="404040"/>
                </a:solidFill>
                <a:latin typeface="Franklin Gothic Book"/>
                <a:cs typeface="Franklin Gothic Book"/>
              </a:defRPr>
            </a:lvl3pPr>
            <a:lvl4pPr>
              <a:defRPr sz="1600">
                <a:solidFill>
                  <a:srgbClr val="404040"/>
                </a:solidFill>
                <a:latin typeface="Franklin Gothic Book"/>
                <a:cs typeface="Franklin Gothic Book"/>
              </a:defRPr>
            </a:lvl4pPr>
            <a:lvl5pPr>
              <a:defRPr sz="1600">
                <a:solidFill>
                  <a:srgbClr val="404040"/>
                </a:solidFill>
                <a:latin typeface="Franklin Gothic Book"/>
                <a:cs typeface="Franklin Gothic Book"/>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296030" y="0"/>
            <a:ext cx="6821253" cy="973498"/>
          </a:xfrm>
          <a:prstGeom prst="rect">
            <a:avLst/>
          </a:prstGeom>
        </p:spPr>
        <p:txBody>
          <a:bodyPr anchor="ctr"/>
          <a:lstStyle>
            <a:lvl1pPr algn="l">
              <a:defRPr sz="3200">
                <a:solidFill>
                  <a:srgbClr val="04346C"/>
                </a:solidFill>
                <a:latin typeface="Franklin Gothic Book"/>
                <a:cs typeface="Franklin Gothic Book"/>
              </a:defRPr>
            </a:lvl1pPr>
          </a:lstStyle>
          <a:p>
            <a:r>
              <a:rPr lang="en-US"/>
              <a:t>Click to edit Master title style</a:t>
            </a:r>
            <a:endParaRPr lang="en-US" dirty="0"/>
          </a:p>
        </p:txBody>
      </p:sp>
      <p:sp>
        <p:nvSpPr>
          <p:cNvPr id="12"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
        <p:nvSpPr>
          <p:cNvPr id="9"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290692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296030" y="0"/>
            <a:ext cx="6821253" cy="973498"/>
          </a:xfrm>
          <a:prstGeom prst="rect">
            <a:avLst/>
          </a:prstGeom>
        </p:spPr>
        <p:txBody>
          <a:bodyPr anchor="ctr"/>
          <a:lstStyle>
            <a:lvl1pPr algn="l">
              <a:defRPr sz="3200">
                <a:solidFill>
                  <a:srgbClr val="04346C"/>
                </a:solidFill>
                <a:latin typeface="Franklin Gothic Book"/>
                <a:cs typeface="Franklin Gothic Book"/>
              </a:defRPr>
            </a:lvl1pPr>
          </a:lstStyle>
          <a:p>
            <a:r>
              <a:rPr lang="en-US"/>
              <a:t>Click to edit Master title style</a:t>
            </a:r>
            <a:endParaRPr lang="en-US" dirty="0"/>
          </a:p>
        </p:txBody>
      </p:sp>
      <p:sp>
        <p:nvSpPr>
          <p:cNvPr id="8"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
        <p:nvSpPr>
          <p:cNvPr id="5"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259173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
        <p:nvSpPr>
          <p:cNvPr id="4"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3731980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solidFill>
              </a:defRPr>
            </a:lvl1pPr>
          </a:lstStyle>
          <a:p>
            <a:endParaRPr lang="en-US" dirty="0">
              <a:latin typeface="Franklin Gothic Book"/>
              <a:cs typeface="Franklin Gothic Book"/>
            </a:endParaRPr>
          </a:p>
        </p:txBody>
      </p:sp>
      <p:pic>
        <p:nvPicPr>
          <p:cNvPr id="7" name="Picture 6" descr="question-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39" y="2369157"/>
            <a:ext cx="2246065" cy="2239592"/>
          </a:xfrm>
          <a:prstGeom prst="rect">
            <a:avLst/>
          </a:prstGeom>
        </p:spPr>
      </p:pic>
      <p:sp>
        <p:nvSpPr>
          <p:cNvPr id="9" name="Text Placeholder 8"/>
          <p:cNvSpPr>
            <a:spLocks noGrp="1"/>
          </p:cNvSpPr>
          <p:nvPr>
            <p:ph type="body" sz="quarter" idx="13"/>
          </p:nvPr>
        </p:nvSpPr>
        <p:spPr>
          <a:xfrm>
            <a:off x="3630614" y="2552711"/>
            <a:ext cx="5041900" cy="1898497"/>
          </a:xfrm>
          <a:prstGeom prst="rect">
            <a:avLst/>
          </a:prstGeom>
        </p:spPr>
        <p:txBody>
          <a:bodyPr vert="horz" anchor="ctr"/>
          <a:lstStyle>
            <a:lvl1pPr>
              <a:defRPr>
                <a:solidFill>
                  <a:srgbClr val="FFFFFF"/>
                </a:solidFill>
                <a:latin typeface="Franklin Gothic Book"/>
                <a:cs typeface="Franklin Gothic Book"/>
              </a:defRPr>
            </a:lvl1pPr>
            <a:lvl2pPr>
              <a:defRPr>
                <a:solidFill>
                  <a:srgbClr val="FFFFFF"/>
                </a:solidFill>
                <a:latin typeface="Franklin Gothic Book"/>
                <a:cs typeface="Franklin Gothic Book"/>
              </a:defRPr>
            </a:lvl2pPr>
            <a:lvl3pPr>
              <a:defRPr>
                <a:solidFill>
                  <a:srgbClr val="FFFFFF"/>
                </a:solidFill>
                <a:latin typeface="Franklin Gothic Book"/>
                <a:cs typeface="Franklin Gothic Book"/>
              </a:defRPr>
            </a:lvl3pPr>
            <a:lvl4pPr>
              <a:defRPr>
                <a:solidFill>
                  <a:srgbClr val="FFFFFF"/>
                </a:solidFill>
                <a:latin typeface="Franklin Gothic Book"/>
                <a:cs typeface="Franklin Gothic Book"/>
              </a:defRPr>
            </a:lvl4pPr>
            <a:lvl5pPr>
              <a:defRPr>
                <a:solidFill>
                  <a:srgbClr val="FFFFFF"/>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p:cNvSpPr>
            <a:spLocks noGrp="1"/>
          </p:cNvSpPr>
          <p:nvPr>
            <p:ph type="body" sz="quarter" idx="14"/>
          </p:nvPr>
        </p:nvSpPr>
        <p:spPr>
          <a:xfrm>
            <a:off x="533353" y="4959505"/>
            <a:ext cx="8228979" cy="1274751"/>
          </a:xfrm>
          <a:prstGeom prst="rect">
            <a:avLst/>
          </a:prstGeom>
        </p:spPr>
        <p:txBody>
          <a:bodyPr vert="horz" anchor="ctr"/>
          <a:lstStyle>
            <a:lvl1pPr>
              <a:defRPr>
                <a:solidFill>
                  <a:srgbClr val="FFFFFF"/>
                </a:solidFill>
                <a:latin typeface="Franklin Gothic Book"/>
                <a:cs typeface="Franklin Gothic Book"/>
              </a:defRPr>
            </a:lvl1pPr>
            <a:lvl2pPr>
              <a:defRPr>
                <a:solidFill>
                  <a:srgbClr val="FFFFFF"/>
                </a:solidFill>
                <a:latin typeface="Franklin Gothic Book"/>
                <a:cs typeface="Franklin Gothic Book"/>
              </a:defRPr>
            </a:lvl2pPr>
            <a:lvl3pPr>
              <a:defRPr>
                <a:solidFill>
                  <a:srgbClr val="FFFFFF"/>
                </a:solidFill>
                <a:latin typeface="Franklin Gothic Book"/>
                <a:cs typeface="Franklin Gothic Book"/>
              </a:defRPr>
            </a:lvl3pPr>
            <a:lvl4pPr>
              <a:defRPr>
                <a:solidFill>
                  <a:srgbClr val="FFFFFF"/>
                </a:solidFill>
                <a:latin typeface="Franklin Gothic Book"/>
                <a:cs typeface="Franklin Gothic Book"/>
              </a:defRPr>
            </a:lvl4pPr>
            <a:lvl5pPr>
              <a:defRPr>
                <a:solidFill>
                  <a:srgbClr val="FFFFF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question-mar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239" y="2369157"/>
            <a:ext cx="2246065" cy="2239592"/>
          </a:xfrm>
          <a:prstGeom prst="rect">
            <a:avLst/>
          </a:prstGeom>
        </p:spPr>
      </p:pic>
      <p:sp>
        <p:nvSpPr>
          <p:cNvPr id="11"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chemeClr val="bg1"/>
                </a:solidFill>
                <a:latin typeface="Franklin Gothic Book"/>
                <a:cs typeface="Franklin Gothic Book"/>
              </a:defRPr>
            </a:lvl1pPr>
          </a:lstStyle>
          <a:p>
            <a:fld id="{6ABDF21D-6A5A-E64E-9DEC-7E45BDE9297E}" type="slidenum">
              <a:rPr lang="en-US" smtClean="0"/>
              <a:pPr/>
              <a:t>‹#›</a:t>
            </a:fld>
            <a:endParaRPr lang="en-US" dirty="0"/>
          </a:p>
        </p:txBody>
      </p:sp>
    </p:spTree>
    <p:extLst>
      <p:ext uri="{BB962C8B-B14F-4D97-AF65-F5344CB8AC3E}">
        <p14:creationId xmlns:p14="http://schemas.microsoft.com/office/powerpoint/2010/main" val="273737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7446070" y="0"/>
            <a:ext cx="1411854" cy="973498"/>
          </a:xfrm>
          <a:prstGeom prst="rect">
            <a:avLst/>
          </a:prstGeom>
        </p:spPr>
        <p:txBody>
          <a:bodyPr anchor="ctr"/>
          <a:lstStyle>
            <a:lvl1pPr algn="ctr">
              <a:defRPr sz="1400">
                <a:solidFill>
                  <a:schemeClr val="bg1"/>
                </a:solidFill>
              </a:defRPr>
            </a:lvl1pPr>
          </a:lstStyle>
          <a:p>
            <a:fld id="{6ABDF21D-6A5A-E64E-9DEC-7E45BDE9297E}" type="slidenum">
              <a:rPr lang="en-US" smtClean="0"/>
              <a:t>‹#›</a:t>
            </a:fld>
            <a:endParaRPr lang="en-US" dirty="0"/>
          </a:p>
        </p:txBody>
      </p:sp>
      <p:sp>
        <p:nvSpPr>
          <p:cNvPr id="4"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solidFill>
              </a:defRPr>
            </a:lvl1pPr>
          </a:lstStyle>
          <a:p>
            <a:endParaRPr lang="en-US" dirty="0">
              <a:latin typeface="Franklin Gothic Book"/>
              <a:cs typeface="Franklin Gothic Book"/>
            </a:endParaRPr>
          </a:p>
        </p:txBody>
      </p:sp>
      <p:sp>
        <p:nvSpPr>
          <p:cNvPr id="5" name="Content Placeholder 2"/>
          <p:cNvSpPr>
            <a:spLocks noGrp="1"/>
          </p:cNvSpPr>
          <p:nvPr>
            <p:ph sz="half" idx="1"/>
          </p:nvPr>
        </p:nvSpPr>
        <p:spPr>
          <a:xfrm>
            <a:off x="457200" y="1144634"/>
            <a:ext cx="4038600" cy="4981530"/>
          </a:xfrm>
          <a:prstGeom prst="rect">
            <a:avLst/>
          </a:prstGeom>
        </p:spPr>
        <p:txBody>
          <a:bodyPr/>
          <a:lstStyle>
            <a:lvl1pPr>
              <a:defRPr sz="2800">
                <a:solidFill>
                  <a:schemeClr val="bg1"/>
                </a:solidFill>
                <a:latin typeface="Franklin Gothic Book"/>
                <a:cs typeface="Franklin Gothic Book"/>
              </a:defRPr>
            </a:lvl1pPr>
            <a:lvl2pPr>
              <a:defRPr sz="2400">
                <a:solidFill>
                  <a:schemeClr val="bg1"/>
                </a:solidFill>
                <a:latin typeface="Franklin Gothic Book"/>
                <a:cs typeface="Franklin Gothic Book"/>
              </a:defRPr>
            </a:lvl2pPr>
            <a:lvl3pPr>
              <a:defRPr sz="2000">
                <a:solidFill>
                  <a:schemeClr val="bg1"/>
                </a:solidFill>
                <a:latin typeface="Franklin Gothic Book"/>
                <a:cs typeface="Franklin Gothic Book"/>
              </a:defRPr>
            </a:lvl3pPr>
            <a:lvl4pPr>
              <a:defRPr sz="1800">
                <a:solidFill>
                  <a:schemeClr val="bg1"/>
                </a:solidFill>
                <a:latin typeface="Franklin Gothic Book"/>
                <a:cs typeface="Franklin Gothic Book"/>
              </a:defRPr>
            </a:lvl4pPr>
            <a:lvl5pPr>
              <a:defRPr sz="1800">
                <a:solidFill>
                  <a:schemeClr val="bg1"/>
                </a:solidFill>
                <a:latin typeface="Franklin Gothic Book"/>
                <a:cs typeface="Franklin Gothic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4648200" y="1144634"/>
            <a:ext cx="4038600" cy="4981530"/>
          </a:xfrm>
          <a:prstGeom prst="rect">
            <a:avLst/>
          </a:prstGeom>
        </p:spPr>
        <p:txBody>
          <a:bodyPr/>
          <a:lstStyle>
            <a:lvl1pPr>
              <a:defRPr sz="2800">
                <a:solidFill>
                  <a:schemeClr val="bg1"/>
                </a:solidFill>
                <a:latin typeface="Franklin Gothic Book"/>
                <a:cs typeface="Franklin Gothic Book"/>
              </a:defRPr>
            </a:lvl1pPr>
            <a:lvl2pPr>
              <a:defRPr sz="2400">
                <a:solidFill>
                  <a:schemeClr val="bg1"/>
                </a:solidFill>
                <a:latin typeface="Franklin Gothic Book"/>
                <a:cs typeface="Franklin Gothic Book"/>
              </a:defRPr>
            </a:lvl2pPr>
            <a:lvl3pPr>
              <a:defRPr sz="2000">
                <a:solidFill>
                  <a:schemeClr val="bg1"/>
                </a:solidFill>
                <a:latin typeface="Franklin Gothic Book"/>
                <a:cs typeface="Franklin Gothic Book"/>
              </a:defRPr>
            </a:lvl3pPr>
            <a:lvl4pPr>
              <a:defRPr sz="1800">
                <a:solidFill>
                  <a:schemeClr val="bg1"/>
                </a:solidFill>
                <a:latin typeface="Franklin Gothic Book"/>
                <a:cs typeface="Franklin Gothic Book"/>
              </a:defRPr>
            </a:lvl4pPr>
            <a:lvl5pPr>
              <a:defRPr sz="1800">
                <a:solidFill>
                  <a:schemeClr val="bg1"/>
                </a:solidFill>
                <a:latin typeface="Franklin Gothic Book"/>
                <a:cs typeface="Franklin Gothic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96030" y="0"/>
            <a:ext cx="6821253" cy="973498"/>
          </a:xfrm>
          <a:prstGeom prst="rect">
            <a:avLst/>
          </a:prstGeom>
        </p:spPr>
        <p:txBody>
          <a:bodyPr anchor="ctr"/>
          <a:lstStyle>
            <a:lvl1pPr algn="l">
              <a:defRPr sz="3200">
                <a:solidFill>
                  <a:schemeClr val="bg1"/>
                </a:solidFill>
                <a:latin typeface="Franklin Gothic Book"/>
                <a:cs typeface="Franklin Gothic Book"/>
              </a:defRPr>
            </a:lvl1pPr>
          </a:lstStyle>
          <a:p>
            <a:r>
              <a:rPr lang="en-US"/>
              <a:t>Click to edit Master title style</a:t>
            </a:r>
            <a:endParaRPr lang="en-US" dirty="0"/>
          </a:p>
        </p:txBody>
      </p:sp>
    </p:spTree>
    <p:extLst>
      <p:ext uri="{BB962C8B-B14F-4D97-AF65-F5344CB8AC3E}">
        <p14:creationId xmlns:p14="http://schemas.microsoft.com/office/powerpoint/2010/main" val="126548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89718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838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hemeOverride" Target="../theme/themeOverride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mailto:etraining@leadstrat.com" TargetMode="External"/><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www.facebook.com/Leadstrat"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667003"/>
            <a:ext cx="9144000" cy="2201093"/>
          </a:xfrm>
        </p:spPr>
        <p:txBody>
          <a:bodyPr/>
          <a:lstStyle/>
          <a:p>
            <a:r>
              <a:rPr lang="en-US" sz="6600" dirty="0">
                <a:solidFill>
                  <a:srgbClr val="B4BF45"/>
                </a:solidFill>
                <a:effectLst>
                  <a:outerShdw blurRad="38100" dist="38100" dir="2700000" algn="tl">
                    <a:srgbClr val="000000">
                      <a:alpha val="43137"/>
                    </a:srgbClr>
                  </a:outerShdw>
                </a:effectLst>
              </a:rPr>
              <a:t>The Facilitative Leader</a:t>
            </a:r>
            <a:endParaRPr lang="en-US" sz="6600" dirty="0">
              <a:solidFill>
                <a:schemeClr val="accent6">
                  <a:lumMod val="60000"/>
                  <a:lumOff val="40000"/>
                </a:schemeClr>
              </a:solidFill>
            </a:endParaRPr>
          </a:p>
        </p:txBody>
      </p:sp>
    </p:spTree>
    <p:extLst>
      <p:ext uri="{BB962C8B-B14F-4D97-AF65-F5344CB8AC3E}">
        <p14:creationId xmlns:p14="http://schemas.microsoft.com/office/powerpoint/2010/main" val="3125158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3 Management Styles</a:t>
            </a:r>
          </a:p>
        </p:txBody>
      </p:sp>
      <p:graphicFrame>
        <p:nvGraphicFramePr>
          <p:cNvPr id="6" name="Group 33"/>
          <p:cNvGraphicFramePr>
            <a:graphicFrameLocks noGrp="1"/>
          </p:cNvGraphicFramePr>
          <p:nvPr>
            <p:ph idx="1"/>
            <p:extLst/>
          </p:nvPr>
        </p:nvGraphicFramePr>
        <p:xfrm>
          <a:off x="172454" y="987835"/>
          <a:ext cx="8779495" cy="5313134"/>
        </p:xfrm>
        <a:graphic>
          <a:graphicData uri="http://schemas.openxmlformats.org/drawingml/2006/table">
            <a:tbl>
              <a:tblPr>
                <a:tableStyleId>{2D5ABB26-0587-4C30-8999-92F81FD0307C}</a:tableStyleId>
              </a:tblPr>
              <a:tblGrid>
                <a:gridCol w="2241562">
                  <a:extLst>
                    <a:ext uri="{9D8B030D-6E8A-4147-A177-3AD203B41FA5}">
                      <a16:colId xmlns:a16="http://schemas.microsoft.com/office/drawing/2014/main" val="20000"/>
                    </a:ext>
                  </a:extLst>
                </a:gridCol>
                <a:gridCol w="3072379">
                  <a:extLst>
                    <a:ext uri="{9D8B030D-6E8A-4147-A177-3AD203B41FA5}">
                      <a16:colId xmlns:a16="http://schemas.microsoft.com/office/drawing/2014/main" val="20001"/>
                    </a:ext>
                  </a:extLst>
                </a:gridCol>
                <a:gridCol w="3465554">
                  <a:extLst>
                    <a:ext uri="{9D8B030D-6E8A-4147-A177-3AD203B41FA5}">
                      <a16:colId xmlns:a16="http://schemas.microsoft.com/office/drawing/2014/main" val="20002"/>
                    </a:ext>
                  </a:extLst>
                </a:gridCol>
              </a:tblGrid>
              <a:tr h="658556">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Medium"/>
                          <a:cs typeface="Franklin Gothic Medium"/>
                        </a:rPr>
                        <a:t>Style</a:t>
                      </a:r>
                      <a:endParaRPr kumimoji="0" lang="en-US" sz="2800" b="1" i="0" u="none" strike="noStrike" cap="none" normalizeH="0" baseline="0" dirty="0">
                        <a:ln>
                          <a:noFill/>
                        </a:ln>
                        <a:solidFill>
                          <a:srgbClr val="000066"/>
                        </a:solidFill>
                        <a:effectLst/>
                        <a:latin typeface="Franklin Gothic Medium"/>
                        <a:cs typeface="Franklin Gothic Medium"/>
                      </a:endParaRPr>
                    </a:p>
                  </a:txBody>
                  <a:tcPr marT="45723" marB="45723" anchor="ctr" horzOverflow="overflow">
                    <a:lnR w="6350" cap="flat" cmpd="sng" algn="ctr">
                      <a:solidFill>
                        <a:prstClr val="black">
                          <a:lumMod val="50000"/>
                          <a:lumOff val="50000"/>
                        </a:prstClr>
                      </a:solidFill>
                      <a:prstDash val="solid"/>
                      <a:round/>
                      <a:headEnd type="none" w="med" len="med"/>
                      <a:tailEnd type="none" w="med" len="med"/>
                    </a:lnR>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Medium"/>
                          <a:cs typeface="Franklin Gothic Medium"/>
                        </a:rPr>
                        <a:t>Characteristic</a:t>
                      </a:r>
                      <a:endParaRPr kumimoji="0" lang="en-US" sz="2800" b="1" i="0" u="none" strike="noStrike" cap="none" normalizeH="0" baseline="0" dirty="0">
                        <a:ln>
                          <a:noFill/>
                        </a:ln>
                        <a:solidFill>
                          <a:srgbClr val="000066"/>
                        </a:solidFill>
                        <a:effectLst/>
                        <a:latin typeface="Franklin Gothic Medium"/>
                        <a:cs typeface="Franklin Gothic Medium"/>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Medium"/>
                          <a:cs typeface="Franklin Gothic Medium"/>
                        </a:rPr>
                        <a:t>When to use</a:t>
                      </a:r>
                      <a:endParaRPr kumimoji="0" lang="en-US" sz="2800" b="1" i="0" u="none" strike="noStrike" cap="none" normalizeH="0" baseline="0" dirty="0">
                        <a:ln>
                          <a:noFill/>
                        </a:ln>
                        <a:solidFill>
                          <a:srgbClr val="000066"/>
                        </a:solidFill>
                        <a:effectLst/>
                        <a:latin typeface="Franklin Gothic Medium"/>
                        <a:cs typeface="Franklin Gothic Medium"/>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0"/>
                  </a:ext>
                </a:extLst>
              </a:tr>
              <a:tr h="1419842">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Book"/>
                          <a:cs typeface="Franklin Gothic Book"/>
                        </a:rPr>
                        <a:t>1. Directing</a:t>
                      </a:r>
                      <a:endParaRPr kumimoji="0" lang="en-US" sz="2800" b="0" i="0" u="none" strike="noStrike" cap="none" normalizeH="0" baseline="0" dirty="0">
                        <a:ln>
                          <a:noFill/>
                        </a:ln>
                        <a:solidFill>
                          <a:srgbClr val="000066"/>
                        </a:solidFill>
                        <a:effectLst/>
                        <a:latin typeface="Franklin Gothic Book"/>
                        <a:cs typeface="Franklin Gothic Book"/>
                      </a:endParaRPr>
                    </a:p>
                  </a:txBody>
                  <a:tcPr marT="45723" marB="45723" anchor="ctr" anchorCtr="1" horzOverflow="overflow">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Describe what is to be done, how, when, and where</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Lack of  ______</a:t>
                      </a:r>
                      <a:br>
                        <a:rPr kumimoji="0" lang="en-US" sz="1000" u="none" strike="noStrike" cap="none" normalizeH="0" baseline="0" dirty="0">
                          <a:ln>
                            <a:noFill/>
                          </a:ln>
                          <a:effectLst/>
                          <a:latin typeface="Franklin Gothic Book"/>
                          <a:cs typeface="Franklin Gothic Book"/>
                        </a:rPr>
                      </a:br>
                      <a:endParaRPr kumimoji="0" lang="en-US" sz="1000" u="none" strike="noStrike" cap="none" normalizeH="0" baseline="0" dirty="0">
                        <a:ln>
                          <a:noFill/>
                        </a:ln>
                        <a:effectLst/>
                        <a:latin typeface="Franklin Gothic Book"/>
                        <a:cs typeface="Franklin Gothic Book"/>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Lack of  __________</a:t>
                      </a:r>
                      <a:br>
                        <a:rPr kumimoji="0" lang="en-US" sz="1000" u="none" strike="noStrike" cap="none" normalizeH="0" baseline="0" dirty="0">
                          <a:ln>
                            <a:noFill/>
                          </a:ln>
                          <a:effectLst/>
                          <a:latin typeface="Franklin Gothic Book"/>
                          <a:cs typeface="Franklin Gothic Book"/>
                        </a:rPr>
                      </a:br>
                      <a:endParaRPr kumimoji="0" lang="en-US" sz="1000" u="none" strike="noStrike" cap="none" normalizeH="0" baseline="0" dirty="0">
                        <a:ln>
                          <a:noFill/>
                        </a:ln>
                        <a:effectLst/>
                        <a:latin typeface="Franklin Gothic Book"/>
                        <a:cs typeface="Franklin Gothic Book"/>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Lack of  ______</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1"/>
                  </a:ext>
                </a:extLst>
              </a:tr>
              <a:tr h="1421677">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Book"/>
                          <a:cs typeface="Franklin Gothic Book"/>
                        </a:rPr>
                        <a:t>2. Coaching</a:t>
                      </a:r>
                      <a:endParaRPr kumimoji="0" lang="en-US" sz="2800" b="0" i="0" u="none" strike="noStrike" cap="none" normalizeH="0" baseline="0" dirty="0">
                        <a:ln>
                          <a:noFill/>
                        </a:ln>
                        <a:solidFill>
                          <a:srgbClr val="000066"/>
                        </a:solidFill>
                        <a:effectLst/>
                        <a:latin typeface="Franklin Gothic Book"/>
                        <a:cs typeface="Franklin Gothic Book"/>
                      </a:endParaRPr>
                    </a:p>
                  </a:txBody>
                  <a:tcPr marT="45723" marB="45723" anchor="ctr" anchorCtr="1" horzOverflow="overflow">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1373615">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defRPr/>
                      </a:pPr>
                      <a:r>
                        <a:rPr kumimoji="0" lang="en-US" sz="2800" u="none" strike="noStrike" cap="none" normalizeH="0" baseline="0" dirty="0">
                          <a:ln>
                            <a:noFill/>
                          </a:ln>
                          <a:effectLst/>
                          <a:latin typeface="Franklin Gothic Book"/>
                          <a:cs typeface="Franklin Gothic Book"/>
                        </a:rPr>
                        <a:t>3. Delegating</a:t>
                      </a:r>
                      <a:endParaRPr kumimoji="0" lang="en-US" sz="2800" b="0" i="0" u="none" strike="noStrike" cap="none" normalizeH="0" baseline="0" dirty="0">
                        <a:ln>
                          <a:noFill/>
                        </a:ln>
                        <a:solidFill>
                          <a:srgbClr val="000066"/>
                        </a:solidFill>
                        <a:effectLst/>
                        <a:latin typeface="Franklin Gothic Book"/>
                        <a:cs typeface="Franklin Gothic Book"/>
                      </a:endParaRPr>
                    </a:p>
                  </a:txBody>
                  <a:tcPr marT="45723" marB="45723" anchor="ctr" anchorCtr="1" horzOverflow="overflow">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T w="6350" cap="flat" cmpd="sng" algn="ctr">
                      <a:solidFill>
                        <a:prstClr val="black">
                          <a:lumMod val="50000"/>
                          <a:lumOff val="50000"/>
                        </a:prstClr>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8" name="TextBox 7"/>
          <p:cNvSpPr txBox="1"/>
          <p:nvPr/>
        </p:nvSpPr>
        <p:spPr>
          <a:xfrm>
            <a:off x="6725718" y="1619397"/>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Time</a:t>
            </a:r>
          </a:p>
        </p:txBody>
      </p:sp>
      <p:sp>
        <p:nvSpPr>
          <p:cNvPr id="9" name="TextBox 8"/>
          <p:cNvSpPr txBox="1"/>
          <p:nvPr/>
        </p:nvSpPr>
        <p:spPr>
          <a:xfrm>
            <a:off x="6615972" y="2293634"/>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Experience</a:t>
            </a:r>
          </a:p>
        </p:txBody>
      </p:sp>
      <p:sp>
        <p:nvSpPr>
          <p:cNvPr id="10" name="TextBox 9"/>
          <p:cNvSpPr txBox="1"/>
          <p:nvPr/>
        </p:nvSpPr>
        <p:spPr>
          <a:xfrm>
            <a:off x="6678684" y="2999230"/>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Trust</a:t>
            </a:r>
          </a:p>
        </p:txBody>
      </p:sp>
      <p:sp>
        <p:nvSpPr>
          <p:cNvPr id="15" name="TextBox 14"/>
          <p:cNvSpPr txBox="1"/>
          <p:nvPr/>
        </p:nvSpPr>
        <p:spPr>
          <a:xfrm>
            <a:off x="8739003" y="5671314"/>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10</a:t>
            </a:fld>
            <a:r>
              <a:rPr lang="en-US" dirty="0"/>
              <a:t> </a:t>
            </a:r>
            <a:r>
              <a:rPr lang="en-US" sz="1800" dirty="0">
                <a:solidFill>
                  <a:srgbClr val="002060"/>
                </a:solidFill>
                <a:latin typeface="Calibri"/>
                <a:cs typeface="+mn-cs"/>
              </a:rPr>
              <a:t>| </a:t>
            </a:r>
            <a:r>
              <a:rPr lang="en-US" dirty="0"/>
              <a:t>3-2</a:t>
            </a:r>
          </a:p>
        </p:txBody>
      </p:sp>
    </p:spTree>
    <p:extLst>
      <p:ext uri="{BB962C8B-B14F-4D97-AF65-F5344CB8AC3E}">
        <p14:creationId xmlns:p14="http://schemas.microsoft.com/office/powerpoint/2010/main" val="180069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3 Management Styles</a:t>
            </a:r>
          </a:p>
        </p:txBody>
      </p:sp>
      <p:graphicFrame>
        <p:nvGraphicFramePr>
          <p:cNvPr id="6" name="Group 33"/>
          <p:cNvGraphicFramePr>
            <a:graphicFrameLocks noGrp="1"/>
          </p:cNvGraphicFramePr>
          <p:nvPr>
            <p:ph idx="1"/>
            <p:extLst/>
          </p:nvPr>
        </p:nvGraphicFramePr>
        <p:xfrm>
          <a:off x="172454" y="987835"/>
          <a:ext cx="8779495" cy="5313134"/>
        </p:xfrm>
        <a:graphic>
          <a:graphicData uri="http://schemas.openxmlformats.org/drawingml/2006/table">
            <a:tbl>
              <a:tblPr>
                <a:tableStyleId>{2D5ABB26-0587-4C30-8999-92F81FD0307C}</a:tableStyleId>
              </a:tblPr>
              <a:tblGrid>
                <a:gridCol w="2241562">
                  <a:extLst>
                    <a:ext uri="{9D8B030D-6E8A-4147-A177-3AD203B41FA5}">
                      <a16:colId xmlns:a16="http://schemas.microsoft.com/office/drawing/2014/main" val="20000"/>
                    </a:ext>
                  </a:extLst>
                </a:gridCol>
                <a:gridCol w="3072379">
                  <a:extLst>
                    <a:ext uri="{9D8B030D-6E8A-4147-A177-3AD203B41FA5}">
                      <a16:colId xmlns:a16="http://schemas.microsoft.com/office/drawing/2014/main" val="20001"/>
                    </a:ext>
                  </a:extLst>
                </a:gridCol>
                <a:gridCol w="3465554">
                  <a:extLst>
                    <a:ext uri="{9D8B030D-6E8A-4147-A177-3AD203B41FA5}">
                      <a16:colId xmlns:a16="http://schemas.microsoft.com/office/drawing/2014/main" val="20002"/>
                    </a:ext>
                  </a:extLst>
                </a:gridCol>
              </a:tblGrid>
              <a:tr h="658556">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Medium"/>
                          <a:cs typeface="Franklin Gothic Medium"/>
                        </a:rPr>
                        <a:t>Style</a:t>
                      </a:r>
                      <a:endParaRPr kumimoji="0" lang="en-US" sz="2800" b="1" i="0" u="none" strike="noStrike" cap="none" normalizeH="0" baseline="0" dirty="0">
                        <a:ln>
                          <a:noFill/>
                        </a:ln>
                        <a:solidFill>
                          <a:srgbClr val="000066"/>
                        </a:solidFill>
                        <a:effectLst/>
                        <a:latin typeface="Franklin Gothic Medium"/>
                        <a:cs typeface="Franklin Gothic Medium"/>
                      </a:endParaRPr>
                    </a:p>
                  </a:txBody>
                  <a:tcPr marT="45723" marB="45723" anchor="ctr" horzOverflow="overflow">
                    <a:lnR w="6350" cap="flat" cmpd="sng" algn="ctr">
                      <a:solidFill>
                        <a:prstClr val="black">
                          <a:lumMod val="50000"/>
                          <a:lumOff val="50000"/>
                        </a:prstClr>
                      </a:solidFill>
                      <a:prstDash val="solid"/>
                      <a:round/>
                      <a:headEnd type="none" w="med" len="med"/>
                      <a:tailEnd type="none" w="med" len="med"/>
                    </a:lnR>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Medium"/>
                          <a:cs typeface="Franklin Gothic Medium"/>
                        </a:rPr>
                        <a:t>Characteristic</a:t>
                      </a:r>
                      <a:endParaRPr kumimoji="0" lang="en-US" sz="2800" b="1" i="0" u="none" strike="noStrike" cap="none" normalizeH="0" baseline="0" dirty="0">
                        <a:ln>
                          <a:noFill/>
                        </a:ln>
                        <a:solidFill>
                          <a:srgbClr val="000066"/>
                        </a:solidFill>
                        <a:effectLst/>
                        <a:latin typeface="Franklin Gothic Medium"/>
                        <a:cs typeface="Franklin Gothic Medium"/>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Medium"/>
                          <a:cs typeface="Franklin Gothic Medium"/>
                        </a:rPr>
                        <a:t>When to use</a:t>
                      </a:r>
                      <a:endParaRPr kumimoji="0" lang="en-US" sz="2800" b="1" i="0" u="none" strike="noStrike" cap="none" normalizeH="0" baseline="0" dirty="0">
                        <a:ln>
                          <a:noFill/>
                        </a:ln>
                        <a:solidFill>
                          <a:srgbClr val="000066"/>
                        </a:solidFill>
                        <a:effectLst/>
                        <a:latin typeface="Franklin Gothic Medium"/>
                        <a:cs typeface="Franklin Gothic Medium"/>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0"/>
                  </a:ext>
                </a:extLst>
              </a:tr>
              <a:tr h="1419842">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Book"/>
                          <a:cs typeface="Franklin Gothic Book"/>
                        </a:rPr>
                        <a:t>1. Directing</a:t>
                      </a:r>
                      <a:endParaRPr kumimoji="0" lang="en-US" sz="2800" b="0" i="0" u="none" strike="noStrike" cap="none" normalizeH="0" baseline="0" dirty="0">
                        <a:ln>
                          <a:noFill/>
                        </a:ln>
                        <a:solidFill>
                          <a:srgbClr val="000066"/>
                        </a:solidFill>
                        <a:effectLst/>
                        <a:latin typeface="Franklin Gothic Book"/>
                        <a:cs typeface="Franklin Gothic Book"/>
                      </a:endParaRPr>
                    </a:p>
                  </a:txBody>
                  <a:tcPr marT="45723" marB="45723" anchor="ctr" anchorCtr="1" horzOverflow="overflow">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Describe what is to be done, how, when, and where</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Lack of  ______</a:t>
                      </a:r>
                      <a:br>
                        <a:rPr kumimoji="0" lang="en-US" sz="1000" u="none" strike="noStrike" cap="none" normalizeH="0" baseline="0" dirty="0">
                          <a:ln>
                            <a:noFill/>
                          </a:ln>
                          <a:effectLst/>
                          <a:latin typeface="Franklin Gothic Book"/>
                          <a:cs typeface="Franklin Gothic Book"/>
                        </a:rPr>
                      </a:br>
                      <a:endParaRPr kumimoji="0" lang="en-US" sz="1000" u="none" strike="noStrike" cap="none" normalizeH="0" baseline="0" dirty="0">
                        <a:ln>
                          <a:noFill/>
                        </a:ln>
                        <a:effectLst/>
                        <a:latin typeface="Franklin Gothic Book"/>
                        <a:cs typeface="Franklin Gothic Book"/>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Lack of  __________</a:t>
                      </a:r>
                      <a:br>
                        <a:rPr kumimoji="0" lang="en-US" sz="1000" u="none" strike="noStrike" cap="none" normalizeH="0" baseline="0" dirty="0">
                          <a:ln>
                            <a:noFill/>
                          </a:ln>
                          <a:effectLst/>
                          <a:latin typeface="Franklin Gothic Book"/>
                          <a:cs typeface="Franklin Gothic Book"/>
                        </a:rPr>
                      </a:br>
                      <a:endParaRPr kumimoji="0" lang="en-US" sz="1000" u="none" strike="noStrike" cap="none" normalizeH="0" baseline="0" dirty="0">
                        <a:ln>
                          <a:noFill/>
                        </a:ln>
                        <a:effectLst/>
                        <a:latin typeface="Franklin Gothic Book"/>
                        <a:cs typeface="Franklin Gothic Book"/>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Lack of  ______</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1"/>
                  </a:ext>
                </a:extLst>
              </a:tr>
              <a:tr h="1421677">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Book"/>
                          <a:cs typeface="Franklin Gothic Book"/>
                        </a:rPr>
                        <a:t>2. Coaching</a:t>
                      </a:r>
                      <a:endParaRPr kumimoji="0" lang="en-US" sz="2800" b="0" i="0" u="none" strike="noStrike" cap="none" normalizeH="0" baseline="0" dirty="0">
                        <a:ln>
                          <a:noFill/>
                        </a:ln>
                        <a:solidFill>
                          <a:srgbClr val="000066"/>
                        </a:solidFill>
                        <a:effectLst/>
                        <a:latin typeface="Franklin Gothic Book"/>
                        <a:cs typeface="Franklin Gothic Book"/>
                      </a:endParaRPr>
                    </a:p>
                  </a:txBody>
                  <a:tcPr marT="45723" marB="45723" anchor="ctr" anchorCtr="1" horzOverflow="overflow">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Describe what is to be done and encourage discussion on how</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Plenty of  _____</a:t>
                      </a:r>
                      <a:endParaRPr kumimoji="0" lang="en-US" sz="1000" u="none" strike="noStrike" cap="none" normalizeH="0" baseline="0" dirty="0">
                        <a:ln>
                          <a:noFill/>
                        </a:ln>
                        <a:effectLst/>
                        <a:latin typeface="Franklin Gothic Book"/>
                        <a:cs typeface="Franklin Gothic Book"/>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br>
                        <a:rPr kumimoji="0" lang="en-US" sz="1000" u="none" strike="noStrike" cap="none" normalizeH="0" baseline="0" dirty="0">
                          <a:ln>
                            <a:noFill/>
                          </a:ln>
                          <a:effectLst/>
                          <a:latin typeface="Franklin Gothic Book"/>
                          <a:cs typeface="Franklin Gothic Book"/>
                        </a:rPr>
                      </a:br>
                      <a:r>
                        <a:rPr kumimoji="0" lang="en-US" sz="2400" u="none" strike="noStrike" cap="none" normalizeH="0" baseline="0" dirty="0">
                          <a:ln>
                            <a:noFill/>
                          </a:ln>
                          <a:effectLst/>
                          <a:latin typeface="Franklin Gothic Book"/>
                          <a:cs typeface="Franklin Gothic Book"/>
                        </a:rPr>
                        <a:t>Preparing to _________</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1373615">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defRPr/>
                      </a:pPr>
                      <a:r>
                        <a:rPr kumimoji="0" lang="en-US" sz="2800" u="none" strike="noStrike" cap="none" normalizeH="0" baseline="0" dirty="0">
                          <a:ln>
                            <a:noFill/>
                          </a:ln>
                          <a:effectLst/>
                          <a:latin typeface="Franklin Gothic Book"/>
                          <a:cs typeface="Franklin Gothic Book"/>
                        </a:rPr>
                        <a:t>3. Delegating</a:t>
                      </a:r>
                      <a:endParaRPr kumimoji="0" lang="en-US" sz="2800" b="0" i="0" u="none" strike="noStrike" cap="none" normalizeH="0" baseline="0" dirty="0">
                        <a:ln>
                          <a:noFill/>
                        </a:ln>
                        <a:solidFill>
                          <a:srgbClr val="000066"/>
                        </a:solidFill>
                        <a:effectLst/>
                        <a:latin typeface="Franklin Gothic Book"/>
                        <a:cs typeface="Franklin Gothic Book"/>
                      </a:endParaRPr>
                    </a:p>
                  </a:txBody>
                  <a:tcPr marT="45723" marB="45723" anchor="ctr" anchorCtr="1" horzOverflow="overflow">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T w="6350" cap="flat" cmpd="sng" algn="ctr">
                      <a:solidFill>
                        <a:prstClr val="black">
                          <a:lumMod val="50000"/>
                          <a:lumOff val="50000"/>
                        </a:prstClr>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8" name="TextBox 7"/>
          <p:cNvSpPr txBox="1"/>
          <p:nvPr/>
        </p:nvSpPr>
        <p:spPr>
          <a:xfrm>
            <a:off x="6725718" y="1619397"/>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Time</a:t>
            </a:r>
          </a:p>
        </p:txBody>
      </p:sp>
      <p:sp>
        <p:nvSpPr>
          <p:cNvPr id="9" name="TextBox 8"/>
          <p:cNvSpPr txBox="1"/>
          <p:nvPr/>
        </p:nvSpPr>
        <p:spPr>
          <a:xfrm>
            <a:off x="6615972" y="2293634"/>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Experience</a:t>
            </a:r>
          </a:p>
        </p:txBody>
      </p:sp>
      <p:sp>
        <p:nvSpPr>
          <p:cNvPr id="10" name="TextBox 9"/>
          <p:cNvSpPr txBox="1"/>
          <p:nvPr/>
        </p:nvSpPr>
        <p:spPr>
          <a:xfrm>
            <a:off x="6678684" y="2999230"/>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Trust</a:t>
            </a:r>
          </a:p>
        </p:txBody>
      </p:sp>
      <p:sp>
        <p:nvSpPr>
          <p:cNvPr id="11" name="TextBox 10"/>
          <p:cNvSpPr txBox="1"/>
          <p:nvPr/>
        </p:nvSpPr>
        <p:spPr>
          <a:xfrm>
            <a:off x="6819024" y="3659514"/>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Time</a:t>
            </a:r>
          </a:p>
        </p:txBody>
      </p:sp>
      <p:sp>
        <p:nvSpPr>
          <p:cNvPr id="12" name="TextBox 11"/>
          <p:cNvSpPr txBox="1"/>
          <p:nvPr/>
        </p:nvSpPr>
        <p:spPr>
          <a:xfrm>
            <a:off x="7180371" y="4255381"/>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Delegate</a:t>
            </a:r>
          </a:p>
        </p:txBody>
      </p:sp>
      <p:sp>
        <p:nvSpPr>
          <p:cNvPr id="15" name="TextBox 14"/>
          <p:cNvSpPr txBox="1"/>
          <p:nvPr/>
        </p:nvSpPr>
        <p:spPr>
          <a:xfrm>
            <a:off x="8739003" y="5671314"/>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3"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11</a:t>
            </a:fld>
            <a:r>
              <a:rPr lang="en-US" dirty="0"/>
              <a:t> </a:t>
            </a:r>
            <a:r>
              <a:rPr lang="en-US" sz="1800" dirty="0">
                <a:solidFill>
                  <a:srgbClr val="002060"/>
                </a:solidFill>
                <a:latin typeface="Calibri"/>
                <a:cs typeface="+mn-cs"/>
              </a:rPr>
              <a:t>| </a:t>
            </a:r>
            <a:r>
              <a:rPr lang="en-US" dirty="0"/>
              <a:t>3-2</a:t>
            </a:r>
          </a:p>
        </p:txBody>
      </p:sp>
    </p:spTree>
    <p:extLst>
      <p:ext uri="{BB962C8B-B14F-4D97-AF65-F5344CB8AC3E}">
        <p14:creationId xmlns:p14="http://schemas.microsoft.com/office/powerpoint/2010/main" val="33881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3 Management Styles</a:t>
            </a:r>
          </a:p>
        </p:txBody>
      </p:sp>
      <p:graphicFrame>
        <p:nvGraphicFramePr>
          <p:cNvPr id="6" name="Group 33"/>
          <p:cNvGraphicFramePr>
            <a:graphicFrameLocks noGrp="1"/>
          </p:cNvGraphicFramePr>
          <p:nvPr>
            <p:ph idx="1"/>
            <p:extLst/>
          </p:nvPr>
        </p:nvGraphicFramePr>
        <p:xfrm>
          <a:off x="172454" y="987835"/>
          <a:ext cx="8779495" cy="5313134"/>
        </p:xfrm>
        <a:graphic>
          <a:graphicData uri="http://schemas.openxmlformats.org/drawingml/2006/table">
            <a:tbl>
              <a:tblPr>
                <a:tableStyleId>{2D5ABB26-0587-4C30-8999-92F81FD0307C}</a:tableStyleId>
              </a:tblPr>
              <a:tblGrid>
                <a:gridCol w="2241562">
                  <a:extLst>
                    <a:ext uri="{9D8B030D-6E8A-4147-A177-3AD203B41FA5}">
                      <a16:colId xmlns:a16="http://schemas.microsoft.com/office/drawing/2014/main" val="20000"/>
                    </a:ext>
                  </a:extLst>
                </a:gridCol>
                <a:gridCol w="3072379">
                  <a:extLst>
                    <a:ext uri="{9D8B030D-6E8A-4147-A177-3AD203B41FA5}">
                      <a16:colId xmlns:a16="http://schemas.microsoft.com/office/drawing/2014/main" val="20001"/>
                    </a:ext>
                  </a:extLst>
                </a:gridCol>
                <a:gridCol w="3465554">
                  <a:extLst>
                    <a:ext uri="{9D8B030D-6E8A-4147-A177-3AD203B41FA5}">
                      <a16:colId xmlns:a16="http://schemas.microsoft.com/office/drawing/2014/main" val="20002"/>
                    </a:ext>
                  </a:extLst>
                </a:gridCol>
              </a:tblGrid>
              <a:tr h="658556">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Medium"/>
                          <a:cs typeface="Franklin Gothic Medium"/>
                        </a:rPr>
                        <a:t>Style</a:t>
                      </a:r>
                      <a:endParaRPr kumimoji="0" lang="en-US" sz="2800" b="1" i="0" u="none" strike="noStrike" cap="none" normalizeH="0" baseline="0" dirty="0">
                        <a:ln>
                          <a:noFill/>
                        </a:ln>
                        <a:solidFill>
                          <a:srgbClr val="000066"/>
                        </a:solidFill>
                        <a:effectLst/>
                        <a:latin typeface="Franklin Gothic Medium"/>
                        <a:cs typeface="Franklin Gothic Medium"/>
                      </a:endParaRPr>
                    </a:p>
                  </a:txBody>
                  <a:tcPr marT="45723" marB="45723" anchor="ctr" horzOverflow="overflow">
                    <a:lnR w="6350" cap="flat" cmpd="sng" algn="ctr">
                      <a:solidFill>
                        <a:prstClr val="black">
                          <a:lumMod val="50000"/>
                          <a:lumOff val="50000"/>
                        </a:prstClr>
                      </a:solidFill>
                      <a:prstDash val="solid"/>
                      <a:round/>
                      <a:headEnd type="none" w="med" len="med"/>
                      <a:tailEnd type="none" w="med" len="med"/>
                    </a:lnR>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Medium"/>
                          <a:cs typeface="Franklin Gothic Medium"/>
                        </a:rPr>
                        <a:t>Characteristic</a:t>
                      </a:r>
                      <a:endParaRPr kumimoji="0" lang="en-US" sz="2800" b="1" i="0" u="none" strike="noStrike" cap="none" normalizeH="0" baseline="0" dirty="0">
                        <a:ln>
                          <a:noFill/>
                        </a:ln>
                        <a:solidFill>
                          <a:srgbClr val="000066"/>
                        </a:solidFill>
                        <a:effectLst/>
                        <a:latin typeface="Franklin Gothic Medium"/>
                        <a:cs typeface="Franklin Gothic Medium"/>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Medium"/>
                          <a:cs typeface="Franklin Gothic Medium"/>
                        </a:rPr>
                        <a:t>When to use</a:t>
                      </a:r>
                      <a:endParaRPr kumimoji="0" lang="en-US" sz="2800" b="1" i="0" u="none" strike="noStrike" cap="none" normalizeH="0" baseline="0" dirty="0">
                        <a:ln>
                          <a:noFill/>
                        </a:ln>
                        <a:solidFill>
                          <a:srgbClr val="000066"/>
                        </a:solidFill>
                        <a:effectLst/>
                        <a:latin typeface="Franklin Gothic Medium"/>
                        <a:cs typeface="Franklin Gothic Medium"/>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0"/>
                  </a:ext>
                </a:extLst>
              </a:tr>
              <a:tr h="1419842">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Book"/>
                          <a:cs typeface="Franklin Gothic Book"/>
                        </a:rPr>
                        <a:t>1. Directing</a:t>
                      </a:r>
                      <a:endParaRPr kumimoji="0" lang="en-US" sz="2800" b="0" i="0" u="none" strike="noStrike" cap="none" normalizeH="0" baseline="0" dirty="0">
                        <a:ln>
                          <a:noFill/>
                        </a:ln>
                        <a:solidFill>
                          <a:srgbClr val="000066"/>
                        </a:solidFill>
                        <a:effectLst/>
                        <a:latin typeface="Franklin Gothic Book"/>
                        <a:cs typeface="Franklin Gothic Book"/>
                      </a:endParaRPr>
                    </a:p>
                  </a:txBody>
                  <a:tcPr marT="45723" marB="45723" anchor="ctr" anchorCtr="1" horzOverflow="overflow">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Describe what is to be done, how, when, and where</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Lack of  ______</a:t>
                      </a:r>
                      <a:br>
                        <a:rPr kumimoji="0" lang="en-US" sz="1000" u="none" strike="noStrike" cap="none" normalizeH="0" baseline="0" dirty="0">
                          <a:ln>
                            <a:noFill/>
                          </a:ln>
                          <a:effectLst/>
                          <a:latin typeface="Franklin Gothic Book"/>
                          <a:cs typeface="Franklin Gothic Book"/>
                        </a:rPr>
                      </a:br>
                      <a:endParaRPr kumimoji="0" lang="en-US" sz="1000" u="none" strike="noStrike" cap="none" normalizeH="0" baseline="0" dirty="0">
                        <a:ln>
                          <a:noFill/>
                        </a:ln>
                        <a:effectLst/>
                        <a:latin typeface="Franklin Gothic Book"/>
                        <a:cs typeface="Franklin Gothic Book"/>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Lack of  __________</a:t>
                      </a:r>
                      <a:br>
                        <a:rPr kumimoji="0" lang="en-US" sz="1000" u="none" strike="noStrike" cap="none" normalizeH="0" baseline="0" dirty="0">
                          <a:ln>
                            <a:noFill/>
                          </a:ln>
                          <a:effectLst/>
                          <a:latin typeface="Franklin Gothic Book"/>
                          <a:cs typeface="Franklin Gothic Book"/>
                        </a:rPr>
                      </a:br>
                      <a:endParaRPr kumimoji="0" lang="en-US" sz="1000" u="none" strike="noStrike" cap="none" normalizeH="0" baseline="0" dirty="0">
                        <a:ln>
                          <a:noFill/>
                        </a:ln>
                        <a:effectLst/>
                        <a:latin typeface="Franklin Gothic Book"/>
                        <a:cs typeface="Franklin Gothic Book"/>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Lack of  ______</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1"/>
                  </a:ext>
                </a:extLst>
              </a:tr>
              <a:tr h="1421677">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Book"/>
                          <a:cs typeface="Franklin Gothic Book"/>
                        </a:rPr>
                        <a:t>2. Coaching</a:t>
                      </a:r>
                      <a:endParaRPr kumimoji="0" lang="en-US" sz="2800" b="0" i="0" u="none" strike="noStrike" cap="none" normalizeH="0" baseline="0" dirty="0">
                        <a:ln>
                          <a:noFill/>
                        </a:ln>
                        <a:solidFill>
                          <a:srgbClr val="000066"/>
                        </a:solidFill>
                        <a:effectLst/>
                        <a:latin typeface="Franklin Gothic Book"/>
                        <a:cs typeface="Franklin Gothic Book"/>
                      </a:endParaRPr>
                    </a:p>
                  </a:txBody>
                  <a:tcPr marT="45723" marB="45723" anchor="ctr" anchorCtr="1" horzOverflow="overflow">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Describe what is to be done and encourage discussion on how</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Plenty of  _____</a:t>
                      </a:r>
                      <a:endParaRPr kumimoji="0" lang="en-US" sz="1000" u="none" strike="noStrike" cap="none" normalizeH="0" baseline="0" dirty="0">
                        <a:ln>
                          <a:noFill/>
                        </a:ln>
                        <a:effectLst/>
                        <a:latin typeface="Franklin Gothic Book"/>
                        <a:cs typeface="Franklin Gothic Book"/>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br>
                        <a:rPr kumimoji="0" lang="en-US" sz="1000" u="none" strike="noStrike" cap="none" normalizeH="0" baseline="0" dirty="0">
                          <a:ln>
                            <a:noFill/>
                          </a:ln>
                          <a:effectLst/>
                          <a:latin typeface="Franklin Gothic Book"/>
                          <a:cs typeface="Franklin Gothic Book"/>
                        </a:rPr>
                      </a:br>
                      <a:r>
                        <a:rPr kumimoji="0" lang="en-US" sz="2400" u="none" strike="noStrike" cap="none" normalizeH="0" baseline="0" dirty="0">
                          <a:ln>
                            <a:noFill/>
                          </a:ln>
                          <a:effectLst/>
                          <a:latin typeface="Franklin Gothic Book"/>
                          <a:cs typeface="Franklin Gothic Book"/>
                        </a:rPr>
                        <a:t>Preparing to _________</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T w="6350" cap="flat" cmpd="sng" algn="ctr">
                      <a:solidFill>
                        <a:prstClr val="black">
                          <a:lumMod val="50000"/>
                          <a:lumOff val="50000"/>
                        </a:prstClr>
                      </a:solidFill>
                      <a:prstDash val="solid"/>
                      <a:round/>
                      <a:headEnd type="none" w="med" len="med"/>
                      <a:tailEnd type="none" w="med" len="med"/>
                    </a:lnT>
                    <a:lnB w="6350" cap="flat" cmpd="sng" algn="ctr">
                      <a:solidFill>
                        <a:prstClr val="black">
                          <a:lumMod val="50000"/>
                          <a:lumOff val="50000"/>
                        </a:prstClr>
                      </a:solidFill>
                      <a:prstDash val="solid"/>
                      <a:round/>
                      <a:headEnd type="none" w="med" len="med"/>
                      <a:tailEnd type="none" w="med" len="med"/>
                    </a:lnB>
                  </a:tcPr>
                </a:tc>
                <a:extLst>
                  <a:ext uri="{0D108BD9-81ED-4DB2-BD59-A6C34878D82A}">
                    <a16:rowId xmlns:a16="http://schemas.microsoft.com/office/drawing/2014/main" val="10002"/>
                  </a:ext>
                </a:extLst>
              </a:tr>
              <a:tr h="1373615">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800" u="none" strike="noStrike" cap="none" normalizeH="0" baseline="0" dirty="0">
                          <a:ln>
                            <a:noFill/>
                          </a:ln>
                          <a:effectLst/>
                          <a:latin typeface="Franklin Gothic Book"/>
                          <a:cs typeface="Franklin Gothic Book"/>
                        </a:rPr>
                        <a:t>3. Delegating</a:t>
                      </a:r>
                      <a:endParaRPr kumimoji="0" lang="en-US" sz="2800" b="0" i="0" u="none" strike="noStrike" cap="none" normalizeH="0" baseline="0" dirty="0">
                        <a:ln>
                          <a:noFill/>
                        </a:ln>
                        <a:solidFill>
                          <a:srgbClr val="000066"/>
                        </a:solidFill>
                        <a:effectLst/>
                        <a:latin typeface="Franklin Gothic Book"/>
                        <a:cs typeface="Franklin Gothic Book"/>
                      </a:endParaRPr>
                    </a:p>
                  </a:txBody>
                  <a:tcPr marT="45723" marB="45723" anchor="ctr" anchorCtr="1" horzOverflow="overflow">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Describe the problem, ask that it be addressed</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R w="6350" cap="flat" cmpd="sng" algn="ctr">
                      <a:solidFill>
                        <a:prstClr val="black">
                          <a:lumMod val="50000"/>
                          <a:lumOff val="50000"/>
                        </a:prstClr>
                      </a:solidFill>
                      <a:prstDash val="solid"/>
                      <a:round/>
                      <a:headEnd type="none" w="med" len="med"/>
                      <a:tailEnd type="none" w="med" len="med"/>
                    </a:lnR>
                    <a:lnT w="6350" cap="flat" cmpd="sng" algn="ctr">
                      <a:solidFill>
                        <a:prstClr val="black">
                          <a:lumMod val="50000"/>
                          <a:lumOff val="50000"/>
                        </a:prstClr>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Plenty of ___________</a:t>
                      </a:r>
                      <a:br>
                        <a:rPr kumimoji="0" lang="en-US" sz="1000" u="none" strike="noStrike" cap="none" normalizeH="0" baseline="0" dirty="0">
                          <a:ln>
                            <a:noFill/>
                          </a:ln>
                          <a:effectLst/>
                          <a:latin typeface="Franklin Gothic Book"/>
                          <a:cs typeface="Franklin Gothic Book"/>
                        </a:rPr>
                      </a:br>
                      <a:endParaRPr kumimoji="0" lang="en-US" sz="1000" u="none" strike="noStrike" cap="none" normalizeH="0" baseline="0" dirty="0">
                        <a:ln>
                          <a:noFill/>
                        </a:ln>
                        <a:effectLst/>
                        <a:latin typeface="Franklin Gothic Book"/>
                        <a:cs typeface="Franklin Gothic Book"/>
                      </a:endParaRPr>
                    </a:p>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400" u="none" strike="noStrike" cap="none" normalizeH="0" baseline="0" dirty="0">
                          <a:ln>
                            <a:noFill/>
                          </a:ln>
                          <a:effectLst/>
                          <a:latin typeface="Franklin Gothic Book"/>
                          <a:cs typeface="Franklin Gothic Book"/>
                        </a:rPr>
                        <a:t>Plenty of  _________</a:t>
                      </a:r>
                      <a:endParaRPr kumimoji="0" lang="en-US" sz="2400" b="0" i="0" u="none" strike="noStrike" cap="none" normalizeH="0" baseline="0" dirty="0">
                        <a:ln>
                          <a:noFill/>
                        </a:ln>
                        <a:solidFill>
                          <a:srgbClr val="000066"/>
                        </a:solidFill>
                        <a:effectLst/>
                        <a:latin typeface="Franklin Gothic Book"/>
                        <a:cs typeface="Franklin Gothic Book"/>
                      </a:endParaRPr>
                    </a:p>
                  </a:txBody>
                  <a:tcPr marT="45723" marB="45723" anchor="ctr" horzOverflow="overflow">
                    <a:lnL w="6350" cap="flat" cmpd="sng" algn="ctr">
                      <a:solidFill>
                        <a:prstClr val="black">
                          <a:lumMod val="50000"/>
                          <a:lumOff val="50000"/>
                        </a:prstClr>
                      </a:solidFill>
                      <a:prstDash val="solid"/>
                      <a:round/>
                      <a:headEnd type="none" w="med" len="med"/>
                      <a:tailEnd type="none" w="med" len="med"/>
                    </a:lnL>
                    <a:lnT w="6350" cap="flat" cmpd="sng" algn="ctr">
                      <a:solidFill>
                        <a:prstClr val="black">
                          <a:lumMod val="50000"/>
                          <a:lumOff val="50000"/>
                        </a:prstClr>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8" name="TextBox 7"/>
          <p:cNvSpPr txBox="1"/>
          <p:nvPr/>
        </p:nvSpPr>
        <p:spPr>
          <a:xfrm>
            <a:off x="6725718" y="1619397"/>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Time</a:t>
            </a:r>
          </a:p>
        </p:txBody>
      </p:sp>
      <p:sp>
        <p:nvSpPr>
          <p:cNvPr id="9" name="TextBox 8"/>
          <p:cNvSpPr txBox="1"/>
          <p:nvPr/>
        </p:nvSpPr>
        <p:spPr>
          <a:xfrm>
            <a:off x="6615972" y="2293634"/>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Experience</a:t>
            </a:r>
          </a:p>
        </p:txBody>
      </p:sp>
      <p:sp>
        <p:nvSpPr>
          <p:cNvPr id="10" name="TextBox 9"/>
          <p:cNvSpPr txBox="1"/>
          <p:nvPr/>
        </p:nvSpPr>
        <p:spPr>
          <a:xfrm>
            <a:off x="6678684" y="2999230"/>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Trust</a:t>
            </a:r>
          </a:p>
        </p:txBody>
      </p:sp>
      <p:sp>
        <p:nvSpPr>
          <p:cNvPr id="11" name="TextBox 10"/>
          <p:cNvSpPr txBox="1"/>
          <p:nvPr/>
        </p:nvSpPr>
        <p:spPr>
          <a:xfrm>
            <a:off x="6819024" y="3659514"/>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Time</a:t>
            </a:r>
          </a:p>
        </p:txBody>
      </p:sp>
      <p:sp>
        <p:nvSpPr>
          <p:cNvPr id="12" name="TextBox 11"/>
          <p:cNvSpPr txBox="1"/>
          <p:nvPr/>
        </p:nvSpPr>
        <p:spPr>
          <a:xfrm>
            <a:off x="7180371" y="4255381"/>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Delegate</a:t>
            </a:r>
          </a:p>
        </p:txBody>
      </p:sp>
      <p:sp>
        <p:nvSpPr>
          <p:cNvPr id="13" name="TextBox 12"/>
          <p:cNvSpPr txBox="1"/>
          <p:nvPr/>
        </p:nvSpPr>
        <p:spPr>
          <a:xfrm>
            <a:off x="6788428" y="5006256"/>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Experience</a:t>
            </a:r>
          </a:p>
        </p:txBody>
      </p:sp>
      <p:sp>
        <p:nvSpPr>
          <p:cNvPr id="14" name="TextBox 13"/>
          <p:cNvSpPr txBox="1"/>
          <p:nvPr/>
        </p:nvSpPr>
        <p:spPr>
          <a:xfrm>
            <a:off x="6851140" y="5696172"/>
            <a:ext cx="1740222" cy="461665"/>
          </a:xfrm>
          <a:prstGeom prst="rect">
            <a:avLst/>
          </a:prstGeom>
          <a:noFill/>
        </p:spPr>
        <p:txBody>
          <a:bodyPr wrap="square" rtlCol="0">
            <a:spAutoFit/>
          </a:bodyPr>
          <a:lstStyle/>
          <a:p>
            <a:r>
              <a:rPr lang="en-US" sz="2400" dirty="0">
                <a:solidFill>
                  <a:schemeClr val="accent6">
                    <a:lumMod val="75000"/>
                  </a:schemeClr>
                </a:solidFill>
                <a:latin typeface="Franklin Gothic Medium"/>
                <a:cs typeface="Franklin Gothic Medium"/>
              </a:rPr>
              <a:t>Trust</a:t>
            </a:r>
          </a:p>
        </p:txBody>
      </p:sp>
      <p:sp>
        <p:nvSpPr>
          <p:cNvPr id="15" name="TextBox 14"/>
          <p:cNvSpPr txBox="1"/>
          <p:nvPr/>
        </p:nvSpPr>
        <p:spPr>
          <a:xfrm>
            <a:off x="8739003" y="5671314"/>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6"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12</a:t>
            </a:fld>
            <a:r>
              <a:rPr lang="en-US" dirty="0"/>
              <a:t> </a:t>
            </a:r>
            <a:r>
              <a:rPr lang="en-US" sz="1800" dirty="0">
                <a:solidFill>
                  <a:srgbClr val="002060"/>
                </a:solidFill>
                <a:latin typeface="Calibri"/>
                <a:cs typeface="+mn-cs"/>
              </a:rPr>
              <a:t>| </a:t>
            </a:r>
            <a:r>
              <a:rPr lang="en-US" dirty="0"/>
              <a:t>3-2</a:t>
            </a:r>
          </a:p>
        </p:txBody>
      </p:sp>
    </p:spTree>
    <p:extLst>
      <p:ext uri="{BB962C8B-B14F-4D97-AF65-F5344CB8AC3E}">
        <p14:creationId xmlns:p14="http://schemas.microsoft.com/office/powerpoint/2010/main" val="368579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3626" y="2129363"/>
            <a:ext cx="2910348" cy="2463551"/>
          </a:xfrm>
          <a:prstGeom prst="rect">
            <a:avLst/>
          </a:prstGeom>
          <a:solidFill>
            <a:srgbClr val="00467F"/>
          </a:solidFill>
          <a:ln>
            <a:solidFill>
              <a:srgbClr val="00467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sp>
        <p:nvSpPr>
          <p:cNvPr id="7" name="Text Placeholder 6"/>
          <p:cNvSpPr>
            <a:spLocks noGrp="1"/>
          </p:cNvSpPr>
          <p:nvPr>
            <p:ph type="body" sz="quarter" idx="13"/>
          </p:nvPr>
        </p:nvSpPr>
        <p:spPr>
          <a:xfrm>
            <a:off x="304800" y="3312018"/>
            <a:ext cx="8553124" cy="1898497"/>
          </a:xfrm>
        </p:spPr>
        <p:txBody>
          <a:bodyPr/>
          <a:lstStyle/>
          <a:p>
            <a:pPr marL="403225" indent="-403225">
              <a:buNone/>
            </a:pPr>
            <a:r>
              <a:rPr lang="en-US" dirty="0">
                <a:solidFill>
                  <a:schemeClr val="accent6">
                    <a:lumMod val="60000"/>
                    <a:lumOff val="40000"/>
                  </a:schemeClr>
                </a:solidFill>
              </a:rPr>
              <a:t>1.</a:t>
            </a:r>
            <a:r>
              <a:rPr lang="en-US" dirty="0"/>
              <a:t> What happens when you DIRECT people for whom DELEGATING is more appropriate?</a:t>
            </a:r>
          </a:p>
          <a:p>
            <a:pPr marL="0" indent="0">
              <a:buNone/>
            </a:pPr>
            <a:r>
              <a:rPr lang="en-US" b="1" dirty="0">
                <a:solidFill>
                  <a:schemeClr val="accent6">
                    <a:lumMod val="60000"/>
                    <a:lumOff val="40000"/>
                  </a:schemeClr>
                </a:solidFill>
              </a:rPr>
              <a:t>	</a:t>
            </a:r>
            <a:r>
              <a:rPr lang="en-US" b="1" u="sng" dirty="0">
                <a:solidFill>
                  <a:schemeClr val="accent6">
                    <a:lumMod val="60000"/>
                    <a:lumOff val="40000"/>
                  </a:schemeClr>
                </a:solidFill>
              </a:rPr>
              <a:t>Answer</a:t>
            </a:r>
            <a:r>
              <a:rPr lang="en-US" b="1" dirty="0">
                <a:solidFill>
                  <a:schemeClr val="accent6">
                    <a:lumMod val="60000"/>
                    <a:lumOff val="40000"/>
                  </a:schemeClr>
                </a:solidFill>
              </a:rPr>
              <a:t>:  </a:t>
            </a:r>
            <a:r>
              <a:rPr lang="en-US" sz="2400" b="1" i="1" dirty="0">
                <a:solidFill>
                  <a:schemeClr val="bg1"/>
                </a:solidFill>
              </a:rPr>
              <a:t>(Type your response in the question box)</a:t>
            </a:r>
            <a:r>
              <a:rPr lang="en-US" dirty="0"/>
              <a:t> </a:t>
            </a:r>
          </a:p>
        </p:txBody>
      </p:sp>
      <p:pic>
        <p:nvPicPr>
          <p:cNvPr id="9" name="Picture 8" descr="question-mar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64" y="555574"/>
            <a:ext cx="2246065" cy="2239592"/>
          </a:xfrm>
          <a:prstGeom prst="rect">
            <a:avLst/>
          </a:prstGeom>
        </p:spPr>
      </p:pic>
      <p:sp>
        <p:nvSpPr>
          <p:cNvPr id="10" name="Text Placeholder 8"/>
          <p:cNvSpPr>
            <a:spLocks noGrp="1"/>
          </p:cNvSpPr>
          <p:nvPr>
            <p:ph type="body" sz="quarter" idx="14"/>
          </p:nvPr>
        </p:nvSpPr>
        <p:spPr>
          <a:xfrm>
            <a:off x="690669" y="4983389"/>
            <a:ext cx="8228979" cy="1274751"/>
          </a:xfrm>
        </p:spPr>
        <p:txBody>
          <a:bodyPr/>
          <a:lstStyle/>
          <a:p>
            <a:pPr marL="569913" indent="0">
              <a:buNone/>
            </a:pPr>
            <a:r>
              <a:rPr lang="en-US" dirty="0">
                <a:solidFill>
                  <a:schemeClr val="accent6">
                    <a:lumMod val="60000"/>
                    <a:lumOff val="40000"/>
                  </a:schemeClr>
                </a:solidFill>
              </a:rPr>
              <a:t>They become frustrated.</a:t>
            </a:r>
            <a:br>
              <a:rPr lang="en-US" dirty="0">
                <a:solidFill>
                  <a:schemeClr val="accent6">
                    <a:lumMod val="60000"/>
                    <a:lumOff val="40000"/>
                  </a:schemeClr>
                </a:solidFill>
              </a:rPr>
            </a:br>
            <a:r>
              <a:rPr lang="en-US" dirty="0">
                <a:solidFill>
                  <a:schemeClr val="accent6">
                    <a:lumMod val="60000"/>
                    <a:lumOff val="40000"/>
                  </a:schemeClr>
                </a:solidFill>
              </a:rPr>
              <a:t>They consider you a micro-manager.</a:t>
            </a:r>
          </a:p>
        </p:txBody>
      </p:sp>
      <p:pic>
        <p:nvPicPr>
          <p:cNvPr id="8" name="Picture 7"/>
          <p:cNvPicPr>
            <a:picLocks noChangeAspect="1"/>
          </p:cNvPicPr>
          <p:nvPr/>
        </p:nvPicPr>
        <p:blipFill>
          <a:blip r:embed="rId3"/>
          <a:stretch>
            <a:fillRect/>
          </a:stretch>
        </p:blipFill>
        <p:spPr>
          <a:xfrm>
            <a:off x="4397399" y="0"/>
            <a:ext cx="4746601" cy="2417002"/>
          </a:xfrm>
          <a:prstGeom prst="rect">
            <a:avLst/>
          </a:prstGeom>
          <a:solidFill>
            <a:schemeClr val="bg1"/>
          </a:solidFill>
        </p:spPr>
      </p:pic>
      <p:sp>
        <p:nvSpPr>
          <p:cNvPr id="20" name="TextBox 19"/>
          <p:cNvSpPr txBox="1"/>
          <p:nvPr/>
        </p:nvSpPr>
        <p:spPr>
          <a:xfrm>
            <a:off x="8817659" y="5498190"/>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2" name="Callout: Down Arrow 1"/>
          <p:cNvSpPr/>
          <p:nvPr/>
        </p:nvSpPr>
        <p:spPr>
          <a:xfrm>
            <a:off x="4497686" y="499336"/>
            <a:ext cx="914400" cy="1555605"/>
          </a:xfrm>
          <a:prstGeom prst="downArrowCallout">
            <a:avLst>
              <a:gd name="adj1" fmla="val 25000"/>
              <a:gd name="adj2" fmla="val 25000"/>
              <a:gd name="adj3" fmla="val 25000"/>
              <a:gd name="adj4" fmla="val 30846"/>
            </a:avLst>
          </a:prstGeom>
          <a:solidFill>
            <a:srgbClr val="E46C0A">
              <a:alpha val="5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13</a:t>
            </a:fld>
            <a:r>
              <a:rPr lang="en-US" dirty="0"/>
              <a:t> </a:t>
            </a:r>
            <a:r>
              <a:rPr lang="en-US" sz="1800" dirty="0">
                <a:solidFill>
                  <a:srgbClr val="002060"/>
                </a:solidFill>
                <a:latin typeface="Calibri"/>
                <a:cs typeface="+mn-cs"/>
              </a:rPr>
              <a:t>| </a:t>
            </a:r>
            <a:r>
              <a:rPr lang="en-US" dirty="0"/>
              <a:t>3-2</a:t>
            </a:r>
          </a:p>
        </p:txBody>
      </p:sp>
    </p:spTree>
    <p:extLst>
      <p:ext uri="{BB962C8B-B14F-4D97-AF65-F5344CB8AC3E}">
        <p14:creationId xmlns:p14="http://schemas.microsoft.com/office/powerpoint/2010/main" val="218565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3626" y="2129363"/>
            <a:ext cx="2910348" cy="2463551"/>
          </a:xfrm>
          <a:prstGeom prst="rect">
            <a:avLst/>
          </a:prstGeom>
          <a:solidFill>
            <a:srgbClr val="00467F"/>
          </a:solidFill>
          <a:ln>
            <a:solidFill>
              <a:srgbClr val="00467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sp>
        <p:nvSpPr>
          <p:cNvPr id="7" name="Text Placeholder 6"/>
          <p:cNvSpPr>
            <a:spLocks noGrp="1"/>
          </p:cNvSpPr>
          <p:nvPr>
            <p:ph type="body" sz="quarter" idx="13"/>
          </p:nvPr>
        </p:nvSpPr>
        <p:spPr>
          <a:xfrm>
            <a:off x="304800" y="3302186"/>
            <a:ext cx="8839200" cy="1898497"/>
          </a:xfrm>
        </p:spPr>
        <p:txBody>
          <a:bodyPr/>
          <a:lstStyle/>
          <a:p>
            <a:pPr marL="403225" indent="-403225">
              <a:buNone/>
            </a:pPr>
            <a:r>
              <a:rPr lang="en-US" dirty="0">
                <a:solidFill>
                  <a:schemeClr val="accent6">
                    <a:lumMod val="60000"/>
                    <a:lumOff val="40000"/>
                  </a:schemeClr>
                </a:solidFill>
              </a:rPr>
              <a:t>2.</a:t>
            </a:r>
            <a:r>
              <a:rPr lang="en-US" dirty="0"/>
              <a:t> What happens when you DELEGATE to people for whom DIRECTING is more appropriate?</a:t>
            </a:r>
          </a:p>
          <a:p>
            <a:pPr marL="0" indent="0">
              <a:buNone/>
            </a:pPr>
            <a:r>
              <a:rPr lang="en-US" b="1" dirty="0">
                <a:solidFill>
                  <a:schemeClr val="accent6">
                    <a:lumMod val="60000"/>
                    <a:lumOff val="40000"/>
                  </a:schemeClr>
                </a:solidFill>
              </a:rPr>
              <a:t>	</a:t>
            </a:r>
            <a:r>
              <a:rPr lang="en-US" b="1" u="sng" dirty="0">
                <a:solidFill>
                  <a:schemeClr val="accent6">
                    <a:lumMod val="60000"/>
                    <a:lumOff val="40000"/>
                  </a:schemeClr>
                </a:solidFill>
              </a:rPr>
              <a:t>Answer</a:t>
            </a:r>
            <a:r>
              <a:rPr lang="en-US" b="1" dirty="0">
                <a:solidFill>
                  <a:schemeClr val="accent6">
                    <a:lumMod val="60000"/>
                    <a:lumOff val="40000"/>
                  </a:schemeClr>
                </a:solidFill>
              </a:rPr>
              <a:t>:</a:t>
            </a:r>
            <a:endParaRPr lang="en-US" dirty="0"/>
          </a:p>
        </p:txBody>
      </p:sp>
      <p:pic>
        <p:nvPicPr>
          <p:cNvPr id="9" name="Picture 8" descr="question-mar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64" y="555574"/>
            <a:ext cx="2246065" cy="2239592"/>
          </a:xfrm>
          <a:prstGeom prst="rect">
            <a:avLst/>
          </a:prstGeom>
        </p:spPr>
      </p:pic>
      <p:sp>
        <p:nvSpPr>
          <p:cNvPr id="10" name="Text Placeholder 8"/>
          <p:cNvSpPr>
            <a:spLocks noGrp="1"/>
          </p:cNvSpPr>
          <p:nvPr>
            <p:ph type="body" sz="quarter" idx="14"/>
          </p:nvPr>
        </p:nvSpPr>
        <p:spPr>
          <a:xfrm>
            <a:off x="769325" y="4776917"/>
            <a:ext cx="8228979" cy="1274751"/>
          </a:xfrm>
        </p:spPr>
        <p:txBody>
          <a:bodyPr/>
          <a:lstStyle/>
          <a:p>
            <a:pPr marL="0" indent="0">
              <a:buNone/>
            </a:pPr>
            <a:r>
              <a:rPr lang="en-US" dirty="0">
                <a:solidFill>
                  <a:schemeClr val="accent6">
                    <a:lumMod val="60000"/>
                    <a:lumOff val="40000"/>
                  </a:schemeClr>
                </a:solidFill>
              </a:rPr>
              <a:t>YOU become frustrated! They don’t get it done.</a:t>
            </a:r>
          </a:p>
        </p:txBody>
      </p:sp>
      <p:pic>
        <p:nvPicPr>
          <p:cNvPr id="8" name="Picture 7"/>
          <p:cNvPicPr>
            <a:picLocks noChangeAspect="1"/>
          </p:cNvPicPr>
          <p:nvPr/>
        </p:nvPicPr>
        <p:blipFill>
          <a:blip r:embed="rId3"/>
          <a:stretch>
            <a:fillRect/>
          </a:stretch>
        </p:blipFill>
        <p:spPr>
          <a:xfrm>
            <a:off x="4397399" y="0"/>
            <a:ext cx="4746601" cy="2417002"/>
          </a:xfrm>
          <a:prstGeom prst="rect">
            <a:avLst/>
          </a:prstGeom>
          <a:solidFill>
            <a:schemeClr val="bg1"/>
          </a:solidFill>
        </p:spPr>
      </p:pic>
      <p:sp>
        <p:nvSpPr>
          <p:cNvPr id="11" name="Rectangle 10"/>
          <p:cNvSpPr/>
          <p:nvPr/>
        </p:nvSpPr>
        <p:spPr>
          <a:xfrm>
            <a:off x="3295333" y="5820698"/>
            <a:ext cx="2731833" cy="47473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Franklin Gothic Medium"/>
                <a:cs typeface="Franklin Gothic Medium"/>
              </a:rPr>
              <a:t>Mismanagement</a:t>
            </a:r>
          </a:p>
        </p:txBody>
      </p:sp>
      <p:sp>
        <p:nvSpPr>
          <p:cNvPr id="12" name="TextBox 11"/>
          <p:cNvSpPr txBox="1"/>
          <p:nvPr/>
        </p:nvSpPr>
        <p:spPr>
          <a:xfrm>
            <a:off x="8817659" y="5665339"/>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3" name="Callout: Down Arrow 12"/>
          <p:cNvSpPr/>
          <p:nvPr/>
        </p:nvSpPr>
        <p:spPr>
          <a:xfrm flipV="1">
            <a:off x="4487854" y="784470"/>
            <a:ext cx="914400" cy="1555605"/>
          </a:xfrm>
          <a:prstGeom prst="downArrowCallout">
            <a:avLst>
              <a:gd name="adj1" fmla="val 25000"/>
              <a:gd name="adj2" fmla="val 25000"/>
              <a:gd name="adj3" fmla="val 25000"/>
              <a:gd name="adj4" fmla="val 30846"/>
            </a:avLst>
          </a:prstGeom>
          <a:solidFill>
            <a:srgbClr val="E46C0A">
              <a:alpha val="5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14</a:t>
            </a:fld>
            <a:r>
              <a:rPr lang="en-US" dirty="0"/>
              <a:t> </a:t>
            </a:r>
            <a:r>
              <a:rPr lang="en-US" sz="1800" dirty="0">
                <a:solidFill>
                  <a:srgbClr val="002060"/>
                </a:solidFill>
                <a:latin typeface="Calibri"/>
                <a:cs typeface="+mn-cs"/>
              </a:rPr>
              <a:t>| </a:t>
            </a:r>
            <a:r>
              <a:rPr lang="en-US" dirty="0"/>
              <a:t>3-2</a:t>
            </a:r>
          </a:p>
        </p:txBody>
      </p:sp>
    </p:spTree>
    <p:extLst>
      <p:ext uri="{BB962C8B-B14F-4D97-AF65-F5344CB8AC3E}">
        <p14:creationId xmlns:p14="http://schemas.microsoft.com/office/powerpoint/2010/main" val="155350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5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3 Management Styles</a:t>
            </a:r>
          </a:p>
        </p:txBody>
      </p:sp>
      <p:sp>
        <p:nvSpPr>
          <p:cNvPr id="3" name="Content Placeholder 2"/>
          <p:cNvSpPr>
            <a:spLocks noGrp="1"/>
          </p:cNvSpPr>
          <p:nvPr>
            <p:ph idx="1"/>
          </p:nvPr>
        </p:nvSpPr>
        <p:spPr/>
        <p:txBody>
          <a:bodyPr/>
          <a:lstStyle/>
          <a:p>
            <a:r>
              <a:rPr lang="en-US" dirty="0">
                <a:solidFill>
                  <a:srgbClr val="E46C0A"/>
                </a:solidFill>
              </a:rPr>
              <a:t>Effective Directing</a:t>
            </a:r>
          </a:p>
          <a:p>
            <a:r>
              <a:rPr lang="en-US" dirty="0">
                <a:solidFill>
                  <a:srgbClr val="E46C0A"/>
                </a:solidFill>
              </a:rPr>
              <a:t>Effective Delegating</a:t>
            </a:r>
          </a:p>
          <a:p>
            <a:r>
              <a:rPr lang="en-US" dirty="0">
                <a:solidFill>
                  <a:srgbClr val="E46C0A"/>
                </a:solidFill>
              </a:rPr>
              <a:t>Effective Coaching</a:t>
            </a:r>
          </a:p>
        </p:txBody>
      </p:sp>
      <p:sp>
        <p:nvSpPr>
          <p:cNvPr id="4"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15</a:t>
            </a:fld>
            <a:r>
              <a:rPr lang="en-US" dirty="0"/>
              <a:t> </a:t>
            </a:r>
            <a:r>
              <a:rPr lang="en-US" sz="1800" dirty="0">
                <a:solidFill>
                  <a:srgbClr val="002060"/>
                </a:solidFill>
                <a:latin typeface="Calibri"/>
                <a:cs typeface="+mn-cs"/>
              </a:rPr>
              <a:t>| </a:t>
            </a:r>
            <a:r>
              <a:rPr lang="en-US" dirty="0"/>
              <a:t>3-3</a:t>
            </a:r>
          </a:p>
        </p:txBody>
      </p:sp>
    </p:spTree>
    <p:extLst>
      <p:ext uri="{BB962C8B-B14F-4D97-AF65-F5344CB8AC3E}">
        <p14:creationId xmlns:p14="http://schemas.microsoft.com/office/powerpoint/2010/main" val="2733187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3 Management Styles</a:t>
            </a:r>
          </a:p>
        </p:txBody>
      </p:sp>
      <p:sp>
        <p:nvSpPr>
          <p:cNvPr id="3" name="Content Placeholder 2"/>
          <p:cNvSpPr>
            <a:spLocks noGrp="1"/>
          </p:cNvSpPr>
          <p:nvPr>
            <p:ph idx="1"/>
          </p:nvPr>
        </p:nvSpPr>
        <p:spPr>
          <a:xfrm>
            <a:off x="296030" y="1032194"/>
            <a:ext cx="8689474" cy="5030172"/>
          </a:xfrm>
        </p:spPr>
        <p:txBody>
          <a:bodyPr/>
          <a:lstStyle/>
          <a:p>
            <a:pPr marL="0" indent="0">
              <a:buNone/>
            </a:pPr>
            <a:r>
              <a:rPr lang="en-US" b="1" dirty="0">
                <a:solidFill>
                  <a:srgbClr val="E46C0A"/>
                </a:solidFill>
              </a:rPr>
              <a:t>Effective Directing</a:t>
            </a:r>
          </a:p>
          <a:p>
            <a:pPr marL="966788" indent="-514350">
              <a:buFont typeface="+mj-lt"/>
              <a:buAutoNum type="arabicPeriod"/>
            </a:pPr>
            <a:r>
              <a:rPr lang="en-US" sz="2400" dirty="0">
                <a:solidFill>
                  <a:schemeClr val="tx2"/>
                </a:solidFill>
              </a:rPr>
              <a:t>Identify </a:t>
            </a:r>
            <a:r>
              <a:rPr lang="en-US" sz="2400" b="1" dirty="0">
                <a:solidFill>
                  <a:schemeClr val="tx2"/>
                </a:solidFill>
              </a:rPr>
              <a:t>the work </a:t>
            </a:r>
            <a:r>
              <a:rPr lang="en-US" sz="2400" dirty="0">
                <a:solidFill>
                  <a:schemeClr val="tx2"/>
                </a:solidFill>
              </a:rPr>
              <a:t>to be done and </a:t>
            </a:r>
            <a:r>
              <a:rPr lang="en-US" sz="2400" b="1" dirty="0">
                <a:solidFill>
                  <a:schemeClr val="tx2"/>
                </a:solidFill>
              </a:rPr>
              <a:t>why </a:t>
            </a:r>
            <a:r>
              <a:rPr lang="en-US" sz="2400" dirty="0">
                <a:solidFill>
                  <a:schemeClr val="tx2"/>
                </a:solidFill>
              </a:rPr>
              <a:t>it is important.</a:t>
            </a:r>
          </a:p>
          <a:p>
            <a:pPr marL="966788" indent="-514350">
              <a:buFont typeface="+mj-lt"/>
              <a:buAutoNum type="arabicPeriod"/>
            </a:pPr>
            <a:r>
              <a:rPr lang="en-US" sz="2400" dirty="0">
                <a:solidFill>
                  <a:schemeClr val="tx2"/>
                </a:solidFill>
              </a:rPr>
              <a:t>Develop a clear picture of the work and </a:t>
            </a:r>
            <a:r>
              <a:rPr lang="en-US" sz="2400" b="1" dirty="0">
                <a:solidFill>
                  <a:schemeClr val="tx2"/>
                </a:solidFill>
              </a:rPr>
              <a:t>the results</a:t>
            </a:r>
            <a:r>
              <a:rPr lang="en-US" sz="2400" dirty="0">
                <a:solidFill>
                  <a:schemeClr val="tx2"/>
                </a:solidFill>
              </a:rPr>
              <a:t>.</a:t>
            </a:r>
          </a:p>
          <a:p>
            <a:pPr marL="966788" indent="-514350">
              <a:buFont typeface="+mj-lt"/>
              <a:buAutoNum type="arabicPeriod"/>
            </a:pPr>
            <a:r>
              <a:rPr lang="en-US" sz="2400" dirty="0">
                <a:solidFill>
                  <a:schemeClr val="tx2"/>
                </a:solidFill>
              </a:rPr>
              <a:t>Select a person who has </a:t>
            </a:r>
            <a:r>
              <a:rPr lang="en-US" sz="2400" b="1" dirty="0">
                <a:solidFill>
                  <a:schemeClr val="tx2"/>
                </a:solidFill>
              </a:rPr>
              <a:t>the time, skills, and resources</a:t>
            </a:r>
            <a:r>
              <a:rPr lang="en-US" sz="2400" dirty="0">
                <a:solidFill>
                  <a:schemeClr val="tx2"/>
                </a:solidFill>
              </a:rPr>
              <a:t>.</a:t>
            </a:r>
          </a:p>
          <a:p>
            <a:pPr marL="966788" indent="-514350">
              <a:buFont typeface="+mj-lt"/>
              <a:buAutoNum type="arabicPeriod"/>
            </a:pPr>
            <a:r>
              <a:rPr lang="en-US" sz="2400" b="1" dirty="0">
                <a:solidFill>
                  <a:schemeClr val="tx2"/>
                </a:solidFill>
              </a:rPr>
              <a:t>Meet</a:t>
            </a:r>
            <a:r>
              <a:rPr lang="en-US" sz="2400" dirty="0">
                <a:solidFill>
                  <a:schemeClr val="tx2"/>
                </a:solidFill>
              </a:rPr>
              <a:t> with the person.</a:t>
            </a:r>
            <a:endParaRPr lang="en-US" sz="2400" b="1" dirty="0">
              <a:solidFill>
                <a:schemeClr val="tx2"/>
              </a:solidFill>
            </a:endParaRPr>
          </a:p>
          <a:p>
            <a:pPr marL="966788" indent="-514350">
              <a:buFont typeface="+mj-lt"/>
              <a:buAutoNum type="arabicPeriod"/>
            </a:pPr>
            <a:r>
              <a:rPr lang="en-US" sz="2400" dirty="0">
                <a:solidFill>
                  <a:schemeClr val="tx2"/>
                </a:solidFill>
              </a:rPr>
              <a:t>Set </a:t>
            </a:r>
            <a:r>
              <a:rPr lang="en-US" sz="2400" b="1" dirty="0">
                <a:solidFill>
                  <a:schemeClr val="tx2"/>
                </a:solidFill>
              </a:rPr>
              <a:t>interim review times</a:t>
            </a:r>
            <a:r>
              <a:rPr lang="en-US" sz="2400" dirty="0">
                <a:solidFill>
                  <a:schemeClr val="tx2"/>
                </a:solidFill>
              </a:rPr>
              <a:t>.</a:t>
            </a:r>
          </a:p>
          <a:p>
            <a:pPr marL="966788" indent="-514350">
              <a:buFont typeface="+mj-lt"/>
              <a:buAutoNum type="arabicPeriod"/>
            </a:pPr>
            <a:r>
              <a:rPr lang="en-US" sz="2400" b="1" dirty="0">
                <a:solidFill>
                  <a:schemeClr val="tx2"/>
                </a:solidFill>
              </a:rPr>
              <a:t>Follow up </a:t>
            </a:r>
            <a:r>
              <a:rPr lang="en-US" sz="2400" dirty="0">
                <a:solidFill>
                  <a:schemeClr val="tx2"/>
                </a:solidFill>
              </a:rPr>
              <a:t>to check progress.</a:t>
            </a:r>
          </a:p>
          <a:p>
            <a:pPr marL="966788" indent="-514350">
              <a:buFont typeface="+mj-lt"/>
              <a:buAutoNum type="arabicPeriod"/>
            </a:pPr>
            <a:r>
              <a:rPr lang="en-US" sz="2400" dirty="0">
                <a:solidFill>
                  <a:schemeClr val="tx2"/>
                </a:solidFill>
              </a:rPr>
              <a:t>Upon completion, give </a:t>
            </a:r>
            <a:r>
              <a:rPr lang="en-US" sz="2400" b="1" dirty="0">
                <a:solidFill>
                  <a:schemeClr val="tx2"/>
                </a:solidFill>
              </a:rPr>
              <a:t>feedback</a:t>
            </a:r>
            <a:r>
              <a:rPr lang="en-US" sz="2400" dirty="0">
                <a:solidFill>
                  <a:schemeClr val="tx2"/>
                </a:solidFill>
              </a:rPr>
              <a:t>.</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TextBox 6"/>
          <p:cNvSpPr txBox="1"/>
          <p:nvPr/>
        </p:nvSpPr>
        <p:spPr>
          <a:xfrm>
            <a:off x="8739003" y="4011793"/>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6"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16</a:t>
            </a:fld>
            <a:r>
              <a:rPr lang="en-US" dirty="0"/>
              <a:t> </a:t>
            </a:r>
            <a:r>
              <a:rPr lang="en-US" sz="1800" dirty="0">
                <a:solidFill>
                  <a:srgbClr val="002060"/>
                </a:solidFill>
                <a:latin typeface="Calibri"/>
                <a:cs typeface="+mn-cs"/>
              </a:rPr>
              <a:t>| </a:t>
            </a:r>
            <a:r>
              <a:rPr lang="en-US" dirty="0"/>
              <a:t>3-3</a:t>
            </a:r>
          </a:p>
        </p:txBody>
      </p:sp>
    </p:spTree>
    <p:extLst>
      <p:ext uri="{BB962C8B-B14F-4D97-AF65-F5344CB8AC3E}">
        <p14:creationId xmlns:p14="http://schemas.microsoft.com/office/powerpoint/2010/main" val="22979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3 Management Styles</a:t>
            </a:r>
          </a:p>
        </p:txBody>
      </p:sp>
      <p:sp>
        <p:nvSpPr>
          <p:cNvPr id="3" name="Content Placeholder 2"/>
          <p:cNvSpPr>
            <a:spLocks noGrp="1"/>
          </p:cNvSpPr>
          <p:nvPr>
            <p:ph idx="1"/>
          </p:nvPr>
        </p:nvSpPr>
        <p:spPr>
          <a:xfrm>
            <a:off x="296030" y="1032194"/>
            <a:ext cx="6821253" cy="2859322"/>
          </a:xfrm>
          <a:solidFill>
            <a:schemeClr val="accent6">
              <a:lumMod val="40000"/>
              <a:lumOff val="60000"/>
            </a:schemeClr>
          </a:solidFill>
        </p:spPr>
        <p:txBody>
          <a:bodyPr/>
          <a:lstStyle/>
          <a:p>
            <a:pPr marL="0" indent="0">
              <a:buNone/>
            </a:pPr>
            <a:r>
              <a:rPr lang="en-US" sz="2400" b="1" dirty="0">
                <a:solidFill>
                  <a:srgbClr val="E46C0A"/>
                </a:solidFill>
              </a:rPr>
              <a:t>Effective Directing</a:t>
            </a:r>
          </a:p>
          <a:p>
            <a:pPr marL="966788" indent="-514350">
              <a:buFont typeface="+mj-lt"/>
              <a:buAutoNum type="arabicPeriod"/>
            </a:pPr>
            <a:r>
              <a:rPr lang="en-US" sz="1800" dirty="0"/>
              <a:t>Identify </a:t>
            </a:r>
            <a:r>
              <a:rPr lang="en-US" sz="1800" b="1" dirty="0"/>
              <a:t>the work </a:t>
            </a:r>
            <a:r>
              <a:rPr lang="en-US" sz="1800" dirty="0"/>
              <a:t>to be done and </a:t>
            </a:r>
            <a:r>
              <a:rPr lang="en-US" sz="1800" b="1" dirty="0"/>
              <a:t>why </a:t>
            </a:r>
            <a:r>
              <a:rPr lang="en-US" sz="1800" dirty="0"/>
              <a:t>it is important.</a:t>
            </a:r>
          </a:p>
          <a:p>
            <a:pPr marL="966788" indent="-514350">
              <a:buFont typeface="+mj-lt"/>
              <a:buAutoNum type="arabicPeriod"/>
            </a:pPr>
            <a:r>
              <a:rPr lang="en-US" sz="1800" dirty="0"/>
              <a:t>Develop a clear picture of the work and </a:t>
            </a:r>
            <a:r>
              <a:rPr lang="en-US" sz="1800" b="1" dirty="0"/>
              <a:t>the results</a:t>
            </a:r>
            <a:r>
              <a:rPr lang="en-US" sz="1800" dirty="0"/>
              <a:t>.</a:t>
            </a:r>
          </a:p>
          <a:p>
            <a:pPr marL="966788" indent="-514350">
              <a:buFont typeface="+mj-lt"/>
              <a:buAutoNum type="arabicPeriod"/>
            </a:pPr>
            <a:r>
              <a:rPr lang="en-US" sz="1800" dirty="0"/>
              <a:t>Select a person who has </a:t>
            </a:r>
            <a:r>
              <a:rPr lang="en-US" sz="1800" b="1" dirty="0"/>
              <a:t>the time, skills, and resources</a:t>
            </a:r>
            <a:r>
              <a:rPr lang="en-US" sz="1800" dirty="0"/>
              <a:t>.</a:t>
            </a:r>
          </a:p>
          <a:p>
            <a:pPr marL="966788" indent="-514350">
              <a:buFont typeface="+mj-lt"/>
              <a:buAutoNum type="arabicPeriod"/>
            </a:pPr>
            <a:r>
              <a:rPr lang="en-US" sz="1800" b="1" dirty="0"/>
              <a:t>Meet</a:t>
            </a:r>
            <a:r>
              <a:rPr lang="en-US" sz="1800" dirty="0"/>
              <a:t> with the person.</a:t>
            </a:r>
            <a:endParaRPr lang="en-US" sz="1800" b="1" dirty="0"/>
          </a:p>
          <a:p>
            <a:pPr marL="966788" indent="-514350">
              <a:buFont typeface="+mj-lt"/>
              <a:buAutoNum type="arabicPeriod"/>
            </a:pPr>
            <a:r>
              <a:rPr lang="en-US" sz="1800" dirty="0"/>
              <a:t>Set </a:t>
            </a:r>
            <a:r>
              <a:rPr lang="en-US" sz="1800" b="1" dirty="0"/>
              <a:t>interim review times</a:t>
            </a:r>
            <a:r>
              <a:rPr lang="en-US" sz="1800" dirty="0"/>
              <a:t>.</a:t>
            </a:r>
          </a:p>
          <a:p>
            <a:pPr marL="966788" indent="-514350">
              <a:buFont typeface="+mj-lt"/>
              <a:buAutoNum type="arabicPeriod"/>
            </a:pPr>
            <a:r>
              <a:rPr lang="en-US" sz="1800" b="1" dirty="0"/>
              <a:t>Follow up </a:t>
            </a:r>
            <a:r>
              <a:rPr lang="en-US" sz="1800" dirty="0"/>
              <a:t>to check progress.</a:t>
            </a:r>
          </a:p>
          <a:p>
            <a:pPr marL="966788" indent="-514350">
              <a:buFont typeface="+mj-lt"/>
              <a:buAutoNum type="arabicPeriod"/>
            </a:pPr>
            <a:r>
              <a:rPr lang="en-US" sz="1800" dirty="0"/>
              <a:t>Upon completion, give </a:t>
            </a:r>
            <a:r>
              <a:rPr lang="en-US" sz="1800" b="1" dirty="0"/>
              <a:t>feedback</a:t>
            </a:r>
            <a:r>
              <a:rPr lang="en-US" sz="1800" dirty="0"/>
              <a:t>.</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TextBox 6"/>
          <p:cNvSpPr txBox="1"/>
          <p:nvPr/>
        </p:nvSpPr>
        <p:spPr>
          <a:xfrm>
            <a:off x="5816257" y="5865990"/>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8" name="Content Placeholder 2"/>
          <p:cNvSpPr txBox="1">
            <a:spLocks/>
          </p:cNvSpPr>
          <p:nvPr/>
        </p:nvSpPr>
        <p:spPr>
          <a:xfrm>
            <a:off x="329611" y="4045073"/>
            <a:ext cx="8689474" cy="1568342"/>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400"/>
              </a:spcBef>
              <a:buFont typeface="Arial"/>
              <a:buNone/>
            </a:pPr>
            <a:r>
              <a:rPr lang="en-US" b="1" dirty="0">
                <a:solidFill>
                  <a:srgbClr val="F5770F"/>
                </a:solidFill>
              </a:rPr>
              <a:t>Effective Delegating</a:t>
            </a:r>
          </a:p>
          <a:p>
            <a:pPr marL="457200" indent="0">
              <a:spcBef>
                <a:spcPts val="300"/>
              </a:spcBef>
              <a:buFont typeface="Arial"/>
              <a:buNone/>
            </a:pPr>
            <a:r>
              <a:rPr lang="en-US" sz="2400" dirty="0"/>
              <a:t>Which of these steps would be the same and which would you do differently if you were delegating instead of directing?</a:t>
            </a:r>
          </a:p>
          <a:p>
            <a:pPr marL="457200" indent="0">
              <a:spcBef>
                <a:spcPts val="1200"/>
              </a:spcBef>
              <a:buNone/>
            </a:pPr>
            <a:r>
              <a:rPr lang="en-US" sz="2400" b="1" dirty="0">
                <a:solidFill>
                  <a:srgbClr val="F5770F"/>
                </a:solidFill>
              </a:rPr>
              <a:t>What are the two biggest obstacles to delegation?</a:t>
            </a:r>
          </a:p>
          <a:p>
            <a:pPr marL="457200" indent="0">
              <a:spcBef>
                <a:spcPts val="300"/>
              </a:spcBef>
              <a:buFont typeface="Arial"/>
              <a:buNone/>
            </a:pPr>
            <a:endParaRPr lang="en-US" sz="2400" dirty="0"/>
          </a:p>
          <a:p>
            <a:pPr marL="457200" indent="0">
              <a:spcBef>
                <a:spcPts val="300"/>
              </a:spcBef>
              <a:buFont typeface="Arial"/>
              <a:buNone/>
            </a:pPr>
            <a:endParaRPr lang="en-US" sz="2400" dirty="0"/>
          </a:p>
          <a:p>
            <a:pPr marL="0" indent="0">
              <a:spcBef>
                <a:spcPts val="2400"/>
              </a:spcBef>
              <a:buFont typeface="Arial"/>
              <a:buNone/>
            </a:pPr>
            <a:endParaRPr lang="en-US" b="1" dirty="0">
              <a:solidFill>
                <a:srgbClr val="F5770F"/>
              </a:solidFill>
            </a:endParaRPr>
          </a:p>
        </p:txBody>
      </p:sp>
      <p:sp>
        <p:nvSpPr>
          <p:cNvPr id="9" name="Oval 8"/>
          <p:cNvSpPr/>
          <p:nvPr/>
        </p:nvSpPr>
        <p:spPr>
          <a:xfrm>
            <a:off x="2219444" y="6000082"/>
            <a:ext cx="1523219" cy="496413"/>
          </a:xfrm>
          <a:prstGeom prst="ellipse">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Black" panose="020B0A04020102020204" pitchFamily="34" charset="0"/>
              </a:rPr>
              <a:t>Time</a:t>
            </a:r>
          </a:p>
        </p:txBody>
      </p:sp>
      <p:sp>
        <p:nvSpPr>
          <p:cNvPr id="10" name="Oval 9"/>
          <p:cNvSpPr/>
          <p:nvPr/>
        </p:nvSpPr>
        <p:spPr>
          <a:xfrm>
            <a:off x="4243176" y="5971727"/>
            <a:ext cx="1523219" cy="496413"/>
          </a:xfrm>
          <a:prstGeom prst="ellipse">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Arial Black" panose="020B0A04020102020204" pitchFamily="34" charset="0"/>
              </a:rPr>
              <a:t>Trust</a:t>
            </a:r>
          </a:p>
        </p:txBody>
      </p:sp>
      <p:sp>
        <p:nvSpPr>
          <p:cNvPr id="11"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17</a:t>
            </a:fld>
            <a:r>
              <a:rPr lang="en-US" dirty="0"/>
              <a:t> </a:t>
            </a:r>
            <a:r>
              <a:rPr lang="en-US" sz="1800" dirty="0">
                <a:solidFill>
                  <a:srgbClr val="002060"/>
                </a:solidFill>
                <a:latin typeface="Calibri"/>
                <a:cs typeface="+mn-cs"/>
              </a:rPr>
              <a:t>| </a:t>
            </a:r>
            <a:r>
              <a:rPr lang="en-US" dirty="0"/>
              <a:t>3-3</a:t>
            </a:r>
          </a:p>
        </p:txBody>
      </p:sp>
    </p:spTree>
    <p:extLst>
      <p:ext uri="{BB962C8B-B14F-4D97-AF65-F5344CB8AC3E}">
        <p14:creationId xmlns:p14="http://schemas.microsoft.com/office/powerpoint/2010/main" val="155271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drivers-arrow-text.png"/>
          <p:cNvPicPr>
            <a:picLocks noChangeAspect="1"/>
          </p:cNvPicPr>
          <p:nvPr/>
        </p:nvPicPr>
        <p:blipFill>
          <a:blip r:embed="rId3" cstate="print"/>
          <a:stretch>
            <a:fillRect/>
          </a:stretch>
        </p:blipFill>
        <p:spPr>
          <a:xfrm>
            <a:off x="2054743" y="1393919"/>
            <a:ext cx="4299814" cy="4600567"/>
          </a:xfrm>
          <a:prstGeom prst="rect">
            <a:avLst/>
          </a:prstGeom>
        </p:spPr>
      </p:pic>
      <p:sp>
        <p:nvSpPr>
          <p:cNvPr id="16" name="Title 15"/>
          <p:cNvSpPr>
            <a:spLocks noGrp="1"/>
          </p:cNvSpPr>
          <p:nvPr>
            <p:ph type="title"/>
          </p:nvPr>
        </p:nvSpPr>
        <p:spPr/>
        <p:txBody>
          <a:bodyPr/>
          <a:lstStyle/>
          <a:p>
            <a:r>
              <a:rPr lang="en-US" dirty="0"/>
              <a:t>A. 3 Management Styles</a:t>
            </a:r>
          </a:p>
        </p:txBody>
      </p:sp>
      <p:pic>
        <p:nvPicPr>
          <p:cNvPr id="25" name="Picture 24" descr="berriers-dotted-lines.png"/>
          <p:cNvPicPr>
            <a:picLocks noChangeAspect="1"/>
          </p:cNvPicPr>
          <p:nvPr/>
        </p:nvPicPr>
        <p:blipFill>
          <a:blip r:embed="rId4" cstate="print"/>
          <a:stretch>
            <a:fillRect/>
          </a:stretch>
        </p:blipFill>
        <p:spPr>
          <a:xfrm>
            <a:off x="565151" y="3041833"/>
            <a:ext cx="3329364" cy="3104482"/>
          </a:xfrm>
          <a:prstGeom prst="rect">
            <a:avLst/>
          </a:prstGeom>
        </p:spPr>
      </p:pic>
      <p:pic>
        <p:nvPicPr>
          <p:cNvPr id="26" name="Picture 25" descr="circle-csf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4643" y="4523088"/>
            <a:ext cx="373034" cy="373034"/>
          </a:xfrm>
          <a:prstGeom prst="rect">
            <a:avLst/>
          </a:prstGeom>
        </p:spPr>
      </p:pic>
      <p:pic>
        <p:nvPicPr>
          <p:cNvPr id="29" name="Picture 28" descr="lines.png"/>
          <p:cNvPicPr>
            <a:picLocks noChangeAspect="1"/>
          </p:cNvPicPr>
          <p:nvPr/>
        </p:nvPicPr>
        <p:blipFill>
          <a:blip r:embed="rId6" cstate="print"/>
          <a:stretch>
            <a:fillRect/>
          </a:stretch>
        </p:blipFill>
        <p:spPr>
          <a:xfrm>
            <a:off x="3855743" y="3236357"/>
            <a:ext cx="3088232" cy="1850852"/>
          </a:xfrm>
          <a:prstGeom prst="rect">
            <a:avLst/>
          </a:prstGeom>
        </p:spPr>
      </p:pic>
      <p:pic>
        <p:nvPicPr>
          <p:cNvPr id="31" name="Picture 30" descr="circle-csf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50684" y="5263289"/>
            <a:ext cx="373034" cy="373034"/>
          </a:xfrm>
          <a:prstGeom prst="rect">
            <a:avLst/>
          </a:prstGeom>
        </p:spPr>
      </p:pic>
      <p:sp>
        <p:nvSpPr>
          <p:cNvPr id="32" name="TextBox 31"/>
          <p:cNvSpPr txBox="1"/>
          <p:nvPr/>
        </p:nvSpPr>
        <p:spPr>
          <a:xfrm>
            <a:off x="1413932" y="2669689"/>
            <a:ext cx="1187569" cy="461665"/>
          </a:xfrm>
          <a:prstGeom prst="rect">
            <a:avLst/>
          </a:prstGeom>
          <a:noFill/>
        </p:spPr>
        <p:txBody>
          <a:bodyPr wrap="none" rtlCol="0">
            <a:spAutoFit/>
          </a:bodyPr>
          <a:lstStyle/>
          <a:p>
            <a:r>
              <a:rPr lang="en-US" sz="2400" b="1" dirty="0">
                <a:solidFill>
                  <a:srgbClr val="FF0000"/>
                </a:solidFill>
              </a:rPr>
              <a:t>Barriers</a:t>
            </a:r>
          </a:p>
        </p:txBody>
      </p:sp>
      <p:sp>
        <p:nvSpPr>
          <p:cNvPr id="33" name="TextBox 32"/>
          <p:cNvSpPr txBox="1"/>
          <p:nvPr/>
        </p:nvSpPr>
        <p:spPr>
          <a:xfrm>
            <a:off x="1476303" y="4072393"/>
            <a:ext cx="754758" cy="461665"/>
          </a:xfrm>
          <a:prstGeom prst="rect">
            <a:avLst/>
          </a:prstGeom>
          <a:noFill/>
        </p:spPr>
        <p:txBody>
          <a:bodyPr wrap="none" rtlCol="0">
            <a:spAutoFit/>
          </a:bodyPr>
          <a:lstStyle/>
          <a:p>
            <a:r>
              <a:rPr lang="en-US" sz="2400" b="1" dirty="0">
                <a:solidFill>
                  <a:srgbClr val="00467F"/>
                </a:solidFill>
              </a:rPr>
              <a:t>CSFs</a:t>
            </a:r>
          </a:p>
        </p:txBody>
      </p:sp>
      <p:pic>
        <p:nvPicPr>
          <p:cNvPr id="17" name="Picture 16" descr="arrow-down.png"/>
          <p:cNvPicPr>
            <a:picLocks noChangeAspect="1"/>
          </p:cNvPicPr>
          <p:nvPr/>
        </p:nvPicPr>
        <p:blipFill>
          <a:blip r:embed="rId7" cstate="print"/>
          <a:stretch>
            <a:fillRect/>
          </a:stretch>
        </p:blipFill>
        <p:spPr>
          <a:xfrm>
            <a:off x="5281301" y="2999303"/>
            <a:ext cx="1668354" cy="698123"/>
          </a:xfrm>
          <a:prstGeom prst="rect">
            <a:avLst/>
          </a:prstGeom>
        </p:spPr>
      </p:pic>
      <p:pic>
        <p:nvPicPr>
          <p:cNvPr id="20" name="Picture 19" descr="up-arrow.png"/>
          <p:cNvPicPr>
            <a:picLocks noChangeAspect="1"/>
          </p:cNvPicPr>
          <p:nvPr/>
        </p:nvPicPr>
        <p:blipFill>
          <a:blip r:embed="rId8" cstate="print"/>
          <a:stretch>
            <a:fillRect/>
          </a:stretch>
        </p:blipFill>
        <p:spPr>
          <a:xfrm>
            <a:off x="3692326" y="4721700"/>
            <a:ext cx="1853687" cy="826583"/>
          </a:xfrm>
          <a:prstGeom prst="rect">
            <a:avLst/>
          </a:prstGeom>
        </p:spPr>
      </p:pic>
      <p:sp>
        <p:nvSpPr>
          <p:cNvPr id="23" name="TextBox 22"/>
          <p:cNvSpPr txBox="1"/>
          <p:nvPr/>
        </p:nvSpPr>
        <p:spPr>
          <a:xfrm>
            <a:off x="6498267" y="4147571"/>
            <a:ext cx="1238031" cy="461665"/>
          </a:xfrm>
          <a:prstGeom prst="rect">
            <a:avLst/>
          </a:prstGeom>
          <a:noFill/>
        </p:spPr>
        <p:txBody>
          <a:bodyPr wrap="none" rtlCol="0">
            <a:spAutoFit/>
          </a:bodyPr>
          <a:lstStyle/>
          <a:p>
            <a:r>
              <a:rPr lang="en-US" sz="2400" b="1" dirty="0">
                <a:solidFill>
                  <a:srgbClr val="00467F"/>
                </a:solidFill>
              </a:rPr>
              <a:t>Monitor</a:t>
            </a:r>
          </a:p>
        </p:txBody>
      </p:sp>
      <p:pic>
        <p:nvPicPr>
          <p:cNvPr id="24" name="Picture 23" descr="vision-clouds-text.png"/>
          <p:cNvPicPr>
            <a:picLocks noChangeAspect="1"/>
          </p:cNvPicPr>
          <p:nvPr/>
        </p:nvPicPr>
        <p:blipFill>
          <a:blip r:embed="rId9" cstate="print"/>
          <a:stretch>
            <a:fillRect/>
          </a:stretch>
        </p:blipFill>
        <p:spPr>
          <a:xfrm>
            <a:off x="5942498" y="944373"/>
            <a:ext cx="2620109" cy="1714151"/>
          </a:xfrm>
          <a:prstGeom prst="rect">
            <a:avLst/>
          </a:prstGeom>
        </p:spPr>
      </p:pic>
      <p:pic>
        <p:nvPicPr>
          <p:cNvPr id="18" name="Picture 17" descr="current-pie-text.png"/>
          <p:cNvPicPr>
            <a:picLocks noChangeAspect="1"/>
          </p:cNvPicPr>
          <p:nvPr/>
        </p:nvPicPr>
        <p:blipFill>
          <a:blip r:embed="rId10" cstate="print"/>
          <a:stretch>
            <a:fillRect/>
          </a:stretch>
        </p:blipFill>
        <p:spPr>
          <a:xfrm>
            <a:off x="581994" y="4470700"/>
            <a:ext cx="1751781" cy="1767983"/>
          </a:xfrm>
          <a:prstGeom prst="rect">
            <a:avLst/>
          </a:prstGeom>
        </p:spPr>
      </p:pic>
      <p:sp>
        <p:nvSpPr>
          <p:cNvPr id="3" name="Rectangle 2"/>
          <p:cNvSpPr/>
          <p:nvPr/>
        </p:nvSpPr>
        <p:spPr>
          <a:xfrm>
            <a:off x="806213" y="5521785"/>
            <a:ext cx="2262927" cy="36933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dirty="0"/>
              <a:t>Where are you today?</a:t>
            </a:r>
          </a:p>
        </p:txBody>
      </p:sp>
      <p:sp>
        <p:nvSpPr>
          <p:cNvPr id="30" name="Rectangle 29"/>
          <p:cNvSpPr/>
          <p:nvPr/>
        </p:nvSpPr>
        <p:spPr>
          <a:xfrm>
            <a:off x="6335672" y="1761391"/>
            <a:ext cx="2736839" cy="369332"/>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dirty="0"/>
              <a:t>Where do  you want to be?</a:t>
            </a:r>
          </a:p>
        </p:txBody>
      </p:sp>
      <p:sp>
        <p:nvSpPr>
          <p:cNvPr id="21" name="Content Placeholder 2"/>
          <p:cNvSpPr>
            <a:spLocks noGrp="1"/>
          </p:cNvSpPr>
          <p:nvPr>
            <p:ph idx="1"/>
          </p:nvPr>
        </p:nvSpPr>
        <p:spPr>
          <a:xfrm>
            <a:off x="296030" y="1032194"/>
            <a:ext cx="8689474" cy="5030172"/>
          </a:xfrm>
        </p:spPr>
        <p:txBody>
          <a:bodyPr/>
          <a:lstStyle/>
          <a:p>
            <a:pPr marL="0" indent="0">
              <a:buNone/>
            </a:pPr>
            <a:r>
              <a:rPr lang="en-US" b="1" dirty="0">
                <a:solidFill>
                  <a:srgbClr val="E46C0A"/>
                </a:solidFill>
              </a:rPr>
              <a:t>Effective Coaching Using</a:t>
            </a:r>
            <a:br>
              <a:rPr lang="en-US" b="1" dirty="0">
                <a:solidFill>
                  <a:srgbClr val="E46C0A"/>
                </a:solidFill>
              </a:rPr>
            </a:br>
            <a:r>
              <a:rPr lang="en-US" b="1" dirty="0">
                <a:solidFill>
                  <a:srgbClr val="E46C0A"/>
                </a:solidFill>
              </a:rPr>
              <a:t>the Drivers Model</a:t>
            </a:r>
          </a:p>
        </p:txBody>
      </p:sp>
      <p:sp>
        <p:nvSpPr>
          <p:cNvPr id="22" name="TextBox 21"/>
          <p:cNvSpPr txBox="1"/>
          <p:nvPr/>
        </p:nvSpPr>
        <p:spPr>
          <a:xfrm>
            <a:off x="7603087" y="4026500"/>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9"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18</a:t>
            </a:fld>
            <a:r>
              <a:rPr lang="en-US" dirty="0"/>
              <a:t> </a:t>
            </a:r>
            <a:r>
              <a:rPr lang="en-US" sz="1800" dirty="0">
                <a:solidFill>
                  <a:srgbClr val="002060"/>
                </a:solidFill>
                <a:latin typeface="Calibri"/>
                <a:cs typeface="+mn-cs"/>
              </a:rPr>
              <a:t>| </a:t>
            </a:r>
            <a:r>
              <a:rPr lang="en-US" dirty="0"/>
              <a:t>3-4</a:t>
            </a:r>
          </a:p>
        </p:txBody>
      </p:sp>
    </p:spTree>
    <p:extLst>
      <p:ext uri="{BB962C8B-B14F-4D97-AF65-F5344CB8AC3E}">
        <p14:creationId xmlns:p14="http://schemas.microsoft.com/office/powerpoint/2010/main" val="417406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3 Management Styles</a:t>
            </a:r>
          </a:p>
        </p:txBody>
      </p:sp>
      <p:sp>
        <p:nvSpPr>
          <p:cNvPr id="3" name="Content Placeholder 2"/>
          <p:cNvSpPr>
            <a:spLocks noGrp="1"/>
          </p:cNvSpPr>
          <p:nvPr>
            <p:ph idx="1"/>
          </p:nvPr>
        </p:nvSpPr>
        <p:spPr>
          <a:xfrm>
            <a:off x="296029" y="1032194"/>
            <a:ext cx="8442973" cy="5030172"/>
          </a:xfrm>
        </p:spPr>
        <p:txBody>
          <a:bodyPr/>
          <a:lstStyle/>
          <a:p>
            <a:pPr marL="0" indent="0">
              <a:spcBef>
                <a:spcPts val="300"/>
              </a:spcBef>
              <a:buNone/>
            </a:pPr>
            <a:r>
              <a:rPr lang="en-US" b="1" dirty="0">
                <a:solidFill>
                  <a:srgbClr val="E46C0A"/>
                </a:solidFill>
              </a:rPr>
              <a:t>Having a Coaching Conversation</a:t>
            </a:r>
          </a:p>
          <a:p>
            <a:pPr marL="966788" indent="-514350">
              <a:spcBef>
                <a:spcPts val="300"/>
              </a:spcBef>
              <a:buFont typeface="+mj-lt"/>
              <a:buAutoNum type="arabicPeriod"/>
            </a:pPr>
            <a:r>
              <a:rPr lang="en-US" sz="2300" dirty="0">
                <a:solidFill>
                  <a:schemeClr val="tx2"/>
                </a:solidFill>
              </a:rPr>
              <a:t>Where are you today? (Your strengths, areas for improvement)</a:t>
            </a:r>
          </a:p>
          <a:p>
            <a:pPr marL="966788" indent="-514350">
              <a:spcBef>
                <a:spcPts val="300"/>
              </a:spcBef>
              <a:buFont typeface="+mj-lt"/>
              <a:buAutoNum type="arabicPeriod"/>
            </a:pPr>
            <a:r>
              <a:rPr lang="en-US" sz="2300" dirty="0">
                <a:solidFill>
                  <a:schemeClr val="tx2"/>
                </a:solidFill>
              </a:rPr>
              <a:t>Where would you like to be? What’s your vision of success?</a:t>
            </a:r>
          </a:p>
          <a:p>
            <a:pPr marL="966788" indent="-514350">
              <a:spcBef>
                <a:spcPts val="300"/>
              </a:spcBef>
              <a:buFont typeface="+mj-lt"/>
              <a:buAutoNum type="arabicPeriod"/>
            </a:pPr>
            <a:r>
              <a:rPr lang="en-US" sz="2300" dirty="0">
                <a:solidFill>
                  <a:schemeClr val="tx2"/>
                </a:solidFill>
              </a:rPr>
              <a:t>What do you see as the barriers to getting there? Why aren’t you there already?</a:t>
            </a:r>
          </a:p>
          <a:p>
            <a:pPr marL="966788" indent="-514350">
              <a:spcBef>
                <a:spcPts val="300"/>
              </a:spcBef>
              <a:buFont typeface="+mj-lt"/>
              <a:buAutoNum type="arabicPeriod"/>
            </a:pPr>
            <a:r>
              <a:rPr lang="en-US" sz="2300" dirty="0">
                <a:solidFill>
                  <a:schemeClr val="tx2"/>
                </a:solidFill>
              </a:rPr>
              <a:t>What are your critical success factors? What are the conditions, that if they are created, well propel you to your vision?</a:t>
            </a:r>
          </a:p>
          <a:p>
            <a:pPr marL="966788" indent="-514350">
              <a:spcBef>
                <a:spcPts val="300"/>
              </a:spcBef>
              <a:buFont typeface="+mj-lt"/>
              <a:buAutoNum type="arabicPeriod"/>
            </a:pPr>
            <a:r>
              <a:rPr lang="en-US" sz="2300" dirty="0">
                <a:solidFill>
                  <a:schemeClr val="tx2"/>
                </a:solidFill>
              </a:rPr>
              <a:t>What are key strategies for getting there? What help do you need from the organization?</a:t>
            </a:r>
          </a:p>
          <a:p>
            <a:pPr marL="966788" indent="-514350">
              <a:spcBef>
                <a:spcPts val="300"/>
              </a:spcBef>
              <a:buFont typeface="+mj-lt"/>
              <a:buAutoNum type="arabicPeriod"/>
            </a:pPr>
            <a:r>
              <a:rPr lang="en-US" sz="2300" dirty="0">
                <a:solidFill>
                  <a:schemeClr val="tx2"/>
                </a:solidFill>
              </a:rPr>
              <a:t>What do you start on first?</a:t>
            </a:r>
          </a:p>
          <a:p>
            <a:pPr marL="966788" indent="-514350">
              <a:spcBef>
                <a:spcPts val="300"/>
              </a:spcBef>
              <a:buFont typeface="+mj-lt"/>
              <a:buAutoNum type="arabicPeriod"/>
            </a:pPr>
            <a:r>
              <a:rPr lang="en-US" sz="2300" dirty="0">
                <a:solidFill>
                  <a:schemeClr val="tx2"/>
                </a:solidFill>
              </a:rPr>
              <a:t>How will we monitor progress?</a:t>
            </a:r>
          </a:p>
          <a:p>
            <a:pPr marL="966788" indent="-514350">
              <a:spcBef>
                <a:spcPts val="300"/>
              </a:spcBef>
              <a:buFont typeface="+mj-lt"/>
              <a:buAutoNum type="arabicPeriod"/>
            </a:pPr>
            <a:endParaRPr lang="en-US" sz="2400" dirty="0"/>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TextBox 6"/>
          <p:cNvSpPr txBox="1"/>
          <p:nvPr/>
        </p:nvSpPr>
        <p:spPr>
          <a:xfrm>
            <a:off x="8739002" y="5413176"/>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6"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19</a:t>
            </a:fld>
            <a:r>
              <a:rPr lang="en-US" dirty="0"/>
              <a:t> </a:t>
            </a:r>
            <a:r>
              <a:rPr lang="en-US" sz="1800" dirty="0">
                <a:solidFill>
                  <a:srgbClr val="002060"/>
                </a:solidFill>
                <a:latin typeface="Calibri"/>
                <a:cs typeface="+mn-cs"/>
              </a:rPr>
              <a:t>| </a:t>
            </a:r>
            <a:r>
              <a:rPr lang="en-US" dirty="0"/>
              <a:t>3-4</a:t>
            </a:r>
          </a:p>
        </p:txBody>
      </p:sp>
    </p:spTree>
    <p:extLst>
      <p:ext uri="{BB962C8B-B14F-4D97-AF65-F5344CB8AC3E}">
        <p14:creationId xmlns:p14="http://schemas.microsoft.com/office/powerpoint/2010/main" val="11223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989" b="20654"/>
          <a:stretch/>
        </p:blipFill>
        <p:spPr>
          <a:xfrm>
            <a:off x="0" y="2345636"/>
            <a:ext cx="9222391" cy="4506119"/>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ext uri="{D42A27DB-BD31-4B8C-83A1-F6EECF244321}">
                <p14:modId xmlns:p14="http://schemas.microsoft.com/office/powerpoint/2010/main" val="3394309738"/>
              </p:ext>
            </p:extLst>
          </p:nvPr>
        </p:nvGraphicFramePr>
        <p:xfrm>
          <a:off x="2967580" y="602210"/>
          <a:ext cx="5380773" cy="1188720"/>
        </p:xfrm>
        <a:graphic>
          <a:graphicData uri="http://schemas.openxmlformats.org/drawingml/2006/table">
            <a:tbl>
              <a:tblPr firstRow="1" bandRow="1">
                <a:tableStyleId>{5C22544A-7EE6-4342-B048-85BDC9FD1C3A}</a:tableStyleId>
              </a:tblPr>
              <a:tblGrid>
                <a:gridCol w="506172">
                  <a:extLst>
                    <a:ext uri="{9D8B030D-6E8A-4147-A177-3AD203B41FA5}">
                      <a16:colId xmlns:a16="http://schemas.microsoft.com/office/drawing/2014/main" val="2530965431"/>
                    </a:ext>
                  </a:extLst>
                </a:gridCol>
                <a:gridCol w="4874601">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a:t>
                      </a:r>
                      <a:br>
                        <a:rPr lang="en-US" sz="3600" dirty="0"/>
                      </a:br>
                      <a:r>
                        <a:rPr lang="en-US" sz="3600" dirty="0"/>
                        <a:t>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7" name="TextBox 16"/>
          <p:cNvSpPr txBox="1"/>
          <p:nvPr/>
        </p:nvSpPr>
        <p:spPr>
          <a:xfrm>
            <a:off x="8680010" y="6025120"/>
            <a:ext cx="257513" cy="707886"/>
          </a:xfrm>
          <a:prstGeom prst="rect">
            <a:avLst/>
          </a:prstGeom>
          <a:noFill/>
        </p:spPr>
        <p:txBody>
          <a:bodyPr wrap="square" rtlCol="0">
            <a:spAutoFit/>
          </a:bodyPr>
          <a:lstStyle/>
          <a:p>
            <a:r>
              <a:rPr lang="en-US" sz="4000" b="1" dirty="0">
                <a:solidFill>
                  <a:schemeClr val="bg1">
                    <a:lumMod val="75000"/>
                  </a:schemeClr>
                </a:solidFill>
              </a:rPr>
              <a:t>-</a:t>
            </a:r>
          </a:p>
        </p:txBody>
      </p:sp>
      <p:pic>
        <p:nvPicPr>
          <p:cNvPr id="21" name="Picture 20"/>
          <p:cNvPicPr>
            <a:picLocks noChangeAspect="1"/>
          </p:cNvPicPr>
          <p:nvPr/>
        </p:nvPicPr>
        <p:blipFill>
          <a:blip r:embed="rId3"/>
          <a:stretch>
            <a:fillRect/>
          </a:stretch>
        </p:blipFill>
        <p:spPr>
          <a:xfrm>
            <a:off x="198683" y="95004"/>
            <a:ext cx="2194560" cy="2203132"/>
          </a:xfrm>
          <a:prstGeom prst="rect">
            <a:avLst/>
          </a:prstGeom>
        </p:spPr>
      </p:pic>
    </p:spTree>
    <p:extLst>
      <p:ext uri="{BB962C8B-B14F-4D97-AF65-F5344CB8AC3E}">
        <p14:creationId xmlns:p14="http://schemas.microsoft.com/office/powerpoint/2010/main" val="366323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normAutofit fontScale="92500" lnSpcReduction="20000"/>
          </a:bodyPr>
          <a:lstStyle/>
          <a:p>
            <a:pPr marL="0" indent="0">
              <a:buNone/>
            </a:pPr>
            <a:r>
              <a:rPr lang="en-US" dirty="0">
                <a:solidFill>
                  <a:schemeClr val="tx2"/>
                </a:solidFill>
              </a:rPr>
              <a:t>What are the key differences between the 3 Management Styles?</a:t>
            </a:r>
          </a:p>
          <a:p>
            <a:pPr marL="0" indent="0">
              <a:buNone/>
            </a:pPr>
            <a:endParaRPr lang="en-US" dirty="0">
              <a:solidFill>
                <a:schemeClr val="tx2"/>
              </a:solidFill>
            </a:endParaRPr>
          </a:p>
          <a:p>
            <a:pPr marL="0" indent="0">
              <a:buNone/>
            </a:pPr>
            <a:r>
              <a:rPr lang="en-US" dirty="0">
                <a:solidFill>
                  <a:schemeClr val="tx2"/>
                </a:solidFill>
              </a:rPr>
              <a:t>Directing:</a:t>
            </a:r>
          </a:p>
          <a:p>
            <a:r>
              <a:rPr lang="en-US" dirty="0">
                <a:solidFill>
                  <a:schemeClr val="tx2"/>
                </a:solidFill>
              </a:rPr>
              <a:t>Describe what is to be done, how, when, and where</a:t>
            </a:r>
          </a:p>
          <a:p>
            <a:pPr marL="0" indent="0">
              <a:buNone/>
            </a:pPr>
            <a:endParaRPr lang="en-US" dirty="0">
              <a:solidFill>
                <a:schemeClr val="tx2"/>
              </a:solidFill>
            </a:endParaRPr>
          </a:p>
          <a:p>
            <a:pPr marL="0" indent="0">
              <a:buNone/>
            </a:pPr>
            <a:r>
              <a:rPr lang="en-US" dirty="0">
                <a:solidFill>
                  <a:schemeClr val="tx2"/>
                </a:solidFill>
              </a:rPr>
              <a:t>Coaching:</a:t>
            </a:r>
          </a:p>
          <a:p>
            <a:r>
              <a:rPr lang="en-US" dirty="0">
                <a:solidFill>
                  <a:schemeClr val="tx2"/>
                </a:solidFill>
              </a:rPr>
              <a:t>Describe what is to be done, and encourage discussion on how</a:t>
            </a:r>
          </a:p>
          <a:p>
            <a:pPr marL="0" indent="0">
              <a:buNone/>
            </a:pPr>
            <a:endParaRPr lang="en-US" dirty="0">
              <a:solidFill>
                <a:schemeClr val="tx2"/>
              </a:solidFill>
            </a:endParaRPr>
          </a:p>
          <a:p>
            <a:pPr marL="0" indent="0">
              <a:buNone/>
            </a:pPr>
            <a:r>
              <a:rPr lang="en-US" dirty="0">
                <a:solidFill>
                  <a:schemeClr val="tx2"/>
                </a:solidFill>
              </a:rPr>
              <a:t>Delegating:</a:t>
            </a:r>
          </a:p>
          <a:p>
            <a:r>
              <a:rPr lang="en-US" dirty="0">
                <a:solidFill>
                  <a:schemeClr val="tx2"/>
                </a:solidFill>
              </a:rPr>
              <a:t>Describe the problem, ask that it be addressed</a:t>
            </a:r>
          </a:p>
        </p:txBody>
      </p:sp>
      <p:sp>
        <p:nvSpPr>
          <p:cNvPr id="5" name="TextBox 4"/>
          <p:cNvSpPr txBox="1"/>
          <p:nvPr/>
        </p:nvSpPr>
        <p:spPr>
          <a:xfrm>
            <a:off x="8817659" y="5411951"/>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Tree>
    <p:extLst>
      <p:ext uri="{BB962C8B-B14F-4D97-AF65-F5344CB8AC3E}">
        <p14:creationId xmlns:p14="http://schemas.microsoft.com/office/powerpoint/2010/main" val="26033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normAutofit/>
          </a:bodyPr>
          <a:lstStyle/>
          <a:p>
            <a:pPr marL="0" indent="0">
              <a:buNone/>
            </a:pPr>
            <a:r>
              <a:rPr lang="en-US" dirty="0">
                <a:solidFill>
                  <a:schemeClr val="tx2"/>
                </a:solidFill>
              </a:rPr>
              <a:t>What happens when you DIRECT people for whom you should be DELEGATING is more appropriate?</a:t>
            </a:r>
          </a:p>
          <a:p>
            <a:r>
              <a:rPr lang="en-US" dirty="0">
                <a:solidFill>
                  <a:schemeClr val="tx2"/>
                </a:solidFill>
              </a:rPr>
              <a:t>They become frustrated. </a:t>
            </a:r>
          </a:p>
          <a:p>
            <a:r>
              <a:rPr lang="en-US" dirty="0">
                <a:solidFill>
                  <a:schemeClr val="tx2"/>
                </a:solidFill>
              </a:rPr>
              <a:t>They feel micromanaged.</a:t>
            </a:r>
          </a:p>
          <a:p>
            <a:endParaRPr lang="en-US" dirty="0">
              <a:solidFill>
                <a:schemeClr val="tx2"/>
              </a:solidFill>
            </a:endParaRPr>
          </a:p>
          <a:p>
            <a:pPr marL="0" indent="0">
              <a:buNone/>
            </a:pPr>
            <a:r>
              <a:rPr lang="en-US" dirty="0">
                <a:solidFill>
                  <a:schemeClr val="tx2"/>
                </a:solidFill>
              </a:rPr>
              <a:t>What happens when you DELEGATE to people for whom DIRECTING is more appropriate?</a:t>
            </a:r>
          </a:p>
          <a:p>
            <a:r>
              <a:rPr lang="en-US" dirty="0">
                <a:solidFill>
                  <a:schemeClr val="tx2"/>
                </a:solidFill>
              </a:rPr>
              <a:t>You become frustrated.</a:t>
            </a:r>
          </a:p>
          <a:p>
            <a:r>
              <a:rPr lang="en-US" dirty="0">
                <a:solidFill>
                  <a:schemeClr val="tx2"/>
                </a:solidFill>
              </a:rPr>
              <a:t>They don’t get it done.</a:t>
            </a:r>
          </a:p>
        </p:txBody>
      </p:sp>
      <p:sp>
        <p:nvSpPr>
          <p:cNvPr id="5" name="TextBox 4"/>
          <p:cNvSpPr txBox="1"/>
          <p:nvPr/>
        </p:nvSpPr>
        <p:spPr>
          <a:xfrm>
            <a:off x="8817659" y="5092463"/>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Tree>
    <p:extLst>
      <p:ext uri="{BB962C8B-B14F-4D97-AF65-F5344CB8AC3E}">
        <p14:creationId xmlns:p14="http://schemas.microsoft.com/office/powerpoint/2010/main" val="126258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lstStyle/>
          <a:p>
            <a:pPr marL="0" indent="0">
              <a:buNone/>
            </a:pPr>
            <a:r>
              <a:rPr lang="en-US" dirty="0">
                <a:solidFill>
                  <a:schemeClr val="tx2"/>
                </a:solidFill>
              </a:rPr>
              <a:t>What are the two biggest obstacles to delegating?</a:t>
            </a:r>
          </a:p>
          <a:p>
            <a:r>
              <a:rPr lang="en-US" dirty="0">
                <a:solidFill>
                  <a:schemeClr val="tx2"/>
                </a:solidFill>
              </a:rPr>
              <a:t>Time</a:t>
            </a:r>
          </a:p>
          <a:p>
            <a:r>
              <a:rPr lang="en-US" dirty="0">
                <a:solidFill>
                  <a:schemeClr val="tx2"/>
                </a:solidFill>
              </a:rPr>
              <a:t>Trust</a:t>
            </a:r>
          </a:p>
        </p:txBody>
      </p:sp>
    </p:spTree>
    <p:extLst>
      <p:ext uri="{BB962C8B-B14F-4D97-AF65-F5344CB8AC3E}">
        <p14:creationId xmlns:p14="http://schemas.microsoft.com/office/powerpoint/2010/main" val="208840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lstStyle/>
          <a:p>
            <a:pPr marL="0" indent="0">
              <a:buNone/>
            </a:pPr>
            <a:r>
              <a:rPr lang="en-US" dirty="0">
                <a:solidFill>
                  <a:schemeClr val="tx2"/>
                </a:solidFill>
              </a:rPr>
              <a:t>How do you start a coaching conversation?</a:t>
            </a:r>
          </a:p>
          <a:p>
            <a:r>
              <a:rPr lang="en-US" dirty="0">
                <a:solidFill>
                  <a:schemeClr val="tx2"/>
                </a:solidFill>
              </a:rPr>
              <a:t>Where are you today? (strengths, areas for improvement)</a:t>
            </a:r>
          </a:p>
          <a:p>
            <a:endParaRPr lang="en-US" dirty="0">
              <a:solidFill>
                <a:schemeClr val="tx2"/>
              </a:solidFill>
            </a:endParaRPr>
          </a:p>
          <a:p>
            <a:pPr marL="0" indent="0">
              <a:buNone/>
            </a:pPr>
            <a:r>
              <a:rPr lang="en-US" dirty="0">
                <a:solidFill>
                  <a:schemeClr val="tx2"/>
                </a:solidFill>
              </a:rPr>
              <a:t>What is the last thing you decide in a coaching conversation?</a:t>
            </a:r>
          </a:p>
          <a:p>
            <a:r>
              <a:rPr lang="en-US" dirty="0">
                <a:solidFill>
                  <a:schemeClr val="tx2"/>
                </a:solidFill>
              </a:rPr>
              <a:t>How will we monitor progress?</a:t>
            </a:r>
          </a:p>
        </p:txBody>
      </p:sp>
    </p:spTree>
    <p:extLst>
      <p:ext uri="{BB962C8B-B14F-4D97-AF65-F5344CB8AC3E}">
        <p14:creationId xmlns:p14="http://schemas.microsoft.com/office/powerpoint/2010/main" val="7883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176701" cy="2646375"/>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600" dirty="0">
                <a:solidFill>
                  <a:schemeClr val="accent5"/>
                </a:solidFill>
              </a:rPr>
              <a:t>3 Management Styles</a:t>
            </a:r>
            <a:r>
              <a:rPr lang="en-US" dirty="0">
                <a:solidFill>
                  <a:schemeClr val="accent5"/>
                </a:solidFill>
                <a:sym typeface="Wingdings" panose="05000000000000000000" pitchFamily="2" charset="2"/>
              </a:rPr>
              <a:t> </a:t>
            </a:r>
            <a:endParaRPr lang="en-US" sz="2600" dirty="0">
              <a:solidFill>
                <a:schemeClr val="accent5"/>
              </a:solidFill>
            </a:endParaRPr>
          </a:p>
          <a:p>
            <a:pPr marL="0" indent="0">
              <a:lnSpc>
                <a:spcPct val="110000"/>
              </a:lnSpc>
              <a:spcBef>
                <a:spcPts val="0"/>
              </a:spcBef>
              <a:buNone/>
            </a:pPr>
            <a:r>
              <a:rPr lang="en-US" sz="2400" dirty="0">
                <a:solidFill>
                  <a:schemeClr val="accent6">
                    <a:lumMod val="75000"/>
                  </a:schemeClr>
                </a:solidFill>
                <a:latin typeface="Franklin Gothic Demi" panose="020B0703020102020204" pitchFamily="34" charset="0"/>
              </a:rPr>
              <a:t>Exercise</a:t>
            </a:r>
            <a:r>
              <a:rPr lang="en-US" sz="2400" dirty="0">
                <a:solidFill>
                  <a:schemeClr val="tx2"/>
                </a:solidFill>
                <a:latin typeface="Franklin Gothic Demi" panose="020B0703020102020204" pitchFamily="34" charset="0"/>
              </a:rPr>
              <a:t>: Determining Appropriate Management Styles</a:t>
            </a:r>
          </a:p>
          <a:p>
            <a:pPr marL="457200" indent="-457200">
              <a:lnSpc>
                <a:spcPct val="110000"/>
              </a:lnSpc>
              <a:spcBef>
                <a:spcPts val="0"/>
              </a:spcBef>
              <a:buFont typeface="+mj-lt"/>
              <a:buAutoNum type="alphaUcPeriod" startAt="2"/>
            </a:pPr>
            <a:r>
              <a:rPr lang="en-US" sz="2400" dirty="0">
                <a:solidFill>
                  <a:schemeClr val="tx2"/>
                </a:solidFill>
              </a:rPr>
              <a:t>5 Cs of Trust</a:t>
            </a:r>
          </a:p>
          <a:p>
            <a:pPr marL="457200" indent="-457200">
              <a:lnSpc>
                <a:spcPct val="110000"/>
              </a:lnSpc>
              <a:spcBef>
                <a:spcPts val="0"/>
              </a:spcBef>
              <a:buFont typeface="+mj-lt"/>
              <a:buAutoNum type="alphaUcPeriod" startAt="2"/>
            </a:pPr>
            <a:r>
              <a:rPr lang="en-US" sz="2400" dirty="0">
                <a:solidFill>
                  <a:schemeClr val="tx2"/>
                </a:solidFill>
              </a:rPr>
              <a:t>Decision Matrix</a:t>
            </a:r>
          </a:p>
          <a:p>
            <a:pPr marL="457200" indent="-457200">
              <a:lnSpc>
                <a:spcPct val="110000"/>
              </a:lnSpc>
              <a:spcBef>
                <a:spcPts val="0"/>
              </a:spcBef>
              <a:buFont typeface="+mj-lt"/>
              <a:buAutoNum type="alphaUcPeriod" startAt="2"/>
            </a:pPr>
            <a:r>
              <a:rPr lang="en-US" sz="2400" dirty="0">
                <a:solidFill>
                  <a:schemeClr val="tx2"/>
                </a:solidFill>
              </a:rPr>
              <a:t>The Power of the Starting Question</a:t>
            </a:r>
          </a:p>
          <a:p>
            <a:pPr marL="457200" indent="-457200">
              <a:lnSpc>
                <a:spcPct val="110000"/>
              </a:lnSpc>
              <a:spcBef>
                <a:spcPts val="0"/>
              </a:spcBef>
              <a:buFont typeface="+mj-lt"/>
              <a:buAutoNum type="alphaUcPeriod" startAt="2"/>
            </a:pPr>
            <a:r>
              <a:rPr lang="en-US" sz="2400" dirty="0">
                <a:solidFill>
                  <a:schemeClr val="tx2"/>
                </a:solidFill>
              </a:rPr>
              <a:t>Using Reacting Questions</a:t>
            </a:r>
          </a:p>
          <a:p>
            <a:pPr marL="457200" indent="-457200">
              <a:lnSpc>
                <a:spcPct val="110000"/>
              </a:lnSpc>
              <a:spcBef>
                <a:spcPts val="0"/>
              </a:spcBef>
              <a:buFont typeface="+mj-lt"/>
              <a:buAutoNum type="alphaUcPeriod" startAt="2"/>
            </a:pPr>
            <a:r>
              <a:rPr lang="en-US" sz="2400" dirty="0">
                <a:solidFill>
                  <a:schemeClr val="tx2"/>
                </a:solidFill>
              </a:rPr>
              <a:t>Keys to Meaningful Praise</a:t>
            </a:r>
          </a:p>
          <a:p>
            <a:pPr marL="457200" indent="-457200">
              <a:lnSpc>
                <a:spcPct val="110000"/>
              </a:lnSpc>
              <a:spcBef>
                <a:spcPts val="0"/>
              </a:spcBef>
              <a:buFont typeface="+mj-lt"/>
              <a:buAutoNum type="alphaUcPeriod" startAt="2"/>
            </a:pPr>
            <a:r>
              <a:rPr lang="en-US" sz="2400" dirty="0">
                <a:solidFill>
                  <a:schemeClr val="tx2"/>
                </a:solidFill>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2291513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742962" y="0"/>
            <a:ext cx="1411854" cy="973498"/>
          </a:xfrm>
        </p:spPr>
        <p:txBody>
          <a:bodyPr/>
          <a:lstStyle/>
          <a:p>
            <a:fld id="{53A1559F-C2B4-5749-B15A-A88D8DD5B87C}" type="slidenum">
              <a:rPr lang="en-US" smtClean="0"/>
              <a:pPr/>
              <a:t>25</a:t>
            </a:fld>
            <a:r>
              <a:rPr lang="en-US" dirty="0"/>
              <a:t> | M: 8</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Content Placeholder 6"/>
          <p:cNvSpPr>
            <a:spLocks noGrp="1"/>
          </p:cNvSpPr>
          <p:nvPr>
            <p:ph sz="half" idx="2"/>
          </p:nvPr>
        </p:nvSpPr>
        <p:spPr/>
        <p:txBody>
          <a:bodyPr/>
          <a:lstStyle/>
          <a:p>
            <a:r>
              <a:rPr lang="en-US" dirty="0"/>
              <a:t>Consider the individuals on the team you manage. Record the appropriate management style for each individual and any specific actions you might consider taking.</a:t>
            </a:r>
          </a:p>
          <a:p>
            <a:endParaRPr lang="en-US" dirty="0"/>
          </a:p>
        </p:txBody>
      </p:sp>
      <p:sp>
        <p:nvSpPr>
          <p:cNvPr id="2" name="Title 1"/>
          <p:cNvSpPr>
            <a:spLocks noGrp="1"/>
          </p:cNvSpPr>
          <p:nvPr>
            <p:ph type="title"/>
          </p:nvPr>
        </p:nvSpPr>
        <p:spPr>
          <a:xfrm>
            <a:off x="296029" y="0"/>
            <a:ext cx="7835635" cy="973498"/>
          </a:xfrm>
        </p:spPr>
        <p:txBody>
          <a:bodyPr/>
          <a:lstStyle/>
          <a:p>
            <a:r>
              <a:rPr lang="en-US" dirty="0"/>
              <a:t>Spring Forward – 3a. Determining Appropriate </a:t>
            </a:r>
            <a:r>
              <a:rPr lang="en-US"/>
              <a:t>Management Styles</a:t>
            </a:r>
            <a:endParaRPr lang="en-US" dirty="0"/>
          </a:p>
        </p:txBody>
      </p:sp>
      <p:pic>
        <p:nvPicPr>
          <p:cNvPr id="6" name="Picture 5"/>
          <p:cNvPicPr>
            <a:picLocks noChangeAspect="1"/>
          </p:cNvPicPr>
          <p:nvPr/>
        </p:nvPicPr>
        <p:blipFill>
          <a:blip r:embed="rId2"/>
          <a:stretch>
            <a:fillRect/>
          </a:stretch>
        </p:blipFill>
        <p:spPr>
          <a:xfrm>
            <a:off x="296030" y="1144634"/>
            <a:ext cx="3974046" cy="5040099"/>
          </a:xfrm>
          <a:prstGeom prst="rect">
            <a:avLst/>
          </a:prstGeom>
        </p:spPr>
      </p:pic>
    </p:spTree>
    <p:extLst>
      <p:ext uri="{BB962C8B-B14F-4D97-AF65-F5344CB8AC3E}">
        <p14:creationId xmlns:p14="http://schemas.microsoft.com/office/powerpoint/2010/main" val="1292058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412675"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accent5"/>
                </a:solidFill>
              </a:rPr>
              <a:t>3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0" indent="0">
              <a:lnSpc>
                <a:spcPct val="110000"/>
              </a:lnSpc>
              <a:spcBef>
                <a:spcPts val="0"/>
              </a:spcBef>
              <a:buNone/>
            </a:pPr>
            <a:r>
              <a:rPr lang="en-US" sz="2400" dirty="0">
                <a:solidFill>
                  <a:srgbClr val="FFC000"/>
                </a:solidFill>
              </a:rPr>
              <a:t>Exercise</a:t>
            </a:r>
            <a:r>
              <a:rPr lang="en-US" sz="2400" dirty="0">
                <a:solidFill>
                  <a:schemeClr val="accent5"/>
                </a:solidFill>
              </a:rPr>
              <a:t>: Determining Appropriate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tx2"/>
                </a:solidFill>
                <a:latin typeface="Franklin Gothic Demi" panose="020B0703020102020204" pitchFamily="34" charset="0"/>
              </a:rPr>
              <a:t>5 Cs of Trust</a:t>
            </a:r>
          </a:p>
          <a:p>
            <a:pPr marL="457200" indent="-457200">
              <a:lnSpc>
                <a:spcPct val="110000"/>
              </a:lnSpc>
              <a:spcBef>
                <a:spcPts val="0"/>
              </a:spcBef>
              <a:buFont typeface="+mj-lt"/>
              <a:buAutoNum type="alphaUcPeriod" startAt="2"/>
            </a:pPr>
            <a:r>
              <a:rPr lang="en-US" sz="2400" dirty="0">
                <a:solidFill>
                  <a:schemeClr val="tx2"/>
                </a:solidFill>
              </a:rPr>
              <a:t>Decision Matrix</a:t>
            </a:r>
          </a:p>
          <a:p>
            <a:pPr marL="457200" indent="-457200">
              <a:lnSpc>
                <a:spcPct val="110000"/>
              </a:lnSpc>
              <a:spcBef>
                <a:spcPts val="0"/>
              </a:spcBef>
              <a:buFont typeface="+mj-lt"/>
              <a:buAutoNum type="alphaUcPeriod" startAt="2"/>
            </a:pPr>
            <a:r>
              <a:rPr lang="en-US" sz="2400" dirty="0">
                <a:solidFill>
                  <a:schemeClr val="tx2"/>
                </a:solidFill>
              </a:rPr>
              <a:t>The Power of the Starting Question</a:t>
            </a:r>
          </a:p>
          <a:p>
            <a:pPr marL="457200" indent="-457200">
              <a:lnSpc>
                <a:spcPct val="110000"/>
              </a:lnSpc>
              <a:spcBef>
                <a:spcPts val="0"/>
              </a:spcBef>
              <a:buFont typeface="+mj-lt"/>
              <a:buAutoNum type="alphaUcPeriod" startAt="2"/>
            </a:pPr>
            <a:r>
              <a:rPr lang="en-US" sz="2400" dirty="0">
                <a:solidFill>
                  <a:schemeClr val="tx2"/>
                </a:solidFill>
              </a:rPr>
              <a:t>Using Reacting Questions</a:t>
            </a:r>
          </a:p>
          <a:p>
            <a:pPr marL="457200" indent="-457200">
              <a:lnSpc>
                <a:spcPct val="110000"/>
              </a:lnSpc>
              <a:spcBef>
                <a:spcPts val="0"/>
              </a:spcBef>
              <a:buFont typeface="+mj-lt"/>
              <a:buAutoNum type="alphaUcPeriod" startAt="2"/>
            </a:pPr>
            <a:r>
              <a:rPr lang="en-US" sz="2400" dirty="0">
                <a:solidFill>
                  <a:schemeClr val="tx2"/>
                </a:solidFill>
              </a:rPr>
              <a:t>Keys to Meaningful Praise</a:t>
            </a:r>
          </a:p>
          <a:p>
            <a:pPr marL="457200" indent="-457200">
              <a:lnSpc>
                <a:spcPct val="110000"/>
              </a:lnSpc>
              <a:spcBef>
                <a:spcPts val="0"/>
              </a:spcBef>
              <a:buFont typeface="+mj-lt"/>
              <a:buAutoNum type="alphaUcPeriod" startAt="2"/>
            </a:pPr>
            <a:r>
              <a:rPr lang="en-US" sz="2400" dirty="0">
                <a:solidFill>
                  <a:schemeClr val="tx2"/>
                </a:solidFill>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1688330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rotWithShape="1">
          <a:blip r:embed="rId2"/>
          <a:srcRect l="14399" t="11" r="41229" b="-11"/>
          <a:stretch/>
        </p:blipFill>
        <p:spPr>
          <a:xfrm>
            <a:off x="347454" y="1192213"/>
            <a:ext cx="3289763" cy="4933950"/>
          </a:xfrm>
        </p:spPr>
      </p:pic>
      <p:sp>
        <p:nvSpPr>
          <p:cNvPr id="7" name="Content Placeholder 6"/>
          <p:cNvSpPr>
            <a:spLocks noGrp="1"/>
          </p:cNvSpPr>
          <p:nvPr>
            <p:ph sz="half" idx="2"/>
          </p:nvPr>
        </p:nvSpPr>
        <p:spPr>
          <a:xfrm>
            <a:off x="3888060" y="1191675"/>
            <a:ext cx="4969864" cy="4562852"/>
          </a:xfrm>
        </p:spPr>
        <p:txBody>
          <a:bodyPr/>
          <a:lstStyle/>
          <a:p>
            <a:pPr marL="0" indent="0">
              <a:buNone/>
            </a:pPr>
            <a:r>
              <a:rPr lang="en-US" dirty="0">
                <a:solidFill>
                  <a:srgbClr val="E46C0A"/>
                </a:solidFill>
                <a:latin typeface="Franklin Gothic Medium"/>
                <a:cs typeface="Franklin Gothic Medium"/>
              </a:rPr>
              <a:t>Think about someone whom you trust.  </a:t>
            </a:r>
          </a:p>
          <a:p>
            <a:pPr marL="514350" indent="-514350">
              <a:buFont typeface="+mj-lt"/>
              <a:buAutoNum type="arabicPeriod"/>
            </a:pPr>
            <a:r>
              <a:rPr lang="en-US" dirty="0"/>
              <a:t>It might be someone in your personal or professional life.  </a:t>
            </a:r>
          </a:p>
          <a:p>
            <a:pPr marL="514350" indent="-514350">
              <a:buFont typeface="+mj-lt"/>
              <a:buAutoNum type="arabicPeriod"/>
            </a:pPr>
            <a:r>
              <a:rPr lang="en-US" dirty="0"/>
              <a:t>What is it about that person that lets you know you can trust him or her?</a:t>
            </a:r>
          </a:p>
          <a:p>
            <a:endParaRPr lang="en-US" dirty="0">
              <a:solidFill>
                <a:schemeClr val="tx2"/>
              </a:solidFill>
            </a:endParaRPr>
          </a:p>
        </p:txBody>
      </p:sp>
      <p:sp>
        <p:nvSpPr>
          <p:cNvPr id="2" name="Title 1"/>
          <p:cNvSpPr>
            <a:spLocks noGrp="1"/>
          </p:cNvSpPr>
          <p:nvPr>
            <p:ph type="title"/>
          </p:nvPr>
        </p:nvSpPr>
        <p:spPr/>
        <p:txBody>
          <a:bodyPr/>
          <a:lstStyle/>
          <a:p>
            <a:r>
              <a:rPr lang="en-US" dirty="0"/>
              <a:t>B. 5 Cs of Trust</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sp>
        <p:nvSpPr>
          <p:cNvPr id="9" name="Rectangle 8"/>
          <p:cNvSpPr/>
          <p:nvPr/>
        </p:nvSpPr>
        <p:spPr>
          <a:xfrm>
            <a:off x="3903738" y="4813731"/>
            <a:ext cx="5255940" cy="73695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dirty="0">
                <a:latin typeface="Franklin Gothic Medium"/>
                <a:cs typeface="Franklin Gothic Medium"/>
              </a:rPr>
              <a:t>Why do you trust that person?</a:t>
            </a:r>
          </a:p>
        </p:txBody>
      </p:sp>
      <p:sp>
        <p:nvSpPr>
          <p:cNvPr id="10" name="TextBox 9"/>
          <p:cNvSpPr txBox="1"/>
          <p:nvPr/>
        </p:nvSpPr>
        <p:spPr>
          <a:xfrm>
            <a:off x="8739003" y="4777668"/>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27</a:t>
            </a:fld>
            <a:r>
              <a:rPr lang="en-US" dirty="0"/>
              <a:t> </a:t>
            </a:r>
            <a:r>
              <a:rPr lang="en-US" sz="1800" dirty="0">
                <a:solidFill>
                  <a:srgbClr val="002060"/>
                </a:solidFill>
                <a:latin typeface="Calibri"/>
                <a:cs typeface="+mn-cs"/>
              </a:rPr>
              <a:t>| </a:t>
            </a:r>
            <a:r>
              <a:rPr lang="en-US" dirty="0"/>
              <a:t>3-5</a:t>
            </a:r>
          </a:p>
        </p:txBody>
      </p:sp>
    </p:spTree>
    <p:extLst>
      <p:ext uri="{BB962C8B-B14F-4D97-AF65-F5344CB8AC3E}">
        <p14:creationId xmlns:p14="http://schemas.microsoft.com/office/powerpoint/2010/main" val="179832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 5 Cs of Trust</a:t>
            </a:r>
          </a:p>
        </p:txBody>
      </p:sp>
      <p:sp>
        <p:nvSpPr>
          <p:cNvPr id="3" name="Content Placeholder 2"/>
          <p:cNvSpPr>
            <a:spLocks noGrp="1"/>
          </p:cNvSpPr>
          <p:nvPr>
            <p:ph idx="1"/>
          </p:nvPr>
        </p:nvSpPr>
        <p:spPr>
          <a:xfrm>
            <a:off x="457201" y="1458230"/>
            <a:ext cx="7224857" cy="4479774"/>
          </a:xfrm>
        </p:spPr>
        <p:txBody>
          <a:bodyPr/>
          <a:lstStyle/>
          <a:p>
            <a:pPr marL="514350" indent="-514350">
              <a:buFont typeface="+mj-lt"/>
              <a:buAutoNum type="arabicPeriod"/>
            </a:pPr>
            <a:r>
              <a:rPr lang="en-US" dirty="0"/>
              <a:t>Competence</a:t>
            </a:r>
          </a:p>
          <a:p>
            <a:pPr lvl="1"/>
            <a:r>
              <a:rPr lang="en-US" dirty="0"/>
              <a:t>You have the necessary skills and expertise.</a:t>
            </a:r>
          </a:p>
          <a:p>
            <a:pPr marL="514350" indent="-514350">
              <a:buFont typeface="+mj-lt"/>
              <a:buAutoNum type="arabicPeriod"/>
            </a:pPr>
            <a:r>
              <a:rPr lang="en-US" dirty="0"/>
              <a:t>Communication</a:t>
            </a:r>
          </a:p>
          <a:p>
            <a:pPr lvl="1"/>
            <a:r>
              <a:rPr lang="en-US" dirty="0"/>
              <a:t>We truly hear and understand each other.</a:t>
            </a:r>
          </a:p>
          <a:p>
            <a:pPr marL="514350" indent="-514350">
              <a:buFont typeface="+mj-lt"/>
              <a:buAutoNum type="arabicPeriod"/>
            </a:pPr>
            <a:r>
              <a:rPr lang="en-US" dirty="0"/>
              <a:t>Commitment</a:t>
            </a:r>
          </a:p>
          <a:p>
            <a:pPr lvl="1"/>
            <a:r>
              <a:rPr lang="en-US" dirty="0"/>
              <a:t>You are committed to our success.</a:t>
            </a:r>
          </a:p>
          <a:p>
            <a:pPr marL="514350" indent="-514350">
              <a:buFont typeface="+mj-lt"/>
              <a:buAutoNum type="arabicPeriod"/>
            </a:pPr>
            <a:r>
              <a:rPr lang="en-US" dirty="0"/>
              <a:t>Caring</a:t>
            </a:r>
          </a:p>
          <a:p>
            <a:pPr lvl="1"/>
            <a:r>
              <a:rPr lang="en-US" dirty="0"/>
              <a:t>You have my interest at heart.</a:t>
            </a:r>
          </a:p>
          <a:p>
            <a:pPr marL="514350" indent="-514350">
              <a:buFont typeface="+mj-lt"/>
              <a:buAutoNum type="arabicPeriod"/>
            </a:pPr>
            <a:r>
              <a:rPr lang="en-US" dirty="0"/>
              <a:t>Character </a:t>
            </a:r>
          </a:p>
          <a:p>
            <a:pPr lvl="1"/>
            <a:r>
              <a:rPr lang="en-US" dirty="0"/>
              <a:t>You are honest and ethical</a:t>
            </a:r>
            <a:r>
              <a:rPr lang="en-US" dirty="0">
                <a:solidFill>
                  <a:schemeClr val="tx2"/>
                </a:solidFill>
              </a:rPr>
              <a:t>.</a:t>
            </a:r>
          </a:p>
          <a:p>
            <a:endParaRPr lang="en-US" dirty="0">
              <a:solidFill>
                <a:schemeClr val="tx2"/>
              </a:solidFill>
            </a:endParaRPr>
          </a:p>
        </p:txBody>
      </p:sp>
      <p:sp>
        <p:nvSpPr>
          <p:cNvPr id="6" name="Content Placeholder 2"/>
          <p:cNvSpPr txBox="1">
            <a:spLocks/>
          </p:cNvSpPr>
          <p:nvPr/>
        </p:nvSpPr>
        <p:spPr>
          <a:xfrm>
            <a:off x="457200" y="975833"/>
            <a:ext cx="8229600" cy="545119"/>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E46C0A"/>
                </a:solidFill>
                <a:latin typeface="Franklin Gothic Medium"/>
                <a:cs typeface="Franklin Gothic Medium"/>
              </a:rPr>
              <a:t>“I trust you” means…</a:t>
            </a:r>
            <a:endParaRPr lang="en-US" dirty="0">
              <a:solidFill>
                <a:srgbClr val="E46C0A"/>
              </a:solidFill>
            </a:endParaRPr>
          </a:p>
        </p:txBody>
      </p:sp>
      <p:pic>
        <p:nvPicPr>
          <p:cNvPr id="7" name="Picture 6" descr="5cs-of-tru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063" y="2532290"/>
            <a:ext cx="3818528" cy="3405714"/>
          </a:xfrm>
          <a:prstGeom prst="rect">
            <a:avLst/>
          </a:prstGeom>
        </p:spPr>
      </p:pic>
      <p:sp>
        <p:nvSpPr>
          <p:cNvPr id="8" name="TextBox 7"/>
          <p:cNvSpPr txBox="1"/>
          <p:nvPr/>
        </p:nvSpPr>
        <p:spPr>
          <a:xfrm>
            <a:off x="8739003" y="5698175"/>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9"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
        <p:nvSpPr>
          <p:cNvPr id="10"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28</a:t>
            </a:fld>
            <a:r>
              <a:rPr lang="en-US" dirty="0"/>
              <a:t> </a:t>
            </a:r>
            <a:r>
              <a:rPr lang="en-US" sz="1800" dirty="0">
                <a:solidFill>
                  <a:srgbClr val="002060"/>
                </a:solidFill>
                <a:latin typeface="Calibri"/>
                <a:cs typeface="+mn-cs"/>
              </a:rPr>
              <a:t>| </a:t>
            </a:r>
            <a:r>
              <a:rPr lang="en-US" dirty="0"/>
              <a:t>3-6</a:t>
            </a:r>
          </a:p>
        </p:txBody>
      </p:sp>
    </p:spTree>
    <p:extLst>
      <p:ext uri="{BB962C8B-B14F-4D97-AF65-F5344CB8AC3E}">
        <p14:creationId xmlns:p14="http://schemas.microsoft.com/office/powerpoint/2010/main" val="399110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 5 Cs of Trust</a:t>
            </a:r>
          </a:p>
        </p:txBody>
      </p:sp>
      <p:sp>
        <p:nvSpPr>
          <p:cNvPr id="3" name="Content Placeholder 2"/>
          <p:cNvSpPr>
            <a:spLocks noGrp="1"/>
          </p:cNvSpPr>
          <p:nvPr>
            <p:ph idx="1"/>
          </p:nvPr>
        </p:nvSpPr>
        <p:spPr>
          <a:xfrm>
            <a:off x="457200" y="1117258"/>
            <a:ext cx="8229600" cy="5030172"/>
          </a:xfrm>
        </p:spPr>
        <p:txBody>
          <a:bodyPr/>
          <a:lstStyle/>
          <a:p>
            <a:pPr marL="0" indent="0">
              <a:buNone/>
            </a:pPr>
            <a:r>
              <a:rPr lang="en-US" dirty="0">
                <a:solidFill>
                  <a:schemeClr val="accent6">
                    <a:lumMod val="75000"/>
                  </a:schemeClr>
                </a:solidFill>
                <a:latin typeface="Franklin Gothic Medium"/>
                <a:cs typeface="Franklin Gothic Medium"/>
              </a:rPr>
              <a:t>Key Observation</a:t>
            </a:r>
          </a:p>
          <a:p>
            <a:pPr marL="0" indent="0">
              <a:buNone/>
            </a:pPr>
            <a:endParaRPr lang="en-US" sz="1000" dirty="0"/>
          </a:p>
          <a:p>
            <a:pPr marL="0" indent="0">
              <a:buNone/>
            </a:pPr>
            <a:r>
              <a:rPr lang="en-US" dirty="0"/>
              <a:t>The lower you go in the triangle, the harder it is to address the issue</a:t>
            </a:r>
            <a:r>
              <a:rPr lang="en-US" dirty="0">
                <a:solidFill>
                  <a:schemeClr val="tx2"/>
                </a:solidFill>
              </a:rPr>
              <a:t>!</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pic>
        <p:nvPicPr>
          <p:cNvPr id="6" name="Picture 5" descr="5cs-of-tru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755" y="2438222"/>
            <a:ext cx="3818528" cy="3405714"/>
          </a:xfrm>
          <a:prstGeom prst="rect">
            <a:avLst/>
          </a:prstGeom>
        </p:spPr>
      </p:pic>
      <p:sp>
        <p:nvSpPr>
          <p:cNvPr id="7" name="Down Arrow 6"/>
          <p:cNvSpPr/>
          <p:nvPr/>
        </p:nvSpPr>
        <p:spPr>
          <a:xfrm>
            <a:off x="3834012" y="2532290"/>
            <a:ext cx="475655" cy="3229253"/>
          </a:xfrm>
          <a:prstGeom prst="downArrow">
            <a:avLst/>
          </a:prstGeom>
          <a:solidFill>
            <a:srgbClr val="E46C0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 name="TextBox 7"/>
          <p:cNvSpPr txBox="1"/>
          <p:nvPr/>
        </p:nvSpPr>
        <p:spPr>
          <a:xfrm>
            <a:off x="3896337" y="5439544"/>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0"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29</a:t>
            </a:fld>
            <a:r>
              <a:rPr lang="en-US" dirty="0"/>
              <a:t> </a:t>
            </a:r>
            <a:r>
              <a:rPr lang="en-US" sz="1800" dirty="0">
                <a:solidFill>
                  <a:srgbClr val="002060"/>
                </a:solidFill>
                <a:latin typeface="Calibri"/>
                <a:cs typeface="+mn-cs"/>
              </a:rPr>
              <a:t>| </a:t>
            </a:r>
            <a:r>
              <a:rPr lang="en-US" dirty="0"/>
              <a:t>3-6</a:t>
            </a:r>
          </a:p>
        </p:txBody>
      </p:sp>
    </p:spTree>
    <p:extLst>
      <p:ext uri="{BB962C8B-B14F-4D97-AF65-F5344CB8AC3E}">
        <p14:creationId xmlns:p14="http://schemas.microsoft.com/office/powerpoint/2010/main" val="96073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0" y="21266"/>
            <a:ext cx="6821253" cy="973498"/>
          </a:xfrm>
        </p:spPr>
        <p:txBody>
          <a:bodyPr/>
          <a:lstStyle/>
          <a:p>
            <a:r>
              <a:rPr lang="en-US" dirty="0"/>
              <a:t>Checkpoint</a:t>
            </a:r>
          </a:p>
        </p:txBody>
      </p:sp>
      <p:graphicFrame>
        <p:nvGraphicFramePr>
          <p:cNvPr id="5" name="Table 4"/>
          <p:cNvGraphicFramePr>
            <a:graphicFrameLocks noGrp="1"/>
          </p:cNvGraphicFramePr>
          <p:nvPr>
            <p:extLst/>
          </p:nvPr>
        </p:nvGraphicFramePr>
        <p:xfrm>
          <a:off x="1380763" y="1685662"/>
          <a:ext cx="3200400" cy="762000"/>
        </p:xfrm>
        <a:graphic>
          <a:graphicData uri="http://schemas.openxmlformats.org/drawingml/2006/table">
            <a:tbl>
              <a:tblPr firstRow="1" bandRow="1">
                <a:tableStyleId>{5C22544A-7EE6-4342-B048-85BDC9FD1C3A}</a:tableStyleId>
              </a:tblPr>
              <a:tblGrid>
                <a:gridCol w="604799">
                  <a:extLst>
                    <a:ext uri="{9D8B030D-6E8A-4147-A177-3AD203B41FA5}">
                      <a16:colId xmlns:a16="http://schemas.microsoft.com/office/drawing/2014/main" val="2530965431"/>
                    </a:ext>
                  </a:extLst>
                </a:gridCol>
                <a:gridCol w="2595601">
                  <a:extLst>
                    <a:ext uri="{9D8B030D-6E8A-4147-A177-3AD203B41FA5}">
                      <a16:colId xmlns:a16="http://schemas.microsoft.com/office/drawing/2014/main" val="2374861410"/>
                    </a:ext>
                  </a:extLst>
                </a:gridCol>
              </a:tblGrid>
              <a:tr h="370840">
                <a:tc>
                  <a:txBody>
                    <a:bodyPr/>
                    <a:lstStyle/>
                    <a:p>
                      <a:pPr algn="ctr"/>
                      <a:r>
                        <a:rPr lang="en-US" sz="4400" dirty="0"/>
                        <a:t>1</a:t>
                      </a:r>
                    </a:p>
                  </a:txBody>
                  <a:tcPr>
                    <a:solidFill>
                      <a:schemeClr val="tx1"/>
                    </a:solidFill>
                  </a:tcPr>
                </a:tc>
                <a:tc>
                  <a:txBody>
                    <a:bodyPr/>
                    <a:lstStyle/>
                    <a:p>
                      <a:r>
                        <a:rPr lang="en-US" sz="2200" dirty="0"/>
                        <a:t>Getting Started, Facilitating Yourself</a:t>
                      </a:r>
                    </a:p>
                  </a:txBody>
                  <a:tcPr>
                    <a:solidFill>
                      <a:schemeClr val="accent5">
                        <a:lumMod val="60000"/>
                        <a:lumOff val="40000"/>
                      </a:schemeClr>
                    </a:solidFill>
                  </a:tcPr>
                </a:tc>
                <a:extLst>
                  <a:ext uri="{0D108BD9-81ED-4DB2-BD59-A6C34878D82A}">
                    <a16:rowId xmlns:a16="http://schemas.microsoft.com/office/drawing/2014/main" val="583231483"/>
                  </a:ext>
                </a:extLst>
              </a:tr>
            </a:tbl>
          </a:graphicData>
        </a:graphic>
      </p:graphicFrame>
      <p:graphicFrame>
        <p:nvGraphicFramePr>
          <p:cNvPr id="6" name="Table 5"/>
          <p:cNvGraphicFramePr>
            <a:graphicFrameLocks noGrp="1"/>
          </p:cNvGraphicFramePr>
          <p:nvPr>
            <p:extLst/>
          </p:nvPr>
        </p:nvGraphicFramePr>
        <p:xfrm>
          <a:off x="4939069" y="1699558"/>
          <a:ext cx="3131579" cy="762000"/>
        </p:xfrm>
        <a:graphic>
          <a:graphicData uri="http://schemas.openxmlformats.org/drawingml/2006/table">
            <a:tbl>
              <a:tblPr firstRow="1" bandRow="1">
                <a:tableStyleId>{5C22544A-7EE6-4342-B048-85BDC9FD1C3A}</a:tableStyleId>
              </a:tblPr>
              <a:tblGrid>
                <a:gridCol w="591793">
                  <a:extLst>
                    <a:ext uri="{9D8B030D-6E8A-4147-A177-3AD203B41FA5}">
                      <a16:colId xmlns:a16="http://schemas.microsoft.com/office/drawing/2014/main" val="2530965431"/>
                    </a:ext>
                  </a:extLst>
                </a:gridCol>
                <a:gridCol w="2539786">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22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graphicFrame>
        <p:nvGraphicFramePr>
          <p:cNvPr id="7" name="Table 6"/>
          <p:cNvGraphicFramePr>
            <a:graphicFrameLocks noGrp="1"/>
          </p:cNvGraphicFramePr>
          <p:nvPr>
            <p:extLst/>
          </p:nvPr>
        </p:nvGraphicFramePr>
        <p:xfrm>
          <a:off x="1380763" y="2759638"/>
          <a:ext cx="3200400" cy="762000"/>
        </p:xfrm>
        <a:graphic>
          <a:graphicData uri="http://schemas.openxmlformats.org/drawingml/2006/table">
            <a:tbl>
              <a:tblPr firstRow="1" bandRow="1">
                <a:tableStyleId>{5C22544A-7EE6-4342-B048-85BDC9FD1C3A}</a:tableStyleId>
              </a:tblPr>
              <a:tblGrid>
                <a:gridCol w="604798">
                  <a:extLst>
                    <a:ext uri="{9D8B030D-6E8A-4147-A177-3AD203B41FA5}">
                      <a16:colId xmlns:a16="http://schemas.microsoft.com/office/drawing/2014/main" val="2530965431"/>
                    </a:ext>
                  </a:extLst>
                </a:gridCol>
                <a:gridCol w="2595602">
                  <a:extLst>
                    <a:ext uri="{9D8B030D-6E8A-4147-A177-3AD203B41FA5}">
                      <a16:colId xmlns:a16="http://schemas.microsoft.com/office/drawing/2014/main" val="2374861410"/>
                    </a:ext>
                  </a:extLst>
                </a:gridCol>
              </a:tblGrid>
              <a:tr h="762000">
                <a:tc>
                  <a:txBody>
                    <a:bodyPr/>
                    <a:lstStyle/>
                    <a:p>
                      <a:pPr algn="ctr"/>
                      <a:r>
                        <a:rPr lang="en-US" sz="4400" dirty="0"/>
                        <a:t>3</a:t>
                      </a:r>
                    </a:p>
                  </a:txBody>
                  <a:tcPr>
                    <a:solidFill>
                      <a:schemeClr val="tx1"/>
                    </a:solidFill>
                  </a:tcPr>
                </a:tc>
                <a:tc>
                  <a:txBody>
                    <a:bodyPr/>
                    <a:lstStyle/>
                    <a:p>
                      <a:r>
                        <a:rPr lang="en-US" sz="22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graphicFrame>
        <p:nvGraphicFramePr>
          <p:cNvPr id="9" name="Table 8"/>
          <p:cNvGraphicFramePr>
            <a:graphicFrameLocks noGrp="1"/>
          </p:cNvGraphicFramePr>
          <p:nvPr>
            <p:extLst/>
          </p:nvPr>
        </p:nvGraphicFramePr>
        <p:xfrm>
          <a:off x="4939069" y="3863678"/>
          <a:ext cx="3131579" cy="762000"/>
        </p:xfrm>
        <a:graphic>
          <a:graphicData uri="http://schemas.openxmlformats.org/drawingml/2006/table">
            <a:tbl>
              <a:tblPr firstRow="1" bandRow="1">
                <a:tableStyleId>{5C22544A-7EE6-4342-B048-85BDC9FD1C3A}</a:tableStyleId>
              </a:tblPr>
              <a:tblGrid>
                <a:gridCol w="591793">
                  <a:extLst>
                    <a:ext uri="{9D8B030D-6E8A-4147-A177-3AD203B41FA5}">
                      <a16:colId xmlns:a16="http://schemas.microsoft.com/office/drawing/2014/main" val="2530965431"/>
                    </a:ext>
                  </a:extLst>
                </a:gridCol>
                <a:gridCol w="2539786">
                  <a:extLst>
                    <a:ext uri="{9D8B030D-6E8A-4147-A177-3AD203B41FA5}">
                      <a16:colId xmlns:a16="http://schemas.microsoft.com/office/drawing/2014/main" val="2374861410"/>
                    </a:ext>
                  </a:extLst>
                </a:gridCol>
              </a:tblGrid>
              <a:tr h="370840">
                <a:tc>
                  <a:txBody>
                    <a:bodyPr/>
                    <a:lstStyle/>
                    <a:p>
                      <a:pPr algn="ctr"/>
                      <a:r>
                        <a:rPr lang="en-US" sz="4400" dirty="0"/>
                        <a:t>6</a:t>
                      </a:r>
                    </a:p>
                  </a:txBody>
                  <a:tcP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t>Facilitating Your Strategy</a:t>
                      </a:r>
                    </a:p>
                  </a:txBody>
                  <a:tcPr>
                    <a:solidFill>
                      <a:srgbClr val="ACBF45"/>
                    </a:solidFill>
                  </a:tcPr>
                </a:tc>
                <a:extLst>
                  <a:ext uri="{0D108BD9-81ED-4DB2-BD59-A6C34878D82A}">
                    <a16:rowId xmlns:a16="http://schemas.microsoft.com/office/drawing/2014/main" val="583231483"/>
                  </a:ext>
                </a:extLst>
              </a:tr>
            </a:tbl>
          </a:graphicData>
        </a:graphic>
      </p:graphicFrame>
      <p:graphicFrame>
        <p:nvGraphicFramePr>
          <p:cNvPr id="10" name="Table 9"/>
          <p:cNvGraphicFramePr>
            <a:graphicFrameLocks noGrp="1"/>
          </p:cNvGraphicFramePr>
          <p:nvPr>
            <p:extLst/>
          </p:nvPr>
        </p:nvGraphicFramePr>
        <p:xfrm>
          <a:off x="1380763" y="4907590"/>
          <a:ext cx="3183005" cy="762000"/>
        </p:xfrm>
        <a:graphic>
          <a:graphicData uri="http://schemas.openxmlformats.org/drawingml/2006/table">
            <a:tbl>
              <a:tblPr firstRow="1" bandRow="1">
                <a:tableStyleId>{5C22544A-7EE6-4342-B048-85BDC9FD1C3A}</a:tableStyleId>
              </a:tblPr>
              <a:tblGrid>
                <a:gridCol w="595521">
                  <a:extLst>
                    <a:ext uri="{9D8B030D-6E8A-4147-A177-3AD203B41FA5}">
                      <a16:colId xmlns:a16="http://schemas.microsoft.com/office/drawing/2014/main" val="2530965431"/>
                    </a:ext>
                  </a:extLst>
                </a:gridCol>
                <a:gridCol w="2587484">
                  <a:extLst>
                    <a:ext uri="{9D8B030D-6E8A-4147-A177-3AD203B41FA5}">
                      <a16:colId xmlns:a16="http://schemas.microsoft.com/office/drawing/2014/main" val="2374861410"/>
                    </a:ext>
                  </a:extLst>
                </a:gridCol>
              </a:tblGrid>
              <a:tr h="376586">
                <a:tc>
                  <a:txBody>
                    <a:bodyPr/>
                    <a:lstStyle/>
                    <a:p>
                      <a:pPr algn="ctr"/>
                      <a:r>
                        <a:rPr lang="en-US" sz="4400" dirty="0"/>
                        <a:t>7</a:t>
                      </a:r>
                    </a:p>
                  </a:txBody>
                  <a:tcPr>
                    <a:solidFill>
                      <a:schemeClr val="tx1"/>
                    </a:solidFill>
                  </a:tcPr>
                </a:tc>
                <a:tc>
                  <a:txBody>
                    <a:bodyPr/>
                    <a:lstStyle/>
                    <a:p>
                      <a:r>
                        <a:rPr lang="en-US" sz="2200" dirty="0"/>
                        <a:t>Facilitating </a:t>
                      </a:r>
                      <a:br>
                        <a:rPr lang="en-US" sz="2200" dirty="0"/>
                      </a:br>
                      <a:r>
                        <a:rPr lang="en-US" sz="2200" dirty="0"/>
                        <a:t>Meetings Part 1</a:t>
                      </a:r>
                    </a:p>
                  </a:txBody>
                  <a:tcPr>
                    <a:solidFill>
                      <a:srgbClr val="00467F"/>
                    </a:solidFill>
                  </a:tcPr>
                </a:tc>
                <a:extLst>
                  <a:ext uri="{0D108BD9-81ED-4DB2-BD59-A6C34878D82A}">
                    <a16:rowId xmlns:a16="http://schemas.microsoft.com/office/drawing/2014/main" val="583231483"/>
                  </a:ext>
                </a:extLst>
              </a:tr>
            </a:tbl>
          </a:graphicData>
        </a:graphic>
      </p:graphicFrame>
      <p:graphicFrame>
        <p:nvGraphicFramePr>
          <p:cNvPr id="11" name="Table 10"/>
          <p:cNvGraphicFramePr>
            <a:graphicFrameLocks noGrp="1"/>
          </p:cNvGraphicFramePr>
          <p:nvPr>
            <p:extLst/>
          </p:nvPr>
        </p:nvGraphicFramePr>
        <p:xfrm>
          <a:off x="4939069" y="4945737"/>
          <a:ext cx="3139300" cy="762000"/>
        </p:xfrm>
        <a:graphic>
          <a:graphicData uri="http://schemas.openxmlformats.org/drawingml/2006/table">
            <a:tbl>
              <a:tblPr firstRow="1" bandRow="1">
                <a:tableStyleId>{5C22544A-7EE6-4342-B048-85BDC9FD1C3A}</a:tableStyleId>
              </a:tblPr>
              <a:tblGrid>
                <a:gridCol w="601922">
                  <a:extLst>
                    <a:ext uri="{9D8B030D-6E8A-4147-A177-3AD203B41FA5}">
                      <a16:colId xmlns:a16="http://schemas.microsoft.com/office/drawing/2014/main" val="2530965431"/>
                    </a:ext>
                  </a:extLst>
                </a:gridCol>
                <a:gridCol w="2537378">
                  <a:extLst>
                    <a:ext uri="{9D8B030D-6E8A-4147-A177-3AD203B41FA5}">
                      <a16:colId xmlns:a16="http://schemas.microsoft.com/office/drawing/2014/main" val="2374861410"/>
                    </a:ext>
                  </a:extLst>
                </a:gridCol>
              </a:tblGrid>
              <a:tr h="370840">
                <a:tc>
                  <a:txBody>
                    <a:bodyPr/>
                    <a:lstStyle/>
                    <a:p>
                      <a:pPr algn="ctr"/>
                      <a:r>
                        <a:rPr lang="en-US" sz="4400" dirty="0"/>
                        <a:t>8</a:t>
                      </a:r>
                    </a:p>
                  </a:txBody>
                  <a:tcPr>
                    <a:solidFill>
                      <a:schemeClr val="tx1"/>
                    </a:solidFill>
                  </a:tcPr>
                </a:tc>
                <a:tc>
                  <a:txBody>
                    <a:bodyPr/>
                    <a:lstStyle/>
                    <a:p>
                      <a:r>
                        <a:rPr lang="en-US" sz="2200" dirty="0"/>
                        <a:t>Facilitating Meetings Part 2</a:t>
                      </a:r>
                    </a:p>
                  </a:txBody>
                  <a:tcPr>
                    <a:solidFill>
                      <a:srgbClr val="00467F"/>
                    </a:solidFill>
                  </a:tcPr>
                </a:tc>
                <a:extLst>
                  <a:ext uri="{0D108BD9-81ED-4DB2-BD59-A6C34878D82A}">
                    <a16:rowId xmlns:a16="http://schemas.microsoft.com/office/drawing/2014/main" val="583231483"/>
                  </a:ext>
                </a:extLst>
              </a:tr>
            </a:tbl>
          </a:graphicData>
        </a:graphic>
      </p:graphicFrame>
      <p:graphicFrame>
        <p:nvGraphicFramePr>
          <p:cNvPr id="17" name="Table 16"/>
          <p:cNvGraphicFramePr>
            <a:graphicFrameLocks noGrp="1"/>
          </p:cNvGraphicFramePr>
          <p:nvPr>
            <p:extLst/>
          </p:nvPr>
        </p:nvGraphicFramePr>
        <p:xfrm>
          <a:off x="4939069" y="2781618"/>
          <a:ext cx="3139300" cy="762000"/>
        </p:xfrm>
        <a:graphic>
          <a:graphicData uri="http://schemas.openxmlformats.org/drawingml/2006/table">
            <a:tbl>
              <a:tblPr firstRow="1" bandRow="1">
                <a:tableStyleId>{5C22544A-7EE6-4342-B048-85BDC9FD1C3A}</a:tableStyleId>
              </a:tblPr>
              <a:tblGrid>
                <a:gridCol w="593253">
                  <a:extLst>
                    <a:ext uri="{9D8B030D-6E8A-4147-A177-3AD203B41FA5}">
                      <a16:colId xmlns:a16="http://schemas.microsoft.com/office/drawing/2014/main" val="2530965431"/>
                    </a:ext>
                  </a:extLst>
                </a:gridCol>
                <a:gridCol w="2546047">
                  <a:extLst>
                    <a:ext uri="{9D8B030D-6E8A-4147-A177-3AD203B41FA5}">
                      <a16:colId xmlns:a16="http://schemas.microsoft.com/office/drawing/2014/main" val="2374861410"/>
                    </a:ext>
                  </a:extLst>
                </a:gridCol>
              </a:tblGrid>
              <a:tr h="370840">
                <a:tc>
                  <a:txBody>
                    <a:bodyPr/>
                    <a:lstStyle/>
                    <a:p>
                      <a:pPr algn="ctr"/>
                      <a:r>
                        <a:rPr lang="en-US" sz="4400" dirty="0"/>
                        <a:t>4</a:t>
                      </a:r>
                    </a:p>
                  </a:txBody>
                  <a:tcPr>
                    <a:solidFill>
                      <a:schemeClr val="tx1"/>
                    </a:solidFill>
                  </a:tcPr>
                </a:tc>
                <a:tc>
                  <a:txBody>
                    <a:bodyPr/>
                    <a:lstStyle/>
                    <a:p>
                      <a:r>
                        <a:rPr lang="en-US" sz="2200" dirty="0"/>
                        <a:t>Facilitating</a:t>
                      </a:r>
                      <a:br>
                        <a:rPr lang="en-US" sz="2200" dirty="0"/>
                      </a:br>
                      <a:r>
                        <a:rPr lang="en-US" sz="2200" dirty="0"/>
                        <a:t>Your Team</a:t>
                      </a:r>
                    </a:p>
                  </a:txBody>
                  <a:tcPr>
                    <a:solidFill>
                      <a:schemeClr val="accent6">
                        <a:lumMod val="75000"/>
                      </a:schemeClr>
                    </a:solidFill>
                  </a:tcPr>
                </a:tc>
                <a:extLst>
                  <a:ext uri="{0D108BD9-81ED-4DB2-BD59-A6C34878D82A}">
                    <a16:rowId xmlns:a16="http://schemas.microsoft.com/office/drawing/2014/main" val="583231483"/>
                  </a:ext>
                </a:extLst>
              </a:tr>
            </a:tbl>
          </a:graphicData>
        </a:graphic>
      </p:graphicFrame>
      <p:pic>
        <p:nvPicPr>
          <p:cNvPr id="19" name="Picture 18"/>
          <p:cNvPicPr>
            <a:picLocks noChangeAspect="1"/>
          </p:cNvPicPr>
          <p:nvPr/>
        </p:nvPicPr>
        <p:blipFill>
          <a:blip r:embed="rId3"/>
          <a:stretch>
            <a:fillRect/>
          </a:stretch>
        </p:blipFill>
        <p:spPr>
          <a:xfrm>
            <a:off x="7608500" y="78746"/>
            <a:ext cx="1384438" cy="1389846"/>
          </a:xfrm>
          <a:prstGeom prst="rect">
            <a:avLst/>
          </a:prstGeom>
        </p:spPr>
      </p:pic>
      <p:graphicFrame>
        <p:nvGraphicFramePr>
          <p:cNvPr id="20" name="Table 19"/>
          <p:cNvGraphicFramePr>
            <a:graphicFrameLocks noGrp="1"/>
          </p:cNvGraphicFramePr>
          <p:nvPr>
            <p:extLst/>
          </p:nvPr>
        </p:nvGraphicFramePr>
        <p:xfrm>
          <a:off x="1380763" y="3833614"/>
          <a:ext cx="3233839" cy="762000"/>
        </p:xfrm>
        <a:graphic>
          <a:graphicData uri="http://schemas.openxmlformats.org/drawingml/2006/table">
            <a:tbl>
              <a:tblPr firstRow="1" bandRow="1">
                <a:tableStyleId>{5C22544A-7EE6-4342-B048-85BDC9FD1C3A}</a:tableStyleId>
              </a:tblPr>
              <a:tblGrid>
                <a:gridCol w="603504">
                  <a:extLst>
                    <a:ext uri="{9D8B030D-6E8A-4147-A177-3AD203B41FA5}">
                      <a16:colId xmlns:a16="http://schemas.microsoft.com/office/drawing/2014/main" val="2530965431"/>
                    </a:ext>
                  </a:extLst>
                </a:gridCol>
                <a:gridCol w="2630335">
                  <a:extLst>
                    <a:ext uri="{9D8B030D-6E8A-4147-A177-3AD203B41FA5}">
                      <a16:colId xmlns:a16="http://schemas.microsoft.com/office/drawing/2014/main" val="2374861410"/>
                    </a:ext>
                  </a:extLst>
                </a:gridCol>
              </a:tblGrid>
              <a:tr h="370840">
                <a:tc>
                  <a:txBody>
                    <a:bodyPr/>
                    <a:lstStyle/>
                    <a:p>
                      <a:pPr algn="ctr"/>
                      <a:r>
                        <a:rPr lang="en-US" sz="4400" dirty="0"/>
                        <a:t>5</a:t>
                      </a:r>
                    </a:p>
                  </a:txBody>
                  <a:tcPr>
                    <a:solidFill>
                      <a:schemeClr val="tx1"/>
                    </a:solidFill>
                  </a:tcPr>
                </a:tc>
                <a:tc>
                  <a:txBody>
                    <a:bodyPr/>
                    <a:lstStyle/>
                    <a:p>
                      <a:r>
                        <a:rPr lang="en-US" sz="2200" dirty="0"/>
                        <a:t>Facilitating Agreement </a:t>
                      </a:r>
                    </a:p>
                  </a:txBody>
                  <a:tcPr>
                    <a:solidFill>
                      <a:srgbClr val="660066"/>
                    </a:solidFill>
                  </a:tcPr>
                </a:tc>
                <a:extLst>
                  <a:ext uri="{0D108BD9-81ED-4DB2-BD59-A6C34878D82A}">
                    <a16:rowId xmlns:a16="http://schemas.microsoft.com/office/drawing/2014/main" val="583231483"/>
                  </a:ext>
                </a:extLst>
              </a:tr>
            </a:tbl>
          </a:graphicData>
        </a:graphic>
      </p:graphicFrame>
      <p:sp>
        <p:nvSpPr>
          <p:cNvPr id="16"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2721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0" y="0"/>
            <a:ext cx="8847970" cy="973498"/>
          </a:xfrm>
        </p:spPr>
        <p:txBody>
          <a:bodyPr/>
          <a:lstStyle/>
          <a:p>
            <a:r>
              <a:rPr lang="en-US" dirty="0"/>
              <a:t>B. 5 Cs of Trust: Holding a Trust Conversation</a:t>
            </a:r>
          </a:p>
        </p:txBody>
      </p:sp>
      <p:sp>
        <p:nvSpPr>
          <p:cNvPr id="3" name="Content Placeholder 2"/>
          <p:cNvSpPr>
            <a:spLocks noGrp="1"/>
          </p:cNvSpPr>
          <p:nvPr>
            <p:ph idx="1"/>
          </p:nvPr>
        </p:nvSpPr>
        <p:spPr>
          <a:xfrm>
            <a:off x="296030" y="1095992"/>
            <a:ext cx="8689474" cy="5030172"/>
          </a:xfrm>
        </p:spPr>
        <p:txBody>
          <a:bodyPr/>
          <a:lstStyle/>
          <a:p>
            <a:pPr marL="514350" indent="-514350">
              <a:buFont typeface="+mj-lt"/>
              <a:buAutoNum type="arabicPeriod"/>
            </a:pPr>
            <a:r>
              <a:rPr lang="en-US" dirty="0">
                <a:solidFill>
                  <a:schemeClr val="tx2"/>
                </a:solidFill>
              </a:rPr>
              <a:t>Introduce the 5 Cs</a:t>
            </a:r>
          </a:p>
          <a:p>
            <a:pPr marL="514350" indent="-514350">
              <a:buFont typeface="+mj-lt"/>
              <a:buAutoNum type="arabicPeriod"/>
            </a:pPr>
            <a:r>
              <a:rPr lang="en-US" dirty="0">
                <a:solidFill>
                  <a:schemeClr val="tx2"/>
                </a:solidFill>
              </a:rPr>
              <a:t>Express desire for trust</a:t>
            </a:r>
          </a:p>
          <a:p>
            <a:pPr marL="514350" indent="-514350">
              <a:buFont typeface="+mj-lt"/>
              <a:buAutoNum type="arabicPeriod"/>
            </a:pPr>
            <a:r>
              <a:rPr lang="en-US" dirty="0">
                <a:solidFill>
                  <a:schemeClr val="tx2"/>
                </a:solidFill>
              </a:rPr>
              <a:t>Acknowledge current situation</a:t>
            </a:r>
          </a:p>
          <a:p>
            <a:pPr marL="514350" indent="-514350">
              <a:buFont typeface="+mj-lt"/>
              <a:buAutoNum type="arabicPeriod"/>
            </a:pPr>
            <a:r>
              <a:rPr lang="en-US" dirty="0">
                <a:solidFill>
                  <a:schemeClr val="tx2"/>
                </a:solidFill>
              </a:rPr>
              <a:t>Describe approach to build trust</a:t>
            </a:r>
          </a:p>
          <a:p>
            <a:pPr marL="514350" indent="-514350">
              <a:buFont typeface="+mj-lt"/>
              <a:buAutoNum type="arabicPeriod"/>
            </a:pPr>
            <a:r>
              <a:rPr lang="en-US" dirty="0">
                <a:solidFill>
                  <a:schemeClr val="tx2"/>
                </a:solidFill>
              </a:rPr>
              <a:t>Ask for feedback</a:t>
            </a:r>
          </a:p>
          <a:p>
            <a:pPr marL="514350" indent="-514350">
              <a:buFont typeface="+mj-lt"/>
              <a:buAutoNum type="arabicPeriod"/>
            </a:pPr>
            <a:r>
              <a:rPr lang="en-US" dirty="0">
                <a:solidFill>
                  <a:schemeClr val="tx2"/>
                </a:solidFill>
              </a:rPr>
              <a:t>Confirm agreement</a:t>
            </a:r>
          </a:p>
          <a:p>
            <a:pPr marL="514350" indent="-514350">
              <a:buFont typeface="+mj-lt"/>
              <a:buAutoNum type="arabicPeriod"/>
            </a:pPr>
            <a:r>
              <a:rPr lang="en-US" dirty="0">
                <a:solidFill>
                  <a:schemeClr val="tx2"/>
                </a:solidFill>
              </a:rPr>
              <a:t>Ensure monitoring</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sp>
        <p:nvSpPr>
          <p:cNvPr id="7" name="TextBox 6"/>
          <p:cNvSpPr txBox="1"/>
          <p:nvPr/>
        </p:nvSpPr>
        <p:spPr>
          <a:xfrm>
            <a:off x="8739003" y="4027112"/>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6"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30</a:t>
            </a:fld>
            <a:r>
              <a:rPr lang="en-US" dirty="0"/>
              <a:t> </a:t>
            </a:r>
            <a:r>
              <a:rPr lang="en-US" sz="1800" dirty="0">
                <a:solidFill>
                  <a:srgbClr val="002060"/>
                </a:solidFill>
                <a:latin typeface="Calibri"/>
                <a:cs typeface="+mn-cs"/>
              </a:rPr>
              <a:t>| </a:t>
            </a:r>
            <a:r>
              <a:rPr lang="en-US" dirty="0"/>
              <a:t>3-7</a:t>
            </a:r>
          </a:p>
        </p:txBody>
      </p:sp>
    </p:spTree>
    <p:extLst>
      <p:ext uri="{BB962C8B-B14F-4D97-AF65-F5344CB8AC3E}">
        <p14:creationId xmlns:p14="http://schemas.microsoft.com/office/powerpoint/2010/main" val="2893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412675"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accent5"/>
                </a:solidFill>
              </a:rPr>
              <a:t>3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0" indent="0">
              <a:lnSpc>
                <a:spcPct val="110000"/>
              </a:lnSpc>
              <a:spcBef>
                <a:spcPts val="0"/>
              </a:spcBef>
              <a:buNone/>
            </a:pPr>
            <a:r>
              <a:rPr lang="en-US" sz="2400" dirty="0">
                <a:solidFill>
                  <a:srgbClr val="FFC000"/>
                </a:solidFill>
              </a:rPr>
              <a:t>Exercise</a:t>
            </a:r>
            <a:r>
              <a:rPr lang="en-US" sz="2400" dirty="0">
                <a:solidFill>
                  <a:schemeClr val="accent5"/>
                </a:solidFill>
              </a:rPr>
              <a:t>: Determining Appropriate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5 Cs of Trust</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tx2"/>
                </a:solidFill>
                <a:latin typeface="Franklin Gothic Demi" panose="020B0703020102020204" pitchFamily="34" charset="0"/>
              </a:rPr>
              <a:t>Decision Matrix</a:t>
            </a:r>
          </a:p>
          <a:p>
            <a:pPr marL="457200" indent="-457200">
              <a:lnSpc>
                <a:spcPct val="110000"/>
              </a:lnSpc>
              <a:spcBef>
                <a:spcPts val="0"/>
              </a:spcBef>
              <a:buFont typeface="+mj-lt"/>
              <a:buAutoNum type="alphaUcPeriod" startAt="2"/>
            </a:pPr>
            <a:r>
              <a:rPr lang="en-US" sz="2400" dirty="0">
                <a:solidFill>
                  <a:schemeClr val="tx2"/>
                </a:solidFill>
              </a:rPr>
              <a:t>The Power of the Starting Question</a:t>
            </a:r>
          </a:p>
          <a:p>
            <a:pPr marL="457200" indent="-457200">
              <a:lnSpc>
                <a:spcPct val="110000"/>
              </a:lnSpc>
              <a:spcBef>
                <a:spcPts val="0"/>
              </a:spcBef>
              <a:buFont typeface="+mj-lt"/>
              <a:buAutoNum type="alphaUcPeriod" startAt="2"/>
            </a:pPr>
            <a:r>
              <a:rPr lang="en-US" sz="2400" dirty="0">
                <a:solidFill>
                  <a:schemeClr val="tx2"/>
                </a:solidFill>
              </a:rPr>
              <a:t>Using Reacting Questions</a:t>
            </a:r>
          </a:p>
          <a:p>
            <a:pPr marL="457200" indent="-457200">
              <a:lnSpc>
                <a:spcPct val="110000"/>
              </a:lnSpc>
              <a:spcBef>
                <a:spcPts val="0"/>
              </a:spcBef>
              <a:buFont typeface="+mj-lt"/>
              <a:buAutoNum type="alphaUcPeriod" startAt="2"/>
            </a:pPr>
            <a:r>
              <a:rPr lang="en-US" sz="2400" dirty="0">
                <a:solidFill>
                  <a:schemeClr val="tx2"/>
                </a:solidFill>
              </a:rPr>
              <a:t>Keys to Meaningful Praise</a:t>
            </a:r>
          </a:p>
          <a:p>
            <a:pPr marL="457200" indent="-457200">
              <a:lnSpc>
                <a:spcPct val="110000"/>
              </a:lnSpc>
              <a:spcBef>
                <a:spcPts val="0"/>
              </a:spcBef>
              <a:buFont typeface="+mj-lt"/>
              <a:buAutoNum type="alphaUcPeriod" startAt="2"/>
            </a:pPr>
            <a:r>
              <a:rPr lang="en-US" sz="2400" dirty="0">
                <a:solidFill>
                  <a:schemeClr val="tx2"/>
                </a:solidFill>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1869914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Decision Matrix</a:t>
            </a:r>
          </a:p>
        </p:txBody>
      </p:sp>
      <p:sp>
        <p:nvSpPr>
          <p:cNvPr id="6" name="Line 3"/>
          <p:cNvSpPr>
            <a:spLocks noChangeShapeType="1"/>
          </p:cNvSpPr>
          <p:nvPr/>
        </p:nvSpPr>
        <p:spPr bwMode="auto">
          <a:xfrm flipV="1">
            <a:off x="1066800" y="1325563"/>
            <a:ext cx="0" cy="4419600"/>
          </a:xfrm>
          <a:prstGeom prst="line">
            <a:avLst/>
          </a:prstGeom>
          <a:noFill/>
          <a:ln w="76200" cmpd="thinThick">
            <a:solidFill>
              <a:schemeClr val="tx1">
                <a:lumMod val="75000"/>
                <a:lumOff val="25000"/>
              </a:schemeClr>
            </a:solidFill>
            <a:miter lim="800000"/>
            <a:headEnd/>
            <a:tailEnd type="triangle" w="med" len="med"/>
          </a:ln>
          <a:extLst>
            <a:ext uri="{909E8E84-426E-40dd-AFC4-6F175D3DCCD1}">
              <a14:hiddenFill xmlns="" xmlns:a14="http://schemas.microsoft.com/office/drawing/2010/main">
                <a:noFill/>
              </a14:hiddenFill>
            </a:ext>
          </a:extLst>
        </p:spPr>
        <p:txBody>
          <a:bodyPr wrap="none"/>
          <a:lstStyle/>
          <a:p>
            <a:pPr algn="ctr" eaLnBrk="1" hangingPunct="1">
              <a:defRPr/>
            </a:pPr>
            <a:endParaRPr lang="en-US" dirty="0">
              <a:latin typeface="+mj-lt"/>
            </a:endParaRPr>
          </a:p>
        </p:txBody>
      </p:sp>
      <p:sp>
        <p:nvSpPr>
          <p:cNvPr id="7" name="Line 4"/>
          <p:cNvSpPr>
            <a:spLocks noChangeShapeType="1"/>
          </p:cNvSpPr>
          <p:nvPr/>
        </p:nvSpPr>
        <p:spPr bwMode="auto">
          <a:xfrm>
            <a:off x="1066800" y="5745163"/>
            <a:ext cx="7467600" cy="0"/>
          </a:xfrm>
          <a:prstGeom prst="line">
            <a:avLst/>
          </a:prstGeom>
          <a:noFill/>
          <a:ln w="76200" cmpd="thinThick">
            <a:solidFill>
              <a:schemeClr val="tx1">
                <a:lumMod val="75000"/>
                <a:lumOff val="25000"/>
              </a:schemeClr>
            </a:solidFill>
            <a:miter lim="800000"/>
            <a:headEnd/>
            <a:tailEnd type="triangle" w="med" len="med"/>
          </a:ln>
          <a:extLst>
            <a:ext uri="{909E8E84-426E-40dd-AFC4-6F175D3DCCD1}">
              <a14:hiddenFill xmlns="" xmlns:a14="http://schemas.microsoft.com/office/drawing/2010/main">
                <a:noFill/>
              </a14:hiddenFill>
            </a:ext>
          </a:extLst>
        </p:spPr>
        <p:txBody>
          <a:bodyPr wrap="none"/>
          <a:lstStyle/>
          <a:p>
            <a:pPr algn="ctr" eaLnBrk="1" hangingPunct="1">
              <a:defRPr/>
            </a:pPr>
            <a:endParaRPr lang="en-US" dirty="0">
              <a:latin typeface="+mj-lt"/>
            </a:endParaRPr>
          </a:p>
        </p:txBody>
      </p:sp>
      <p:sp>
        <p:nvSpPr>
          <p:cNvPr id="8" name="Text Box 5"/>
          <p:cNvSpPr txBox="1">
            <a:spLocks noChangeArrowheads="1"/>
          </p:cNvSpPr>
          <p:nvPr/>
        </p:nvSpPr>
        <p:spPr bwMode="auto">
          <a:xfrm rot="16219855">
            <a:off x="-496725" y="3176300"/>
            <a:ext cx="225233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charset="0"/>
              </a:defRPr>
            </a:lvl1pPr>
            <a:lvl2pPr marL="742950" indent="-285750" eaLnBrk="0" hangingPunct="0">
              <a:defRPr sz="3800" b="1">
                <a:solidFill>
                  <a:srgbClr val="104A73"/>
                </a:solidFill>
                <a:latin typeface="Arial" charset="0"/>
              </a:defRPr>
            </a:lvl2pPr>
            <a:lvl3pPr marL="1143000" indent="-228600" eaLnBrk="0" hangingPunct="0">
              <a:defRPr sz="3800" b="1">
                <a:solidFill>
                  <a:srgbClr val="104A73"/>
                </a:solidFill>
                <a:latin typeface="Arial" charset="0"/>
              </a:defRPr>
            </a:lvl3pPr>
            <a:lvl4pPr marL="1600200" indent="-228600" eaLnBrk="0" hangingPunct="0">
              <a:defRPr sz="3800" b="1">
                <a:solidFill>
                  <a:srgbClr val="104A73"/>
                </a:solidFill>
                <a:latin typeface="Arial" charset="0"/>
              </a:defRPr>
            </a:lvl4pPr>
            <a:lvl5pPr marL="2057400" indent="-228600" eaLnBrk="0" hangingPunct="0">
              <a:defRPr sz="3800" b="1">
                <a:solidFill>
                  <a:srgbClr val="104A73"/>
                </a:solidFill>
                <a:latin typeface="Arial" charset="0"/>
              </a:defRPr>
            </a:lvl5pPr>
            <a:lvl6pPr marL="2514600" indent="-228600" algn="ctr" eaLnBrk="0" fontAlgn="base" hangingPunct="0">
              <a:spcBef>
                <a:spcPct val="0"/>
              </a:spcBef>
              <a:spcAft>
                <a:spcPct val="0"/>
              </a:spcAft>
              <a:defRPr sz="3800" b="1">
                <a:solidFill>
                  <a:srgbClr val="104A73"/>
                </a:solidFill>
                <a:latin typeface="Arial" charset="0"/>
              </a:defRPr>
            </a:lvl6pPr>
            <a:lvl7pPr marL="2971800" indent="-228600" algn="ctr" eaLnBrk="0" fontAlgn="base" hangingPunct="0">
              <a:spcBef>
                <a:spcPct val="0"/>
              </a:spcBef>
              <a:spcAft>
                <a:spcPct val="0"/>
              </a:spcAft>
              <a:defRPr sz="3800" b="1">
                <a:solidFill>
                  <a:srgbClr val="104A73"/>
                </a:solidFill>
                <a:latin typeface="Arial" charset="0"/>
              </a:defRPr>
            </a:lvl7pPr>
            <a:lvl8pPr marL="3429000" indent="-228600" algn="ctr" eaLnBrk="0" fontAlgn="base" hangingPunct="0">
              <a:spcBef>
                <a:spcPct val="0"/>
              </a:spcBef>
              <a:spcAft>
                <a:spcPct val="0"/>
              </a:spcAft>
              <a:defRPr sz="3800" b="1">
                <a:solidFill>
                  <a:srgbClr val="104A73"/>
                </a:solidFill>
                <a:latin typeface="Arial" charset="0"/>
              </a:defRPr>
            </a:lvl8pPr>
            <a:lvl9pPr marL="3886200" indent="-228600" algn="ctr" eaLnBrk="0" fontAlgn="base" hangingPunct="0">
              <a:spcBef>
                <a:spcPct val="0"/>
              </a:spcBef>
              <a:spcAft>
                <a:spcPct val="0"/>
              </a:spcAft>
              <a:defRPr sz="3800" b="1">
                <a:solidFill>
                  <a:srgbClr val="104A73"/>
                </a:solidFill>
                <a:latin typeface="Arial" charset="0"/>
              </a:defRPr>
            </a:lvl9pPr>
          </a:lstStyle>
          <a:p>
            <a:pPr algn="ctr" eaLnBrk="1" hangingPunct="1">
              <a:defRPr/>
            </a:pPr>
            <a:r>
              <a:rPr lang="en-US" sz="3200" dirty="0">
                <a:solidFill>
                  <a:schemeClr val="tx1">
                    <a:lumMod val="75000"/>
                    <a:lumOff val="25000"/>
                  </a:schemeClr>
                </a:solidFill>
                <a:latin typeface="Franklin Gothic Medium"/>
                <a:cs typeface="Franklin Gothic Medium"/>
              </a:rPr>
              <a:t>Their Buy-In</a:t>
            </a:r>
          </a:p>
        </p:txBody>
      </p:sp>
      <p:sp>
        <p:nvSpPr>
          <p:cNvPr id="9" name="Text Box 6"/>
          <p:cNvSpPr txBox="1">
            <a:spLocks noChangeArrowheads="1"/>
          </p:cNvSpPr>
          <p:nvPr/>
        </p:nvSpPr>
        <p:spPr bwMode="auto">
          <a:xfrm>
            <a:off x="2016094" y="5745163"/>
            <a:ext cx="387197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charset="0"/>
              </a:defRPr>
            </a:lvl1pPr>
            <a:lvl2pPr marL="742950" indent="-285750" eaLnBrk="0" hangingPunct="0">
              <a:defRPr sz="3800" b="1">
                <a:solidFill>
                  <a:srgbClr val="104A73"/>
                </a:solidFill>
                <a:latin typeface="Arial" charset="0"/>
              </a:defRPr>
            </a:lvl2pPr>
            <a:lvl3pPr marL="1143000" indent="-228600" eaLnBrk="0" hangingPunct="0">
              <a:defRPr sz="3800" b="1">
                <a:solidFill>
                  <a:srgbClr val="104A73"/>
                </a:solidFill>
                <a:latin typeface="Arial" charset="0"/>
              </a:defRPr>
            </a:lvl3pPr>
            <a:lvl4pPr marL="1600200" indent="-228600" eaLnBrk="0" hangingPunct="0">
              <a:defRPr sz="3800" b="1">
                <a:solidFill>
                  <a:srgbClr val="104A73"/>
                </a:solidFill>
                <a:latin typeface="Arial" charset="0"/>
              </a:defRPr>
            </a:lvl4pPr>
            <a:lvl5pPr marL="2057400" indent="-228600" eaLnBrk="0" hangingPunct="0">
              <a:defRPr sz="3800" b="1">
                <a:solidFill>
                  <a:srgbClr val="104A73"/>
                </a:solidFill>
                <a:latin typeface="Arial" charset="0"/>
              </a:defRPr>
            </a:lvl5pPr>
            <a:lvl6pPr marL="2514600" indent="-228600" algn="ctr" eaLnBrk="0" fontAlgn="base" hangingPunct="0">
              <a:spcBef>
                <a:spcPct val="0"/>
              </a:spcBef>
              <a:spcAft>
                <a:spcPct val="0"/>
              </a:spcAft>
              <a:defRPr sz="3800" b="1">
                <a:solidFill>
                  <a:srgbClr val="104A73"/>
                </a:solidFill>
                <a:latin typeface="Arial" charset="0"/>
              </a:defRPr>
            </a:lvl6pPr>
            <a:lvl7pPr marL="2971800" indent="-228600" algn="ctr" eaLnBrk="0" fontAlgn="base" hangingPunct="0">
              <a:spcBef>
                <a:spcPct val="0"/>
              </a:spcBef>
              <a:spcAft>
                <a:spcPct val="0"/>
              </a:spcAft>
              <a:defRPr sz="3800" b="1">
                <a:solidFill>
                  <a:srgbClr val="104A73"/>
                </a:solidFill>
                <a:latin typeface="Arial" charset="0"/>
              </a:defRPr>
            </a:lvl7pPr>
            <a:lvl8pPr marL="3429000" indent="-228600" algn="ctr" eaLnBrk="0" fontAlgn="base" hangingPunct="0">
              <a:spcBef>
                <a:spcPct val="0"/>
              </a:spcBef>
              <a:spcAft>
                <a:spcPct val="0"/>
              </a:spcAft>
              <a:defRPr sz="3800" b="1">
                <a:solidFill>
                  <a:srgbClr val="104A73"/>
                </a:solidFill>
                <a:latin typeface="Arial" charset="0"/>
              </a:defRPr>
            </a:lvl8pPr>
            <a:lvl9pPr marL="3886200" indent="-228600" algn="ctr" eaLnBrk="0" fontAlgn="base" hangingPunct="0">
              <a:spcBef>
                <a:spcPct val="0"/>
              </a:spcBef>
              <a:spcAft>
                <a:spcPct val="0"/>
              </a:spcAft>
              <a:defRPr sz="3800" b="1">
                <a:solidFill>
                  <a:srgbClr val="104A73"/>
                </a:solidFill>
                <a:latin typeface="Arial" charset="0"/>
              </a:defRPr>
            </a:lvl9pPr>
          </a:lstStyle>
          <a:p>
            <a:pPr algn="ctr" eaLnBrk="1" hangingPunct="1">
              <a:defRPr/>
            </a:pPr>
            <a:r>
              <a:rPr lang="en-US" sz="3200" dirty="0">
                <a:solidFill>
                  <a:schemeClr val="tx1">
                    <a:lumMod val="75000"/>
                    <a:lumOff val="25000"/>
                  </a:schemeClr>
                </a:solidFill>
                <a:latin typeface="Franklin Gothic Medium"/>
                <a:cs typeface="Franklin Gothic Medium"/>
              </a:rPr>
              <a:t>Your Time with Them</a:t>
            </a:r>
          </a:p>
        </p:txBody>
      </p:sp>
      <p:sp>
        <p:nvSpPr>
          <p:cNvPr id="11" name="AutoShape 8"/>
          <p:cNvSpPr>
            <a:spLocks noChangeArrowheads="1"/>
          </p:cNvSpPr>
          <p:nvPr/>
        </p:nvSpPr>
        <p:spPr bwMode="auto">
          <a:xfrm>
            <a:off x="1295400" y="4830763"/>
            <a:ext cx="1295400" cy="685800"/>
          </a:xfrm>
          <a:prstGeom prst="roundRect">
            <a:avLst>
              <a:gd name="adj" fmla="val 16667"/>
            </a:avLst>
          </a:prstGeom>
          <a:solidFill>
            <a:schemeClr val="tx1">
              <a:lumMod val="65000"/>
              <a:lumOff val="35000"/>
            </a:schemeClr>
          </a:solidFill>
          <a:ln>
            <a:noFill/>
            <a:headEnd/>
            <a:tailEnd/>
          </a:ln>
          <a:effectLst>
            <a:outerShdw blurRad="50800" dist="38100" algn="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dirty="0">
                <a:solidFill>
                  <a:schemeClr val="bg1"/>
                </a:solidFill>
                <a:latin typeface="Franklin Gothic Book"/>
                <a:cs typeface="Franklin Gothic Book"/>
              </a:rPr>
              <a:t>I Decide</a:t>
            </a:r>
          </a:p>
        </p:txBody>
      </p:sp>
      <p:sp>
        <p:nvSpPr>
          <p:cNvPr id="12" name="AutoShape 9"/>
          <p:cNvSpPr>
            <a:spLocks noChangeArrowheads="1"/>
          </p:cNvSpPr>
          <p:nvPr/>
        </p:nvSpPr>
        <p:spPr bwMode="auto">
          <a:xfrm>
            <a:off x="3505200" y="4191000"/>
            <a:ext cx="1447800" cy="685800"/>
          </a:xfrm>
          <a:prstGeom prst="roundRect">
            <a:avLst>
              <a:gd name="adj" fmla="val 16667"/>
            </a:avLst>
          </a:prstGeom>
          <a:solidFill>
            <a:srgbClr val="595959"/>
          </a:solidFill>
          <a:ln>
            <a:noFill/>
            <a:headEnd/>
            <a:tailEnd/>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dirty="0">
                <a:solidFill>
                  <a:srgbClr val="FFFFFF"/>
                </a:solidFill>
                <a:latin typeface="Franklin Gothic Book"/>
                <a:cs typeface="Franklin Gothic Book"/>
              </a:rPr>
              <a:t>You Suggest</a:t>
            </a:r>
          </a:p>
          <a:p>
            <a:pPr algn="ctr" eaLnBrk="1" hangingPunct="1">
              <a:defRPr/>
            </a:pPr>
            <a:r>
              <a:rPr lang="en-US" dirty="0">
                <a:solidFill>
                  <a:srgbClr val="FFFFFF"/>
                </a:solidFill>
                <a:latin typeface="Franklin Gothic Book"/>
                <a:cs typeface="Franklin Gothic Book"/>
              </a:rPr>
              <a:t>I Decide</a:t>
            </a:r>
          </a:p>
        </p:txBody>
      </p:sp>
      <p:sp>
        <p:nvSpPr>
          <p:cNvPr id="13" name="AutoShape 10"/>
          <p:cNvSpPr>
            <a:spLocks noChangeArrowheads="1"/>
          </p:cNvSpPr>
          <p:nvPr/>
        </p:nvSpPr>
        <p:spPr bwMode="auto">
          <a:xfrm>
            <a:off x="5791200" y="2011363"/>
            <a:ext cx="1524000" cy="914400"/>
          </a:xfrm>
          <a:prstGeom prst="roundRect">
            <a:avLst>
              <a:gd name="adj" fmla="val 16667"/>
            </a:avLst>
          </a:prstGeom>
          <a:solidFill>
            <a:srgbClr val="04346C"/>
          </a:solidFill>
          <a:ln>
            <a:noFill/>
            <a:headEnd/>
            <a:tailEnd/>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dirty="0">
                <a:solidFill>
                  <a:srgbClr val="FFFFFF"/>
                </a:solidFill>
                <a:latin typeface="Franklin Gothic Book"/>
                <a:cs typeface="Franklin Gothic Book"/>
              </a:rPr>
              <a:t>You Suggest</a:t>
            </a:r>
          </a:p>
          <a:p>
            <a:pPr algn="ctr" eaLnBrk="1" hangingPunct="1">
              <a:defRPr/>
            </a:pPr>
            <a:r>
              <a:rPr lang="en-US" dirty="0">
                <a:solidFill>
                  <a:srgbClr val="FFFFFF"/>
                </a:solidFill>
                <a:latin typeface="Franklin Gothic Book"/>
                <a:cs typeface="Franklin Gothic Book"/>
              </a:rPr>
              <a:t>We Discuss</a:t>
            </a:r>
          </a:p>
          <a:p>
            <a:pPr algn="ctr" eaLnBrk="1" hangingPunct="1">
              <a:defRPr/>
            </a:pPr>
            <a:r>
              <a:rPr lang="en-US" dirty="0">
                <a:solidFill>
                  <a:srgbClr val="FFFFFF"/>
                </a:solidFill>
                <a:latin typeface="Franklin Gothic Book"/>
                <a:cs typeface="Franklin Gothic Book"/>
              </a:rPr>
              <a:t>You Decide</a:t>
            </a:r>
          </a:p>
        </p:txBody>
      </p:sp>
      <p:sp>
        <p:nvSpPr>
          <p:cNvPr id="14" name="AutoShape 11"/>
          <p:cNvSpPr>
            <a:spLocks noChangeArrowheads="1"/>
          </p:cNvSpPr>
          <p:nvPr/>
        </p:nvSpPr>
        <p:spPr bwMode="auto">
          <a:xfrm>
            <a:off x="5791200" y="3078163"/>
            <a:ext cx="1524000" cy="914400"/>
          </a:xfrm>
          <a:prstGeom prst="roundRect">
            <a:avLst>
              <a:gd name="adj" fmla="val 16667"/>
            </a:avLst>
          </a:prstGeom>
          <a:solidFill>
            <a:srgbClr val="04346C"/>
          </a:solidFill>
          <a:ln>
            <a:noFill/>
            <a:headEnd/>
            <a:tailEnd/>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dirty="0">
                <a:solidFill>
                  <a:srgbClr val="FFFFFF"/>
                </a:solidFill>
                <a:latin typeface="Franklin Gothic Book"/>
                <a:cs typeface="Franklin Gothic Book"/>
              </a:rPr>
              <a:t>You Suggest</a:t>
            </a:r>
          </a:p>
          <a:p>
            <a:pPr algn="ctr" eaLnBrk="1" hangingPunct="1">
              <a:defRPr/>
            </a:pPr>
            <a:r>
              <a:rPr lang="en-US" dirty="0">
                <a:solidFill>
                  <a:srgbClr val="FFFFFF"/>
                </a:solidFill>
                <a:latin typeface="Franklin Gothic Book"/>
                <a:cs typeface="Franklin Gothic Book"/>
              </a:rPr>
              <a:t>We Discuss</a:t>
            </a:r>
          </a:p>
          <a:p>
            <a:pPr algn="ctr" eaLnBrk="1" hangingPunct="1">
              <a:defRPr/>
            </a:pPr>
            <a:r>
              <a:rPr lang="en-US" dirty="0">
                <a:solidFill>
                  <a:srgbClr val="FFFFFF"/>
                </a:solidFill>
                <a:latin typeface="Franklin Gothic Book"/>
                <a:cs typeface="Franklin Gothic Book"/>
              </a:rPr>
              <a:t>I Decide</a:t>
            </a:r>
          </a:p>
        </p:txBody>
      </p:sp>
      <p:sp>
        <p:nvSpPr>
          <p:cNvPr id="23" name="TextBox 22"/>
          <p:cNvSpPr txBox="1"/>
          <p:nvPr/>
        </p:nvSpPr>
        <p:spPr>
          <a:xfrm>
            <a:off x="8809569" y="2011363"/>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5"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
        <p:nvSpPr>
          <p:cNvPr id="16"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32</a:t>
            </a:fld>
            <a:r>
              <a:rPr lang="en-US" dirty="0"/>
              <a:t> </a:t>
            </a:r>
            <a:r>
              <a:rPr lang="en-US" sz="1800" dirty="0">
                <a:solidFill>
                  <a:srgbClr val="002060"/>
                </a:solidFill>
                <a:latin typeface="Calibri"/>
                <a:cs typeface="+mn-cs"/>
              </a:rPr>
              <a:t>| </a:t>
            </a:r>
            <a:r>
              <a:rPr lang="en-US" dirty="0"/>
              <a:t>3-8</a:t>
            </a:r>
          </a:p>
        </p:txBody>
      </p:sp>
    </p:spTree>
    <p:extLst>
      <p:ext uri="{BB962C8B-B14F-4D97-AF65-F5344CB8AC3E}">
        <p14:creationId xmlns:p14="http://schemas.microsoft.com/office/powerpoint/2010/main" val="424859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831866" y="6472792"/>
            <a:ext cx="4246926" cy="283668"/>
          </a:xfrm>
        </p:spPr>
        <p:txBody>
          <a:bodyPr/>
          <a:lstStyle/>
          <a:p>
            <a:r>
              <a:rPr lang="en-US" dirty="0">
                <a:latin typeface="Franklin Gothic Book"/>
                <a:cs typeface="Franklin Gothic Book"/>
              </a:rPr>
              <a:t>Copyright 2015, Leadership Strategies, Inc. - V15.07c Duplication prohibited without consent </a:t>
            </a:r>
          </a:p>
        </p:txBody>
      </p:sp>
      <p:sp>
        <p:nvSpPr>
          <p:cNvPr id="46" name="Title 1"/>
          <p:cNvSpPr>
            <a:spLocks noGrp="1"/>
          </p:cNvSpPr>
          <p:nvPr>
            <p:ph type="title"/>
          </p:nvPr>
        </p:nvSpPr>
        <p:spPr>
          <a:xfrm>
            <a:off x="2051581" y="1002320"/>
            <a:ext cx="5078684" cy="634781"/>
          </a:xfrm>
          <a:solidFill>
            <a:schemeClr val="accent6">
              <a:lumMod val="75000"/>
            </a:schemeClr>
          </a:solidFill>
        </p:spPr>
        <p:txBody>
          <a:bodyPr>
            <a:normAutofit fontScale="90000"/>
          </a:bodyPr>
          <a:lstStyle/>
          <a:p>
            <a:r>
              <a:rPr lang="en-US" sz="4000" dirty="0">
                <a:solidFill>
                  <a:schemeClr val="bg1"/>
                </a:solidFill>
                <a:latin typeface="Franklin Gothic Demi" panose="020B0703020102020204" pitchFamily="34" charset="0"/>
              </a:rPr>
              <a:t>  </a:t>
            </a:r>
            <a:r>
              <a:rPr lang="en-US" sz="4000" dirty="0">
                <a:solidFill>
                  <a:schemeClr val="bg1"/>
                </a:solidFill>
                <a:latin typeface="Franklin Gothic Book" panose="020B0503020102020204" pitchFamily="34" charset="0"/>
              </a:rPr>
              <a:t>Where does the box go?</a:t>
            </a:r>
          </a:p>
        </p:txBody>
      </p:sp>
      <p:pic>
        <p:nvPicPr>
          <p:cNvPr id="2" name="Picture 1"/>
          <p:cNvPicPr>
            <a:picLocks noChangeAspect="1"/>
          </p:cNvPicPr>
          <p:nvPr/>
        </p:nvPicPr>
        <p:blipFill>
          <a:blip r:embed="rId2"/>
          <a:stretch>
            <a:fillRect/>
          </a:stretch>
        </p:blipFill>
        <p:spPr>
          <a:xfrm>
            <a:off x="269912" y="1084048"/>
            <a:ext cx="8663167" cy="5712447"/>
          </a:xfrm>
          <a:prstGeom prst="rect">
            <a:avLst/>
          </a:prstGeom>
        </p:spPr>
      </p:pic>
      <p:sp>
        <p:nvSpPr>
          <p:cNvPr id="3" name="Callout: Down Arrow 2"/>
          <p:cNvSpPr/>
          <p:nvPr/>
        </p:nvSpPr>
        <p:spPr>
          <a:xfrm>
            <a:off x="1209368" y="4178703"/>
            <a:ext cx="1622324" cy="609599"/>
          </a:xfrm>
          <a:prstGeom prst="downArrowCallout">
            <a:avLst/>
          </a:prstGeom>
          <a:solidFill>
            <a:srgbClr val="F792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1. Lower Left?</a:t>
            </a:r>
          </a:p>
        </p:txBody>
      </p:sp>
      <p:sp>
        <p:nvSpPr>
          <p:cNvPr id="15" name="Callout: Down Arrow 14"/>
          <p:cNvSpPr/>
          <p:nvPr/>
        </p:nvSpPr>
        <p:spPr>
          <a:xfrm>
            <a:off x="7320133" y="4173788"/>
            <a:ext cx="1622324" cy="609599"/>
          </a:xfrm>
          <a:prstGeom prst="downArrowCallout">
            <a:avLst/>
          </a:prstGeom>
          <a:solidFill>
            <a:srgbClr val="F792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2. Lower Right?</a:t>
            </a:r>
          </a:p>
        </p:txBody>
      </p:sp>
      <p:sp>
        <p:nvSpPr>
          <p:cNvPr id="6" name="Callout: Up Arrow 5"/>
          <p:cNvSpPr/>
          <p:nvPr/>
        </p:nvSpPr>
        <p:spPr>
          <a:xfrm>
            <a:off x="7354549" y="1750135"/>
            <a:ext cx="1645920" cy="589936"/>
          </a:xfrm>
          <a:prstGeom prst="upArrowCallout">
            <a:avLst/>
          </a:prstGeom>
          <a:solidFill>
            <a:srgbClr val="F792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3. Upper Right?</a:t>
            </a:r>
          </a:p>
        </p:txBody>
      </p:sp>
      <p:sp>
        <p:nvSpPr>
          <p:cNvPr id="18" name="Callout: Up Arrow 17"/>
          <p:cNvSpPr/>
          <p:nvPr/>
        </p:nvSpPr>
        <p:spPr>
          <a:xfrm>
            <a:off x="1224115" y="1755052"/>
            <a:ext cx="1607577" cy="589936"/>
          </a:xfrm>
          <a:prstGeom prst="upArrowCallout">
            <a:avLst/>
          </a:prstGeom>
          <a:solidFill>
            <a:srgbClr val="F792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4. Upper Left?</a:t>
            </a:r>
          </a:p>
        </p:txBody>
      </p:sp>
      <p:sp>
        <p:nvSpPr>
          <p:cNvPr id="10" name="TextBox 9"/>
          <p:cNvSpPr txBox="1"/>
          <p:nvPr/>
        </p:nvSpPr>
        <p:spPr>
          <a:xfrm>
            <a:off x="2831692" y="1750135"/>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Title 1"/>
          <p:cNvSpPr txBox="1">
            <a:spLocks/>
          </p:cNvSpPr>
          <p:nvPr/>
        </p:nvSpPr>
        <p:spPr>
          <a:xfrm>
            <a:off x="296030" y="0"/>
            <a:ext cx="6821253" cy="973498"/>
          </a:xfrm>
          <a:prstGeom prst="rect">
            <a:avLst/>
          </a:prstGeom>
        </p:spPr>
        <p:txBody>
          <a:bodyPr anchor="ctr"/>
          <a:lstStyle>
            <a:lvl1pPr algn="l" defTabSz="457200" rtl="0" eaLnBrk="1" latinLnBrk="0" hangingPunct="1">
              <a:spcBef>
                <a:spcPct val="0"/>
              </a:spcBef>
              <a:buNone/>
              <a:defRPr sz="3200" kern="1200">
                <a:solidFill>
                  <a:srgbClr val="04346C"/>
                </a:solidFill>
                <a:latin typeface="Franklin Gothic Book"/>
                <a:ea typeface="+mj-ea"/>
                <a:cs typeface="Franklin Gothic Book"/>
              </a:defRPr>
            </a:lvl1pPr>
          </a:lstStyle>
          <a:p>
            <a:r>
              <a:rPr lang="en-US"/>
              <a:t>C. Decision Matrix</a:t>
            </a:r>
            <a:endParaRPr lang="en-US" dirty="0"/>
          </a:p>
        </p:txBody>
      </p:sp>
    </p:spTree>
    <p:extLst>
      <p:ext uri="{BB962C8B-B14F-4D97-AF65-F5344CB8AC3E}">
        <p14:creationId xmlns:p14="http://schemas.microsoft.com/office/powerpoint/2010/main" val="385367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6"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Decision Matrix</a:t>
            </a:r>
          </a:p>
        </p:txBody>
      </p:sp>
      <p:sp>
        <p:nvSpPr>
          <p:cNvPr id="6" name="Line 3"/>
          <p:cNvSpPr>
            <a:spLocks noChangeShapeType="1"/>
          </p:cNvSpPr>
          <p:nvPr/>
        </p:nvSpPr>
        <p:spPr bwMode="auto">
          <a:xfrm flipV="1">
            <a:off x="1066800" y="1325563"/>
            <a:ext cx="0" cy="4419600"/>
          </a:xfrm>
          <a:prstGeom prst="line">
            <a:avLst/>
          </a:prstGeom>
          <a:noFill/>
          <a:ln w="76200" cmpd="thinThick">
            <a:solidFill>
              <a:schemeClr val="tx1">
                <a:lumMod val="75000"/>
                <a:lumOff val="25000"/>
              </a:schemeClr>
            </a:solidFill>
            <a:miter lim="800000"/>
            <a:headEnd/>
            <a:tailEnd type="triangle" w="med" len="med"/>
          </a:ln>
          <a:extLst>
            <a:ext uri="{909E8E84-426E-40dd-AFC4-6F175D3DCCD1}">
              <a14:hiddenFill xmlns="" xmlns:a14="http://schemas.microsoft.com/office/drawing/2010/main">
                <a:noFill/>
              </a14:hiddenFill>
            </a:ext>
          </a:extLst>
        </p:spPr>
        <p:txBody>
          <a:bodyPr wrap="none"/>
          <a:lstStyle/>
          <a:p>
            <a:pPr algn="ctr" eaLnBrk="1" hangingPunct="1">
              <a:defRPr/>
            </a:pPr>
            <a:endParaRPr lang="en-US" dirty="0">
              <a:latin typeface="+mj-lt"/>
            </a:endParaRPr>
          </a:p>
        </p:txBody>
      </p:sp>
      <p:sp>
        <p:nvSpPr>
          <p:cNvPr id="7" name="Line 4"/>
          <p:cNvSpPr>
            <a:spLocks noChangeShapeType="1"/>
          </p:cNvSpPr>
          <p:nvPr/>
        </p:nvSpPr>
        <p:spPr bwMode="auto">
          <a:xfrm>
            <a:off x="1066800" y="5745163"/>
            <a:ext cx="7467600" cy="0"/>
          </a:xfrm>
          <a:prstGeom prst="line">
            <a:avLst/>
          </a:prstGeom>
          <a:noFill/>
          <a:ln w="76200" cmpd="thinThick">
            <a:solidFill>
              <a:schemeClr val="tx1">
                <a:lumMod val="75000"/>
                <a:lumOff val="25000"/>
              </a:schemeClr>
            </a:solidFill>
            <a:miter lim="800000"/>
            <a:headEnd/>
            <a:tailEnd type="triangle" w="med" len="med"/>
          </a:ln>
          <a:extLst>
            <a:ext uri="{909E8E84-426E-40dd-AFC4-6F175D3DCCD1}">
              <a14:hiddenFill xmlns="" xmlns:a14="http://schemas.microsoft.com/office/drawing/2010/main">
                <a:noFill/>
              </a14:hiddenFill>
            </a:ext>
          </a:extLst>
        </p:spPr>
        <p:txBody>
          <a:bodyPr wrap="none"/>
          <a:lstStyle/>
          <a:p>
            <a:pPr algn="ctr" eaLnBrk="1" hangingPunct="1">
              <a:defRPr/>
            </a:pPr>
            <a:endParaRPr lang="en-US" dirty="0">
              <a:latin typeface="+mj-lt"/>
            </a:endParaRPr>
          </a:p>
        </p:txBody>
      </p:sp>
      <p:sp>
        <p:nvSpPr>
          <p:cNvPr id="8" name="Text Box 5"/>
          <p:cNvSpPr txBox="1">
            <a:spLocks noChangeArrowheads="1"/>
          </p:cNvSpPr>
          <p:nvPr/>
        </p:nvSpPr>
        <p:spPr bwMode="auto">
          <a:xfrm rot="16219855">
            <a:off x="-496725" y="3176300"/>
            <a:ext cx="225233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charset="0"/>
              </a:defRPr>
            </a:lvl1pPr>
            <a:lvl2pPr marL="742950" indent="-285750" eaLnBrk="0" hangingPunct="0">
              <a:defRPr sz="3800" b="1">
                <a:solidFill>
                  <a:srgbClr val="104A73"/>
                </a:solidFill>
                <a:latin typeface="Arial" charset="0"/>
              </a:defRPr>
            </a:lvl2pPr>
            <a:lvl3pPr marL="1143000" indent="-228600" eaLnBrk="0" hangingPunct="0">
              <a:defRPr sz="3800" b="1">
                <a:solidFill>
                  <a:srgbClr val="104A73"/>
                </a:solidFill>
                <a:latin typeface="Arial" charset="0"/>
              </a:defRPr>
            </a:lvl3pPr>
            <a:lvl4pPr marL="1600200" indent="-228600" eaLnBrk="0" hangingPunct="0">
              <a:defRPr sz="3800" b="1">
                <a:solidFill>
                  <a:srgbClr val="104A73"/>
                </a:solidFill>
                <a:latin typeface="Arial" charset="0"/>
              </a:defRPr>
            </a:lvl4pPr>
            <a:lvl5pPr marL="2057400" indent="-228600" eaLnBrk="0" hangingPunct="0">
              <a:defRPr sz="3800" b="1">
                <a:solidFill>
                  <a:srgbClr val="104A73"/>
                </a:solidFill>
                <a:latin typeface="Arial" charset="0"/>
              </a:defRPr>
            </a:lvl5pPr>
            <a:lvl6pPr marL="2514600" indent="-228600" algn="ctr" eaLnBrk="0" fontAlgn="base" hangingPunct="0">
              <a:spcBef>
                <a:spcPct val="0"/>
              </a:spcBef>
              <a:spcAft>
                <a:spcPct val="0"/>
              </a:spcAft>
              <a:defRPr sz="3800" b="1">
                <a:solidFill>
                  <a:srgbClr val="104A73"/>
                </a:solidFill>
                <a:latin typeface="Arial" charset="0"/>
              </a:defRPr>
            </a:lvl6pPr>
            <a:lvl7pPr marL="2971800" indent="-228600" algn="ctr" eaLnBrk="0" fontAlgn="base" hangingPunct="0">
              <a:spcBef>
                <a:spcPct val="0"/>
              </a:spcBef>
              <a:spcAft>
                <a:spcPct val="0"/>
              </a:spcAft>
              <a:defRPr sz="3800" b="1">
                <a:solidFill>
                  <a:srgbClr val="104A73"/>
                </a:solidFill>
                <a:latin typeface="Arial" charset="0"/>
              </a:defRPr>
            </a:lvl7pPr>
            <a:lvl8pPr marL="3429000" indent="-228600" algn="ctr" eaLnBrk="0" fontAlgn="base" hangingPunct="0">
              <a:spcBef>
                <a:spcPct val="0"/>
              </a:spcBef>
              <a:spcAft>
                <a:spcPct val="0"/>
              </a:spcAft>
              <a:defRPr sz="3800" b="1">
                <a:solidFill>
                  <a:srgbClr val="104A73"/>
                </a:solidFill>
                <a:latin typeface="Arial" charset="0"/>
              </a:defRPr>
            </a:lvl8pPr>
            <a:lvl9pPr marL="3886200" indent="-228600" algn="ctr" eaLnBrk="0" fontAlgn="base" hangingPunct="0">
              <a:spcBef>
                <a:spcPct val="0"/>
              </a:spcBef>
              <a:spcAft>
                <a:spcPct val="0"/>
              </a:spcAft>
              <a:defRPr sz="3800" b="1">
                <a:solidFill>
                  <a:srgbClr val="104A73"/>
                </a:solidFill>
                <a:latin typeface="Arial" charset="0"/>
              </a:defRPr>
            </a:lvl9pPr>
          </a:lstStyle>
          <a:p>
            <a:pPr algn="ctr" eaLnBrk="1" hangingPunct="1">
              <a:defRPr/>
            </a:pPr>
            <a:r>
              <a:rPr lang="en-US" sz="3200" dirty="0">
                <a:solidFill>
                  <a:schemeClr val="tx1">
                    <a:lumMod val="75000"/>
                    <a:lumOff val="25000"/>
                  </a:schemeClr>
                </a:solidFill>
                <a:latin typeface="Franklin Gothic Medium"/>
                <a:cs typeface="Franklin Gothic Medium"/>
              </a:rPr>
              <a:t>Their Buy-In</a:t>
            </a:r>
          </a:p>
        </p:txBody>
      </p:sp>
      <p:sp>
        <p:nvSpPr>
          <p:cNvPr id="9" name="Text Box 6"/>
          <p:cNvSpPr txBox="1">
            <a:spLocks noChangeArrowheads="1"/>
          </p:cNvSpPr>
          <p:nvPr/>
        </p:nvSpPr>
        <p:spPr bwMode="auto">
          <a:xfrm>
            <a:off x="2016094" y="5745163"/>
            <a:ext cx="387197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charset="0"/>
              </a:defRPr>
            </a:lvl1pPr>
            <a:lvl2pPr marL="742950" indent="-285750" eaLnBrk="0" hangingPunct="0">
              <a:defRPr sz="3800" b="1">
                <a:solidFill>
                  <a:srgbClr val="104A73"/>
                </a:solidFill>
                <a:latin typeface="Arial" charset="0"/>
              </a:defRPr>
            </a:lvl2pPr>
            <a:lvl3pPr marL="1143000" indent="-228600" eaLnBrk="0" hangingPunct="0">
              <a:defRPr sz="3800" b="1">
                <a:solidFill>
                  <a:srgbClr val="104A73"/>
                </a:solidFill>
                <a:latin typeface="Arial" charset="0"/>
              </a:defRPr>
            </a:lvl3pPr>
            <a:lvl4pPr marL="1600200" indent="-228600" eaLnBrk="0" hangingPunct="0">
              <a:defRPr sz="3800" b="1">
                <a:solidFill>
                  <a:srgbClr val="104A73"/>
                </a:solidFill>
                <a:latin typeface="Arial" charset="0"/>
              </a:defRPr>
            </a:lvl4pPr>
            <a:lvl5pPr marL="2057400" indent="-228600" eaLnBrk="0" hangingPunct="0">
              <a:defRPr sz="3800" b="1">
                <a:solidFill>
                  <a:srgbClr val="104A73"/>
                </a:solidFill>
                <a:latin typeface="Arial" charset="0"/>
              </a:defRPr>
            </a:lvl5pPr>
            <a:lvl6pPr marL="2514600" indent="-228600" algn="ctr" eaLnBrk="0" fontAlgn="base" hangingPunct="0">
              <a:spcBef>
                <a:spcPct val="0"/>
              </a:spcBef>
              <a:spcAft>
                <a:spcPct val="0"/>
              </a:spcAft>
              <a:defRPr sz="3800" b="1">
                <a:solidFill>
                  <a:srgbClr val="104A73"/>
                </a:solidFill>
                <a:latin typeface="Arial" charset="0"/>
              </a:defRPr>
            </a:lvl6pPr>
            <a:lvl7pPr marL="2971800" indent="-228600" algn="ctr" eaLnBrk="0" fontAlgn="base" hangingPunct="0">
              <a:spcBef>
                <a:spcPct val="0"/>
              </a:spcBef>
              <a:spcAft>
                <a:spcPct val="0"/>
              </a:spcAft>
              <a:defRPr sz="3800" b="1">
                <a:solidFill>
                  <a:srgbClr val="104A73"/>
                </a:solidFill>
                <a:latin typeface="Arial" charset="0"/>
              </a:defRPr>
            </a:lvl7pPr>
            <a:lvl8pPr marL="3429000" indent="-228600" algn="ctr" eaLnBrk="0" fontAlgn="base" hangingPunct="0">
              <a:spcBef>
                <a:spcPct val="0"/>
              </a:spcBef>
              <a:spcAft>
                <a:spcPct val="0"/>
              </a:spcAft>
              <a:defRPr sz="3800" b="1">
                <a:solidFill>
                  <a:srgbClr val="104A73"/>
                </a:solidFill>
                <a:latin typeface="Arial" charset="0"/>
              </a:defRPr>
            </a:lvl8pPr>
            <a:lvl9pPr marL="3886200" indent="-228600" algn="ctr" eaLnBrk="0" fontAlgn="base" hangingPunct="0">
              <a:spcBef>
                <a:spcPct val="0"/>
              </a:spcBef>
              <a:spcAft>
                <a:spcPct val="0"/>
              </a:spcAft>
              <a:defRPr sz="3800" b="1">
                <a:solidFill>
                  <a:srgbClr val="104A73"/>
                </a:solidFill>
                <a:latin typeface="Arial" charset="0"/>
              </a:defRPr>
            </a:lvl9pPr>
          </a:lstStyle>
          <a:p>
            <a:pPr algn="ctr" eaLnBrk="1" hangingPunct="1">
              <a:defRPr/>
            </a:pPr>
            <a:r>
              <a:rPr lang="en-US" sz="3200" dirty="0">
                <a:solidFill>
                  <a:schemeClr val="tx1">
                    <a:lumMod val="75000"/>
                    <a:lumOff val="25000"/>
                  </a:schemeClr>
                </a:solidFill>
                <a:latin typeface="Franklin Gothic Medium"/>
                <a:cs typeface="Franklin Gothic Medium"/>
              </a:rPr>
              <a:t>Your Time with Them</a:t>
            </a:r>
          </a:p>
        </p:txBody>
      </p:sp>
      <p:sp>
        <p:nvSpPr>
          <p:cNvPr id="10" name="AutoShape 7"/>
          <p:cNvSpPr>
            <a:spLocks noChangeArrowheads="1"/>
          </p:cNvSpPr>
          <p:nvPr/>
        </p:nvSpPr>
        <p:spPr bwMode="auto">
          <a:xfrm>
            <a:off x="1295400" y="1143000"/>
            <a:ext cx="1447800" cy="685800"/>
          </a:xfrm>
          <a:prstGeom prst="roundRect">
            <a:avLst>
              <a:gd name="adj" fmla="val 16667"/>
            </a:avLst>
          </a:prstGeom>
          <a:solidFill>
            <a:srgbClr val="A0B31B"/>
          </a:solidFill>
          <a:ln>
            <a:noFill/>
            <a:headEnd/>
            <a:tailEnd/>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dirty="0">
                <a:solidFill>
                  <a:srgbClr val="FFFFFF"/>
                </a:solidFill>
                <a:latin typeface="Franklin Gothic Book"/>
                <a:cs typeface="Franklin Gothic Book"/>
              </a:rPr>
              <a:t>You Suggest</a:t>
            </a:r>
          </a:p>
          <a:p>
            <a:pPr algn="ctr" eaLnBrk="1" hangingPunct="1">
              <a:defRPr/>
            </a:pPr>
            <a:r>
              <a:rPr lang="en-US" dirty="0">
                <a:solidFill>
                  <a:srgbClr val="FFFFFF"/>
                </a:solidFill>
                <a:latin typeface="Franklin Gothic Book"/>
                <a:cs typeface="Franklin Gothic Book"/>
              </a:rPr>
              <a:t>You Decide</a:t>
            </a:r>
          </a:p>
        </p:txBody>
      </p:sp>
      <p:sp>
        <p:nvSpPr>
          <p:cNvPr id="11" name="AutoShape 8"/>
          <p:cNvSpPr>
            <a:spLocks noChangeArrowheads="1"/>
          </p:cNvSpPr>
          <p:nvPr/>
        </p:nvSpPr>
        <p:spPr bwMode="auto">
          <a:xfrm>
            <a:off x="1295400" y="4830763"/>
            <a:ext cx="1295400" cy="685800"/>
          </a:xfrm>
          <a:prstGeom prst="roundRect">
            <a:avLst>
              <a:gd name="adj" fmla="val 16667"/>
            </a:avLst>
          </a:prstGeom>
          <a:solidFill>
            <a:schemeClr val="tx1">
              <a:lumMod val="65000"/>
              <a:lumOff val="35000"/>
            </a:schemeClr>
          </a:solidFill>
          <a:ln>
            <a:noFill/>
            <a:headEnd/>
            <a:tailEnd/>
          </a:ln>
          <a:effectLst>
            <a:outerShdw blurRad="50800" dist="38100" algn="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dirty="0">
                <a:solidFill>
                  <a:schemeClr val="bg1"/>
                </a:solidFill>
                <a:latin typeface="Franklin Gothic Book"/>
                <a:cs typeface="Franklin Gothic Book"/>
              </a:rPr>
              <a:t>I Decide</a:t>
            </a:r>
          </a:p>
        </p:txBody>
      </p:sp>
      <p:sp>
        <p:nvSpPr>
          <p:cNvPr id="12" name="AutoShape 9"/>
          <p:cNvSpPr>
            <a:spLocks noChangeArrowheads="1"/>
          </p:cNvSpPr>
          <p:nvPr/>
        </p:nvSpPr>
        <p:spPr bwMode="auto">
          <a:xfrm>
            <a:off x="3505200" y="4191000"/>
            <a:ext cx="1447800" cy="685800"/>
          </a:xfrm>
          <a:prstGeom prst="roundRect">
            <a:avLst>
              <a:gd name="adj" fmla="val 16667"/>
            </a:avLst>
          </a:prstGeom>
          <a:solidFill>
            <a:srgbClr val="595959"/>
          </a:solidFill>
          <a:ln>
            <a:noFill/>
            <a:headEnd/>
            <a:tailEnd/>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dirty="0">
                <a:solidFill>
                  <a:srgbClr val="FFFFFF"/>
                </a:solidFill>
                <a:latin typeface="Franklin Gothic Book"/>
                <a:cs typeface="Franklin Gothic Book"/>
              </a:rPr>
              <a:t>You Suggest</a:t>
            </a:r>
          </a:p>
          <a:p>
            <a:pPr algn="ctr" eaLnBrk="1" hangingPunct="1">
              <a:defRPr/>
            </a:pPr>
            <a:r>
              <a:rPr lang="en-US" dirty="0">
                <a:solidFill>
                  <a:srgbClr val="FFFFFF"/>
                </a:solidFill>
                <a:latin typeface="Franklin Gothic Book"/>
                <a:cs typeface="Franklin Gothic Book"/>
              </a:rPr>
              <a:t>I Decide</a:t>
            </a:r>
          </a:p>
        </p:txBody>
      </p:sp>
      <p:sp>
        <p:nvSpPr>
          <p:cNvPr id="13" name="AutoShape 10"/>
          <p:cNvSpPr>
            <a:spLocks noChangeArrowheads="1"/>
          </p:cNvSpPr>
          <p:nvPr/>
        </p:nvSpPr>
        <p:spPr bwMode="auto">
          <a:xfrm>
            <a:off x="5791200" y="2011363"/>
            <a:ext cx="1524000" cy="914400"/>
          </a:xfrm>
          <a:prstGeom prst="roundRect">
            <a:avLst>
              <a:gd name="adj" fmla="val 16667"/>
            </a:avLst>
          </a:prstGeom>
          <a:solidFill>
            <a:srgbClr val="04346C"/>
          </a:solidFill>
          <a:ln>
            <a:noFill/>
            <a:headEnd/>
            <a:tailEnd/>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dirty="0">
                <a:solidFill>
                  <a:srgbClr val="FFFFFF"/>
                </a:solidFill>
                <a:latin typeface="Franklin Gothic Book"/>
                <a:cs typeface="Franklin Gothic Book"/>
              </a:rPr>
              <a:t>You Suggest</a:t>
            </a:r>
          </a:p>
          <a:p>
            <a:pPr algn="ctr" eaLnBrk="1" hangingPunct="1">
              <a:defRPr/>
            </a:pPr>
            <a:r>
              <a:rPr lang="en-US" dirty="0">
                <a:solidFill>
                  <a:srgbClr val="FFFFFF"/>
                </a:solidFill>
                <a:latin typeface="Franklin Gothic Book"/>
                <a:cs typeface="Franklin Gothic Book"/>
              </a:rPr>
              <a:t>We Discuss</a:t>
            </a:r>
          </a:p>
          <a:p>
            <a:pPr algn="ctr" eaLnBrk="1" hangingPunct="1">
              <a:defRPr/>
            </a:pPr>
            <a:r>
              <a:rPr lang="en-US" dirty="0">
                <a:solidFill>
                  <a:srgbClr val="FFFFFF"/>
                </a:solidFill>
                <a:latin typeface="Franklin Gothic Book"/>
                <a:cs typeface="Franklin Gothic Book"/>
              </a:rPr>
              <a:t>You Decide</a:t>
            </a:r>
          </a:p>
        </p:txBody>
      </p:sp>
      <p:sp>
        <p:nvSpPr>
          <p:cNvPr id="14" name="AutoShape 11"/>
          <p:cNvSpPr>
            <a:spLocks noChangeArrowheads="1"/>
          </p:cNvSpPr>
          <p:nvPr/>
        </p:nvSpPr>
        <p:spPr bwMode="auto">
          <a:xfrm>
            <a:off x="5791200" y="3078163"/>
            <a:ext cx="1524000" cy="914400"/>
          </a:xfrm>
          <a:prstGeom prst="roundRect">
            <a:avLst>
              <a:gd name="adj" fmla="val 16667"/>
            </a:avLst>
          </a:prstGeom>
          <a:solidFill>
            <a:srgbClr val="04346C"/>
          </a:solidFill>
          <a:ln>
            <a:noFill/>
            <a:headEnd/>
            <a:tailEnd/>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dirty="0">
                <a:solidFill>
                  <a:srgbClr val="FFFFFF"/>
                </a:solidFill>
                <a:latin typeface="Franklin Gothic Book"/>
                <a:cs typeface="Franklin Gothic Book"/>
              </a:rPr>
              <a:t>You Suggest</a:t>
            </a:r>
          </a:p>
          <a:p>
            <a:pPr algn="ctr" eaLnBrk="1" hangingPunct="1">
              <a:defRPr/>
            </a:pPr>
            <a:r>
              <a:rPr lang="en-US" dirty="0">
                <a:solidFill>
                  <a:srgbClr val="FFFFFF"/>
                </a:solidFill>
                <a:latin typeface="Franklin Gothic Book"/>
                <a:cs typeface="Franklin Gothic Book"/>
              </a:rPr>
              <a:t>We Discuss</a:t>
            </a:r>
          </a:p>
          <a:p>
            <a:pPr algn="ctr" eaLnBrk="1" hangingPunct="1">
              <a:defRPr/>
            </a:pPr>
            <a:r>
              <a:rPr lang="en-US" dirty="0">
                <a:solidFill>
                  <a:srgbClr val="FFFFFF"/>
                </a:solidFill>
                <a:latin typeface="Franklin Gothic Book"/>
                <a:cs typeface="Franklin Gothic Book"/>
              </a:rPr>
              <a:t>I Decide</a:t>
            </a:r>
          </a:p>
        </p:txBody>
      </p:sp>
      <p:sp>
        <p:nvSpPr>
          <p:cNvPr id="15" name="Line 12"/>
          <p:cNvSpPr>
            <a:spLocks noChangeShapeType="1"/>
          </p:cNvSpPr>
          <p:nvPr/>
        </p:nvSpPr>
        <p:spPr bwMode="auto">
          <a:xfrm>
            <a:off x="1219200" y="4038600"/>
            <a:ext cx="6934200" cy="0"/>
          </a:xfrm>
          <a:prstGeom prst="line">
            <a:avLst/>
          </a:prstGeom>
          <a:noFill/>
          <a:ln w="28575">
            <a:solidFill>
              <a:srgbClr val="E46C0A"/>
            </a:solidFill>
            <a:prstDash val="sysDot"/>
            <a:miter lim="800000"/>
            <a:headEnd/>
            <a:tailEnd/>
          </a:ln>
          <a:extLst>
            <a:ext uri="{909E8E84-426E-40dd-AFC4-6F175D3DCCD1}">
              <a14:hiddenFill xmlns="" xmlns:a14="http://schemas.microsoft.com/office/drawing/2010/main">
                <a:noFill/>
              </a14:hiddenFill>
            </a:ext>
          </a:extLst>
        </p:spPr>
        <p:txBody>
          <a:bodyPr wrap="none"/>
          <a:lstStyle/>
          <a:p>
            <a:pPr algn="ctr" eaLnBrk="1" hangingPunct="1">
              <a:defRPr/>
            </a:pPr>
            <a:endParaRPr lang="en-US" dirty="0">
              <a:latin typeface="+mj-lt"/>
            </a:endParaRPr>
          </a:p>
        </p:txBody>
      </p:sp>
      <p:sp>
        <p:nvSpPr>
          <p:cNvPr id="16" name="Line 13"/>
          <p:cNvSpPr>
            <a:spLocks noChangeShapeType="1"/>
          </p:cNvSpPr>
          <p:nvPr/>
        </p:nvSpPr>
        <p:spPr bwMode="auto">
          <a:xfrm>
            <a:off x="1143000" y="1905000"/>
            <a:ext cx="6934200" cy="0"/>
          </a:xfrm>
          <a:prstGeom prst="line">
            <a:avLst/>
          </a:prstGeom>
          <a:noFill/>
          <a:ln w="28575">
            <a:solidFill>
              <a:schemeClr val="accent6">
                <a:lumMod val="75000"/>
              </a:schemeClr>
            </a:solidFill>
            <a:prstDash val="sysDot"/>
            <a:miter lim="800000"/>
            <a:headEnd/>
            <a:tailEnd/>
          </a:ln>
          <a:extLst>
            <a:ext uri="{909E8E84-426E-40dd-AFC4-6F175D3DCCD1}">
              <a14:hiddenFill xmlns="" xmlns:a14="http://schemas.microsoft.com/office/drawing/2010/main">
                <a:noFill/>
              </a14:hiddenFill>
            </a:ext>
          </a:extLst>
        </p:spPr>
        <p:txBody>
          <a:bodyPr wrap="none"/>
          <a:lstStyle/>
          <a:p>
            <a:pPr algn="ctr" eaLnBrk="1" hangingPunct="1">
              <a:defRPr/>
            </a:pPr>
            <a:endParaRPr lang="en-US" dirty="0">
              <a:latin typeface="+mj-lt"/>
            </a:endParaRPr>
          </a:p>
        </p:txBody>
      </p:sp>
      <p:sp>
        <p:nvSpPr>
          <p:cNvPr id="17" name="Text Box 14"/>
          <p:cNvSpPr txBox="1">
            <a:spLocks noChangeArrowheads="1"/>
          </p:cNvSpPr>
          <p:nvPr/>
        </p:nvSpPr>
        <p:spPr bwMode="auto">
          <a:xfrm>
            <a:off x="3111045" y="4992688"/>
            <a:ext cx="28520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charset="0"/>
              </a:defRPr>
            </a:lvl1pPr>
            <a:lvl2pPr marL="742950" indent="-285750" eaLnBrk="0" hangingPunct="0">
              <a:defRPr sz="3800" b="1">
                <a:solidFill>
                  <a:srgbClr val="104A73"/>
                </a:solidFill>
                <a:latin typeface="Arial" charset="0"/>
              </a:defRPr>
            </a:lvl2pPr>
            <a:lvl3pPr marL="1143000" indent="-228600" eaLnBrk="0" hangingPunct="0">
              <a:defRPr sz="3800" b="1">
                <a:solidFill>
                  <a:srgbClr val="104A73"/>
                </a:solidFill>
                <a:latin typeface="Arial" charset="0"/>
              </a:defRPr>
            </a:lvl3pPr>
            <a:lvl4pPr marL="1600200" indent="-228600" eaLnBrk="0" hangingPunct="0">
              <a:defRPr sz="3800" b="1">
                <a:solidFill>
                  <a:srgbClr val="104A73"/>
                </a:solidFill>
                <a:latin typeface="Arial" charset="0"/>
              </a:defRPr>
            </a:lvl4pPr>
            <a:lvl5pPr marL="2057400" indent="-228600" eaLnBrk="0" hangingPunct="0">
              <a:defRPr sz="3800" b="1">
                <a:solidFill>
                  <a:srgbClr val="104A73"/>
                </a:solidFill>
                <a:latin typeface="Arial" charset="0"/>
              </a:defRPr>
            </a:lvl5pPr>
            <a:lvl6pPr marL="2514600" indent="-228600" algn="ctr" eaLnBrk="0" fontAlgn="base" hangingPunct="0">
              <a:spcBef>
                <a:spcPct val="0"/>
              </a:spcBef>
              <a:spcAft>
                <a:spcPct val="0"/>
              </a:spcAft>
              <a:defRPr sz="3800" b="1">
                <a:solidFill>
                  <a:srgbClr val="104A73"/>
                </a:solidFill>
                <a:latin typeface="Arial" charset="0"/>
              </a:defRPr>
            </a:lvl6pPr>
            <a:lvl7pPr marL="2971800" indent="-228600" algn="ctr" eaLnBrk="0" fontAlgn="base" hangingPunct="0">
              <a:spcBef>
                <a:spcPct val="0"/>
              </a:spcBef>
              <a:spcAft>
                <a:spcPct val="0"/>
              </a:spcAft>
              <a:defRPr sz="3800" b="1">
                <a:solidFill>
                  <a:srgbClr val="104A73"/>
                </a:solidFill>
                <a:latin typeface="Arial" charset="0"/>
              </a:defRPr>
            </a:lvl7pPr>
            <a:lvl8pPr marL="3429000" indent="-228600" algn="ctr" eaLnBrk="0" fontAlgn="base" hangingPunct="0">
              <a:spcBef>
                <a:spcPct val="0"/>
              </a:spcBef>
              <a:spcAft>
                <a:spcPct val="0"/>
              </a:spcAft>
              <a:defRPr sz="3800" b="1">
                <a:solidFill>
                  <a:srgbClr val="104A73"/>
                </a:solidFill>
                <a:latin typeface="Arial" charset="0"/>
              </a:defRPr>
            </a:lvl8pPr>
            <a:lvl9pPr marL="3886200" indent="-228600" algn="ctr" eaLnBrk="0" fontAlgn="base" hangingPunct="0">
              <a:spcBef>
                <a:spcPct val="0"/>
              </a:spcBef>
              <a:spcAft>
                <a:spcPct val="0"/>
              </a:spcAft>
              <a:defRPr sz="3800" b="1">
                <a:solidFill>
                  <a:srgbClr val="104A73"/>
                </a:solidFill>
                <a:latin typeface="Arial" charset="0"/>
              </a:defRPr>
            </a:lvl9pPr>
          </a:lstStyle>
          <a:p>
            <a:pPr algn="ctr" eaLnBrk="1" hangingPunct="1">
              <a:defRPr/>
            </a:pPr>
            <a:r>
              <a:rPr lang="en-US" sz="2800" dirty="0">
                <a:solidFill>
                  <a:schemeClr val="tx1">
                    <a:lumMod val="75000"/>
                    <a:lumOff val="25000"/>
                  </a:schemeClr>
                </a:solidFill>
                <a:latin typeface="+mj-lt"/>
              </a:rPr>
              <a:t>Level 1 - Overseer</a:t>
            </a:r>
          </a:p>
        </p:txBody>
      </p:sp>
      <p:sp>
        <p:nvSpPr>
          <p:cNvPr id="18" name="Text Box 15"/>
          <p:cNvSpPr txBox="1">
            <a:spLocks noChangeArrowheads="1"/>
          </p:cNvSpPr>
          <p:nvPr/>
        </p:nvSpPr>
        <p:spPr bwMode="auto">
          <a:xfrm>
            <a:off x="3109459" y="2803525"/>
            <a:ext cx="239485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charset="0"/>
              </a:defRPr>
            </a:lvl1pPr>
            <a:lvl2pPr marL="742950" indent="-285750" eaLnBrk="0" hangingPunct="0">
              <a:defRPr sz="3800" b="1">
                <a:solidFill>
                  <a:srgbClr val="104A73"/>
                </a:solidFill>
                <a:latin typeface="Arial" charset="0"/>
              </a:defRPr>
            </a:lvl2pPr>
            <a:lvl3pPr marL="1143000" indent="-228600" eaLnBrk="0" hangingPunct="0">
              <a:defRPr sz="3800" b="1">
                <a:solidFill>
                  <a:srgbClr val="104A73"/>
                </a:solidFill>
                <a:latin typeface="Arial" charset="0"/>
              </a:defRPr>
            </a:lvl3pPr>
            <a:lvl4pPr marL="1600200" indent="-228600" eaLnBrk="0" hangingPunct="0">
              <a:defRPr sz="3800" b="1">
                <a:solidFill>
                  <a:srgbClr val="104A73"/>
                </a:solidFill>
                <a:latin typeface="Arial" charset="0"/>
              </a:defRPr>
            </a:lvl4pPr>
            <a:lvl5pPr marL="2057400" indent="-228600" eaLnBrk="0" hangingPunct="0">
              <a:defRPr sz="3800" b="1">
                <a:solidFill>
                  <a:srgbClr val="104A73"/>
                </a:solidFill>
                <a:latin typeface="Arial" charset="0"/>
              </a:defRPr>
            </a:lvl5pPr>
            <a:lvl6pPr marL="2514600" indent="-228600" algn="ctr" eaLnBrk="0" fontAlgn="base" hangingPunct="0">
              <a:spcBef>
                <a:spcPct val="0"/>
              </a:spcBef>
              <a:spcAft>
                <a:spcPct val="0"/>
              </a:spcAft>
              <a:defRPr sz="3800" b="1">
                <a:solidFill>
                  <a:srgbClr val="104A73"/>
                </a:solidFill>
                <a:latin typeface="Arial" charset="0"/>
              </a:defRPr>
            </a:lvl6pPr>
            <a:lvl7pPr marL="2971800" indent="-228600" algn="ctr" eaLnBrk="0" fontAlgn="base" hangingPunct="0">
              <a:spcBef>
                <a:spcPct val="0"/>
              </a:spcBef>
              <a:spcAft>
                <a:spcPct val="0"/>
              </a:spcAft>
              <a:defRPr sz="3800" b="1">
                <a:solidFill>
                  <a:srgbClr val="104A73"/>
                </a:solidFill>
                <a:latin typeface="Arial" charset="0"/>
              </a:defRPr>
            </a:lvl7pPr>
            <a:lvl8pPr marL="3429000" indent="-228600" algn="ctr" eaLnBrk="0" fontAlgn="base" hangingPunct="0">
              <a:spcBef>
                <a:spcPct val="0"/>
              </a:spcBef>
              <a:spcAft>
                <a:spcPct val="0"/>
              </a:spcAft>
              <a:defRPr sz="3800" b="1">
                <a:solidFill>
                  <a:srgbClr val="104A73"/>
                </a:solidFill>
                <a:latin typeface="Arial" charset="0"/>
              </a:defRPr>
            </a:lvl8pPr>
            <a:lvl9pPr marL="3886200" indent="-228600" algn="ctr" eaLnBrk="0" fontAlgn="base" hangingPunct="0">
              <a:spcBef>
                <a:spcPct val="0"/>
              </a:spcBef>
              <a:spcAft>
                <a:spcPct val="0"/>
              </a:spcAft>
              <a:defRPr sz="3800" b="1">
                <a:solidFill>
                  <a:srgbClr val="104A73"/>
                </a:solidFill>
                <a:latin typeface="Arial" charset="0"/>
              </a:defRPr>
            </a:lvl9pPr>
          </a:lstStyle>
          <a:p>
            <a:pPr algn="ctr" eaLnBrk="1" hangingPunct="1">
              <a:defRPr/>
            </a:pPr>
            <a:r>
              <a:rPr lang="en-US" sz="2800" dirty="0">
                <a:solidFill>
                  <a:srgbClr val="04346C"/>
                </a:solidFill>
                <a:latin typeface="+mj-lt"/>
              </a:rPr>
              <a:t>Level 2 - Coach</a:t>
            </a:r>
          </a:p>
        </p:txBody>
      </p:sp>
      <p:sp>
        <p:nvSpPr>
          <p:cNvPr id="19" name="Text Box 16"/>
          <p:cNvSpPr txBox="1">
            <a:spLocks noChangeArrowheads="1"/>
          </p:cNvSpPr>
          <p:nvPr/>
        </p:nvSpPr>
        <p:spPr bwMode="auto">
          <a:xfrm>
            <a:off x="3120376" y="1203325"/>
            <a:ext cx="288419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800" b="1">
                <a:solidFill>
                  <a:srgbClr val="104A73"/>
                </a:solidFill>
                <a:latin typeface="Arial" charset="0"/>
              </a:defRPr>
            </a:lvl1pPr>
            <a:lvl2pPr marL="742950" indent="-285750" eaLnBrk="0" hangingPunct="0">
              <a:defRPr sz="3800" b="1">
                <a:solidFill>
                  <a:srgbClr val="104A73"/>
                </a:solidFill>
                <a:latin typeface="Arial" charset="0"/>
              </a:defRPr>
            </a:lvl2pPr>
            <a:lvl3pPr marL="1143000" indent="-228600" eaLnBrk="0" hangingPunct="0">
              <a:defRPr sz="3800" b="1">
                <a:solidFill>
                  <a:srgbClr val="104A73"/>
                </a:solidFill>
                <a:latin typeface="Arial" charset="0"/>
              </a:defRPr>
            </a:lvl3pPr>
            <a:lvl4pPr marL="1600200" indent="-228600" eaLnBrk="0" hangingPunct="0">
              <a:defRPr sz="3800" b="1">
                <a:solidFill>
                  <a:srgbClr val="104A73"/>
                </a:solidFill>
                <a:latin typeface="Arial" charset="0"/>
              </a:defRPr>
            </a:lvl4pPr>
            <a:lvl5pPr marL="2057400" indent="-228600" eaLnBrk="0" hangingPunct="0">
              <a:defRPr sz="3800" b="1">
                <a:solidFill>
                  <a:srgbClr val="104A73"/>
                </a:solidFill>
                <a:latin typeface="Arial" charset="0"/>
              </a:defRPr>
            </a:lvl5pPr>
            <a:lvl6pPr marL="2514600" indent="-228600" algn="ctr" eaLnBrk="0" fontAlgn="base" hangingPunct="0">
              <a:spcBef>
                <a:spcPct val="0"/>
              </a:spcBef>
              <a:spcAft>
                <a:spcPct val="0"/>
              </a:spcAft>
              <a:defRPr sz="3800" b="1">
                <a:solidFill>
                  <a:srgbClr val="104A73"/>
                </a:solidFill>
                <a:latin typeface="Arial" charset="0"/>
              </a:defRPr>
            </a:lvl6pPr>
            <a:lvl7pPr marL="2971800" indent="-228600" algn="ctr" eaLnBrk="0" fontAlgn="base" hangingPunct="0">
              <a:spcBef>
                <a:spcPct val="0"/>
              </a:spcBef>
              <a:spcAft>
                <a:spcPct val="0"/>
              </a:spcAft>
              <a:defRPr sz="3800" b="1">
                <a:solidFill>
                  <a:srgbClr val="104A73"/>
                </a:solidFill>
                <a:latin typeface="Arial" charset="0"/>
              </a:defRPr>
            </a:lvl7pPr>
            <a:lvl8pPr marL="3429000" indent="-228600" algn="ctr" eaLnBrk="0" fontAlgn="base" hangingPunct="0">
              <a:spcBef>
                <a:spcPct val="0"/>
              </a:spcBef>
              <a:spcAft>
                <a:spcPct val="0"/>
              </a:spcAft>
              <a:defRPr sz="3800" b="1">
                <a:solidFill>
                  <a:srgbClr val="104A73"/>
                </a:solidFill>
                <a:latin typeface="Arial" charset="0"/>
              </a:defRPr>
            </a:lvl8pPr>
            <a:lvl9pPr marL="3886200" indent="-228600" algn="ctr" eaLnBrk="0" fontAlgn="base" hangingPunct="0">
              <a:spcBef>
                <a:spcPct val="0"/>
              </a:spcBef>
              <a:spcAft>
                <a:spcPct val="0"/>
              </a:spcAft>
              <a:defRPr sz="3800" b="1">
                <a:solidFill>
                  <a:srgbClr val="104A73"/>
                </a:solidFill>
                <a:latin typeface="Arial" charset="0"/>
              </a:defRPr>
            </a:lvl9pPr>
          </a:lstStyle>
          <a:p>
            <a:pPr algn="ctr" eaLnBrk="1" hangingPunct="1">
              <a:defRPr/>
            </a:pPr>
            <a:r>
              <a:rPr lang="en-US" sz="2800" dirty="0">
                <a:solidFill>
                  <a:srgbClr val="A0B31B"/>
                </a:solidFill>
                <a:latin typeface="+mj-lt"/>
              </a:rPr>
              <a:t>Level 3 - Visionary</a:t>
            </a:r>
          </a:p>
        </p:txBody>
      </p:sp>
      <p:sp>
        <p:nvSpPr>
          <p:cNvPr id="20" name="AutoShape 7"/>
          <p:cNvSpPr>
            <a:spLocks noChangeArrowheads="1"/>
          </p:cNvSpPr>
          <p:nvPr/>
        </p:nvSpPr>
        <p:spPr bwMode="auto">
          <a:xfrm>
            <a:off x="6591300" y="5986463"/>
            <a:ext cx="1447800" cy="685800"/>
          </a:xfrm>
          <a:prstGeom prst="roundRect">
            <a:avLst>
              <a:gd name="adj" fmla="val 16667"/>
            </a:avLst>
          </a:prstGeom>
          <a:solidFill>
            <a:schemeClr val="accent6">
              <a:lumMod val="75000"/>
            </a:schemeClr>
          </a:solidFill>
          <a:ln>
            <a:noFill/>
            <a:headEnd/>
            <a:tailEnd/>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dirty="0">
                <a:solidFill>
                  <a:srgbClr val="FFFFFF"/>
                </a:solidFill>
                <a:latin typeface="Franklin Gothic Book"/>
                <a:cs typeface="Franklin Gothic Book"/>
              </a:rPr>
              <a:t>You Suggest</a:t>
            </a:r>
          </a:p>
          <a:p>
            <a:pPr algn="ctr" eaLnBrk="1" hangingPunct="1">
              <a:defRPr/>
            </a:pPr>
            <a:r>
              <a:rPr lang="en-US" dirty="0">
                <a:solidFill>
                  <a:srgbClr val="FFFFFF"/>
                </a:solidFill>
                <a:latin typeface="Franklin Gothic Book"/>
                <a:cs typeface="Franklin Gothic Book"/>
              </a:rPr>
              <a:t>You Decide</a:t>
            </a:r>
          </a:p>
        </p:txBody>
      </p:sp>
      <p:pic>
        <p:nvPicPr>
          <p:cNvPr id="21" name="Picture 20" descr="question-mar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9904" y="5914765"/>
            <a:ext cx="797636" cy="795337"/>
          </a:xfrm>
          <a:prstGeom prst="rect">
            <a:avLst/>
          </a:prstGeom>
        </p:spPr>
      </p:pic>
      <p:sp>
        <p:nvSpPr>
          <p:cNvPr id="23" name="TextBox 22"/>
          <p:cNvSpPr txBox="1"/>
          <p:nvPr/>
        </p:nvSpPr>
        <p:spPr>
          <a:xfrm>
            <a:off x="8739003" y="1120914"/>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22"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47527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0" presetClass="path" presetSubtype="0" accel="50000" decel="50000" fill="hold" grpId="0" nodeType="withEffect">
                                  <p:stCondLst>
                                    <p:cond delay="0"/>
                                  </p:stCondLst>
                                  <p:childTnLst>
                                    <p:animMotion origin="layout" path="M 2.12574E-6 -2.01112E-6 L -0.57277 -0.70482 " pathEditMode="relative" rAng="0" ptsTypes="AA">
                                      <p:cBhvr>
                                        <p:cTn id="9" dur="2000" fill="hold"/>
                                        <p:tgtEl>
                                          <p:spTgt spid="20"/>
                                        </p:tgtEl>
                                        <p:attrNameLst>
                                          <p:attrName>ppt_x</p:attrName>
                                          <p:attrName>ppt_y</p:attrName>
                                        </p:attrNameLst>
                                      </p:cBhvr>
                                      <p:rCtr x="-28638" y="-35241"/>
                                    </p:animMotion>
                                  </p:childTnLst>
                                </p:cTn>
                              </p:par>
                            </p:childTnLst>
                          </p:cTn>
                        </p:par>
                        <p:par>
                          <p:cTn id="10" fill="hold">
                            <p:stCondLst>
                              <p:cond delay="2000"/>
                            </p:stCondLst>
                            <p:childTnLst>
                              <p:par>
                                <p:cTn id="11" presetID="10" presetClass="exit" presetSubtype="0" fill="hold" grpId="1"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9"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utoUpdateAnimBg="0"/>
      <p:bldP spid="18" grpId="0" autoUpdateAnimBg="0"/>
      <p:bldP spid="19" grpId="0" autoUpdateAnimBg="0"/>
      <p:bldP spid="20" grpId="0" animBg="1"/>
      <p:bldP spid="2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0" y="0"/>
            <a:ext cx="8847970" cy="973498"/>
          </a:xfrm>
        </p:spPr>
        <p:txBody>
          <a:bodyPr/>
          <a:lstStyle/>
          <a:p>
            <a:r>
              <a:rPr lang="en-US" dirty="0"/>
              <a:t>C. Decision Matrix</a:t>
            </a:r>
          </a:p>
        </p:txBody>
      </p:sp>
      <p:sp>
        <p:nvSpPr>
          <p:cNvPr id="3" name="Content Placeholder 2"/>
          <p:cNvSpPr>
            <a:spLocks noGrp="1"/>
          </p:cNvSpPr>
          <p:nvPr>
            <p:ph idx="1"/>
          </p:nvPr>
        </p:nvSpPr>
        <p:spPr>
          <a:xfrm>
            <a:off x="296030" y="1095992"/>
            <a:ext cx="8689474" cy="5030172"/>
          </a:xfrm>
        </p:spPr>
        <p:txBody>
          <a:bodyPr/>
          <a:lstStyle/>
          <a:p>
            <a:pPr marL="0" indent="0">
              <a:buNone/>
            </a:pPr>
            <a:r>
              <a:rPr lang="en-US" dirty="0">
                <a:solidFill>
                  <a:srgbClr val="E46C0A"/>
                </a:solidFill>
              </a:rPr>
              <a:t>Holding the Decision Matrix Discussion </a:t>
            </a:r>
          </a:p>
          <a:p>
            <a:pPr marL="514350" indent="-514350">
              <a:buFont typeface="+mj-lt"/>
              <a:buAutoNum type="arabicPeriod"/>
            </a:pPr>
            <a:r>
              <a:rPr lang="en-US" dirty="0">
                <a:solidFill>
                  <a:schemeClr val="tx2"/>
                </a:solidFill>
              </a:rPr>
              <a:t>Introduce the Decision Matrix</a:t>
            </a:r>
          </a:p>
          <a:p>
            <a:pPr marL="514350" indent="-514350">
              <a:buFont typeface="+mj-lt"/>
              <a:buAutoNum type="arabicPeriod"/>
            </a:pPr>
            <a:r>
              <a:rPr lang="en-US" dirty="0">
                <a:solidFill>
                  <a:schemeClr val="tx2"/>
                </a:solidFill>
              </a:rPr>
              <a:t>Gain agreement on the current decision box</a:t>
            </a:r>
          </a:p>
          <a:p>
            <a:pPr marL="514350" indent="-514350">
              <a:buFont typeface="+mj-lt"/>
              <a:buAutoNum type="arabicPeriod"/>
            </a:pPr>
            <a:r>
              <a:rPr lang="en-US" dirty="0">
                <a:solidFill>
                  <a:schemeClr val="tx2"/>
                </a:solidFill>
              </a:rPr>
              <a:t>Gain agreement on the desired decision box</a:t>
            </a:r>
          </a:p>
          <a:p>
            <a:pPr marL="514350" indent="-514350">
              <a:buFont typeface="+mj-lt"/>
              <a:buAutoNum type="arabicPeriod"/>
            </a:pPr>
            <a:r>
              <a:rPr lang="en-US" dirty="0">
                <a:solidFill>
                  <a:schemeClr val="tx2"/>
                </a:solidFill>
              </a:rPr>
              <a:t>Identify why the desired isn’t the case today</a:t>
            </a:r>
          </a:p>
          <a:p>
            <a:pPr marL="514350" indent="-514350">
              <a:buFont typeface="+mj-lt"/>
              <a:buAutoNum type="arabicPeriod"/>
            </a:pPr>
            <a:r>
              <a:rPr lang="en-US" dirty="0">
                <a:solidFill>
                  <a:schemeClr val="tx2"/>
                </a:solidFill>
              </a:rPr>
              <a:t>Identify what needs to happen to achieve the desired</a:t>
            </a:r>
          </a:p>
          <a:p>
            <a:pPr marL="514350" indent="-514350">
              <a:buFont typeface="+mj-lt"/>
              <a:buAutoNum type="arabicPeriod"/>
            </a:pPr>
            <a:r>
              <a:rPr lang="en-US" dirty="0">
                <a:solidFill>
                  <a:schemeClr val="tx2"/>
                </a:solidFill>
              </a:rPr>
              <a:t>Outline a possible plan of action</a:t>
            </a:r>
          </a:p>
          <a:p>
            <a:pPr marL="514350" indent="-514350">
              <a:buFont typeface="+mj-lt"/>
              <a:buAutoNum type="arabicPeriod"/>
            </a:pPr>
            <a:r>
              <a:rPr lang="en-US" dirty="0">
                <a:solidFill>
                  <a:schemeClr val="tx2"/>
                </a:solidFill>
              </a:rPr>
              <a:t>Confirm agreement</a:t>
            </a:r>
          </a:p>
          <a:p>
            <a:pPr marL="514350" indent="-514350">
              <a:buFont typeface="+mj-lt"/>
              <a:buAutoNum type="arabicPeriod"/>
            </a:pPr>
            <a:r>
              <a:rPr lang="en-US" dirty="0">
                <a:solidFill>
                  <a:schemeClr val="tx2"/>
                </a:solidFill>
              </a:rPr>
              <a:t>Ensure monitoring</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sp>
        <p:nvSpPr>
          <p:cNvPr id="7" name="TextBox 6"/>
          <p:cNvSpPr txBox="1"/>
          <p:nvPr/>
        </p:nvSpPr>
        <p:spPr>
          <a:xfrm>
            <a:off x="8809569" y="5013045"/>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6"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35</a:t>
            </a:fld>
            <a:r>
              <a:rPr lang="en-US" dirty="0"/>
              <a:t> </a:t>
            </a:r>
            <a:r>
              <a:rPr lang="en-US" sz="1800" dirty="0">
                <a:solidFill>
                  <a:srgbClr val="002060"/>
                </a:solidFill>
                <a:latin typeface="Calibri"/>
                <a:cs typeface="+mn-cs"/>
              </a:rPr>
              <a:t>| </a:t>
            </a:r>
            <a:r>
              <a:rPr lang="en-US" dirty="0"/>
              <a:t>3-8</a:t>
            </a:r>
          </a:p>
        </p:txBody>
      </p:sp>
    </p:spTree>
    <p:extLst>
      <p:ext uri="{BB962C8B-B14F-4D97-AF65-F5344CB8AC3E}">
        <p14:creationId xmlns:p14="http://schemas.microsoft.com/office/powerpoint/2010/main" val="10528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412675"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accent5"/>
                </a:solidFill>
              </a:rPr>
              <a:t>3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0" indent="0">
              <a:lnSpc>
                <a:spcPct val="110000"/>
              </a:lnSpc>
              <a:spcBef>
                <a:spcPts val="0"/>
              </a:spcBef>
              <a:buNone/>
            </a:pPr>
            <a:r>
              <a:rPr lang="en-US" sz="2400" dirty="0">
                <a:solidFill>
                  <a:srgbClr val="FFC000"/>
                </a:solidFill>
              </a:rPr>
              <a:t>Exercise</a:t>
            </a:r>
            <a:r>
              <a:rPr lang="en-US" sz="2400" dirty="0">
                <a:solidFill>
                  <a:schemeClr val="accent5"/>
                </a:solidFill>
              </a:rPr>
              <a:t>: Determining Appropriate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5 Cs of Trust</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Decision Matrix</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tx2"/>
                </a:solidFill>
                <a:latin typeface="Franklin Gothic Demi" panose="020B0703020102020204" pitchFamily="34" charset="0"/>
              </a:rPr>
              <a:t>The Power of the Starting Question</a:t>
            </a:r>
          </a:p>
          <a:p>
            <a:pPr marL="457200" indent="-457200">
              <a:lnSpc>
                <a:spcPct val="110000"/>
              </a:lnSpc>
              <a:spcBef>
                <a:spcPts val="0"/>
              </a:spcBef>
              <a:buFont typeface="+mj-lt"/>
              <a:buAutoNum type="alphaUcPeriod" startAt="2"/>
            </a:pPr>
            <a:r>
              <a:rPr lang="en-US" sz="2400" dirty="0">
                <a:solidFill>
                  <a:schemeClr val="tx2"/>
                </a:solidFill>
              </a:rPr>
              <a:t>Using Reacting Questions</a:t>
            </a:r>
          </a:p>
          <a:p>
            <a:pPr marL="457200" indent="-457200">
              <a:lnSpc>
                <a:spcPct val="110000"/>
              </a:lnSpc>
              <a:spcBef>
                <a:spcPts val="0"/>
              </a:spcBef>
              <a:buFont typeface="+mj-lt"/>
              <a:buAutoNum type="alphaUcPeriod" startAt="2"/>
            </a:pPr>
            <a:r>
              <a:rPr lang="en-US" sz="2400" dirty="0">
                <a:solidFill>
                  <a:schemeClr val="tx2"/>
                </a:solidFill>
              </a:rPr>
              <a:t>Keys to Meaningful Praise</a:t>
            </a:r>
          </a:p>
          <a:p>
            <a:pPr marL="457200" indent="-457200">
              <a:lnSpc>
                <a:spcPct val="110000"/>
              </a:lnSpc>
              <a:spcBef>
                <a:spcPts val="0"/>
              </a:spcBef>
              <a:buFont typeface="+mj-lt"/>
              <a:buAutoNum type="alphaUcPeriod" startAt="2"/>
            </a:pPr>
            <a:r>
              <a:rPr lang="en-US" sz="2400" dirty="0">
                <a:solidFill>
                  <a:schemeClr val="tx2"/>
                </a:solidFill>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3877620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9" descr="start-engine-button2.jpg"/>
          <p:cNvPicPr>
            <a:picLocks noChangeAspect="1"/>
          </p:cNvPicPr>
          <p:nvPr/>
        </p:nvPicPr>
        <p:blipFill>
          <a:blip r:embed="rId3">
            <a:extLst>
              <a:ext uri="{28A0092B-C50C-407E-A947-70E740481C1C}">
                <a14:useLocalDpi xmlns:a14="http://schemas.microsoft.com/office/drawing/2010/main" val="0"/>
              </a:ext>
            </a:extLst>
          </a:blip>
          <a:srcRect t="90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423707" y="306070"/>
            <a:ext cx="9919701" cy="1948543"/>
            <a:chOff x="342943" y="2883648"/>
            <a:chExt cx="8682051" cy="1409989"/>
          </a:xfrm>
        </p:grpSpPr>
        <p:sp>
          <p:nvSpPr>
            <p:cNvPr id="17" name="Rectangle 16"/>
            <p:cNvSpPr/>
            <p:nvPr/>
          </p:nvSpPr>
          <p:spPr>
            <a:xfrm>
              <a:off x="342943" y="2883648"/>
              <a:ext cx="7124711" cy="140998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Title 1"/>
            <p:cNvSpPr txBox="1">
              <a:spLocks/>
            </p:cNvSpPr>
            <p:nvPr/>
          </p:nvSpPr>
          <p:spPr>
            <a:xfrm>
              <a:off x="366756" y="2986460"/>
              <a:ext cx="8658238" cy="1142679"/>
            </a:xfrm>
            <a:prstGeom prst="rect">
              <a:avLst/>
            </a:prstGeom>
          </p:spPr>
          <p:txBody>
            <a:bodyPr anchor="ctr"/>
            <a:lstStyle/>
            <a:p>
              <a:pPr defTabSz="457200" eaLnBrk="1" fontAlgn="auto" hangingPunct="1">
                <a:lnSpc>
                  <a:spcPts val="6260"/>
                </a:lnSpc>
                <a:spcAft>
                  <a:spcPts val="0"/>
                </a:spcAft>
                <a:defRPr/>
              </a:pPr>
              <a:r>
                <a:rPr lang="en-US" sz="5400" b="0" dirty="0">
                  <a:solidFill>
                    <a:schemeClr val="bg1"/>
                  </a:solidFill>
                  <a:latin typeface="Franklin Gothic Medium"/>
                  <a:ea typeface="+mj-ea"/>
                  <a:cs typeface="Franklin Gothic Medium"/>
                </a:rPr>
                <a:t>D. The Power of the </a:t>
              </a:r>
              <a:br>
                <a:rPr lang="en-US" sz="5400" b="0" dirty="0">
                  <a:solidFill>
                    <a:schemeClr val="bg1"/>
                  </a:solidFill>
                  <a:latin typeface="Franklin Gothic Medium"/>
                  <a:ea typeface="+mj-ea"/>
                  <a:cs typeface="Franklin Gothic Medium"/>
                </a:rPr>
              </a:br>
              <a:r>
                <a:rPr lang="en-US" sz="5400" b="0" dirty="0">
                  <a:solidFill>
                    <a:schemeClr val="bg1"/>
                  </a:solidFill>
                  <a:latin typeface="Franklin Gothic Medium"/>
                  <a:ea typeface="+mj-ea"/>
                  <a:cs typeface="Franklin Gothic Medium"/>
                </a:rPr>
                <a:t>Starting Question</a:t>
              </a:r>
            </a:p>
          </p:txBody>
        </p:sp>
      </p:grpSp>
      <p:sp>
        <p:nvSpPr>
          <p:cNvPr id="79876" name="Footer Placeholder 1"/>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a:t>Duplication prohibited without prior written consent of Leadership Strategies, Inc. Copyright 2014 Leadership Strategies, Inc.</a:t>
            </a:r>
          </a:p>
        </p:txBody>
      </p:sp>
      <p:sp>
        <p:nvSpPr>
          <p:cNvPr id="7987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63BAA82C-8921-4E85-8C20-57884F655365}" type="slidenum">
              <a:rPr lang="en-US" altLang="en-US" sz="900" smtClean="0">
                <a:latin typeface="Trebuchet MS" panose="020B0603020202020204" pitchFamily="34" charset="0"/>
              </a:rPr>
              <a:pPr>
                <a:spcBef>
                  <a:spcPct val="0"/>
                </a:spcBef>
                <a:buClrTx/>
                <a:buSzTx/>
                <a:buFontTx/>
                <a:buNone/>
              </a:pPr>
              <a:t>37</a:t>
            </a:fld>
            <a:endParaRPr lang="en-US" altLang="en-US" sz="900">
              <a:latin typeface="HelveticaNeue MediumExt"/>
            </a:endParaRPr>
          </a:p>
        </p:txBody>
      </p:sp>
      <p:sp>
        <p:nvSpPr>
          <p:cNvPr id="8"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37</a:t>
            </a:fld>
            <a:r>
              <a:rPr lang="en-US" dirty="0"/>
              <a:t> </a:t>
            </a:r>
            <a:r>
              <a:rPr lang="en-US" sz="1800" dirty="0">
                <a:solidFill>
                  <a:srgbClr val="002060"/>
                </a:solidFill>
                <a:latin typeface="Calibri"/>
                <a:cs typeface="+mn-cs"/>
              </a:rPr>
              <a:t>| </a:t>
            </a:r>
            <a:r>
              <a:rPr lang="en-US" dirty="0"/>
              <a:t>3-9</a:t>
            </a:r>
          </a:p>
        </p:txBody>
      </p:sp>
    </p:spTree>
    <p:extLst>
      <p:ext uri="{BB962C8B-B14F-4D97-AF65-F5344CB8AC3E}">
        <p14:creationId xmlns:p14="http://schemas.microsoft.com/office/powerpoint/2010/main" val="3296328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Content Placeholder 6"/>
          <p:cNvSpPr>
            <a:spLocks noGrp="1"/>
          </p:cNvSpPr>
          <p:nvPr>
            <p:ph sz="half" idx="2"/>
          </p:nvPr>
        </p:nvSpPr>
        <p:spPr>
          <a:xfrm>
            <a:off x="296030" y="2291947"/>
            <a:ext cx="8061960" cy="4981530"/>
          </a:xfrm>
        </p:spPr>
        <p:txBody>
          <a:bodyPr/>
          <a:lstStyle/>
          <a:p>
            <a:pPr marL="0" indent="0">
              <a:buNone/>
            </a:pPr>
            <a:r>
              <a:rPr lang="en-US" b="1" dirty="0"/>
              <a:t>TRUE OR FALSE</a:t>
            </a:r>
          </a:p>
          <a:p>
            <a:r>
              <a:rPr lang="en-US" dirty="0"/>
              <a:t>If you want to ask a question that gets lots of responsive, the most important aspect of the question is that it is open-ended.</a:t>
            </a:r>
          </a:p>
          <a:p>
            <a:endParaRPr lang="en-US" dirty="0"/>
          </a:p>
          <a:p>
            <a:pPr marL="0" indent="0">
              <a:buNone/>
            </a:pPr>
            <a:r>
              <a:rPr lang="en-US" dirty="0"/>
              <a:t>ANSWER:</a:t>
            </a:r>
          </a:p>
          <a:p>
            <a:pPr marL="0" indent="0">
              <a:buNone/>
            </a:pPr>
            <a:r>
              <a:rPr lang="en-US" dirty="0"/>
              <a:t>    False!</a:t>
            </a:r>
          </a:p>
          <a:p>
            <a:pPr marL="0" indent="0">
              <a:buNone/>
            </a:pPr>
            <a:r>
              <a:rPr lang="en-US" dirty="0"/>
              <a:t>    </a:t>
            </a:r>
          </a:p>
        </p:txBody>
      </p:sp>
      <p:sp>
        <p:nvSpPr>
          <p:cNvPr id="2" name="Title 1"/>
          <p:cNvSpPr>
            <a:spLocks noGrp="1"/>
          </p:cNvSpPr>
          <p:nvPr>
            <p:ph type="title"/>
          </p:nvPr>
        </p:nvSpPr>
        <p:spPr>
          <a:xfrm>
            <a:off x="296030" y="1318449"/>
            <a:ext cx="7786153" cy="973498"/>
          </a:xfrm>
        </p:spPr>
        <p:txBody>
          <a:bodyPr/>
          <a:lstStyle/>
          <a:p>
            <a:r>
              <a:rPr lang="en-US" dirty="0">
                <a:solidFill>
                  <a:srgbClr val="ACBF45"/>
                </a:solidFill>
                <a:effectLst>
                  <a:outerShdw blurRad="38100" dist="38100" dir="2700000" algn="tl">
                    <a:srgbClr val="000000">
                      <a:alpha val="43137"/>
                    </a:srgbClr>
                  </a:outerShdw>
                </a:effectLst>
              </a:rPr>
              <a:t>Standing Poll</a:t>
            </a:r>
          </a:p>
        </p:txBody>
      </p:sp>
      <p:sp>
        <p:nvSpPr>
          <p:cNvPr id="6" name="TextBox 5"/>
          <p:cNvSpPr txBox="1"/>
          <p:nvPr/>
        </p:nvSpPr>
        <p:spPr>
          <a:xfrm>
            <a:off x="8809569" y="4925322"/>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9" name="Rectangle 5"/>
          <p:cNvSpPr txBox="1">
            <a:spLocks noChangeArrowheads="1"/>
          </p:cNvSpPr>
          <p:nvPr/>
        </p:nvSpPr>
        <p:spPr>
          <a:xfrm>
            <a:off x="296030" y="0"/>
            <a:ext cx="6821253" cy="973498"/>
          </a:xfrm>
          <a:prstGeom prst="rect">
            <a:avLst/>
          </a:prstGeom>
        </p:spPr>
        <p:txBody>
          <a:bodyPr anchor="ctr">
            <a:normAutofit/>
          </a:bodyPr>
          <a:lstStyle>
            <a:lvl1pPr algn="l" defTabSz="457200" rtl="0" eaLnBrk="1" latinLnBrk="0" hangingPunct="1">
              <a:spcBef>
                <a:spcPct val="0"/>
              </a:spcBef>
              <a:buNone/>
              <a:defRPr sz="3200" kern="1200">
                <a:solidFill>
                  <a:schemeClr val="bg1"/>
                </a:solidFill>
                <a:latin typeface="Franklin Gothic Book"/>
                <a:ea typeface="+mj-ea"/>
                <a:cs typeface="Franklin Gothic Book"/>
              </a:defRPr>
            </a:lvl1pPr>
          </a:lstStyle>
          <a:p>
            <a:pPr>
              <a:defRPr/>
            </a:pPr>
            <a:r>
              <a:rPr lang="en-US" altLang="en-US">
                <a:solidFill>
                  <a:schemeClr val="tx2"/>
                </a:solidFill>
              </a:rPr>
              <a:t>D. The Power of the Starting Question</a:t>
            </a:r>
            <a:endParaRPr lang="en-US" altLang="en-US" dirty="0">
              <a:solidFill>
                <a:schemeClr val="tx2"/>
              </a:solidFill>
            </a:endParaRPr>
          </a:p>
        </p:txBody>
      </p:sp>
    </p:spTree>
    <p:extLst>
      <p:ext uri="{BB962C8B-B14F-4D97-AF65-F5344CB8AC3E}">
        <p14:creationId xmlns:p14="http://schemas.microsoft.com/office/powerpoint/2010/main" val="145454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a:t>Duplication prohibited without prior written consent of Leadership Strategies, Inc. Copyright 2014 Leadership Strategies, Inc.</a:t>
            </a:r>
          </a:p>
        </p:txBody>
      </p:sp>
      <p:sp>
        <p:nvSpPr>
          <p:cNvPr id="8192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4374E476-7E8A-494F-8458-084948500A66}" type="slidenum">
              <a:rPr lang="en-US" altLang="en-US" sz="900" smtClean="0">
                <a:latin typeface="Trebuchet MS" panose="020B0603020202020204" pitchFamily="34" charset="0"/>
              </a:rPr>
              <a:pPr>
                <a:spcBef>
                  <a:spcPct val="0"/>
                </a:spcBef>
                <a:buClrTx/>
                <a:buSzTx/>
                <a:buFontTx/>
                <a:buNone/>
              </a:pPr>
              <a:t>39</a:t>
            </a:fld>
            <a:endParaRPr lang="en-US" altLang="en-US" sz="900">
              <a:latin typeface="HelveticaNeue MediumExt"/>
            </a:endParaRPr>
          </a:p>
        </p:txBody>
      </p:sp>
      <p:sp>
        <p:nvSpPr>
          <p:cNvPr id="312322" name="Text Box 2"/>
          <p:cNvSpPr txBox="1">
            <a:spLocks noChangeArrowheads="1"/>
          </p:cNvSpPr>
          <p:nvPr/>
        </p:nvSpPr>
        <p:spPr bwMode="auto">
          <a:xfrm>
            <a:off x="152400" y="3435897"/>
            <a:ext cx="32004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algn="ctr">
              <a:defRPr/>
            </a:pPr>
            <a:r>
              <a:rPr lang="en-US" sz="2800" u="sng" dirty="0">
                <a:solidFill>
                  <a:schemeClr val="tx1">
                    <a:lumMod val="75000"/>
                    <a:lumOff val="25000"/>
                  </a:schemeClr>
                </a:solidFill>
                <a:latin typeface="+mj-lt"/>
              </a:rPr>
              <a:t>Question Type A</a:t>
            </a:r>
          </a:p>
          <a:p>
            <a:pPr>
              <a:defRPr/>
            </a:pPr>
            <a:r>
              <a:rPr lang="en-US" sz="1800" b="0" dirty="0">
                <a:solidFill>
                  <a:schemeClr val="tx1">
                    <a:lumMod val="75000"/>
                    <a:lumOff val="25000"/>
                  </a:schemeClr>
                </a:solidFill>
              </a:rPr>
              <a:t>The first topic I want us to talk about is customer service over the phone.  What would you say are good telephone customer service techniques?</a:t>
            </a:r>
            <a:endParaRPr lang="en-US" sz="1800" b="0" dirty="0">
              <a:solidFill>
                <a:schemeClr val="tx1">
                  <a:lumMod val="75000"/>
                  <a:lumOff val="25000"/>
                </a:schemeClr>
              </a:solidFill>
              <a:latin typeface="+mj-lt"/>
            </a:endParaRPr>
          </a:p>
        </p:txBody>
      </p:sp>
      <p:sp>
        <p:nvSpPr>
          <p:cNvPr id="312323" name="Text Box 3"/>
          <p:cNvSpPr txBox="1">
            <a:spLocks noChangeArrowheads="1"/>
          </p:cNvSpPr>
          <p:nvPr/>
        </p:nvSpPr>
        <p:spPr bwMode="auto">
          <a:xfrm>
            <a:off x="3657600" y="3378747"/>
            <a:ext cx="52863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algn="ctr">
              <a:defRPr/>
            </a:pPr>
            <a:r>
              <a:rPr lang="en-US" sz="2800" u="sng" dirty="0">
                <a:solidFill>
                  <a:schemeClr val="tx1">
                    <a:lumMod val="75000"/>
                    <a:lumOff val="25000"/>
                  </a:schemeClr>
                </a:solidFill>
                <a:latin typeface="+mj-lt"/>
              </a:rPr>
              <a:t>Question Type B</a:t>
            </a:r>
          </a:p>
          <a:p>
            <a:pPr>
              <a:defRPr/>
            </a:pPr>
            <a:r>
              <a:rPr lang="en-US" sz="1800" b="0" dirty="0">
                <a:solidFill>
                  <a:schemeClr val="tx1">
                    <a:lumMod val="75000"/>
                    <a:lumOff val="25000"/>
                  </a:schemeClr>
                </a:solidFill>
                <a:cs typeface="Arial" panose="020B0604020202020204" pitchFamily="34" charset="0"/>
              </a:rPr>
              <a:t>Think about a time when you experienced great customer service over the phone. Think about the things that made it a great experience. Consider the things that the person did or said that made you think, “That was great customer service!” What would you say are good telephone customer service techniques?</a:t>
            </a:r>
          </a:p>
        </p:txBody>
      </p:sp>
      <p:sp>
        <p:nvSpPr>
          <p:cNvPr id="32774" name="Line 4"/>
          <p:cNvSpPr>
            <a:spLocks noChangeShapeType="1"/>
          </p:cNvSpPr>
          <p:nvPr/>
        </p:nvSpPr>
        <p:spPr bwMode="auto">
          <a:xfrm>
            <a:off x="3429000" y="3431944"/>
            <a:ext cx="0" cy="2834640"/>
          </a:xfrm>
          <a:prstGeom prst="line">
            <a:avLst/>
          </a:prstGeom>
          <a:noFill/>
          <a:ln w="9525">
            <a:solidFill>
              <a:srgbClr val="C00000"/>
            </a:solidFill>
            <a:round/>
            <a:headEnd/>
            <a:tailEnd/>
          </a:ln>
          <a:extLst>
            <a:ext uri="{909E8E84-426E-40DD-AFC4-6F175D3DCCD1}">
              <a14:hiddenFill xmlns:a14="http://schemas.microsoft.com/office/drawing/2010/main">
                <a:noFill/>
              </a14:hiddenFill>
            </a:ext>
          </a:extLst>
        </p:spPr>
        <p:txBody>
          <a:bodyPr wrap="none" anchor="ctr"/>
          <a:lstStyle/>
          <a:p>
            <a:pPr algn="ctr" eaLnBrk="1" hangingPunct="1">
              <a:defRPr/>
            </a:pPr>
            <a:endParaRPr lang="en-US" dirty="0">
              <a:latin typeface="+mj-lt"/>
            </a:endParaRPr>
          </a:p>
        </p:txBody>
      </p:sp>
      <p:sp>
        <p:nvSpPr>
          <p:cNvPr id="78855" name="Rectangle 5"/>
          <p:cNvSpPr>
            <a:spLocks noGrp="1" noChangeArrowheads="1"/>
          </p:cNvSpPr>
          <p:nvPr>
            <p:ph type="title"/>
          </p:nvPr>
        </p:nvSpPr>
        <p:spPr/>
        <p:txBody>
          <a:bodyPr>
            <a:normAutofit/>
          </a:bodyPr>
          <a:lstStyle/>
          <a:p>
            <a:pPr eaLnBrk="1" hangingPunct="1">
              <a:defRPr/>
            </a:pPr>
            <a:r>
              <a:rPr lang="en-US" altLang="en-US" dirty="0">
                <a:solidFill>
                  <a:schemeClr val="tx2"/>
                </a:solidFill>
              </a:rPr>
              <a:t>D. The Power of the Starting Question</a:t>
            </a:r>
          </a:p>
        </p:txBody>
      </p:sp>
      <p:sp>
        <p:nvSpPr>
          <p:cNvPr id="32776" name="Text Box 6"/>
          <p:cNvSpPr txBox="1">
            <a:spLocks noChangeArrowheads="1"/>
          </p:cNvSpPr>
          <p:nvPr/>
        </p:nvSpPr>
        <p:spPr bwMode="auto">
          <a:xfrm>
            <a:off x="325017" y="1054100"/>
            <a:ext cx="876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defRPr/>
            </a:pPr>
            <a:r>
              <a:rPr lang="en-US" sz="2400" b="0" dirty="0">
                <a:solidFill>
                  <a:schemeClr val="tx2"/>
                </a:solidFill>
              </a:rPr>
              <a:t>You want to get your team members to improve their customer service.  You start by getting them to talk about good customer service they have experienced.</a:t>
            </a:r>
            <a:endParaRPr lang="en-US" sz="2400" b="0" dirty="0">
              <a:solidFill>
                <a:schemeClr val="tx2"/>
              </a:solidFill>
              <a:latin typeface="+mj-lt"/>
            </a:endParaRPr>
          </a:p>
        </p:txBody>
      </p:sp>
      <p:sp>
        <p:nvSpPr>
          <p:cNvPr id="32777" name="Text Box 7"/>
          <p:cNvSpPr txBox="1">
            <a:spLocks noChangeArrowheads="1"/>
          </p:cNvSpPr>
          <p:nvPr/>
        </p:nvSpPr>
        <p:spPr bwMode="auto">
          <a:xfrm>
            <a:off x="1923135" y="2550308"/>
            <a:ext cx="52056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algn="ctr" eaLnBrk="1" hangingPunct="1">
              <a:defRPr/>
            </a:pPr>
            <a:r>
              <a:rPr lang="en-US" sz="3200" dirty="0">
                <a:solidFill>
                  <a:srgbClr val="F5770F"/>
                </a:solidFill>
                <a:latin typeface="+mj-lt"/>
              </a:rPr>
              <a:t>Which is the better question?</a:t>
            </a:r>
          </a:p>
        </p:txBody>
      </p:sp>
      <p:sp>
        <p:nvSpPr>
          <p:cNvPr id="12" name="TextBox 11"/>
          <p:cNvSpPr txBox="1"/>
          <p:nvPr/>
        </p:nvSpPr>
        <p:spPr>
          <a:xfrm>
            <a:off x="8803891" y="3625681"/>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Slide Number Placeholder 3"/>
          <p:cNvSpPr>
            <a:spLocks noGrp="1"/>
          </p:cNvSpPr>
          <p:nvPr>
            <p:ph type="sldNum" sz="quarter" idx="12"/>
          </p:nvPr>
        </p:nvSpPr>
        <p:spPr>
          <a:xfrm>
            <a:off x="8257033" y="6371277"/>
            <a:ext cx="886968" cy="486697"/>
          </a:xfrm>
          <a:prstGeom prst="rect">
            <a:avLst/>
          </a:prstGeom>
        </p:spPr>
        <p:txBody>
          <a:bodyPr/>
          <a:lstStyle/>
          <a:p>
            <a:fld id="{53A1559F-C2B4-5749-B15A-A88D8DD5B87C}" type="slidenum">
              <a:rPr lang="en-US" smtClean="0"/>
              <a:pPr/>
              <a:t>39</a:t>
            </a:fld>
            <a:r>
              <a:rPr lang="en-US" dirty="0"/>
              <a:t> </a:t>
            </a:r>
            <a:r>
              <a:rPr lang="en-US" sz="1800" dirty="0">
                <a:solidFill>
                  <a:srgbClr val="002060"/>
                </a:solidFill>
                <a:latin typeface="Calibri"/>
                <a:cs typeface="+mn-cs"/>
              </a:rPr>
              <a:t>| </a:t>
            </a:r>
            <a:r>
              <a:rPr lang="en-US" dirty="0"/>
              <a:t>3-9</a:t>
            </a:r>
          </a:p>
        </p:txBody>
      </p:sp>
    </p:spTree>
    <p:extLst>
      <p:ext uri="{BB962C8B-B14F-4D97-AF65-F5344CB8AC3E}">
        <p14:creationId xmlns:p14="http://schemas.microsoft.com/office/powerpoint/2010/main" val="2167573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2322"/>
                                        </p:tgtEl>
                                        <p:attrNameLst>
                                          <p:attrName>style.visibility</p:attrName>
                                        </p:attrNameLst>
                                      </p:cBhvr>
                                      <p:to>
                                        <p:strVal val="visible"/>
                                      </p:to>
                                    </p:set>
                                    <p:anim calcmode="lin" valueType="num">
                                      <p:cBhvr additive="base">
                                        <p:cTn id="7" dur="500" fill="hold"/>
                                        <p:tgtEl>
                                          <p:spTgt spid="312322"/>
                                        </p:tgtEl>
                                        <p:attrNameLst>
                                          <p:attrName>ppt_x</p:attrName>
                                        </p:attrNameLst>
                                      </p:cBhvr>
                                      <p:tavLst>
                                        <p:tav tm="0">
                                          <p:val>
                                            <p:strVal val="0-#ppt_w/2"/>
                                          </p:val>
                                        </p:tav>
                                        <p:tav tm="100000">
                                          <p:val>
                                            <p:strVal val="#ppt_x"/>
                                          </p:val>
                                        </p:tav>
                                      </p:tavLst>
                                    </p:anim>
                                    <p:anim calcmode="lin" valueType="num">
                                      <p:cBhvr additive="base">
                                        <p:cTn id="8" dur="500" fill="hold"/>
                                        <p:tgtEl>
                                          <p:spTgt spid="3123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12323"/>
                                        </p:tgtEl>
                                        <p:attrNameLst>
                                          <p:attrName>style.visibility</p:attrName>
                                        </p:attrNameLst>
                                      </p:cBhvr>
                                      <p:to>
                                        <p:strVal val="visible"/>
                                      </p:to>
                                    </p:set>
                                    <p:anim calcmode="lin" valueType="num">
                                      <p:cBhvr additive="base">
                                        <p:cTn id="13" dur="500" fill="hold"/>
                                        <p:tgtEl>
                                          <p:spTgt spid="312323"/>
                                        </p:tgtEl>
                                        <p:attrNameLst>
                                          <p:attrName>ppt_x</p:attrName>
                                        </p:attrNameLst>
                                      </p:cBhvr>
                                      <p:tavLst>
                                        <p:tav tm="0">
                                          <p:val>
                                            <p:strVal val="1+#ppt_w/2"/>
                                          </p:val>
                                        </p:tav>
                                        <p:tav tm="100000">
                                          <p:val>
                                            <p:strVal val="#ppt_x"/>
                                          </p:val>
                                        </p:tav>
                                      </p:tavLst>
                                    </p:anim>
                                    <p:anim calcmode="lin" valueType="num">
                                      <p:cBhvr additive="base">
                                        <p:cTn id="14" dur="500" fill="hold"/>
                                        <p:tgtEl>
                                          <p:spTgt spid="312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2" grpId="0" autoUpdateAnimBg="0"/>
      <p:bldP spid="31232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Demi" panose="020B0703020102020204" pitchFamily="34" charset="0"/>
              </a:rPr>
              <a:t>TAFA</a:t>
            </a:r>
            <a:r>
              <a:rPr lang="en-US" dirty="0"/>
              <a:t> - What does it mean to </a:t>
            </a:r>
            <a:br>
              <a:rPr lang="en-US" dirty="0"/>
            </a:br>
            <a:r>
              <a:rPr lang="en-US" dirty="0">
                <a:latin typeface="Franklin Gothic Demi" panose="020B0703020102020204" pitchFamily="34" charset="0"/>
              </a:rPr>
              <a:t>“Take a Facilitative Approach?”</a:t>
            </a:r>
          </a:p>
        </p:txBody>
      </p:sp>
      <p:sp>
        <p:nvSpPr>
          <p:cNvPr id="22" name="TextBox 21"/>
          <p:cNvSpPr txBox="1"/>
          <p:nvPr/>
        </p:nvSpPr>
        <p:spPr>
          <a:xfrm>
            <a:off x="8638391" y="4859652"/>
            <a:ext cx="257513"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3" name="Content Placeholder 2"/>
          <p:cNvSpPr>
            <a:spLocks noGrp="1"/>
          </p:cNvSpPr>
          <p:nvPr>
            <p:ph idx="1"/>
          </p:nvPr>
        </p:nvSpPr>
        <p:spPr>
          <a:xfrm>
            <a:off x="296030" y="980545"/>
            <a:ext cx="8229600" cy="6239652"/>
          </a:xfrm>
        </p:spPr>
        <p:txBody>
          <a:bodyPr/>
          <a:lstStyle/>
          <a:p>
            <a:pPr marL="0" indent="0">
              <a:buNone/>
            </a:pPr>
            <a:r>
              <a:rPr lang="en-US" b="1" dirty="0">
                <a:solidFill>
                  <a:schemeClr val="accent6">
                    <a:lumMod val="75000"/>
                  </a:schemeClr>
                </a:solidFill>
                <a:latin typeface="Franklin Gothic Medium"/>
                <a:cs typeface="Franklin Gothic Medium"/>
              </a:rPr>
              <a:t>The Seven TAFA Principles</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S</a:t>
            </a:r>
            <a:r>
              <a:rPr lang="en-US" sz="2400" b="1" u="sng" dirty="0"/>
              <a:t>tart</a:t>
            </a:r>
            <a:r>
              <a:rPr lang="en-US" sz="2400" b="1" dirty="0">
                <a:solidFill>
                  <a:schemeClr val="accent6">
                    <a:lumMod val="75000"/>
                  </a:schemeClr>
                </a:solidFill>
                <a:latin typeface="Franklin Gothic Demi" panose="020B0703020102020204" pitchFamily="34" charset="0"/>
              </a:rPr>
              <a:t> </a:t>
            </a:r>
            <a:r>
              <a:rPr lang="en-US" sz="2400" dirty="0"/>
              <a:t>with the why, not with the what.</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U</a:t>
            </a:r>
            <a:r>
              <a:rPr lang="en-US" sz="2400" b="1" u="sng" dirty="0"/>
              <a:t>nderstand</a:t>
            </a:r>
            <a:r>
              <a:rPr lang="en-US" sz="2400" dirty="0">
                <a:solidFill>
                  <a:schemeClr val="tx1"/>
                </a:solidFill>
              </a:rPr>
              <a:t> and empower, don’t command and control.</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C</a:t>
            </a:r>
            <a:r>
              <a:rPr lang="en-US" sz="2400" b="1" u="sng" dirty="0"/>
              <a:t>reate</a:t>
            </a:r>
            <a:r>
              <a:rPr lang="en-US" sz="2400" b="1" dirty="0"/>
              <a:t> </a:t>
            </a:r>
            <a:r>
              <a:rPr lang="en-US" sz="2400" dirty="0"/>
              <a:t>the </a:t>
            </a:r>
            <a:r>
              <a:rPr lang="en-US" sz="2400" dirty="0">
                <a:solidFill>
                  <a:schemeClr val="tx1"/>
                </a:solidFill>
              </a:rPr>
              <a:t>vision, </a:t>
            </a:r>
            <a:r>
              <a:rPr lang="en-US" sz="2400" dirty="0"/>
              <a:t>not the solution.</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Medium"/>
                <a:cs typeface="Franklin Gothic Medium"/>
              </a:rPr>
              <a:t>C</a:t>
            </a:r>
            <a:r>
              <a:rPr lang="en-US" sz="2400" b="1" u="sng" dirty="0"/>
              <a:t>onnect</a:t>
            </a:r>
            <a:r>
              <a:rPr lang="en-US" sz="2400" dirty="0"/>
              <a:t> first; correct second.</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E</a:t>
            </a:r>
            <a:r>
              <a:rPr lang="en-US" sz="2400" b="1" u="sng" dirty="0"/>
              <a:t>quip</a:t>
            </a:r>
            <a:r>
              <a:rPr lang="en-US" sz="2400" dirty="0"/>
              <a:t> for success; monitor for results.</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E</a:t>
            </a:r>
            <a:r>
              <a:rPr lang="en-US" sz="2400" b="1" u="sng" dirty="0"/>
              <a:t>ngage</a:t>
            </a:r>
            <a:r>
              <a:rPr lang="en-US" sz="2400" dirty="0"/>
              <a:t> conflict; resolve dysfunction.</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D</a:t>
            </a:r>
            <a:r>
              <a:rPr lang="en-US" sz="2400" b="1" u="sng" dirty="0"/>
              <a:t>rive</a:t>
            </a:r>
            <a:r>
              <a:rPr lang="en-US" sz="2400" b="1" dirty="0">
                <a:solidFill>
                  <a:schemeClr val="accent6">
                    <a:lumMod val="75000"/>
                  </a:schemeClr>
                </a:solidFill>
                <a:latin typeface="Franklin Gothic Demi" panose="020B0703020102020204" pitchFamily="34" charset="0"/>
              </a:rPr>
              <a:t> </a:t>
            </a:r>
            <a:r>
              <a:rPr lang="en-US" sz="2400" dirty="0"/>
              <a:t>participation, not just input.</a:t>
            </a:r>
          </a:p>
          <a:p>
            <a:pPr marL="0" indent="0">
              <a:spcBef>
                <a:spcPts val="900"/>
              </a:spcBef>
              <a:buClr>
                <a:schemeClr val="tx1"/>
              </a:buClr>
              <a:buSzPct val="85000"/>
              <a:buNone/>
            </a:pPr>
            <a:endParaRPr lang="en-US" sz="2400" dirty="0"/>
          </a:p>
        </p:txBody>
      </p:sp>
      <p:pic>
        <p:nvPicPr>
          <p:cNvPr id="14" name="Picture 13"/>
          <p:cNvPicPr>
            <a:picLocks noChangeAspect="1"/>
          </p:cNvPicPr>
          <p:nvPr/>
        </p:nvPicPr>
        <p:blipFill>
          <a:blip r:embed="rId3"/>
          <a:stretch>
            <a:fillRect/>
          </a:stretch>
        </p:blipFill>
        <p:spPr>
          <a:xfrm>
            <a:off x="6640525" y="2595465"/>
            <a:ext cx="2255379" cy="2264188"/>
          </a:xfrm>
          <a:prstGeom prst="rect">
            <a:avLst/>
          </a:prstGeom>
        </p:spPr>
      </p:pic>
      <p:sp>
        <p:nvSpPr>
          <p:cNvPr id="6" name="TextBox 5"/>
          <p:cNvSpPr txBox="1"/>
          <p:nvPr/>
        </p:nvSpPr>
        <p:spPr>
          <a:xfrm>
            <a:off x="5120593" y="5091285"/>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E</a:t>
            </a:r>
          </a:p>
        </p:txBody>
      </p:sp>
      <p:sp>
        <p:nvSpPr>
          <p:cNvPr id="7" name="TextBox 6"/>
          <p:cNvSpPr txBox="1"/>
          <p:nvPr/>
        </p:nvSpPr>
        <p:spPr>
          <a:xfrm>
            <a:off x="2916470" y="5091285"/>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C</a:t>
            </a:r>
          </a:p>
        </p:txBody>
      </p:sp>
      <p:sp>
        <p:nvSpPr>
          <p:cNvPr id="8" name="TextBox 7"/>
          <p:cNvSpPr txBox="1"/>
          <p:nvPr/>
        </p:nvSpPr>
        <p:spPr>
          <a:xfrm>
            <a:off x="6228271" y="5091284"/>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E</a:t>
            </a:r>
          </a:p>
        </p:txBody>
      </p:sp>
      <p:sp>
        <p:nvSpPr>
          <p:cNvPr id="9" name="TextBox 8"/>
          <p:cNvSpPr txBox="1"/>
          <p:nvPr/>
        </p:nvSpPr>
        <p:spPr>
          <a:xfrm>
            <a:off x="1811693" y="5099431"/>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U</a:t>
            </a:r>
          </a:p>
        </p:txBody>
      </p:sp>
      <p:sp>
        <p:nvSpPr>
          <p:cNvPr id="10" name="TextBox 9"/>
          <p:cNvSpPr txBox="1"/>
          <p:nvPr/>
        </p:nvSpPr>
        <p:spPr>
          <a:xfrm>
            <a:off x="704015" y="5099431"/>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S</a:t>
            </a:r>
          </a:p>
        </p:txBody>
      </p:sp>
      <p:sp>
        <p:nvSpPr>
          <p:cNvPr id="11" name="TextBox 10"/>
          <p:cNvSpPr txBox="1"/>
          <p:nvPr/>
        </p:nvSpPr>
        <p:spPr>
          <a:xfrm>
            <a:off x="7322570" y="5091285"/>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D</a:t>
            </a:r>
          </a:p>
        </p:txBody>
      </p:sp>
      <p:sp>
        <p:nvSpPr>
          <p:cNvPr id="12" name="TextBox 11"/>
          <p:cNvSpPr txBox="1"/>
          <p:nvPr/>
        </p:nvSpPr>
        <p:spPr>
          <a:xfrm>
            <a:off x="4019604" y="5091285"/>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C</a:t>
            </a:r>
          </a:p>
        </p:txBody>
      </p:sp>
      <p:sp>
        <p:nvSpPr>
          <p:cNvPr id="13" name="Footer Placeholder 4"/>
          <p:cNvSpPr>
            <a:spLocks noGrp="1"/>
          </p:cNvSpPr>
          <p:nvPr>
            <p:ph type="ftr" sz="quarter" idx="11"/>
          </p:nvPr>
        </p:nvSpPr>
        <p:spPr>
          <a:xfrm>
            <a:off x="2393599" y="6435829"/>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169554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grpId="0" nodeType="afterEffect">
                                  <p:stCondLst>
                                    <p:cond delay="15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childTnLst>
                          </p:cTn>
                        </p:par>
                        <p:par>
                          <p:cTn id="43" fill="hold">
                            <p:stCondLst>
                              <p:cond delay="2250"/>
                            </p:stCondLst>
                            <p:childTnLst>
                              <p:par>
                                <p:cTn id="44" presetID="10"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50"/>
                                        <p:tgtEl>
                                          <p:spTgt spid="6"/>
                                        </p:tgtEl>
                                      </p:cBhvr>
                                    </p:animEffect>
                                  </p:childTnLst>
                                </p:cTn>
                              </p:par>
                            </p:childTnLst>
                          </p:cTn>
                        </p:par>
                        <p:par>
                          <p:cTn id="51" fill="hold">
                            <p:stCondLst>
                              <p:cond delay="2750"/>
                            </p:stCondLst>
                            <p:childTnLst>
                              <p:par>
                                <p:cTn id="52" presetID="10"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50"/>
                                        <p:tgtEl>
                                          <p:spTgt spid="10"/>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D. The Power of the Starting Question</a:t>
            </a:r>
          </a:p>
        </p:txBody>
      </p:sp>
      <p:sp>
        <p:nvSpPr>
          <p:cNvPr id="6" name="Content Placeholder 5"/>
          <p:cNvSpPr txBox="1">
            <a:spLocks/>
          </p:cNvSpPr>
          <p:nvPr/>
        </p:nvSpPr>
        <p:spPr>
          <a:xfrm>
            <a:off x="740858" y="2046165"/>
            <a:ext cx="8071290" cy="4321860"/>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1200"/>
              </a:spcAft>
              <a:buClr>
                <a:srgbClr val="99AB21"/>
              </a:buClr>
              <a:buSzTx/>
              <a:buFont typeface="+mj-lt"/>
              <a:buAutoNum type="arabicPeriod"/>
              <a:tabLst/>
              <a:defRPr/>
            </a:pPr>
            <a:r>
              <a:rPr kumimoji="0" lang="en-US" sz="2800" b="0" i="0" u="none" strike="noStrike" kern="1200" cap="none" spc="0" normalizeH="0" baseline="0" noProof="0" dirty="0">
                <a:ln>
                  <a:noFill/>
                </a:ln>
                <a:solidFill>
                  <a:schemeClr val="tx2"/>
                </a:solidFill>
                <a:effectLst/>
                <a:uLnTx/>
                <a:uFillTx/>
                <a:latin typeface="Franklin Gothic Book"/>
                <a:cs typeface="Franklin Gothic Book"/>
              </a:rPr>
              <a:t>Begin with an image-building </a:t>
            </a:r>
            <a:r>
              <a:rPr lang="en-US" sz="2800" dirty="0">
                <a:solidFill>
                  <a:schemeClr val="tx2"/>
                </a:solidFill>
                <a:latin typeface="Franklin Gothic Book"/>
                <a:cs typeface="Franklin Gothic Book"/>
              </a:rPr>
              <a:t>phrase</a:t>
            </a:r>
            <a:br>
              <a:rPr lang="en-US" sz="2800" dirty="0">
                <a:solidFill>
                  <a:schemeClr val="tx2"/>
                </a:solidFill>
                <a:latin typeface="Franklin Gothic Book"/>
                <a:cs typeface="Franklin Gothic Book"/>
              </a:rPr>
            </a:br>
            <a:r>
              <a:rPr lang="en-US" sz="2800" dirty="0">
                <a:solidFill>
                  <a:schemeClr val="tx2"/>
                </a:solidFill>
                <a:latin typeface="Franklin Gothic Book"/>
                <a:cs typeface="Franklin Gothic Book"/>
              </a:rPr>
              <a:t>(“think about”, “imagine”, “consider”, “if”)</a:t>
            </a:r>
          </a:p>
          <a:p>
            <a:pPr marL="514350" marR="0" lvl="0" indent="-514350" algn="l" defTabSz="457200" rtl="0" eaLnBrk="1" fontAlgn="auto" latinLnBrk="0" hangingPunct="1">
              <a:lnSpc>
                <a:spcPct val="100000"/>
              </a:lnSpc>
              <a:spcBef>
                <a:spcPct val="20000"/>
              </a:spcBef>
              <a:spcAft>
                <a:spcPts val="1200"/>
              </a:spcAft>
              <a:buClr>
                <a:srgbClr val="99AB21"/>
              </a:buClr>
              <a:buSzTx/>
              <a:buFont typeface="+mj-lt"/>
              <a:buAutoNum type="arabicPeriod"/>
              <a:tabLst/>
              <a:defRPr/>
            </a:pPr>
            <a:r>
              <a:rPr lang="en-US" sz="2800" dirty="0">
                <a:solidFill>
                  <a:schemeClr val="tx2"/>
                </a:solidFill>
                <a:latin typeface="Franklin Gothic Book"/>
                <a:cs typeface="Franklin Gothic Book"/>
              </a:rPr>
              <a:t>Extend the image, so the group can “see” the answers.</a:t>
            </a:r>
            <a:br>
              <a:rPr lang="en-US" sz="2800" dirty="0">
                <a:solidFill>
                  <a:schemeClr val="tx2"/>
                </a:solidFill>
                <a:latin typeface="Franklin Gothic Book"/>
                <a:cs typeface="Franklin Gothic Book"/>
              </a:rPr>
            </a:br>
            <a:r>
              <a:rPr lang="en-US" sz="2800" dirty="0">
                <a:solidFill>
                  <a:schemeClr val="tx2"/>
                </a:solidFill>
                <a:latin typeface="Franklin Gothic Book"/>
                <a:cs typeface="Franklin Gothic Book"/>
              </a:rPr>
              <a:t>(at least 2 phrases)</a:t>
            </a:r>
          </a:p>
          <a:p>
            <a:pPr marL="514350" marR="0" lvl="0" indent="-514350" algn="l" defTabSz="457200" rtl="0" eaLnBrk="1" fontAlgn="auto" latinLnBrk="0" hangingPunct="1">
              <a:lnSpc>
                <a:spcPct val="100000"/>
              </a:lnSpc>
              <a:spcBef>
                <a:spcPct val="20000"/>
              </a:spcBef>
              <a:spcAft>
                <a:spcPts val="1200"/>
              </a:spcAft>
              <a:buClr>
                <a:srgbClr val="99AB21"/>
              </a:buClr>
              <a:buSzTx/>
              <a:buFont typeface="+mj-lt"/>
              <a:buAutoNum type="arabicPeriod"/>
              <a:tabLst/>
              <a:defRPr/>
            </a:pPr>
            <a:r>
              <a:rPr lang="en-US" sz="2800" dirty="0">
                <a:solidFill>
                  <a:schemeClr val="tx2"/>
                </a:solidFill>
                <a:latin typeface="Franklin Gothic Book"/>
                <a:cs typeface="Franklin Gothic Book"/>
              </a:rPr>
              <a:t>Follow up with the direct (Type A) question.</a:t>
            </a:r>
            <a:endParaRPr kumimoji="0" lang="en-US" sz="2800" b="0" i="0" u="none" strike="noStrike" kern="1200" cap="none" spc="0" normalizeH="0" baseline="0" noProof="0" dirty="0">
              <a:ln>
                <a:noFill/>
              </a:ln>
              <a:solidFill>
                <a:schemeClr val="tx2"/>
              </a:solidFill>
              <a:effectLst/>
              <a:uLnTx/>
              <a:uFillTx/>
              <a:latin typeface="Franklin Gothic Book"/>
              <a:cs typeface="Franklin Gothic Book"/>
            </a:endParaRPr>
          </a:p>
        </p:txBody>
      </p:sp>
      <p:sp>
        <p:nvSpPr>
          <p:cNvPr id="7" name="Title 4"/>
          <p:cNvSpPr txBox="1">
            <a:spLocks/>
          </p:cNvSpPr>
          <p:nvPr/>
        </p:nvSpPr>
        <p:spPr>
          <a:xfrm>
            <a:off x="273024" y="891138"/>
            <a:ext cx="8360610"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spc="0" normalizeH="0" baseline="0" noProof="0" dirty="0">
                <a:ln>
                  <a:noFill/>
                </a:ln>
                <a:solidFill>
                  <a:srgbClr val="E46C0A"/>
                </a:solidFill>
                <a:effectLst/>
                <a:uLnTx/>
                <a:uFillTx/>
                <a:latin typeface="Franklin Gothic Medium"/>
                <a:ea typeface="+mj-ea"/>
                <a:cs typeface="Franklin Gothic Medium"/>
              </a:rPr>
              <a:t>Three parts to a great starting question:</a:t>
            </a:r>
          </a:p>
        </p:txBody>
      </p:sp>
      <p:sp>
        <p:nvSpPr>
          <p:cNvPr id="9" name="TextBox 8"/>
          <p:cNvSpPr txBox="1"/>
          <p:nvPr/>
        </p:nvSpPr>
        <p:spPr>
          <a:xfrm>
            <a:off x="8739003" y="4540081"/>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8"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40</a:t>
            </a:fld>
            <a:r>
              <a:rPr lang="en-US" dirty="0"/>
              <a:t> </a:t>
            </a:r>
            <a:r>
              <a:rPr lang="en-US" sz="1800" dirty="0">
                <a:solidFill>
                  <a:srgbClr val="002060"/>
                </a:solidFill>
                <a:latin typeface="Calibri"/>
                <a:cs typeface="+mn-cs"/>
              </a:rPr>
              <a:t>| </a:t>
            </a:r>
            <a:r>
              <a:rPr lang="en-US" dirty="0"/>
              <a:t>3-10</a:t>
            </a:r>
          </a:p>
        </p:txBody>
      </p:sp>
    </p:spTree>
    <p:extLst>
      <p:ext uri="{BB962C8B-B14F-4D97-AF65-F5344CB8AC3E}">
        <p14:creationId xmlns:p14="http://schemas.microsoft.com/office/powerpoint/2010/main" val="257675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0" y="0"/>
            <a:ext cx="7721697" cy="973498"/>
          </a:xfrm>
        </p:spPr>
        <p:txBody>
          <a:bodyPr/>
          <a:lstStyle/>
          <a:p>
            <a:r>
              <a:rPr lang="en-US" dirty="0"/>
              <a:t>D. Example: Make This a Type B Question</a:t>
            </a:r>
          </a:p>
        </p:txBody>
      </p:sp>
      <p:sp>
        <p:nvSpPr>
          <p:cNvPr id="3" name="Content Placeholder 2"/>
          <p:cNvSpPr>
            <a:spLocks noGrp="1"/>
          </p:cNvSpPr>
          <p:nvPr>
            <p:ph idx="1"/>
          </p:nvPr>
        </p:nvSpPr>
        <p:spPr>
          <a:xfrm>
            <a:off x="783390" y="1457760"/>
            <a:ext cx="8071290" cy="1849692"/>
          </a:xfrm>
        </p:spPr>
        <p:txBody>
          <a:bodyPr>
            <a:normAutofit/>
          </a:bodyPr>
          <a:lstStyle/>
          <a:p>
            <a:pPr marL="0" indent="0">
              <a:buNone/>
            </a:pPr>
            <a:r>
              <a:rPr lang="en-US" dirty="0">
                <a:solidFill>
                  <a:srgbClr val="E46C0A"/>
                </a:solidFill>
              </a:rPr>
              <a:t>Make this a Type B Question</a:t>
            </a:r>
          </a:p>
          <a:p>
            <a:r>
              <a:rPr lang="en-US" dirty="0">
                <a:solidFill>
                  <a:schemeClr val="tx2"/>
                </a:solidFill>
              </a:rPr>
              <a:t>Let’s build a list of the things you do to prepare to leave to go to work.  What are those things?</a:t>
            </a:r>
          </a:p>
        </p:txBody>
      </p:sp>
      <p:sp>
        <p:nvSpPr>
          <p:cNvPr id="7" name="Right Arrow 6"/>
          <p:cNvSpPr/>
          <p:nvPr/>
        </p:nvSpPr>
        <p:spPr>
          <a:xfrm>
            <a:off x="5981700" y="3529996"/>
            <a:ext cx="2533650" cy="2038350"/>
          </a:xfrm>
          <a:prstGeom prst="rightArrow">
            <a:avLst/>
          </a:prstGeom>
          <a:solidFill>
            <a:srgbClr val="AFBD2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t>Hint</a:t>
            </a:r>
          </a:p>
        </p:txBody>
      </p:sp>
      <p:sp>
        <p:nvSpPr>
          <p:cNvPr id="8" name="TextBox 7"/>
          <p:cNvSpPr txBox="1"/>
          <p:nvPr/>
        </p:nvSpPr>
        <p:spPr>
          <a:xfrm>
            <a:off x="8792250" y="397504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6"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41</a:t>
            </a:fld>
            <a:r>
              <a:rPr lang="en-US" dirty="0"/>
              <a:t> </a:t>
            </a:r>
            <a:r>
              <a:rPr lang="en-US" sz="1800" dirty="0">
                <a:solidFill>
                  <a:srgbClr val="002060"/>
                </a:solidFill>
                <a:latin typeface="Calibri"/>
                <a:cs typeface="+mn-cs"/>
              </a:rPr>
              <a:t>| </a:t>
            </a:r>
            <a:r>
              <a:rPr lang="en-US" dirty="0"/>
              <a:t>3-10</a:t>
            </a:r>
          </a:p>
        </p:txBody>
      </p:sp>
    </p:spTree>
    <p:extLst>
      <p:ext uri="{BB962C8B-B14F-4D97-AF65-F5344CB8AC3E}">
        <p14:creationId xmlns:p14="http://schemas.microsoft.com/office/powerpoint/2010/main" val="38808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xtBox 5"/>
          <p:cNvSpPr txBox="1"/>
          <p:nvPr/>
        </p:nvSpPr>
        <p:spPr>
          <a:xfrm>
            <a:off x="342943" y="1175851"/>
            <a:ext cx="8572457" cy="5447645"/>
          </a:xfrm>
          <a:prstGeom prst="rect">
            <a:avLst/>
          </a:prstGeom>
          <a:noFill/>
        </p:spPr>
        <p:txBody>
          <a:bodyPr wrap="square" rtlCol="0">
            <a:spAutoFit/>
          </a:bodyPr>
          <a:lstStyle/>
          <a:p>
            <a:r>
              <a:rPr lang="en-US" sz="6200" b="1" dirty="0">
                <a:solidFill>
                  <a:schemeClr val="bg1"/>
                </a:solidFill>
                <a:latin typeface="Franklin Gothic Medium" pitchFamily="34" charset="0"/>
                <a:cs typeface="Franklin Gothic Medium"/>
              </a:rPr>
              <a:t>HINT </a:t>
            </a:r>
          </a:p>
          <a:p>
            <a:pPr marL="1028700" lvl="1" indent="-571500">
              <a:buFontTx/>
              <a:buChar char="-"/>
            </a:pPr>
            <a:r>
              <a:rPr lang="en-US" sz="3200" dirty="0">
                <a:solidFill>
                  <a:schemeClr val="bg1"/>
                </a:solidFill>
                <a:latin typeface="Franklin Gothic Book" pitchFamily="34" charset="0"/>
              </a:rPr>
              <a:t>Build your Type B question in </a:t>
            </a:r>
            <a:br>
              <a:rPr lang="en-US" sz="3200" dirty="0">
                <a:solidFill>
                  <a:schemeClr val="bg1"/>
                </a:solidFill>
                <a:latin typeface="Franklin Gothic Book" pitchFamily="34" charset="0"/>
              </a:rPr>
            </a:br>
            <a:r>
              <a:rPr lang="en-US" sz="3200" dirty="0">
                <a:solidFill>
                  <a:schemeClr val="bg1"/>
                </a:solidFill>
                <a:latin typeface="Franklin Gothic Book" pitchFamily="34" charset="0"/>
              </a:rPr>
              <a:t>3-2-1 order. </a:t>
            </a:r>
          </a:p>
          <a:p>
            <a:pPr marL="1028700" lvl="1" indent="-571500">
              <a:buFontTx/>
              <a:buChar char="-"/>
            </a:pPr>
            <a:r>
              <a:rPr lang="en-US" sz="3200" dirty="0">
                <a:solidFill>
                  <a:schemeClr val="bg1"/>
                </a:solidFill>
                <a:latin typeface="Franklin Gothic Book" pitchFamily="34" charset="0"/>
              </a:rPr>
              <a:t>Use synonyms in step 2.</a:t>
            </a:r>
            <a:br>
              <a:rPr lang="en-US" sz="3200" dirty="0">
                <a:solidFill>
                  <a:schemeClr val="bg1"/>
                </a:solidFill>
                <a:latin typeface="Franklin Gothic Book" pitchFamily="34" charset="0"/>
              </a:rPr>
            </a:br>
            <a:endParaRPr lang="en-US" sz="3200" dirty="0">
              <a:solidFill>
                <a:schemeClr val="bg1"/>
              </a:solidFill>
              <a:latin typeface="Franklin Gothic Book" pitchFamily="34" charset="0"/>
            </a:endParaRPr>
          </a:p>
          <a:p>
            <a:pPr marL="571500">
              <a:spcBef>
                <a:spcPts val="1200"/>
              </a:spcBef>
            </a:pPr>
            <a:r>
              <a:rPr lang="en-US" sz="2800" dirty="0">
                <a:solidFill>
                  <a:schemeClr val="bg1"/>
                </a:solidFill>
                <a:latin typeface="Franklin Gothic Book" pitchFamily="34" charset="0"/>
              </a:rPr>
              <a:t>3. Determine the Type A question</a:t>
            </a:r>
          </a:p>
          <a:p>
            <a:pPr marL="571500">
              <a:spcBef>
                <a:spcPts val="1200"/>
              </a:spcBef>
            </a:pPr>
            <a:r>
              <a:rPr lang="en-US" sz="2800" dirty="0">
                <a:solidFill>
                  <a:schemeClr val="bg1"/>
                </a:solidFill>
                <a:latin typeface="Franklin Gothic Book" pitchFamily="34" charset="0"/>
              </a:rPr>
              <a:t>2. Identify synonyms to extend the image</a:t>
            </a:r>
          </a:p>
          <a:p>
            <a:pPr marL="1265238" indent="-693738">
              <a:spcBef>
                <a:spcPts val="1200"/>
              </a:spcBef>
            </a:pPr>
            <a:r>
              <a:rPr lang="en-US" sz="2800" dirty="0">
                <a:solidFill>
                  <a:schemeClr val="bg1"/>
                </a:solidFill>
                <a:latin typeface="Franklin Gothic Book" pitchFamily="34" charset="0"/>
              </a:rPr>
              <a:t>1. Decide the image-building  phrase</a:t>
            </a:r>
            <a:br>
              <a:rPr lang="en-US" sz="4400" dirty="0">
                <a:solidFill>
                  <a:schemeClr val="bg1"/>
                </a:solidFill>
                <a:latin typeface="Franklin Gothic Book" pitchFamily="34" charset="0"/>
              </a:rPr>
            </a:br>
            <a:endParaRPr lang="en-US" sz="4400" dirty="0">
              <a:solidFill>
                <a:schemeClr val="bg1"/>
              </a:solidFill>
              <a:latin typeface="Franklin Gothic Book" pitchFamily="34" charset="0"/>
            </a:endParaRPr>
          </a:p>
        </p:txBody>
      </p:sp>
      <p:sp>
        <p:nvSpPr>
          <p:cNvPr id="4" name="Slide Number Placeholder 3"/>
          <p:cNvSpPr>
            <a:spLocks noGrp="1"/>
          </p:cNvSpPr>
          <p:nvPr>
            <p:ph type="sldNum" sz="quarter" idx="12"/>
          </p:nvPr>
        </p:nvSpPr>
        <p:spPr/>
        <p:txBody>
          <a:bodyPr/>
          <a:lstStyle/>
          <a:p>
            <a:fld id="{F29FD61F-2294-5D42-A9D7-9928D42B3773}" type="slidenum">
              <a:rPr lang="en-US" smtClean="0"/>
              <a:pPr/>
              <a:t>42</a:t>
            </a:fld>
            <a:endParaRPr lang="en-US" dirty="0"/>
          </a:p>
        </p:txBody>
      </p:sp>
      <p:cxnSp>
        <p:nvCxnSpPr>
          <p:cNvPr id="3" name="Straight Connector 2"/>
          <p:cNvCxnSpPr/>
          <p:nvPr/>
        </p:nvCxnSpPr>
        <p:spPr>
          <a:xfrm>
            <a:off x="847186" y="3950248"/>
            <a:ext cx="70866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754150" y="5217534"/>
            <a:ext cx="389850" cy="830997"/>
          </a:xfrm>
          <a:prstGeom prst="rect">
            <a:avLst/>
          </a:prstGeom>
          <a:noFill/>
        </p:spPr>
        <p:txBody>
          <a:bodyPr wrap="none" rtlCol="0">
            <a:spAutoFit/>
          </a:bodyPr>
          <a:lstStyle/>
          <a:p>
            <a:r>
              <a:rPr lang="en-US" sz="4800" b="1" dirty="0">
                <a:solidFill>
                  <a:schemeClr val="bg1">
                    <a:lumMod val="75000"/>
                  </a:schemeClr>
                </a:solidFill>
                <a:latin typeface="Arial Black" pitchFamily="34" charset="0"/>
              </a:rPr>
              <a:t>-</a:t>
            </a:r>
          </a:p>
        </p:txBody>
      </p:sp>
      <p:sp>
        <p:nvSpPr>
          <p:cNvPr id="8" name="Title 1"/>
          <p:cNvSpPr>
            <a:spLocks noGrp="1"/>
          </p:cNvSpPr>
          <p:nvPr>
            <p:ph type="title"/>
          </p:nvPr>
        </p:nvSpPr>
        <p:spPr>
          <a:xfrm>
            <a:off x="296030" y="0"/>
            <a:ext cx="6821253" cy="973498"/>
          </a:xfrm>
        </p:spPr>
        <p:txBody>
          <a:bodyPr/>
          <a:lstStyle/>
          <a:p>
            <a:r>
              <a:rPr lang="en-US" sz="3200" dirty="0">
                <a:solidFill>
                  <a:schemeClr val="tx2"/>
                </a:solidFill>
              </a:rPr>
              <a:t>D. The Power of the Starting Question</a:t>
            </a:r>
          </a:p>
        </p:txBody>
      </p:sp>
    </p:spTree>
    <p:extLst>
      <p:ext uri="{BB962C8B-B14F-4D97-AF65-F5344CB8AC3E}">
        <p14:creationId xmlns:p14="http://schemas.microsoft.com/office/powerpoint/2010/main" val="36476785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0" y="0"/>
            <a:ext cx="7841918" cy="973498"/>
          </a:xfrm>
        </p:spPr>
        <p:txBody>
          <a:bodyPr/>
          <a:lstStyle/>
          <a:p>
            <a:r>
              <a:rPr lang="en-US" dirty="0"/>
              <a:t>D. The Power of the Starting Question</a:t>
            </a:r>
          </a:p>
        </p:txBody>
      </p:sp>
      <p:sp>
        <p:nvSpPr>
          <p:cNvPr id="3" name="Content Placeholder 2"/>
          <p:cNvSpPr>
            <a:spLocks noGrp="1"/>
          </p:cNvSpPr>
          <p:nvPr>
            <p:ph idx="1"/>
          </p:nvPr>
        </p:nvSpPr>
        <p:spPr>
          <a:xfrm>
            <a:off x="783390" y="1457760"/>
            <a:ext cx="8071290" cy="1849692"/>
          </a:xfrm>
        </p:spPr>
        <p:txBody>
          <a:bodyPr>
            <a:normAutofit/>
          </a:bodyPr>
          <a:lstStyle/>
          <a:p>
            <a:pPr marL="0" indent="0">
              <a:buNone/>
            </a:pPr>
            <a:r>
              <a:rPr lang="en-US" dirty="0">
                <a:solidFill>
                  <a:srgbClr val="E46C0A"/>
                </a:solidFill>
              </a:rPr>
              <a:t>Make this a Type B Question</a:t>
            </a:r>
          </a:p>
          <a:p>
            <a:r>
              <a:rPr lang="en-US" dirty="0">
                <a:solidFill>
                  <a:schemeClr val="tx2"/>
                </a:solidFill>
              </a:rPr>
              <a:t>Let’s build a list of the things you do to prepare to leave to go to work.  What are those things?</a:t>
            </a:r>
          </a:p>
        </p:txBody>
      </p:sp>
      <p:sp>
        <p:nvSpPr>
          <p:cNvPr id="6" name="Content Placeholder 2"/>
          <p:cNvSpPr txBox="1">
            <a:spLocks/>
          </p:cNvSpPr>
          <p:nvPr/>
        </p:nvSpPr>
        <p:spPr>
          <a:xfrm>
            <a:off x="783390" y="3307451"/>
            <a:ext cx="8071290" cy="2725339"/>
          </a:xfrm>
          <a:prstGeom prst="rect">
            <a:avLst/>
          </a:prstGeom>
        </p:spPr>
        <p:txBody>
          <a:bodyPr vert="horz" lIns="91440" tIns="45720" rIns="91440" bIns="45720" rtlCol="0">
            <a:noAutofit/>
          </a:bodyPr>
          <a:lstStyle/>
          <a:p>
            <a:pPr lvl="1">
              <a:spcAft>
                <a:spcPts val="1200"/>
              </a:spcAft>
            </a:pPr>
            <a:r>
              <a:rPr lang="en-US" sz="2800" dirty="0">
                <a:solidFill>
                  <a:srgbClr val="F26522"/>
                </a:solidFill>
                <a:latin typeface="Franklin Gothic Book"/>
                <a:cs typeface="Franklin Gothic Book"/>
              </a:rPr>
              <a:t>________________________________________</a:t>
            </a:r>
          </a:p>
          <a:p>
            <a:pPr lvl="1">
              <a:spcAft>
                <a:spcPts val="1200"/>
              </a:spcAft>
            </a:pPr>
            <a:r>
              <a:rPr lang="en-US" sz="2800" dirty="0">
                <a:solidFill>
                  <a:srgbClr val="F26522"/>
                </a:solidFill>
                <a:latin typeface="Franklin Gothic Book"/>
                <a:cs typeface="Franklin Gothic Book"/>
              </a:rPr>
              <a:t>3. Determine Type A question</a:t>
            </a:r>
          </a:p>
          <a:p>
            <a:pPr lvl="1">
              <a:spcAft>
                <a:spcPts val="1200"/>
              </a:spcAft>
            </a:pPr>
            <a:r>
              <a:rPr lang="en-US" sz="2800" dirty="0">
                <a:solidFill>
                  <a:srgbClr val="F26522"/>
                </a:solidFill>
                <a:latin typeface="Franklin Gothic Book"/>
                <a:cs typeface="Franklin Gothic Book"/>
              </a:rPr>
              <a:t>2. Identify synonyms to extend the image</a:t>
            </a:r>
          </a:p>
          <a:p>
            <a:pPr lvl="1">
              <a:spcAft>
                <a:spcPts val="1200"/>
              </a:spcAft>
            </a:pPr>
            <a:r>
              <a:rPr lang="en-US" sz="2800" dirty="0">
                <a:solidFill>
                  <a:srgbClr val="F26522"/>
                </a:solidFill>
                <a:latin typeface="Franklin Gothic Book"/>
                <a:cs typeface="Franklin Gothic Book"/>
              </a:rPr>
              <a:t>1. Decide the image-building phrase</a:t>
            </a:r>
          </a:p>
        </p:txBody>
      </p:sp>
      <p:sp>
        <p:nvSpPr>
          <p:cNvPr id="7" name="Slide Number Placeholder 3"/>
          <p:cNvSpPr txBox="1">
            <a:spLocks/>
          </p:cNvSpPr>
          <p:nvPr/>
        </p:nvSpPr>
        <p:spPr>
          <a:xfrm>
            <a:off x="8137948" y="0"/>
            <a:ext cx="868892" cy="973498"/>
          </a:xfrm>
          <a:prstGeom prst="rect">
            <a:avLst/>
          </a:prstGeom>
        </p:spPr>
        <p:txBody>
          <a:bodyPr anchor="ctr"/>
          <a:lstStyle>
            <a:defPPr>
              <a:defRPr lang="en-US"/>
            </a:defPPr>
            <a:lvl1pPr marL="0" algn="ctr" defTabSz="457200" rtl="0" eaLnBrk="1" latinLnBrk="0" hangingPunct="1">
              <a:defRPr sz="1400" kern="1200">
                <a:solidFill>
                  <a:srgbClr val="04346C"/>
                </a:solidFill>
                <a:latin typeface="Franklin Gothic Book"/>
                <a:ea typeface="+mn-ea"/>
                <a:cs typeface="Franklin Gothic Boo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M: NA</a:t>
            </a:r>
          </a:p>
        </p:txBody>
      </p:sp>
      <p:sp>
        <p:nvSpPr>
          <p:cNvPr id="8"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43</a:t>
            </a:fld>
            <a:r>
              <a:rPr lang="en-US" dirty="0"/>
              <a:t> </a:t>
            </a:r>
            <a:r>
              <a:rPr lang="en-US" sz="1800" dirty="0">
                <a:solidFill>
                  <a:srgbClr val="002060"/>
                </a:solidFill>
                <a:latin typeface="Calibri"/>
                <a:cs typeface="+mn-cs"/>
              </a:rPr>
              <a:t>| </a:t>
            </a:r>
            <a:r>
              <a:rPr lang="en-US" dirty="0"/>
              <a:t>3-10</a:t>
            </a:r>
          </a:p>
        </p:txBody>
      </p:sp>
    </p:spTree>
    <p:extLst>
      <p:ext uri="{BB962C8B-B14F-4D97-AF65-F5344CB8AC3E}">
        <p14:creationId xmlns:p14="http://schemas.microsoft.com/office/powerpoint/2010/main" val="1939265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 The Power of the Starting Question</a:t>
            </a:r>
          </a:p>
        </p:txBody>
      </p:sp>
      <p:sp>
        <p:nvSpPr>
          <p:cNvPr id="3" name="Content Placeholder 2"/>
          <p:cNvSpPr>
            <a:spLocks noGrp="1"/>
          </p:cNvSpPr>
          <p:nvPr>
            <p:ph idx="1"/>
          </p:nvPr>
        </p:nvSpPr>
        <p:spPr>
          <a:xfrm>
            <a:off x="783390" y="1457760"/>
            <a:ext cx="8071290" cy="4745915"/>
          </a:xfrm>
        </p:spPr>
        <p:txBody>
          <a:bodyPr>
            <a:spAutoFit/>
          </a:bodyPr>
          <a:lstStyle/>
          <a:p>
            <a:pPr marL="0" indent="0">
              <a:buNone/>
            </a:pPr>
            <a:r>
              <a:rPr lang="en-US" dirty="0">
                <a:solidFill>
                  <a:srgbClr val="E46C0A"/>
                </a:solidFill>
              </a:rPr>
              <a:t>Make this a Type B Question</a:t>
            </a:r>
          </a:p>
          <a:p>
            <a:r>
              <a:rPr lang="en-US" dirty="0">
                <a:solidFill>
                  <a:schemeClr val="tx2"/>
                </a:solidFill>
              </a:rPr>
              <a:t>Let’s build a list of the things you do to prepare to leave to go to work.  What are those things?</a:t>
            </a:r>
          </a:p>
          <a:p>
            <a:pPr marL="0" indent="0">
              <a:buNone/>
            </a:pPr>
            <a:endParaRPr lang="en-US" dirty="0"/>
          </a:p>
          <a:p>
            <a:pPr marL="0" indent="0">
              <a:buNone/>
            </a:pPr>
            <a:r>
              <a:rPr lang="en-US" b="1" u="sng" dirty="0">
                <a:solidFill>
                  <a:srgbClr val="F26522"/>
                </a:solidFill>
              </a:rPr>
              <a:t>One Answer</a:t>
            </a:r>
          </a:p>
          <a:p>
            <a:pPr marL="0" indent="0">
              <a:buNone/>
            </a:pPr>
            <a:r>
              <a:rPr lang="en-US" dirty="0"/>
              <a:t>Imagine the clock has just gone off. It’s time to get up to go to work.  Think about all the things you have to do to get out the door, all your activities, all the tasks that you have to get done. What are the things you do to prepare to leave to go to work? </a:t>
            </a:r>
          </a:p>
        </p:txBody>
      </p:sp>
      <p:sp>
        <p:nvSpPr>
          <p:cNvPr id="6" name="Slide Number Placeholder 3"/>
          <p:cNvSpPr txBox="1">
            <a:spLocks/>
          </p:cNvSpPr>
          <p:nvPr/>
        </p:nvSpPr>
        <p:spPr>
          <a:xfrm>
            <a:off x="8137948" y="0"/>
            <a:ext cx="868892" cy="973498"/>
          </a:xfrm>
          <a:prstGeom prst="rect">
            <a:avLst/>
          </a:prstGeom>
        </p:spPr>
        <p:txBody>
          <a:bodyPr anchor="ctr"/>
          <a:lstStyle>
            <a:defPPr>
              <a:defRPr lang="en-US"/>
            </a:defPPr>
            <a:lvl1pPr marL="0" algn="ctr" defTabSz="457200" rtl="0" eaLnBrk="1" latinLnBrk="0" hangingPunct="1">
              <a:defRPr sz="1400" kern="1200">
                <a:solidFill>
                  <a:srgbClr val="04346C"/>
                </a:solidFill>
                <a:latin typeface="Franklin Gothic Book"/>
                <a:ea typeface="+mn-ea"/>
                <a:cs typeface="Franklin Gothic Boo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M: NA</a:t>
            </a:r>
          </a:p>
        </p:txBody>
      </p:sp>
      <p:sp>
        <p:nvSpPr>
          <p:cNvPr id="8" name="TextBox 7"/>
          <p:cNvSpPr txBox="1"/>
          <p:nvPr/>
        </p:nvSpPr>
        <p:spPr>
          <a:xfrm>
            <a:off x="8756785" y="3281456"/>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7"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44</a:t>
            </a:fld>
            <a:r>
              <a:rPr lang="en-US" dirty="0"/>
              <a:t> </a:t>
            </a:r>
            <a:r>
              <a:rPr lang="en-US" sz="1800" dirty="0">
                <a:solidFill>
                  <a:srgbClr val="002060"/>
                </a:solidFill>
                <a:latin typeface="Calibri"/>
                <a:cs typeface="+mn-cs"/>
              </a:rPr>
              <a:t>| </a:t>
            </a:r>
            <a:r>
              <a:rPr lang="en-US" dirty="0"/>
              <a:t>3-10</a:t>
            </a:r>
          </a:p>
        </p:txBody>
      </p:sp>
    </p:spTree>
    <p:extLst>
      <p:ext uri="{BB962C8B-B14F-4D97-AF65-F5344CB8AC3E}">
        <p14:creationId xmlns:p14="http://schemas.microsoft.com/office/powerpoint/2010/main" val="155096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3"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a:t>Duplication prohibited without prior written consent of Leadership Strategies, Inc. Copyright 2014 Leadership Strategies, Inc.</a:t>
            </a:r>
          </a:p>
        </p:txBody>
      </p:sp>
      <p:sp>
        <p:nvSpPr>
          <p:cNvPr id="9216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E1426CB9-6152-433F-AE91-39210CE027F9}" type="slidenum">
              <a:rPr lang="en-US" altLang="en-US" sz="900" smtClean="0">
                <a:latin typeface="Trebuchet MS" panose="020B0603020202020204" pitchFamily="34" charset="0"/>
              </a:rPr>
              <a:pPr>
                <a:spcBef>
                  <a:spcPct val="0"/>
                </a:spcBef>
                <a:buClrTx/>
                <a:buSzTx/>
                <a:buFontTx/>
                <a:buNone/>
              </a:pPr>
              <a:t>45</a:t>
            </a:fld>
            <a:endParaRPr lang="en-US" altLang="en-US" sz="900">
              <a:latin typeface="HelveticaNeue MediumExt"/>
            </a:endParaRPr>
          </a:p>
        </p:txBody>
      </p:sp>
      <p:sp>
        <p:nvSpPr>
          <p:cNvPr id="92165" name="Rectangle 1026"/>
          <p:cNvSpPr>
            <a:spLocks noGrp="1" noChangeArrowheads="1"/>
          </p:cNvSpPr>
          <p:nvPr>
            <p:ph type="title"/>
          </p:nvPr>
        </p:nvSpPr>
        <p:spPr/>
        <p:txBody>
          <a:bodyPr/>
          <a:lstStyle/>
          <a:p>
            <a:pPr eaLnBrk="1" hangingPunct="1"/>
            <a:r>
              <a:rPr lang="en-US" altLang="en-US" dirty="0"/>
              <a:t>D. The Power of the Starting Question</a:t>
            </a:r>
          </a:p>
        </p:txBody>
      </p:sp>
      <p:sp>
        <p:nvSpPr>
          <p:cNvPr id="338947" name="Rectangle 1027"/>
          <p:cNvSpPr>
            <a:spLocks noGrp="1" noChangeArrowheads="1"/>
          </p:cNvSpPr>
          <p:nvPr>
            <p:ph type="body" idx="1"/>
          </p:nvPr>
        </p:nvSpPr>
        <p:spPr>
          <a:xfrm>
            <a:off x="350519" y="1180094"/>
            <a:ext cx="8804593" cy="1676400"/>
          </a:xfrm>
        </p:spPr>
        <p:txBody>
          <a:bodyPr/>
          <a:lstStyle/>
          <a:p>
            <a:pPr marL="0" indent="0" eaLnBrk="1" hangingPunct="1">
              <a:buNone/>
            </a:pPr>
            <a:r>
              <a:rPr lang="en-US" altLang="en-US" dirty="0">
                <a:solidFill>
                  <a:srgbClr val="E46C0A"/>
                </a:solidFill>
                <a:cs typeface="Times New Roman" panose="02020603050405020304" pitchFamily="18" charset="0"/>
              </a:rPr>
              <a:t>Practice with Type B</a:t>
            </a:r>
          </a:p>
          <a:p>
            <a:pPr eaLnBrk="1" hangingPunct="1"/>
            <a:r>
              <a:rPr lang="en-US" altLang="en-US" dirty="0">
                <a:solidFill>
                  <a:schemeClr val="tx2"/>
                </a:solidFill>
                <a:cs typeface="Times New Roman" panose="02020603050405020304" pitchFamily="18" charset="0"/>
              </a:rPr>
              <a:t>What are the major things we do in our department?</a:t>
            </a:r>
          </a:p>
          <a:p>
            <a:pPr eaLnBrk="1" hangingPunct="1"/>
            <a:r>
              <a:rPr lang="en-US" altLang="en-US" dirty="0">
                <a:solidFill>
                  <a:schemeClr val="tx2"/>
                </a:solidFill>
                <a:cs typeface="Times New Roman" panose="02020603050405020304" pitchFamily="18" charset="0"/>
              </a:rPr>
              <a:t>What is working well?</a:t>
            </a:r>
          </a:p>
          <a:p>
            <a:pPr eaLnBrk="1" hangingPunct="1"/>
            <a:r>
              <a:rPr lang="en-US" altLang="en-US" dirty="0">
                <a:solidFill>
                  <a:schemeClr val="tx2"/>
                </a:solidFill>
                <a:cs typeface="Times New Roman" panose="02020603050405020304" pitchFamily="18" charset="0"/>
              </a:rPr>
              <a:t>What are areas we need to improve?</a:t>
            </a:r>
          </a:p>
          <a:p>
            <a:pPr eaLnBrk="1" hangingPunct="1"/>
            <a:r>
              <a:rPr lang="en-US" altLang="en-US" dirty="0">
                <a:solidFill>
                  <a:schemeClr val="tx2"/>
                </a:solidFill>
                <a:cs typeface="Times New Roman" panose="02020603050405020304" pitchFamily="18" charset="0"/>
              </a:rPr>
              <a:t>What are things we </a:t>
            </a:r>
            <a:r>
              <a:rPr lang="en-US" altLang="en-US" u="sng" dirty="0">
                <a:solidFill>
                  <a:schemeClr val="tx2"/>
                </a:solidFill>
                <a:cs typeface="Times New Roman" panose="02020603050405020304" pitchFamily="18" charset="0"/>
              </a:rPr>
              <a:t>could</a:t>
            </a:r>
            <a:r>
              <a:rPr lang="en-US" altLang="en-US" dirty="0">
                <a:solidFill>
                  <a:schemeClr val="tx2"/>
                </a:solidFill>
                <a:cs typeface="Times New Roman" panose="02020603050405020304" pitchFamily="18" charset="0"/>
              </a:rPr>
              <a:t> do to improve?</a:t>
            </a:r>
            <a:endParaRPr lang="en-US" altLang="en-US" dirty="0">
              <a:solidFill>
                <a:schemeClr val="tx2"/>
              </a:solidFill>
            </a:endParaRPr>
          </a:p>
        </p:txBody>
      </p:sp>
      <p:sp>
        <p:nvSpPr>
          <p:cNvPr id="12" name="Content Placeholder 2"/>
          <p:cNvSpPr txBox="1">
            <a:spLocks/>
          </p:cNvSpPr>
          <p:nvPr/>
        </p:nvSpPr>
        <p:spPr>
          <a:xfrm>
            <a:off x="402390" y="3678385"/>
            <a:ext cx="8071290" cy="2725339"/>
          </a:xfrm>
          <a:prstGeom prst="rect">
            <a:avLst/>
          </a:prstGeom>
        </p:spPr>
        <p:txBody>
          <a:bodyPr vert="horz" lIns="91440" tIns="45720" rIns="91440" bIns="45720" rtlCol="0">
            <a:noAutofit/>
          </a:bodyPr>
          <a:lstStyle/>
          <a:p>
            <a:pPr lvl="1">
              <a:spcAft>
                <a:spcPts val="1200"/>
              </a:spcAft>
            </a:pPr>
            <a:r>
              <a:rPr lang="en-US" sz="2800" dirty="0">
                <a:solidFill>
                  <a:srgbClr val="F26522"/>
                </a:solidFill>
                <a:latin typeface="Franklin Gothic Book"/>
                <a:cs typeface="Franklin Gothic Book"/>
              </a:rPr>
              <a:t>________________________________________</a:t>
            </a:r>
          </a:p>
          <a:p>
            <a:pPr lvl="1">
              <a:spcAft>
                <a:spcPts val="1200"/>
              </a:spcAft>
            </a:pPr>
            <a:r>
              <a:rPr lang="en-US" sz="2800" dirty="0">
                <a:solidFill>
                  <a:srgbClr val="F26522"/>
                </a:solidFill>
                <a:latin typeface="Franklin Gothic Book"/>
                <a:cs typeface="Franklin Gothic Book"/>
              </a:rPr>
              <a:t>3. Determine Type A question</a:t>
            </a:r>
          </a:p>
          <a:p>
            <a:pPr lvl="1">
              <a:spcAft>
                <a:spcPts val="1200"/>
              </a:spcAft>
            </a:pPr>
            <a:r>
              <a:rPr lang="en-US" sz="2800" dirty="0">
                <a:solidFill>
                  <a:srgbClr val="F26522"/>
                </a:solidFill>
                <a:latin typeface="Franklin Gothic Book"/>
                <a:cs typeface="Franklin Gothic Book"/>
              </a:rPr>
              <a:t>2. Identify synonyms to extend the image</a:t>
            </a:r>
          </a:p>
          <a:p>
            <a:pPr lvl="1">
              <a:spcAft>
                <a:spcPts val="1200"/>
              </a:spcAft>
            </a:pPr>
            <a:r>
              <a:rPr lang="en-US" sz="2800" dirty="0">
                <a:solidFill>
                  <a:srgbClr val="F26522"/>
                </a:solidFill>
                <a:latin typeface="Franklin Gothic Book"/>
                <a:cs typeface="Franklin Gothic Book"/>
              </a:rPr>
              <a:t>1. Decide the image-building phrase</a:t>
            </a:r>
          </a:p>
        </p:txBody>
      </p:sp>
      <p:sp>
        <p:nvSpPr>
          <p:cNvPr id="8" name="TextBox 7"/>
          <p:cNvSpPr txBox="1"/>
          <p:nvPr/>
        </p:nvSpPr>
        <p:spPr>
          <a:xfrm>
            <a:off x="8809569" y="3160282"/>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9"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45</a:t>
            </a:fld>
            <a:r>
              <a:rPr lang="en-US" dirty="0"/>
              <a:t> </a:t>
            </a:r>
            <a:r>
              <a:rPr lang="en-US" sz="1800" dirty="0">
                <a:solidFill>
                  <a:srgbClr val="002060"/>
                </a:solidFill>
                <a:latin typeface="Calibri"/>
                <a:cs typeface="+mn-cs"/>
              </a:rPr>
              <a:t>| </a:t>
            </a:r>
            <a:r>
              <a:rPr lang="en-US" dirty="0"/>
              <a:t>3-10</a:t>
            </a:r>
          </a:p>
        </p:txBody>
      </p:sp>
    </p:spTree>
    <p:extLst>
      <p:ext uri="{BB962C8B-B14F-4D97-AF65-F5344CB8AC3E}">
        <p14:creationId xmlns:p14="http://schemas.microsoft.com/office/powerpoint/2010/main" val="361375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8947">
                                            <p:txEl>
                                              <p:pRg st="0" end="0"/>
                                            </p:txEl>
                                          </p:spTgt>
                                        </p:tgtEl>
                                        <p:attrNameLst>
                                          <p:attrName>style.visibility</p:attrName>
                                        </p:attrNameLst>
                                      </p:cBhvr>
                                      <p:to>
                                        <p:strVal val="visible"/>
                                      </p:to>
                                    </p:set>
                                    <p:animEffect transition="in" filter="fade">
                                      <p:cBhvr>
                                        <p:cTn id="7" dur="500"/>
                                        <p:tgtEl>
                                          <p:spTgt spid="3389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8947">
                                            <p:txEl>
                                              <p:pRg st="1" end="1"/>
                                            </p:txEl>
                                          </p:spTgt>
                                        </p:tgtEl>
                                        <p:attrNameLst>
                                          <p:attrName>style.visibility</p:attrName>
                                        </p:attrNameLst>
                                      </p:cBhvr>
                                      <p:to>
                                        <p:strVal val="visible"/>
                                      </p:to>
                                    </p:set>
                                    <p:animEffect transition="in" filter="fade">
                                      <p:cBhvr>
                                        <p:cTn id="12" dur="500"/>
                                        <p:tgtEl>
                                          <p:spTgt spid="3389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8947">
                                            <p:txEl>
                                              <p:pRg st="2" end="2"/>
                                            </p:txEl>
                                          </p:spTgt>
                                        </p:tgtEl>
                                        <p:attrNameLst>
                                          <p:attrName>style.visibility</p:attrName>
                                        </p:attrNameLst>
                                      </p:cBhvr>
                                      <p:to>
                                        <p:strVal val="visible"/>
                                      </p:to>
                                    </p:set>
                                    <p:animEffect transition="in" filter="fade">
                                      <p:cBhvr>
                                        <p:cTn id="17" dur="500"/>
                                        <p:tgtEl>
                                          <p:spTgt spid="3389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8947">
                                            <p:txEl>
                                              <p:pRg st="3" end="3"/>
                                            </p:txEl>
                                          </p:spTgt>
                                        </p:tgtEl>
                                        <p:attrNameLst>
                                          <p:attrName>style.visibility</p:attrName>
                                        </p:attrNameLst>
                                      </p:cBhvr>
                                      <p:to>
                                        <p:strVal val="visible"/>
                                      </p:to>
                                    </p:set>
                                    <p:animEffect transition="in" filter="fade">
                                      <p:cBhvr>
                                        <p:cTn id="22" dur="500"/>
                                        <p:tgtEl>
                                          <p:spTgt spid="3389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8947">
                                            <p:txEl>
                                              <p:pRg st="4" end="4"/>
                                            </p:txEl>
                                          </p:spTgt>
                                        </p:tgtEl>
                                        <p:attrNameLst>
                                          <p:attrName>style.visibility</p:attrName>
                                        </p:attrNameLst>
                                      </p:cBhvr>
                                      <p:to>
                                        <p:strVal val="visible"/>
                                      </p:to>
                                    </p:set>
                                    <p:animEffect transition="in" filter="fade">
                                      <p:cBhvr>
                                        <p:cTn id="27" dur="500"/>
                                        <p:tgtEl>
                                          <p:spTgt spid="3389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412675"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accent5"/>
                </a:solidFill>
              </a:rPr>
              <a:t>3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0" indent="0">
              <a:lnSpc>
                <a:spcPct val="110000"/>
              </a:lnSpc>
              <a:spcBef>
                <a:spcPts val="0"/>
              </a:spcBef>
              <a:buNone/>
            </a:pPr>
            <a:r>
              <a:rPr lang="en-US" sz="2400" dirty="0">
                <a:solidFill>
                  <a:srgbClr val="FFC000"/>
                </a:solidFill>
              </a:rPr>
              <a:t>Exercise</a:t>
            </a:r>
            <a:r>
              <a:rPr lang="en-US" sz="2400" dirty="0">
                <a:solidFill>
                  <a:schemeClr val="accent5"/>
                </a:solidFill>
              </a:rPr>
              <a:t>: Determining Appropriate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5 Cs of Trust</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Decision Matrix</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The Power of the Starting Question</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tx2"/>
                </a:solidFill>
                <a:latin typeface="Franklin Gothic Demi" panose="020B0703020102020204" pitchFamily="34" charset="0"/>
              </a:rPr>
              <a:t>Using Reacting Questions</a:t>
            </a:r>
          </a:p>
          <a:p>
            <a:pPr marL="457200" indent="-457200">
              <a:lnSpc>
                <a:spcPct val="110000"/>
              </a:lnSpc>
              <a:spcBef>
                <a:spcPts val="0"/>
              </a:spcBef>
              <a:buFont typeface="+mj-lt"/>
              <a:buAutoNum type="alphaUcPeriod" startAt="2"/>
            </a:pPr>
            <a:r>
              <a:rPr lang="en-US" sz="2400" dirty="0">
                <a:solidFill>
                  <a:schemeClr val="tx2"/>
                </a:solidFill>
              </a:rPr>
              <a:t>Keys to Meaningful Praise</a:t>
            </a:r>
          </a:p>
          <a:p>
            <a:pPr marL="457200" indent="-457200">
              <a:lnSpc>
                <a:spcPct val="110000"/>
              </a:lnSpc>
              <a:spcBef>
                <a:spcPts val="0"/>
              </a:spcBef>
              <a:buFont typeface="+mj-lt"/>
              <a:buAutoNum type="alphaUcPeriod" startAt="2"/>
            </a:pPr>
            <a:r>
              <a:rPr lang="en-US" sz="2400" dirty="0">
                <a:solidFill>
                  <a:schemeClr val="tx2"/>
                </a:solidFill>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1785201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1238714"/>
            <a:ext cx="4038600" cy="4887450"/>
          </a:xfrm>
        </p:spPr>
        <p:txBody>
          <a:bodyPr/>
          <a:lstStyle/>
          <a:p>
            <a:pPr marL="0" indent="0">
              <a:buNone/>
            </a:pPr>
            <a:r>
              <a:rPr lang="en-US" b="1" dirty="0">
                <a:solidFill>
                  <a:schemeClr val="tx2"/>
                </a:solidFill>
              </a:rPr>
              <a:t>Reacting Questions</a:t>
            </a:r>
          </a:p>
          <a:p>
            <a:pPr marL="0" indent="0">
              <a:buNone/>
            </a:pPr>
            <a:r>
              <a:rPr lang="en-US" sz="2600" dirty="0">
                <a:solidFill>
                  <a:schemeClr val="tx2"/>
                </a:solidFill>
              </a:rPr>
              <a:t>The most versatile tool – the proactive side of listening</a:t>
            </a:r>
          </a:p>
        </p:txBody>
      </p:sp>
      <p:sp>
        <p:nvSpPr>
          <p:cNvPr id="7" name="Content Placeholder 6"/>
          <p:cNvSpPr>
            <a:spLocks noGrp="1"/>
          </p:cNvSpPr>
          <p:nvPr>
            <p:ph sz="half" idx="2"/>
          </p:nvPr>
        </p:nvSpPr>
        <p:spPr>
          <a:xfrm>
            <a:off x="5455828" y="1458232"/>
            <a:ext cx="3230971" cy="4762011"/>
          </a:xfrm>
        </p:spPr>
        <p:txBody>
          <a:bodyPr/>
          <a:lstStyle/>
          <a:p>
            <a:r>
              <a:rPr lang="en-US" b="1" dirty="0">
                <a:solidFill>
                  <a:schemeClr val="accent6"/>
                </a:solidFill>
              </a:rPr>
              <a:t>Direct Probe</a:t>
            </a:r>
          </a:p>
          <a:p>
            <a:r>
              <a:rPr lang="en-US" b="1" dirty="0">
                <a:solidFill>
                  <a:schemeClr val="accent6"/>
                </a:solidFill>
              </a:rPr>
              <a:t>Playback</a:t>
            </a:r>
          </a:p>
          <a:p>
            <a:r>
              <a:rPr lang="en-US" b="1" dirty="0">
                <a:solidFill>
                  <a:schemeClr val="accent6"/>
                </a:solidFill>
              </a:rPr>
              <a:t>Leading</a:t>
            </a:r>
          </a:p>
          <a:p>
            <a:r>
              <a:rPr lang="en-US" b="1" dirty="0">
                <a:solidFill>
                  <a:schemeClr val="accent6"/>
                </a:solidFill>
              </a:rPr>
              <a:t>Float an Idea</a:t>
            </a:r>
          </a:p>
          <a:p>
            <a:endParaRPr lang="en-US" dirty="0"/>
          </a:p>
        </p:txBody>
      </p:sp>
      <p:sp>
        <p:nvSpPr>
          <p:cNvPr id="2" name="Title 1"/>
          <p:cNvSpPr>
            <a:spLocks noGrp="1"/>
          </p:cNvSpPr>
          <p:nvPr>
            <p:ph type="title"/>
          </p:nvPr>
        </p:nvSpPr>
        <p:spPr/>
        <p:txBody>
          <a:bodyPr/>
          <a:lstStyle/>
          <a:p>
            <a:r>
              <a:rPr lang="en-US" dirty="0"/>
              <a:t>E. Using Reacting Questions</a:t>
            </a:r>
            <a:endParaRPr lang="en-US" sz="2400" dirty="0"/>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8" name="Rectangle 7"/>
          <p:cNvSpPr/>
          <p:nvPr/>
        </p:nvSpPr>
        <p:spPr>
          <a:xfrm>
            <a:off x="5157953" y="1238714"/>
            <a:ext cx="3355021" cy="2716341"/>
          </a:xfrm>
          <a:prstGeom prst="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8823081" y="2894599"/>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0"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47</a:t>
            </a:fld>
            <a:r>
              <a:rPr lang="en-US" dirty="0"/>
              <a:t> </a:t>
            </a:r>
            <a:r>
              <a:rPr lang="en-US" sz="1800" dirty="0">
                <a:solidFill>
                  <a:srgbClr val="002060"/>
                </a:solidFill>
                <a:latin typeface="Calibri"/>
                <a:cs typeface="+mn-cs"/>
              </a:rPr>
              <a:t>| </a:t>
            </a:r>
            <a:r>
              <a:rPr lang="en-US" dirty="0"/>
              <a:t>3-11</a:t>
            </a:r>
          </a:p>
        </p:txBody>
      </p:sp>
    </p:spTree>
    <p:extLst>
      <p:ext uri="{BB962C8B-B14F-4D97-AF65-F5344CB8AC3E}">
        <p14:creationId xmlns:p14="http://schemas.microsoft.com/office/powerpoint/2010/main" val="289896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D. Using Reacting Questions</a:t>
            </a:r>
            <a:endParaRPr lang="en-US" sz="2400" dirty="0">
              <a:solidFill>
                <a:schemeClr val="tx2"/>
              </a:solidFill>
            </a:endParaRPr>
          </a:p>
        </p:txBody>
      </p:sp>
      <p:sp>
        <p:nvSpPr>
          <p:cNvPr id="3" name="Content Placeholder 2"/>
          <p:cNvSpPr>
            <a:spLocks noGrp="1"/>
          </p:cNvSpPr>
          <p:nvPr>
            <p:ph idx="1"/>
          </p:nvPr>
        </p:nvSpPr>
        <p:spPr>
          <a:xfrm>
            <a:off x="4828722" y="1102172"/>
            <a:ext cx="4154582" cy="4274591"/>
          </a:xfrm>
        </p:spPr>
        <p:txBody>
          <a:bodyPr/>
          <a:lstStyle/>
          <a:p>
            <a:pPr marL="0" indent="0">
              <a:buNone/>
            </a:pPr>
            <a:r>
              <a:rPr lang="en-US" dirty="0">
                <a:solidFill>
                  <a:srgbClr val="E46C0A"/>
                </a:solidFill>
                <a:latin typeface="Franklin Gothic Medium"/>
                <a:cs typeface="Franklin Gothic Medium"/>
              </a:rPr>
              <a:t>DIRECT PROBE</a:t>
            </a:r>
          </a:p>
          <a:p>
            <a:pPr marL="0" indent="0">
              <a:buNone/>
            </a:pPr>
            <a:r>
              <a:rPr lang="en-US" dirty="0">
                <a:solidFill>
                  <a:schemeClr val="tx2"/>
                </a:solidFill>
                <a:latin typeface="Franklin Gothic Medium"/>
                <a:cs typeface="Franklin Gothic Medium"/>
              </a:rPr>
              <a:t>Purpose: </a:t>
            </a:r>
          </a:p>
          <a:p>
            <a:pPr marL="0" indent="0">
              <a:buNone/>
            </a:pPr>
            <a:r>
              <a:rPr lang="en-US" dirty="0">
                <a:solidFill>
                  <a:schemeClr val="tx2"/>
                </a:solidFill>
                <a:latin typeface="Franklin Gothic Medium"/>
                <a:cs typeface="Franklin Gothic Medium"/>
              </a:rPr>
              <a:t>Challenge or probe</a:t>
            </a:r>
          </a:p>
          <a:p>
            <a:pPr marL="0" indent="0">
              <a:buNone/>
            </a:pPr>
            <a:endParaRPr lang="en-US" sz="1000" dirty="0">
              <a:solidFill>
                <a:schemeClr val="tx2"/>
              </a:solidFill>
            </a:endParaRPr>
          </a:p>
          <a:p>
            <a:pPr marL="0" indent="0">
              <a:buNone/>
            </a:pPr>
            <a:r>
              <a:rPr lang="en-US" dirty="0">
                <a:solidFill>
                  <a:schemeClr val="tx2"/>
                </a:solidFill>
              </a:rPr>
              <a:t>You don’t think what was said is correct, or you need additional explanation.</a:t>
            </a:r>
          </a:p>
          <a:p>
            <a:pPr marL="0" indent="0">
              <a:buNone/>
            </a:pPr>
            <a:endParaRPr lang="en-US" dirty="0"/>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 y="1757493"/>
            <a:ext cx="4645334" cy="3094154"/>
          </a:xfrm>
          <a:prstGeom prst="rect">
            <a:avLst/>
          </a:prstGeom>
        </p:spPr>
      </p:pic>
      <p:sp>
        <p:nvSpPr>
          <p:cNvPr id="7" name="Rectangle 6"/>
          <p:cNvSpPr/>
          <p:nvPr/>
        </p:nvSpPr>
        <p:spPr>
          <a:xfrm>
            <a:off x="0" y="5174370"/>
            <a:ext cx="9144000" cy="1191673"/>
          </a:xfrm>
          <a:prstGeom prst="rect">
            <a:avLst/>
          </a:prstGeom>
          <a:solidFill>
            <a:srgbClr val="A0B3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i="1" dirty="0">
                <a:latin typeface="Franklin Gothic Medium"/>
                <a:cs typeface="Franklin Gothic Medium"/>
              </a:rPr>
              <a:t>“Why is that important?”</a:t>
            </a:r>
          </a:p>
        </p:txBody>
      </p:sp>
      <p:sp>
        <p:nvSpPr>
          <p:cNvPr id="8" name="TextBox 7"/>
          <p:cNvSpPr txBox="1"/>
          <p:nvPr/>
        </p:nvSpPr>
        <p:spPr>
          <a:xfrm>
            <a:off x="8739003" y="5395486"/>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9"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48</a:t>
            </a:fld>
            <a:r>
              <a:rPr lang="en-US" dirty="0"/>
              <a:t> </a:t>
            </a:r>
            <a:r>
              <a:rPr lang="en-US" sz="1800" dirty="0">
                <a:solidFill>
                  <a:srgbClr val="002060"/>
                </a:solidFill>
                <a:latin typeface="Calibri"/>
                <a:cs typeface="+mn-cs"/>
              </a:rPr>
              <a:t>| </a:t>
            </a:r>
            <a:r>
              <a:rPr lang="en-US" dirty="0"/>
              <a:t>3-11</a:t>
            </a:r>
          </a:p>
        </p:txBody>
      </p:sp>
    </p:spTree>
    <p:extLst>
      <p:ext uri="{BB962C8B-B14F-4D97-AF65-F5344CB8AC3E}">
        <p14:creationId xmlns:p14="http://schemas.microsoft.com/office/powerpoint/2010/main" val="27404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 y="1773792"/>
            <a:ext cx="4645334" cy="3094154"/>
          </a:xfrm>
          <a:prstGeom prst="rect">
            <a:avLst/>
          </a:prstGeom>
        </p:spPr>
      </p:pic>
      <p:sp>
        <p:nvSpPr>
          <p:cNvPr id="2" name="Title 1"/>
          <p:cNvSpPr>
            <a:spLocks noGrp="1"/>
          </p:cNvSpPr>
          <p:nvPr>
            <p:ph type="title"/>
          </p:nvPr>
        </p:nvSpPr>
        <p:spPr/>
        <p:txBody>
          <a:bodyPr/>
          <a:lstStyle/>
          <a:p>
            <a:r>
              <a:rPr lang="en-US" dirty="0"/>
              <a:t>D. Using Reacting Questions</a:t>
            </a:r>
            <a:endParaRPr lang="en-US" sz="2400" dirty="0"/>
          </a:p>
        </p:txBody>
      </p:sp>
      <p:sp>
        <p:nvSpPr>
          <p:cNvPr id="3" name="Content Placeholder 2"/>
          <p:cNvSpPr>
            <a:spLocks noGrp="1"/>
          </p:cNvSpPr>
          <p:nvPr>
            <p:ph idx="1"/>
          </p:nvPr>
        </p:nvSpPr>
        <p:spPr>
          <a:xfrm>
            <a:off x="4828722" y="1163132"/>
            <a:ext cx="4154582" cy="4274591"/>
          </a:xfrm>
        </p:spPr>
        <p:txBody>
          <a:bodyPr/>
          <a:lstStyle/>
          <a:p>
            <a:pPr marL="0" indent="0">
              <a:buNone/>
            </a:pPr>
            <a:r>
              <a:rPr lang="en-US" dirty="0">
                <a:solidFill>
                  <a:srgbClr val="E46C0A"/>
                </a:solidFill>
                <a:latin typeface="Franklin Gothic Medium"/>
                <a:cs typeface="Franklin Gothic Medium"/>
              </a:rPr>
              <a:t>PLAYBACK</a:t>
            </a:r>
            <a:r>
              <a:rPr lang="en-US" dirty="0">
                <a:solidFill>
                  <a:schemeClr val="tx2"/>
                </a:solidFill>
                <a:latin typeface="Franklin Gothic Medium"/>
                <a:cs typeface="Franklin Gothic Medium"/>
              </a:rPr>
              <a:t> </a:t>
            </a:r>
            <a:br>
              <a:rPr lang="en-US" dirty="0">
                <a:solidFill>
                  <a:schemeClr val="tx2"/>
                </a:solidFill>
                <a:latin typeface="Franklin Gothic Medium"/>
                <a:cs typeface="Franklin Gothic Medium"/>
              </a:rPr>
            </a:br>
            <a:r>
              <a:rPr lang="en-US" dirty="0">
                <a:solidFill>
                  <a:schemeClr val="tx2"/>
                </a:solidFill>
                <a:latin typeface="Franklin Gothic Medium"/>
                <a:cs typeface="Franklin Gothic Medium"/>
              </a:rPr>
              <a:t>Purpose: </a:t>
            </a:r>
          </a:p>
          <a:p>
            <a:pPr marL="0" indent="0">
              <a:buNone/>
            </a:pPr>
            <a:r>
              <a:rPr lang="en-US" dirty="0">
                <a:solidFill>
                  <a:schemeClr val="tx2"/>
                </a:solidFill>
                <a:latin typeface="Franklin Gothic Medium"/>
                <a:cs typeface="Franklin Gothic Medium"/>
              </a:rPr>
              <a:t>Confirm understanding</a:t>
            </a:r>
          </a:p>
          <a:p>
            <a:pPr marL="0" indent="0">
              <a:buNone/>
            </a:pPr>
            <a:endParaRPr lang="en-US" sz="1000" dirty="0">
              <a:solidFill>
                <a:schemeClr val="tx2"/>
              </a:solidFill>
            </a:endParaRPr>
          </a:p>
          <a:p>
            <a:pPr marL="0" indent="0">
              <a:buNone/>
            </a:pPr>
            <a:r>
              <a:rPr lang="en-US" dirty="0">
                <a:solidFill>
                  <a:schemeClr val="tx2"/>
                </a:solidFill>
              </a:rPr>
              <a:t>Give the speaker assurance that you understood the point.</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Rectangle 6"/>
          <p:cNvSpPr/>
          <p:nvPr/>
        </p:nvSpPr>
        <p:spPr>
          <a:xfrm>
            <a:off x="0" y="5174370"/>
            <a:ext cx="9144000" cy="1191673"/>
          </a:xfrm>
          <a:prstGeom prst="rect">
            <a:avLst/>
          </a:prstGeom>
          <a:solidFill>
            <a:srgbClr val="A0B3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dirty="0">
                <a:latin typeface="Franklin Gothic Medium"/>
                <a:cs typeface="Franklin Gothic Medium"/>
              </a:rPr>
              <a:t>“It sounds like what you are saying is … </a:t>
            </a:r>
          </a:p>
          <a:p>
            <a:pPr algn="ctr"/>
            <a:r>
              <a:rPr lang="en-US" sz="3600" i="1" dirty="0">
                <a:latin typeface="Franklin Gothic Medium"/>
                <a:cs typeface="Franklin Gothic Medium"/>
              </a:rPr>
              <a:t>Is that right?”</a:t>
            </a:r>
          </a:p>
        </p:txBody>
      </p:sp>
      <p:sp>
        <p:nvSpPr>
          <p:cNvPr id="9" name="TextBox 8"/>
          <p:cNvSpPr txBox="1"/>
          <p:nvPr/>
        </p:nvSpPr>
        <p:spPr>
          <a:xfrm>
            <a:off x="8739003" y="5556843"/>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0"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49</a:t>
            </a:fld>
            <a:r>
              <a:rPr lang="en-US" dirty="0"/>
              <a:t> </a:t>
            </a:r>
            <a:r>
              <a:rPr lang="en-US" sz="1800" dirty="0">
                <a:solidFill>
                  <a:srgbClr val="002060"/>
                </a:solidFill>
                <a:latin typeface="Calibri"/>
                <a:cs typeface="+mn-cs"/>
              </a:rPr>
              <a:t>| </a:t>
            </a:r>
            <a:r>
              <a:rPr lang="en-US" dirty="0"/>
              <a:t>3-11</a:t>
            </a:r>
          </a:p>
        </p:txBody>
      </p:sp>
    </p:spTree>
    <p:extLst>
      <p:ext uri="{BB962C8B-B14F-4D97-AF65-F5344CB8AC3E}">
        <p14:creationId xmlns:p14="http://schemas.microsoft.com/office/powerpoint/2010/main" val="427887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Rules</a:t>
            </a:r>
          </a:p>
        </p:txBody>
      </p:sp>
      <p:sp>
        <p:nvSpPr>
          <p:cNvPr id="3" name="Content Placeholder 2"/>
          <p:cNvSpPr>
            <a:spLocks noGrp="1"/>
          </p:cNvSpPr>
          <p:nvPr>
            <p:ph idx="1"/>
          </p:nvPr>
        </p:nvSpPr>
        <p:spPr/>
        <p:txBody>
          <a:bodyPr/>
          <a:lstStyle/>
          <a:p>
            <a:r>
              <a:rPr lang="en-US" dirty="0">
                <a:solidFill>
                  <a:schemeClr val="tx2"/>
                </a:solidFill>
              </a:rPr>
              <a:t>Always open for questions</a:t>
            </a:r>
          </a:p>
          <a:p>
            <a:r>
              <a:rPr lang="en-US" dirty="0">
                <a:solidFill>
                  <a:schemeClr val="tx2"/>
                </a:solidFill>
              </a:rPr>
              <a:t>The open issues list</a:t>
            </a:r>
          </a:p>
          <a:p>
            <a:r>
              <a:rPr lang="en-US" dirty="0">
                <a:solidFill>
                  <a:schemeClr val="tx2"/>
                </a:solidFill>
              </a:rPr>
              <a:t>Respect the speaker</a:t>
            </a:r>
          </a:p>
          <a:p>
            <a:r>
              <a:rPr lang="en-US" dirty="0">
                <a:solidFill>
                  <a:schemeClr val="tx2"/>
                </a:solidFill>
              </a:rPr>
              <a:t>Avoid “bar discussion”</a:t>
            </a:r>
          </a:p>
          <a:p>
            <a:r>
              <a:rPr lang="en-US" dirty="0">
                <a:solidFill>
                  <a:schemeClr val="tx2"/>
                </a:solidFill>
              </a:rPr>
              <a:t>Start on time, end on time</a:t>
            </a:r>
          </a:p>
          <a:p>
            <a:r>
              <a:rPr lang="en-US" dirty="0">
                <a:solidFill>
                  <a:schemeClr val="tx2"/>
                </a:solidFill>
              </a:rPr>
              <a:t>Repetition to train the mind</a:t>
            </a:r>
          </a:p>
          <a:p>
            <a:r>
              <a:rPr lang="en-US" dirty="0">
                <a:solidFill>
                  <a:schemeClr val="tx2"/>
                </a:solidFill>
              </a:rPr>
              <a:t>No beeps or buzzes</a:t>
            </a:r>
          </a:p>
          <a:p>
            <a:r>
              <a:rPr lang="en-US" dirty="0">
                <a:solidFill>
                  <a:schemeClr val="tx2"/>
                </a:solidFill>
              </a:rPr>
              <a:t>Team Cheers</a:t>
            </a:r>
          </a:p>
          <a:p>
            <a:r>
              <a:rPr lang="en-US" dirty="0">
                <a:solidFill>
                  <a:schemeClr val="tx2"/>
                </a:solidFill>
              </a:rPr>
              <a:t>“Choo </a:t>
            </a:r>
            <a:r>
              <a:rPr lang="en-US" dirty="0" err="1">
                <a:solidFill>
                  <a:schemeClr val="tx2"/>
                </a:solidFill>
              </a:rPr>
              <a:t>Choo</a:t>
            </a:r>
            <a:r>
              <a:rPr lang="en-US" dirty="0">
                <a:solidFill>
                  <a:schemeClr val="tx2"/>
                </a:solidFill>
              </a:rPr>
              <a:t>”</a:t>
            </a:r>
          </a:p>
          <a:p>
            <a:r>
              <a:rPr lang="en-US" dirty="0">
                <a:solidFill>
                  <a:schemeClr val="tx2"/>
                </a:solidFill>
              </a:rPr>
              <a:t> </a:t>
            </a:r>
          </a:p>
          <a:p>
            <a:endParaRPr lang="en-US" dirty="0">
              <a:solidFill>
                <a:schemeClr val="tx2"/>
              </a:solidFill>
            </a:endParaRPr>
          </a:p>
        </p:txBody>
      </p:sp>
      <p:sp>
        <p:nvSpPr>
          <p:cNvPr id="5" name="Footer Placeholder 4"/>
          <p:cNvSpPr>
            <a:spLocks noGrp="1"/>
          </p:cNvSpPr>
          <p:nvPr>
            <p:ph type="ftr" sz="quarter" idx="11"/>
          </p:nvPr>
        </p:nvSpPr>
        <p:spPr/>
        <p:txBody>
          <a:bodyPr/>
          <a:lstStyle/>
          <a:p>
            <a:r>
              <a:rPr lang="en-US" dirty="0"/>
              <a:t>Copyright 2015, Leadership Strategies, Inc. - V15.07c Duplication prohibited without consent </a:t>
            </a:r>
          </a:p>
        </p:txBody>
      </p:sp>
    </p:spTree>
    <p:extLst>
      <p:ext uri="{BB962C8B-B14F-4D97-AF65-F5344CB8AC3E}">
        <p14:creationId xmlns:p14="http://schemas.microsoft.com/office/powerpoint/2010/main" val="2393724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 y="1773792"/>
            <a:ext cx="4645334" cy="3094154"/>
          </a:xfrm>
          <a:prstGeom prst="rect">
            <a:avLst/>
          </a:prstGeom>
        </p:spPr>
      </p:pic>
      <p:sp>
        <p:nvSpPr>
          <p:cNvPr id="2" name="Title 1"/>
          <p:cNvSpPr>
            <a:spLocks noGrp="1"/>
          </p:cNvSpPr>
          <p:nvPr>
            <p:ph type="title"/>
          </p:nvPr>
        </p:nvSpPr>
        <p:spPr/>
        <p:txBody>
          <a:bodyPr/>
          <a:lstStyle/>
          <a:p>
            <a:r>
              <a:rPr lang="en-US" dirty="0"/>
              <a:t>D. Using Reacting Questions</a:t>
            </a:r>
            <a:endParaRPr lang="en-US" sz="2400" dirty="0"/>
          </a:p>
        </p:txBody>
      </p:sp>
      <p:sp>
        <p:nvSpPr>
          <p:cNvPr id="3" name="Content Placeholder 2"/>
          <p:cNvSpPr>
            <a:spLocks noGrp="1"/>
          </p:cNvSpPr>
          <p:nvPr>
            <p:ph idx="1"/>
          </p:nvPr>
        </p:nvSpPr>
        <p:spPr>
          <a:xfrm>
            <a:off x="4828722" y="1163132"/>
            <a:ext cx="4154582" cy="4274591"/>
          </a:xfrm>
        </p:spPr>
        <p:txBody>
          <a:bodyPr/>
          <a:lstStyle/>
          <a:p>
            <a:pPr marL="0" indent="0">
              <a:buNone/>
            </a:pPr>
            <a:r>
              <a:rPr lang="en-US" dirty="0">
                <a:solidFill>
                  <a:srgbClr val="E46C0A"/>
                </a:solidFill>
                <a:latin typeface="Franklin Gothic Medium"/>
                <a:cs typeface="Franklin Gothic Medium"/>
              </a:rPr>
              <a:t>LEADING</a:t>
            </a:r>
            <a:r>
              <a:rPr lang="en-US" dirty="0">
                <a:solidFill>
                  <a:schemeClr val="tx2"/>
                </a:solidFill>
                <a:latin typeface="Franklin Gothic Medium"/>
                <a:cs typeface="Franklin Gothic Medium"/>
              </a:rPr>
              <a:t> </a:t>
            </a:r>
            <a:br>
              <a:rPr lang="en-US" dirty="0">
                <a:solidFill>
                  <a:schemeClr val="tx2"/>
                </a:solidFill>
                <a:latin typeface="Franklin Gothic Medium"/>
                <a:cs typeface="Franklin Gothic Medium"/>
              </a:rPr>
            </a:br>
            <a:r>
              <a:rPr lang="en-US" dirty="0">
                <a:solidFill>
                  <a:schemeClr val="tx2"/>
                </a:solidFill>
                <a:latin typeface="Franklin Gothic Medium"/>
                <a:cs typeface="Franklin Gothic Medium"/>
              </a:rPr>
              <a:t>Purpose: </a:t>
            </a:r>
          </a:p>
          <a:p>
            <a:pPr marL="0" indent="0">
              <a:buNone/>
            </a:pPr>
            <a:r>
              <a:rPr lang="en-US" dirty="0">
                <a:solidFill>
                  <a:schemeClr val="tx2"/>
                </a:solidFill>
                <a:latin typeface="Franklin Gothic Medium"/>
                <a:cs typeface="Franklin Gothic Medium"/>
              </a:rPr>
              <a:t>Lead to other thoughts</a:t>
            </a:r>
          </a:p>
          <a:p>
            <a:pPr marL="0" indent="0">
              <a:buNone/>
            </a:pPr>
            <a:endParaRPr lang="en-US" sz="1000" dirty="0">
              <a:solidFill>
                <a:schemeClr val="tx2"/>
              </a:solidFill>
            </a:endParaRPr>
          </a:p>
          <a:p>
            <a:pPr marL="0" indent="0">
              <a:buNone/>
            </a:pPr>
            <a:r>
              <a:rPr lang="en-US" dirty="0">
                <a:solidFill>
                  <a:schemeClr val="tx2"/>
                </a:solidFill>
              </a:rPr>
              <a:t>Guide to other solutions or to an area that has not yet been discussed.</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Rectangle 6"/>
          <p:cNvSpPr/>
          <p:nvPr/>
        </p:nvSpPr>
        <p:spPr>
          <a:xfrm>
            <a:off x="0" y="5174370"/>
            <a:ext cx="9144000" cy="1191673"/>
          </a:xfrm>
          <a:prstGeom prst="rect">
            <a:avLst/>
          </a:prstGeom>
          <a:solidFill>
            <a:srgbClr val="A0B3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dirty="0">
                <a:latin typeface="Franklin Gothic Medium"/>
                <a:cs typeface="Franklin Gothic Medium"/>
              </a:rPr>
              <a:t>“Are there solutions in the area of…?”</a:t>
            </a:r>
          </a:p>
        </p:txBody>
      </p:sp>
      <p:sp>
        <p:nvSpPr>
          <p:cNvPr id="9" name="TextBox 8"/>
          <p:cNvSpPr txBox="1"/>
          <p:nvPr/>
        </p:nvSpPr>
        <p:spPr>
          <a:xfrm>
            <a:off x="8739003" y="5556843"/>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0"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50</a:t>
            </a:fld>
            <a:r>
              <a:rPr lang="en-US" dirty="0"/>
              <a:t> </a:t>
            </a:r>
            <a:r>
              <a:rPr lang="en-US" sz="1800" dirty="0">
                <a:solidFill>
                  <a:srgbClr val="002060"/>
                </a:solidFill>
                <a:latin typeface="Calibri"/>
                <a:cs typeface="+mn-cs"/>
              </a:rPr>
              <a:t>| </a:t>
            </a:r>
            <a:r>
              <a:rPr lang="en-US" dirty="0"/>
              <a:t>3-11</a:t>
            </a:r>
          </a:p>
        </p:txBody>
      </p:sp>
    </p:spTree>
    <p:extLst>
      <p:ext uri="{BB962C8B-B14F-4D97-AF65-F5344CB8AC3E}">
        <p14:creationId xmlns:p14="http://schemas.microsoft.com/office/powerpoint/2010/main" val="37074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 y="1773792"/>
            <a:ext cx="4645334" cy="3094154"/>
          </a:xfrm>
          <a:prstGeom prst="rect">
            <a:avLst/>
          </a:prstGeom>
        </p:spPr>
      </p:pic>
      <p:sp>
        <p:nvSpPr>
          <p:cNvPr id="2" name="Title 1"/>
          <p:cNvSpPr>
            <a:spLocks noGrp="1"/>
          </p:cNvSpPr>
          <p:nvPr>
            <p:ph type="title"/>
          </p:nvPr>
        </p:nvSpPr>
        <p:spPr/>
        <p:txBody>
          <a:bodyPr/>
          <a:lstStyle/>
          <a:p>
            <a:r>
              <a:rPr lang="en-US" dirty="0"/>
              <a:t>D. Using Reacting Questions</a:t>
            </a:r>
            <a:endParaRPr lang="en-US" sz="2400" dirty="0"/>
          </a:p>
        </p:txBody>
      </p:sp>
      <p:sp>
        <p:nvSpPr>
          <p:cNvPr id="3" name="Content Placeholder 2"/>
          <p:cNvSpPr>
            <a:spLocks noGrp="1"/>
          </p:cNvSpPr>
          <p:nvPr>
            <p:ph idx="1"/>
          </p:nvPr>
        </p:nvSpPr>
        <p:spPr>
          <a:xfrm>
            <a:off x="4828722" y="1163132"/>
            <a:ext cx="4154582" cy="4274591"/>
          </a:xfrm>
        </p:spPr>
        <p:txBody>
          <a:bodyPr/>
          <a:lstStyle/>
          <a:p>
            <a:pPr marL="0" indent="0">
              <a:buNone/>
            </a:pPr>
            <a:r>
              <a:rPr lang="en-US" dirty="0">
                <a:solidFill>
                  <a:srgbClr val="E46C0A"/>
                </a:solidFill>
                <a:latin typeface="Franklin Gothic Medium"/>
                <a:cs typeface="Franklin Gothic Medium"/>
              </a:rPr>
              <a:t>FLOAT AN IDEA</a:t>
            </a:r>
            <a:br>
              <a:rPr lang="en-US" dirty="0">
                <a:solidFill>
                  <a:schemeClr val="tx2"/>
                </a:solidFill>
                <a:latin typeface="Franklin Gothic Medium"/>
                <a:cs typeface="Franklin Gothic Medium"/>
              </a:rPr>
            </a:br>
            <a:r>
              <a:rPr lang="en-US" dirty="0">
                <a:solidFill>
                  <a:schemeClr val="tx2"/>
                </a:solidFill>
                <a:latin typeface="Franklin Gothic Medium"/>
                <a:cs typeface="Franklin Gothic Medium"/>
              </a:rPr>
              <a:t>Purpose: </a:t>
            </a:r>
          </a:p>
          <a:p>
            <a:pPr marL="0" indent="0">
              <a:buNone/>
            </a:pPr>
            <a:r>
              <a:rPr lang="en-US" dirty="0">
                <a:solidFill>
                  <a:schemeClr val="tx2"/>
                </a:solidFill>
                <a:latin typeface="Franklin Gothic Medium"/>
                <a:cs typeface="Franklin Gothic Medium"/>
              </a:rPr>
              <a:t>Give a possible solution</a:t>
            </a:r>
          </a:p>
          <a:p>
            <a:pPr marL="0" indent="0">
              <a:buNone/>
            </a:pPr>
            <a:endParaRPr lang="en-US" sz="1000" dirty="0">
              <a:solidFill>
                <a:schemeClr val="tx2"/>
              </a:solidFill>
            </a:endParaRPr>
          </a:p>
          <a:p>
            <a:pPr marL="0" indent="0">
              <a:buNone/>
            </a:pPr>
            <a:r>
              <a:rPr lang="en-US" dirty="0">
                <a:solidFill>
                  <a:schemeClr val="tx2"/>
                </a:solidFill>
              </a:rPr>
              <a:t>A potentially suitable solution has been overlooked</a:t>
            </a:r>
            <a:r>
              <a:rPr lang="en-US" dirty="0"/>
              <a:t>.</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Rectangle 6"/>
          <p:cNvSpPr/>
          <p:nvPr/>
        </p:nvSpPr>
        <p:spPr>
          <a:xfrm>
            <a:off x="0" y="5174370"/>
            <a:ext cx="9144000" cy="1191673"/>
          </a:xfrm>
          <a:prstGeom prst="rect">
            <a:avLst/>
          </a:prstGeom>
          <a:solidFill>
            <a:srgbClr val="A0B3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i="1" dirty="0">
                <a:latin typeface="Franklin Gothic Medium"/>
                <a:cs typeface="Franklin Gothic Medium"/>
              </a:rPr>
              <a:t>“What about … ?</a:t>
            </a:r>
          </a:p>
          <a:p>
            <a:pPr algn="ctr"/>
            <a:r>
              <a:rPr lang="en-US" sz="3600" i="1" dirty="0">
                <a:latin typeface="Franklin Gothic Medium"/>
                <a:cs typeface="Franklin Gothic Medium"/>
              </a:rPr>
              <a:t>What are the benefits?”</a:t>
            </a:r>
          </a:p>
        </p:txBody>
      </p:sp>
      <p:sp>
        <p:nvSpPr>
          <p:cNvPr id="9" name="TextBox 8"/>
          <p:cNvSpPr txBox="1"/>
          <p:nvPr/>
        </p:nvSpPr>
        <p:spPr>
          <a:xfrm>
            <a:off x="8739003" y="5556843"/>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0"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51</a:t>
            </a:fld>
            <a:r>
              <a:rPr lang="en-US" dirty="0"/>
              <a:t> </a:t>
            </a:r>
            <a:r>
              <a:rPr lang="en-US" sz="1800" dirty="0">
                <a:solidFill>
                  <a:srgbClr val="002060"/>
                </a:solidFill>
                <a:latin typeface="Calibri"/>
                <a:cs typeface="+mn-cs"/>
              </a:rPr>
              <a:t>| </a:t>
            </a:r>
            <a:r>
              <a:rPr lang="en-US" dirty="0"/>
              <a:t>3-11</a:t>
            </a:r>
          </a:p>
        </p:txBody>
      </p:sp>
    </p:spTree>
    <p:extLst>
      <p:ext uri="{BB962C8B-B14F-4D97-AF65-F5344CB8AC3E}">
        <p14:creationId xmlns:p14="http://schemas.microsoft.com/office/powerpoint/2010/main" val="116889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1238714"/>
            <a:ext cx="4038600" cy="4887450"/>
          </a:xfrm>
        </p:spPr>
        <p:txBody>
          <a:bodyPr/>
          <a:lstStyle/>
          <a:p>
            <a:pPr marL="0" indent="0">
              <a:buNone/>
            </a:pPr>
            <a:r>
              <a:rPr lang="en-US" b="1" dirty="0">
                <a:solidFill>
                  <a:srgbClr val="E46C0A"/>
                </a:solidFill>
              </a:rPr>
              <a:t>Reacting Questions</a:t>
            </a:r>
          </a:p>
          <a:p>
            <a:pPr marL="0" indent="0">
              <a:buNone/>
            </a:pPr>
            <a:r>
              <a:rPr lang="en-US" sz="2600" dirty="0">
                <a:solidFill>
                  <a:schemeClr val="tx2"/>
                </a:solidFill>
              </a:rPr>
              <a:t>The most versatile tool – the proactive side of listening</a:t>
            </a:r>
          </a:p>
          <a:p>
            <a:r>
              <a:rPr lang="en-US" sz="2600" dirty="0">
                <a:solidFill>
                  <a:schemeClr val="tx2"/>
                </a:solidFill>
              </a:rPr>
              <a:t>Become well-versed in each of the question types</a:t>
            </a:r>
          </a:p>
          <a:p>
            <a:r>
              <a:rPr lang="en-US" sz="2600" dirty="0">
                <a:solidFill>
                  <a:schemeClr val="tx2"/>
                </a:solidFill>
              </a:rPr>
              <a:t>Make the questioning techniques yours by practicing them frequently</a:t>
            </a:r>
          </a:p>
        </p:txBody>
      </p:sp>
      <p:sp>
        <p:nvSpPr>
          <p:cNvPr id="7" name="Content Placeholder 6"/>
          <p:cNvSpPr>
            <a:spLocks noGrp="1"/>
          </p:cNvSpPr>
          <p:nvPr>
            <p:ph sz="half" idx="2"/>
          </p:nvPr>
        </p:nvSpPr>
        <p:spPr>
          <a:xfrm>
            <a:off x="5455828" y="1458232"/>
            <a:ext cx="3230971" cy="4762011"/>
          </a:xfrm>
        </p:spPr>
        <p:txBody>
          <a:bodyPr/>
          <a:lstStyle/>
          <a:p>
            <a:r>
              <a:rPr lang="en-US" b="1" dirty="0">
                <a:solidFill>
                  <a:schemeClr val="accent6"/>
                </a:solidFill>
              </a:rPr>
              <a:t>Direct Probe</a:t>
            </a:r>
          </a:p>
          <a:p>
            <a:r>
              <a:rPr lang="en-US" b="1" dirty="0">
                <a:solidFill>
                  <a:schemeClr val="accent6"/>
                </a:solidFill>
              </a:rPr>
              <a:t>Playback</a:t>
            </a:r>
          </a:p>
          <a:p>
            <a:r>
              <a:rPr lang="en-US" b="1" dirty="0">
                <a:solidFill>
                  <a:schemeClr val="accent6"/>
                </a:solidFill>
              </a:rPr>
              <a:t>Leading </a:t>
            </a:r>
          </a:p>
          <a:p>
            <a:r>
              <a:rPr lang="en-US" b="1" dirty="0">
                <a:solidFill>
                  <a:schemeClr val="accent6"/>
                </a:solidFill>
              </a:rPr>
              <a:t>Float an Idea</a:t>
            </a:r>
          </a:p>
          <a:p>
            <a:endParaRPr lang="en-US" dirty="0"/>
          </a:p>
        </p:txBody>
      </p:sp>
      <p:sp>
        <p:nvSpPr>
          <p:cNvPr id="2" name="Title 1"/>
          <p:cNvSpPr>
            <a:spLocks noGrp="1"/>
          </p:cNvSpPr>
          <p:nvPr>
            <p:ph type="title"/>
          </p:nvPr>
        </p:nvSpPr>
        <p:spPr/>
        <p:txBody>
          <a:bodyPr/>
          <a:lstStyle/>
          <a:p>
            <a:r>
              <a:rPr lang="en-US" dirty="0"/>
              <a:t>D. Using Reacting Questions</a:t>
            </a:r>
            <a:endParaRPr lang="en-US" sz="2400" dirty="0"/>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8" name="Rectangle 7"/>
          <p:cNvSpPr/>
          <p:nvPr/>
        </p:nvSpPr>
        <p:spPr>
          <a:xfrm>
            <a:off x="5157953" y="1238714"/>
            <a:ext cx="3355021" cy="2575003"/>
          </a:xfrm>
          <a:prstGeom prst="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8739003" y="4310800"/>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0"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52</a:t>
            </a:fld>
            <a:r>
              <a:rPr lang="en-US" dirty="0"/>
              <a:t> </a:t>
            </a:r>
            <a:r>
              <a:rPr lang="en-US" sz="1800" dirty="0">
                <a:solidFill>
                  <a:srgbClr val="002060"/>
                </a:solidFill>
                <a:latin typeface="Calibri"/>
                <a:cs typeface="+mn-cs"/>
              </a:rPr>
              <a:t>| </a:t>
            </a:r>
            <a:r>
              <a:rPr lang="en-US" dirty="0"/>
              <a:t>3-11</a:t>
            </a:r>
          </a:p>
        </p:txBody>
      </p:sp>
    </p:spTree>
    <p:extLst>
      <p:ext uri="{BB962C8B-B14F-4D97-AF65-F5344CB8AC3E}">
        <p14:creationId xmlns:p14="http://schemas.microsoft.com/office/powerpoint/2010/main" val="7686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412675"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accent5"/>
                </a:solidFill>
              </a:rPr>
              <a:t>3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0" indent="0">
              <a:lnSpc>
                <a:spcPct val="110000"/>
              </a:lnSpc>
              <a:spcBef>
                <a:spcPts val="0"/>
              </a:spcBef>
              <a:buNone/>
            </a:pPr>
            <a:r>
              <a:rPr lang="en-US" sz="2400" dirty="0">
                <a:solidFill>
                  <a:srgbClr val="FFC000"/>
                </a:solidFill>
              </a:rPr>
              <a:t>Exercise</a:t>
            </a:r>
            <a:r>
              <a:rPr lang="en-US" sz="2400" dirty="0">
                <a:solidFill>
                  <a:schemeClr val="accent5"/>
                </a:solidFill>
              </a:rPr>
              <a:t>: Determining Appropriate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5 Cs of Trust</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Decision Matrix</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The Power of the Starting Question</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Using Reacting Questions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tx2"/>
                </a:solidFill>
                <a:latin typeface="Franklin Gothic Demi" panose="020B0703020102020204" pitchFamily="34" charset="0"/>
              </a:rPr>
              <a:t>Keys to Meaningful Praise</a:t>
            </a:r>
          </a:p>
          <a:p>
            <a:pPr marL="457200" indent="-457200">
              <a:lnSpc>
                <a:spcPct val="110000"/>
              </a:lnSpc>
              <a:spcBef>
                <a:spcPts val="0"/>
              </a:spcBef>
              <a:buFont typeface="+mj-lt"/>
              <a:buAutoNum type="alphaUcPeriod" startAt="2"/>
            </a:pPr>
            <a:r>
              <a:rPr lang="en-US" sz="2400" dirty="0">
                <a:solidFill>
                  <a:schemeClr val="tx2"/>
                </a:solidFill>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1357879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199" y="1144636"/>
            <a:ext cx="4607169" cy="4981529"/>
          </a:xfrm>
        </p:spPr>
        <p:txBody>
          <a:bodyPr/>
          <a:lstStyle/>
          <a:p>
            <a:pPr marL="0" indent="0">
              <a:buNone/>
            </a:pPr>
            <a:r>
              <a:rPr lang="en-US" b="1" dirty="0">
                <a:solidFill>
                  <a:srgbClr val="E46C0A"/>
                </a:solidFill>
                <a:latin typeface="Arial" charset="0"/>
              </a:rPr>
              <a:t>When you praise someone, give a GIFT!</a:t>
            </a:r>
            <a:endParaRPr lang="en-US" u="sng" dirty="0">
              <a:solidFill>
                <a:srgbClr val="E46C0A"/>
              </a:solidFill>
              <a:latin typeface="Franklin Gothic Medium"/>
              <a:cs typeface="Franklin Gothic Medium"/>
            </a:endParaRPr>
          </a:p>
          <a:p>
            <a:pPr marL="457200" indent="-457200">
              <a:buClr>
                <a:schemeClr val="tx2"/>
              </a:buClr>
              <a:buFont typeface="+mj-lt"/>
              <a:buAutoNum type="arabicPeriod"/>
            </a:pPr>
            <a:r>
              <a:rPr lang="en-US" b="1" u="sng" dirty="0">
                <a:solidFill>
                  <a:srgbClr val="E46C0A"/>
                </a:solidFill>
              </a:rPr>
              <a:t>G</a:t>
            </a:r>
            <a:r>
              <a:rPr lang="en-US" u="sng" dirty="0">
                <a:solidFill>
                  <a:schemeClr val="tx2"/>
                </a:solidFill>
              </a:rPr>
              <a:t>eneral</a:t>
            </a:r>
            <a:r>
              <a:rPr lang="en-US" dirty="0">
                <a:solidFill>
                  <a:schemeClr val="tx2"/>
                </a:solidFill>
              </a:rPr>
              <a:t> to specific</a:t>
            </a:r>
          </a:p>
          <a:p>
            <a:pPr marL="457200" indent="-457200">
              <a:buClr>
                <a:schemeClr val="tx2"/>
              </a:buClr>
              <a:buFont typeface="+mj-lt"/>
              <a:buAutoNum type="arabicPeriod"/>
            </a:pPr>
            <a:r>
              <a:rPr lang="en-US" dirty="0">
                <a:solidFill>
                  <a:schemeClr val="tx2"/>
                </a:solidFill>
              </a:rPr>
              <a:t>Give the </a:t>
            </a:r>
            <a:r>
              <a:rPr lang="en-US" b="1" u="sng" dirty="0">
                <a:solidFill>
                  <a:srgbClr val="E46C0A"/>
                </a:solidFill>
              </a:rPr>
              <a:t>I</a:t>
            </a:r>
            <a:r>
              <a:rPr lang="en-US" u="sng" dirty="0">
                <a:solidFill>
                  <a:schemeClr val="tx2"/>
                </a:solidFill>
              </a:rPr>
              <a:t>mpact</a:t>
            </a:r>
            <a:r>
              <a:rPr lang="en-US" dirty="0">
                <a:solidFill>
                  <a:schemeClr val="tx2"/>
                </a:solidFill>
              </a:rPr>
              <a:t> of the action</a:t>
            </a:r>
          </a:p>
          <a:p>
            <a:pPr marL="457200" indent="-457200">
              <a:buClr>
                <a:schemeClr val="tx2"/>
              </a:buClr>
              <a:buFont typeface="+mj-lt"/>
              <a:buAutoNum type="arabicPeriod"/>
            </a:pPr>
            <a:r>
              <a:rPr lang="en-US" dirty="0">
                <a:solidFill>
                  <a:schemeClr val="tx2"/>
                </a:solidFill>
              </a:rPr>
              <a:t>Tell how you </a:t>
            </a:r>
            <a:r>
              <a:rPr lang="en-US" b="1" u="sng" dirty="0">
                <a:solidFill>
                  <a:srgbClr val="E46C0A"/>
                </a:solidFill>
              </a:rPr>
              <a:t>F</a:t>
            </a:r>
            <a:r>
              <a:rPr lang="en-US" u="sng" dirty="0">
                <a:solidFill>
                  <a:schemeClr val="tx2"/>
                </a:solidFill>
              </a:rPr>
              <a:t>eel</a:t>
            </a:r>
            <a:r>
              <a:rPr lang="en-US" dirty="0">
                <a:solidFill>
                  <a:schemeClr val="tx2"/>
                </a:solidFill>
              </a:rPr>
              <a:t> about it</a:t>
            </a:r>
          </a:p>
          <a:p>
            <a:pPr marL="457200" indent="-457200">
              <a:buClr>
                <a:schemeClr val="tx2"/>
              </a:buClr>
              <a:buFont typeface="+mj-lt"/>
              <a:buAutoNum type="arabicPeriod"/>
            </a:pPr>
            <a:r>
              <a:rPr lang="en-US" dirty="0">
                <a:solidFill>
                  <a:schemeClr val="tx2"/>
                </a:solidFill>
              </a:rPr>
              <a:t>Say “</a:t>
            </a:r>
            <a:r>
              <a:rPr lang="en-US" b="1" u="sng" dirty="0">
                <a:solidFill>
                  <a:srgbClr val="E46C0A"/>
                </a:solidFill>
              </a:rPr>
              <a:t>T</a:t>
            </a:r>
            <a:r>
              <a:rPr lang="en-US" u="sng" dirty="0">
                <a:solidFill>
                  <a:schemeClr val="tx2"/>
                </a:solidFill>
              </a:rPr>
              <a:t>hanks</a:t>
            </a:r>
            <a:r>
              <a:rPr lang="en-US" dirty="0">
                <a:solidFill>
                  <a:schemeClr val="tx2"/>
                </a:solidFill>
              </a:rPr>
              <a:t>” and “keep up the good work”</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24255" y="1144634"/>
            <a:ext cx="3324936" cy="4981530"/>
          </a:xfrm>
        </p:spPr>
      </p:pic>
      <p:sp>
        <p:nvSpPr>
          <p:cNvPr id="6" name="Title 5"/>
          <p:cNvSpPr>
            <a:spLocks noGrp="1"/>
          </p:cNvSpPr>
          <p:nvPr>
            <p:ph type="title"/>
          </p:nvPr>
        </p:nvSpPr>
        <p:spPr>
          <a:xfrm>
            <a:off x="296030" y="0"/>
            <a:ext cx="6821253" cy="973498"/>
          </a:xfrm>
        </p:spPr>
        <p:txBody>
          <a:bodyPr/>
          <a:lstStyle/>
          <a:p>
            <a:r>
              <a:rPr lang="en-US" dirty="0"/>
              <a:t>E. Keys to Meaningful Praise</a:t>
            </a:r>
          </a:p>
        </p:txBody>
      </p:sp>
      <p:sp>
        <p:nvSpPr>
          <p:cNvPr id="8" name="TextBox 7"/>
          <p:cNvSpPr txBox="1"/>
          <p:nvPr/>
        </p:nvSpPr>
        <p:spPr>
          <a:xfrm>
            <a:off x="8809569" y="3976902"/>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0"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
        <p:nvSpPr>
          <p:cNvPr id="11"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54</a:t>
            </a:fld>
            <a:r>
              <a:rPr lang="en-US" dirty="0"/>
              <a:t> </a:t>
            </a:r>
            <a:r>
              <a:rPr lang="en-US" sz="1800" dirty="0">
                <a:solidFill>
                  <a:srgbClr val="002060"/>
                </a:solidFill>
                <a:latin typeface="Calibri"/>
                <a:cs typeface="+mn-cs"/>
              </a:rPr>
              <a:t>| </a:t>
            </a:r>
            <a:r>
              <a:rPr lang="en-US" dirty="0"/>
              <a:t>3-12</a:t>
            </a:r>
          </a:p>
        </p:txBody>
      </p:sp>
    </p:spTree>
    <p:extLst>
      <p:ext uri="{BB962C8B-B14F-4D97-AF65-F5344CB8AC3E}">
        <p14:creationId xmlns:p14="http://schemas.microsoft.com/office/powerpoint/2010/main" val="25477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296030" y="1124972"/>
            <a:ext cx="5949495" cy="5172328"/>
          </a:xfrm>
        </p:spPr>
        <p:txBody>
          <a:bodyPr/>
          <a:lstStyle/>
          <a:p>
            <a:pPr marL="0" indent="0">
              <a:buNone/>
            </a:pPr>
            <a:r>
              <a:rPr lang="en-US" sz="2000" dirty="0">
                <a:solidFill>
                  <a:srgbClr val="E46C0A"/>
                </a:solidFill>
                <a:latin typeface="Franklin Gothic Demi" panose="020B0703020102020204" pitchFamily="34" charset="0"/>
              </a:rPr>
              <a:t>Let’s Compare:</a:t>
            </a:r>
            <a:endParaRPr lang="en-US" sz="1800" dirty="0">
              <a:solidFill>
                <a:srgbClr val="E46C0A"/>
              </a:solidFill>
              <a:latin typeface="Franklin Gothic Demi" panose="020B0703020102020204" pitchFamily="34" charset="0"/>
            </a:endParaRPr>
          </a:p>
          <a:p>
            <a:pPr marL="0" indent="0">
              <a:buNone/>
            </a:pPr>
            <a:r>
              <a:rPr lang="en-US" sz="1800" b="1" dirty="0">
                <a:solidFill>
                  <a:schemeClr val="tx2"/>
                </a:solidFill>
                <a:latin typeface="Franklin Gothic Demi" panose="020B0703020102020204" pitchFamily="34" charset="0"/>
              </a:rPr>
              <a:t>Typical Praise</a:t>
            </a:r>
          </a:p>
          <a:p>
            <a:pPr marL="0" indent="0">
              <a:buNone/>
            </a:pPr>
            <a:r>
              <a:rPr lang="en-US" sz="1800" dirty="0"/>
              <a:t>“Jane, congratulations on a superb job on the presentation!”</a:t>
            </a:r>
          </a:p>
          <a:p>
            <a:pPr marL="0" indent="0">
              <a:buNone/>
            </a:pPr>
            <a:r>
              <a:rPr lang="en-US" sz="1800" b="1" dirty="0">
                <a:solidFill>
                  <a:schemeClr val="tx2"/>
                </a:solidFill>
                <a:latin typeface="Franklin Gothic Demi" panose="020B0703020102020204" pitchFamily="34" charset="0"/>
              </a:rPr>
              <a:t>Giving a </a:t>
            </a:r>
            <a:r>
              <a:rPr lang="en-US" sz="1800" b="1" dirty="0">
                <a:solidFill>
                  <a:srgbClr val="E46C0A"/>
                </a:solidFill>
                <a:latin typeface="Franklin Gothic Demi" panose="020B0703020102020204" pitchFamily="34" charset="0"/>
              </a:rPr>
              <a:t>GIFT</a:t>
            </a:r>
          </a:p>
          <a:p>
            <a:pPr>
              <a:buFont typeface="+mj-lt"/>
              <a:buAutoNum type="arabicPeriod"/>
            </a:pPr>
            <a:r>
              <a:rPr lang="en-US" sz="1800" dirty="0"/>
              <a:t>“Jane, you did a superb job on the presentation! Right from the beginning you gave them your recommendation, explained the problem it solved, enumerated the benefits, and went straight to the close. </a:t>
            </a:r>
          </a:p>
          <a:p>
            <a:pPr>
              <a:buFont typeface="+mj-lt"/>
              <a:buAutoNum type="arabicPeriod"/>
            </a:pPr>
            <a:r>
              <a:rPr lang="en-US" sz="1800" dirty="0"/>
              <a:t>They were so impressed, how could they not say yes and give our department the budget?</a:t>
            </a:r>
          </a:p>
          <a:p>
            <a:pPr>
              <a:buFont typeface="+mj-lt"/>
              <a:buAutoNum type="arabicPeriod"/>
            </a:pPr>
            <a:r>
              <a:rPr lang="en-US" sz="1800" dirty="0"/>
              <a:t>I have to say, it made me feel so proud to see a member of my team give such a stellar presentation to the management team.</a:t>
            </a:r>
          </a:p>
          <a:p>
            <a:pPr>
              <a:buFont typeface="+mj-lt"/>
              <a:buAutoNum type="arabicPeriod"/>
            </a:pPr>
            <a:r>
              <a:rPr lang="en-US" sz="1800" dirty="0"/>
              <a:t>I know it was a lot of work, but your preparation really showed. Please keep it up, it was magnificent. Thanks so much.”</a:t>
            </a:r>
          </a:p>
        </p:txBody>
      </p:sp>
      <p:sp>
        <p:nvSpPr>
          <p:cNvPr id="6" name="Title 5"/>
          <p:cNvSpPr>
            <a:spLocks noGrp="1"/>
          </p:cNvSpPr>
          <p:nvPr>
            <p:ph type="title"/>
          </p:nvPr>
        </p:nvSpPr>
        <p:spPr>
          <a:xfrm>
            <a:off x="296030" y="0"/>
            <a:ext cx="8248360" cy="973498"/>
          </a:xfrm>
        </p:spPr>
        <p:txBody>
          <a:bodyPr/>
          <a:lstStyle/>
          <a:p>
            <a:r>
              <a:rPr lang="en-US" dirty="0"/>
              <a:t>E. Keys to Meaningful Praise</a:t>
            </a:r>
          </a:p>
        </p:txBody>
      </p:sp>
      <p:sp>
        <p:nvSpPr>
          <p:cNvPr id="8" name="TextBox 7"/>
          <p:cNvSpPr txBox="1"/>
          <p:nvPr/>
        </p:nvSpPr>
        <p:spPr>
          <a:xfrm>
            <a:off x="8921712" y="5149903"/>
            <a:ext cx="668862" cy="707886"/>
          </a:xfrm>
          <a:prstGeom prst="rect">
            <a:avLst/>
          </a:prstGeom>
          <a:noFill/>
        </p:spPr>
        <p:txBody>
          <a:bodyPr wrap="square" rtlCol="0">
            <a:spAutoFit/>
          </a:bodyPr>
          <a:lstStyle/>
          <a:p>
            <a:r>
              <a:rPr lang="en-US" sz="4000" b="1" dirty="0">
                <a:solidFill>
                  <a:schemeClr val="bg1">
                    <a:lumMod val="75000"/>
                  </a:schemeClr>
                </a:solidFill>
              </a:rPr>
              <a:t>-</a:t>
            </a:r>
          </a:p>
        </p:txBody>
      </p:sp>
      <p:pic>
        <p:nvPicPr>
          <p:cNvPr id="10" name="Content Placeholder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5781"/>
          <a:stretch/>
        </p:blipFill>
        <p:spPr>
          <a:xfrm>
            <a:off x="6214361" y="1144634"/>
            <a:ext cx="2800236" cy="4981530"/>
          </a:xfrm>
        </p:spPr>
      </p:pic>
      <p:sp>
        <p:nvSpPr>
          <p:cNvPr id="9"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
        <p:nvSpPr>
          <p:cNvPr id="11" name="Content Placeholder 6"/>
          <p:cNvSpPr txBox="1">
            <a:spLocks/>
          </p:cNvSpPr>
          <p:nvPr/>
        </p:nvSpPr>
        <p:spPr>
          <a:xfrm>
            <a:off x="6875275" y="808639"/>
            <a:ext cx="2137121" cy="1254077"/>
          </a:xfrm>
          <a:prstGeom prst="rect">
            <a:avLst/>
          </a:prstGeom>
          <a:solidFill>
            <a:schemeClr val="tx2">
              <a:lumMod val="20000"/>
              <a:lumOff val="80000"/>
            </a:schemeClr>
          </a:solidFill>
        </p:spPr>
        <p:txBody>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33363" indent="-233363">
              <a:buClr>
                <a:schemeClr val="tx2"/>
              </a:buClr>
              <a:buFont typeface="+mj-lt"/>
              <a:buAutoNum type="arabicPeriod"/>
            </a:pPr>
            <a:r>
              <a:rPr lang="en-US" sz="1600" b="1" u="sng" dirty="0">
                <a:solidFill>
                  <a:srgbClr val="E46C0A"/>
                </a:solidFill>
              </a:rPr>
              <a:t>G</a:t>
            </a:r>
            <a:r>
              <a:rPr lang="en-US" sz="1600" b="1" u="sng" dirty="0">
                <a:solidFill>
                  <a:schemeClr val="tx2"/>
                </a:solidFill>
              </a:rPr>
              <a:t>eneral</a:t>
            </a:r>
            <a:r>
              <a:rPr lang="en-US" sz="1600" b="1" dirty="0">
                <a:solidFill>
                  <a:schemeClr val="tx2"/>
                </a:solidFill>
              </a:rPr>
              <a:t> to specific</a:t>
            </a:r>
          </a:p>
          <a:p>
            <a:pPr marL="233363" indent="-233363">
              <a:buClr>
                <a:schemeClr val="tx2"/>
              </a:buClr>
              <a:buFont typeface="+mj-lt"/>
              <a:buAutoNum type="arabicPeriod"/>
            </a:pPr>
            <a:r>
              <a:rPr lang="en-US" sz="1600" b="1" dirty="0">
                <a:solidFill>
                  <a:schemeClr val="tx2"/>
                </a:solidFill>
              </a:rPr>
              <a:t>Give the </a:t>
            </a:r>
            <a:r>
              <a:rPr lang="en-US" sz="1600" b="1" u="sng" dirty="0">
                <a:solidFill>
                  <a:srgbClr val="E46C0A"/>
                </a:solidFill>
              </a:rPr>
              <a:t>I</a:t>
            </a:r>
            <a:r>
              <a:rPr lang="en-US" sz="1600" b="1" u="sng" dirty="0">
                <a:solidFill>
                  <a:schemeClr val="tx2"/>
                </a:solidFill>
              </a:rPr>
              <a:t>mpact</a:t>
            </a:r>
            <a:endParaRPr lang="en-US" sz="1600" b="1" dirty="0">
              <a:solidFill>
                <a:schemeClr val="tx2"/>
              </a:solidFill>
            </a:endParaRPr>
          </a:p>
          <a:p>
            <a:pPr marL="233363" indent="-233363">
              <a:buClr>
                <a:schemeClr val="tx2"/>
              </a:buClr>
              <a:buFont typeface="+mj-lt"/>
              <a:buAutoNum type="arabicPeriod"/>
            </a:pPr>
            <a:r>
              <a:rPr lang="en-US" sz="1600" b="1" dirty="0">
                <a:solidFill>
                  <a:schemeClr val="tx2"/>
                </a:solidFill>
              </a:rPr>
              <a:t>Tell how you </a:t>
            </a:r>
            <a:r>
              <a:rPr lang="en-US" sz="1600" b="1" u="sng" dirty="0">
                <a:solidFill>
                  <a:srgbClr val="E46C0A"/>
                </a:solidFill>
              </a:rPr>
              <a:t>F</a:t>
            </a:r>
            <a:r>
              <a:rPr lang="en-US" sz="1600" b="1" u="sng" dirty="0">
                <a:solidFill>
                  <a:schemeClr val="tx2"/>
                </a:solidFill>
              </a:rPr>
              <a:t>eel</a:t>
            </a:r>
            <a:endParaRPr lang="en-US" sz="1600" b="1" dirty="0">
              <a:solidFill>
                <a:schemeClr val="tx2"/>
              </a:solidFill>
            </a:endParaRPr>
          </a:p>
          <a:p>
            <a:pPr marL="233363" indent="-233363">
              <a:buClr>
                <a:schemeClr val="tx2"/>
              </a:buClr>
              <a:buFont typeface="+mj-lt"/>
              <a:buAutoNum type="arabicPeriod"/>
            </a:pPr>
            <a:r>
              <a:rPr lang="en-US" sz="1600" b="1" dirty="0">
                <a:solidFill>
                  <a:schemeClr val="tx2"/>
                </a:solidFill>
              </a:rPr>
              <a:t>Say “</a:t>
            </a:r>
            <a:r>
              <a:rPr lang="en-US" sz="1600" b="1" u="sng" dirty="0">
                <a:solidFill>
                  <a:srgbClr val="E46C0A"/>
                </a:solidFill>
              </a:rPr>
              <a:t>T</a:t>
            </a:r>
            <a:r>
              <a:rPr lang="en-US" sz="1600" b="1" u="sng" dirty="0">
                <a:solidFill>
                  <a:schemeClr val="tx2"/>
                </a:solidFill>
              </a:rPr>
              <a:t>hanks</a:t>
            </a:r>
            <a:r>
              <a:rPr lang="en-US" sz="1600" b="1" dirty="0">
                <a:solidFill>
                  <a:schemeClr val="tx2"/>
                </a:solidFill>
              </a:rPr>
              <a:t>”</a:t>
            </a:r>
          </a:p>
        </p:txBody>
      </p:sp>
      <p:sp>
        <p:nvSpPr>
          <p:cNvPr id="12"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55</a:t>
            </a:fld>
            <a:r>
              <a:rPr lang="en-US" dirty="0"/>
              <a:t> </a:t>
            </a:r>
            <a:r>
              <a:rPr lang="en-US" sz="1800" dirty="0">
                <a:solidFill>
                  <a:srgbClr val="002060"/>
                </a:solidFill>
                <a:latin typeface="Calibri"/>
                <a:cs typeface="+mn-cs"/>
              </a:rPr>
              <a:t>| </a:t>
            </a:r>
            <a:r>
              <a:rPr lang="en-US" dirty="0"/>
              <a:t>3-12</a:t>
            </a:r>
          </a:p>
        </p:txBody>
      </p:sp>
    </p:spTree>
    <p:extLst>
      <p:ext uri="{BB962C8B-B14F-4D97-AF65-F5344CB8AC3E}">
        <p14:creationId xmlns:p14="http://schemas.microsoft.com/office/powerpoint/2010/main" val="15585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2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412675"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accent5"/>
                </a:solidFill>
              </a:rPr>
              <a:t>3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0" indent="0">
              <a:lnSpc>
                <a:spcPct val="110000"/>
              </a:lnSpc>
              <a:spcBef>
                <a:spcPts val="0"/>
              </a:spcBef>
              <a:buNone/>
            </a:pPr>
            <a:r>
              <a:rPr lang="en-US" sz="2400" dirty="0">
                <a:solidFill>
                  <a:srgbClr val="FFC000"/>
                </a:solidFill>
              </a:rPr>
              <a:t>Exercise</a:t>
            </a:r>
            <a:r>
              <a:rPr lang="en-US" sz="2400" dirty="0">
                <a:solidFill>
                  <a:schemeClr val="accent5"/>
                </a:solidFill>
              </a:rPr>
              <a:t>: Determining Appropriate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5 Cs of Trust</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Decision Matrix</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The Power of the Starting Question</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Using Reacting Questions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Keys to Meaningful Praise</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tx2"/>
                </a:solidFill>
                <a:latin typeface="Franklin Gothic Demi" panose="020B0703020102020204" pitchFamily="34" charset="0"/>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1413121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fld id="{47B8A37D-056F-431A-8E66-27C5ACB0D99E}" type="slidenum">
              <a:rPr lang="en-US" altLang="en-US" sz="900">
                <a:latin typeface="Trebuchet MS" panose="020B0603020202020204" pitchFamily="34" charset="0"/>
              </a:rPr>
              <a:pPr/>
              <a:t>57</a:t>
            </a:fld>
            <a:endParaRPr lang="en-US" altLang="en-US" sz="900">
              <a:latin typeface="HelveticaNeue MediumExt" charset="0"/>
            </a:endParaRPr>
          </a:p>
        </p:txBody>
      </p:sp>
      <p:sp>
        <p:nvSpPr>
          <p:cNvPr id="48132" name="Rectangle 6"/>
          <p:cNvSpPr>
            <a:spLocks noGrp="1" noChangeArrowheads="1"/>
          </p:cNvSpPr>
          <p:nvPr>
            <p:ph type="title"/>
          </p:nvPr>
        </p:nvSpPr>
        <p:spPr/>
        <p:txBody>
          <a:bodyPr/>
          <a:lstStyle/>
          <a:p>
            <a:pPr eaLnBrk="1" hangingPunct="1"/>
            <a:r>
              <a:rPr lang="en-US" dirty="0"/>
              <a:t>G. Providing Constructive Feedback</a:t>
            </a:r>
          </a:p>
        </p:txBody>
      </p:sp>
      <p:sp>
        <p:nvSpPr>
          <p:cNvPr id="48133" name="Rectangle 7"/>
          <p:cNvSpPr>
            <a:spLocks noGrp="1" noChangeArrowheads="1"/>
          </p:cNvSpPr>
          <p:nvPr>
            <p:ph type="body" idx="1"/>
          </p:nvPr>
        </p:nvSpPr>
        <p:spPr/>
        <p:txBody>
          <a:bodyPr/>
          <a:lstStyle/>
          <a:p>
            <a:pPr eaLnBrk="1" hangingPunct="1"/>
            <a:r>
              <a:rPr lang="en-US" dirty="0">
                <a:solidFill>
                  <a:schemeClr val="tx2"/>
                </a:solidFill>
              </a:rPr>
              <a:t>Think of the last time you had to give someone constructive (negative) feedback.</a:t>
            </a:r>
          </a:p>
          <a:p>
            <a:pPr eaLnBrk="1" hangingPunct="1"/>
            <a:r>
              <a:rPr lang="en-US" dirty="0">
                <a:solidFill>
                  <a:schemeClr val="tx2"/>
                </a:solidFill>
              </a:rPr>
              <a:t>What approach did you use?</a:t>
            </a:r>
          </a:p>
          <a:p>
            <a:pPr eaLnBrk="1" hangingPunct="1"/>
            <a:r>
              <a:rPr lang="en-US" dirty="0">
                <a:solidFill>
                  <a:schemeClr val="tx2"/>
                </a:solidFill>
              </a:rPr>
              <a:t>What did you say?</a:t>
            </a:r>
          </a:p>
          <a:p>
            <a:pPr eaLnBrk="1" hangingPunct="1"/>
            <a:r>
              <a:rPr lang="en-US" dirty="0">
                <a:solidFill>
                  <a:schemeClr val="tx2"/>
                </a:solidFill>
              </a:rPr>
              <a:t>How well did it work?</a:t>
            </a:r>
          </a:p>
        </p:txBody>
      </p:sp>
      <p:sp>
        <p:nvSpPr>
          <p:cNvPr id="6" name="TextBox 5"/>
          <p:cNvSpPr txBox="1"/>
          <p:nvPr/>
        </p:nvSpPr>
        <p:spPr>
          <a:xfrm>
            <a:off x="8680010" y="3005462"/>
            <a:ext cx="257513"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7"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57</a:t>
            </a:fld>
            <a:r>
              <a:rPr lang="en-US" dirty="0"/>
              <a:t> </a:t>
            </a:r>
            <a:r>
              <a:rPr lang="en-US" sz="1800" dirty="0">
                <a:solidFill>
                  <a:srgbClr val="002060"/>
                </a:solidFill>
                <a:latin typeface="Calibri"/>
                <a:cs typeface="+mn-cs"/>
              </a:rPr>
              <a:t>| </a:t>
            </a:r>
            <a:r>
              <a:rPr lang="en-US" dirty="0"/>
              <a:t>3-13</a:t>
            </a:r>
          </a:p>
        </p:txBody>
      </p:sp>
    </p:spTree>
    <p:extLst>
      <p:ext uri="{BB962C8B-B14F-4D97-AF65-F5344CB8AC3E}">
        <p14:creationId xmlns:p14="http://schemas.microsoft.com/office/powerpoint/2010/main" val="224338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3">
                                            <p:txEl>
                                              <p:pRg st="0" end="0"/>
                                            </p:txEl>
                                          </p:spTgt>
                                        </p:tgtEl>
                                        <p:attrNameLst>
                                          <p:attrName>style.visibility</p:attrName>
                                        </p:attrNameLst>
                                      </p:cBhvr>
                                      <p:to>
                                        <p:strVal val="visible"/>
                                      </p:to>
                                    </p:set>
                                    <p:animEffect transition="in" filter="fade">
                                      <p:cBhvr>
                                        <p:cTn id="7" dur="500"/>
                                        <p:tgtEl>
                                          <p:spTgt spid="48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33">
                                            <p:txEl>
                                              <p:pRg st="1" end="1"/>
                                            </p:txEl>
                                          </p:spTgt>
                                        </p:tgtEl>
                                        <p:attrNameLst>
                                          <p:attrName>style.visibility</p:attrName>
                                        </p:attrNameLst>
                                      </p:cBhvr>
                                      <p:to>
                                        <p:strVal val="visible"/>
                                      </p:to>
                                    </p:set>
                                    <p:animEffect transition="in" filter="fade">
                                      <p:cBhvr>
                                        <p:cTn id="12" dur="500"/>
                                        <p:tgtEl>
                                          <p:spTgt spid="48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33">
                                            <p:txEl>
                                              <p:pRg st="2" end="2"/>
                                            </p:txEl>
                                          </p:spTgt>
                                        </p:tgtEl>
                                        <p:attrNameLst>
                                          <p:attrName>style.visibility</p:attrName>
                                        </p:attrNameLst>
                                      </p:cBhvr>
                                      <p:to>
                                        <p:strVal val="visible"/>
                                      </p:to>
                                    </p:set>
                                    <p:animEffect transition="in" filter="fade">
                                      <p:cBhvr>
                                        <p:cTn id="17" dur="500"/>
                                        <p:tgtEl>
                                          <p:spTgt spid="481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33">
                                            <p:txEl>
                                              <p:pRg st="3" end="3"/>
                                            </p:txEl>
                                          </p:spTgt>
                                        </p:tgtEl>
                                        <p:attrNameLst>
                                          <p:attrName>style.visibility</p:attrName>
                                        </p:attrNameLst>
                                      </p:cBhvr>
                                      <p:to>
                                        <p:strVal val="visible"/>
                                      </p:to>
                                    </p:set>
                                    <p:animEffect transition="in" filter="fade">
                                      <p:cBhvr>
                                        <p:cTn id="22" dur="500"/>
                                        <p:tgtEl>
                                          <p:spTgt spid="481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Footer Placeholder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000" dirty="0"/>
          </a:p>
        </p:txBody>
      </p:sp>
      <p:sp>
        <p:nvSpPr>
          <p:cNvPr id="491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fld id="{075828E9-619D-4DE8-8110-82324D4AE421}" type="slidenum">
              <a:rPr lang="en-US" altLang="en-US" sz="900">
                <a:latin typeface="Trebuchet MS" panose="020B0603020202020204" pitchFamily="34" charset="0"/>
              </a:rPr>
              <a:pPr/>
              <a:t>58</a:t>
            </a:fld>
            <a:endParaRPr lang="en-US" altLang="en-US" sz="900">
              <a:latin typeface="HelveticaNeue MediumExt" charset="0"/>
            </a:endParaRPr>
          </a:p>
        </p:txBody>
      </p:sp>
      <p:sp>
        <p:nvSpPr>
          <p:cNvPr id="49156" name="Rectangle 2"/>
          <p:cNvSpPr>
            <a:spLocks noGrp="1" noChangeArrowheads="1"/>
          </p:cNvSpPr>
          <p:nvPr>
            <p:ph type="title"/>
          </p:nvPr>
        </p:nvSpPr>
        <p:spPr>
          <a:xfrm>
            <a:off x="296030" y="0"/>
            <a:ext cx="6821253" cy="973498"/>
          </a:xfrm>
        </p:spPr>
        <p:txBody>
          <a:bodyPr/>
          <a:lstStyle/>
          <a:p>
            <a:r>
              <a:rPr lang="en-US" dirty="0"/>
              <a:t>G. Providing Constructive Feedback</a:t>
            </a:r>
          </a:p>
        </p:txBody>
      </p:sp>
      <p:sp>
        <p:nvSpPr>
          <p:cNvPr id="577539" name="Rectangle 3"/>
          <p:cNvSpPr>
            <a:spLocks noGrp="1" noChangeArrowheads="1"/>
          </p:cNvSpPr>
          <p:nvPr>
            <p:ph type="body" idx="1"/>
          </p:nvPr>
        </p:nvSpPr>
        <p:spPr>
          <a:xfrm>
            <a:off x="296029" y="990600"/>
            <a:ext cx="8847971" cy="4572000"/>
          </a:xfrm>
        </p:spPr>
        <p:txBody>
          <a:bodyPr/>
          <a:lstStyle/>
          <a:p>
            <a:pPr marL="0" indent="0" eaLnBrk="1" hangingPunct="1">
              <a:lnSpc>
                <a:spcPct val="90000"/>
              </a:lnSpc>
              <a:buNone/>
            </a:pPr>
            <a:r>
              <a:rPr lang="en-US" sz="2400" b="1" dirty="0">
                <a:solidFill>
                  <a:srgbClr val="E46C0A"/>
                </a:solidFill>
              </a:rPr>
              <a:t>Building a PAC</a:t>
            </a:r>
          </a:p>
          <a:p>
            <a:pPr eaLnBrk="1" hangingPunct="1">
              <a:lnSpc>
                <a:spcPct val="90000"/>
              </a:lnSpc>
            </a:pPr>
            <a:r>
              <a:rPr lang="en-US" sz="2400" b="1" dirty="0">
                <a:solidFill>
                  <a:schemeClr val="tx2"/>
                </a:solidFill>
              </a:rPr>
              <a:t>APPROACH </a:t>
            </a:r>
            <a:r>
              <a:rPr lang="en-US" sz="2800" b="1" dirty="0">
                <a:solidFill>
                  <a:srgbClr val="E46C0A"/>
                </a:solidFill>
              </a:rPr>
              <a:t>P</a:t>
            </a:r>
            <a:r>
              <a:rPr lang="en-US" sz="2400" b="1" dirty="0">
                <a:solidFill>
                  <a:schemeClr val="tx2"/>
                </a:solidFill>
              </a:rPr>
              <a:t>______________</a:t>
            </a:r>
          </a:p>
          <a:p>
            <a:pPr marL="685800" eaLnBrk="1" hangingPunct="1">
              <a:lnSpc>
                <a:spcPct val="90000"/>
              </a:lnSpc>
              <a:spcBef>
                <a:spcPts val="900"/>
              </a:spcBef>
              <a:buFont typeface="Wingdings" panose="05000000000000000000" pitchFamily="2" charset="2"/>
              <a:buNone/>
            </a:pPr>
            <a:r>
              <a:rPr lang="en-US" sz="2400" dirty="0">
                <a:solidFill>
                  <a:schemeClr val="tx2"/>
                </a:solidFill>
              </a:rPr>
              <a:t>	Meet with the person one-on-one or perhaps with one additional person</a:t>
            </a:r>
          </a:p>
          <a:p>
            <a:pPr eaLnBrk="1" hangingPunct="1">
              <a:lnSpc>
                <a:spcPct val="90000"/>
              </a:lnSpc>
            </a:pPr>
            <a:r>
              <a:rPr lang="en-US" sz="2800" b="1" dirty="0">
                <a:solidFill>
                  <a:schemeClr val="tx2"/>
                </a:solidFill>
              </a:rPr>
              <a:t> </a:t>
            </a:r>
            <a:r>
              <a:rPr lang="en-US" sz="2800" b="1" dirty="0">
                <a:solidFill>
                  <a:srgbClr val="E46C0A"/>
                </a:solidFill>
              </a:rPr>
              <a:t>E</a:t>
            </a:r>
            <a:r>
              <a:rPr lang="en-US" sz="2400" b="1" dirty="0">
                <a:solidFill>
                  <a:schemeClr val="tx2"/>
                </a:solidFill>
              </a:rPr>
              <a:t>___________ WITH THE SYMPTOM</a:t>
            </a:r>
          </a:p>
          <a:p>
            <a:pPr marL="685800" eaLnBrk="1" hangingPunct="1">
              <a:lnSpc>
                <a:spcPct val="90000"/>
              </a:lnSpc>
              <a:spcBef>
                <a:spcPts val="900"/>
              </a:spcBef>
              <a:buFont typeface="Wingdings" panose="05000000000000000000" pitchFamily="2" charset="2"/>
              <a:buNone/>
            </a:pPr>
            <a:r>
              <a:rPr lang="en-US" sz="2400" b="1" dirty="0">
                <a:solidFill>
                  <a:schemeClr val="tx2"/>
                </a:solidFill>
              </a:rPr>
              <a:t>	</a:t>
            </a:r>
            <a:r>
              <a:rPr lang="en-US" sz="2400" dirty="0">
                <a:solidFill>
                  <a:schemeClr val="tx2"/>
                </a:solidFill>
              </a:rPr>
              <a:t>Praise the effort, the level of participation, or anything else sincere</a:t>
            </a:r>
          </a:p>
          <a:p>
            <a:pPr eaLnBrk="1" hangingPunct="1">
              <a:lnSpc>
                <a:spcPct val="90000"/>
              </a:lnSpc>
            </a:pPr>
            <a:r>
              <a:rPr lang="en-US" sz="2400" b="1" dirty="0">
                <a:solidFill>
                  <a:schemeClr val="tx2"/>
                </a:solidFill>
              </a:rPr>
              <a:t>ADDRESS THE </a:t>
            </a:r>
            <a:r>
              <a:rPr lang="en-US" sz="2800" b="1" dirty="0">
                <a:solidFill>
                  <a:srgbClr val="E46C0A"/>
                </a:solidFill>
              </a:rPr>
              <a:t>R</a:t>
            </a:r>
            <a:r>
              <a:rPr lang="en-US" sz="2400" b="1" dirty="0">
                <a:solidFill>
                  <a:schemeClr val="tx2"/>
                </a:solidFill>
              </a:rPr>
              <a:t>__________ </a:t>
            </a:r>
            <a:r>
              <a:rPr lang="en-US" sz="2800" b="1" dirty="0">
                <a:solidFill>
                  <a:srgbClr val="E46C0A"/>
                </a:solidFill>
              </a:rPr>
              <a:t>C</a:t>
            </a:r>
            <a:r>
              <a:rPr lang="en-US" sz="2400" b="1" dirty="0">
                <a:solidFill>
                  <a:schemeClr val="tx2"/>
                </a:solidFill>
              </a:rPr>
              <a:t>_____________</a:t>
            </a:r>
          </a:p>
          <a:p>
            <a:pPr marL="685800" eaLnBrk="1" hangingPunct="1">
              <a:lnSpc>
                <a:spcPct val="90000"/>
              </a:lnSpc>
              <a:spcBef>
                <a:spcPts val="900"/>
              </a:spcBef>
              <a:buFont typeface="Wingdings" panose="05000000000000000000" pitchFamily="2" charset="2"/>
              <a:buNone/>
            </a:pPr>
            <a:r>
              <a:rPr lang="en-US" sz="2400" dirty="0">
                <a:solidFill>
                  <a:schemeClr val="tx2"/>
                </a:solidFill>
              </a:rPr>
              <a:t>	Identify the critical issue and the cause.  AVOID saying “But …”</a:t>
            </a:r>
          </a:p>
          <a:p>
            <a:pPr eaLnBrk="1" hangingPunct="1">
              <a:lnSpc>
                <a:spcPct val="90000"/>
              </a:lnSpc>
            </a:pPr>
            <a:r>
              <a:rPr lang="en-US" sz="2400" b="1" dirty="0">
                <a:solidFill>
                  <a:schemeClr val="tx2"/>
                </a:solidFill>
              </a:rPr>
              <a:t>GET AGREEMENT ON A </a:t>
            </a:r>
            <a:r>
              <a:rPr lang="en-US" sz="2800" b="1" dirty="0">
                <a:solidFill>
                  <a:srgbClr val="E46C0A"/>
                </a:solidFill>
              </a:rPr>
              <a:t>S</a:t>
            </a:r>
            <a:r>
              <a:rPr lang="en-US" sz="2400" b="1" dirty="0">
                <a:solidFill>
                  <a:schemeClr val="tx2"/>
                </a:solidFill>
              </a:rPr>
              <a:t>_______________</a:t>
            </a:r>
          </a:p>
          <a:p>
            <a:pPr marL="685800" indent="-685800" eaLnBrk="1" hangingPunct="1">
              <a:lnSpc>
                <a:spcPct val="90000"/>
              </a:lnSpc>
              <a:spcBef>
                <a:spcPts val="900"/>
              </a:spcBef>
              <a:buFont typeface="Wingdings" panose="05000000000000000000" pitchFamily="2" charset="2"/>
              <a:buNone/>
            </a:pPr>
            <a:r>
              <a:rPr lang="en-US" sz="2400" dirty="0">
                <a:solidFill>
                  <a:schemeClr val="tx2"/>
                </a:solidFill>
              </a:rPr>
              <a:t>	Seek a mutually agreeable approach to addressing the symptom and the root cause.</a:t>
            </a:r>
            <a:r>
              <a:rPr lang="en-US" sz="2400" dirty="0"/>
              <a:t>	</a:t>
            </a:r>
          </a:p>
        </p:txBody>
      </p:sp>
      <p:sp>
        <p:nvSpPr>
          <p:cNvPr id="6" name="TextBox 5"/>
          <p:cNvSpPr txBox="1"/>
          <p:nvPr/>
        </p:nvSpPr>
        <p:spPr>
          <a:xfrm>
            <a:off x="8739003" y="5111689"/>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7"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58</a:t>
            </a:fld>
            <a:r>
              <a:rPr lang="en-US" dirty="0"/>
              <a:t> </a:t>
            </a:r>
            <a:r>
              <a:rPr lang="en-US" sz="1800" dirty="0">
                <a:solidFill>
                  <a:srgbClr val="002060"/>
                </a:solidFill>
                <a:latin typeface="Calibri"/>
                <a:cs typeface="+mn-cs"/>
              </a:rPr>
              <a:t>| </a:t>
            </a:r>
            <a:r>
              <a:rPr lang="en-US" dirty="0"/>
              <a:t>3-13</a:t>
            </a:r>
          </a:p>
        </p:txBody>
      </p:sp>
    </p:spTree>
    <p:extLst>
      <p:ext uri="{BB962C8B-B14F-4D97-AF65-F5344CB8AC3E}">
        <p14:creationId xmlns:p14="http://schemas.microsoft.com/office/powerpoint/2010/main" val="246428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77539">
                                            <p:txEl>
                                              <p:pRg st="0" end="0"/>
                                            </p:txEl>
                                          </p:spTgt>
                                        </p:tgtEl>
                                        <p:attrNameLst>
                                          <p:attrName>style.visibility</p:attrName>
                                        </p:attrNameLst>
                                      </p:cBhvr>
                                      <p:to>
                                        <p:strVal val="visible"/>
                                      </p:to>
                                    </p:set>
                                    <p:anim calcmode="lin" valueType="num">
                                      <p:cBhvr additive="base">
                                        <p:cTn id="7" dur="500" fill="hold"/>
                                        <p:tgtEl>
                                          <p:spTgt spid="577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7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7539">
                                            <p:txEl>
                                              <p:pRg st="1" end="1"/>
                                            </p:txEl>
                                          </p:spTgt>
                                        </p:tgtEl>
                                        <p:attrNameLst>
                                          <p:attrName>style.visibility</p:attrName>
                                        </p:attrNameLst>
                                      </p:cBhvr>
                                      <p:to>
                                        <p:strVal val="visible"/>
                                      </p:to>
                                    </p:set>
                                    <p:anim calcmode="lin" valueType="num">
                                      <p:cBhvr additive="base">
                                        <p:cTn id="13" dur="500" fill="hold"/>
                                        <p:tgtEl>
                                          <p:spTgt spid="5775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75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7539">
                                            <p:txEl>
                                              <p:pRg st="2" end="2"/>
                                            </p:txEl>
                                          </p:spTgt>
                                        </p:tgtEl>
                                        <p:attrNameLst>
                                          <p:attrName>style.visibility</p:attrName>
                                        </p:attrNameLst>
                                      </p:cBhvr>
                                      <p:to>
                                        <p:strVal val="visible"/>
                                      </p:to>
                                    </p:set>
                                    <p:anim calcmode="lin" valueType="num">
                                      <p:cBhvr additive="base">
                                        <p:cTn id="19" dur="500" fill="hold"/>
                                        <p:tgtEl>
                                          <p:spTgt spid="5775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75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77539">
                                            <p:txEl>
                                              <p:pRg st="3" end="3"/>
                                            </p:txEl>
                                          </p:spTgt>
                                        </p:tgtEl>
                                        <p:attrNameLst>
                                          <p:attrName>style.visibility</p:attrName>
                                        </p:attrNameLst>
                                      </p:cBhvr>
                                      <p:to>
                                        <p:strVal val="visible"/>
                                      </p:to>
                                    </p:set>
                                    <p:anim calcmode="lin" valueType="num">
                                      <p:cBhvr additive="base">
                                        <p:cTn id="25" dur="500" fill="hold"/>
                                        <p:tgtEl>
                                          <p:spTgt spid="5775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75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77539">
                                            <p:txEl>
                                              <p:pRg st="4" end="4"/>
                                            </p:txEl>
                                          </p:spTgt>
                                        </p:tgtEl>
                                        <p:attrNameLst>
                                          <p:attrName>style.visibility</p:attrName>
                                        </p:attrNameLst>
                                      </p:cBhvr>
                                      <p:to>
                                        <p:strVal val="visible"/>
                                      </p:to>
                                    </p:set>
                                    <p:anim calcmode="lin" valueType="num">
                                      <p:cBhvr additive="base">
                                        <p:cTn id="31" dur="500" fill="hold"/>
                                        <p:tgtEl>
                                          <p:spTgt spid="57753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775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77539">
                                            <p:txEl>
                                              <p:pRg st="5" end="5"/>
                                            </p:txEl>
                                          </p:spTgt>
                                        </p:tgtEl>
                                        <p:attrNameLst>
                                          <p:attrName>style.visibility</p:attrName>
                                        </p:attrNameLst>
                                      </p:cBhvr>
                                      <p:to>
                                        <p:strVal val="visible"/>
                                      </p:to>
                                    </p:set>
                                    <p:anim calcmode="lin" valueType="num">
                                      <p:cBhvr additive="base">
                                        <p:cTn id="37" dur="500" fill="hold"/>
                                        <p:tgtEl>
                                          <p:spTgt spid="57753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775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77539">
                                            <p:txEl>
                                              <p:pRg st="6" end="6"/>
                                            </p:txEl>
                                          </p:spTgt>
                                        </p:tgtEl>
                                        <p:attrNameLst>
                                          <p:attrName>style.visibility</p:attrName>
                                        </p:attrNameLst>
                                      </p:cBhvr>
                                      <p:to>
                                        <p:strVal val="visible"/>
                                      </p:to>
                                    </p:set>
                                    <p:anim calcmode="lin" valueType="num">
                                      <p:cBhvr additive="base">
                                        <p:cTn id="43" dur="500" fill="hold"/>
                                        <p:tgtEl>
                                          <p:spTgt spid="57753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7753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77539">
                                            <p:txEl>
                                              <p:pRg st="7" end="7"/>
                                            </p:txEl>
                                          </p:spTgt>
                                        </p:tgtEl>
                                        <p:attrNameLst>
                                          <p:attrName>style.visibility</p:attrName>
                                        </p:attrNameLst>
                                      </p:cBhvr>
                                      <p:to>
                                        <p:strVal val="visible"/>
                                      </p:to>
                                    </p:set>
                                    <p:anim calcmode="lin" valueType="num">
                                      <p:cBhvr additive="base">
                                        <p:cTn id="49" dur="500" fill="hold"/>
                                        <p:tgtEl>
                                          <p:spTgt spid="57753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7753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77539">
                                            <p:txEl>
                                              <p:pRg st="8" end="8"/>
                                            </p:txEl>
                                          </p:spTgt>
                                        </p:tgtEl>
                                        <p:attrNameLst>
                                          <p:attrName>style.visibility</p:attrName>
                                        </p:attrNameLst>
                                      </p:cBhvr>
                                      <p:to>
                                        <p:strVal val="visible"/>
                                      </p:to>
                                    </p:set>
                                    <p:anim calcmode="lin" valueType="num">
                                      <p:cBhvr additive="base">
                                        <p:cTn id="55" dur="500" fill="hold"/>
                                        <p:tgtEl>
                                          <p:spTgt spid="577539">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7753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412675"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accent5"/>
                </a:solidFill>
              </a:rPr>
              <a:t>3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0" indent="0">
              <a:lnSpc>
                <a:spcPct val="110000"/>
              </a:lnSpc>
              <a:spcBef>
                <a:spcPts val="0"/>
              </a:spcBef>
              <a:buNone/>
            </a:pPr>
            <a:r>
              <a:rPr lang="en-US" sz="2400" dirty="0">
                <a:solidFill>
                  <a:srgbClr val="FFC000"/>
                </a:solidFill>
              </a:rPr>
              <a:t>Exercise</a:t>
            </a:r>
            <a:r>
              <a:rPr lang="en-US" sz="2400" dirty="0">
                <a:solidFill>
                  <a:schemeClr val="accent5"/>
                </a:solidFill>
              </a:rPr>
              <a:t>: Determining Appropriate Management Styles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5 Cs of Trust</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Decision Matrix</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The Power of the Starting Question</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Using Reacting Questions</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Keys to Meaningful Praise</a:t>
            </a:r>
            <a:r>
              <a:rPr lang="en-US" sz="2400" dirty="0">
                <a:solidFill>
                  <a:schemeClr val="accent5"/>
                </a:solidFill>
                <a:sym typeface="Wingdings" panose="05000000000000000000" pitchFamily="2" charset="2"/>
              </a:rPr>
              <a:t> </a:t>
            </a:r>
            <a:endParaRPr lang="en-US" sz="2400" dirty="0">
              <a:solidFill>
                <a:schemeClr val="accent5"/>
              </a:solidFill>
            </a:endParaRPr>
          </a:p>
          <a:p>
            <a:pPr marL="457200" indent="-457200">
              <a:lnSpc>
                <a:spcPct val="110000"/>
              </a:lnSpc>
              <a:spcBef>
                <a:spcPts val="0"/>
              </a:spcBef>
              <a:buFont typeface="+mj-lt"/>
              <a:buAutoNum type="alphaUcPeriod" startAt="2"/>
            </a:pPr>
            <a:r>
              <a:rPr lang="en-US" sz="2400" dirty="0">
                <a:solidFill>
                  <a:schemeClr val="accent5"/>
                </a:solidFill>
              </a:rPr>
              <a:t>Providing Constructive Feedback</a:t>
            </a:r>
            <a:r>
              <a:rPr lang="en-US" sz="2400" dirty="0">
                <a:solidFill>
                  <a:schemeClr val="accent5"/>
                </a:solidFill>
                <a:sym typeface="Wingdings" panose="05000000000000000000" pitchFamily="2" charset="2"/>
              </a:rPr>
              <a:t> </a:t>
            </a:r>
            <a:endParaRPr lang="en-US" sz="2400" dirty="0">
              <a:solidFill>
                <a:schemeClr val="accent5"/>
              </a:solidFill>
            </a:endParaRPr>
          </a:p>
          <a:p>
            <a:pPr marL="0" indent="0">
              <a:lnSpc>
                <a:spcPct val="110000"/>
              </a:lnSpc>
              <a:spcBef>
                <a:spcPts val="0"/>
              </a:spcBef>
              <a:buNone/>
            </a:pPr>
            <a:r>
              <a:rPr lang="en-US" sz="2400" dirty="0">
                <a:solidFill>
                  <a:srgbClr val="E46C0A"/>
                </a:solidFill>
                <a:latin typeface="Franklin Gothic Demi" panose="020B0703020102020204" pitchFamily="34" charset="0"/>
              </a:rPr>
              <a:t>Exercise</a:t>
            </a:r>
            <a:r>
              <a:rPr lang="en-US" sz="2400" dirty="0">
                <a:solidFill>
                  <a:schemeClr val="tx2"/>
                </a:solidFill>
                <a:latin typeface="Franklin Gothic Demi" panose="020B0703020102020204" pitchFamily="34" charset="0"/>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4123902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Materials</a:t>
            </a:r>
          </a:p>
        </p:txBody>
      </p:sp>
      <p:sp>
        <p:nvSpPr>
          <p:cNvPr id="3" name="Content Placeholder 2"/>
          <p:cNvSpPr>
            <a:spLocks noGrp="1"/>
          </p:cNvSpPr>
          <p:nvPr>
            <p:ph idx="1"/>
          </p:nvPr>
        </p:nvSpPr>
        <p:spPr/>
        <p:txBody>
          <a:bodyPr/>
          <a:lstStyle/>
          <a:p>
            <a:r>
              <a:rPr lang="en-US" dirty="0">
                <a:solidFill>
                  <a:schemeClr val="tx2"/>
                </a:solidFill>
              </a:rPr>
              <a:t>Course manual</a:t>
            </a:r>
          </a:p>
          <a:p>
            <a:r>
              <a:rPr lang="en-US" dirty="0">
                <a:solidFill>
                  <a:schemeClr val="tx2"/>
                </a:solidFill>
              </a:rPr>
              <a:t>Spring Forward exercise packet</a:t>
            </a:r>
          </a:p>
          <a:p>
            <a:r>
              <a:rPr lang="en-US" dirty="0">
                <a:solidFill>
                  <a:schemeClr val="tx2"/>
                </a:solidFill>
              </a:rPr>
              <a:t>Mini manual</a:t>
            </a:r>
          </a:p>
          <a:p>
            <a:r>
              <a:rPr lang="en-US" dirty="0">
                <a:solidFill>
                  <a:schemeClr val="tx2"/>
                </a:solidFill>
              </a:rPr>
              <a:t>Mobile App: Search “LeadStrat” or “Leadership Strategies”</a:t>
            </a:r>
          </a:p>
          <a:p>
            <a:pPr marL="0" indent="0">
              <a:buNone/>
            </a:pPr>
            <a:endParaRPr lang="en-US" dirty="0"/>
          </a:p>
        </p:txBody>
      </p:sp>
      <p:sp>
        <p:nvSpPr>
          <p:cNvPr id="5" name="Footer Placeholder 4"/>
          <p:cNvSpPr>
            <a:spLocks noGrp="1"/>
          </p:cNvSpPr>
          <p:nvPr>
            <p:ph type="ftr" sz="quarter" idx="11"/>
          </p:nvPr>
        </p:nvSpPr>
        <p:spPr/>
        <p:txBody>
          <a:bodyPr/>
          <a:lstStyle/>
          <a:p>
            <a:r>
              <a:rPr lang="en-US" dirty="0"/>
              <a:t>Copyright 2015, Leadership Strategies, Inc. - V15.07c Duplication prohibited without consent </a:t>
            </a:r>
          </a:p>
        </p:txBody>
      </p:sp>
      <p:pic>
        <p:nvPicPr>
          <p:cNvPr id="7" name="Picture 6"/>
          <p:cNvPicPr>
            <a:picLocks noChangeAspect="1"/>
          </p:cNvPicPr>
          <p:nvPr/>
        </p:nvPicPr>
        <p:blipFill>
          <a:blip r:embed="rId2"/>
          <a:stretch>
            <a:fillRect/>
          </a:stretch>
        </p:blipFill>
        <p:spPr>
          <a:xfrm>
            <a:off x="815611" y="3708844"/>
            <a:ext cx="1914525" cy="581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a:stretch>
            <a:fillRect/>
          </a:stretch>
        </p:blipFill>
        <p:spPr>
          <a:xfrm>
            <a:off x="3020284" y="3708843"/>
            <a:ext cx="1999120" cy="581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8873616" y="6003702"/>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6" name="Oval 5"/>
          <p:cNvSpPr/>
          <p:nvPr/>
        </p:nvSpPr>
        <p:spPr>
          <a:xfrm>
            <a:off x="6976872" y="6343947"/>
            <a:ext cx="2130265" cy="48674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072606" y="6429960"/>
            <a:ext cx="2034531" cy="369332"/>
          </a:xfrm>
          <a:prstGeom prst="rect">
            <a:avLst/>
          </a:prstGeom>
          <a:noFill/>
        </p:spPr>
        <p:txBody>
          <a:bodyPr wrap="none" rtlCol="0">
            <a:spAutoFit/>
          </a:bodyPr>
          <a:lstStyle/>
          <a:p>
            <a:r>
              <a:rPr lang="en-US" b="1" dirty="0">
                <a:solidFill>
                  <a:srgbClr val="C00000"/>
                </a:solidFill>
              </a:rPr>
              <a:t>Slide  #  </a:t>
            </a:r>
            <a:r>
              <a:rPr lang="en-US" dirty="0">
                <a:solidFill>
                  <a:srgbClr val="002060"/>
                </a:solidFill>
              </a:rPr>
              <a:t>| </a:t>
            </a:r>
            <a:r>
              <a:rPr lang="en-US" b="1" dirty="0">
                <a:solidFill>
                  <a:srgbClr val="C00000"/>
                </a:solidFill>
              </a:rPr>
              <a:t>Manual #</a:t>
            </a:r>
          </a:p>
        </p:txBody>
      </p:sp>
    </p:spTree>
    <p:extLst>
      <p:ext uri="{BB962C8B-B14F-4D97-AF65-F5344CB8AC3E}">
        <p14:creationId xmlns:p14="http://schemas.microsoft.com/office/powerpoint/2010/main" val="150218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0-#ppt_w/2"/>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Content Placeholder 6"/>
          <p:cNvSpPr>
            <a:spLocks noGrp="1"/>
          </p:cNvSpPr>
          <p:nvPr>
            <p:ph sz="half" idx="2"/>
          </p:nvPr>
        </p:nvSpPr>
        <p:spPr/>
        <p:txBody>
          <a:bodyPr/>
          <a:lstStyle/>
          <a:p>
            <a:r>
              <a:rPr lang="en-US" dirty="0"/>
              <a:t>Consider the individuals on the team you manage. Record the appropriate management style for each individual and any specific actions you might consider taking.</a:t>
            </a:r>
          </a:p>
          <a:p>
            <a:endParaRPr lang="en-US" dirty="0"/>
          </a:p>
        </p:txBody>
      </p:sp>
      <p:sp>
        <p:nvSpPr>
          <p:cNvPr id="2" name="Title 1"/>
          <p:cNvSpPr>
            <a:spLocks noGrp="1"/>
          </p:cNvSpPr>
          <p:nvPr>
            <p:ph type="title"/>
          </p:nvPr>
        </p:nvSpPr>
        <p:spPr>
          <a:xfrm>
            <a:off x="296029" y="0"/>
            <a:ext cx="7835635" cy="973498"/>
          </a:xfrm>
        </p:spPr>
        <p:txBody>
          <a:bodyPr/>
          <a:lstStyle/>
          <a:p>
            <a:r>
              <a:rPr lang="en-US" dirty="0"/>
              <a:t>Spring Forward – 3a. Determining Appropriate Management Styles</a:t>
            </a:r>
          </a:p>
        </p:txBody>
      </p:sp>
      <p:pic>
        <p:nvPicPr>
          <p:cNvPr id="6" name="Picture 5"/>
          <p:cNvPicPr>
            <a:picLocks noChangeAspect="1"/>
          </p:cNvPicPr>
          <p:nvPr/>
        </p:nvPicPr>
        <p:blipFill>
          <a:blip r:embed="rId2"/>
          <a:stretch>
            <a:fillRect/>
          </a:stretch>
        </p:blipFill>
        <p:spPr>
          <a:xfrm>
            <a:off x="296029" y="1144589"/>
            <a:ext cx="3927900" cy="4981575"/>
          </a:xfrm>
          <a:prstGeom prst="rect">
            <a:avLst/>
          </a:prstGeom>
        </p:spPr>
      </p:pic>
    </p:spTree>
    <p:extLst>
      <p:ext uri="{BB962C8B-B14F-4D97-AF65-F5344CB8AC3E}">
        <p14:creationId xmlns:p14="http://schemas.microsoft.com/office/powerpoint/2010/main" val="3583862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lstStyle/>
          <a:p>
            <a:pPr marL="0" indent="0">
              <a:buNone/>
            </a:pPr>
            <a:r>
              <a:rPr lang="en-US" dirty="0">
                <a:solidFill>
                  <a:schemeClr val="tx2"/>
                </a:solidFill>
              </a:rPr>
              <a:t>What are the three steps in creating a great starting question?</a:t>
            </a:r>
          </a:p>
          <a:p>
            <a:pPr marL="0" indent="0">
              <a:buNone/>
            </a:pPr>
            <a:endParaRPr lang="en-US" dirty="0">
              <a:solidFill>
                <a:schemeClr val="tx2"/>
              </a:solidFill>
            </a:endParaRPr>
          </a:p>
          <a:p>
            <a:pPr marL="971550" lvl="1" indent="-514350">
              <a:spcAft>
                <a:spcPts val="1200"/>
              </a:spcAft>
              <a:buFont typeface="+mj-lt"/>
              <a:buAutoNum type="arabicPeriod"/>
            </a:pPr>
            <a:r>
              <a:rPr lang="en-US" sz="2800" dirty="0">
                <a:solidFill>
                  <a:schemeClr val="tx2"/>
                </a:solidFill>
              </a:rPr>
              <a:t>Determine Type A question</a:t>
            </a:r>
          </a:p>
          <a:p>
            <a:pPr marL="971550" lvl="1" indent="-514350">
              <a:spcAft>
                <a:spcPts val="1200"/>
              </a:spcAft>
              <a:buFont typeface="+mj-lt"/>
              <a:buAutoNum type="arabicPeriod"/>
            </a:pPr>
            <a:r>
              <a:rPr lang="en-US" sz="2800" dirty="0">
                <a:solidFill>
                  <a:schemeClr val="tx2"/>
                </a:solidFill>
              </a:rPr>
              <a:t>Identify synonyms to extend the image</a:t>
            </a:r>
          </a:p>
          <a:p>
            <a:pPr marL="971550" lvl="1" indent="-514350">
              <a:spcAft>
                <a:spcPts val="1200"/>
              </a:spcAft>
              <a:buFont typeface="+mj-lt"/>
              <a:buAutoNum type="arabicPeriod"/>
            </a:pPr>
            <a:r>
              <a:rPr lang="en-US" sz="2800" dirty="0">
                <a:solidFill>
                  <a:schemeClr val="tx2"/>
                </a:solidFill>
              </a:rPr>
              <a:t>Decide the image-building phrase</a:t>
            </a:r>
          </a:p>
        </p:txBody>
      </p:sp>
    </p:spTree>
    <p:extLst>
      <p:ext uri="{BB962C8B-B14F-4D97-AF65-F5344CB8AC3E}">
        <p14:creationId xmlns:p14="http://schemas.microsoft.com/office/powerpoint/2010/main" val="373654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lstStyle/>
          <a:p>
            <a:pPr marL="0" indent="0">
              <a:buNone/>
            </a:pPr>
            <a:r>
              <a:rPr lang="en-US" dirty="0">
                <a:solidFill>
                  <a:schemeClr val="tx2"/>
                </a:solidFill>
              </a:rPr>
              <a:t>Which Reacting Question should be used to give the speaker assurance that you understood the point?</a:t>
            </a:r>
          </a:p>
          <a:p>
            <a:pPr marL="0" indent="0">
              <a:buNone/>
            </a:pPr>
            <a:endParaRPr lang="en-US" dirty="0">
              <a:solidFill>
                <a:schemeClr val="tx2"/>
              </a:solidFill>
            </a:endParaRPr>
          </a:p>
          <a:p>
            <a:pPr marL="0" indent="0">
              <a:buNone/>
            </a:pPr>
            <a:r>
              <a:rPr lang="en-US" dirty="0">
                <a:solidFill>
                  <a:schemeClr val="tx2"/>
                </a:solidFill>
              </a:rPr>
              <a:t>Playback</a:t>
            </a:r>
          </a:p>
          <a:p>
            <a:pPr marL="0" indent="0">
              <a:buNone/>
            </a:pPr>
            <a:r>
              <a:rPr lang="en-US" dirty="0">
                <a:solidFill>
                  <a:schemeClr val="tx2"/>
                </a:solidFill>
              </a:rPr>
              <a:t>“It sounds like what you are saying is…. Is that right?”</a:t>
            </a:r>
          </a:p>
        </p:txBody>
      </p:sp>
    </p:spTree>
    <p:extLst>
      <p:ext uri="{BB962C8B-B14F-4D97-AF65-F5344CB8AC3E}">
        <p14:creationId xmlns:p14="http://schemas.microsoft.com/office/powerpoint/2010/main" val="387705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lstStyle/>
          <a:p>
            <a:pPr marL="0" indent="0">
              <a:buNone/>
            </a:pPr>
            <a:r>
              <a:rPr lang="en-US" dirty="0">
                <a:solidFill>
                  <a:schemeClr val="tx2"/>
                </a:solidFill>
              </a:rPr>
              <a:t>Which Reacting Question should be used when you don’t think what was said is correct, or you need additional explanation?</a:t>
            </a:r>
          </a:p>
          <a:p>
            <a:pPr marL="0" indent="0">
              <a:buNone/>
            </a:pPr>
            <a:endParaRPr lang="en-US" dirty="0">
              <a:solidFill>
                <a:schemeClr val="tx2"/>
              </a:solidFill>
            </a:endParaRPr>
          </a:p>
          <a:p>
            <a:pPr marL="0" indent="0">
              <a:buNone/>
            </a:pPr>
            <a:r>
              <a:rPr lang="en-US" dirty="0">
                <a:solidFill>
                  <a:schemeClr val="tx2"/>
                </a:solidFill>
              </a:rPr>
              <a:t>Direct Probe</a:t>
            </a:r>
          </a:p>
          <a:p>
            <a:pPr marL="0" indent="0">
              <a:buNone/>
            </a:pPr>
            <a:r>
              <a:rPr lang="en-US" dirty="0">
                <a:solidFill>
                  <a:schemeClr val="tx2"/>
                </a:solidFill>
              </a:rPr>
              <a:t>“Why is that important?”</a:t>
            </a:r>
          </a:p>
        </p:txBody>
      </p:sp>
    </p:spTree>
    <p:extLst>
      <p:ext uri="{BB962C8B-B14F-4D97-AF65-F5344CB8AC3E}">
        <p14:creationId xmlns:p14="http://schemas.microsoft.com/office/powerpoint/2010/main" val="3905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lstStyle/>
          <a:p>
            <a:pPr marL="0" indent="0">
              <a:buNone/>
            </a:pPr>
            <a:r>
              <a:rPr lang="en-US" dirty="0">
                <a:solidFill>
                  <a:schemeClr val="tx2"/>
                </a:solidFill>
              </a:rPr>
              <a:t>Which Reacting Question should be used when a potentially suitable solution has been overlooked?</a:t>
            </a:r>
          </a:p>
          <a:p>
            <a:pPr marL="0" indent="0">
              <a:buNone/>
            </a:pPr>
            <a:endParaRPr lang="en-US" dirty="0">
              <a:solidFill>
                <a:schemeClr val="tx2"/>
              </a:solidFill>
            </a:endParaRPr>
          </a:p>
          <a:p>
            <a:pPr marL="0" indent="0">
              <a:buNone/>
            </a:pPr>
            <a:r>
              <a:rPr lang="en-US" dirty="0">
                <a:solidFill>
                  <a:schemeClr val="tx2"/>
                </a:solidFill>
              </a:rPr>
              <a:t>Float an Idea</a:t>
            </a:r>
          </a:p>
          <a:p>
            <a:pPr marL="0" indent="0">
              <a:buNone/>
            </a:pPr>
            <a:r>
              <a:rPr lang="en-US" dirty="0">
                <a:solidFill>
                  <a:schemeClr val="tx2"/>
                </a:solidFill>
              </a:rPr>
              <a:t>“What about…? What re the benefits?”</a:t>
            </a:r>
          </a:p>
        </p:txBody>
      </p:sp>
    </p:spTree>
    <p:extLst>
      <p:ext uri="{BB962C8B-B14F-4D97-AF65-F5344CB8AC3E}">
        <p14:creationId xmlns:p14="http://schemas.microsoft.com/office/powerpoint/2010/main" val="279161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lstStyle/>
          <a:p>
            <a:pPr marL="0" indent="0">
              <a:buNone/>
            </a:pPr>
            <a:r>
              <a:rPr lang="en-US" dirty="0">
                <a:solidFill>
                  <a:schemeClr val="tx2"/>
                </a:solidFill>
              </a:rPr>
              <a:t>Which Reacting Question should be used to guide the speaker to other solutions or to an area that has not yet been discussed?</a:t>
            </a:r>
          </a:p>
          <a:p>
            <a:pPr marL="0" indent="0">
              <a:buNone/>
            </a:pPr>
            <a:endParaRPr lang="en-US" dirty="0">
              <a:solidFill>
                <a:schemeClr val="tx2"/>
              </a:solidFill>
            </a:endParaRPr>
          </a:p>
          <a:p>
            <a:pPr marL="0" indent="0">
              <a:buNone/>
            </a:pPr>
            <a:r>
              <a:rPr lang="en-US" dirty="0">
                <a:solidFill>
                  <a:schemeClr val="tx2"/>
                </a:solidFill>
              </a:rPr>
              <a:t>Leading</a:t>
            </a:r>
          </a:p>
          <a:p>
            <a:pPr marL="0" indent="0">
              <a:buNone/>
            </a:pPr>
            <a:r>
              <a:rPr lang="en-US" dirty="0">
                <a:solidFill>
                  <a:schemeClr val="tx2"/>
                </a:solidFill>
              </a:rPr>
              <a:t>“Are there solutions in the area of…?”</a:t>
            </a:r>
          </a:p>
        </p:txBody>
      </p:sp>
    </p:spTree>
    <p:extLst>
      <p:ext uri="{BB962C8B-B14F-4D97-AF65-F5344CB8AC3E}">
        <p14:creationId xmlns:p14="http://schemas.microsoft.com/office/powerpoint/2010/main" val="55785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lstStyle/>
          <a:p>
            <a:pPr marL="0" indent="0">
              <a:buNone/>
            </a:pPr>
            <a:r>
              <a:rPr lang="en-US" dirty="0">
                <a:solidFill>
                  <a:schemeClr val="tx2"/>
                </a:solidFill>
              </a:rPr>
              <a:t>What are the four steps for providing someone with a constructive feedback?</a:t>
            </a:r>
          </a:p>
          <a:p>
            <a:pPr marL="0" indent="0">
              <a:buNone/>
            </a:pPr>
            <a:endParaRPr lang="en-US" dirty="0">
              <a:solidFill>
                <a:schemeClr val="tx2"/>
              </a:solidFill>
            </a:endParaRPr>
          </a:p>
          <a:p>
            <a:pPr marL="457200" indent="-457200">
              <a:buClr>
                <a:schemeClr val="tx2"/>
              </a:buClr>
              <a:buFont typeface="+mj-lt"/>
              <a:buAutoNum type="arabicPeriod"/>
            </a:pPr>
            <a:r>
              <a:rPr lang="en-US" dirty="0">
                <a:solidFill>
                  <a:schemeClr val="tx2"/>
                </a:solidFill>
              </a:rPr>
              <a:t>Approach privately</a:t>
            </a:r>
          </a:p>
          <a:p>
            <a:pPr marL="457200" indent="-457200">
              <a:buClr>
                <a:schemeClr val="tx2"/>
              </a:buClr>
              <a:buFont typeface="+mj-lt"/>
              <a:buAutoNum type="arabicPeriod"/>
            </a:pPr>
            <a:r>
              <a:rPr lang="en-US" dirty="0">
                <a:solidFill>
                  <a:schemeClr val="tx2"/>
                </a:solidFill>
              </a:rPr>
              <a:t>Empathize with the symptom</a:t>
            </a:r>
          </a:p>
          <a:p>
            <a:pPr marL="457200" indent="-457200">
              <a:buClr>
                <a:schemeClr val="tx2"/>
              </a:buClr>
              <a:buFont typeface="+mj-lt"/>
              <a:buAutoNum type="arabicPeriod"/>
            </a:pPr>
            <a:r>
              <a:rPr lang="en-US" dirty="0">
                <a:solidFill>
                  <a:schemeClr val="tx2"/>
                </a:solidFill>
              </a:rPr>
              <a:t>Address the root cause</a:t>
            </a:r>
          </a:p>
          <a:p>
            <a:pPr marL="457200" indent="-457200">
              <a:buClr>
                <a:schemeClr val="tx2"/>
              </a:buClr>
              <a:buFont typeface="+mj-lt"/>
              <a:buAutoNum type="arabicPeriod"/>
            </a:pPr>
            <a:r>
              <a:rPr lang="en-US" dirty="0">
                <a:solidFill>
                  <a:schemeClr val="tx2"/>
                </a:solidFill>
              </a:rPr>
              <a:t>Get agreement on a solution</a:t>
            </a:r>
          </a:p>
        </p:txBody>
      </p:sp>
    </p:spTree>
    <p:extLst>
      <p:ext uri="{BB962C8B-B14F-4D97-AF65-F5344CB8AC3E}">
        <p14:creationId xmlns:p14="http://schemas.microsoft.com/office/powerpoint/2010/main" val="151946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628650" y="1395046"/>
            <a:ext cx="7886700" cy="4781917"/>
          </a:xfrm>
        </p:spPr>
        <p:txBody>
          <a:bodyPr/>
          <a:lstStyle/>
          <a:p>
            <a:pPr marL="0" indent="0">
              <a:buNone/>
            </a:pPr>
            <a:r>
              <a:rPr lang="en-US" dirty="0">
                <a:solidFill>
                  <a:schemeClr val="tx2"/>
                </a:solidFill>
              </a:rPr>
              <a:t>What are the four steps for praising someone with a GIFT?</a:t>
            </a:r>
          </a:p>
          <a:p>
            <a:pPr marL="0" indent="0">
              <a:buNone/>
            </a:pPr>
            <a:endParaRPr lang="en-US" dirty="0">
              <a:solidFill>
                <a:schemeClr val="tx2"/>
              </a:solidFill>
            </a:endParaRPr>
          </a:p>
          <a:p>
            <a:pPr marL="457200" indent="-457200">
              <a:buClr>
                <a:schemeClr val="tx2"/>
              </a:buClr>
              <a:buFont typeface="+mj-lt"/>
              <a:buAutoNum type="arabicPeriod"/>
            </a:pPr>
            <a:r>
              <a:rPr lang="en-US" u="sng" dirty="0">
                <a:solidFill>
                  <a:schemeClr val="tx2"/>
                </a:solidFill>
              </a:rPr>
              <a:t>General</a:t>
            </a:r>
            <a:r>
              <a:rPr lang="en-US" dirty="0">
                <a:solidFill>
                  <a:schemeClr val="tx2"/>
                </a:solidFill>
              </a:rPr>
              <a:t> to specific</a:t>
            </a:r>
          </a:p>
          <a:p>
            <a:pPr marL="457200" indent="-457200">
              <a:buClr>
                <a:schemeClr val="tx2"/>
              </a:buClr>
              <a:buFont typeface="+mj-lt"/>
              <a:buAutoNum type="arabicPeriod"/>
            </a:pPr>
            <a:r>
              <a:rPr lang="en-US" dirty="0">
                <a:solidFill>
                  <a:schemeClr val="tx2"/>
                </a:solidFill>
              </a:rPr>
              <a:t>Give the </a:t>
            </a:r>
            <a:r>
              <a:rPr lang="en-US" b="1" u="sng" dirty="0">
                <a:solidFill>
                  <a:schemeClr val="tx2"/>
                </a:solidFill>
              </a:rPr>
              <a:t>I</a:t>
            </a:r>
            <a:r>
              <a:rPr lang="en-US" u="sng" dirty="0">
                <a:solidFill>
                  <a:schemeClr val="tx2"/>
                </a:solidFill>
              </a:rPr>
              <a:t>mpact</a:t>
            </a:r>
            <a:r>
              <a:rPr lang="en-US" dirty="0">
                <a:solidFill>
                  <a:schemeClr val="tx2"/>
                </a:solidFill>
              </a:rPr>
              <a:t> of the action</a:t>
            </a:r>
          </a:p>
          <a:p>
            <a:pPr marL="457200" indent="-457200">
              <a:buClr>
                <a:schemeClr val="tx2"/>
              </a:buClr>
              <a:buFont typeface="+mj-lt"/>
              <a:buAutoNum type="arabicPeriod"/>
            </a:pPr>
            <a:r>
              <a:rPr lang="en-US" dirty="0">
                <a:solidFill>
                  <a:schemeClr val="tx2"/>
                </a:solidFill>
              </a:rPr>
              <a:t>Tell how you </a:t>
            </a:r>
            <a:r>
              <a:rPr lang="en-US" b="1" u="sng" dirty="0">
                <a:solidFill>
                  <a:schemeClr val="tx2"/>
                </a:solidFill>
              </a:rPr>
              <a:t>F</a:t>
            </a:r>
            <a:r>
              <a:rPr lang="en-US" u="sng" dirty="0">
                <a:solidFill>
                  <a:schemeClr val="tx2"/>
                </a:solidFill>
              </a:rPr>
              <a:t>eel</a:t>
            </a:r>
            <a:r>
              <a:rPr lang="en-US" dirty="0">
                <a:solidFill>
                  <a:schemeClr val="tx2"/>
                </a:solidFill>
              </a:rPr>
              <a:t> about it</a:t>
            </a:r>
          </a:p>
          <a:p>
            <a:pPr marL="457200" indent="-457200">
              <a:buClr>
                <a:schemeClr val="tx2"/>
              </a:buClr>
              <a:buFont typeface="+mj-lt"/>
              <a:buAutoNum type="arabicPeriod"/>
            </a:pPr>
            <a:r>
              <a:rPr lang="en-US" dirty="0">
                <a:solidFill>
                  <a:schemeClr val="tx2"/>
                </a:solidFill>
              </a:rPr>
              <a:t>Say “</a:t>
            </a:r>
            <a:r>
              <a:rPr lang="en-US" b="1" u="sng" dirty="0">
                <a:solidFill>
                  <a:schemeClr val="tx2"/>
                </a:solidFill>
              </a:rPr>
              <a:t>T</a:t>
            </a:r>
            <a:r>
              <a:rPr lang="en-US" u="sng" dirty="0">
                <a:solidFill>
                  <a:schemeClr val="tx2"/>
                </a:solidFill>
              </a:rPr>
              <a:t>hanks</a:t>
            </a:r>
            <a:r>
              <a:rPr lang="en-US" dirty="0">
                <a:solidFill>
                  <a:schemeClr val="tx2"/>
                </a:solidFill>
              </a:rPr>
              <a:t>” and “keep up the good work</a:t>
            </a:r>
            <a:r>
              <a:rPr lang="en-US" dirty="0"/>
              <a:t>”</a:t>
            </a:r>
          </a:p>
        </p:txBody>
      </p:sp>
    </p:spTree>
    <p:extLst>
      <p:ext uri="{BB962C8B-B14F-4D97-AF65-F5344CB8AC3E}">
        <p14:creationId xmlns:p14="http://schemas.microsoft.com/office/powerpoint/2010/main" val="85347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Content Placeholder 6"/>
          <p:cNvSpPr>
            <a:spLocks noGrp="1"/>
          </p:cNvSpPr>
          <p:nvPr>
            <p:ph sz="half" idx="2"/>
          </p:nvPr>
        </p:nvSpPr>
        <p:spPr/>
        <p:txBody>
          <a:bodyPr/>
          <a:lstStyle/>
          <a:p>
            <a:r>
              <a:rPr lang="en-US" dirty="0"/>
              <a:t>Determine a report with whom you would like to have a Trust Discussion and plan your discussion.</a:t>
            </a:r>
          </a:p>
          <a:p>
            <a:r>
              <a:rPr lang="en-US" dirty="0"/>
              <a:t>Afterwards, note how well you followed the steps, your use of starting and reacting questions, and GIFTs and PACs. </a:t>
            </a:r>
          </a:p>
          <a:p>
            <a:endParaRPr lang="en-US" dirty="0"/>
          </a:p>
        </p:txBody>
      </p:sp>
      <p:sp>
        <p:nvSpPr>
          <p:cNvPr id="2" name="Title 1"/>
          <p:cNvSpPr>
            <a:spLocks noGrp="1"/>
          </p:cNvSpPr>
          <p:nvPr>
            <p:ph type="title"/>
          </p:nvPr>
        </p:nvSpPr>
        <p:spPr>
          <a:xfrm>
            <a:off x="296029" y="0"/>
            <a:ext cx="7835635" cy="973498"/>
          </a:xfrm>
        </p:spPr>
        <p:txBody>
          <a:bodyPr/>
          <a:lstStyle/>
          <a:p>
            <a:r>
              <a:rPr lang="en-US" dirty="0"/>
              <a:t>Spring Forward – 3b. A Trust Discussion</a:t>
            </a:r>
          </a:p>
        </p:txBody>
      </p:sp>
      <p:sp>
        <p:nvSpPr>
          <p:cNvPr id="10" name="Rectangle 9"/>
          <p:cNvSpPr/>
          <p:nvPr/>
        </p:nvSpPr>
        <p:spPr>
          <a:xfrm>
            <a:off x="7870370" y="798006"/>
            <a:ext cx="1007769" cy="50188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 Class</a:t>
            </a:r>
          </a:p>
        </p:txBody>
      </p:sp>
      <p:pic>
        <p:nvPicPr>
          <p:cNvPr id="6" name="Picture 5"/>
          <p:cNvPicPr>
            <a:picLocks noChangeAspect="1"/>
          </p:cNvPicPr>
          <p:nvPr/>
        </p:nvPicPr>
        <p:blipFill>
          <a:blip r:embed="rId2"/>
          <a:stretch>
            <a:fillRect/>
          </a:stretch>
        </p:blipFill>
        <p:spPr>
          <a:xfrm>
            <a:off x="296029" y="973498"/>
            <a:ext cx="3927865" cy="4981530"/>
          </a:xfrm>
          <a:prstGeom prst="rect">
            <a:avLst/>
          </a:prstGeom>
        </p:spPr>
      </p:pic>
    </p:spTree>
    <p:extLst>
      <p:ext uri="{BB962C8B-B14F-4D97-AF65-F5344CB8AC3E}">
        <p14:creationId xmlns:p14="http://schemas.microsoft.com/office/powerpoint/2010/main" val="4144434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Content Placeholder 6"/>
          <p:cNvSpPr>
            <a:spLocks noGrp="1"/>
          </p:cNvSpPr>
          <p:nvPr>
            <p:ph sz="half" idx="2"/>
          </p:nvPr>
        </p:nvSpPr>
        <p:spPr/>
        <p:txBody>
          <a:bodyPr/>
          <a:lstStyle/>
          <a:p>
            <a:r>
              <a:rPr lang="en-US" dirty="0"/>
              <a:t>Determine a report with whom you would like to have a Trust Discussion and plan your discussion.</a:t>
            </a:r>
          </a:p>
          <a:p>
            <a:r>
              <a:rPr lang="en-US" dirty="0"/>
              <a:t>Afterwards, note how well you followed the steps, your use of starting and reacting questions, and GIFTs and PACs. </a:t>
            </a:r>
          </a:p>
          <a:p>
            <a:endParaRPr lang="en-US" dirty="0"/>
          </a:p>
        </p:txBody>
      </p:sp>
      <p:sp>
        <p:nvSpPr>
          <p:cNvPr id="2" name="Title 1"/>
          <p:cNvSpPr>
            <a:spLocks noGrp="1"/>
          </p:cNvSpPr>
          <p:nvPr>
            <p:ph type="title"/>
          </p:nvPr>
        </p:nvSpPr>
        <p:spPr>
          <a:xfrm>
            <a:off x="296029" y="0"/>
            <a:ext cx="7835635" cy="973498"/>
          </a:xfrm>
        </p:spPr>
        <p:txBody>
          <a:bodyPr/>
          <a:lstStyle/>
          <a:p>
            <a:r>
              <a:rPr lang="en-US" dirty="0"/>
              <a:t>Spring Forward – 3b. A Trust Discussion</a:t>
            </a:r>
          </a:p>
        </p:txBody>
      </p:sp>
      <p:sp>
        <p:nvSpPr>
          <p:cNvPr id="10" name="Rectangle 9"/>
          <p:cNvSpPr/>
          <p:nvPr/>
        </p:nvSpPr>
        <p:spPr>
          <a:xfrm>
            <a:off x="7565571" y="798006"/>
            <a:ext cx="1312569" cy="50188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Homework</a:t>
            </a:r>
          </a:p>
        </p:txBody>
      </p:sp>
      <p:pic>
        <p:nvPicPr>
          <p:cNvPr id="6" name="Picture 5"/>
          <p:cNvPicPr>
            <a:picLocks noChangeAspect="1"/>
          </p:cNvPicPr>
          <p:nvPr/>
        </p:nvPicPr>
        <p:blipFill>
          <a:blip r:embed="rId2"/>
          <a:stretch>
            <a:fillRect/>
          </a:stretch>
        </p:blipFill>
        <p:spPr>
          <a:xfrm>
            <a:off x="296029" y="973498"/>
            <a:ext cx="3927865" cy="4981530"/>
          </a:xfrm>
          <a:prstGeom prst="rect">
            <a:avLst/>
          </a:prstGeom>
        </p:spPr>
      </p:pic>
    </p:spTree>
    <p:extLst>
      <p:ext uri="{BB962C8B-B14F-4D97-AF65-F5344CB8AC3E}">
        <p14:creationId xmlns:p14="http://schemas.microsoft.com/office/powerpoint/2010/main" val="2442997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50229" y="324938"/>
            <a:ext cx="5464423" cy="4098317"/>
          </a:xfrm>
          <a:prstGeom prst="rect">
            <a:avLst/>
          </a:prstGeom>
          <a:ln w="57150">
            <a:solidFill>
              <a:schemeClr val="bg1"/>
            </a:solidFill>
          </a:ln>
        </p:spPr>
      </p:pic>
      <p:sp>
        <p:nvSpPr>
          <p:cNvPr id="3" name="Footer Placeholder 2"/>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sp>
        <p:nvSpPr>
          <p:cNvPr id="10" name="Text Placeholder 9"/>
          <p:cNvSpPr>
            <a:spLocks noGrp="1"/>
          </p:cNvSpPr>
          <p:nvPr>
            <p:ph type="body" sz="quarter" idx="14"/>
          </p:nvPr>
        </p:nvSpPr>
        <p:spPr>
          <a:xfrm>
            <a:off x="391885" y="4810648"/>
            <a:ext cx="8431196" cy="1274751"/>
          </a:xfrm>
        </p:spPr>
        <p:txBody>
          <a:bodyPr/>
          <a:lstStyle/>
          <a:p>
            <a:pPr>
              <a:spcBef>
                <a:spcPts val="0"/>
              </a:spcBef>
            </a:pPr>
            <a:r>
              <a:rPr lang="en-US" sz="2800" dirty="0"/>
              <a:t>Who did you select (title)?</a:t>
            </a:r>
          </a:p>
          <a:p>
            <a:pPr>
              <a:spcBef>
                <a:spcPts val="0"/>
              </a:spcBef>
            </a:pPr>
            <a:r>
              <a:rPr lang="en-US" sz="2800" dirty="0"/>
              <a:t>What was their communication style?</a:t>
            </a:r>
          </a:p>
          <a:p>
            <a:pPr>
              <a:spcBef>
                <a:spcPts val="0"/>
              </a:spcBef>
            </a:pPr>
            <a:r>
              <a:rPr lang="en-US" sz="2800" dirty="0"/>
              <a:t>How did you change your agenda to adapt to their style?</a:t>
            </a:r>
          </a:p>
        </p:txBody>
      </p:sp>
      <p:sp>
        <p:nvSpPr>
          <p:cNvPr id="6" name="Title 5"/>
          <p:cNvSpPr>
            <a:spLocks noGrp="1"/>
          </p:cNvSpPr>
          <p:nvPr>
            <p:ph type="title" idx="4294967295"/>
          </p:nvPr>
        </p:nvSpPr>
        <p:spPr>
          <a:xfrm>
            <a:off x="414674" y="170123"/>
            <a:ext cx="7373938" cy="973138"/>
          </a:xfrm>
          <a:prstGeom prst="rect">
            <a:avLst/>
          </a:prstGeom>
        </p:spPr>
        <p:txBody>
          <a:bodyPr/>
          <a:lstStyle/>
          <a:p>
            <a:pPr algn="l"/>
            <a:r>
              <a:rPr lang="en-US" dirty="0">
                <a:solidFill>
                  <a:schemeClr val="bg1"/>
                </a:solidFill>
              </a:rPr>
              <a:t>Homework </a:t>
            </a:r>
            <a:br>
              <a:rPr lang="en-US" dirty="0">
                <a:solidFill>
                  <a:schemeClr val="bg1"/>
                </a:solidFill>
              </a:rPr>
            </a:br>
            <a:r>
              <a:rPr lang="en-US" dirty="0">
                <a:solidFill>
                  <a:schemeClr val="bg1"/>
                </a:solidFill>
              </a:rPr>
              <a:t>Review</a:t>
            </a:r>
          </a:p>
        </p:txBody>
      </p:sp>
    </p:spTree>
    <p:extLst>
      <p:ext uri="{BB962C8B-B14F-4D97-AF65-F5344CB8AC3E}">
        <p14:creationId xmlns:p14="http://schemas.microsoft.com/office/powerpoint/2010/main" val="4107101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176701"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tx2"/>
                </a:solidFill>
              </a:rPr>
              <a:t>3 Management Styles</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Determining Appropriate Management Styles</a:t>
            </a:r>
          </a:p>
          <a:p>
            <a:pPr marL="457200" indent="-457200">
              <a:lnSpc>
                <a:spcPct val="110000"/>
              </a:lnSpc>
              <a:spcBef>
                <a:spcPts val="0"/>
              </a:spcBef>
              <a:buFont typeface="+mj-lt"/>
              <a:buAutoNum type="alphaUcPeriod" startAt="2"/>
            </a:pPr>
            <a:r>
              <a:rPr lang="en-US" sz="2400" dirty="0">
                <a:solidFill>
                  <a:schemeClr val="tx2"/>
                </a:solidFill>
              </a:rPr>
              <a:t>5 Cs of Trust</a:t>
            </a:r>
          </a:p>
          <a:p>
            <a:pPr marL="457200" indent="-457200">
              <a:lnSpc>
                <a:spcPct val="110000"/>
              </a:lnSpc>
              <a:spcBef>
                <a:spcPts val="0"/>
              </a:spcBef>
              <a:buFont typeface="+mj-lt"/>
              <a:buAutoNum type="alphaUcPeriod" startAt="2"/>
            </a:pPr>
            <a:r>
              <a:rPr lang="en-US" sz="2400" dirty="0">
                <a:solidFill>
                  <a:schemeClr val="tx2"/>
                </a:solidFill>
              </a:rPr>
              <a:t>Decision Matrix</a:t>
            </a:r>
          </a:p>
          <a:p>
            <a:pPr marL="457200" indent="-457200">
              <a:lnSpc>
                <a:spcPct val="110000"/>
              </a:lnSpc>
              <a:spcBef>
                <a:spcPts val="0"/>
              </a:spcBef>
              <a:buFont typeface="+mj-lt"/>
              <a:buAutoNum type="alphaUcPeriod" startAt="2"/>
            </a:pPr>
            <a:r>
              <a:rPr lang="en-US" sz="2400" dirty="0">
                <a:solidFill>
                  <a:schemeClr val="tx2"/>
                </a:solidFill>
              </a:rPr>
              <a:t>The Power of the Starting Question</a:t>
            </a:r>
          </a:p>
          <a:p>
            <a:pPr marL="457200" indent="-457200">
              <a:lnSpc>
                <a:spcPct val="110000"/>
              </a:lnSpc>
              <a:spcBef>
                <a:spcPts val="0"/>
              </a:spcBef>
              <a:buFont typeface="+mj-lt"/>
              <a:buAutoNum type="alphaUcPeriod" startAt="2"/>
            </a:pPr>
            <a:r>
              <a:rPr lang="en-US" sz="2400" dirty="0">
                <a:solidFill>
                  <a:schemeClr val="tx2"/>
                </a:solidFill>
              </a:rPr>
              <a:t>Using Reacting Questions</a:t>
            </a:r>
          </a:p>
          <a:p>
            <a:pPr marL="457200" indent="-457200">
              <a:lnSpc>
                <a:spcPct val="110000"/>
              </a:lnSpc>
              <a:spcBef>
                <a:spcPts val="0"/>
              </a:spcBef>
              <a:buFont typeface="+mj-lt"/>
              <a:buAutoNum type="alphaUcPeriod" startAt="2"/>
            </a:pPr>
            <a:r>
              <a:rPr lang="en-US" sz="2400" dirty="0">
                <a:solidFill>
                  <a:schemeClr val="tx2"/>
                </a:solidFill>
              </a:rPr>
              <a:t>Keys to Meaningful Praise</a:t>
            </a:r>
          </a:p>
          <a:p>
            <a:pPr marL="457200" indent="-457200">
              <a:lnSpc>
                <a:spcPct val="110000"/>
              </a:lnSpc>
              <a:spcBef>
                <a:spcPts val="0"/>
              </a:spcBef>
              <a:buFont typeface="+mj-lt"/>
              <a:buAutoNum type="alphaUcPeriod" startAt="2"/>
            </a:pPr>
            <a:r>
              <a:rPr lang="en-US" sz="2400" dirty="0">
                <a:solidFill>
                  <a:schemeClr val="tx2"/>
                </a:solidFill>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1879785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929" y="-154522"/>
            <a:ext cx="3119637" cy="1200329"/>
          </a:xfrm>
        </p:spPr>
        <p:txBody>
          <a:bodyPr wrap="none">
            <a:spAutoFit/>
          </a:bodyPr>
          <a:lstStyle/>
          <a:p>
            <a:r>
              <a:rPr lang="en-US" sz="7200" dirty="0">
                <a:latin typeface="Franklin Gothic Demi" panose="020B0703020102020204" pitchFamily="34" charset="0"/>
              </a:rPr>
              <a:t>TAFA   </a:t>
            </a:r>
            <a:r>
              <a:rPr lang="en-US" sz="7200" dirty="0">
                <a:solidFill>
                  <a:srgbClr val="E46C0A"/>
                </a:solidFill>
                <a:latin typeface="Franklin Gothic Demi" panose="020B0703020102020204" pitchFamily="34" charset="0"/>
              </a:rPr>
              <a:t>-</a:t>
            </a:r>
          </a:p>
        </p:txBody>
      </p:sp>
      <p:sp>
        <p:nvSpPr>
          <p:cNvPr id="3" name="Content Placeholder 2"/>
          <p:cNvSpPr>
            <a:spLocks noGrp="1"/>
          </p:cNvSpPr>
          <p:nvPr>
            <p:ph idx="1"/>
          </p:nvPr>
        </p:nvSpPr>
        <p:spPr>
          <a:xfrm>
            <a:off x="4116912" y="1775199"/>
            <a:ext cx="4929113" cy="4660629"/>
          </a:xfrm>
        </p:spPr>
        <p:txBody>
          <a:bodyPr/>
          <a:lstStyle/>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S</a:t>
            </a:r>
            <a:r>
              <a:rPr lang="en-US" sz="2400" b="1" u="sng" dirty="0"/>
              <a:t>tart</a:t>
            </a:r>
            <a:r>
              <a:rPr lang="en-US" sz="2400" b="1" dirty="0">
                <a:solidFill>
                  <a:schemeClr val="accent6">
                    <a:lumMod val="75000"/>
                  </a:schemeClr>
                </a:solidFill>
                <a:latin typeface="Franklin Gothic Demi" panose="020B0703020102020204" pitchFamily="34" charset="0"/>
              </a:rPr>
              <a:t> </a:t>
            </a:r>
            <a:r>
              <a:rPr lang="en-US" sz="2400" dirty="0"/>
              <a:t>with the why, not with the what.</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U</a:t>
            </a:r>
            <a:r>
              <a:rPr lang="en-US" sz="2400" b="1" u="sng" dirty="0"/>
              <a:t>nderstand</a:t>
            </a:r>
            <a:r>
              <a:rPr lang="en-US" sz="2400" dirty="0">
                <a:solidFill>
                  <a:schemeClr val="tx1"/>
                </a:solidFill>
              </a:rPr>
              <a:t> and empower, don’t command and control.</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C</a:t>
            </a:r>
            <a:r>
              <a:rPr lang="en-US" sz="2400" b="1" u="sng" dirty="0"/>
              <a:t>reate</a:t>
            </a:r>
            <a:r>
              <a:rPr lang="en-US" sz="2400" b="1" dirty="0"/>
              <a:t> </a:t>
            </a:r>
            <a:r>
              <a:rPr lang="en-US" sz="2400" dirty="0"/>
              <a:t>the </a:t>
            </a:r>
            <a:r>
              <a:rPr lang="en-US" sz="2400" dirty="0">
                <a:solidFill>
                  <a:schemeClr val="tx1"/>
                </a:solidFill>
              </a:rPr>
              <a:t>vision, </a:t>
            </a:r>
            <a:r>
              <a:rPr lang="en-US" sz="2400" dirty="0"/>
              <a:t>not the solution.</a:t>
            </a:r>
          </a:p>
          <a:p>
            <a:pPr marL="0" indent="0">
              <a:spcBef>
                <a:spcPts val="1500"/>
              </a:spcBef>
              <a:buClr>
                <a:schemeClr val="tx1"/>
              </a:buClr>
              <a:buSzPct val="85000"/>
              <a:buNone/>
            </a:pPr>
            <a:r>
              <a:rPr lang="en-US" sz="2400" b="1" dirty="0">
                <a:solidFill>
                  <a:schemeClr val="accent6">
                    <a:lumMod val="75000"/>
                  </a:schemeClr>
                </a:solidFill>
                <a:latin typeface="Franklin Gothic Medium"/>
                <a:cs typeface="Franklin Gothic Medium"/>
              </a:rPr>
              <a:t>C</a:t>
            </a:r>
            <a:r>
              <a:rPr lang="en-US" sz="2400" b="1" u="sng" dirty="0"/>
              <a:t>onnect</a:t>
            </a:r>
            <a:r>
              <a:rPr lang="en-US" sz="2400" dirty="0"/>
              <a:t> first; correct second.</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E</a:t>
            </a:r>
            <a:r>
              <a:rPr lang="en-US" sz="2400" b="1" u="sng" dirty="0"/>
              <a:t>quip</a:t>
            </a:r>
            <a:r>
              <a:rPr lang="en-US" sz="2400" dirty="0"/>
              <a:t> for success; monitor for results.</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E</a:t>
            </a:r>
            <a:r>
              <a:rPr lang="en-US" sz="2400" b="1" u="sng" dirty="0"/>
              <a:t>ngage</a:t>
            </a:r>
            <a:r>
              <a:rPr lang="en-US" sz="2400" dirty="0"/>
              <a:t> conflict; resolve dysfunction.</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D</a:t>
            </a:r>
            <a:r>
              <a:rPr lang="en-US" sz="2400" b="1" u="sng" dirty="0"/>
              <a:t>rive</a:t>
            </a:r>
            <a:r>
              <a:rPr lang="en-US" sz="2400" b="1" dirty="0">
                <a:solidFill>
                  <a:schemeClr val="accent6">
                    <a:lumMod val="75000"/>
                  </a:schemeClr>
                </a:solidFill>
                <a:latin typeface="Franklin Gothic Demi" panose="020B0703020102020204" pitchFamily="34" charset="0"/>
              </a:rPr>
              <a:t> </a:t>
            </a:r>
            <a:r>
              <a:rPr lang="en-US" sz="2400" dirty="0"/>
              <a:t>participation, not just input.</a:t>
            </a:r>
          </a:p>
          <a:p>
            <a:pPr marL="0" indent="0">
              <a:spcBef>
                <a:spcPts val="1500"/>
              </a:spcBef>
              <a:buClr>
                <a:schemeClr val="tx1"/>
              </a:buClr>
              <a:buSzPct val="85000"/>
              <a:buNone/>
            </a:pPr>
            <a:endParaRPr lang="en-US" sz="2400" dirty="0"/>
          </a:p>
        </p:txBody>
      </p:sp>
      <p:grpSp>
        <p:nvGrpSpPr>
          <p:cNvPr id="33" name="Group 32"/>
          <p:cNvGrpSpPr/>
          <p:nvPr/>
        </p:nvGrpSpPr>
        <p:grpSpPr>
          <a:xfrm>
            <a:off x="4535792" y="1087897"/>
            <a:ext cx="4097424" cy="556787"/>
            <a:chOff x="4851477" y="119064"/>
            <a:chExt cx="4097424" cy="556787"/>
          </a:xfrm>
        </p:grpSpPr>
        <p:sp>
          <p:nvSpPr>
            <p:cNvPr id="6" name="TextBox 5"/>
            <p:cNvSpPr txBox="1"/>
            <p:nvPr/>
          </p:nvSpPr>
          <p:spPr>
            <a:xfrm>
              <a:off x="7217333" y="119065"/>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E</a:t>
              </a:r>
            </a:p>
          </p:txBody>
        </p:sp>
        <p:sp>
          <p:nvSpPr>
            <p:cNvPr id="7" name="TextBox 6"/>
            <p:cNvSpPr txBox="1"/>
            <p:nvPr/>
          </p:nvSpPr>
          <p:spPr>
            <a:xfrm>
              <a:off x="6625869" y="119065"/>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C</a:t>
              </a:r>
            </a:p>
          </p:txBody>
        </p:sp>
        <p:sp>
          <p:nvSpPr>
            <p:cNvPr id="8" name="TextBox 7"/>
            <p:cNvSpPr txBox="1"/>
            <p:nvPr/>
          </p:nvSpPr>
          <p:spPr>
            <a:xfrm>
              <a:off x="7808797" y="119064"/>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E</a:t>
              </a:r>
            </a:p>
          </p:txBody>
        </p:sp>
        <p:sp>
          <p:nvSpPr>
            <p:cNvPr id="9" name="TextBox 8"/>
            <p:cNvSpPr txBox="1"/>
            <p:nvPr/>
          </p:nvSpPr>
          <p:spPr>
            <a:xfrm>
              <a:off x="5442941" y="127211"/>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U</a:t>
              </a:r>
            </a:p>
          </p:txBody>
        </p:sp>
        <p:sp>
          <p:nvSpPr>
            <p:cNvPr id="10" name="TextBox 9"/>
            <p:cNvSpPr txBox="1"/>
            <p:nvPr/>
          </p:nvSpPr>
          <p:spPr>
            <a:xfrm>
              <a:off x="4851477" y="127211"/>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S</a:t>
              </a:r>
            </a:p>
          </p:txBody>
        </p:sp>
        <p:sp>
          <p:nvSpPr>
            <p:cNvPr id="11" name="TextBox 10"/>
            <p:cNvSpPr txBox="1"/>
            <p:nvPr/>
          </p:nvSpPr>
          <p:spPr>
            <a:xfrm>
              <a:off x="8400261" y="119065"/>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D</a:t>
              </a:r>
            </a:p>
          </p:txBody>
        </p:sp>
        <p:sp>
          <p:nvSpPr>
            <p:cNvPr id="12" name="TextBox 11"/>
            <p:cNvSpPr txBox="1"/>
            <p:nvPr/>
          </p:nvSpPr>
          <p:spPr>
            <a:xfrm>
              <a:off x="6034405" y="119065"/>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C</a:t>
              </a:r>
            </a:p>
          </p:txBody>
        </p:sp>
      </p:grpSp>
      <p:sp>
        <p:nvSpPr>
          <p:cNvPr id="13" name="Footer Placeholder 4"/>
          <p:cNvSpPr>
            <a:spLocks noGrp="1"/>
          </p:cNvSpPr>
          <p:nvPr>
            <p:ph type="ftr" sz="quarter" idx="11"/>
          </p:nvPr>
        </p:nvSpPr>
        <p:spPr>
          <a:xfrm>
            <a:off x="2393599" y="6435829"/>
            <a:ext cx="4246926" cy="283668"/>
          </a:xfrm>
        </p:spPr>
        <p:txBody>
          <a:bodyPr/>
          <a:lstStyle/>
          <a:p>
            <a:r>
              <a:rPr lang="en-US" dirty="0">
                <a:latin typeface="Franklin Gothic Book"/>
                <a:cs typeface="Franklin Gothic Book"/>
              </a:rPr>
              <a:t>Copyright 2017, Leadership Strategies, Inc. - V15.07c Duplication prohibited without consent </a:t>
            </a:r>
          </a:p>
        </p:txBody>
      </p:sp>
      <p:sp>
        <p:nvSpPr>
          <p:cNvPr id="15" name="Content Placeholder 2"/>
          <p:cNvSpPr txBox="1">
            <a:spLocks/>
          </p:cNvSpPr>
          <p:nvPr/>
        </p:nvSpPr>
        <p:spPr>
          <a:xfrm>
            <a:off x="4073369" y="207663"/>
            <a:ext cx="4950714" cy="523220"/>
          </a:xfrm>
          <a:prstGeom prst="rect">
            <a:avLst/>
          </a:prstGeom>
        </p:spPr>
        <p:txBody>
          <a:bodyPr wrap="none">
            <a:spAutoFit/>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solidFill>
                  <a:srgbClr val="E46C0A"/>
                </a:solidFill>
                <a:latin typeface="Franklin Gothic Demi" panose="020B0703020102020204" pitchFamily="34" charset="0"/>
                <a:ea typeface="+mj-ea"/>
                <a:cs typeface="Franklin Gothic Book" panose="020B0503020102020204" pitchFamily="34" charset="0"/>
              </a:rPr>
              <a:t>“Take a Facilitative Approach”</a:t>
            </a:r>
            <a:endParaRPr lang="en-US" b="1" dirty="0">
              <a:solidFill>
                <a:srgbClr val="E46C0A"/>
              </a:solidFill>
              <a:latin typeface="Franklin Gothic Medium"/>
              <a:cs typeface="Franklin Gothic Medium"/>
            </a:endParaRPr>
          </a:p>
        </p:txBody>
      </p:sp>
      <p:sp>
        <p:nvSpPr>
          <p:cNvPr id="4" name="Rectangle 3"/>
          <p:cNvSpPr/>
          <p:nvPr/>
        </p:nvSpPr>
        <p:spPr>
          <a:xfrm>
            <a:off x="935600" y="3011383"/>
            <a:ext cx="1400320" cy="36933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b="1" dirty="0">
                <a:solidFill>
                  <a:schemeClr val="bg1"/>
                </a:solidFill>
                <a:latin typeface="Franklin Gothic Book" panose="020B0503020102020204" pitchFamily="34" charset="0"/>
              </a:rPr>
              <a:t>5 Cs of Trust</a:t>
            </a:r>
          </a:p>
        </p:txBody>
      </p:sp>
      <p:cxnSp>
        <p:nvCxnSpPr>
          <p:cNvPr id="16" name="Straight Arrow Connector 15"/>
          <p:cNvCxnSpPr>
            <a:cxnSpLocks/>
            <a:stCxn id="4" idx="3"/>
          </p:cNvCxnSpPr>
          <p:nvPr/>
        </p:nvCxnSpPr>
        <p:spPr>
          <a:xfrm>
            <a:off x="2335920" y="3196049"/>
            <a:ext cx="1854486" cy="2266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81441" y="2107060"/>
            <a:ext cx="2308645" cy="36933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b="1" dirty="0">
                <a:solidFill>
                  <a:schemeClr val="bg1"/>
                </a:solidFill>
                <a:latin typeface="Franklin Gothic Book" panose="020B0503020102020204" pitchFamily="34" charset="0"/>
              </a:rPr>
              <a:t>3 Management Styles</a:t>
            </a:r>
          </a:p>
        </p:txBody>
      </p:sp>
      <p:sp>
        <p:nvSpPr>
          <p:cNvPr id="19" name="Rectangle 18"/>
          <p:cNvSpPr/>
          <p:nvPr/>
        </p:nvSpPr>
        <p:spPr>
          <a:xfrm>
            <a:off x="793222" y="3813661"/>
            <a:ext cx="1685077" cy="36933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b="1" dirty="0">
                <a:solidFill>
                  <a:schemeClr val="bg1"/>
                </a:solidFill>
                <a:latin typeface="Franklin Gothic Book" panose="020B0503020102020204" pitchFamily="34" charset="0"/>
              </a:rPr>
              <a:t>Decision Matrix</a:t>
            </a:r>
          </a:p>
        </p:txBody>
      </p:sp>
      <p:sp>
        <p:nvSpPr>
          <p:cNvPr id="20" name="Rectangle 19"/>
          <p:cNvSpPr/>
          <p:nvPr/>
        </p:nvSpPr>
        <p:spPr>
          <a:xfrm>
            <a:off x="478641" y="4537664"/>
            <a:ext cx="2470869" cy="36933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b="1" dirty="0">
                <a:solidFill>
                  <a:schemeClr val="bg1"/>
                </a:solidFill>
                <a:latin typeface="Franklin Gothic Book" panose="020B0503020102020204" pitchFamily="34" charset="0"/>
              </a:rPr>
              <a:t>The Power of Questions</a:t>
            </a:r>
          </a:p>
        </p:txBody>
      </p:sp>
      <p:cxnSp>
        <p:nvCxnSpPr>
          <p:cNvPr id="23" name="Straight Arrow Connector 22"/>
          <p:cNvCxnSpPr>
            <a:cxnSpLocks/>
            <a:stCxn id="18" idx="3"/>
          </p:cNvCxnSpPr>
          <p:nvPr/>
        </p:nvCxnSpPr>
        <p:spPr>
          <a:xfrm>
            <a:off x="2790086" y="2291726"/>
            <a:ext cx="1204971" cy="1725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a:stCxn id="19" idx="3"/>
          </p:cNvCxnSpPr>
          <p:nvPr/>
        </p:nvCxnSpPr>
        <p:spPr>
          <a:xfrm>
            <a:off x="2478299" y="3998327"/>
            <a:ext cx="1669158" cy="6254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Content Placeholder 2"/>
          <p:cNvSpPr txBox="1">
            <a:spLocks/>
          </p:cNvSpPr>
          <p:nvPr/>
        </p:nvSpPr>
        <p:spPr>
          <a:xfrm>
            <a:off x="252495" y="1100292"/>
            <a:ext cx="3020763" cy="892552"/>
          </a:xfrm>
          <a:prstGeom prst="rect">
            <a:avLst/>
          </a:prstGeom>
        </p:spPr>
        <p:txBody>
          <a:bodyPr wrap="none">
            <a:spAutoFit/>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a:solidFill>
                  <a:schemeClr val="tx2"/>
                </a:solidFill>
                <a:latin typeface="Franklin Gothic Demi" panose="020B0703020102020204" pitchFamily="34" charset="0"/>
                <a:ea typeface="+mj-ea"/>
                <a:cs typeface="Franklin Gothic Book" panose="020B0503020102020204" pitchFamily="34" charset="0"/>
              </a:rPr>
              <a:t>Tools and Concepts</a:t>
            </a:r>
            <a:br>
              <a:rPr lang="en-US" sz="2600" b="1" dirty="0">
                <a:solidFill>
                  <a:schemeClr val="tx2"/>
                </a:solidFill>
                <a:latin typeface="Franklin Gothic Demi" panose="020B0703020102020204" pitchFamily="34" charset="0"/>
                <a:ea typeface="+mj-ea"/>
                <a:cs typeface="Franklin Gothic Book" panose="020B0503020102020204" pitchFamily="34" charset="0"/>
              </a:rPr>
            </a:br>
            <a:r>
              <a:rPr lang="en-US" sz="2600" b="1" dirty="0">
                <a:solidFill>
                  <a:schemeClr val="tx2"/>
                </a:solidFill>
                <a:latin typeface="Franklin Gothic Demi" panose="020B0703020102020204" pitchFamily="34" charset="0"/>
                <a:ea typeface="+mj-ea"/>
                <a:cs typeface="Franklin Gothic Book" panose="020B0503020102020204" pitchFamily="34" charset="0"/>
              </a:rPr>
              <a:t>in This Module</a:t>
            </a:r>
            <a:endParaRPr lang="en-US" sz="2600" b="1" dirty="0">
              <a:solidFill>
                <a:schemeClr val="tx2"/>
              </a:solidFill>
              <a:latin typeface="Franklin Gothic Medium"/>
              <a:cs typeface="Franklin Gothic Medium"/>
            </a:endParaRPr>
          </a:p>
        </p:txBody>
      </p:sp>
      <p:sp>
        <p:nvSpPr>
          <p:cNvPr id="24" name="Rectangle 23"/>
          <p:cNvSpPr/>
          <p:nvPr/>
        </p:nvSpPr>
        <p:spPr>
          <a:xfrm>
            <a:off x="73862" y="5357611"/>
            <a:ext cx="3378041" cy="36933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b="1" dirty="0">
                <a:solidFill>
                  <a:schemeClr val="bg1"/>
                </a:solidFill>
                <a:latin typeface="Franklin Gothic Book" panose="020B0503020102020204" pitchFamily="34" charset="0"/>
              </a:rPr>
              <a:t>Meaningful Praise and Feedback</a:t>
            </a:r>
          </a:p>
        </p:txBody>
      </p:sp>
      <p:cxnSp>
        <p:nvCxnSpPr>
          <p:cNvPr id="29" name="Straight Arrow Connector 28"/>
          <p:cNvCxnSpPr>
            <a:cxnSpLocks/>
          </p:cNvCxnSpPr>
          <p:nvPr/>
        </p:nvCxnSpPr>
        <p:spPr>
          <a:xfrm flipV="1">
            <a:off x="2949510" y="3526971"/>
            <a:ext cx="1197947" cy="11953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cxnSpLocks/>
            <a:stCxn id="24" idx="3"/>
          </p:cNvCxnSpPr>
          <p:nvPr/>
        </p:nvCxnSpPr>
        <p:spPr>
          <a:xfrm>
            <a:off x="3451903" y="5542277"/>
            <a:ext cx="695554" cy="5378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Slide Number Placeholder 3"/>
          <p:cNvSpPr>
            <a:spLocks noGrp="1"/>
          </p:cNvSpPr>
          <p:nvPr>
            <p:ph type="sldNum" sz="quarter" idx="12"/>
          </p:nvPr>
        </p:nvSpPr>
        <p:spPr>
          <a:xfrm>
            <a:off x="8186057" y="6371277"/>
            <a:ext cx="957944" cy="486697"/>
          </a:xfrm>
          <a:prstGeom prst="rect">
            <a:avLst/>
          </a:prstGeom>
        </p:spPr>
        <p:txBody>
          <a:bodyPr/>
          <a:lstStyle/>
          <a:p>
            <a:fld id="{53A1559F-C2B4-5749-B15A-A88D8DD5B87C}" type="slidenum">
              <a:rPr lang="en-US" smtClean="0"/>
              <a:pPr/>
              <a:t>71</a:t>
            </a:fld>
            <a:r>
              <a:rPr lang="en-US" dirty="0"/>
              <a:t> </a:t>
            </a:r>
            <a:r>
              <a:rPr lang="en-US" sz="1800" dirty="0">
                <a:solidFill>
                  <a:srgbClr val="002060"/>
                </a:solidFill>
                <a:latin typeface="Calibri"/>
                <a:cs typeface="+mn-cs"/>
              </a:rPr>
              <a:t>| </a:t>
            </a:r>
            <a:r>
              <a:rPr lang="en-US" dirty="0"/>
              <a:t>3-14</a:t>
            </a:r>
          </a:p>
        </p:txBody>
      </p:sp>
    </p:spTree>
    <p:extLst>
      <p:ext uri="{BB962C8B-B14F-4D97-AF65-F5344CB8AC3E}">
        <p14:creationId xmlns:p14="http://schemas.microsoft.com/office/powerpoint/2010/main" val="290732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Checkpoint</a:t>
            </a:r>
            <a:endParaRPr lang="en-US" dirty="0"/>
          </a:p>
        </p:txBody>
      </p:sp>
      <p:graphicFrame>
        <p:nvGraphicFramePr>
          <p:cNvPr id="5" name="Table 4"/>
          <p:cNvGraphicFramePr>
            <a:graphicFrameLocks noGrp="1"/>
          </p:cNvGraphicFramePr>
          <p:nvPr>
            <p:extLst/>
          </p:nvPr>
        </p:nvGraphicFramePr>
        <p:xfrm>
          <a:off x="1380763" y="1685662"/>
          <a:ext cx="3200400" cy="762000"/>
        </p:xfrm>
        <a:graphic>
          <a:graphicData uri="http://schemas.openxmlformats.org/drawingml/2006/table">
            <a:tbl>
              <a:tblPr firstRow="1" bandRow="1">
                <a:tableStyleId>{5C22544A-7EE6-4342-B048-85BDC9FD1C3A}</a:tableStyleId>
              </a:tblPr>
              <a:tblGrid>
                <a:gridCol w="604799">
                  <a:extLst>
                    <a:ext uri="{9D8B030D-6E8A-4147-A177-3AD203B41FA5}">
                      <a16:colId xmlns:a16="http://schemas.microsoft.com/office/drawing/2014/main" val="2530965431"/>
                    </a:ext>
                  </a:extLst>
                </a:gridCol>
                <a:gridCol w="2595601">
                  <a:extLst>
                    <a:ext uri="{9D8B030D-6E8A-4147-A177-3AD203B41FA5}">
                      <a16:colId xmlns:a16="http://schemas.microsoft.com/office/drawing/2014/main" val="2374861410"/>
                    </a:ext>
                  </a:extLst>
                </a:gridCol>
              </a:tblGrid>
              <a:tr h="370840">
                <a:tc>
                  <a:txBody>
                    <a:bodyPr/>
                    <a:lstStyle/>
                    <a:p>
                      <a:pPr algn="ctr"/>
                      <a:r>
                        <a:rPr lang="en-US" sz="4400" dirty="0"/>
                        <a:t>1</a:t>
                      </a:r>
                    </a:p>
                  </a:txBody>
                  <a:tcPr>
                    <a:solidFill>
                      <a:schemeClr val="tx1"/>
                    </a:solidFill>
                  </a:tcPr>
                </a:tc>
                <a:tc>
                  <a:txBody>
                    <a:bodyPr/>
                    <a:lstStyle/>
                    <a:p>
                      <a:r>
                        <a:rPr lang="en-US" sz="2200" dirty="0"/>
                        <a:t>Getting Started, Facilitating Yourself</a:t>
                      </a:r>
                    </a:p>
                  </a:txBody>
                  <a:tcPr>
                    <a:solidFill>
                      <a:schemeClr val="accent5">
                        <a:lumMod val="60000"/>
                        <a:lumOff val="40000"/>
                      </a:schemeClr>
                    </a:solidFill>
                  </a:tcPr>
                </a:tc>
                <a:extLst>
                  <a:ext uri="{0D108BD9-81ED-4DB2-BD59-A6C34878D82A}">
                    <a16:rowId xmlns:a16="http://schemas.microsoft.com/office/drawing/2014/main" val="583231483"/>
                  </a:ext>
                </a:extLst>
              </a:tr>
            </a:tbl>
          </a:graphicData>
        </a:graphic>
      </p:graphicFrame>
      <p:graphicFrame>
        <p:nvGraphicFramePr>
          <p:cNvPr id="6" name="Table 5"/>
          <p:cNvGraphicFramePr>
            <a:graphicFrameLocks noGrp="1"/>
          </p:cNvGraphicFramePr>
          <p:nvPr>
            <p:extLst/>
          </p:nvPr>
        </p:nvGraphicFramePr>
        <p:xfrm>
          <a:off x="4939069" y="1699558"/>
          <a:ext cx="3131579" cy="762000"/>
        </p:xfrm>
        <a:graphic>
          <a:graphicData uri="http://schemas.openxmlformats.org/drawingml/2006/table">
            <a:tbl>
              <a:tblPr firstRow="1" bandRow="1">
                <a:tableStyleId>{5C22544A-7EE6-4342-B048-85BDC9FD1C3A}</a:tableStyleId>
              </a:tblPr>
              <a:tblGrid>
                <a:gridCol w="591793">
                  <a:extLst>
                    <a:ext uri="{9D8B030D-6E8A-4147-A177-3AD203B41FA5}">
                      <a16:colId xmlns:a16="http://schemas.microsoft.com/office/drawing/2014/main" val="2530965431"/>
                    </a:ext>
                  </a:extLst>
                </a:gridCol>
                <a:gridCol w="2539786">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22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graphicFrame>
        <p:nvGraphicFramePr>
          <p:cNvPr id="7" name="Table 6"/>
          <p:cNvGraphicFramePr>
            <a:graphicFrameLocks noGrp="1"/>
          </p:cNvGraphicFramePr>
          <p:nvPr>
            <p:extLst/>
          </p:nvPr>
        </p:nvGraphicFramePr>
        <p:xfrm>
          <a:off x="1380763" y="2759638"/>
          <a:ext cx="3200400" cy="762000"/>
        </p:xfrm>
        <a:graphic>
          <a:graphicData uri="http://schemas.openxmlformats.org/drawingml/2006/table">
            <a:tbl>
              <a:tblPr firstRow="1" bandRow="1">
                <a:tableStyleId>{5C22544A-7EE6-4342-B048-85BDC9FD1C3A}</a:tableStyleId>
              </a:tblPr>
              <a:tblGrid>
                <a:gridCol w="604798">
                  <a:extLst>
                    <a:ext uri="{9D8B030D-6E8A-4147-A177-3AD203B41FA5}">
                      <a16:colId xmlns:a16="http://schemas.microsoft.com/office/drawing/2014/main" val="2530965431"/>
                    </a:ext>
                  </a:extLst>
                </a:gridCol>
                <a:gridCol w="2595602">
                  <a:extLst>
                    <a:ext uri="{9D8B030D-6E8A-4147-A177-3AD203B41FA5}">
                      <a16:colId xmlns:a16="http://schemas.microsoft.com/office/drawing/2014/main" val="2374861410"/>
                    </a:ext>
                  </a:extLst>
                </a:gridCol>
              </a:tblGrid>
              <a:tr h="762000">
                <a:tc>
                  <a:txBody>
                    <a:bodyPr/>
                    <a:lstStyle/>
                    <a:p>
                      <a:pPr algn="ctr"/>
                      <a:r>
                        <a:rPr lang="en-US" sz="4400" dirty="0"/>
                        <a:t>3</a:t>
                      </a:r>
                    </a:p>
                  </a:txBody>
                  <a:tcPr>
                    <a:solidFill>
                      <a:schemeClr val="tx1"/>
                    </a:solidFill>
                  </a:tcPr>
                </a:tc>
                <a:tc>
                  <a:txBody>
                    <a:bodyPr/>
                    <a:lstStyle/>
                    <a:p>
                      <a:r>
                        <a:rPr lang="en-US" sz="22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graphicFrame>
        <p:nvGraphicFramePr>
          <p:cNvPr id="9" name="Table 8"/>
          <p:cNvGraphicFramePr>
            <a:graphicFrameLocks noGrp="1"/>
          </p:cNvGraphicFramePr>
          <p:nvPr>
            <p:extLst/>
          </p:nvPr>
        </p:nvGraphicFramePr>
        <p:xfrm>
          <a:off x="4939069" y="3863678"/>
          <a:ext cx="3131579" cy="762000"/>
        </p:xfrm>
        <a:graphic>
          <a:graphicData uri="http://schemas.openxmlformats.org/drawingml/2006/table">
            <a:tbl>
              <a:tblPr firstRow="1" bandRow="1">
                <a:tableStyleId>{5C22544A-7EE6-4342-B048-85BDC9FD1C3A}</a:tableStyleId>
              </a:tblPr>
              <a:tblGrid>
                <a:gridCol w="591793">
                  <a:extLst>
                    <a:ext uri="{9D8B030D-6E8A-4147-A177-3AD203B41FA5}">
                      <a16:colId xmlns:a16="http://schemas.microsoft.com/office/drawing/2014/main" val="2530965431"/>
                    </a:ext>
                  </a:extLst>
                </a:gridCol>
                <a:gridCol w="2539786">
                  <a:extLst>
                    <a:ext uri="{9D8B030D-6E8A-4147-A177-3AD203B41FA5}">
                      <a16:colId xmlns:a16="http://schemas.microsoft.com/office/drawing/2014/main" val="2374861410"/>
                    </a:ext>
                  </a:extLst>
                </a:gridCol>
              </a:tblGrid>
              <a:tr h="370840">
                <a:tc>
                  <a:txBody>
                    <a:bodyPr/>
                    <a:lstStyle/>
                    <a:p>
                      <a:pPr algn="ctr"/>
                      <a:r>
                        <a:rPr lang="en-US" sz="4400" dirty="0"/>
                        <a:t>6</a:t>
                      </a:r>
                    </a:p>
                  </a:txBody>
                  <a:tcP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t>Facilitating Your Strategy</a:t>
                      </a:r>
                    </a:p>
                  </a:txBody>
                  <a:tcPr>
                    <a:solidFill>
                      <a:srgbClr val="ACBF45"/>
                    </a:solidFill>
                  </a:tcPr>
                </a:tc>
                <a:extLst>
                  <a:ext uri="{0D108BD9-81ED-4DB2-BD59-A6C34878D82A}">
                    <a16:rowId xmlns:a16="http://schemas.microsoft.com/office/drawing/2014/main" val="583231483"/>
                  </a:ext>
                </a:extLst>
              </a:tr>
            </a:tbl>
          </a:graphicData>
        </a:graphic>
      </p:graphicFrame>
      <p:graphicFrame>
        <p:nvGraphicFramePr>
          <p:cNvPr id="10" name="Table 9"/>
          <p:cNvGraphicFramePr>
            <a:graphicFrameLocks noGrp="1"/>
          </p:cNvGraphicFramePr>
          <p:nvPr>
            <p:extLst/>
          </p:nvPr>
        </p:nvGraphicFramePr>
        <p:xfrm>
          <a:off x="1380763" y="4907590"/>
          <a:ext cx="3183005" cy="762000"/>
        </p:xfrm>
        <a:graphic>
          <a:graphicData uri="http://schemas.openxmlformats.org/drawingml/2006/table">
            <a:tbl>
              <a:tblPr firstRow="1" bandRow="1">
                <a:tableStyleId>{5C22544A-7EE6-4342-B048-85BDC9FD1C3A}</a:tableStyleId>
              </a:tblPr>
              <a:tblGrid>
                <a:gridCol w="595521">
                  <a:extLst>
                    <a:ext uri="{9D8B030D-6E8A-4147-A177-3AD203B41FA5}">
                      <a16:colId xmlns:a16="http://schemas.microsoft.com/office/drawing/2014/main" val="2530965431"/>
                    </a:ext>
                  </a:extLst>
                </a:gridCol>
                <a:gridCol w="2587484">
                  <a:extLst>
                    <a:ext uri="{9D8B030D-6E8A-4147-A177-3AD203B41FA5}">
                      <a16:colId xmlns:a16="http://schemas.microsoft.com/office/drawing/2014/main" val="2374861410"/>
                    </a:ext>
                  </a:extLst>
                </a:gridCol>
              </a:tblGrid>
              <a:tr h="376586">
                <a:tc>
                  <a:txBody>
                    <a:bodyPr/>
                    <a:lstStyle/>
                    <a:p>
                      <a:pPr algn="ctr"/>
                      <a:r>
                        <a:rPr lang="en-US" sz="4400" dirty="0"/>
                        <a:t>7</a:t>
                      </a:r>
                    </a:p>
                  </a:txBody>
                  <a:tcPr>
                    <a:solidFill>
                      <a:schemeClr val="tx1"/>
                    </a:solidFill>
                  </a:tcPr>
                </a:tc>
                <a:tc>
                  <a:txBody>
                    <a:bodyPr/>
                    <a:lstStyle/>
                    <a:p>
                      <a:r>
                        <a:rPr lang="en-US" sz="2200" dirty="0"/>
                        <a:t>Facilitating </a:t>
                      </a:r>
                      <a:br>
                        <a:rPr lang="en-US" sz="2200" dirty="0"/>
                      </a:br>
                      <a:r>
                        <a:rPr lang="en-US" sz="2200" dirty="0"/>
                        <a:t>Meetings Part 1</a:t>
                      </a:r>
                    </a:p>
                  </a:txBody>
                  <a:tcPr>
                    <a:solidFill>
                      <a:srgbClr val="00467F"/>
                    </a:solidFill>
                  </a:tcPr>
                </a:tc>
                <a:extLst>
                  <a:ext uri="{0D108BD9-81ED-4DB2-BD59-A6C34878D82A}">
                    <a16:rowId xmlns:a16="http://schemas.microsoft.com/office/drawing/2014/main" val="583231483"/>
                  </a:ext>
                </a:extLst>
              </a:tr>
            </a:tbl>
          </a:graphicData>
        </a:graphic>
      </p:graphicFrame>
      <p:graphicFrame>
        <p:nvGraphicFramePr>
          <p:cNvPr id="11" name="Table 10"/>
          <p:cNvGraphicFramePr>
            <a:graphicFrameLocks noGrp="1"/>
          </p:cNvGraphicFramePr>
          <p:nvPr>
            <p:extLst/>
          </p:nvPr>
        </p:nvGraphicFramePr>
        <p:xfrm>
          <a:off x="4939069" y="4945737"/>
          <a:ext cx="3139300" cy="762000"/>
        </p:xfrm>
        <a:graphic>
          <a:graphicData uri="http://schemas.openxmlformats.org/drawingml/2006/table">
            <a:tbl>
              <a:tblPr firstRow="1" bandRow="1">
                <a:tableStyleId>{5C22544A-7EE6-4342-B048-85BDC9FD1C3A}</a:tableStyleId>
              </a:tblPr>
              <a:tblGrid>
                <a:gridCol w="601922">
                  <a:extLst>
                    <a:ext uri="{9D8B030D-6E8A-4147-A177-3AD203B41FA5}">
                      <a16:colId xmlns:a16="http://schemas.microsoft.com/office/drawing/2014/main" val="2530965431"/>
                    </a:ext>
                  </a:extLst>
                </a:gridCol>
                <a:gridCol w="2537378">
                  <a:extLst>
                    <a:ext uri="{9D8B030D-6E8A-4147-A177-3AD203B41FA5}">
                      <a16:colId xmlns:a16="http://schemas.microsoft.com/office/drawing/2014/main" val="2374861410"/>
                    </a:ext>
                  </a:extLst>
                </a:gridCol>
              </a:tblGrid>
              <a:tr h="370840">
                <a:tc>
                  <a:txBody>
                    <a:bodyPr/>
                    <a:lstStyle/>
                    <a:p>
                      <a:pPr algn="ctr"/>
                      <a:r>
                        <a:rPr lang="en-US" sz="4400" dirty="0"/>
                        <a:t>8</a:t>
                      </a:r>
                    </a:p>
                  </a:txBody>
                  <a:tcPr>
                    <a:solidFill>
                      <a:schemeClr val="tx1"/>
                    </a:solidFill>
                  </a:tcPr>
                </a:tc>
                <a:tc>
                  <a:txBody>
                    <a:bodyPr/>
                    <a:lstStyle/>
                    <a:p>
                      <a:r>
                        <a:rPr lang="en-US" sz="2200" dirty="0"/>
                        <a:t>Facilitating Meetings Part 2</a:t>
                      </a:r>
                    </a:p>
                  </a:txBody>
                  <a:tcPr>
                    <a:solidFill>
                      <a:srgbClr val="00467F"/>
                    </a:solidFill>
                  </a:tcPr>
                </a:tc>
                <a:extLst>
                  <a:ext uri="{0D108BD9-81ED-4DB2-BD59-A6C34878D82A}">
                    <a16:rowId xmlns:a16="http://schemas.microsoft.com/office/drawing/2014/main" val="583231483"/>
                  </a:ext>
                </a:extLst>
              </a:tr>
            </a:tbl>
          </a:graphicData>
        </a:graphic>
      </p:graphicFrame>
      <p:graphicFrame>
        <p:nvGraphicFramePr>
          <p:cNvPr id="17" name="Table 16"/>
          <p:cNvGraphicFramePr>
            <a:graphicFrameLocks noGrp="1"/>
          </p:cNvGraphicFramePr>
          <p:nvPr>
            <p:extLst/>
          </p:nvPr>
        </p:nvGraphicFramePr>
        <p:xfrm>
          <a:off x="4939069" y="2781618"/>
          <a:ext cx="3139300" cy="762000"/>
        </p:xfrm>
        <a:graphic>
          <a:graphicData uri="http://schemas.openxmlformats.org/drawingml/2006/table">
            <a:tbl>
              <a:tblPr firstRow="1" bandRow="1">
                <a:tableStyleId>{5C22544A-7EE6-4342-B048-85BDC9FD1C3A}</a:tableStyleId>
              </a:tblPr>
              <a:tblGrid>
                <a:gridCol w="593253">
                  <a:extLst>
                    <a:ext uri="{9D8B030D-6E8A-4147-A177-3AD203B41FA5}">
                      <a16:colId xmlns:a16="http://schemas.microsoft.com/office/drawing/2014/main" val="2530965431"/>
                    </a:ext>
                  </a:extLst>
                </a:gridCol>
                <a:gridCol w="2546047">
                  <a:extLst>
                    <a:ext uri="{9D8B030D-6E8A-4147-A177-3AD203B41FA5}">
                      <a16:colId xmlns:a16="http://schemas.microsoft.com/office/drawing/2014/main" val="2374861410"/>
                    </a:ext>
                  </a:extLst>
                </a:gridCol>
              </a:tblGrid>
              <a:tr h="370840">
                <a:tc>
                  <a:txBody>
                    <a:bodyPr/>
                    <a:lstStyle/>
                    <a:p>
                      <a:pPr algn="ctr"/>
                      <a:r>
                        <a:rPr lang="en-US" sz="4400" dirty="0"/>
                        <a:t>4</a:t>
                      </a:r>
                    </a:p>
                  </a:txBody>
                  <a:tcPr>
                    <a:solidFill>
                      <a:schemeClr val="tx1"/>
                    </a:solidFill>
                  </a:tcPr>
                </a:tc>
                <a:tc>
                  <a:txBody>
                    <a:bodyPr/>
                    <a:lstStyle/>
                    <a:p>
                      <a:r>
                        <a:rPr lang="en-US" sz="2200" dirty="0"/>
                        <a:t>Facilitating</a:t>
                      </a:r>
                      <a:br>
                        <a:rPr lang="en-US" sz="2200" dirty="0"/>
                      </a:br>
                      <a:r>
                        <a:rPr lang="en-US" sz="2200" dirty="0"/>
                        <a:t>Your Team</a:t>
                      </a:r>
                    </a:p>
                  </a:txBody>
                  <a:tcPr>
                    <a:solidFill>
                      <a:schemeClr val="accent6">
                        <a:lumMod val="75000"/>
                      </a:schemeClr>
                    </a:solidFill>
                  </a:tcPr>
                </a:tc>
                <a:extLst>
                  <a:ext uri="{0D108BD9-81ED-4DB2-BD59-A6C34878D82A}">
                    <a16:rowId xmlns:a16="http://schemas.microsoft.com/office/drawing/2014/main" val="583231483"/>
                  </a:ext>
                </a:extLst>
              </a:tr>
            </a:tbl>
          </a:graphicData>
        </a:graphic>
      </p:graphicFrame>
      <p:pic>
        <p:nvPicPr>
          <p:cNvPr id="19" name="Picture 18"/>
          <p:cNvPicPr>
            <a:picLocks noChangeAspect="1"/>
          </p:cNvPicPr>
          <p:nvPr/>
        </p:nvPicPr>
        <p:blipFill>
          <a:blip r:embed="rId3"/>
          <a:stretch>
            <a:fillRect/>
          </a:stretch>
        </p:blipFill>
        <p:spPr>
          <a:xfrm>
            <a:off x="7608500" y="78746"/>
            <a:ext cx="1384438" cy="1389846"/>
          </a:xfrm>
          <a:prstGeom prst="rect">
            <a:avLst/>
          </a:prstGeom>
        </p:spPr>
      </p:pic>
      <p:graphicFrame>
        <p:nvGraphicFramePr>
          <p:cNvPr id="20" name="Table 19"/>
          <p:cNvGraphicFramePr>
            <a:graphicFrameLocks noGrp="1"/>
          </p:cNvGraphicFramePr>
          <p:nvPr>
            <p:extLst/>
          </p:nvPr>
        </p:nvGraphicFramePr>
        <p:xfrm>
          <a:off x="1380763" y="3833614"/>
          <a:ext cx="3233839" cy="762000"/>
        </p:xfrm>
        <a:graphic>
          <a:graphicData uri="http://schemas.openxmlformats.org/drawingml/2006/table">
            <a:tbl>
              <a:tblPr firstRow="1" bandRow="1">
                <a:tableStyleId>{5C22544A-7EE6-4342-B048-85BDC9FD1C3A}</a:tableStyleId>
              </a:tblPr>
              <a:tblGrid>
                <a:gridCol w="603504">
                  <a:extLst>
                    <a:ext uri="{9D8B030D-6E8A-4147-A177-3AD203B41FA5}">
                      <a16:colId xmlns:a16="http://schemas.microsoft.com/office/drawing/2014/main" val="2530965431"/>
                    </a:ext>
                  </a:extLst>
                </a:gridCol>
                <a:gridCol w="2630335">
                  <a:extLst>
                    <a:ext uri="{9D8B030D-6E8A-4147-A177-3AD203B41FA5}">
                      <a16:colId xmlns:a16="http://schemas.microsoft.com/office/drawing/2014/main" val="2374861410"/>
                    </a:ext>
                  </a:extLst>
                </a:gridCol>
              </a:tblGrid>
              <a:tr h="370840">
                <a:tc>
                  <a:txBody>
                    <a:bodyPr/>
                    <a:lstStyle/>
                    <a:p>
                      <a:pPr algn="ctr"/>
                      <a:r>
                        <a:rPr lang="en-US" sz="4400" dirty="0"/>
                        <a:t>5</a:t>
                      </a:r>
                    </a:p>
                  </a:txBody>
                  <a:tcPr>
                    <a:solidFill>
                      <a:schemeClr val="tx1"/>
                    </a:solidFill>
                  </a:tcPr>
                </a:tc>
                <a:tc>
                  <a:txBody>
                    <a:bodyPr/>
                    <a:lstStyle/>
                    <a:p>
                      <a:r>
                        <a:rPr lang="en-US" sz="2200" dirty="0"/>
                        <a:t>Facilitating Agreement </a:t>
                      </a:r>
                    </a:p>
                  </a:txBody>
                  <a:tcPr>
                    <a:solidFill>
                      <a:srgbClr val="660066"/>
                    </a:solidFill>
                  </a:tcPr>
                </a:tc>
                <a:extLst>
                  <a:ext uri="{0D108BD9-81ED-4DB2-BD59-A6C34878D82A}">
                    <a16:rowId xmlns:a16="http://schemas.microsoft.com/office/drawing/2014/main" val="583231483"/>
                  </a:ext>
                </a:extLst>
              </a:tr>
            </a:tbl>
          </a:graphicData>
        </a:graphic>
      </p:graphicFrame>
      <p:sp>
        <p:nvSpPr>
          <p:cNvPr id="16"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13471020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normAutofit/>
          </a:bodyPr>
          <a:lstStyle/>
          <a:p>
            <a:pPr algn="ctr" eaLnBrk="1" hangingPunct="1"/>
            <a:r>
              <a:rPr lang="en-US" sz="4800" b="1" dirty="0">
                <a:solidFill>
                  <a:srgbClr val="004678"/>
                </a:solidFill>
              </a:rPr>
              <a:t>Questions?</a:t>
            </a:r>
          </a:p>
        </p:txBody>
      </p:sp>
      <p:sp>
        <p:nvSpPr>
          <p:cNvPr id="108547" name="Text Box 3"/>
          <p:cNvSpPr txBox="1">
            <a:spLocks noChangeArrowheads="1"/>
          </p:cNvSpPr>
          <p:nvPr/>
        </p:nvSpPr>
        <p:spPr bwMode="auto">
          <a:xfrm>
            <a:off x="2093912" y="1977497"/>
            <a:ext cx="5095876" cy="3427092"/>
          </a:xfrm>
          <a:prstGeom prst="rect">
            <a:avLst/>
          </a:prstGeom>
          <a:noFill/>
          <a:ln w="9525" algn="ctr">
            <a:noFill/>
            <a:miter lim="800000"/>
            <a:headEnd/>
            <a:tailEnd/>
          </a:ln>
        </p:spPr>
        <p:txBody>
          <a:bodyPr wrap="square" lIns="0" rIns="0" anchor="b">
            <a:spAutoFit/>
          </a:bodyPr>
          <a:lstStyle/>
          <a:p>
            <a:pPr>
              <a:lnSpc>
                <a:spcPct val="110000"/>
              </a:lnSpc>
              <a:spcBef>
                <a:spcPct val="20000"/>
              </a:spcBef>
            </a:pPr>
            <a:r>
              <a:rPr lang="en-US" sz="2000" dirty="0">
                <a:solidFill>
                  <a:srgbClr val="000066"/>
                </a:solidFill>
                <a:latin typeface="+mj-lt"/>
                <a:hlinkClick r:id="rId3"/>
              </a:rPr>
              <a:t>etraining@leadstrat.com</a:t>
            </a:r>
            <a:r>
              <a:rPr lang="en-US" sz="2000" dirty="0">
                <a:solidFill>
                  <a:srgbClr val="000066"/>
                </a:solidFill>
                <a:latin typeface="+mj-lt"/>
              </a:rPr>
              <a:t> </a:t>
            </a:r>
          </a:p>
          <a:p>
            <a:pPr>
              <a:lnSpc>
                <a:spcPct val="110000"/>
              </a:lnSpc>
              <a:spcBef>
                <a:spcPct val="20000"/>
              </a:spcBef>
            </a:pPr>
            <a:r>
              <a:rPr lang="en-US" dirty="0">
                <a:solidFill>
                  <a:srgbClr val="004678"/>
                </a:solidFill>
                <a:latin typeface="+mj-lt"/>
              </a:rPr>
              <a:t>800.824.2850</a:t>
            </a:r>
          </a:p>
          <a:p>
            <a:pPr>
              <a:lnSpc>
                <a:spcPct val="110000"/>
              </a:lnSpc>
              <a:spcBef>
                <a:spcPct val="20000"/>
              </a:spcBef>
            </a:pPr>
            <a:r>
              <a:rPr lang="en-US" sz="1800" b="0" dirty="0">
                <a:solidFill>
                  <a:srgbClr val="004678"/>
                </a:solidFill>
                <a:latin typeface="+mj-lt"/>
              </a:rPr>
              <a:t>Or, submit your questions for open discussion</a:t>
            </a:r>
          </a:p>
          <a:p>
            <a:pPr>
              <a:lnSpc>
                <a:spcPct val="110000"/>
              </a:lnSpc>
              <a:spcBef>
                <a:spcPct val="20000"/>
              </a:spcBef>
            </a:pPr>
            <a:r>
              <a:rPr lang="en-US" sz="1800" b="0" dirty="0">
                <a:solidFill>
                  <a:srgbClr val="004678"/>
                </a:solidFill>
                <a:latin typeface="+mj-lt"/>
              </a:rPr>
              <a:t>on the </a:t>
            </a:r>
            <a:r>
              <a:rPr lang="en-US" sz="1800" dirty="0">
                <a:solidFill>
                  <a:srgbClr val="004678"/>
                </a:solidFill>
                <a:latin typeface="+mj-lt"/>
              </a:rPr>
              <a:t>Linked-In “Leadership Strategies</a:t>
            </a:r>
          </a:p>
          <a:p>
            <a:pPr>
              <a:lnSpc>
                <a:spcPct val="110000"/>
              </a:lnSpc>
              <a:spcBef>
                <a:spcPct val="20000"/>
              </a:spcBef>
            </a:pPr>
            <a:r>
              <a:rPr lang="en-US" sz="1800" dirty="0">
                <a:solidFill>
                  <a:srgbClr val="004678"/>
                </a:solidFill>
                <a:latin typeface="+mj-lt"/>
              </a:rPr>
              <a:t>Facilitation &amp; Leadership Community” </a:t>
            </a:r>
            <a:r>
              <a:rPr lang="en-US" sz="1800" b="0" dirty="0">
                <a:solidFill>
                  <a:srgbClr val="004678"/>
                </a:solidFill>
                <a:latin typeface="+mj-lt"/>
              </a:rPr>
              <a:t>Group</a:t>
            </a:r>
          </a:p>
          <a:p>
            <a:pPr>
              <a:lnSpc>
                <a:spcPct val="110000"/>
              </a:lnSpc>
              <a:spcBef>
                <a:spcPct val="20000"/>
              </a:spcBef>
            </a:pPr>
            <a:endParaRPr lang="en-US" sz="1800" b="0" dirty="0">
              <a:solidFill>
                <a:srgbClr val="004678"/>
              </a:solidFill>
              <a:latin typeface="+mj-lt"/>
            </a:endParaRPr>
          </a:p>
          <a:p>
            <a:pPr>
              <a:lnSpc>
                <a:spcPct val="110000"/>
              </a:lnSpc>
              <a:spcBef>
                <a:spcPct val="20000"/>
              </a:spcBef>
            </a:pPr>
            <a:r>
              <a:rPr lang="en-US" sz="1800" dirty="0">
                <a:solidFill>
                  <a:srgbClr val="004678"/>
                </a:solidFill>
                <a:latin typeface="+mj-lt"/>
              </a:rPr>
              <a:t>Join us on Facebook at </a:t>
            </a:r>
          </a:p>
          <a:p>
            <a:pPr>
              <a:lnSpc>
                <a:spcPct val="110000"/>
              </a:lnSpc>
              <a:spcBef>
                <a:spcPct val="20000"/>
              </a:spcBef>
            </a:pPr>
            <a:r>
              <a:rPr lang="en-US" sz="1800" dirty="0">
                <a:solidFill>
                  <a:srgbClr val="004678"/>
                </a:solidFill>
                <a:latin typeface="+mj-lt"/>
                <a:hlinkClick r:id="rId4"/>
              </a:rPr>
              <a:t>www.Facebook.com/Leadstrat</a:t>
            </a:r>
            <a:endParaRPr lang="en-US" sz="1800" dirty="0">
              <a:solidFill>
                <a:srgbClr val="004678"/>
              </a:solidFill>
              <a:latin typeface="+mj-lt"/>
            </a:endParaRPr>
          </a:p>
          <a:p>
            <a:pPr>
              <a:lnSpc>
                <a:spcPct val="110000"/>
              </a:lnSpc>
              <a:spcBef>
                <a:spcPct val="20000"/>
              </a:spcBef>
            </a:pPr>
            <a:r>
              <a:rPr lang="en-US" sz="1800" dirty="0">
                <a:solidFill>
                  <a:srgbClr val="004678"/>
                </a:solidFill>
                <a:latin typeface="+mj-lt"/>
              </a:rPr>
              <a:t>and Twitter @Leadstrat</a:t>
            </a:r>
            <a:endParaRPr lang="en-US" sz="1800" dirty="0">
              <a:solidFill>
                <a:srgbClr val="000066"/>
              </a:solidFill>
              <a:latin typeface="+mj-lt"/>
            </a:endParaRPr>
          </a:p>
        </p:txBody>
      </p:sp>
      <p:pic>
        <p:nvPicPr>
          <p:cNvPr id="108549"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7200" y="2296161"/>
            <a:ext cx="1554162" cy="2028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8550" name="Picture 7" descr="cover"/>
          <p:cNvPicPr>
            <a:picLocks noChangeAspect="1" noChangeArrowheads="1"/>
          </p:cNvPicPr>
          <p:nvPr/>
        </p:nvPicPr>
        <p:blipFill>
          <a:blip r:embed="rId6" cstate="print"/>
          <a:srcRect/>
          <a:stretch>
            <a:fillRect/>
          </a:stretch>
        </p:blipFill>
        <p:spPr bwMode="auto">
          <a:xfrm>
            <a:off x="7261225" y="2137089"/>
            <a:ext cx="1565275" cy="2408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Slide Number Placeholder 13"/>
          <p:cNvSpPr>
            <a:spLocks noGrp="1"/>
          </p:cNvSpPr>
          <p:nvPr>
            <p:ph type="sldNum" sz="quarter" idx="12"/>
          </p:nvPr>
        </p:nvSpPr>
        <p:spPr/>
        <p:txBody>
          <a:bodyPr/>
          <a:lstStyle/>
          <a:p>
            <a:pPr>
              <a:defRPr/>
            </a:pPr>
            <a:fld id="{57F09362-3ECF-43FF-9131-C2EB0D040696}" type="slidenum">
              <a:rPr lang="en-US" altLang="en-US" smtClean="0"/>
              <a:pPr>
                <a:defRPr/>
              </a:pPr>
              <a:t>73</a:t>
            </a:fld>
            <a:endParaRPr lang="en-US" altLang="en-US" dirty="0"/>
          </a:p>
        </p:txBody>
      </p:sp>
      <p:sp>
        <p:nvSpPr>
          <p:cNvPr id="12" name="Footer Placeholder 11"/>
          <p:cNvSpPr>
            <a:spLocks noGrp="1"/>
          </p:cNvSpPr>
          <p:nvPr>
            <p:ph type="ftr" sz="quarter" idx="4294967295"/>
          </p:nvPr>
        </p:nvSpPr>
        <p:spPr>
          <a:xfrm>
            <a:off x="4787900" y="6353175"/>
            <a:ext cx="4068232" cy="365125"/>
          </a:xfrm>
          <a:prstGeom prst="rect">
            <a:avLst/>
          </a:prstGeom>
        </p:spPr>
        <p:txBody>
          <a:bodyPr/>
          <a:lstStyle/>
          <a:p>
            <a:pPr>
              <a:defRPr/>
            </a:pPr>
            <a:r>
              <a:rPr lang="en-US" altLang="en-US" dirty="0"/>
              <a:t>A4                                                                  WORKBOOK AT: www.leadstrat.com/webinar-workbook-fg</a:t>
            </a:r>
            <a:endParaRPr lang="en-US" altLang="en-US" cap="none"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9804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p:cNvSpPr>
            <a:spLocks noChangeArrowheads="1" noChangeShapeType="1" noTextEdit="1"/>
          </p:cNvSpPr>
          <p:nvPr/>
        </p:nvSpPr>
        <p:spPr bwMode="auto">
          <a:xfrm>
            <a:off x="211697" y="261257"/>
            <a:ext cx="8774678" cy="4073237"/>
          </a:xfrm>
          <a:prstGeom prst="rect">
            <a:avLst/>
          </a:prstGeom>
        </p:spPr>
        <p:txBody>
          <a:bodyPr wrap="none" fromWordArt="1">
            <a:prstTxWarp prst="textSlantUp">
              <a:avLst>
                <a:gd name="adj" fmla="val 32056"/>
              </a:avLst>
            </a:prstTxWarp>
          </a:bodyPr>
          <a:lstStyle/>
          <a:p>
            <a:r>
              <a:rPr lang="en-US" sz="13800" kern="10" dirty="0">
                <a:ln w="9525">
                  <a:solidFill>
                    <a:srgbClr val="CC99FF"/>
                  </a:solidFill>
                  <a:miter lim="800000"/>
                  <a:headEnd/>
                  <a:tailEnd/>
                </a:ln>
                <a:solidFill>
                  <a:schemeClr val="accent6"/>
                </a:solidFill>
                <a:effectLst>
                  <a:outerShdw dist="38100" dir="2700000" algn="tl" rotWithShape="0">
                    <a:prstClr val="black"/>
                  </a:outerShdw>
                </a:effectLst>
                <a:latin typeface="Impact" panose="020B0806030902050204" pitchFamily="34" charset="0"/>
              </a:rPr>
              <a:t>Congratulations!</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Completed Module 1: Facilitating and Coaching Individuals</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Next: Facilitating Your Team</a:t>
            </a:r>
          </a:p>
        </p:txBody>
      </p:sp>
      <p:sp>
        <p:nvSpPr>
          <p:cNvPr id="6" name="Title 1"/>
          <p:cNvSpPr>
            <a:spLocks noGrp="1"/>
          </p:cNvSpPr>
          <p:nvPr>
            <p:ph type="title"/>
          </p:nvPr>
        </p:nvSpPr>
        <p:spPr>
          <a:xfrm>
            <a:off x="0" y="4667003"/>
            <a:ext cx="9144000" cy="2201093"/>
          </a:xfrm>
        </p:spPr>
        <p:txBody>
          <a:bodyPr/>
          <a:lstStyle/>
          <a:p>
            <a:r>
              <a:rPr lang="en-US" sz="6600" dirty="0">
                <a:solidFill>
                  <a:srgbClr val="B4BF45"/>
                </a:solidFill>
                <a:effectLst>
                  <a:outerShdw blurRad="38100" dist="38100" dir="2700000" algn="tl">
                    <a:srgbClr val="000000">
                      <a:alpha val="43137"/>
                    </a:srgbClr>
                  </a:outerShdw>
                </a:effectLst>
              </a:rPr>
              <a:t>The Facilitative Leader</a:t>
            </a:r>
            <a:endParaRPr lang="en-US" sz="6600" dirty="0">
              <a:solidFill>
                <a:schemeClr val="accent6">
                  <a:lumMod val="60000"/>
                  <a:lumOff val="40000"/>
                </a:schemeClr>
              </a:solidFill>
            </a:endParaRPr>
          </a:p>
        </p:txBody>
      </p:sp>
    </p:spTree>
    <p:extLst>
      <p:ext uri="{BB962C8B-B14F-4D97-AF65-F5344CB8AC3E}">
        <p14:creationId xmlns:p14="http://schemas.microsoft.com/office/powerpoint/2010/main" val="4358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p:cNvSpPr>
            <a:spLocks noChangeArrowheads="1" noChangeShapeType="1" noTextEdit="1"/>
          </p:cNvSpPr>
          <p:nvPr/>
        </p:nvSpPr>
        <p:spPr bwMode="auto">
          <a:xfrm>
            <a:off x="211697" y="261257"/>
            <a:ext cx="8774678" cy="4073237"/>
          </a:xfrm>
          <a:prstGeom prst="rect">
            <a:avLst/>
          </a:prstGeom>
        </p:spPr>
        <p:txBody>
          <a:bodyPr wrap="none" fromWordArt="1">
            <a:prstTxWarp prst="textSlantUp">
              <a:avLst>
                <a:gd name="adj" fmla="val 32056"/>
              </a:avLst>
            </a:prstTxWarp>
          </a:bodyPr>
          <a:lstStyle/>
          <a:p>
            <a:r>
              <a:rPr lang="en-US" sz="13800" kern="10" dirty="0">
                <a:ln w="9525">
                  <a:solidFill>
                    <a:srgbClr val="CC99FF"/>
                  </a:solidFill>
                  <a:miter lim="800000"/>
                  <a:headEnd/>
                  <a:tailEnd/>
                </a:ln>
                <a:solidFill>
                  <a:schemeClr val="accent6"/>
                </a:solidFill>
                <a:effectLst>
                  <a:outerShdw dist="38100" dir="2700000" algn="tl" rotWithShape="0">
                    <a:prstClr val="black"/>
                  </a:outerShdw>
                </a:effectLst>
                <a:latin typeface="Impact" panose="020B0806030902050204" pitchFamily="34" charset="0"/>
              </a:rPr>
              <a:t>Congratulations!</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Completed Module 1: Facilitating and Coaching Individuals</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Next: Facilitating Your Team</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Evaluations</a:t>
            </a:r>
          </a:p>
        </p:txBody>
      </p:sp>
      <p:sp>
        <p:nvSpPr>
          <p:cNvPr id="6" name="Title 1"/>
          <p:cNvSpPr>
            <a:spLocks noGrp="1"/>
          </p:cNvSpPr>
          <p:nvPr>
            <p:ph type="title"/>
          </p:nvPr>
        </p:nvSpPr>
        <p:spPr>
          <a:xfrm>
            <a:off x="0" y="4667003"/>
            <a:ext cx="9144000" cy="2201093"/>
          </a:xfrm>
        </p:spPr>
        <p:txBody>
          <a:bodyPr/>
          <a:lstStyle/>
          <a:p>
            <a:r>
              <a:rPr lang="en-US" sz="6600" dirty="0">
                <a:solidFill>
                  <a:srgbClr val="B4BF45"/>
                </a:solidFill>
                <a:effectLst>
                  <a:outerShdw blurRad="38100" dist="38100" dir="2700000" algn="tl">
                    <a:srgbClr val="000000">
                      <a:alpha val="43137"/>
                    </a:srgbClr>
                  </a:outerShdw>
                </a:effectLst>
              </a:rPr>
              <a:t>The Facilitative Leader</a:t>
            </a:r>
            <a:endParaRPr lang="en-US" sz="6600" dirty="0">
              <a:solidFill>
                <a:schemeClr val="accent6">
                  <a:lumMod val="60000"/>
                  <a:lumOff val="40000"/>
                </a:schemeClr>
              </a:solidFill>
            </a:endParaRPr>
          </a:p>
        </p:txBody>
      </p:sp>
    </p:spTree>
    <p:extLst>
      <p:ext uri="{BB962C8B-B14F-4D97-AF65-F5344CB8AC3E}">
        <p14:creationId xmlns:p14="http://schemas.microsoft.com/office/powerpoint/2010/main" val="5921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p:cNvSpPr>
            <a:spLocks noChangeArrowheads="1" noChangeShapeType="1" noTextEdit="1"/>
          </p:cNvSpPr>
          <p:nvPr/>
        </p:nvSpPr>
        <p:spPr bwMode="auto">
          <a:xfrm>
            <a:off x="211697" y="261257"/>
            <a:ext cx="8774678" cy="4073237"/>
          </a:xfrm>
          <a:prstGeom prst="rect">
            <a:avLst/>
          </a:prstGeom>
        </p:spPr>
        <p:txBody>
          <a:bodyPr wrap="none" fromWordArt="1">
            <a:prstTxWarp prst="textSlantUp">
              <a:avLst>
                <a:gd name="adj" fmla="val 32056"/>
              </a:avLst>
            </a:prstTxWarp>
          </a:bodyPr>
          <a:lstStyle/>
          <a:p>
            <a:r>
              <a:rPr lang="en-US" sz="13800" kern="10" dirty="0">
                <a:ln w="9525">
                  <a:solidFill>
                    <a:srgbClr val="CC99FF"/>
                  </a:solidFill>
                  <a:miter lim="800000"/>
                  <a:headEnd/>
                  <a:tailEnd/>
                </a:ln>
                <a:solidFill>
                  <a:schemeClr val="accent6"/>
                </a:solidFill>
                <a:effectLst>
                  <a:outerShdw dist="38100" dir="2700000" algn="tl" rotWithShape="0">
                    <a:schemeClr val="tx1"/>
                  </a:outerShdw>
                </a:effectLst>
                <a:latin typeface="Impact" panose="020B0806030902050204" pitchFamily="34" charset="0"/>
              </a:rPr>
              <a:t>Congratulations!</a:t>
            </a:r>
          </a:p>
          <a:p>
            <a:r>
              <a:rPr lang="en-US" sz="5400" kern="10" dirty="0">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rPr>
              <a:t>- Course completed!</a:t>
            </a:r>
          </a:p>
          <a:p>
            <a:r>
              <a:rPr lang="en-US" sz="5400" kern="10" dirty="0">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rPr>
              <a:t>- Post-test</a:t>
            </a:r>
          </a:p>
          <a:p>
            <a:r>
              <a:rPr lang="en-US" sz="5400" kern="10" dirty="0">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rPr>
              <a:t>- MVP</a:t>
            </a:r>
          </a:p>
          <a:p>
            <a:r>
              <a:rPr lang="en-US" sz="5400" kern="10" dirty="0">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rPr>
              <a:t>- Classroom to application</a:t>
            </a:r>
          </a:p>
          <a:p>
            <a:r>
              <a:rPr lang="en-US" sz="5400" kern="10" dirty="0">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rPr>
              <a:t>- Evaluations</a:t>
            </a:r>
          </a:p>
        </p:txBody>
      </p:sp>
      <p:sp>
        <p:nvSpPr>
          <p:cNvPr id="6" name="Title 1"/>
          <p:cNvSpPr>
            <a:spLocks noGrp="1"/>
          </p:cNvSpPr>
          <p:nvPr>
            <p:ph type="title"/>
          </p:nvPr>
        </p:nvSpPr>
        <p:spPr>
          <a:xfrm>
            <a:off x="0" y="4667003"/>
            <a:ext cx="9144000" cy="2201093"/>
          </a:xfrm>
        </p:spPr>
        <p:txBody>
          <a:bodyPr/>
          <a:lstStyle/>
          <a:p>
            <a:r>
              <a:rPr lang="en-US" sz="6600" dirty="0">
                <a:solidFill>
                  <a:srgbClr val="B4BF45"/>
                </a:solidFill>
                <a:effectLst>
                  <a:outerShdw blurRad="38100" dist="38100" dir="2700000" algn="tl">
                    <a:srgbClr val="000000">
                      <a:alpha val="43137"/>
                    </a:srgbClr>
                  </a:outerShdw>
                </a:effectLst>
              </a:rPr>
              <a:t>The Facilitative Leader</a:t>
            </a:r>
            <a:endParaRPr lang="en-US" sz="6600" dirty="0">
              <a:solidFill>
                <a:schemeClr val="accent6">
                  <a:lumMod val="60000"/>
                  <a:lumOff val="40000"/>
                </a:schemeClr>
              </a:solidFill>
            </a:endParaRPr>
          </a:p>
        </p:txBody>
      </p:sp>
    </p:spTree>
    <p:extLst>
      <p:ext uri="{BB962C8B-B14F-4D97-AF65-F5344CB8AC3E}">
        <p14:creationId xmlns:p14="http://schemas.microsoft.com/office/powerpoint/2010/main" val="24919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176701"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tx2"/>
                </a:solidFill>
              </a:rPr>
              <a:t>3 Management Styles</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Determining Appropriate Management Styles</a:t>
            </a:r>
          </a:p>
          <a:p>
            <a:pPr marL="457200" indent="-457200">
              <a:lnSpc>
                <a:spcPct val="110000"/>
              </a:lnSpc>
              <a:spcBef>
                <a:spcPts val="0"/>
              </a:spcBef>
              <a:buFont typeface="+mj-lt"/>
              <a:buAutoNum type="alphaUcPeriod" startAt="2"/>
            </a:pPr>
            <a:r>
              <a:rPr lang="en-US" sz="2400" dirty="0">
                <a:solidFill>
                  <a:schemeClr val="tx2"/>
                </a:solidFill>
              </a:rPr>
              <a:t>5 Cs of Trust</a:t>
            </a:r>
          </a:p>
          <a:p>
            <a:pPr marL="457200" indent="-457200">
              <a:lnSpc>
                <a:spcPct val="110000"/>
              </a:lnSpc>
              <a:spcBef>
                <a:spcPts val="0"/>
              </a:spcBef>
              <a:buFont typeface="+mj-lt"/>
              <a:buAutoNum type="alphaUcPeriod" startAt="2"/>
            </a:pPr>
            <a:r>
              <a:rPr lang="en-US" sz="2400" dirty="0">
                <a:solidFill>
                  <a:schemeClr val="tx2"/>
                </a:solidFill>
              </a:rPr>
              <a:t>Decision Matrix</a:t>
            </a:r>
          </a:p>
          <a:p>
            <a:pPr marL="457200" indent="-457200">
              <a:lnSpc>
                <a:spcPct val="110000"/>
              </a:lnSpc>
              <a:spcBef>
                <a:spcPts val="0"/>
              </a:spcBef>
              <a:buFont typeface="+mj-lt"/>
              <a:buAutoNum type="alphaUcPeriod" startAt="2"/>
            </a:pPr>
            <a:r>
              <a:rPr lang="en-US" sz="2400" dirty="0">
                <a:solidFill>
                  <a:schemeClr val="tx2"/>
                </a:solidFill>
              </a:rPr>
              <a:t>The Power of the Starting Question</a:t>
            </a:r>
          </a:p>
          <a:p>
            <a:pPr marL="457200" indent="-457200">
              <a:lnSpc>
                <a:spcPct val="110000"/>
              </a:lnSpc>
              <a:spcBef>
                <a:spcPts val="0"/>
              </a:spcBef>
              <a:buFont typeface="+mj-lt"/>
              <a:buAutoNum type="alphaUcPeriod" startAt="2"/>
            </a:pPr>
            <a:r>
              <a:rPr lang="en-US" sz="2400" dirty="0">
                <a:solidFill>
                  <a:schemeClr val="tx2"/>
                </a:solidFill>
              </a:rPr>
              <a:t>Using Reacting Questions</a:t>
            </a:r>
          </a:p>
          <a:p>
            <a:pPr marL="457200" indent="-457200">
              <a:lnSpc>
                <a:spcPct val="110000"/>
              </a:lnSpc>
              <a:spcBef>
                <a:spcPts val="0"/>
              </a:spcBef>
              <a:buFont typeface="+mj-lt"/>
              <a:buAutoNum type="alphaUcPeriod" startAt="2"/>
            </a:pPr>
            <a:r>
              <a:rPr lang="en-US" sz="2400" dirty="0">
                <a:solidFill>
                  <a:schemeClr val="tx2"/>
                </a:solidFill>
              </a:rPr>
              <a:t>Keys to Meaningful Praise</a:t>
            </a:r>
          </a:p>
          <a:p>
            <a:pPr marL="457200" indent="-457200">
              <a:lnSpc>
                <a:spcPct val="110000"/>
              </a:lnSpc>
              <a:spcBef>
                <a:spcPts val="0"/>
              </a:spcBef>
              <a:buFont typeface="+mj-lt"/>
              <a:buAutoNum type="alphaUcPeriod" startAt="2"/>
            </a:pPr>
            <a:r>
              <a:rPr lang="en-US" sz="2400" dirty="0">
                <a:solidFill>
                  <a:schemeClr val="tx2"/>
                </a:solidFill>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sp>
        <p:nvSpPr>
          <p:cNvPr id="17" name="TextBox 16"/>
          <p:cNvSpPr txBox="1"/>
          <p:nvPr/>
        </p:nvSpPr>
        <p:spPr>
          <a:xfrm>
            <a:off x="8826656" y="6076876"/>
            <a:ext cx="257513" cy="707886"/>
          </a:xfrm>
          <a:prstGeom prst="rect">
            <a:avLst/>
          </a:prstGeom>
          <a:noFill/>
        </p:spPr>
        <p:txBody>
          <a:bodyPr wrap="square" rtlCol="0">
            <a:spAutoFit/>
          </a:bodyPr>
          <a:lstStyle/>
          <a:p>
            <a:r>
              <a:rPr lang="en-US" sz="4000" b="1" dirty="0">
                <a:solidFill>
                  <a:schemeClr val="bg1">
                    <a:lumMod val="75000"/>
                  </a:schemeClr>
                </a:solidFill>
              </a:rPr>
              <a:t>-</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270581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fade">
                                      <p:cBhvr>
                                        <p:cTn id="42" dur="500"/>
                                        <p:tgtEl>
                                          <p:spTgt spid="1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xEl>
                                              <p:pRg st="8" end="8"/>
                                            </p:txEl>
                                          </p:spTgt>
                                        </p:tgtEl>
                                        <p:attrNameLst>
                                          <p:attrName>style.visibility</p:attrName>
                                        </p:attrNameLst>
                                      </p:cBhvr>
                                      <p:to>
                                        <p:strVal val="visible"/>
                                      </p:to>
                                    </p:set>
                                    <p:animEffect transition="in" filter="fade">
                                      <p:cBhvr>
                                        <p:cTn id="47"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49" b="33037"/>
          <a:stretch/>
        </p:blipFill>
        <p:spPr>
          <a:xfrm>
            <a:off x="0" y="0"/>
            <a:ext cx="9222391" cy="3268790"/>
          </a:xfrm>
          <a:prstGeom prst="rect">
            <a:avLst/>
          </a:prstGeom>
        </p:spPr>
      </p:pic>
      <p:sp>
        <p:nvSpPr>
          <p:cNvPr id="5" name="Footer Placeholder 4"/>
          <p:cNvSpPr>
            <a:spLocks noGrp="1"/>
          </p:cNvSpPr>
          <p:nvPr>
            <p:ph type="ftr" sz="quarter" idx="11"/>
          </p:nvPr>
        </p:nvSpPr>
        <p:spPr>
          <a:prstGeom prst="rect">
            <a:avLst/>
          </a:prstGeom>
        </p:spPr>
        <p:txBody>
          <a:bodyPr/>
          <a:lstStyle/>
          <a:p>
            <a:r>
              <a:rPr lang="en-US" dirty="0">
                <a:latin typeface="Franklin Gothic Book"/>
                <a:cs typeface="Franklin Gothic Book"/>
              </a:rPr>
              <a:t>Copyright 2017, Leadership Strategies, Inc. - V15.07c Duplication prohibited without consent </a:t>
            </a:r>
          </a:p>
        </p:txBody>
      </p:sp>
      <p:graphicFrame>
        <p:nvGraphicFramePr>
          <p:cNvPr id="11" name="Table 10"/>
          <p:cNvGraphicFramePr>
            <a:graphicFrameLocks noGrp="1"/>
          </p:cNvGraphicFramePr>
          <p:nvPr>
            <p:extLst/>
          </p:nvPr>
        </p:nvGraphicFramePr>
        <p:xfrm>
          <a:off x="604017" y="3432281"/>
          <a:ext cx="8107361" cy="640080"/>
        </p:xfrm>
        <a:graphic>
          <a:graphicData uri="http://schemas.openxmlformats.org/drawingml/2006/table">
            <a:tbl>
              <a:tblPr firstRow="1" bandRow="1">
                <a:tableStyleId>{5C22544A-7EE6-4342-B048-85BDC9FD1C3A}</a:tableStyleId>
              </a:tblPr>
              <a:tblGrid>
                <a:gridCol w="762664">
                  <a:extLst>
                    <a:ext uri="{9D8B030D-6E8A-4147-A177-3AD203B41FA5}">
                      <a16:colId xmlns:a16="http://schemas.microsoft.com/office/drawing/2014/main" val="2530965431"/>
                    </a:ext>
                  </a:extLst>
                </a:gridCol>
                <a:gridCol w="7344697">
                  <a:extLst>
                    <a:ext uri="{9D8B030D-6E8A-4147-A177-3AD203B41FA5}">
                      <a16:colId xmlns:a16="http://schemas.microsoft.com/office/drawing/2014/main" val="2374861410"/>
                    </a:ext>
                  </a:extLst>
                </a:gridCol>
              </a:tblGrid>
              <a:tr h="370840">
                <a:tc>
                  <a:txBody>
                    <a:bodyPr/>
                    <a:lstStyle/>
                    <a:p>
                      <a:pPr algn="ctr"/>
                      <a:r>
                        <a:rPr lang="en-US" sz="3600" dirty="0"/>
                        <a:t>3</a:t>
                      </a:r>
                    </a:p>
                  </a:txBody>
                  <a:tcPr>
                    <a:solidFill>
                      <a:schemeClr val="tx1"/>
                    </a:solidFill>
                  </a:tcPr>
                </a:tc>
                <a:tc>
                  <a:txBody>
                    <a:bodyPr/>
                    <a:lstStyle/>
                    <a:p>
                      <a:r>
                        <a:rPr lang="en-US" sz="36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sp>
        <p:nvSpPr>
          <p:cNvPr id="14" name="Content Placeholder 6"/>
          <p:cNvSpPr txBox="1">
            <a:spLocks/>
          </p:cNvSpPr>
          <p:nvPr/>
        </p:nvSpPr>
        <p:spPr>
          <a:xfrm>
            <a:off x="2731325" y="4093643"/>
            <a:ext cx="6176701" cy="2646375"/>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10000"/>
              </a:lnSpc>
              <a:spcBef>
                <a:spcPts val="0"/>
              </a:spcBef>
              <a:buFont typeface="+mj-lt"/>
              <a:buAutoNum type="alphaUcPeriod"/>
            </a:pPr>
            <a:r>
              <a:rPr lang="en-US" sz="2400" dirty="0">
                <a:solidFill>
                  <a:schemeClr val="tx2"/>
                </a:solidFill>
                <a:latin typeface="Franklin Gothic Demi" panose="020B0703020102020204" pitchFamily="34" charset="0"/>
              </a:rPr>
              <a:t>3 Management Styles</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Determining Appropriate Management Styles</a:t>
            </a:r>
          </a:p>
          <a:p>
            <a:pPr marL="457200" indent="-457200">
              <a:lnSpc>
                <a:spcPct val="110000"/>
              </a:lnSpc>
              <a:spcBef>
                <a:spcPts val="0"/>
              </a:spcBef>
              <a:buFont typeface="+mj-lt"/>
              <a:buAutoNum type="alphaUcPeriod" startAt="2"/>
            </a:pPr>
            <a:r>
              <a:rPr lang="en-US" sz="2400" dirty="0">
                <a:solidFill>
                  <a:schemeClr val="tx2"/>
                </a:solidFill>
              </a:rPr>
              <a:t>5 Cs of Trust</a:t>
            </a:r>
          </a:p>
          <a:p>
            <a:pPr marL="457200" indent="-457200">
              <a:lnSpc>
                <a:spcPct val="110000"/>
              </a:lnSpc>
              <a:spcBef>
                <a:spcPts val="0"/>
              </a:spcBef>
              <a:buFont typeface="+mj-lt"/>
              <a:buAutoNum type="alphaUcPeriod" startAt="2"/>
            </a:pPr>
            <a:r>
              <a:rPr lang="en-US" sz="2400" dirty="0">
                <a:solidFill>
                  <a:schemeClr val="tx2"/>
                </a:solidFill>
              </a:rPr>
              <a:t>Decision Matrix</a:t>
            </a:r>
          </a:p>
          <a:p>
            <a:pPr marL="457200" indent="-457200">
              <a:lnSpc>
                <a:spcPct val="110000"/>
              </a:lnSpc>
              <a:spcBef>
                <a:spcPts val="0"/>
              </a:spcBef>
              <a:buFont typeface="+mj-lt"/>
              <a:buAutoNum type="alphaUcPeriod" startAt="2"/>
            </a:pPr>
            <a:r>
              <a:rPr lang="en-US" sz="2400" dirty="0">
                <a:solidFill>
                  <a:schemeClr val="tx2"/>
                </a:solidFill>
              </a:rPr>
              <a:t>The Power of the Starting Question</a:t>
            </a:r>
          </a:p>
          <a:p>
            <a:pPr marL="457200" indent="-457200">
              <a:lnSpc>
                <a:spcPct val="110000"/>
              </a:lnSpc>
              <a:spcBef>
                <a:spcPts val="0"/>
              </a:spcBef>
              <a:buFont typeface="+mj-lt"/>
              <a:buAutoNum type="alphaUcPeriod" startAt="2"/>
            </a:pPr>
            <a:r>
              <a:rPr lang="en-US" sz="2400" dirty="0">
                <a:solidFill>
                  <a:schemeClr val="tx2"/>
                </a:solidFill>
              </a:rPr>
              <a:t>Using Reacting Questions</a:t>
            </a:r>
          </a:p>
          <a:p>
            <a:pPr marL="457200" indent="-457200">
              <a:lnSpc>
                <a:spcPct val="110000"/>
              </a:lnSpc>
              <a:spcBef>
                <a:spcPts val="0"/>
              </a:spcBef>
              <a:buFont typeface="+mj-lt"/>
              <a:buAutoNum type="alphaUcPeriod" startAt="2"/>
            </a:pPr>
            <a:r>
              <a:rPr lang="en-US" sz="2400" dirty="0">
                <a:solidFill>
                  <a:schemeClr val="tx2"/>
                </a:solidFill>
              </a:rPr>
              <a:t>Keys to Meaningful Praise</a:t>
            </a:r>
          </a:p>
          <a:p>
            <a:pPr marL="457200" indent="-457200">
              <a:lnSpc>
                <a:spcPct val="110000"/>
              </a:lnSpc>
              <a:spcBef>
                <a:spcPts val="0"/>
              </a:spcBef>
              <a:buFont typeface="+mj-lt"/>
              <a:buAutoNum type="alphaUcPeriod" startAt="2"/>
            </a:pPr>
            <a:r>
              <a:rPr lang="en-US" sz="2400" dirty="0">
                <a:solidFill>
                  <a:schemeClr val="tx2"/>
                </a:solidFill>
              </a:rPr>
              <a:t>Providing Constructive Feedback</a:t>
            </a:r>
          </a:p>
          <a:p>
            <a:pPr marL="0" indent="0">
              <a:lnSpc>
                <a:spcPct val="110000"/>
              </a:lnSpc>
              <a:spcBef>
                <a:spcPts val="0"/>
              </a:spcBef>
              <a:buNone/>
            </a:pPr>
            <a:r>
              <a:rPr lang="en-US" sz="2400" dirty="0">
                <a:solidFill>
                  <a:schemeClr val="accent6">
                    <a:lumMod val="75000"/>
                  </a:schemeClr>
                </a:solidFill>
              </a:rPr>
              <a:t>Exercise</a:t>
            </a:r>
            <a:r>
              <a:rPr lang="en-US" sz="2400" dirty="0">
                <a:solidFill>
                  <a:schemeClr val="tx2"/>
                </a:solidFill>
              </a:rPr>
              <a:t>: Giving Praise and Constructive Feedback</a:t>
            </a:r>
          </a:p>
        </p:txBody>
      </p:sp>
      <p:pic>
        <p:nvPicPr>
          <p:cNvPr id="21" name="Picture 20"/>
          <p:cNvPicPr>
            <a:picLocks noChangeAspect="1"/>
          </p:cNvPicPr>
          <p:nvPr/>
        </p:nvPicPr>
        <p:blipFill>
          <a:blip r:embed="rId3"/>
          <a:stretch>
            <a:fillRect/>
          </a:stretch>
        </p:blipFill>
        <p:spPr>
          <a:xfrm>
            <a:off x="186808" y="4151017"/>
            <a:ext cx="2194560" cy="2203132"/>
          </a:xfrm>
          <a:prstGeom prst="rect">
            <a:avLst/>
          </a:prstGeom>
        </p:spPr>
      </p:pic>
    </p:spTree>
    <p:extLst>
      <p:ext uri="{BB962C8B-B14F-4D97-AF65-F5344CB8AC3E}">
        <p14:creationId xmlns:p14="http://schemas.microsoft.com/office/powerpoint/2010/main" val="2674961366"/>
      </p:ext>
    </p:extLst>
  </p:cSld>
  <p:clrMapOvr>
    <a:masterClrMapping/>
  </p:clrMapOvr>
</p:sld>
</file>

<file path=ppt/theme/theme1.xml><?xml version="1.0" encoding="utf-8"?>
<a:theme xmlns:a="http://schemas.openxmlformats.org/drawingml/2006/main" name="LTF-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6328</TotalTime>
  <Words>4592</Words>
  <Application>Microsoft Office PowerPoint</Application>
  <PresentationFormat>On-screen Show (4:3)</PresentationFormat>
  <Paragraphs>826</Paragraphs>
  <Slides>76</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76</vt:i4>
      </vt:variant>
    </vt:vector>
  </HeadingPairs>
  <TitlesOfParts>
    <vt:vector size="89" baseType="lpstr">
      <vt:lpstr>Arial</vt:lpstr>
      <vt:lpstr>Arial Black</vt:lpstr>
      <vt:lpstr>Calibri</vt:lpstr>
      <vt:lpstr>Franklin Gothic Book</vt:lpstr>
      <vt:lpstr>Franklin Gothic Demi</vt:lpstr>
      <vt:lpstr>Franklin Gothic Medium</vt:lpstr>
      <vt:lpstr>HelveticaNeue MediumExt</vt:lpstr>
      <vt:lpstr>Impact</vt:lpstr>
      <vt:lpstr>Tahoma</vt:lpstr>
      <vt:lpstr>Times New Roman</vt:lpstr>
      <vt:lpstr>Trebuchet MS</vt:lpstr>
      <vt:lpstr>Wingdings</vt:lpstr>
      <vt:lpstr>LTF-draft</vt:lpstr>
      <vt:lpstr>The Facilitative Leader</vt:lpstr>
      <vt:lpstr>PowerPoint Presentation</vt:lpstr>
      <vt:lpstr>Checkpoint</vt:lpstr>
      <vt:lpstr>TAFA - What does it mean to  “Take a Facilitative Approach?”</vt:lpstr>
      <vt:lpstr>Ground Rules</vt:lpstr>
      <vt:lpstr>Your Materials</vt:lpstr>
      <vt:lpstr>Homework  Review</vt:lpstr>
      <vt:lpstr>PowerPoint Presentation</vt:lpstr>
      <vt:lpstr>PowerPoint Presentation</vt:lpstr>
      <vt:lpstr>A. 3 Management Styles</vt:lpstr>
      <vt:lpstr>A. 3 Management Styles</vt:lpstr>
      <vt:lpstr>A. 3 Management Styles</vt:lpstr>
      <vt:lpstr>PowerPoint Presentation</vt:lpstr>
      <vt:lpstr>PowerPoint Presentation</vt:lpstr>
      <vt:lpstr>A. 3 Management Styles</vt:lpstr>
      <vt:lpstr>A. 3 Management Styles</vt:lpstr>
      <vt:lpstr>A. 3 Management Styles</vt:lpstr>
      <vt:lpstr>A. 3 Management Styles</vt:lpstr>
      <vt:lpstr>A. 3 Management Styles</vt:lpstr>
      <vt:lpstr> Review</vt:lpstr>
      <vt:lpstr> Review</vt:lpstr>
      <vt:lpstr> Review</vt:lpstr>
      <vt:lpstr> Review</vt:lpstr>
      <vt:lpstr>PowerPoint Presentation</vt:lpstr>
      <vt:lpstr>Spring Forward – 3a. Determining Appropriate Management Styles</vt:lpstr>
      <vt:lpstr>PowerPoint Presentation</vt:lpstr>
      <vt:lpstr>B. 5 Cs of Trust</vt:lpstr>
      <vt:lpstr>B. 5 Cs of Trust</vt:lpstr>
      <vt:lpstr>B. 5 Cs of Trust</vt:lpstr>
      <vt:lpstr>B. 5 Cs of Trust: Holding a Trust Conversation</vt:lpstr>
      <vt:lpstr>PowerPoint Presentation</vt:lpstr>
      <vt:lpstr>C. Decision Matrix</vt:lpstr>
      <vt:lpstr>  Where does the box go?</vt:lpstr>
      <vt:lpstr>C. Decision Matrix</vt:lpstr>
      <vt:lpstr>C. Decision Matrix</vt:lpstr>
      <vt:lpstr>PowerPoint Presentation</vt:lpstr>
      <vt:lpstr>PowerPoint Presentation</vt:lpstr>
      <vt:lpstr>Standing Poll</vt:lpstr>
      <vt:lpstr>D. The Power of the Starting Question</vt:lpstr>
      <vt:lpstr>D. The Power of the Starting Question</vt:lpstr>
      <vt:lpstr>D. Example: Make This a Type B Question</vt:lpstr>
      <vt:lpstr>D. The Power of the Starting Question</vt:lpstr>
      <vt:lpstr>D. The Power of the Starting Question</vt:lpstr>
      <vt:lpstr>D. The Power of the Starting Question</vt:lpstr>
      <vt:lpstr>D. The Power of the Starting Question</vt:lpstr>
      <vt:lpstr>PowerPoint Presentation</vt:lpstr>
      <vt:lpstr>E. Using Reacting Questions</vt:lpstr>
      <vt:lpstr>D. Using Reacting Questions</vt:lpstr>
      <vt:lpstr>D. Using Reacting Questions</vt:lpstr>
      <vt:lpstr>D. Using Reacting Questions</vt:lpstr>
      <vt:lpstr>D. Using Reacting Questions</vt:lpstr>
      <vt:lpstr>D. Using Reacting Questions</vt:lpstr>
      <vt:lpstr>PowerPoint Presentation</vt:lpstr>
      <vt:lpstr>E. Keys to Meaningful Praise</vt:lpstr>
      <vt:lpstr>E. Keys to Meaningful Praise</vt:lpstr>
      <vt:lpstr>PowerPoint Presentation</vt:lpstr>
      <vt:lpstr>G. Providing Constructive Feedback</vt:lpstr>
      <vt:lpstr>G. Providing Constructive Feedback</vt:lpstr>
      <vt:lpstr>PowerPoint Presentation</vt:lpstr>
      <vt:lpstr>Spring Forward – 3a. Determining Appropriate Management Styles</vt:lpstr>
      <vt:lpstr> Review</vt:lpstr>
      <vt:lpstr> Review</vt:lpstr>
      <vt:lpstr> Review</vt:lpstr>
      <vt:lpstr> Review</vt:lpstr>
      <vt:lpstr> Review</vt:lpstr>
      <vt:lpstr> Review</vt:lpstr>
      <vt:lpstr> Review</vt:lpstr>
      <vt:lpstr>Spring Forward – 3b. A Trust Discussion</vt:lpstr>
      <vt:lpstr>Spring Forward – 3b. A Trust Discussion</vt:lpstr>
      <vt:lpstr>PowerPoint Presentation</vt:lpstr>
      <vt:lpstr>TAFA   -</vt:lpstr>
      <vt:lpstr>Checkpoint</vt:lpstr>
      <vt:lpstr>Questions?</vt:lpstr>
      <vt:lpstr>The Facilitative Leader</vt:lpstr>
      <vt:lpstr>The Facilitative Leader</vt:lpstr>
      <vt:lpstr>The Facilitative Leader</vt:lpstr>
    </vt:vector>
  </TitlesOfParts>
  <Company>Leadership Strategies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Malika Waller</dc:creator>
  <cp:lastModifiedBy>Shauna Johnson</cp:lastModifiedBy>
  <cp:revision>332</cp:revision>
  <cp:lastPrinted>2017-01-26T17:59:57Z</cp:lastPrinted>
  <dcterms:created xsi:type="dcterms:W3CDTF">2015-07-09T15:55:52Z</dcterms:created>
  <dcterms:modified xsi:type="dcterms:W3CDTF">2017-05-08T19:43:54Z</dcterms:modified>
</cp:coreProperties>
</file>