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90"/>
  </p:notesMasterIdLst>
  <p:handoutMasterIdLst>
    <p:handoutMasterId r:id="rId91"/>
  </p:handoutMasterIdLst>
  <p:sldIdLst>
    <p:sldId id="581" r:id="rId2"/>
    <p:sldId id="582" r:id="rId3"/>
    <p:sldId id="568" r:id="rId4"/>
    <p:sldId id="579" r:id="rId5"/>
    <p:sldId id="572" r:id="rId6"/>
    <p:sldId id="653" r:id="rId7"/>
    <p:sldId id="583" r:id="rId8"/>
    <p:sldId id="576" r:id="rId9"/>
    <p:sldId id="640" r:id="rId10"/>
    <p:sldId id="481" r:id="rId11"/>
    <p:sldId id="586" r:id="rId12"/>
    <p:sldId id="482" r:id="rId13"/>
    <p:sldId id="483" r:id="rId14"/>
    <p:sldId id="484" r:id="rId15"/>
    <p:sldId id="485" r:id="rId16"/>
    <p:sldId id="486" r:id="rId17"/>
    <p:sldId id="487" r:id="rId18"/>
    <p:sldId id="488" r:id="rId19"/>
    <p:sldId id="489" r:id="rId20"/>
    <p:sldId id="490" r:id="rId21"/>
    <p:sldId id="491" r:id="rId22"/>
    <p:sldId id="492" r:id="rId23"/>
    <p:sldId id="493" r:id="rId24"/>
    <p:sldId id="494" r:id="rId25"/>
    <p:sldId id="495" r:id="rId26"/>
    <p:sldId id="496" r:id="rId27"/>
    <p:sldId id="497" r:id="rId28"/>
    <p:sldId id="498" r:id="rId29"/>
    <p:sldId id="630" r:id="rId30"/>
    <p:sldId id="628" r:id="rId31"/>
    <p:sldId id="629" r:id="rId32"/>
    <p:sldId id="631" r:id="rId33"/>
    <p:sldId id="632" r:id="rId34"/>
    <p:sldId id="641" r:id="rId35"/>
    <p:sldId id="588" r:id="rId36"/>
    <p:sldId id="589" r:id="rId37"/>
    <p:sldId id="590" r:id="rId38"/>
    <p:sldId id="591" r:id="rId39"/>
    <p:sldId id="592" r:id="rId40"/>
    <p:sldId id="593" r:id="rId41"/>
    <p:sldId id="594" r:id="rId42"/>
    <p:sldId id="643" r:id="rId43"/>
    <p:sldId id="639" r:id="rId44"/>
    <p:sldId id="642" r:id="rId45"/>
    <p:sldId id="587" r:id="rId46"/>
    <p:sldId id="509" r:id="rId47"/>
    <p:sldId id="510" r:id="rId48"/>
    <p:sldId id="511" r:id="rId49"/>
    <p:sldId id="512" r:id="rId50"/>
    <p:sldId id="513" r:id="rId51"/>
    <p:sldId id="514" r:id="rId52"/>
    <p:sldId id="515" r:id="rId53"/>
    <p:sldId id="516" r:id="rId54"/>
    <p:sldId id="517" r:id="rId55"/>
    <p:sldId id="518" r:id="rId56"/>
    <p:sldId id="548" r:id="rId57"/>
    <p:sldId id="549" r:id="rId58"/>
    <p:sldId id="550" r:id="rId59"/>
    <p:sldId id="551" r:id="rId60"/>
    <p:sldId id="644" r:id="rId61"/>
    <p:sldId id="584" r:id="rId62"/>
    <p:sldId id="585" r:id="rId63"/>
    <p:sldId id="601" r:id="rId64"/>
    <p:sldId id="602" r:id="rId65"/>
    <p:sldId id="603" r:id="rId66"/>
    <p:sldId id="604" r:id="rId67"/>
    <p:sldId id="650" r:id="rId68"/>
    <p:sldId id="651" r:id="rId69"/>
    <p:sldId id="645" r:id="rId70"/>
    <p:sldId id="565" r:id="rId71"/>
    <p:sldId id="646" r:id="rId72"/>
    <p:sldId id="649" r:id="rId73"/>
    <p:sldId id="652" r:id="rId74"/>
    <p:sldId id="633" r:id="rId75"/>
    <p:sldId id="634" r:id="rId76"/>
    <p:sldId id="635" r:id="rId77"/>
    <p:sldId id="636" r:id="rId78"/>
    <p:sldId id="637" r:id="rId79"/>
    <p:sldId id="638" r:id="rId80"/>
    <p:sldId id="619" r:id="rId81"/>
    <p:sldId id="620" r:id="rId82"/>
    <p:sldId id="647" r:id="rId83"/>
    <p:sldId id="621" r:id="rId84"/>
    <p:sldId id="569" r:id="rId85"/>
    <p:sldId id="538" r:id="rId86"/>
    <p:sldId id="616" r:id="rId87"/>
    <p:sldId id="617" r:id="rId88"/>
    <p:sldId id="618" r:id="rId8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Wilkinson" initials="MW" lastIdx="6" clrIdx="0"/>
  <p:cmAuthor id="2" name="Peter Martin" initials="PM" lastIdx="2" clrIdx="1">
    <p:extLst>
      <p:ext uri="{19B8F6BF-5375-455C-9EA6-DF929625EA0E}">
        <p15:presenceInfo xmlns:p15="http://schemas.microsoft.com/office/powerpoint/2012/main" userId="S-1-5-21-4000621018-3842134135-1534255045-42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E8E8E8"/>
    <a:srgbClr val="FF0000"/>
    <a:srgbClr val="008000"/>
    <a:srgbClr val="ACBF45"/>
    <a:srgbClr val="B4BF45"/>
    <a:srgbClr val="AFBF45"/>
    <a:srgbClr val="9DBF45"/>
    <a:srgbClr val="A5BF45"/>
    <a:srgbClr val="A5B84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8" autoAdjust="0"/>
    <p:restoredTop sz="90653" autoAdjust="0"/>
  </p:normalViewPr>
  <p:slideViewPr>
    <p:cSldViewPr snapToGrid="0" snapToObjects="1">
      <p:cViewPr varScale="1">
        <p:scale>
          <a:sx n="100" d="100"/>
          <a:sy n="100" d="100"/>
        </p:scale>
        <p:origin x="1722"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53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6" rIns="93172" bIns="46586" rtlCol="0"/>
          <a:lstStyle>
            <a:lvl1pPr algn="r">
              <a:defRPr sz="1300"/>
            </a:lvl1pPr>
          </a:lstStyle>
          <a:p>
            <a:fld id="{56FCBDE7-740B-A14F-AF1B-06CCAAAF0227}" type="datetimeFigureOut">
              <a:rPr lang="en-US" smtClean="0"/>
              <a:t>5/8/2017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300"/>
            </a:lvl1pPr>
          </a:lstStyle>
          <a:p>
            <a:fld id="{D6F7BD76-6B67-8B4B-80DE-61E67726D293}" type="slidenum">
              <a:rPr lang="en-US" smtClean="0"/>
              <a:t>‹#›</a:t>
            </a:fld>
            <a:endParaRPr lang="en-US" dirty="0"/>
          </a:p>
        </p:txBody>
      </p:sp>
    </p:spTree>
    <p:extLst>
      <p:ext uri="{BB962C8B-B14F-4D97-AF65-F5344CB8AC3E}">
        <p14:creationId xmlns:p14="http://schemas.microsoft.com/office/powerpoint/2010/main" val="18402319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ECA6E591-6C5F-354B-B66A-F08200E173D4}" type="datetimeFigureOut">
              <a:rPr lang="en-US" smtClean="0"/>
              <a:t>5/8/2017</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9BF10644-A130-D241-8134-3B424690AF77}" type="slidenum">
              <a:rPr lang="en-US" smtClean="0"/>
              <a:t>‹#›</a:t>
            </a:fld>
            <a:endParaRPr lang="en-US" dirty="0"/>
          </a:p>
        </p:txBody>
      </p:sp>
    </p:spTree>
    <p:extLst>
      <p:ext uri="{BB962C8B-B14F-4D97-AF65-F5344CB8AC3E}">
        <p14:creationId xmlns:p14="http://schemas.microsoft.com/office/powerpoint/2010/main" val="15820320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defTabSz="424786">
              <a:defRPr/>
            </a:pPr>
            <a:endParaRPr lang="en-US" dirty="0">
              <a:effectLst/>
            </a:endParaRPr>
          </a:p>
        </p:txBody>
      </p:sp>
      <p:sp>
        <p:nvSpPr>
          <p:cNvPr id="4" name="Slide Number Placeholder 3"/>
          <p:cNvSpPr>
            <a:spLocks noGrp="1"/>
          </p:cNvSpPr>
          <p:nvPr>
            <p:ph type="sldNum" sz="quarter" idx="10"/>
          </p:nvPr>
        </p:nvSpPr>
        <p:spPr/>
        <p:txBody>
          <a:bodyPr/>
          <a:lstStyle/>
          <a:p>
            <a:fld id="{9BF10644-A130-D241-8134-3B424690AF77}" type="slidenum">
              <a:rPr lang="en-US" smtClean="0"/>
              <a:t>1</a:t>
            </a:fld>
            <a:endParaRPr lang="en-US" dirty="0"/>
          </a:p>
        </p:txBody>
      </p:sp>
    </p:spTree>
    <p:extLst>
      <p:ext uri="{BB962C8B-B14F-4D97-AF65-F5344CB8AC3E}">
        <p14:creationId xmlns:p14="http://schemas.microsoft.com/office/powerpoint/2010/main" val="1107916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1E302751-587F-4CEA-BF17-4E231912169C}" type="slidenum">
              <a:rPr kumimoji="0" lang="en-US" altLang="en-US" smtClean="0">
                <a:latin typeface="Tahoma" panose="020B0604030504040204" pitchFamily="34" charset="0"/>
              </a:rPr>
              <a:pPr>
                <a:spcBef>
                  <a:spcPct val="0"/>
                </a:spcBef>
              </a:pPr>
              <a:t>48</a:t>
            </a:fld>
            <a:endParaRPr kumimoji="0" lang="en-US" altLang="en-US">
              <a:latin typeface="Tahoma" panose="020B0604030504040204"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L</a:t>
            </a:r>
          </a:p>
        </p:txBody>
      </p:sp>
    </p:spTree>
    <p:extLst>
      <p:ext uri="{BB962C8B-B14F-4D97-AF65-F5344CB8AC3E}">
        <p14:creationId xmlns:p14="http://schemas.microsoft.com/office/powerpoint/2010/main" val="3723475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a:t>
            </a:r>
            <a:r>
              <a:rPr lang="en-US" baseline="0" dirty="0"/>
              <a:t>, 1/14 – </a:t>
            </a:r>
            <a:r>
              <a:rPr lang="en-US" dirty="0"/>
              <a:t>Needs animation.</a:t>
            </a:r>
          </a:p>
          <a:p>
            <a:pPr defTabSz="465887">
              <a:defRPr/>
            </a:pPr>
            <a:r>
              <a:rPr lang="en-US" baseline="0" dirty="0"/>
              <a:t>MDW, 1/14 – not sure of order. Can be rearranged by facilitator</a:t>
            </a:r>
            <a:endParaRPr lang="en-US" dirty="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t>64</a:t>
            </a:fld>
            <a:endParaRPr lang="en-US" dirty="0"/>
          </a:p>
        </p:txBody>
      </p:sp>
    </p:spTree>
    <p:extLst>
      <p:ext uri="{BB962C8B-B14F-4D97-AF65-F5344CB8AC3E}">
        <p14:creationId xmlns:p14="http://schemas.microsoft.com/office/powerpoint/2010/main" val="1674983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a:t>
            </a:r>
            <a:r>
              <a:rPr lang="en-US" baseline="0" dirty="0"/>
              <a:t> 1/14 – Needs animation.</a:t>
            </a:r>
          </a:p>
          <a:p>
            <a:pPr defTabSz="465887">
              <a:defRPr/>
            </a:pPr>
            <a:r>
              <a:rPr lang="en-US" baseline="0" dirty="0"/>
              <a:t>MDW, 1/14 – not sure of order. Can be rearranged by facilitator</a:t>
            </a:r>
            <a:endParaRPr lang="en-US" dirty="0"/>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t>65</a:t>
            </a:fld>
            <a:endParaRPr lang="en-US" dirty="0"/>
          </a:p>
        </p:txBody>
      </p:sp>
    </p:spTree>
    <p:extLst>
      <p:ext uri="{BB962C8B-B14F-4D97-AF65-F5344CB8AC3E}">
        <p14:creationId xmlns:p14="http://schemas.microsoft.com/office/powerpoint/2010/main" val="1632389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0644-A130-D241-8134-3B424690AF77}" type="slidenum">
              <a:rPr lang="en-US" smtClean="0"/>
              <a:t>67</a:t>
            </a:fld>
            <a:endParaRPr lang="en-US" dirty="0"/>
          </a:p>
        </p:txBody>
      </p:sp>
    </p:spTree>
    <p:extLst>
      <p:ext uri="{BB962C8B-B14F-4D97-AF65-F5344CB8AC3E}">
        <p14:creationId xmlns:p14="http://schemas.microsoft.com/office/powerpoint/2010/main" val="1845256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0644-A130-D241-8134-3B424690AF77}" type="slidenum">
              <a:rPr lang="en-US" smtClean="0"/>
              <a:t>68</a:t>
            </a:fld>
            <a:endParaRPr lang="en-US" dirty="0"/>
          </a:p>
        </p:txBody>
      </p:sp>
    </p:spTree>
    <p:extLst>
      <p:ext uri="{BB962C8B-B14F-4D97-AF65-F5344CB8AC3E}">
        <p14:creationId xmlns:p14="http://schemas.microsoft.com/office/powerpoint/2010/main" val="1320329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i="1" baseline="0" dirty="0"/>
              <a:t>For this evening’s assignment, we would like you to review your DISC Profile and do the following:</a:t>
            </a:r>
          </a:p>
          <a:p>
            <a:pPr marL="171450" indent="-171450">
              <a:buFont typeface="Arial" pitchFamily="34" charset="0"/>
              <a:buChar char="•"/>
            </a:pPr>
            <a:r>
              <a:rPr lang="en-US" i="1" dirty="0"/>
              <a:t>Circle</a:t>
            </a:r>
            <a:r>
              <a:rPr lang="en-US" i="1" baseline="0" dirty="0"/>
              <a:t> the major items with which you agree</a:t>
            </a:r>
          </a:p>
          <a:p>
            <a:pPr marL="171450" indent="-171450">
              <a:buFont typeface="Arial" pitchFamily="34" charset="0"/>
              <a:buChar char="•"/>
            </a:pPr>
            <a:r>
              <a:rPr lang="en-US" i="1" baseline="0" dirty="0"/>
              <a:t>For those items with which you do not agree, mark those with an X</a:t>
            </a:r>
          </a:p>
          <a:p>
            <a:pPr marL="171450" indent="-171450">
              <a:buFont typeface="Arial" pitchFamily="34" charset="0"/>
              <a:buChar char="•"/>
            </a:pPr>
            <a:r>
              <a:rPr lang="en-US" i="1" baseline="0" dirty="0"/>
              <a:t>For those items you are not certain about….you think that might be you or might not be you….mark those with a ?</a:t>
            </a:r>
          </a:p>
          <a:p>
            <a:pPr marL="171450" indent="-171450">
              <a:buFont typeface="Arial" pitchFamily="34" charset="0"/>
              <a:buChar char="•"/>
            </a:pPr>
            <a:endParaRPr lang="en-US" i="1" baseline="0" dirty="0"/>
          </a:p>
          <a:p>
            <a:pPr marL="0" indent="0">
              <a:buFont typeface="Arial" pitchFamily="34" charset="0"/>
              <a:buNone/>
            </a:pPr>
            <a:r>
              <a:rPr lang="en-US" i="1" baseline="0" dirty="0"/>
              <a:t>We find it very interesting to ask someone that knows you very well to review your DISC Profile and see what they agree or disagree with….you may find their comments very insightful and give you another perspective on how other people may “see you”…….  </a:t>
            </a:r>
          </a:p>
          <a:p>
            <a:endParaRPr lang="en-US" dirty="0"/>
          </a:p>
        </p:txBody>
      </p:sp>
      <p:sp>
        <p:nvSpPr>
          <p:cNvPr id="4" name="Slide Number Placeholder 3"/>
          <p:cNvSpPr>
            <a:spLocks noGrp="1"/>
          </p:cNvSpPr>
          <p:nvPr>
            <p:ph type="sldNum" sz="quarter" idx="10"/>
          </p:nvPr>
        </p:nvSpPr>
        <p:spPr/>
        <p:txBody>
          <a:bodyPr/>
          <a:lstStyle/>
          <a:p>
            <a:fld id="{13FBA1D5-D119-4E4C-87A6-230C7B59CEE9}" type="slidenum">
              <a:rPr lang="en-US" smtClean="0"/>
              <a:pPr/>
              <a:t>72</a:t>
            </a:fld>
            <a:endParaRPr lang="en-US" dirty="0"/>
          </a:p>
        </p:txBody>
      </p:sp>
    </p:spTree>
    <p:extLst>
      <p:ext uri="{BB962C8B-B14F-4D97-AF65-F5344CB8AC3E}">
        <p14:creationId xmlns:p14="http://schemas.microsoft.com/office/powerpoint/2010/main" val="3468330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0644-A130-D241-8134-3B424690AF77}" type="slidenum">
              <a:rPr lang="en-US" smtClean="0"/>
              <a:t>80</a:t>
            </a:fld>
            <a:endParaRPr lang="en-US" dirty="0"/>
          </a:p>
        </p:txBody>
      </p:sp>
    </p:spTree>
    <p:extLst>
      <p:ext uri="{BB962C8B-B14F-4D97-AF65-F5344CB8AC3E}">
        <p14:creationId xmlns:p14="http://schemas.microsoft.com/office/powerpoint/2010/main" val="1418585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0644-A130-D241-8134-3B424690AF77}" type="slidenum">
              <a:rPr lang="en-US" smtClean="0"/>
              <a:t>81</a:t>
            </a:fld>
            <a:endParaRPr lang="en-US" dirty="0"/>
          </a:p>
        </p:txBody>
      </p:sp>
    </p:spTree>
    <p:extLst>
      <p:ext uri="{BB962C8B-B14F-4D97-AF65-F5344CB8AC3E}">
        <p14:creationId xmlns:p14="http://schemas.microsoft.com/office/powerpoint/2010/main" val="756408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0644-A130-D241-8134-3B424690AF77}" type="slidenum">
              <a:rPr lang="en-US" smtClean="0"/>
              <a:t>83</a:t>
            </a:fld>
            <a:endParaRPr lang="en-US" dirty="0"/>
          </a:p>
        </p:txBody>
      </p:sp>
    </p:spTree>
    <p:extLst>
      <p:ext uri="{BB962C8B-B14F-4D97-AF65-F5344CB8AC3E}">
        <p14:creationId xmlns:p14="http://schemas.microsoft.com/office/powerpoint/2010/main" val="615951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1" baseline="0" dirty="0"/>
              <a:t>OK, while we have this methodology diagram in front of us, let’s go back to our grouped objectives. </a:t>
            </a:r>
            <a:r>
              <a:rPr lang="en-US" b="1" baseline="0" dirty="0"/>
              <a:t>[Go back to each category from the grouped objectives collected earlier and ask the group where that item will be covered. Match their objectives to the principles – essentially the agenda for the class – and demonstrate how to adapt the agenda to meet the need for any group that will not map to a principle.]</a:t>
            </a:r>
          </a:p>
          <a:p>
            <a:endParaRPr lang="en-US" dirty="0"/>
          </a:p>
        </p:txBody>
      </p:sp>
      <p:sp>
        <p:nvSpPr>
          <p:cNvPr id="4" name="Slide Number Placeholder 3"/>
          <p:cNvSpPr>
            <a:spLocks noGrp="1"/>
          </p:cNvSpPr>
          <p:nvPr>
            <p:ph type="sldNum" sz="quarter" idx="10"/>
          </p:nvPr>
        </p:nvSpPr>
        <p:spPr/>
        <p:txBody>
          <a:bodyPr/>
          <a:lstStyle/>
          <a:p>
            <a:fld id="{9BF10644-A130-D241-8134-3B424690AF77}" type="slidenum">
              <a:rPr lang="en-US" smtClean="0"/>
              <a:t>84</a:t>
            </a:fld>
            <a:endParaRPr lang="en-US" dirty="0"/>
          </a:p>
        </p:txBody>
      </p:sp>
    </p:spTree>
    <p:extLst>
      <p:ext uri="{BB962C8B-B14F-4D97-AF65-F5344CB8AC3E}">
        <p14:creationId xmlns:p14="http://schemas.microsoft.com/office/powerpoint/2010/main" val="3450491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1" baseline="0" dirty="0"/>
              <a:t>OK, while we have this methodology diagram in front of us, let’s go back to our grouped objectives. </a:t>
            </a:r>
            <a:r>
              <a:rPr lang="en-US" b="1" baseline="0" dirty="0"/>
              <a:t>[Go back to each category from the grouped objectives collected earlier and ask the group where that item will be covered. Match their objectives to the principles – essentially the agenda for the class – and demonstrate how to adapt the agenda to meet the need for any group that will not map to a principle.]</a:t>
            </a:r>
          </a:p>
          <a:p>
            <a:endParaRPr lang="en-US" dirty="0"/>
          </a:p>
        </p:txBody>
      </p:sp>
      <p:sp>
        <p:nvSpPr>
          <p:cNvPr id="4" name="Slide Number Placeholder 3"/>
          <p:cNvSpPr>
            <a:spLocks noGrp="1"/>
          </p:cNvSpPr>
          <p:nvPr>
            <p:ph type="sldNum" sz="quarter" idx="10"/>
          </p:nvPr>
        </p:nvSpPr>
        <p:spPr/>
        <p:txBody>
          <a:bodyPr/>
          <a:lstStyle/>
          <a:p>
            <a:fld id="{9BF10644-A130-D241-8134-3B424690AF77}" type="slidenum">
              <a:rPr lang="en-US" smtClean="0"/>
              <a:t>3</a:t>
            </a:fld>
            <a:endParaRPr lang="en-US" dirty="0"/>
          </a:p>
        </p:txBody>
      </p:sp>
    </p:spTree>
    <p:extLst>
      <p:ext uri="{BB962C8B-B14F-4D97-AF65-F5344CB8AC3E}">
        <p14:creationId xmlns:p14="http://schemas.microsoft.com/office/powerpoint/2010/main" val="541351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THIS</a:t>
            </a:r>
            <a:r>
              <a:rPr lang="en-US" b="1" i="1" baseline="0" dirty="0"/>
              <a:t> SLIDE should be hidden if another module will immediately follow this one.</a:t>
            </a:r>
          </a:p>
          <a:p>
            <a:endParaRPr lang="en-US" b="1" i="1" baseline="0" dirty="0">
              <a:sym typeface="Wingdings" pitchFamily="2" charset="2"/>
            </a:endParaRPr>
          </a:p>
          <a:p>
            <a:r>
              <a:rPr lang="en-US" b="1" i="1" dirty="0"/>
              <a:t>We fundamentally</a:t>
            </a:r>
            <a:r>
              <a:rPr lang="en-US" b="1" i="1" baseline="0" dirty="0"/>
              <a:t> believe facilitation is a skill that applies in a multitude of situations. We also are confident that in our quest to “share the power of facilitation with the world” that connecting via social media is a way for all of us to collectively share our successes, our challenges and our facilitation work. To “facilitate” that process, we want to ensure you are aware of how we can all stay connected using social media.</a:t>
            </a:r>
          </a:p>
          <a:p>
            <a:endParaRPr lang="en-US" b="1" i="1" baseline="0" dirty="0"/>
          </a:p>
          <a:p>
            <a:r>
              <a:rPr lang="en-US" b="1" i="1" baseline="0" dirty="0"/>
              <a:t>How many of you have found many of the skills in the class helpful? [raise your hand] I know that one of the things I did after attending was share what I learned with many of my colleagues. Have some of you already thought about that? [nod your head]</a:t>
            </a:r>
          </a:p>
          <a:p>
            <a:endParaRPr lang="en-US" b="1" i="1" baseline="0" dirty="0"/>
          </a:p>
          <a:p>
            <a:r>
              <a:rPr lang="en-US" b="1" i="1" baseline="0" dirty="0"/>
              <a:t>Then ,one request we would like to make of you is to update your “education or classes attended” on your LinkedIn profile. That visibility will help all of us to “share the power” I have been referring to. Any questions? [facilitate the discussion]</a:t>
            </a:r>
            <a:endParaRPr lang="en-US" b="1" i="1" dirty="0"/>
          </a:p>
        </p:txBody>
      </p:sp>
      <p:sp>
        <p:nvSpPr>
          <p:cNvPr id="4" name="Slide Number Placeholder 3"/>
          <p:cNvSpPr>
            <a:spLocks noGrp="1"/>
          </p:cNvSpPr>
          <p:nvPr>
            <p:ph type="sldNum" sz="quarter" idx="10"/>
          </p:nvPr>
        </p:nvSpPr>
        <p:spPr/>
        <p:txBody>
          <a:bodyPr/>
          <a:lstStyle/>
          <a:p>
            <a:fld id="{4B573F6C-1218-BD4D-A5E4-4AD687B88FB2}" type="slidenum">
              <a:rPr lang="en-US" smtClean="0"/>
              <a:pPr/>
              <a:t>85</a:t>
            </a:fld>
            <a:endParaRPr lang="en-US" dirty="0"/>
          </a:p>
        </p:txBody>
      </p:sp>
    </p:spTree>
    <p:extLst>
      <p:ext uri="{BB962C8B-B14F-4D97-AF65-F5344CB8AC3E}">
        <p14:creationId xmlns:p14="http://schemas.microsoft.com/office/powerpoint/2010/main" val="3461218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marR="0" lvl="0" indent="0" algn="l" defTabSz="424786" rtl="0" eaLnBrk="1" fontAlgn="auto" latinLnBrk="0" hangingPunct="1">
              <a:lnSpc>
                <a:spcPct val="100000"/>
              </a:lnSpc>
              <a:spcBef>
                <a:spcPts val="0"/>
              </a:spcBef>
              <a:spcAft>
                <a:spcPts val="0"/>
              </a:spcAft>
              <a:buClrTx/>
              <a:buSzTx/>
              <a:buFontTx/>
              <a:buNone/>
              <a:tabLst/>
              <a:defRPr/>
            </a:pPr>
            <a:r>
              <a:rPr lang="en-US" dirty="0"/>
              <a:t>This slide should be hidden if this module will be followed on the same day by another module.</a:t>
            </a:r>
          </a:p>
          <a:p>
            <a:pPr defTabSz="424786">
              <a:defRPr/>
            </a:pPr>
            <a:endParaRPr lang="en-US" dirty="0">
              <a:effectLst/>
            </a:endParaRPr>
          </a:p>
        </p:txBody>
      </p:sp>
      <p:sp>
        <p:nvSpPr>
          <p:cNvPr id="4" name="Slide Number Placeholder 3"/>
          <p:cNvSpPr>
            <a:spLocks noGrp="1"/>
          </p:cNvSpPr>
          <p:nvPr>
            <p:ph type="sldNum" sz="quarter" idx="10"/>
          </p:nvPr>
        </p:nvSpPr>
        <p:spPr/>
        <p:txBody>
          <a:bodyPr/>
          <a:lstStyle/>
          <a:p>
            <a:fld id="{9BF10644-A130-D241-8134-3B424690AF77}" type="slidenum">
              <a:rPr lang="en-US" smtClean="0"/>
              <a:t>86</a:t>
            </a:fld>
            <a:endParaRPr lang="en-US" dirty="0"/>
          </a:p>
        </p:txBody>
      </p:sp>
    </p:spTree>
    <p:extLst>
      <p:ext uri="{BB962C8B-B14F-4D97-AF65-F5344CB8AC3E}">
        <p14:creationId xmlns:p14="http://schemas.microsoft.com/office/powerpoint/2010/main" val="3040802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marR="0" lvl="0" indent="0" algn="l" defTabSz="424786" rtl="0" eaLnBrk="1" fontAlgn="auto" latinLnBrk="0" hangingPunct="1">
              <a:lnSpc>
                <a:spcPct val="100000"/>
              </a:lnSpc>
              <a:spcBef>
                <a:spcPts val="0"/>
              </a:spcBef>
              <a:spcAft>
                <a:spcPts val="0"/>
              </a:spcAft>
              <a:buClrTx/>
              <a:buSzTx/>
              <a:buFontTx/>
              <a:buNone/>
              <a:tabLst/>
              <a:defRPr/>
            </a:pPr>
            <a:r>
              <a:rPr lang="en-US" dirty="0"/>
              <a:t>This slide should be hidden if this module will be followed on the same day by another module.</a:t>
            </a:r>
          </a:p>
          <a:p>
            <a:pPr defTabSz="424786">
              <a:defRPr/>
            </a:pPr>
            <a:endParaRPr lang="en-US" dirty="0">
              <a:effectLst/>
            </a:endParaRPr>
          </a:p>
        </p:txBody>
      </p:sp>
      <p:sp>
        <p:nvSpPr>
          <p:cNvPr id="4" name="Slide Number Placeholder 3"/>
          <p:cNvSpPr>
            <a:spLocks noGrp="1"/>
          </p:cNvSpPr>
          <p:nvPr>
            <p:ph type="sldNum" sz="quarter" idx="10"/>
          </p:nvPr>
        </p:nvSpPr>
        <p:spPr/>
        <p:txBody>
          <a:bodyPr/>
          <a:lstStyle/>
          <a:p>
            <a:fld id="{9BF10644-A130-D241-8134-3B424690AF77}" type="slidenum">
              <a:rPr lang="en-US" smtClean="0"/>
              <a:t>87</a:t>
            </a:fld>
            <a:endParaRPr lang="en-US" dirty="0"/>
          </a:p>
        </p:txBody>
      </p:sp>
    </p:spTree>
    <p:extLst>
      <p:ext uri="{BB962C8B-B14F-4D97-AF65-F5344CB8AC3E}">
        <p14:creationId xmlns:p14="http://schemas.microsoft.com/office/powerpoint/2010/main" val="3981171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marR="0" lvl="0" indent="0" algn="l" defTabSz="424786" rtl="0" eaLnBrk="1" fontAlgn="auto" latinLnBrk="0" hangingPunct="1">
              <a:lnSpc>
                <a:spcPct val="100000"/>
              </a:lnSpc>
              <a:spcBef>
                <a:spcPts val="0"/>
              </a:spcBef>
              <a:spcAft>
                <a:spcPts val="0"/>
              </a:spcAft>
              <a:buClrTx/>
              <a:buSzTx/>
              <a:buFontTx/>
              <a:buNone/>
              <a:tabLst/>
              <a:defRPr/>
            </a:pPr>
            <a:r>
              <a:rPr lang="en-US" dirty="0"/>
              <a:t>This slide should be hidden if this module will be followed on the same day by another module.</a:t>
            </a:r>
          </a:p>
          <a:p>
            <a:pPr defTabSz="424786">
              <a:defRPr/>
            </a:pPr>
            <a:endParaRPr lang="en-US" dirty="0">
              <a:effectLst/>
            </a:endParaRPr>
          </a:p>
        </p:txBody>
      </p:sp>
      <p:sp>
        <p:nvSpPr>
          <p:cNvPr id="4" name="Slide Number Placeholder 3"/>
          <p:cNvSpPr>
            <a:spLocks noGrp="1"/>
          </p:cNvSpPr>
          <p:nvPr>
            <p:ph type="sldNum" sz="quarter" idx="10"/>
          </p:nvPr>
        </p:nvSpPr>
        <p:spPr/>
        <p:txBody>
          <a:bodyPr/>
          <a:lstStyle/>
          <a:p>
            <a:fld id="{9BF10644-A130-D241-8134-3B424690AF77}" type="slidenum">
              <a:rPr lang="en-US" smtClean="0"/>
              <a:t>88</a:t>
            </a:fld>
            <a:endParaRPr lang="en-US" dirty="0"/>
          </a:p>
        </p:txBody>
      </p:sp>
    </p:spTree>
    <p:extLst>
      <p:ext uri="{BB962C8B-B14F-4D97-AF65-F5344CB8AC3E}">
        <p14:creationId xmlns:p14="http://schemas.microsoft.com/office/powerpoint/2010/main" val="3458341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0644-A130-D241-8134-3B424690AF77}" type="slidenum">
              <a:rPr lang="en-US" smtClean="0"/>
              <a:t>4</a:t>
            </a:fld>
            <a:endParaRPr lang="en-US" dirty="0"/>
          </a:p>
        </p:txBody>
      </p:sp>
    </p:spTree>
    <p:extLst>
      <p:ext uri="{BB962C8B-B14F-4D97-AF65-F5344CB8AC3E}">
        <p14:creationId xmlns:p14="http://schemas.microsoft.com/office/powerpoint/2010/main" val="3758995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 4 through 8 should be hidden if the module immediately follows the previous module</a:t>
            </a:r>
          </a:p>
        </p:txBody>
      </p:sp>
      <p:sp>
        <p:nvSpPr>
          <p:cNvPr id="4" name="Slide Number Placeholder 3"/>
          <p:cNvSpPr>
            <a:spLocks noGrp="1"/>
          </p:cNvSpPr>
          <p:nvPr>
            <p:ph type="sldNum" sz="quarter" idx="10"/>
          </p:nvPr>
        </p:nvSpPr>
        <p:spPr/>
        <p:txBody>
          <a:bodyPr/>
          <a:lstStyle/>
          <a:p>
            <a:fld id="{9BF10644-A130-D241-8134-3B424690AF77}" type="slidenum">
              <a:rPr lang="en-US" smtClean="0"/>
              <a:t>5</a:t>
            </a:fld>
            <a:endParaRPr lang="en-US" dirty="0"/>
          </a:p>
        </p:txBody>
      </p:sp>
    </p:spTree>
    <p:extLst>
      <p:ext uri="{BB962C8B-B14F-4D97-AF65-F5344CB8AC3E}">
        <p14:creationId xmlns:p14="http://schemas.microsoft.com/office/powerpoint/2010/main" val="25014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0644-A130-D241-8134-3B424690AF77}" type="slidenum">
              <a:rPr lang="en-US" smtClean="0"/>
              <a:t>7</a:t>
            </a:fld>
            <a:endParaRPr lang="en-US" dirty="0"/>
          </a:p>
        </p:txBody>
      </p:sp>
    </p:spTree>
    <p:extLst>
      <p:ext uri="{BB962C8B-B14F-4D97-AF65-F5344CB8AC3E}">
        <p14:creationId xmlns:p14="http://schemas.microsoft.com/office/powerpoint/2010/main" val="1557952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people understand the DISC system, using tape to create the four quadrants on the floor in the training room. Explain that you would like to get people to think about that person they are having trouble communicating with. Then first describe the north/south dimension (direct/indirect) and have people represent the person they have trouble communicating with  and ask them to physical place themselves above or below the horizontal bar based on if the person they are describing is direct or indirect. Then describe the west/east dimension (task versus people) and have people move to the right or left. This will get people in the quadrants, then use the PowerPoint to name the four dimensions.</a:t>
            </a:r>
          </a:p>
        </p:txBody>
      </p:sp>
      <p:sp>
        <p:nvSpPr>
          <p:cNvPr id="4" name="Slide Number Placeholder 3"/>
          <p:cNvSpPr>
            <a:spLocks noGrp="1"/>
          </p:cNvSpPr>
          <p:nvPr>
            <p:ph type="sldNum" sz="quarter" idx="10"/>
          </p:nvPr>
        </p:nvSpPr>
        <p:spPr/>
        <p:txBody>
          <a:bodyPr/>
          <a:lstStyle/>
          <a:p>
            <a:fld id="{9BF10644-A130-D241-8134-3B424690AF77}" type="slidenum">
              <a:rPr lang="en-US" smtClean="0"/>
              <a:t>11</a:t>
            </a:fld>
            <a:endParaRPr lang="en-US" dirty="0"/>
          </a:p>
        </p:txBody>
      </p:sp>
    </p:spTree>
    <p:extLst>
      <p:ext uri="{BB962C8B-B14F-4D97-AF65-F5344CB8AC3E}">
        <p14:creationId xmlns:p14="http://schemas.microsoft.com/office/powerpoint/2010/main" val="1176180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0644-A130-D241-8134-3B424690AF77}" type="slidenum">
              <a:rPr lang="en-US" smtClean="0"/>
              <a:t>21</a:t>
            </a:fld>
            <a:endParaRPr lang="en-US" dirty="0"/>
          </a:p>
        </p:txBody>
      </p:sp>
    </p:spTree>
    <p:extLst>
      <p:ext uri="{BB962C8B-B14F-4D97-AF65-F5344CB8AC3E}">
        <p14:creationId xmlns:p14="http://schemas.microsoft.com/office/powerpoint/2010/main" val="2016387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0644-A130-D241-8134-3B424690AF77}" type="slidenum">
              <a:rPr lang="en-US" smtClean="0"/>
              <a:t>41</a:t>
            </a:fld>
            <a:endParaRPr lang="en-US" dirty="0"/>
          </a:p>
        </p:txBody>
      </p:sp>
    </p:spTree>
    <p:extLst>
      <p:ext uri="{BB962C8B-B14F-4D97-AF65-F5344CB8AC3E}">
        <p14:creationId xmlns:p14="http://schemas.microsoft.com/office/powerpoint/2010/main" val="3953177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a:t>
            </a:r>
            <a:r>
              <a:rPr lang="en-US" baseline="0" dirty="0"/>
              <a:t> to voicemail?</a:t>
            </a:r>
            <a:endParaRPr lang="en-US" dirty="0"/>
          </a:p>
        </p:txBody>
      </p:sp>
      <p:sp>
        <p:nvSpPr>
          <p:cNvPr id="4" name="Slide Number Placeholder 3"/>
          <p:cNvSpPr>
            <a:spLocks noGrp="1"/>
          </p:cNvSpPr>
          <p:nvPr>
            <p:ph type="sldNum" sz="quarter" idx="10"/>
          </p:nvPr>
        </p:nvSpPr>
        <p:spPr/>
        <p:txBody>
          <a:bodyPr/>
          <a:lstStyle/>
          <a:p>
            <a:fld id="{6D04FE01-0541-C54E-BBBF-77AAB71C448B}" type="slidenum">
              <a:rPr lang="en-US" smtClean="0"/>
              <a:t>46</a:t>
            </a:fld>
            <a:endParaRPr lang="en-US" dirty="0"/>
          </a:p>
        </p:txBody>
      </p:sp>
    </p:spTree>
    <p:extLst>
      <p:ext uri="{BB962C8B-B14F-4D97-AF65-F5344CB8AC3E}">
        <p14:creationId xmlns:p14="http://schemas.microsoft.com/office/powerpoint/2010/main" val="197742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4686010"/>
            <a:ext cx="9144000" cy="2182091"/>
          </a:xfrm>
          <a:prstGeom prst="rect">
            <a:avLst/>
          </a:prstGeom>
          <a:solidFill>
            <a:srgbClr val="00467F"/>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9"/>
          <p:cNvSpPr>
            <a:spLocks noGrp="1"/>
          </p:cNvSpPr>
          <p:nvPr>
            <p:ph type="title"/>
          </p:nvPr>
        </p:nvSpPr>
        <p:spPr>
          <a:xfrm>
            <a:off x="211694" y="4686005"/>
            <a:ext cx="8655927" cy="2182091"/>
          </a:xfrm>
          <a:prstGeom prst="rect">
            <a:avLst/>
          </a:prstGeom>
        </p:spPr>
        <p:txBody>
          <a:bodyPr vert="horz" anchor="ctr"/>
          <a:lstStyle>
            <a:lvl1pPr>
              <a:defRPr>
                <a:solidFill>
                  <a:schemeClr val="bg1"/>
                </a:solidFill>
                <a:latin typeface="Franklin Gothic Medium"/>
                <a:cs typeface="Franklin Gothic Medium"/>
              </a:defRPr>
            </a:lvl1pPr>
          </a:lstStyle>
          <a:p>
            <a:r>
              <a:rPr lang="en-US" dirty="0"/>
              <a:t>Click to edit Master title style</a:t>
            </a:r>
          </a:p>
        </p:txBody>
      </p:sp>
    </p:spTree>
    <p:extLst>
      <p:ext uri="{BB962C8B-B14F-4D97-AF65-F5344CB8AC3E}">
        <p14:creationId xmlns:p14="http://schemas.microsoft.com/office/powerpoint/2010/main" val="179394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80443" y="2391426"/>
            <a:ext cx="5472877" cy="1143000"/>
          </a:xfrm>
          <a:prstGeom prst="rect">
            <a:avLst/>
          </a:prstGeom>
        </p:spPr>
        <p:txBody>
          <a:bodyPr vert="horz"/>
          <a:lstStyle>
            <a:lvl1pPr>
              <a:defRPr>
                <a:solidFill>
                  <a:srgbClr val="FFFFFF"/>
                </a:solidFill>
                <a:latin typeface="Franklin Gothic Medium"/>
                <a:cs typeface="Franklin Gothic Medium"/>
              </a:defRPr>
            </a:lvl1pPr>
          </a:lstStyle>
          <a:p>
            <a:r>
              <a:rPr lang="en-US"/>
              <a:t>Click to edit Master title style</a:t>
            </a:r>
            <a:endParaRPr lang="en-US" dirty="0"/>
          </a:p>
        </p:txBody>
      </p:sp>
      <p:sp>
        <p:nvSpPr>
          <p:cNvPr id="5" name="Footer Placeholder 4"/>
          <p:cNvSpPr>
            <a:spLocks noGrp="1"/>
          </p:cNvSpPr>
          <p:nvPr>
            <p:ph type="ftr" sz="quarter" idx="11"/>
          </p:nvPr>
        </p:nvSpPr>
        <p:spPr>
          <a:xfrm>
            <a:off x="1772874" y="6472792"/>
            <a:ext cx="4246926" cy="283668"/>
          </a:xfrm>
          <a:prstGeom prst="rect">
            <a:avLst/>
          </a:prstGeom>
        </p:spPr>
        <p:txBody>
          <a:bodyPr anchor="ctr"/>
          <a:lstStyle>
            <a:lvl1pPr>
              <a:defRPr sz="700">
                <a:solidFill>
                  <a:schemeClr val="bg1">
                    <a:lumMod val="50000"/>
                  </a:schemeClr>
                </a:solidFill>
              </a:defRPr>
            </a:lvl1pPr>
          </a:lstStyle>
          <a:p>
            <a:endParaRPr lang="en-US" dirty="0">
              <a:latin typeface="Franklin Gothic Book"/>
              <a:cs typeface="Franklin Gothic Book"/>
            </a:endParaRPr>
          </a:p>
        </p:txBody>
      </p:sp>
      <p:sp>
        <p:nvSpPr>
          <p:cNvPr id="7" name="Content Placeholder 2"/>
          <p:cNvSpPr>
            <a:spLocks noGrp="1"/>
          </p:cNvSpPr>
          <p:nvPr>
            <p:ph idx="1"/>
          </p:nvPr>
        </p:nvSpPr>
        <p:spPr>
          <a:xfrm>
            <a:off x="3480442" y="3534426"/>
            <a:ext cx="5472877" cy="2591738"/>
          </a:xfrm>
          <a:prstGeom prst="rect">
            <a:avLst/>
          </a:prstGeom>
        </p:spPr>
        <p:txBody>
          <a:bodyPr/>
          <a:lstStyle>
            <a:lvl1pPr>
              <a:defRPr sz="2800">
                <a:solidFill>
                  <a:schemeClr val="tx1">
                    <a:lumMod val="75000"/>
                    <a:lumOff val="25000"/>
                  </a:schemeClr>
                </a:solidFill>
                <a:latin typeface="Franklin Gothic Book"/>
                <a:cs typeface="Franklin Gothic Book"/>
              </a:defRPr>
            </a:lvl1pPr>
            <a:lvl2pPr>
              <a:defRPr sz="2400">
                <a:solidFill>
                  <a:schemeClr val="tx1">
                    <a:lumMod val="75000"/>
                    <a:lumOff val="25000"/>
                  </a:schemeClr>
                </a:solidFill>
                <a:latin typeface="Franklin Gothic Book"/>
                <a:cs typeface="Franklin Gothic Book"/>
              </a:defRPr>
            </a:lvl2pPr>
            <a:lvl3pPr>
              <a:defRPr sz="2000">
                <a:solidFill>
                  <a:schemeClr val="tx1">
                    <a:lumMod val="75000"/>
                    <a:lumOff val="25000"/>
                  </a:schemeClr>
                </a:solidFill>
                <a:latin typeface="Franklin Gothic Book"/>
                <a:cs typeface="Franklin Gothic Book"/>
              </a:defRPr>
            </a:lvl3pPr>
            <a:lvl4pPr>
              <a:defRPr sz="1800">
                <a:solidFill>
                  <a:schemeClr val="tx1">
                    <a:lumMod val="75000"/>
                    <a:lumOff val="25000"/>
                  </a:schemeClr>
                </a:solidFill>
                <a:latin typeface="Franklin Gothic Book"/>
                <a:cs typeface="Franklin Gothic Book"/>
              </a:defRPr>
            </a:lvl4pPr>
            <a:lvl5pPr>
              <a:defRPr sz="1800">
                <a:solidFill>
                  <a:schemeClr val="tx1">
                    <a:lumMod val="75000"/>
                    <a:lumOff val="25000"/>
                  </a:schemeClr>
                </a:solidFill>
                <a:latin typeface="Franklin Gothic Book"/>
                <a:cs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502162" y="6297300"/>
            <a:ext cx="641838" cy="560700"/>
          </a:xfrm>
          <a:prstGeom prst="rect">
            <a:avLst/>
          </a:prstGeom>
        </p:spPr>
        <p:txBody>
          <a:bodyPr anchor="ctr"/>
          <a:lstStyle>
            <a:lvl1pPr algn="ctr">
              <a:defRPr sz="1400">
                <a:solidFill>
                  <a:srgbClr val="04346C"/>
                </a:solidFill>
                <a:latin typeface="Franklin Gothic Book"/>
                <a:cs typeface="Franklin Gothic Book"/>
              </a:defRPr>
            </a:lvl1pPr>
          </a:lstStyle>
          <a:p>
            <a:fld id="{6ABDF21D-6A5A-E64E-9DEC-7E45BDE9297E}" type="slidenum">
              <a:rPr lang="en-US" smtClean="0"/>
              <a:t>‹#›</a:t>
            </a:fld>
            <a:endParaRPr lang="en-US" dirty="0"/>
          </a:p>
        </p:txBody>
      </p:sp>
    </p:spTree>
    <p:extLst>
      <p:ext uri="{BB962C8B-B14F-4D97-AF65-F5344CB8AC3E}">
        <p14:creationId xmlns:p14="http://schemas.microsoft.com/office/powerpoint/2010/main" val="1064616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030" y="0"/>
            <a:ext cx="6821253" cy="973498"/>
          </a:xfrm>
          <a:prstGeom prst="rect">
            <a:avLst/>
          </a:prstGeom>
        </p:spPr>
        <p:txBody>
          <a:bodyPr anchor="ctr"/>
          <a:lstStyle>
            <a:lvl1pPr algn="l">
              <a:defRPr sz="3200">
                <a:solidFill>
                  <a:srgbClr val="04346C"/>
                </a:solidFill>
                <a:latin typeface="Franklin Gothic Book"/>
                <a:cs typeface="Franklin Gothic Book"/>
              </a:defRPr>
            </a:lvl1pPr>
          </a:lstStyle>
          <a:p>
            <a:r>
              <a:rPr lang="en-US"/>
              <a:t>Click to edit Master title style</a:t>
            </a:r>
            <a:endParaRPr lang="en-US" dirty="0"/>
          </a:p>
        </p:txBody>
      </p:sp>
      <p:sp>
        <p:nvSpPr>
          <p:cNvPr id="3" name="Content Placeholder 2"/>
          <p:cNvSpPr>
            <a:spLocks noGrp="1"/>
          </p:cNvSpPr>
          <p:nvPr>
            <p:ph idx="1"/>
          </p:nvPr>
        </p:nvSpPr>
        <p:spPr>
          <a:xfrm>
            <a:off x="457200" y="1095992"/>
            <a:ext cx="8229600" cy="5030172"/>
          </a:xfrm>
          <a:prstGeom prst="rect">
            <a:avLst/>
          </a:prstGeom>
        </p:spPr>
        <p:txBody>
          <a:bodyPr/>
          <a:lstStyle>
            <a:lvl1pPr>
              <a:defRPr sz="2800">
                <a:solidFill>
                  <a:schemeClr val="tx1">
                    <a:lumMod val="75000"/>
                    <a:lumOff val="25000"/>
                  </a:schemeClr>
                </a:solidFill>
                <a:latin typeface="Franklin Gothic Book"/>
                <a:cs typeface="Franklin Gothic Book"/>
              </a:defRPr>
            </a:lvl1pPr>
            <a:lvl2pPr>
              <a:defRPr sz="2400">
                <a:solidFill>
                  <a:schemeClr val="tx1">
                    <a:lumMod val="75000"/>
                    <a:lumOff val="25000"/>
                  </a:schemeClr>
                </a:solidFill>
                <a:latin typeface="Franklin Gothic Book"/>
                <a:cs typeface="Franklin Gothic Book"/>
              </a:defRPr>
            </a:lvl2pPr>
            <a:lvl3pPr>
              <a:defRPr sz="2000">
                <a:solidFill>
                  <a:schemeClr val="tx1">
                    <a:lumMod val="75000"/>
                    <a:lumOff val="25000"/>
                  </a:schemeClr>
                </a:solidFill>
                <a:latin typeface="Franklin Gothic Book"/>
                <a:cs typeface="Franklin Gothic Book"/>
              </a:defRPr>
            </a:lvl3pPr>
            <a:lvl4pPr>
              <a:defRPr sz="1800">
                <a:solidFill>
                  <a:schemeClr val="tx1">
                    <a:lumMod val="75000"/>
                    <a:lumOff val="25000"/>
                  </a:schemeClr>
                </a:solidFill>
                <a:latin typeface="Franklin Gothic Book"/>
                <a:cs typeface="Franklin Gothic Book"/>
              </a:defRPr>
            </a:lvl4pPr>
            <a:lvl5pPr>
              <a:defRPr sz="1800">
                <a:solidFill>
                  <a:schemeClr val="tx1">
                    <a:lumMod val="75000"/>
                    <a:lumOff val="25000"/>
                  </a:schemeClr>
                </a:solidFill>
                <a:latin typeface="Franklin Gothic Book"/>
                <a:cs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1"/>
          </p:nvPr>
        </p:nvSpPr>
        <p:spPr>
          <a:xfrm>
            <a:off x="1772874" y="6472792"/>
            <a:ext cx="4246926" cy="283668"/>
          </a:xfrm>
          <a:prstGeom prst="rect">
            <a:avLst/>
          </a:prstGeom>
        </p:spPr>
        <p:txBody>
          <a:bodyPr anchor="ctr"/>
          <a:lstStyle>
            <a:lvl1pPr>
              <a:defRPr sz="700">
                <a:solidFill>
                  <a:schemeClr val="bg1">
                    <a:lumMod val="50000"/>
                  </a:schemeClr>
                </a:solidFill>
              </a:defRPr>
            </a:lvl1pPr>
          </a:lstStyle>
          <a:p>
            <a:endParaRPr lang="en-US" dirty="0"/>
          </a:p>
        </p:txBody>
      </p:sp>
    </p:spTree>
    <p:extLst>
      <p:ext uri="{BB962C8B-B14F-4D97-AF65-F5344CB8AC3E}">
        <p14:creationId xmlns:p14="http://schemas.microsoft.com/office/powerpoint/2010/main" val="2087817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44634"/>
            <a:ext cx="4038600" cy="4981530"/>
          </a:xfrm>
          <a:prstGeom prst="rect">
            <a:avLst/>
          </a:prstGeom>
        </p:spPr>
        <p:txBody>
          <a:bodyPr/>
          <a:lstStyle>
            <a:lvl1pPr>
              <a:defRPr sz="2800">
                <a:solidFill>
                  <a:schemeClr val="tx1">
                    <a:lumMod val="75000"/>
                    <a:lumOff val="25000"/>
                  </a:schemeClr>
                </a:solidFill>
                <a:latin typeface="Franklin Gothic Book"/>
                <a:cs typeface="Franklin Gothic Book"/>
              </a:defRPr>
            </a:lvl1pPr>
            <a:lvl2pPr>
              <a:defRPr sz="2400">
                <a:solidFill>
                  <a:schemeClr val="tx1">
                    <a:lumMod val="75000"/>
                    <a:lumOff val="25000"/>
                  </a:schemeClr>
                </a:solidFill>
                <a:latin typeface="Franklin Gothic Book"/>
                <a:cs typeface="Franklin Gothic Book"/>
              </a:defRPr>
            </a:lvl2pPr>
            <a:lvl3pPr>
              <a:defRPr sz="2000">
                <a:solidFill>
                  <a:schemeClr val="tx1">
                    <a:lumMod val="75000"/>
                    <a:lumOff val="25000"/>
                  </a:schemeClr>
                </a:solidFill>
                <a:latin typeface="Franklin Gothic Book"/>
                <a:cs typeface="Franklin Gothic Book"/>
              </a:defRPr>
            </a:lvl3pPr>
            <a:lvl4pPr>
              <a:defRPr sz="1800">
                <a:solidFill>
                  <a:schemeClr val="tx1">
                    <a:lumMod val="75000"/>
                    <a:lumOff val="25000"/>
                  </a:schemeClr>
                </a:solidFill>
                <a:latin typeface="Franklin Gothic Book"/>
                <a:cs typeface="Franklin Gothic Book"/>
              </a:defRPr>
            </a:lvl4pPr>
            <a:lvl5pPr>
              <a:defRPr sz="1800">
                <a:solidFill>
                  <a:schemeClr val="tx1">
                    <a:lumMod val="75000"/>
                    <a:lumOff val="25000"/>
                  </a:schemeClr>
                </a:solidFill>
                <a:latin typeface="Franklin Gothic Book"/>
                <a:cs typeface="Franklin Gothic Book"/>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44634"/>
            <a:ext cx="4038600" cy="4981530"/>
          </a:xfrm>
          <a:prstGeom prst="rect">
            <a:avLst/>
          </a:prstGeom>
        </p:spPr>
        <p:txBody>
          <a:bodyPr/>
          <a:lstStyle>
            <a:lvl1pPr>
              <a:defRPr sz="2800">
                <a:solidFill>
                  <a:schemeClr val="tx1">
                    <a:lumMod val="75000"/>
                    <a:lumOff val="25000"/>
                  </a:schemeClr>
                </a:solidFill>
                <a:latin typeface="Franklin Gothic Book"/>
                <a:cs typeface="Franklin Gothic Book"/>
              </a:defRPr>
            </a:lvl1pPr>
            <a:lvl2pPr>
              <a:defRPr sz="2400">
                <a:solidFill>
                  <a:schemeClr val="tx1">
                    <a:lumMod val="75000"/>
                    <a:lumOff val="25000"/>
                  </a:schemeClr>
                </a:solidFill>
                <a:latin typeface="Franklin Gothic Book"/>
                <a:cs typeface="Franklin Gothic Book"/>
              </a:defRPr>
            </a:lvl2pPr>
            <a:lvl3pPr>
              <a:defRPr sz="2000">
                <a:solidFill>
                  <a:schemeClr val="tx1">
                    <a:lumMod val="75000"/>
                    <a:lumOff val="25000"/>
                  </a:schemeClr>
                </a:solidFill>
                <a:latin typeface="Franklin Gothic Book"/>
                <a:cs typeface="Franklin Gothic Book"/>
              </a:defRPr>
            </a:lvl3pPr>
            <a:lvl4pPr>
              <a:defRPr sz="1800">
                <a:solidFill>
                  <a:schemeClr val="tx1">
                    <a:lumMod val="75000"/>
                    <a:lumOff val="25000"/>
                  </a:schemeClr>
                </a:solidFill>
                <a:latin typeface="Franklin Gothic Book"/>
                <a:cs typeface="Franklin Gothic Book"/>
              </a:defRPr>
            </a:lvl4pPr>
            <a:lvl5pPr>
              <a:defRPr sz="1800">
                <a:solidFill>
                  <a:schemeClr val="tx1">
                    <a:lumMod val="75000"/>
                    <a:lumOff val="25000"/>
                  </a:schemeClr>
                </a:solidFill>
                <a:latin typeface="Franklin Gothic Book"/>
                <a:cs typeface="Franklin Gothic Book"/>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296030" y="0"/>
            <a:ext cx="6821253" cy="973498"/>
          </a:xfrm>
          <a:prstGeom prst="rect">
            <a:avLst/>
          </a:prstGeom>
        </p:spPr>
        <p:txBody>
          <a:bodyPr anchor="ctr"/>
          <a:lstStyle>
            <a:lvl1pPr algn="l">
              <a:defRPr sz="3200">
                <a:solidFill>
                  <a:srgbClr val="04346C"/>
                </a:solidFill>
                <a:latin typeface="Franklin Gothic Book"/>
                <a:cs typeface="Franklin Gothic Book"/>
              </a:defRPr>
            </a:lvl1pPr>
          </a:lstStyle>
          <a:p>
            <a:r>
              <a:rPr lang="en-US"/>
              <a:t>Click to edit Master title style</a:t>
            </a:r>
            <a:endParaRPr lang="en-US" dirty="0"/>
          </a:p>
        </p:txBody>
      </p:sp>
      <p:sp>
        <p:nvSpPr>
          <p:cNvPr id="9" name="Slide Number Placeholder 5"/>
          <p:cNvSpPr>
            <a:spLocks noGrp="1"/>
          </p:cNvSpPr>
          <p:nvPr>
            <p:ph type="sldNum" sz="quarter" idx="12"/>
          </p:nvPr>
        </p:nvSpPr>
        <p:spPr>
          <a:xfrm>
            <a:off x="8502162" y="6297300"/>
            <a:ext cx="641838" cy="560700"/>
          </a:xfrm>
          <a:prstGeom prst="rect">
            <a:avLst/>
          </a:prstGeom>
        </p:spPr>
        <p:txBody>
          <a:bodyPr anchor="ctr"/>
          <a:lstStyle>
            <a:lvl1pPr algn="ctr">
              <a:defRPr sz="1400">
                <a:solidFill>
                  <a:srgbClr val="04346C"/>
                </a:solidFill>
                <a:latin typeface="Franklin Gothic Book"/>
                <a:cs typeface="Franklin Gothic Book"/>
              </a:defRPr>
            </a:lvl1pPr>
          </a:lstStyle>
          <a:p>
            <a:fld id="{6ABDF21D-6A5A-E64E-9DEC-7E45BDE9297E}" type="slidenum">
              <a:rPr lang="en-US" smtClean="0"/>
              <a:t>‹#›</a:t>
            </a:fld>
            <a:endParaRPr lang="en-US" dirty="0"/>
          </a:p>
        </p:txBody>
      </p:sp>
      <p:sp>
        <p:nvSpPr>
          <p:cNvPr id="10" name="Footer Placeholder 4"/>
          <p:cNvSpPr>
            <a:spLocks noGrp="1"/>
          </p:cNvSpPr>
          <p:nvPr>
            <p:ph type="ftr" sz="quarter" idx="11"/>
          </p:nvPr>
        </p:nvSpPr>
        <p:spPr>
          <a:xfrm>
            <a:off x="1772874" y="6472792"/>
            <a:ext cx="4246926" cy="283668"/>
          </a:xfrm>
          <a:prstGeom prst="rect">
            <a:avLst/>
          </a:prstGeom>
        </p:spPr>
        <p:txBody>
          <a:bodyPr anchor="ctr"/>
          <a:lstStyle>
            <a:lvl1pPr>
              <a:defRPr sz="700">
                <a:solidFill>
                  <a:schemeClr val="bg1">
                    <a:lumMod val="50000"/>
                  </a:schemeClr>
                </a:solidFill>
              </a:defRPr>
            </a:lvl1pPr>
          </a:lstStyle>
          <a:p>
            <a:endParaRPr lang="en-US" dirty="0">
              <a:latin typeface="Franklin Gothic Book"/>
              <a:cs typeface="Franklin Gothic Book"/>
            </a:endParaRPr>
          </a:p>
        </p:txBody>
      </p:sp>
    </p:spTree>
    <p:extLst>
      <p:ext uri="{BB962C8B-B14F-4D97-AF65-F5344CB8AC3E}">
        <p14:creationId xmlns:p14="http://schemas.microsoft.com/office/powerpoint/2010/main" val="416892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404040"/>
                </a:solidFill>
                <a:latin typeface="Franklin Gothic Book"/>
                <a:cs typeface="Franklin Gothic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rgbClr val="404040"/>
                </a:solidFill>
                <a:latin typeface="Franklin Gothic Book"/>
                <a:cs typeface="Franklin Gothic Book"/>
              </a:defRPr>
            </a:lvl1pPr>
            <a:lvl2pPr>
              <a:defRPr sz="2000">
                <a:solidFill>
                  <a:srgbClr val="404040"/>
                </a:solidFill>
                <a:latin typeface="Franklin Gothic Book"/>
                <a:cs typeface="Franklin Gothic Book"/>
              </a:defRPr>
            </a:lvl2pPr>
            <a:lvl3pPr>
              <a:defRPr sz="1800">
                <a:solidFill>
                  <a:srgbClr val="404040"/>
                </a:solidFill>
                <a:latin typeface="Franklin Gothic Book"/>
                <a:cs typeface="Franklin Gothic Book"/>
              </a:defRPr>
            </a:lvl3pPr>
            <a:lvl4pPr>
              <a:defRPr sz="1600">
                <a:solidFill>
                  <a:srgbClr val="404040"/>
                </a:solidFill>
                <a:latin typeface="Franklin Gothic Book"/>
                <a:cs typeface="Franklin Gothic Book"/>
              </a:defRPr>
            </a:lvl4pPr>
            <a:lvl5pPr>
              <a:defRPr sz="1600">
                <a:solidFill>
                  <a:srgbClr val="404040"/>
                </a:solidFill>
                <a:latin typeface="Franklin Gothic Book"/>
                <a:cs typeface="Franklin Gothic Book"/>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solidFill>
                  <a:srgbClr val="404040"/>
                </a:solidFill>
                <a:latin typeface="Franklin Gothic Book"/>
                <a:cs typeface="Franklin Gothic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solidFill>
                  <a:srgbClr val="404040"/>
                </a:solidFill>
                <a:latin typeface="Franklin Gothic Book"/>
                <a:cs typeface="Franklin Gothic Book"/>
              </a:defRPr>
            </a:lvl1pPr>
            <a:lvl2pPr>
              <a:defRPr sz="2000">
                <a:solidFill>
                  <a:srgbClr val="404040"/>
                </a:solidFill>
                <a:latin typeface="Franklin Gothic Book"/>
                <a:cs typeface="Franklin Gothic Book"/>
              </a:defRPr>
            </a:lvl2pPr>
            <a:lvl3pPr>
              <a:defRPr sz="1800">
                <a:solidFill>
                  <a:srgbClr val="404040"/>
                </a:solidFill>
                <a:latin typeface="Franklin Gothic Book"/>
                <a:cs typeface="Franklin Gothic Book"/>
              </a:defRPr>
            </a:lvl3pPr>
            <a:lvl4pPr>
              <a:defRPr sz="1600">
                <a:solidFill>
                  <a:srgbClr val="404040"/>
                </a:solidFill>
                <a:latin typeface="Franklin Gothic Book"/>
                <a:cs typeface="Franklin Gothic Book"/>
              </a:defRPr>
            </a:lvl4pPr>
            <a:lvl5pPr>
              <a:defRPr sz="1600">
                <a:solidFill>
                  <a:srgbClr val="404040"/>
                </a:solidFill>
                <a:latin typeface="Franklin Gothic Book"/>
                <a:cs typeface="Franklin Gothic Book"/>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296030" y="0"/>
            <a:ext cx="6821253" cy="973498"/>
          </a:xfrm>
          <a:prstGeom prst="rect">
            <a:avLst/>
          </a:prstGeom>
        </p:spPr>
        <p:txBody>
          <a:bodyPr anchor="ctr"/>
          <a:lstStyle>
            <a:lvl1pPr algn="l">
              <a:defRPr sz="3200">
                <a:solidFill>
                  <a:srgbClr val="04346C"/>
                </a:solidFill>
                <a:latin typeface="Franklin Gothic Book"/>
                <a:cs typeface="Franklin Gothic Book"/>
              </a:defRPr>
            </a:lvl1pPr>
          </a:lstStyle>
          <a:p>
            <a:r>
              <a:rPr lang="en-US"/>
              <a:t>Click to edit Master title style</a:t>
            </a:r>
            <a:endParaRPr lang="en-US" dirty="0"/>
          </a:p>
        </p:txBody>
      </p:sp>
      <p:sp>
        <p:nvSpPr>
          <p:cNvPr id="12" name="Footer Placeholder 4"/>
          <p:cNvSpPr>
            <a:spLocks noGrp="1"/>
          </p:cNvSpPr>
          <p:nvPr>
            <p:ph type="ftr" sz="quarter" idx="11"/>
          </p:nvPr>
        </p:nvSpPr>
        <p:spPr>
          <a:xfrm>
            <a:off x="1772874" y="6472792"/>
            <a:ext cx="4246926" cy="283668"/>
          </a:xfrm>
          <a:prstGeom prst="rect">
            <a:avLst/>
          </a:prstGeom>
        </p:spPr>
        <p:txBody>
          <a:bodyPr anchor="ctr"/>
          <a:lstStyle>
            <a:lvl1pPr>
              <a:defRPr sz="700">
                <a:solidFill>
                  <a:schemeClr val="bg1">
                    <a:lumMod val="50000"/>
                  </a:schemeClr>
                </a:solidFill>
              </a:defRPr>
            </a:lvl1pPr>
          </a:lstStyle>
          <a:p>
            <a:endParaRPr lang="en-US" dirty="0">
              <a:latin typeface="Franklin Gothic Book"/>
              <a:cs typeface="Franklin Gothic Book"/>
            </a:endParaRPr>
          </a:p>
        </p:txBody>
      </p:sp>
      <p:sp>
        <p:nvSpPr>
          <p:cNvPr id="9" name="Slide Number Placeholder 5"/>
          <p:cNvSpPr>
            <a:spLocks noGrp="1"/>
          </p:cNvSpPr>
          <p:nvPr>
            <p:ph type="sldNum" sz="quarter" idx="12"/>
          </p:nvPr>
        </p:nvSpPr>
        <p:spPr>
          <a:xfrm>
            <a:off x="8502162" y="6297300"/>
            <a:ext cx="641838" cy="560700"/>
          </a:xfrm>
          <a:prstGeom prst="rect">
            <a:avLst/>
          </a:prstGeom>
        </p:spPr>
        <p:txBody>
          <a:bodyPr anchor="ctr"/>
          <a:lstStyle>
            <a:lvl1pPr algn="ctr">
              <a:defRPr sz="1400">
                <a:solidFill>
                  <a:srgbClr val="04346C"/>
                </a:solidFill>
                <a:latin typeface="Franklin Gothic Book"/>
                <a:cs typeface="Franklin Gothic Book"/>
              </a:defRPr>
            </a:lvl1pPr>
          </a:lstStyle>
          <a:p>
            <a:fld id="{6ABDF21D-6A5A-E64E-9DEC-7E45BDE9297E}" type="slidenum">
              <a:rPr lang="en-US" smtClean="0"/>
              <a:t>‹#›</a:t>
            </a:fld>
            <a:endParaRPr lang="en-US" dirty="0"/>
          </a:p>
        </p:txBody>
      </p:sp>
    </p:spTree>
    <p:extLst>
      <p:ext uri="{BB962C8B-B14F-4D97-AF65-F5344CB8AC3E}">
        <p14:creationId xmlns:p14="http://schemas.microsoft.com/office/powerpoint/2010/main" val="2906922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296030" y="0"/>
            <a:ext cx="6821253" cy="973498"/>
          </a:xfrm>
          <a:prstGeom prst="rect">
            <a:avLst/>
          </a:prstGeom>
        </p:spPr>
        <p:txBody>
          <a:bodyPr anchor="ctr"/>
          <a:lstStyle>
            <a:lvl1pPr algn="l">
              <a:defRPr sz="3200">
                <a:solidFill>
                  <a:srgbClr val="04346C"/>
                </a:solidFill>
                <a:latin typeface="Franklin Gothic Book"/>
                <a:cs typeface="Franklin Gothic Book"/>
              </a:defRPr>
            </a:lvl1pPr>
          </a:lstStyle>
          <a:p>
            <a:r>
              <a:rPr lang="en-US"/>
              <a:t>Click to edit Master title style</a:t>
            </a:r>
            <a:endParaRPr lang="en-US" dirty="0"/>
          </a:p>
        </p:txBody>
      </p:sp>
      <p:sp>
        <p:nvSpPr>
          <p:cNvPr id="8" name="Footer Placeholder 4"/>
          <p:cNvSpPr>
            <a:spLocks noGrp="1"/>
          </p:cNvSpPr>
          <p:nvPr>
            <p:ph type="ftr" sz="quarter" idx="11"/>
          </p:nvPr>
        </p:nvSpPr>
        <p:spPr>
          <a:xfrm>
            <a:off x="1772874" y="6472792"/>
            <a:ext cx="4246926" cy="283668"/>
          </a:xfrm>
          <a:prstGeom prst="rect">
            <a:avLst/>
          </a:prstGeom>
        </p:spPr>
        <p:txBody>
          <a:bodyPr anchor="ctr"/>
          <a:lstStyle>
            <a:lvl1pPr>
              <a:defRPr sz="700">
                <a:solidFill>
                  <a:schemeClr val="bg1">
                    <a:lumMod val="50000"/>
                  </a:schemeClr>
                </a:solidFill>
              </a:defRPr>
            </a:lvl1pPr>
          </a:lstStyle>
          <a:p>
            <a:endParaRPr lang="en-US" dirty="0">
              <a:latin typeface="Franklin Gothic Book"/>
              <a:cs typeface="Franklin Gothic Book"/>
            </a:endParaRPr>
          </a:p>
        </p:txBody>
      </p:sp>
      <p:sp>
        <p:nvSpPr>
          <p:cNvPr id="5" name="Slide Number Placeholder 5"/>
          <p:cNvSpPr>
            <a:spLocks noGrp="1"/>
          </p:cNvSpPr>
          <p:nvPr>
            <p:ph type="sldNum" sz="quarter" idx="12"/>
          </p:nvPr>
        </p:nvSpPr>
        <p:spPr>
          <a:xfrm>
            <a:off x="8502162" y="6297300"/>
            <a:ext cx="641838" cy="560700"/>
          </a:xfrm>
          <a:prstGeom prst="rect">
            <a:avLst/>
          </a:prstGeom>
        </p:spPr>
        <p:txBody>
          <a:bodyPr anchor="ctr"/>
          <a:lstStyle>
            <a:lvl1pPr algn="ctr">
              <a:defRPr sz="1400">
                <a:solidFill>
                  <a:srgbClr val="04346C"/>
                </a:solidFill>
                <a:latin typeface="Franklin Gothic Book"/>
                <a:cs typeface="Franklin Gothic Book"/>
              </a:defRPr>
            </a:lvl1pPr>
          </a:lstStyle>
          <a:p>
            <a:fld id="{6ABDF21D-6A5A-E64E-9DEC-7E45BDE9297E}" type="slidenum">
              <a:rPr lang="en-US" smtClean="0"/>
              <a:t>‹#›</a:t>
            </a:fld>
            <a:endParaRPr lang="en-US" dirty="0"/>
          </a:p>
        </p:txBody>
      </p:sp>
    </p:spTree>
    <p:extLst>
      <p:ext uri="{BB962C8B-B14F-4D97-AF65-F5344CB8AC3E}">
        <p14:creationId xmlns:p14="http://schemas.microsoft.com/office/powerpoint/2010/main" val="2591734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a:xfrm>
            <a:off x="1772874" y="6472792"/>
            <a:ext cx="4246926" cy="283668"/>
          </a:xfrm>
          <a:prstGeom prst="rect">
            <a:avLst/>
          </a:prstGeom>
        </p:spPr>
        <p:txBody>
          <a:bodyPr anchor="ctr"/>
          <a:lstStyle>
            <a:lvl1pPr>
              <a:defRPr sz="700">
                <a:solidFill>
                  <a:schemeClr val="bg1">
                    <a:lumMod val="50000"/>
                  </a:schemeClr>
                </a:solidFill>
              </a:defRPr>
            </a:lvl1pPr>
          </a:lstStyle>
          <a:p>
            <a:endParaRPr lang="en-US" dirty="0">
              <a:latin typeface="Franklin Gothic Book"/>
              <a:cs typeface="Franklin Gothic Book"/>
            </a:endParaRPr>
          </a:p>
        </p:txBody>
      </p:sp>
      <p:sp>
        <p:nvSpPr>
          <p:cNvPr id="4" name="Slide Number Placeholder 5"/>
          <p:cNvSpPr>
            <a:spLocks noGrp="1"/>
          </p:cNvSpPr>
          <p:nvPr>
            <p:ph type="sldNum" sz="quarter" idx="12"/>
          </p:nvPr>
        </p:nvSpPr>
        <p:spPr>
          <a:xfrm>
            <a:off x="8502162" y="6297300"/>
            <a:ext cx="641838" cy="560700"/>
          </a:xfrm>
          <a:prstGeom prst="rect">
            <a:avLst/>
          </a:prstGeom>
        </p:spPr>
        <p:txBody>
          <a:bodyPr anchor="ctr"/>
          <a:lstStyle>
            <a:lvl1pPr algn="ctr">
              <a:defRPr sz="1400">
                <a:solidFill>
                  <a:srgbClr val="04346C"/>
                </a:solidFill>
                <a:latin typeface="Franklin Gothic Book"/>
                <a:cs typeface="Franklin Gothic Book"/>
              </a:defRPr>
            </a:lvl1pPr>
          </a:lstStyle>
          <a:p>
            <a:fld id="{6ABDF21D-6A5A-E64E-9DEC-7E45BDE9297E}" type="slidenum">
              <a:rPr lang="en-US" smtClean="0"/>
              <a:t>‹#›</a:t>
            </a:fld>
            <a:endParaRPr lang="en-US" dirty="0"/>
          </a:p>
        </p:txBody>
      </p:sp>
    </p:spTree>
    <p:extLst>
      <p:ext uri="{BB962C8B-B14F-4D97-AF65-F5344CB8AC3E}">
        <p14:creationId xmlns:p14="http://schemas.microsoft.com/office/powerpoint/2010/main" val="3731980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a:xfrm>
            <a:off x="1772874" y="6472792"/>
            <a:ext cx="4246926" cy="283668"/>
          </a:xfrm>
          <a:prstGeom prst="rect">
            <a:avLst/>
          </a:prstGeom>
        </p:spPr>
        <p:txBody>
          <a:bodyPr anchor="ctr"/>
          <a:lstStyle>
            <a:lvl1pPr>
              <a:defRPr sz="700">
                <a:solidFill>
                  <a:schemeClr val="bg1"/>
                </a:solidFill>
              </a:defRPr>
            </a:lvl1pPr>
          </a:lstStyle>
          <a:p>
            <a:endParaRPr lang="en-US" dirty="0">
              <a:latin typeface="Franklin Gothic Book"/>
              <a:cs typeface="Franklin Gothic Book"/>
            </a:endParaRPr>
          </a:p>
        </p:txBody>
      </p:sp>
      <p:pic>
        <p:nvPicPr>
          <p:cNvPr id="7" name="Picture 6" descr="question-ma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239" y="2369157"/>
            <a:ext cx="2246065" cy="2239592"/>
          </a:xfrm>
          <a:prstGeom prst="rect">
            <a:avLst/>
          </a:prstGeom>
        </p:spPr>
      </p:pic>
      <p:sp>
        <p:nvSpPr>
          <p:cNvPr id="9" name="Text Placeholder 8"/>
          <p:cNvSpPr>
            <a:spLocks noGrp="1"/>
          </p:cNvSpPr>
          <p:nvPr>
            <p:ph type="body" sz="quarter" idx="13"/>
          </p:nvPr>
        </p:nvSpPr>
        <p:spPr>
          <a:xfrm>
            <a:off x="3630614" y="2552711"/>
            <a:ext cx="5041900" cy="1898497"/>
          </a:xfrm>
          <a:prstGeom prst="rect">
            <a:avLst/>
          </a:prstGeom>
        </p:spPr>
        <p:txBody>
          <a:bodyPr vert="horz" anchor="ctr"/>
          <a:lstStyle>
            <a:lvl1pPr>
              <a:defRPr>
                <a:solidFill>
                  <a:srgbClr val="FFFFFF"/>
                </a:solidFill>
                <a:latin typeface="Franklin Gothic Book"/>
                <a:cs typeface="Franklin Gothic Book"/>
              </a:defRPr>
            </a:lvl1pPr>
            <a:lvl2pPr>
              <a:defRPr>
                <a:solidFill>
                  <a:srgbClr val="FFFFFF"/>
                </a:solidFill>
                <a:latin typeface="Franklin Gothic Book"/>
                <a:cs typeface="Franklin Gothic Book"/>
              </a:defRPr>
            </a:lvl2pPr>
            <a:lvl3pPr>
              <a:defRPr>
                <a:solidFill>
                  <a:srgbClr val="FFFFFF"/>
                </a:solidFill>
                <a:latin typeface="Franklin Gothic Book"/>
                <a:cs typeface="Franklin Gothic Book"/>
              </a:defRPr>
            </a:lvl3pPr>
            <a:lvl4pPr>
              <a:defRPr>
                <a:solidFill>
                  <a:srgbClr val="FFFFFF"/>
                </a:solidFill>
                <a:latin typeface="Franklin Gothic Book"/>
                <a:cs typeface="Franklin Gothic Book"/>
              </a:defRPr>
            </a:lvl4pPr>
            <a:lvl5pPr>
              <a:defRPr>
                <a:solidFill>
                  <a:srgbClr val="FFFFFF"/>
                </a:solidFill>
                <a:latin typeface="Franklin Gothic Book"/>
                <a:cs typeface="Franklin Gothic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p:cNvSpPr>
            <a:spLocks noGrp="1"/>
          </p:cNvSpPr>
          <p:nvPr>
            <p:ph type="body" sz="quarter" idx="14"/>
          </p:nvPr>
        </p:nvSpPr>
        <p:spPr>
          <a:xfrm>
            <a:off x="533353" y="4959505"/>
            <a:ext cx="8228979" cy="1274751"/>
          </a:xfrm>
          <a:prstGeom prst="rect">
            <a:avLst/>
          </a:prstGeom>
        </p:spPr>
        <p:txBody>
          <a:bodyPr vert="horz" anchor="ctr"/>
          <a:lstStyle>
            <a:lvl1pPr>
              <a:defRPr>
                <a:solidFill>
                  <a:srgbClr val="FFFFFF"/>
                </a:solidFill>
                <a:latin typeface="Franklin Gothic Book"/>
                <a:cs typeface="Franklin Gothic Book"/>
              </a:defRPr>
            </a:lvl1pPr>
            <a:lvl2pPr>
              <a:defRPr>
                <a:solidFill>
                  <a:srgbClr val="FFFFFF"/>
                </a:solidFill>
                <a:latin typeface="Franklin Gothic Book"/>
                <a:cs typeface="Franklin Gothic Book"/>
              </a:defRPr>
            </a:lvl2pPr>
            <a:lvl3pPr>
              <a:defRPr>
                <a:solidFill>
                  <a:srgbClr val="FFFFFF"/>
                </a:solidFill>
                <a:latin typeface="Franklin Gothic Book"/>
                <a:cs typeface="Franklin Gothic Book"/>
              </a:defRPr>
            </a:lvl3pPr>
            <a:lvl4pPr>
              <a:defRPr>
                <a:solidFill>
                  <a:srgbClr val="FFFFFF"/>
                </a:solidFill>
                <a:latin typeface="Franklin Gothic Book"/>
                <a:cs typeface="Franklin Gothic Book"/>
              </a:defRPr>
            </a:lvl4pPr>
            <a:lvl5pPr>
              <a:defRPr>
                <a:solidFill>
                  <a:srgbClr val="FFFFFF"/>
                </a:solidFill>
                <a:latin typeface="Franklin Gothic Book"/>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question-mar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8239" y="2369157"/>
            <a:ext cx="2246065" cy="2239592"/>
          </a:xfrm>
          <a:prstGeom prst="rect">
            <a:avLst/>
          </a:prstGeom>
        </p:spPr>
      </p:pic>
      <p:sp>
        <p:nvSpPr>
          <p:cNvPr id="11" name="Slide Number Placeholder 5"/>
          <p:cNvSpPr>
            <a:spLocks noGrp="1"/>
          </p:cNvSpPr>
          <p:nvPr>
            <p:ph type="sldNum" sz="quarter" idx="12"/>
          </p:nvPr>
        </p:nvSpPr>
        <p:spPr>
          <a:xfrm>
            <a:off x="8502162" y="6297300"/>
            <a:ext cx="641838" cy="560700"/>
          </a:xfrm>
          <a:prstGeom prst="rect">
            <a:avLst/>
          </a:prstGeom>
        </p:spPr>
        <p:txBody>
          <a:bodyPr anchor="ctr"/>
          <a:lstStyle>
            <a:lvl1pPr algn="ctr">
              <a:defRPr sz="1400">
                <a:solidFill>
                  <a:schemeClr val="bg1"/>
                </a:solidFill>
                <a:latin typeface="Franklin Gothic Book"/>
                <a:cs typeface="Franklin Gothic Book"/>
              </a:defRPr>
            </a:lvl1pPr>
          </a:lstStyle>
          <a:p>
            <a:fld id="{6ABDF21D-6A5A-E64E-9DEC-7E45BDE9297E}" type="slidenum">
              <a:rPr lang="en-US" smtClean="0"/>
              <a:pPr/>
              <a:t>‹#›</a:t>
            </a:fld>
            <a:endParaRPr lang="en-US" dirty="0"/>
          </a:p>
        </p:txBody>
      </p:sp>
    </p:spTree>
    <p:extLst>
      <p:ext uri="{BB962C8B-B14F-4D97-AF65-F5344CB8AC3E}">
        <p14:creationId xmlns:p14="http://schemas.microsoft.com/office/powerpoint/2010/main" val="2737375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7446070" y="0"/>
            <a:ext cx="1411854" cy="973498"/>
          </a:xfrm>
          <a:prstGeom prst="rect">
            <a:avLst/>
          </a:prstGeom>
        </p:spPr>
        <p:txBody>
          <a:bodyPr anchor="ctr"/>
          <a:lstStyle>
            <a:lvl1pPr algn="ctr">
              <a:defRPr sz="1400">
                <a:solidFill>
                  <a:schemeClr val="bg1"/>
                </a:solidFill>
              </a:defRPr>
            </a:lvl1pPr>
          </a:lstStyle>
          <a:p>
            <a:fld id="{6ABDF21D-6A5A-E64E-9DEC-7E45BDE9297E}" type="slidenum">
              <a:rPr lang="en-US" smtClean="0"/>
              <a:t>‹#›</a:t>
            </a:fld>
            <a:endParaRPr lang="en-US" dirty="0"/>
          </a:p>
        </p:txBody>
      </p:sp>
      <p:sp>
        <p:nvSpPr>
          <p:cNvPr id="4" name="Footer Placeholder 4"/>
          <p:cNvSpPr>
            <a:spLocks noGrp="1"/>
          </p:cNvSpPr>
          <p:nvPr>
            <p:ph type="ftr" sz="quarter" idx="11"/>
          </p:nvPr>
        </p:nvSpPr>
        <p:spPr>
          <a:xfrm>
            <a:off x="1772874" y="6472792"/>
            <a:ext cx="4246926" cy="283668"/>
          </a:xfrm>
          <a:prstGeom prst="rect">
            <a:avLst/>
          </a:prstGeom>
        </p:spPr>
        <p:txBody>
          <a:bodyPr anchor="ctr"/>
          <a:lstStyle>
            <a:lvl1pPr>
              <a:defRPr sz="700">
                <a:solidFill>
                  <a:schemeClr val="bg1"/>
                </a:solidFill>
              </a:defRPr>
            </a:lvl1pPr>
          </a:lstStyle>
          <a:p>
            <a:endParaRPr lang="en-US" dirty="0">
              <a:latin typeface="Franklin Gothic Book"/>
              <a:cs typeface="Franklin Gothic Book"/>
            </a:endParaRPr>
          </a:p>
        </p:txBody>
      </p:sp>
      <p:sp>
        <p:nvSpPr>
          <p:cNvPr id="5" name="Content Placeholder 2"/>
          <p:cNvSpPr>
            <a:spLocks noGrp="1"/>
          </p:cNvSpPr>
          <p:nvPr>
            <p:ph sz="half" idx="1"/>
          </p:nvPr>
        </p:nvSpPr>
        <p:spPr>
          <a:xfrm>
            <a:off x="457200" y="1144634"/>
            <a:ext cx="4038600" cy="4981530"/>
          </a:xfrm>
          <a:prstGeom prst="rect">
            <a:avLst/>
          </a:prstGeom>
        </p:spPr>
        <p:txBody>
          <a:bodyPr/>
          <a:lstStyle>
            <a:lvl1pPr>
              <a:defRPr sz="2800">
                <a:solidFill>
                  <a:schemeClr val="bg1"/>
                </a:solidFill>
                <a:latin typeface="Franklin Gothic Book"/>
                <a:cs typeface="Franklin Gothic Book"/>
              </a:defRPr>
            </a:lvl1pPr>
            <a:lvl2pPr>
              <a:defRPr sz="2400">
                <a:solidFill>
                  <a:schemeClr val="bg1"/>
                </a:solidFill>
                <a:latin typeface="Franklin Gothic Book"/>
                <a:cs typeface="Franklin Gothic Book"/>
              </a:defRPr>
            </a:lvl2pPr>
            <a:lvl3pPr>
              <a:defRPr sz="2000">
                <a:solidFill>
                  <a:schemeClr val="bg1"/>
                </a:solidFill>
                <a:latin typeface="Franklin Gothic Book"/>
                <a:cs typeface="Franklin Gothic Book"/>
              </a:defRPr>
            </a:lvl3pPr>
            <a:lvl4pPr>
              <a:defRPr sz="1800">
                <a:solidFill>
                  <a:schemeClr val="bg1"/>
                </a:solidFill>
                <a:latin typeface="Franklin Gothic Book"/>
                <a:cs typeface="Franklin Gothic Book"/>
              </a:defRPr>
            </a:lvl4pPr>
            <a:lvl5pPr>
              <a:defRPr sz="1800">
                <a:solidFill>
                  <a:schemeClr val="bg1"/>
                </a:solidFill>
                <a:latin typeface="Franklin Gothic Book"/>
                <a:cs typeface="Franklin Gothic Book"/>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2"/>
          </p:nvPr>
        </p:nvSpPr>
        <p:spPr>
          <a:xfrm>
            <a:off x="4648200" y="1144634"/>
            <a:ext cx="4038600" cy="4981530"/>
          </a:xfrm>
          <a:prstGeom prst="rect">
            <a:avLst/>
          </a:prstGeom>
        </p:spPr>
        <p:txBody>
          <a:bodyPr/>
          <a:lstStyle>
            <a:lvl1pPr>
              <a:defRPr sz="2800">
                <a:solidFill>
                  <a:schemeClr val="bg1"/>
                </a:solidFill>
                <a:latin typeface="Franklin Gothic Book"/>
                <a:cs typeface="Franklin Gothic Book"/>
              </a:defRPr>
            </a:lvl1pPr>
            <a:lvl2pPr>
              <a:defRPr sz="2400">
                <a:solidFill>
                  <a:schemeClr val="bg1"/>
                </a:solidFill>
                <a:latin typeface="Franklin Gothic Book"/>
                <a:cs typeface="Franklin Gothic Book"/>
              </a:defRPr>
            </a:lvl2pPr>
            <a:lvl3pPr>
              <a:defRPr sz="2000">
                <a:solidFill>
                  <a:schemeClr val="bg1"/>
                </a:solidFill>
                <a:latin typeface="Franklin Gothic Book"/>
                <a:cs typeface="Franklin Gothic Book"/>
              </a:defRPr>
            </a:lvl3pPr>
            <a:lvl4pPr>
              <a:defRPr sz="1800">
                <a:solidFill>
                  <a:schemeClr val="bg1"/>
                </a:solidFill>
                <a:latin typeface="Franklin Gothic Book"/>
                <a:cs typeface="Franklin Gothic Book"/>
              </a:defRPr>
            </a:lvl4pPr>
            <a:lvl5pPr>
              <a:defRPr sz="1800">
                <a:solidFill>
                  <a:schemeClr val="bg1"/>
                </a:solidFill>
                <a:latin typeface="Franklin Gothic Book"/>
                <a:cs typeface="Franklin Gothic Book"/>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296030" y="0"/>
            <a:ext cx="6821253" cy="973498"/>
          </a:xfrm>
          <a:prstGeom prst="rect">
            <a:avLst/>
          </a:prstGeom>
        </p:spPr>
        <p:txBody>
          <a:bodyPr anchor="ctr"/>
          <a:lstStyle>
            <a:lvl1pPr algn="l">
              <a:defRPr sz="3200">
                <a:solidFill>
                  <a:schemeClr val="bg1"/>
                </a:solidFill>
                <a:latin typeface="Franklin Gothic Book"/>
                <a:cs typeface="Franklin Gothic Book"/>
              </a:defRPr>
            </a:lvl1pPr>
          </a:lstStyle>
          <a:p>
            <a:r>
              <a:rPr lang="en-US"/>
              <a:t>Click to edit Master title style</a:t>
            </a:r>
            <a:endParaRPr lang="en-US" dirty="0"/>
          </a:p>
        </p:txBody>
      </p:sp>
      <p:sp>
        <p:nvSpPr>
          <p:cNvPr id="8" name="Slide Number Placeholder 5"/>
          <p:cNvSpPr txBox="1">
            <a:spLocks/>
          </p:cNvSpPr>
          <p:nvPr userDrawn="1"/>
        </p:nvSpPr>
        <p:spPr>
          <a:xfrm>
            <a:off x="8502162" y="6297300"/>
            <a:ext cx="641838" cy="560700"/>
          </a:xfrm>
          <a:prstGeom prst="rect">
            <a:avLst/>
          </a:prstGeom>
        </p:spPr>
        <p:txBody>
          <a:bodyPr anchor="ctr"/>
          <a:lstStyle>
            <a:defPPr>
              <a:defRPr lang="en-US"/>
            </a:defPPr>
            <a:lvl1pPr marL="0" algn="ctr" defTabSz="457200" rtl="0" eaLnBrk="1" latinLnBrk="0" hangingPunct="1">
              <a:defRPr sz="1400" kern="1200">
                <a:solidFill>
                  <a:srgbClr val="04346C"/>
                </a:solidFill>
                <a:latin typeface="Franklin Gothic Book"/>
                <a:ea typeface="+mn-ea"/>
                <a:cs typeface="Franklin Gothic Book"/>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265484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502162" y="6297300"/>
            <a:ext cx="641838" cy="560700"/>
          </a:xfrm>
          <a:prstGeom prst="rect">
            <a:avLst/>
          </a:prstGeom>
        </p:spPr>
        <p:txBody>
          <a:bodyPr anchor="ctr"/>
          <a:lstStyle>
            <a:lvl1pPr algn="ctr">
              <a:defRPr sz="1400">
                <a:solidFill>
                  <a:srgbClr val="04346C"/>
                </a:solidFill>
                <a:latin typeface="Franklin Gothic Book"/>
                <a:cs typeface="Franklin Gothic Book"/>
              </a:defRPr>
            </a:lvl1pPr>
          </a:lstStyle>
          <a:p>
            <a:fld id="{6ABDF21D-6A5A-E64E-9DEC-7E45BDE9297E}" type="slidenum">
              <a:rPr lang="en-US" smtClean="0"/>
              <a:t>‹#›</a:t>
            </a:fld>
            <a:endParaRPr lang="en-US" dirty="0"/>
          </a:p>
        </p:txBody>
      </p:sp>
    </p:spTree>
    <p:extLst>
      <p:ext uri="{BB962C8B-B14F-4D97-AF65-F5344CB8AC3E}">
        <p14:creationId xmlns:p14="http://schemas.microsoft.com/office/powerpoint/2010/main" val="897185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8387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mwilkinson\Documents\Serv\CONSULT\UW-ALP\VIDEOS\DISC-Jamie.wmv" TargetMode="External"/><Relationship Id="rId1" Type="http://schemas.microsoft.com/office/2007/relationships/media" Target="file:///C:\Users\mwilkinson\Documents\Serv\CONSULT\UW-ALP\VIDEOS\DISC-Jamie.wmv" TargetMode="External"/><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mwilkinson\Documents\Serv\CONSULT\UW-ALP\VIDEOS\DISC-Doug.wmv" TargetMode="External"/><Relationship Id="rId1" Type="http://schemas.microsoft.com/office/2007/relationships/media" Target="file:///C:\Users\mwilkinson\Documents\Serv\CONSULT\UW-ALP\VIDEOS\DISC-Doug.wmv" TargetMode="External"/><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mwilkinson\Documents\Serv\CONSULT\UW-ALP\VIDEOS\DISC-Sandra.wmv" TargetMode="External"/><Relationship Id="rId1" Type="http://schemas.microsoft.com/office/2007/relationships/media" Target="file:///C:\Users\mwilkinson\Documents\Serv\CONSULT\UW-ALP\VIDEOS\DISC-Sandra.wmv" TargetMode="Externa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mwilkinson\Documents\Serv\CONSULT\UW-ALP\VIDEOS\DISC-Patty.wmv" TargetMode="External"/><Relationship Id="rId1" Type="http://schemas.microsoft.com/office/2007/relationships/media" Target="file:///C:\Users\mwilkinson\Documents\Serv\CONSULT\UW-ALP\VIDEOS\DISC-Patty.wmv" TargetMode="External"/><Relationship Id="rId4" Type="http://schemas.openxmlformats.org/officeDocument/2006/relationships/image" Target="../media/image24.png"/></Relationships>
</file>

<file path=ppt/slides/_rels/slide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mailto:etraining@leadstrat.com" TargetMode="External"/><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hyperlink" Target="http://www.facebook.com/Leadstrat"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4683211"/>
            <a:ext cx="9230497" cy="2184885"/>
          </a:xfrm>
        </p:spPr>
        <p:txBody>
          <a:bodyPr/>
          <a:lstStyle/>
          <a:p>
            <a:r>
              <a:rPr lang="en-US" sz="6600" dirty="0">
                <a:solidFill>
                  <a:srgbClr val="B4BF45"/>
                </a:solidFill>
                <a:effectLst>
                  <a:outerShdw blurRad="38100" dist="38100" dir="2700000" algn="tl">
                    <a:srgbClr val="000000">
                      <a:alpha val="43137"/>
                    </a:srgbClr>
                  </a:outerShdw>
                </a:effectLst>
              </a:rPr>
              <a:t>The Facilitative Leader</a:t>
            </a:r>
            <a:endParaRPr lang="en-US" sz="5400" dirty="0">
              <a:solidFill>
                <a:schemeClr val="accent6">
                  <a:lumMod val="60000"/>
                  <a:lumOff val="40000"/>
                </a:schemeClr>
              </a:solidFill>
            </a:endParaRPr>
          </a:p>
        </p:txBody>
      </p:sp>
    </p:spTree>
    <p:extLst>
      <p:ext uri="{BB962C8B-B14F-4D97-AF65-F5344CB8AC3E}">
        <p14:creationId xmlns:p14="http://schemas.microsoft.com/office/powerpoint/2010/main" val="2828839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0" y="0"/>
            <a:ext cx="7380677" cy="973498"/>
          </a:xfrm>
        </p:spPr>
        <p:txBody>
          <a:bodyPr/>
          <a:lstStyle/>
          <a:p>
            <a:r>
              <a:rPr lang="en-US" dirty="0"/>
              <a:t>A. Understanding Communication Styles</a:t>
            </a:r>
          </a:p>
        </p:txBody>
      </p:sp>
      <p:sp>
        <p:nvSpPr>
          <p:cNvPr id="3" name="Content Placeholder 2"/>
          <p:cNvSpPr>
            <a:spLocks noGrp="1"/>
          </p:cNvSpPr>
          <p:nvPr>
            <p:ph idx="1"/>
          </p:nvPr>
        </p:nvSpPr>
        <p:spPr/>
        <p:txBody>
          <a:bodyPr/>
          <a:lstStyle/>
          <a:p>
            <a:r>
              <a:rPr lang="en-US" dirty="0">
                <a:solidFill>
                  <a:schemeClr val="tx2"/>
                </a:solidFill>
              </a:rPr>
              <a:t>Think about someone with whom you find it difficult to communicate. It may be someone with whom you work – a superior, a peer, or a subordinate – or it may be someone in your personal life.</a:t>
            </a:r>
          </a:p>
          <a:p>
            <a:endParaRPr lang="en-US" dirty="0">
              <a:solidFill>
                <a:schemeClr val="tx2"/>
              </a:solidFill>
            </a:endParaRPr>
          </a:p>
          <a:p>
            <a:r>
              <a:rPr lang="en-US" dirty="0">
                <a:solidFill>
                  <a:schemeClr val="tx2"/>
                </a:solidFill>
              </a:rPr>
              <a:t>Describe three specific things about this person’s communication style that you find difficult.</a:t>
            </a:r>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6" name="TextBox 5"/>
          <p:cNvSpPr txBox="1"/>
          <p:nvPr/>
        </p:nvSpPr>
        <p:spPr>
          <a:xfrm>
            <a:off x="8719460" y="3869873"/>
            <a:ext cx="287258" cy="461665"/>
          </a:xfrm>
          <a:prstGeom prst="rect">
            <a:avLst/>
          </a:prstGeom>
          <a:noFill/>
        </p:spPr>
        <p:txBody>
          <a:bodyPr wrap="none" rtlCol="0">
            <a:spAutoFit/>
          </a:bodyPr>
          <a:lstStyle/>
          <a:p>
            <a:r>
              <a:rPr lang="en-US" sz="2400" dirty="0">
                <a:solidFill>
                  <a:schemeClr val="bg1">
                    <a:lumMod val="75000"/>
                  </a:schemeClr>
                </a:solidFill>
                <a:latin typeface="Arial" panose="020B0604020202020204" pitchFamily="34" charset="0"/>
                <a:cs typeface="Arial" panose="020B0604020202020204" pitchFamily="34" charset="0"/>
              </a:rPr>
              <a:t>-</a:t>
            </a:r>
          </a:p>
        </p:txBody>
      </p:sp>
      <p:sp>
        <p:nvSpPr>
          <p:cNvPr id="8"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10</a:t>
            </a:fld>
            <a:r>
              <a:rPr lang="en-US" dirty="0"/>
              <a:t> </a:t>
            </a:r>
            <a:r>
              <a:rPr lang="en-US" dirty="0">
                <a:solidFill>
                  <a:srgbClr val="002060"/>
                </a:solidFill>
                <a:latin typeface="Calibri"/>
              </a:rPr>
              <a:t>| </a:t>
            </a:r>
            <a:r>
              <a:rPr lang="en-US" sz="1400" dirty="0">
                <a:solidFill>
                  <a:srgbClr val="04346C"/>
                </a:solidFill>
                <a:latin typeface="Franklin Gothic Book"/>
              </a:rPr>
              <a:t>2-2</a:t>
            </a:r>
            <a:endParaRPr lang="en-US" dirty="0"/>
          </a:p>
        </p:txBody>
      </p:sp>
    </p:spTree>
    <p:extLst>
      <p:ext uri="{BB962C8B-B14F-4D97-AF65-F5344CB8AC3E}">
        <p14:creationId xmlns:p14="http://schemas.microsoft.com/office/powerpoint/2010/main" val="347035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a:xfrm>
            <a:off x="296030" y="0"/>
            <a:ext cx="8031541" cy="973498"/>
          </a:xfrm>
        </p:spPr>
        <p:txBody>
          <a:bodyPr/>
          <a:lstStyle/>
          <a:p>
            <a:r>
              <a:rPr lang="en-US" dirty="0"/>
              <a:t>A. Understanding Communication Styles</a:t>
            </a:r>
            <a:endParaRPr lang="en-US" altLang="en-US" dirty="0"/>
          </a:p>
        </p:txBody>
      </p:sp>
      <p:sp>
        <p:nvSpPr>
          <p:cNvPr id="24581" name="Line 3"/>
          <p:cNvSpPr>
            <a:spLocks noChangeShapeType="1"/>
          </p:cNvSpPr>
          <p:nvPr/>
        </p:nvSpPr>
        <p:spPr bwMode="auto">
          <a:xfrm flipH="1">
            <a:off x="4681264" y="1658679"/>
            <a:ext cx="38986" cy="3997842"/>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82" name="Line 4"/>
          <p:cNvSpPr>
            <a:spLocks noChangeShapeType="1"/>
          </p:cNvSpPr>
          <p:nvPr/>
        </p:nvSpPr>
        <p:spPr bwMode="auto">
          <a:xfrm>
            <a:off x="2514600" y="3565525"/>
            <a:ext cx="42672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83" name="Text Box 5"/>
          <p:cNvSpPr txBox="1">
            <a:spLocks noChangeArrowheads="1"/>
          </p:cNvSpPr>
          <p:nvPr/>
        </p:nvSpPr>
        <p:spPr bwMode="auto">
          <a:xfrm>
            <a:off x="4313238" y="1371600"/>
            <a:ext cx="715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Direct</a:t>
            </a:r>
          </a:p>
        </p:txBody>
      </p:sp>
      <p:sp>
        <p:nvSpPr>
          <p:cNvPr id="24584" name="Text Box 6"/>
          <p:cNvSpPr txBox="1">
            <a:spLocks noChangeArrowheads="1"/>
          </p:cNvSpPr>
          <p:nvPr/>
        </p:nvSpPr>
        <p:spPr bwMode="auto">
          <a:xfrm>
            <a:off x="4267200" y="5562600"/>
            <a:ext cx="862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Indirect</a:t>
            </a:r>
          </a:p>
        </p:txBody>
      </p:sp>
      <p:sp>
        <p:nvSpPr>
          <p:cNvPr id="24585" name="Text Box 7"/>
          <p:cNvSpPr txBox="1">
            <a:spLocks noChangeArrowheads="1"/>
          </p:cNvSpPr>
          <p:nvPr/>
        </p:nvSpPr>
        <p:spPr bwMode="auto">
          <a:xfrm>
            <a:off x="1447800" y="3198813"/>
            <a:ext cx="99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a:spcBef>
                <a:spcPct val="0"/>
              </a:spcBef>
              <a:buClrTx/>
              <a:buSzTx/>
              <a:buFontTx/>
              <a:buNone/>
            </a:pPr>
            <a:r>
              <a:rPr lang="en-US" altLang="en-US" sz="1800" b="1" dirty="0">
                <a:latin typeface="Arial Narrow" panose="020B0606020202030204" pitchFamily="34" charset="0"/>
              </a:rPr>
              <a:t>Task Oriented</a:t>
            </a:r>
          </a:p>
        </p:txBody>
      </p:sp>
      <p:sp>
        <p:nvSpPr>
          <p:cNvPr id="24586" name="Text Box 8"/>
          <p:cNvSpPr txBox="1">
            <a:spLocks noChangeArrowheads="1"/>
          </p:cNvSpPr>
          <p:nvPr/>
        </p:nvSpPr>
        <p:spPr bwMode="auto">
          <a:xfrm>
            <a:off x="6705600" y="3184525"/>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a:spcBef>
                <a:spcPct val="0"/>
              </a:spcBef>
              <a:buClrTx/>
              <a:buSzTx/>
              <a:buFontTx/>
              <a:buNone/>
            </a:pPr>
            <a:r>
              <a:rPr lang="en-US" altLang="en-US" sz="1800" b="1">
                <a:latin typeface="Arial Narrow" panose="020B0606020202030204" pitchFamily="34" charset="0"/>
              </a:rPr>
              <a:t>People Oriented</a:t>
            </a:r>
          </a:p>
        </p:txBody>
      </p:sp>
      <p:grpSp>
        <p:nvGrpSpPr>
          <p:cNvPr id="6" name="Group 5"/>
          <p:cNvGrpSpPr/>
          <p:nvPr/>
        </p:nvGrpSpPr>
        <p:grpSpPr>
          <a:xfrm>
            <a:off x="3152202" y="1965325"/>
            <a:ext cx="949326" cy="1371600"/>
            <a:chOff x="3152202" y="1965325"/>
            <a:chExt cx="949326" cy="1371600"/>
          </a:xfrm>
        </p:grpSpPr>
        <p:sp>
          <p:nvSpPr>
            <p:cNvPr id="24600" name="Text Box 10"/>
            <p:cNvSpPr txBox="1">
              <a:spLocks noChangeArrowheads="1"/>
            </p:cNvSpPr>
            <p:nvPr/>
          </p:nvSpPr>
          <p:spPr bwMode="auto">
            <a:xfrm>
              <a:off x="3152202" y="1965325"/>
              <a:ext cx="9493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400" b="1" dirty="0">
                  <a:latin typeface="Arial Narrow" panose="020B0606020202030204" pitchFamily="34" charset="0"/>
                </a:rPr>
                <a:t>DRIVE</a:t>
              </a:r>
            </a:p>
          </p:txBody>
        </p:sp>
        <p:sp>
          <p:nvSpPr>
            <p:cNvPr id="24601" name="Text Box 11"/>
            <p:cNvSpPr txBox="1">
              <a:spLocks noChangeArrowheads="1"/>
            </p:cNvSpPr>
            <p:nvPr/>
          </p:nvSpPr>
          <p:spPr bwMode="auto">
            <a:xfrm>
              <a:off x="3324446" y="2330450"/>
              <a:ext cx="6048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6000" dirty="0">
                  <a:latin typeface="Impact" panose="020B0806030902050204" pitchFamily="34" charset="0"/>
                </a:rPr>
                <a:t>D</a:t>
              </a:r>
            </a:p>
          </p:txBody>
        </p:sp>
      </p:grpSp>
      <p:grpSp>
        <p:nvGrpSpPr>
          <p:cNvPr id="7" name="Group 6"/>
          <p:cNvGrpSpPr/>
          <p:nvPr/>
        </p:nvGrpSpPr>
        <p:grpSpPr>
          <a:xfrm>
            <a:off x="2693415" y="3962400"/>
            <a:ext cx="1866900" cy="1295400"/>
            <a:chOff x="2693415" y="3962400"/>
            <a:chExt cx="1866900" cy="1295400"/>
          </a:xfrm>
        </p:grpSpPr>
        <p:sp>
          <p:nvSpPr>
            <p:cNvPr id="24597" name="Text Box 14"/>
            <p:cNvSpPr txBox="1">
              <a:spLocks noChangeArrowheads="1"/>
            </p:cNvSpPr>
            <p:nvPr/>
          </p:nvSpPr>
          <p:spPr bwMode="auto">
            <a:xfrm>
              <a:off x="2693415" y="4800600"/>
              <a:ext cx="1866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400" b="1" dirty="0">
                  <a:latin typeface="Arial Narrow" panose="020B0606020202030204" pitchFamily="34" charset="0"/>
                </a:rPr>
                <a:t>COMPLIANCE</a:t>
              </a:r>
            </a:p>
          </p:txBody>
        </p:sp>
        <p:sp>
          <p:nvSpPr>
            <p:cNvPr id="24598" name="Text Box 15"/>
            <p:cNvSpPr txBox="1">
              <a:spLocks noChangeArrowheads="1"/>
            </p:cNvSpPr>
            <p:nvPr/>
          </p:nvSpPr>
          <p:spPr bwMode="auto">
            <a:xfrm>
              <a:off x="3323653" y="3962400"/>
              <a:ext cx="6064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6000">
                  <a:latin typeface="Impact" panose="020B0806030902050204" pitchFamily="34" charset="0"/>
                </a:rPr>
                <a:t>C</a:t>
              </a:r>
            </a:p>
          </p:txBody>
        </p:sp>
      </p:grpSp>
      <p:grpSp>
        <p:nvGrpSpPr>
          <p:cNvPr id="8" name="Group 7"/>
          <p:cNvGrpSpPr/>
          <p:nvPr/>
        </p:nvGrpSpPr>
        <p:grpSpPr>
          <a:xfrm>
            <a:off x="4792746" y="3962400"/>
            <a:ext cx="1782763" cy="1295400"/>
            <a:chOff x="4792746" y="3962400"/>
            <a:chExt cx="1782763" cy="1295400"/>
          </a:xfrm>
        </p:grpSpPr>
        <p:sp>
          <p:nvSpPr>
            <p:cNvPr id="24594" name="Text Box 18"/>
            <p:cNvSpPr txBox="1">
              <a:spLocks noChangeArrowheads="1"/>
            </p:cNvSpPr>
            <p:nvPr/>
          </p:nvSpPr>
          <p:spPr bwMode="auto">
            <a:xfrm>
              <a:off x="4792746" y="4800600"/>
              <a:ext cx="1782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400" b="1" dirty="0">
                  <a:latin typeface="Arial Narrow" panose="020B0606020202030204" pitchFamily="34" charset="0"/>
                </a:rPr>
                <a:t>STEADINESS</a:t>
              </a:r>
            </a:p>
          </p:txBody>
        </p:sp>
        <p:sp>
          <p:nvSpPr>
            <p:cNvPr id="24595" name="Text Box 19"/>
            <p:cNvSpPr txBox="1">
              <a:spLocks noChangeArrowheads="1"/>
            </p:cNvSpPr>
            <p:nvPr/>
          </p:nvSpPr>
          <p:spPr bwMode="auto">
            <a:xfrm>
              <a:off x="5395202" y="3962400"/>
              <a:ext cx="5778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6000" dirty="0">
                  <a:latin typeface="Impact" panose="020B0806030902050204" pitchFamily="34" charset="0"/>
                </a:rPr>
                <a:t>S</a:t>
              </a:r>
            </a:p>
          </p:txBody>
        </p:sp>
      </p:grpSp>
      <p:grpSp>
        <p:nvGrpSpPr>
          <p:cNvPr id="9" name="Group 8"/>
          <p:cNvGrpSpPr/>
          <p:nvPr/>
        </p:nvGrpSpPr>
        <p:grpSpPr>
          <a:xfrm>
            <a:off x="4876090" y="1965325"/>
            <a:ext cx="1616075" cy="1371600"/>
            <a:chOff x="4876090" y="1965325"/>
            <a:chExt cx="1616075" cy="1371600"/>
          </a:xfrm>
        </p:grpSpPr>
        <p:sp>
          <p:nvSpPr>
            <p:cNvPr id="24591" name="Text Box 22"/>
            <p:cNvSpPr txBox="1">
              <a:spLocks noChangeArrowheads="1"/>
            </p:cNvSpPr>
            <p:nvPr/>
          </p:nvSpPr>
          <p:spPr bwMode="auto">
            <a:xfrm>
              <a:off x="4876090" y="1965325"/>
              <a:ext cx="1616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400" b="1" dirty="0">
                  <a:latin typeface="Arial Narrow" panose="020B0606020202030204" pitchFamily="34" charset="0"/>
                </a:rPr>
                <a:t>INFLUENCE</a:t>
              </a:r>
            </a:p>
          </p:txBody>
        </p:sp>
        <p:sp>
          <p:nvSpPr>
            <p:cNvPr id="24592" name="Text Box 23"/>
            <p:cNvSpPr txBox="1">
              <a:spLocks noChangeArrowheads="1"/>
            </p:cNvSpPr>
            <p:nvPr/>
          </p:nvSpPr>
          <p:spPr bwMode="auto">
            <a:xfrm>
              <a:off x="5482515" y="2330450"/>
              <a:ext cx="4032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6000">
                  <a:latin typeface="Impact" panose="020B0806030902050204" pitchFamily="34" charset="0"/>
                </a:rPr>
                <a:t>I</a:t>
              </a:r>
            </a:p>
          </p:txBody>
        </p:sp>
      </p:grpSp>
      <p:sp>
        <p:nvSpPr>
          <p:cNvPr id="21" name="TextBox 8"/>
          <p:cNvSpPr txBox="1"/>
          <p:nvPr/>
        </p:nvSpPr>
        <p:spPr>
          <a:xfrm>
            <a:off x="1955928" y="4042462"/>
            <a:ext cx="668862"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1">
                    <a:lumMod val="75000"/>
                  </a:schemeClr>
                </a:solidFill>
              </a:rPr>
              <a:t>-</a:t>
            </a:r>
          </a:p>
        </p:txBody>
      </p:sp>
      <p:sp>
        <p:nvSpPr>
          <p:cNvPr id="22" name="Slide Number Placeholder 3"/>
          <p:cNvSpPr>
            <a:spLocks noGrp="1"/>
          </p:cNvSpPr>
          <p:nvPr>
            <p:ph type="sldNum" sz="quarter" idx="12"/>
          </p:nvPr>
        </p:nvSpPr>
        <p:spPr>
          <a:xfrm>
            <a:off x="8183880" y="6371277"/>
            <a:ext cx="960121" cy="486697"/>
          </a:xfrm>
          <a:prstGeom prst="rect">
            <a:avLst/>
          </a:prstGeom>
        </p:spPr>
        <p:txBody>
          <a:bodyPr/>
          <a:lstStyle/>
          <a:p>
            <a:fld id="{53A1559F-C2B4-5749-B15A-A88D8DD5B87C}" type="slidenum">
              <a:rPr lang="en-US" smtClean="0"/>
              <a:pPr/>
              <a:t>11</a:t>
            </a:fld>
            <a:r>
              <a:rPr lang="en-US" dirty="0"/>
              <a:t> </a:t>
            </a:r>
            <a:r>
              <a:rPr lang="en-US" sz="1800" dirty="0">
                <a:solidFill>
                  <a:srgbClr val="002060"/>
                </a:solidFill>
                <a:latin typeface="Calibri"/>
                <a:cs typeface="+mn-cs"/>
              </a:rPr>
              <a:t>| </a:t>
            </a:r>
            <a:r>
              <a:rPr lang="en-US" dirty="0"/>
              <a:t>2-2</a:t>
            </a:r>
          </a:p>
        </p:txBody>
      </p:sp>
    </p:spTree>
    <p:extLst>
      <p:ext uri="{BB962C8B-B14F-4D97-AF65-F5344CB8AC3E}">
        <p14:creationId xmlns:p14="http://schemas.microsoft.com/office/powerpoint/2010/main" val="22911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4585"/>
                                        </p:tgtEl>
                                        <p:attrNameLst>
                                          <p:attrName>style.visibility</p:attrName>
                                        </p:attrNameLst>
                                      </p:cBhvr>
                                      <p:to>
                                        <p:strVal val="visible"/>
                                      </p:to>
                                    </p:set>
                                    <p:animEffect transition="in" filter="barn(outVertical)">
                                      <p:cBhvr>
                                        <p:cTn id="7" dur="500"/>
                                        <p:tgtEl>
                                          <p:spTgt spid="2458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4582"/>
                                        </p:tgtEl>
                                        <p:attrNameLst>
                                          <p:attrName>style.visibility</p:attrName>
                                        </p:attrNameLst>
                                      </p:cBhvr>
                                      <p:to>
                                        <p:strVal val="visible"/>
                                      </p:to>
                                    </p:set>
                                    <p:animEffect transition="in" filter="barn(outVertical)">
                                      <p:cBhvr>
                                        <p:cTn id="10" dur="500"/>
                                        <p:tgtEl>
                                          <p:spTgt spid="2458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4586"/>
                                        </p:tgtEl>
                                        <p:attrNameLst>
                                          <p:attrName>style.visibility</p:attrName>
                                        </p:attrNameLst>
                                      </p:cBhvr>
                                      <p:to>
                                        <p:strVal val="visible"/>
                                      </p:to>
                                    </p:set>
                                    <p:animEffect transition="in" filter="barn(outVertical)">
                                      <p:cBhvr>
                                        <p:cTn id="13" dur="500"/>
                                        <p:tgtEl>
                                          <p:spTgt spid="2458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5" grpId="0"/>
      <p:bldP spid="2458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3"/>
          <p:cNvSpPr>
            <a:spLocks noGrp="1"/>
          </p:cNvSpPr>
          <p:nvPr>
            <p:ph type="ftr" sz="quarter" idx="4294967295"/>
          </p:nvPr>
        </p:nvSpPr>
        <p:spPr>
          <a:xfrm>
            <a:off x="2209800" y="6477000"/>
            <a:ext cx="6248400" cy="2286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800" dirty="0"/>
              <a:t>Duplication prohibited without prior written consent of Leadership Strategies, Inc. Copyright 2015 Leadership Strategies, Inc. 1-02</a:t>
            </a:r>
          </a:p>
        </p:txBody>
      </p:sp>
      <p:sp>
        <p:nvSpPr>
          <p:cNvPr id="921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fld id="{886E397A-6BBB-416E-B8DA-E89A8395C018}" type="slidenum">
              <a:rPr lang="en-US" altLang="en-US" sz="900" smtClean="0">
                <a:latin typeface="Trebuchet MS" panose="020B0603020202020204" pitchFamily="34" charset="0"/>
              </a:rPr>
              <a:pPr>
                <a:spcBef>
                  <a:spcPct val="0"/>
                </a:spcBef>
                <a:buClrTx/>
                <a:buSzTx/>
                <a:buFontTx/>
                <a:buNone/>
              </a:pPr>
              <a:t>12</a:t>
            </a:fld>
            <a:endParaRPr lang="en-US" altLang="en-US" sz="900">
              <a:latin typeface="HelveticaNeue MediumExt" charset="0"/>
            </a:endParaRPr>
          </a:p>
        </p:txBody>
      </p:sp>
      <p:sp>
        <p:nvSpPr>
          <p:cNvPr id="9220" name="Rectangle 2"/>
          <p:cNvSpPr>
            <a:spLocks noGrp="1" noChangeArrowheads="1"/>
          </p:cNvSpPr>
          <p:nvPr>
            <p:ph type="title"/>
          </p:nvPr>
        </p:nvSpPr>
        <p:spPr>
          <a:xfrm>
            <a:off x="296030" y="0"/>
            <a:ext cx="8162170" cy="973498"/>
          </a:xfrm>
        </p:spPr>
        <p:txBody>
          <a:bodyPr/>
          <a:lstStyle/>
          <a:p>
            <a:r>
              <a:rPr lang="en-US" dirty="0"/>
              <a:t>A. Understanding Communication Styles</a:t>
            </a:r>
            <a:endParaRPr lang="en-US" altLang="en-US" dirty="0"/>
          </a:p>
        </p:txBody>
      </p:sp>
      <p:sp>
        <p:nvSpPr>
          <p:cNvPr id="9221" name="Rectangle 3"/>
          <p:cNvSpPr>
            <a:spLocks noGrp="1" noChangeArrowheads="1"/>
          </p:cNvSpPr>
          <p:nvPr>
            <p:ph type="body" idx="1"/>
          </p:nvPr>
        </p:nvSpPr>
        <p:spPr>
          <a:xfrm>
            <a:off x="685800" y="904875"/>
            <a:ext cx="7772400" cy="1457325"/>
          </a:xfrm>
        </p:spPr>
        <p:txBody>
          <a:bodyPr/>
          <a:lstStyle/>
          <a:p>
            <a:pPr eaLnBrk="1" hangingPunct="1">
              <a:spcBef>
                <a:spcPct val="30000"/>
              </a:spcBef>
            </a:pPr>
            <a:r>
              <a:rPr lang="en-US" altLang="en-US" dirty="0">
                <a:solidFill>
                  <a:schemeClr val="tx2"/>
                </a:solidFill>
              </a:rPr>
              <a:t>Where did it come from?  </a:t>
            </a:r>
          </a:p>
          <a:p>
            <a:pPr eaLnBrk="1" hangingPunct="1">
              <a:spcBef>
                <a:spcPct val="30000"/>
              </a:spcBef>
            </a:pPr>
            <a:r>
              <a:rPr lang="en-US" altLang="en-US" dirty="0">
                <a:solidFill>
                  <a:schemeClr val="tx2"/>
                </a:solidFill>
              </a:rPr>
              <a:t>What does it mean?</a:t>
            </a:r>
          </a:p>
          <a:p>
            <a:pPr eaLnBrk="1" hangingPunct="1">
              <a:spcBef>
                <a:spcPct val="30000"/>
              </a:spcBef>
            </a:pPr>
            <a:r>
              <a:rPr lang="en-US" altLang="en-US" dirty="0">
                <a:solidFill>
                  <a:schemeClr val="tx2"/>
                </a:solidFill>
              </a:rPr>
              <a:t>How can we use it?</a:t>
            </a:r>
          </a:p>
        </p:txBody>
      </p:sp>
      <p:grpSp>
        <p:nvGrpSpPr>
          <p:cNvPr id="9222" name="Group 4"/>
          <p:cNvGrpSpPr>
            <a:grpSpLocks/>
          </p:cNvGrpSpPr>
          <p:nvPr/>
        </p:nvGrpSpPr>
        <p:grpSpPr bwMode="auto">
          <a:xfrm>
            <a:off x="1524000" y="2819400"/>
            <a:ext cx="6565900" cy="3505200"/>
            <a:chOff x="960" y="1776"/>
            <a:chExt cx="4136" cy="2208"/>
          </a:xfrm>
        </p:grpSpPr>
        <p:sp>
          <p:nvSpPr>
            <p:cNvPr id="9223" name="Text Box 5"/>
            <p:cNvSpPr txBox="1">
              <a:spLocks noChangeArrowheads="1"/>
            </p:cNvSpPr>
            <p:nvPr/>
          </p:nvSpPr>
          <p:spPr bwMode="auto">
            <a:xfrm>
              <a:off x="1115" y="1776"/>
              <a:ext cx="5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000" b="1">
                  <a:latin typeface="Arial Narrow" panose="020B0606020202030204" pitchFamily="34" charset="0"/>
                </a:rPr>
                <a:t>DRIVE</a:t>
              </a:r>
            </a:p>
          </p:txBody>
        </p:sp>
        <p:sp>
          <p:nvSpPr>
            <p:cNvPr id="9224" name="Text Box 6"/>
            <p:cNvSpPr txBox="1">
              <a:spLocks noChangeArrowheads="1"/>
            </p:cNvSpPr>
            <p:nvPr/>
          </p:nvSpPr>
          <p:spPr bwMode="auto">
            <a:xfrm>
              <a:off x="2022" y="1776"/>
              <a:ext cx="8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000" b="1">
                  <a:latin typeface="Arial Narrow" panose="020B0606020202030204" pitchFamily="34" charset="0"/>
                </a:rPr>
                <a:t>INFLUENCE</a:t>
              </a:r>
            </a:p>
          </p:txBody>
        </p:sp>
        <p:sp>
          <p:nvSpPr>
            <p:cNvPr id="9225" name="Text Box 7"/>
            <p:cNvSpPr txBox="1">
              <a:spLocks noChangeArrowheads="1"/>
            </p:cNvSpPr>
            <p:nvPr/>
          </p:nvSpPr>
          <p:spPr bwMode="auto">
            <a:xfrm>
              <a:off x="3036" y="1776"/>
              <a:ext cx="95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000" b="1">
                  <a:latin typeface="Arial Narrow" panose="020B0606020202030204" pitchFamily="34" charset="0"/>
                </a:rPr>
                <a:t>STEADINESS</a:t>
              </a:r>
            </a:p>
          </p:txBody>
        </p:sp>
        <p:sp>
          <p:nvSpPr>
            <p:cNvPr id="9226" name="Text Box 8"/>
            <p:cNvSpPr txBox="1">
              <a:spLocks noChangeArrowheads="1"/>
            </p:cNvSpPr>
            <p:nvPr/>
          </p:nvSpPr>
          <p:spPr bwMode="auto">
            <a:xfrm>
              <a:off x="4097" y="1776"/>
              <a:ext cx="99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000" b="1">
                  <a:latin typeface="Arial Narrow" panose="020B0606020202030204" pitchFamily="34" charset="0"/>
                </a:rPr>
                <a:t>COMPLIANCE</a:t>
              </a:r>
            </a:p>
          </p:txBody>
        </p:sp>
        <p:sp>
          <p:nvSpPr>
            <p:cNvPr id="9227" name="Rectangle 9"/>
            <p:cNvSpPr>
              <a:spLocks noChangeArrowheads="1"/>
            </p:cNvSpPr>
            <p:nvPr/>
          </p:nvSpPr>
          <p:spPr bwMode="auto">
            <a:xfrm>
              <a:off x="960" y="2256"/>
              <a:ext cx="864" cy="17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a:spcBef>
                  <a:spcPct val="0"/>
                </a:spcBef>
                <a:buClrTx/>
                <a:buSzTx/>
                <a:buFontTx/>
                <a:buNone/>
              </a:pPr>
              <a:endParaRPr lang="en-US" altLang="en-US" sz="2400">
                <a:latin typeface="Times New Roman" panose="02020603050405020304" pitchFamily="18" charset="0"/>
              </a:endParaRPr>
            </a:p>
          </p:txBody>
        </p:sp>
        <p:sp>
          <p:nvSpPr>
            <p:cNvPr id="9228" name="Rectangle 10"/>
            <p:cNvSpPr>
              <a:spLocks noChangeArrowheads="1"/>
            </p:cNvSpPr>
            <p:nvPr/>
          </p:nvSpPr>
          <p:spPr bwMode="auto">
            <a:xfrm>
              <a:off x="2022" y="2256"/>
              <a:ext cx="864" cy="17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endParaRPr lang="en-US" altLang="en-US" sz="3800">
                <a:solidFill>
                  <a:srgbClr val="104A73"/>
                </a:solidFill>
              </a:endParaRPr>
            </a:p>
          </p:txBody>
        </p:sp>
        <p:sp>
          <p:nvSpPr>
            <p:cNvPr id="9229" name="Rectangle 11"/>
            <p:cNvSpPr>
              <a:spLocks noChangeArrowheads="1"/>
            </p:cNvSpPr>
            <p:nvPr/>
          </p:nvSpPr>
          <p:spPr bwMode="auto">
            <a:xfrm>
              <a:off x="3074" y="2256"/>
              <a:ext cx="864" cy="17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endParaRPr lang="en-US" altLang="en-US" sz="3800">
                <a:solidFill>
                  <a:srgbClr val="104A73"/>
                </a:solidFill>
              </a:endParaRPr>
            </a:p>
          </p:txBody>
        </p:sp>
        <p:sp>
          <p:nvSpPr>
            <p:cNvPr id="9230" name="Rectangle 12"/>
            <p:cNvSpPr>
              <a:spLocks noChangeArrowheads="1"/>
            </p:cNvSpPr>
            <p:nvPr/>
          </p:nvSpPr>
          <p:spPr bwMode="auto">
            <a:xfrm>
              <a:off x="4145" y="2256"/>
              <a:ext cx="864" cy="17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endParaRPr lang="en-US" altLang="en-US" sz="3800">
                <a:solidFill>
                  <a:srgbClr val="104A73"/>
                </a:solidFill>
              </a:endParaRPr>
            </a:p>
          </p:txBody>
        </p:sp>
        <p:sp>
          <p:nvSpPr>
            <p:cNvPr id="9231" name="Text Box 13"/>
            <p:cNvSpPr txBox="1">
              <a:spLocks noChangeArrowheads="1"/>
            </p:cNvSpPr>
            <p:nvPr/>
          </p:nvSpPr>
          <p:spPr bwMode="auto">
            <a:xfrm>
              <a:off x="1057" y="2993"/>
              <a:ext cx="655" cy="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Assertive</a:t>
              </a:r>
            </a:p>
          </p:txBody>
        </p:sp>
        <p:sp>
          <p:nvSpPr>
            <p:cNvPr id="9232" name="Text Box 14"/>
            <p:cNvSpPr txBox="1">
              <a:spLocks noChangeArrowheads="1"/>
            </p:cNvSpPr>
            <p:nvPr/>
          </p:nvSpPr>
          <p:spPr bwMode="auto">
            <a:xfrm>
              <a:off x="2118" y="2988"/>
              <a:ext cx="680" cy="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Influential</a:t>
              </a:r>
            </a:p>
          </p:txBody>
        </p:sp>
        <p:sp>
          <p:nvSpPr>
            <p:cNvPr id="9233" name="Text Box 15"/>
            <p:cNvSpPr txBox="1">
              <a:spLocks noChangeArrowheads="1"/>
            </p:cNvSpPr>
            <p:nvPr/>
          </p:nvSpPr>
          <p:spPr bwMode="auto">
            <a:xfrm>
              <a:off x="3132" y="2988"/>
              <a:ext cx="739" cy="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Supportive</a:t>
              </a:r>
            </a:p>
          </p:txBody>
        </p:sp>
        <p:sp>
          <p:nvSpPr>
            <p:cNvPr id="9234" name="Text Box 16"/>
            <p:cNvSpPr txBox="1">
              <a:spLocks noChangeArrowheads="1"/>
            </p:cNvSpPr>
            <p:nvPr/>
          </p:nvSpPr>
          <p:spPr bwMode="auto">
            <a:xfrm>
              <a:off x="4283" y="2988"/>
              <a:ext cx="582" cy="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Detailed</a:t>
              </a:r>
            </a:p>
          </p:txBody>
        </p:sp>
        <p:sp>
          <p:nvSpPr>
            <p:cNvPr id="9235" name="Line 17"/>
            <p:cNvSpPr>
              <a:spLocks noChangeShapeType="1"/>
            </p:cNvSpPr>
            <p:nvPr/>
          </p:nvSpPr>
          <p:spPr bwMode="auto">
            <a:xfrm flipV="1">
              <a:off x="1394" y="2522"/>
              <a:ext cx="0"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36" name="Line 18"/>
            <p:cNvSpPr>
              <a:spLocks noChangeShapeType="1"/>
            </p:cNvSpPr>
            <p:nvPr/>
          </p:nvSpPr>
          <p:spPr bwMode="auto">
            <a:xfrm flipV="1">
              <a:off x="2456" y="2522"/>
              <a:ext cx="0"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37" name="Line 19"/>
            <p:cNvSpPr>
              <a:spLocks noChangeShapeType="1"/>
            </p:cNvSpPr>
            <p:nvPr/>
          </p:nvSpPr>
          <p:spPr bwMode="auto">
            <a:xfrm flipV="1">
              <a:off x="3518" y="2522"/>
              <a:ext cx="0"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38" name="Line 20"/>
            <p:cNvSpPr>
              <a:spLocks noChangeShapeType="1"/>
            </p:cNvSpPr>
            <p:nvPr/>
          </p:nvSpPr>
          <p:spPr bwMode="auto">
            <a:xfrm flipV="1">
              <a:off x="4579" y="2522"/>
              <a:ext cx="0" cy="43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39" name="Line 21"/>
            <p:cNvSpPr>
              <a:spLocks noChangeShapeType="1"/>
            </p:cNvSpPr>
            <p:nvPr/>
          </p:nvSpPr>
          <p:spPr bwMode="auto">
            <a:xfrm flipV="1">
              <a:off x="1394" y="3312"/>
              <a:ext cx="0" cy="43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9240" name="Line 22"/>
            <p:cNvSpPr>
              <a:spLocks noChangeShapeType="1"/>
            </p:cNvSpPr>
            <p:nvPr/>
          </p:nvSpPr>
          <p:spPr bwMode="auto">
            <a:xfrm flipV="1">
              <a:off x="2456" y="3312"/>
              <a:ext cx="0" cy="43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9241" name="Line 23"/>
            <p:cNvSpPr>
              <a:spLocks noChangeShapeType="1"/>
            </p:cNvSpPr>
            <p:nvPr/>
          </p:nvSpPr>
          <p:spPr bwMode="auto">
            <a:xfrm flipV="1">
              <a:off x="3518" y="3312"/>
              <a:ext cx="0" cy="43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9242" name="Line 24"/>
            <p:cNvSpPr>
              <a:spLocks noChangeShapeType="1"/>
            </p:cNvSpPr>
            <p:nvPr/>
          </p:nvSpPr>
          <p:spPr bwMode="auto">
            <a:xfrm flipV="1">
              <a:off x="4579" y="3312"/>
              <a:ext cx="0" cy="43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9243" name="Text Box 25"/>
            <p:cNvSpPr txBox="1">
              <a:spLocks noChangeArrowheads="1"/>
            </p:cNvSpPr>
            <p:nvPr/>
          </p:nvSpPr>
          <p:spPr bwMode="auto">
            <a:xfrm>
              <a:off x="1057" y="2325"/>
              <a:ext cx="72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Belligerent</a:t>
              </a:r>
            </a:p>
          </p:txBody>
        </p:sp>
        <p:sp>
          <p:nvSpPr>
            <p:cNvPr id="9244" name="Text Box 26"/>
            <p:cNvSpPr txBox="1">
              <a:spLocks noChangeArrowheads="1"/>
            </p:cNvSpPr>
            <p:nvPr/>
          </p:nvSpPr>
          <p:spPr bwMode="auto">
            <a:xfrm>
              <a:off x="1104" y="3686"/>
              <a:ext cx="65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Pushover</a:t>
              </a:r>
            </a:p>
          </p:txBody>
        </p:sp>
        <p:sp>
          <p:nvSpPr>
            <p:cNvPr id="9245" name="Text Box 27"/>
            <p:cNvSpPr txBox="1">
              <a:spLocks noChangeArrowheads="1"/>
            </p:cNvSpPr>
            <p:nvPr/>
          </p:nvSpPr>
          <p:spPr bwMode="auto">
            <a:xfrm>
              <a:off x="2166" y="2322"/>
              <a:ext cx="5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Dreamer</a:t>
              </a:r>
            </a:p>
          </p:txBody>
        </p:sp>
        <p:sp>
          <p:nvSpPr>
            <p:cNvPr id="9246" name="Text Box 28"/>
            <p:cNvSpPr txBox="1">
              <a:spLocks noChangeArrowheads="1"/>
            </p:cNvSpPr>
            <p:nvPr/>
          </p:nvSpPr>
          <p:spPr bwMode="auto">
            <a:xfrm>
              <a:off x="3132" y="2322"/>
              <a:ext cx="74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Controlling</a:t>
              </a:r>
            </a:p>
          </p:txBody>
        </p:sp>
        <p:sp>
          <p:nvSpPr>
            <p:cNvPr id="9247" name="Text Box 29"/>
            <p:cNvSpPr txBox="1">
              <a:spLocks noChangeArrowheads="1"/>
            </p:cNvSpPr>
            <p:nvPr/>
          </p:nvSpPr>
          <p:spPr bwMode="auto">
            <a:xfrm>
              <a:off x="4193" y="2322"/>
              <a:ext cx="8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Perfectionist</a:t>
              </a:r>
            </a:p>
          </p:txBody>
        </p:sp>
        <p:sp>
          <p:nvSpPr>
            <p:cNvPr id="9248" name="Text Box 30"/>
            <p:cNvSpPr txBox="1">
              <a:spLocks noChangeArrowheads="1"/>
            </p:cNvSpPr>
            <p:nvPr/>
          </p:nvSpPr>
          <p:spPr bwMode="auto">
            <a:xfrm>
              <a:off x="2228" y="3686"/>
              <a:ext cx="4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Loner</a:t>
              </a:r>
            </a:p>
          </p:txBody>
        </p:sp>
        <p:sp>
          <p:nvSpPr>
            <p:cNvPr id="9249" name="Text Box 31"/>
            <p:cNvSpPr txBox="1">
              <a:spLocks noChangeArrowheads="1"/>
            </p:cNvSpPr>
            <p:nvPr/>
          </p:nvSpPr>
          <p:spPr bwMode="auto">
            <a:xfrm>
              <a:off x="3228" y="3686"/>
              <a:ext cx="65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Scattered</a:t>
              </a:r>
            </a:p>
          </p:txBody>
        </p:sp>
        <p:sp>
          <p:nvSpPr>
            <p:cNvPr id="9250" name="Text Box 32"/>
            <p:cNvSpPr txBox="1">
              <a:spLocks noChangeArrowheads="1"/>
            </p:cNvSpPr>
            <p:nvPr/>
          </p:nvSpPr>
          <p:spPr bwMode="auto">
            <a:xfrm>
              <a:off x="4290" y="3686"/>
              <a:ext cx="66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Impulsive</a:t>
              </a:r>
            </a:p>
          </p:txBody>
        </p:sp>
        <p:sp>
          <p:nvSpPr>
            <p:cNvPr id="9251" name="Text Box 33"/>
            <p:cNvSpPr txBox="1">
              <a:spLocks noChangeArrowheads="1"/>
            </p:cNvSpPr>
            <p:nvPr/>
          </p:nvSpPr>
          <p:spPr bwMode="auto">
            <a:xfrm>
              <a:off x="960" y="2008"/>
              <a:ext cx="864" cy="248"/>
            </a:xfrm>
            <a:prstGeom prst="rect">
              <a:avLst/>
            </a:prstGeom>
            <a:solidFill>
              <a:srgbClr val="99CC00"/>
            </a:solidFill>
            <a:ln w="9525">
              <a:solidFill>
                <a:schemeClr val="tx1"/>
              </a:solidFill>
              <a:miter lim="800000"/>
              <a:headEnd/>
              <a:tailEnd/>
            </a:ln>
          </p:spPr>
          <p:txBody>
            <a:bodyPr lIns="9144" tIns="9144" rIns="9144" bIns="9144">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buClrTx/>
                <a:buSzTx/>
                <a:buFontTx/>
                <a:buNone/>
              </a:pPr>
              <a:r>
                <a:rPr lang="en-US" altLang="en-US" sz="2400" b="1"/>
                <a:t>D</a:t>
              </a:r>
            </a:p>
          </p:txBody>
        </p:sp>
        <p:sp>
          <p:nvSpPr>
            <p:cNvPr id="9252" name="Text Box 34"/>
            <p:cNvSpPr txBox="1">
              <a:spLocks noChangeArrowheads="1"/>
            </p:cNvSpPr>
            <p:nvPr/>
          </p:nvSpPr>
          <p:spPr bwMode="auto">
            <a:xfrm>
              <a:off x="2021" y="2007"/>
              <a:ext cx="864" cy="248"/>
            </a:xfrm>
            <a:prstGeom prst="rect">
              <a:avLst/>
            </a:prstGeom>
            <a:solidFill>
              <a:srgbClr val="99CC00"/>
            </a:solidFill>
            <a:ln w="9525">
              <a:solidFill>
                <a:schemeClr val="tx1"/>
              </a:solidFill>
              <a:miter lim="800000"/>
              <a:headEnd/>
              <a:tailEnd/>
            </a:ln>
          </p:spPr>
          <p:txBody>
            <a:bodyPr lIns="9144" tIns="9144" rIns="9144" bIns="9144">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buClrTx/>
                <a:buSzTx/>
                <a:buFontTx/>
                <a:buNone/>
              </a:pPr>
              <a:r>
                <a:rPr lang="en-US" altLang="en-US" sz="2400" b="1"/>
                <a:t>I</a:t>
              </a:r>
            </a:p>
          </p:txBody>
        </p:sp>
        <p:sp>
          <p:nvSpPr>
            <p:cNvPr id="9253" name="Text Box 35"/>
            <p:cNvSpPr txBox="1">
              <a:spLocks noChangeArrowheads="1"/>
            </p:cNvSpPr>
            <p:nvPr/>
          </p:nvSpPr>
          <p:spPr bwMode="auto">
            <a:xfrm>
              <a:off x="3074" y="2008"/>
              <a:ext cx="864" cy="248"/>
            </a:xfrm>
            <a:prstGeom prst="rect">
              <a:avLst/>
            </a:prstGeom>
            <a:solidFill>
              <a:srgbClr val="99CC00"/>
            </a:solidFill>
            <a:ln w="9525">
              <a:solidFill>
                <a:schemeClr val="tx1"/>
              </a:solidFill>
              <a:miter lim="800000"/>
              <a:headEnd/>
              <a:tailEnd/>
            </a:ln>
          </p:spPr>
          <p:txBody>
            <a:bodyPr lIns="9144" tIns="9144" rIns="9144" bIns="9144">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buClrTx/>
                <a:buSzTx/>
                <a:buFontTx/>
                <a:buNone/>
              </a:pPr>
              <a:r>
                <a:rPr lang="en-US" altLang="en-US" sz="2400" b="1"/>
                <a:t>S</a:t>
              </a:r>
            </a:p>
          </p:txBody>
        </p:sp>
        <p:sp>
          <p:nvSpPr>
            <p:cNvPr id="9254" name="Text Box 36"/>
            <p:cNvSpPr txBox="1">
              <a:spLocks noChangeArrowheads="1"/>
            </p:cNvSpPr>
            <p:nvPr/>
          </p:nvSpPr>
          <p:spPr bwMode="auto">
            <a:xfrm>
              <a:off x="4145" y="2008"/>
              <a:ext cx="864" cy="248"/>
            </a:xfrm>
            <a:prstGeom prst="rect">
              <a:avLst/>
            </a:prstGeom>
            <a:solidFill>
              <a:srgbClr val="99CC00"/>
            </a:solidFill>
            <a:ln w="9525">
              <a:solidFill>
                <a:schemeClr val="tx1"/>
              </a:solidFill>
              <a:miter lim="800000"/>
              <a:headEnd/>
              <a:tailEnd/>
            </a:ln>
          </p:spPr>
          <p:txBody>
            <a:bodyPr lIns="9144" tIns="9144" rIns="9144" bIns="9144">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buClrTx/>
                <a:buSzTx/>
                <a:buFontTx/>
                <a:buNone/>
              </a:pPr>
              <a:r>
                <a:rPr lang="en-US" altLang="en-US" sz="2400" b="1"/>
                <a:t>C</a:t>
              </a:r>
            </a:p>
          </p:txBody>
        </p:sp>
      </p:grpSp>
      <p:sp>
        <p:nvSpPr>
          <p:cNvPr id="39"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12</a:t>
            </a:fld>
            <a:r>
              <a:rPr lang="en-US" dirty="0"/>
              <a:t> </a:t>
            </a:r>
            <a:r>
              <a:rPr lang="en-US" dirty="0">
                <a:solidFill>
                  <a:srgbClr val="002060"/>
                </a:solidFill>
                <a:latin typeface="Calibri"/>
              </a:rPr>
              <a:t>| </a:t>
            </a:r>
            <a:r>
              <a:rPr lang="en-US" sz="1400" dirty="0">
                <a:solidFill>
                  <a:srgbClr val="04346C"/>
                </a:solidFill>
                <a:latin typeface="Franklin Gothic Book"/>
              </a:rPr>
              <a:t>2-3</a:t>
            </a:r>
            <a:endParaRPr lang="en-US" dirty="0"/>
          </a:p>
        </p:txBody>
      </p:sp>
    </p:spTree>
    <p:extLst>
      <p:ext uri="{BB962C8B-B14F-4D97-AF65-F5344CB8AC3E}">
        <p14:creationId xmlns:p14="http://schemas.microsoft.com/office/powerpoint/2010/main" val="1370132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9373" r="21228" b="3247"/>
          <a:stretch/>
        </p:blipFill>
        <p:spPr>
          <a:xfrm>
            <a:off x="4842846" y="1020532"/>
            <a:ext cx="4038600" cy="5258375"/>
          </a:xfrm>
        </p:spPr>
      </p:pic>
      <p:sp>
        <p:nvSpPr>
          <p:cNvPr id="10" name="Content Placeholder 9"/>
          <p:cNvSpPr>
            <a:spLocks noGrp="1"/>
          </p:cNvSpPr>
          <p:nvPr>
            <p:ph sz="half" idx="2"/>
          </p:nvPr>
        </p:nvSpPr>
        <p:spPr>
          <a:xfrm>
            <a:off x="440228" y="1359742"/>
            <a:ext cx="4038600" cy="5048638"/>
          </a:xfrm>
        </p:spPr>
        <p:txBody>
          <a:bodyPr/>
          <a:lstStyle/>
          <a:p>
            <a:pPr marL="0" indent="0">
              <a:buNone/>
            </a:pPr>
            <a:r>
              <a:rPr lang="en-US" b="1" dirty="0">
                <a:solidFill>
                  <a:srgbClr val="E46C0A"/>
                </a:solidFill>
              </a:rPr>
              <a:t>The High D</a:t>
            </a:r>
          </a:p>
          <a:p>
            <a:pPr marL="0" indent="0">
              <a:buNone/>
            </a:pPr>
            <a:endParaRPr lang="en-US" b="1" dirty="0">
              <a:solidFill>
                <a:srgbClr val="E46C0A"/>
              </a:solidFill>
            </a:endParaRPr>
          </a:p>
          <a:p>
            <a:pPr marL="0" indent="0">
              <a:buNone/>
            </a:pPr>
            <a:r>
              <a:rPr lang="en-US" b="1" dirty="0">
                <a:solidFill>
                  <a:srgbClr val="E46C0A"/>
                </a:solidFill>
              </a:rPr>
              <a:t>Breaks through the wall</a:t>
            </a:r>
          </a:p>
          <a:p>
            <a:pPr marL="0" indent="0">
              <a:buNone/>
            </a:pPr>
            <a:endParaRPr lang="en-US" b="1" dirty="0">
              <a:solidFill>
                <a:srgbClr val="04346C"/>
              </a:solidFill>
            </a:endParaRPr>
          </a:p>
          <a:p>
            <a:pPr>
              <a:buClr>
                <a:srgbClr val="ACBF45"/>
              </a:buClr>
            </a:pPr>
            <a:r>
              <a:rPr lang="en-US" dirty="0">
                <a:solidFill>
                  <a:schemeClr val="tx2"/>
                </a:solidFill>
              </a:rPr>
              <a:t>Takes a direct, assertive approach</a:t>
            </a:r>
          </a:p>
          <a:p>
            <a:pPr>
              <a:buClr>
                <a:srgbClr val="ACBF45"/>
              </a:buClr>
            </a:pPr>
            <a:r>
              <a:rPr lang="en-US" dirty="0">
                <a:solidFill>
                  <a:schemeClr val="tx2"/>
                </a:solidFill>
              </a:rPr>
              <a:t>Enjoys challenges</a:t>
            </a:r>
          </a:p>
          <a:p>
            <a:pPr>
              <a:buClr>
                <a:srgbClr val="ACBF45"/>
              </a:buClr>
            </a:pPr>
            <a:r>
              <a:rPr lang="en-US" dirty="0">
                <a:solidFill>
                  <a:schemeClr val="tx2"/>
                </a:solidFill>
              </a:rPr>
              <a:t>Goal-oriented</a:t>
            </a:r>
          </a:p>
        </p:txBody>
      </p:sp>
      <p:sp>
        <p:nvSpPr>
          <p:cNvPr id="8" name="Title 7"/>
          <p:cNvSpPr>
            <a:spLocks noGrp="1"/>
          </p:cNvSpPr>
          <p:nvPr>
            <p:ph type="title"/>
          </p:nvPr>
        </p:nvSpPr>
        <p:spPr>
          <a:xfrm>
            <a:off x="296030" y="0"/>
            <a:ext cx="8343145" cy="973498"/>
          </a:xfrm>
        </p:spPr>
        <p:txBody>
          <a:bodyPr/>
          <a:lstStyle/>
          <a:p>
            <a:r>
              <a:rPr lang="en-US" dirty="0"/>
              <a:t>A. Understanding Communication Styles</a:t>
            </a:r>
          </a:p>
        </p:txBody>
      </p:sp>
      <p:sp>
        <p:nvSpPr>
          <p:cNvPr id="3" name="Footer Placeholder 2"/>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9" name="TextBox 8"/>
          <p:cNvSpPr txBox="1"/>
          <p:nvPr/>
        </p:nvSpPr>
        <p:spPr>
          <a:xfrm>
            <a:off x="4392380" y="4693103"/>
            <a:ext cx="389850" cy="830997"/>
          </a:xfrm>
          <a:prstGeom prst="rect">
            <a:avLst/>
          </a:prstGeom>
          <a:noFill/>
        </p:spPr>
        <p:txBody>
          <a:bodyPr wrap="none" rtlCol="0">
            <a:spAutoFit/>
          </a:bodyPr>
          <a:lstStyle/>
          <a:p>
            <a:r>
              <a:rPr lang="en-US" sz="4800" dirty="0">
                <a:solidFill>
                  <a:schemeClr val="bg1">
                    <a:lumMod val="75000"/>
                  </a:schemeClr>
                </a:solidFill>
                <a:latin typeface="Arial" panose="020B0604020202020204" pitchFamily="34" charset="0"/>
                <a:cs typeface="Arial" panose="020B0604020202020204" pitchFamily="34" charset="0"/>
              </a:rPr>
              <a:t>-</a:t>
            </a:r>
          </a:p>
        </p:txBody>
      </p:sp>
      <p:sp>
        <p:nvSpPr>
          <p:cNvPr id="13" name="Slide Number Placeholder 3"/>
          <p:cNvSpPr>
            <a:spLocks noGrp="1"/>
          </p:cNvSpPr>
          <p:nvPr>
            <p:ph type="sldNum" sz="quarter" idx="12"/>
          </p:nvPr>
        </p:nvSpPr>
        <p:spPr>
          <a:xfrm>
            <a:off x="8183880" y="6371277"/>
            <a:ext cx="960121" cy="486697"/>
          </a:xfrm>
          <a:prstGeom prst="rect">
            <a:avLst/>
          </a:prstGeom>
        </p:spPr>
        <p:txBody>
          <a:bodyPr/>
          <a:lstStyle/>
          <a:p>
            <a:fld id="{53A1559F-C2B4-5749-B15A-A88D8DD5B87C}" type="slidenum">
              <a:rPr lang="en-US" smtClean="0"/>
              <a:pPr/>
              <a:t>13</a:t>
            </a:fld>
            <a:r>
              <a:rPr lang="en-US" dirty="0"/>
              <a:t> </a:t>
            </a:r>
            <a:r>
              <a:rPr lang="en-US" sz="1800" dirty="0">
                <a:solidFill>
                  <a:srgbClr val="002060"/>
                </a:solidFill>
                <a:latin typeface="Calibri"/>
                <a:cs typeface="+mn-cs"/>
              </a:rPr>
              <a:t>| </a:t>
            </a:r>
            <a:r>
              <a:rPr lang="en-US" dirty="0"/>
              <a:t>2-4</a:t>
            </a:r>
          </a:p>
        </p:txBody>
      </p:sp>
    </p:spTree>
    <p:extLst>
      <p:ext uri="{BB962C8B-B14F-4D97-AF65-F5344CB8AC3E}">
        <p14:creationId xmlns:p14="http://schemas.microsoft.com/office/powerpoint/2010/main" val="64639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0"/>
                                  </p:iterate>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500"/>
                                        <p:tgtEl>
                                          <p:spTgt spid="10">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5" end="5"/>
                                            </p:txEl>
                                          </p:spTgt>
                                        </p:tgtEl>
                                        <p:attrNameLst>
                                          <p:attrName>style.visibility</p:attrName>
                                        </p:attrNameLst>
                                      </p:cBhvr>
                                      <p:to>
                                        <p:strVal val="visible"/>
                                      </p:to>
                                    </p:set>
                                    <p:animEffect transition="in" filter="fade">
                                      <p:cBhvr>
                                        <p:cTn id="26" dur="500"/>
                                        <p:tgtEl>
                                          <p:spTgt spid="10">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0"/>
          <p:cNvPicPr>
            <a:picLocks noChangeAspect="1"/>
          </p:cNvPicPr>
          <p:nvPr/>
        </p:nvPicPr>
        <p:blipFill rotWithShape="1">
          <a:blip r:embed="rId2">
            <a:extLst>
              <a:ext uri="{28A0092B-C50C-407E-A947-70E740481C1C}">
                <a14:useLocalDpi xmlns:a14="http://schemas.microsoft.com/office/drawing/2010/main" val="0"/>
              </a:ext>
            </a:extLst>
          </a:blip>
          <a:srcRect l="19373" r="21228" b="3247"/>
          <a:stretch/>
        </p:blipFill>
        <p:spPr>
          <a:xfrm>
            <a:off x="6709662" y="1020532"/>
            <a:ext cx="2171783" cy="2827725"/>
          </a:xfrm>
          <a:prstGeom prst="rect">
            <a:avLst/>
          </a:prstGeom>
        </p:spPr>
      </p:pic>
      <p:sp>
        <p:nvSpPr>
          <p:cNvPr id="10" name="Content Placeholder 9"/>
          <p:cNvSpPr>
            <a:spLocks noGrp="1"/>
          </p:cNvSpPr>
          <p:nvPr>
            <p:ph sz="half" idx="2"/>
          </p:nvPr>
        </p:nvSpPr>
        <p:spPr>
          <a:xfrm>
            <a:off x="296030" y="1702401"/>
            <a:ext cx="8283617" cy="4997327"/>
          </a:xfrm>
        </p:spPr>
        <p:txBody>
          <a:bodyPr/>
          <a:lstStyle/>
          <a:p>
            <a:pPr marL="0" indent="0">
              <a:buNone/>
            </a:pPr>
            <a:r>
              <a:rPr lang="en-US" b="1" dirty="0">
                <a:solidFill>
                  <a:schemeClr val="tx2"/>
                </a:solidFill>
              </a:rPr>
              <a:t>Value to the organization</a:t>
            </a:r>
          </a:p>
          <a:p>
            <a:r>
              <a:rPr lang="en-US" sz="2400" dirty="0">
                <a:solidFill>
                  <a:schemeClr val="tx2"/>
                </a:solidFill>
              </a:rPr>
              <a:t>Focus efforts on getting the job done </a:t>
            </a:r>
          </a:p>
          <a:p>
            <a:r>
              <a:rPr lang="en-US" sz="2400" dirty="0">
                <a:solidFill>
                  <a:schemeClr val="tx2"/>
                </a:solidFill>
              </a:rPr>
              <a:t>Address problems directly </a:t>
            </a:r>
          </a:p>
          <a:p>
            <a:r>
              <a:rPr lang="en-US" sz="2400" dirty="0">
                <a:solidFill>
                  <a:schemeClr val="tx2"/>
                </a:solidFill>
              </a:rPr>
              <a:t>Make tough decisions quickly 	</a:t>
            </a:r>
          </a:p>
          <a:p>
            <a:endParaRPr lang="en-US" dirty="0">
              <a:solidFill>
                <a:schemeClr val="tx2"/>
              </a:solidFill>
            </a:endParaRPr>
          </a:p>
          <a:p>
            <a:pPr marL="0" indent="0">
              <a:buNone/>
            </a:pPr>
            <a:r>
              <a:rPr lang="en-US" b="1" dirty="0">
                <a:solidFill>
                  <a:schemeClr val="tx2"/>
                </a:solidFill>
              </a:rPr>
              <a:t>Potential weaknesses</a:t>
            </a:r>
          </a:p>
          <a:p>
            <a:r>
              <a:rPr lang="en-US" sz="2400" dirty="0">
                <a:solidFill>
                  <a:schemeClr val="tx2"/>
                </a:solidFill>
              </a:rPr>
              <a:t>Be over-abrasive, pushy, competitive </a:t>
            </a:r>
          </a:p>
          <a:p>
            <a:r>
              <a:rPr lang="en-US" sz="2400" dirty="0">
                <a:solidFill>
                  <a:schemeClr val="tx2"/>
                </a:solidFill>
              </a:rPr>
              <a:t>Be too concerned about the goal, not people </a:t>
            </a:r>
          </a:p>
          <a:p>
            <a:r>
              <a:rPr lang="en-US" sz="2400" dirty="0">
                <a:solidFill>
                  <a:schemeClr val="tx2"/>
                </a:solidFill>
              </a:rPr>
              <a:t>Make decisions too quickly before having all the facts 	</a:t>
            </a:r>
          </a:p>
        </p:txBody>
      </p:sp>
      <p:sp>
        <p:nvSpPr>
          <p:cNvPr id="8" name="Title 7"/>
          <p:cNvSpPr>
            <a:spLocks noGrp="1"/>
          </p:cNvSpPr>
          <p:nvPr>
            <p:ph type="title"/>
          </p:nvPr>
        </p:nvSpPr>
        <p:spPr>
          <a:xfrm>
            <a:off x="296030" y="0"/>
            <a:ext cx="8847970" cy="973498"/>
          </a:xfrm>
        </p:spPr>
        <p:txBody>
          <a:bodyPr/>
          <a:lstStyle/>
          <a:p>
            <a:r>
              <a:rPr lang="en-US" dirty="0"/>
              <a:t>A. Understanding Communication Styles</a:t>
            </a:r>
          </a:p>
        </p:txBody>
      </p:sp>
      <p:sp>
        <p:nvSpPr>
          <p:cNvPr id="3" name="Footer Placeholder 2"/>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9" name="TextBox 8"/>
          <p:cNvSpPr txBox="1"/>
          <p:nvPr/>
        </p:nvSpPr>
        <p:spPr>
          <a:xfrm>
            <a:off x="8834253" y="5266843"/>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4" name="Rectangle 3"/>
          <p:cNvSpPr/>
          <p:nvPr/>
        </p:nvSpPr>
        <p:spPr>
          <a:xfrm>
            <a:off x="296030" y="1020532"/>
            <a:ext cx="1837362" cy="523220"/>
          </a:xfrm>
          <a:prstGeom prst="rect">
            <a:avLst/>
          </a:prstGeom>
        </p:spPr>
        <p:txBody>
          <a:bodyPr wrap="none">
            <a:spAutoFit/>
          </a:bodyPr>
          <a:lstStyle/>
          <a:p>
            <a:pPr>
              <a:spcBef>
                <a:spcPct val="20000"/>
              </a:spcBef>
            </a:pPr>
            <a:r>
              <a:rPr lang="en-US" sz="2800" b="1" dirty="0">
                <a:solidFill>
                  <a:srgbClr val="E46C0A"/>
                </a:solidFill>
                <a:latin typeface="Franklin Gothic Book"/>
              </a:rPr>
              <a:t>The High D</a:t>
            </a:r>
          </a:p>
        </p:txBody>
      </p:sp>
      <p:sp>
        <p:nvSpPr>
          <p:cNvPr id="11" name="Slide Number Placeholder 3"/>
          <p:cNvSpPr>
            <a:spLocks noGrp="1"/>
          </p:cNvSpPr>
          <p:nvPr>
            <p:ph type="sldNum" sz="quarter" idx="12"/>
          </p:nvPr>
        </p:nvSpPr>
        <p:spPr>
          <a:xfrm>
            <a:off x="8183880" y="6371277"/>
            <a:ext cx="960121" cy="486697"/>
          </a:xfrm>
          <a:prstGeom prst="rect">
            <a:avLst/>
          </a:prstGeom>
        </p:spPr>
        <p:txBody>
          <a:bodyPr/>
          <a:lstStyle/>
          <a:p>
            <a:fld id="{53A1559F-C2B4-5749-B15A-A88D8DD5B87C}" type="slidenum">
              <a:rPr lang="en-US" smtClean="0"/>
              <a:pPr/>
              <a:t>14</a:t>
            </a:fld>
            <a:r>
              <a:rPr lang="en-US" dirty="0"/>
              <a:t> </a:t>
            </a:r>
            <a:r>
              <a:rPr lang="en-US" sz="1800" dirty="0">
                <a:solidFill>
                  <a:srgbClr val="002060"/>
                </a:solidFill>
                <a:latin typeface="Calibri"/>
                <a:cs typeface="+mn-cs"/>
              </a:rPr>
              <a:t>| </a:t>
            </a:r>
            <a:r>
              <a:rPr lang="en-US" dirty="0"/>
              <a:t>2-4</a:t>
            </a:r>
          </a:p>
        </p:txBody>
      </p:sp>
    </p:spTree>
    <p:extLst>
      <p:ext uri="{BB962C8B-B14F-4D97-AF65-F5344CB8AC3E}">
        <p14:creationId xmlns:p14="http://schemas.microsoft.com/office/powerpoint/2010/main" val="69536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500"/>
                                        <p:tgtEl>
                                          <p:spTgt spid="10">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fade">
                                      <p:cBhvr>
                                        <p:cTn id="22" dur="500"/>
                                        <p:tgtEl>
                                          <p:spTgt spid="10">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animEffect transition="in" filter="fade">
                                      <p:cBhvr>
                                        <p:cTn id="25" dur="500"/>
                                        <p:tgtEl>
                                          <p:spTgt spid="10">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xEl>
                                              <p:pRg st="8" end="8"/>
                                            </p:txEl>
                                          </p:spTgt>
                                        </p:tgtEl>
                                        <p:attrNameLst>
                                          <p:attrName>style.visibility</p:attrName>
                                        </p:attrNameLst>
                                      </p:cBhvr>
                                      <p:to>
                                        <p:strVal val="visible"/>
                                      </p:to>
                                    </p:set>
                                    <p:animEffect transition="in" filter="fade">
                                      <p:cBhvr>
                                        <p:cTn id="28"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0"/>
          <p:cNvPicPr>
            <a:picLocks noChangeAspect="1"/>
          </p:cNvPicPr>
          <p:nvPr/>
        </p:nvPicPr>
        <p:blipFill rotWithShape="1">
          <a:blip r:embed="rId2">
            <a:extLst>
              <a:ext uri="{28A0092B-C50C-407E-A947-70E740481C1C}">
                <a14:useLocalDpi xmlns:a14="http://schemas.microsoft.com/office/drawing/2010/main" val="0"/>
              </a:ext>
            </a:extLst>
          </a:blip>
          <a:srcRect l="19373" r="21228" b="3247"/>
          <a:stretch/>
        </p:blipFill>
        <p:spPr>
          <a:xfrm>
            <a:off x="6709662" y="1020532"/>
            <a:ext cx="2171783" cy="2827725"/>
          </a:xfrm>
          <a:prstGeom prst="rect">
            <a:avLst/>
          </a:prstGeom>
        </p:spPr>
      </p:pic>
      <p:sp>
        <p:nvSpPr>
          <p:cNvPr id="10" name="Content Placeholder 9"/>
          <p:cNvSpPr>
            <a:spLocks noGrp="1"/>
          </p:cNvSpPr>
          <p:nvPr>
            <p:ph sz="half" idx="2"/>
          </p:nvPr>
        </p:nvSpPr>
        <p:spPr>
          <a:xfrm>
            <a:off x="355257" y="1475465"/>
            <a:ext cx="7796108" cy="4997327"/>
          </a:xfrm>
        </p:spPr>
        <p:txBody>
          <a:bodyPr/>
          <a:lstStyle/>
          <a:p>
            <a:pPr marL="0" indent="0">
              <a:buNone/>
            </a:pPr>
            <a:r>
              <a:rPr lang="en-US" b="1" dirty="0">
                <a:solidFill>
                  <a:schemeClr val="tx2"/>
                </a:solidFill>
              </a:rPr>
              <a:t>Key for D: </a:t>
            </a:r>
            <a:r>
              <a:rPr lang="en-US" b="1" dirty="0">
                <a:solidFill>
                  <a:schemeClr val="tx2"/>
                </a:solidFill>
                <a:latin typeface="Franklin Gothic Book" panose="020B0503020102020204" pitchFamily="34" charset="0"/>
                <a:cs typeface="Franklin Gothic Medium"/>
              </a:rPr>
              <a:t>Time</a:t>
            </a:r>
            <a:r>
              <a:rPr lang="en-US" b="1" dirty="0">
                <a:solidFill>
                  <a:schemeClr val="tx2"/>
                </a:solidFill>
              </a:rPr>
              <a:t>, Getting it Done</a:t>
            </a:r>
          </a:p>
          <a:p>
            <a:pPr marL="0" indent="0">
              <a:buNone/>
            </a:pPr>
            <a:endParaRPr lang="en-US" sz="1000" b="1" dirty="0">
              <a:solidFill>
                <a:schemeClr val="tx2"/>
              </a:solidFill>
            </a:endParaRPr>
          </a:p>
          <a:p>
            <a:pPr marL="0" indent="0">
              <a:buNone/>
            </a:pPr>
            <a:r>
              <a:rPr lang="en-US" b="1" dirty="0">
                <a:solidFill>
                  <a:schemeClr val="tx2"/>
                </a:solidFill>
              </a:rPr>
              <a:t>Communication DOs</a:t>
            </a:r>
          </a:p>
          <a:p>
            <a:r>
              <a:rPr lang="en-US" sz="2200" dirty="0">
                <a:solidFill>
                  <a:schemeClr val="tx2"/>
                </a:solidFill>
              </a:rPr>
              <a:t>Be prepared – tell them what you are 				   	  going to tell them</a:t>
            </a:r>
          </a:p>
          <a:p>
            <a:r>
              <a:rPr lang="en-US" sz="2200" dirty="0">
                <a:solidFill>
                  <a:schemeClr val="tx2"/>
                </a:solidFill>
              </a:rPr>
              <a:t>State your points clearly, briefly, specifically </a:t>
            </a:r>
          </a:p>
          <a:p>
            <a:r>
              <a:rPr lang="en-US" sz="2200" dirty="0">
                <a:solidFill>
                  <a:schemeClr val="tx2"/>
                </a:solidFill>
              </a:rPr>
              <a:t>Give only as much detail as necessary</a:t>
            </a:r>
          </a:p>
          <a:p>
            <a:pPr marL="0" indent="0">
              <a:buNone/>
            </a:pPr>
            <a:endParaRPr lang="en-US" sz="1000" b="1" dirty="0">
              <a:solidFill>
                <a:schemeClr val="tx2"/>
              </a:solidFill>
            </a:endParaRPr>
          </a:p>
          <a:p>
            <a:pPr marL="0" indent="0">
              <a:buNone/>
            </a:pPr>
            <a:r>
              <a:rPr lang="en-US" b="1" dirty="0">
                <a:solidFill>
                  <a:schemeClr val="tx2"/>
                </a:solidFill>
              </a:rPr>
              <a:t>Communication DON’Ts</a:t>
            </a:r>
          </a:p>
          <a:p>
            <a:r>
              <a:rPr lang="en-US" sz="2400" dirty="0">
                <a:solidFill>
                  <a:schemeClr val="tx2"/>
                </a:solidFill>
              </a:rPr>
              <a:t>Don’t waste time with idle chatter</a:t>
            </a:r>
          </a:p>
          <a:p>
            <a:r>
              <a:rPr lang="en-US" sz="2400" dirty="0">
                <a:solidFill>
                  <a:schemeClr val="tx2"/>
                </a:solidFill>
              </a:rPr>
              <a:t>Don’t ramble or tell long stories</a:t>
            </a:r>
          </a:p>
          <a:p>
            <a:r>
              <a:rPr lang="en-US" sz="2400" dirty="0">
                <a:solidFill>
                  <a:schemeClr val="tx2"/>
                </a:solidFill>
              </a:rPr>
              <a:t>Don’t be too detailed unless they ask for it</a:t>
            </a:r>
          </a:p>
        </p:txBody>
      </p:sp>
      <p:sp>
        <p:nvSpPr>
          <p:cNvPr id="8" name="Title 7"/>
          <p:cNvSpPr>
            <a:spLocks noGrp="1"/>
          </p:cNvSpPr>
          <p:nvPr>
            <p:ph type="title"/>
          </p:nvPr>
        </p:nvSpPr>
        <p:spPr>
          <a:xfrm>
            <a:off x="296030" y="0"/>
            <a:ext cx="8206132" cy="973498"/>
          </a:xfrm>
        </p:spPr>
        <p:txBody>
          <a:bodyPr/>
          <a:lstStyle/>
          <a:p>
            <a:r>
              <a:rPr lang="en-US" dirty="0"/>
              <a:t>A. Understanding Communication Styles</a:t>
            </a:r>
          </a:p>
        </p:txBody>
      </p:sp>
      <p:sp>
        <p:nvSpPr>
          <p:cNvPr id="3" name="Footer Placeholder 2"/>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9" name="TextBox 8"/>
          <p:cNvSpPr txBox="1"/>
          <p:nvPr/>
        </p:nvSpPr>
        <p:spPr>
          <a:xfrm>
            <a:off x="8772156" y="5615347"/>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1" name="Oval 3"/>
          <p:cNvSpPr>
            <a:spLocks noChangeArrowheads="1"/>
          </p:cNvSpPr>
          <p:nvPr/>
        </p:nvSpPr>
        <p:spPr bwMode="auto">
          <a:xfrm>
            <a:off x="2785631" y="1468143"/>
            <a:ext cx="2512706" cy="573316"/>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endParaRPr lang="en-US" altLang="en-US" sz="3800">
              <a:solidFill>
                <a:srgbClr val="104A73"/>
              </a:solidFill>
            </a:endParaRPr>
          </a:p>
        </p:txBody>
      </p:sp>
      <p:sp>
        <p:nvSpPr>
          <p:cNvPr id="12" name="Rectangle 11"/>
          <p:cNvSpPr/>
          <p:nvPr/>
        </p:nvSpPr>
        <p:spPr>
          <a:xfrm>
            <a:off x="296030" y="963382"/>
            <a:ext cx="1837362" cy="523220"/>
          </a:xfrm>
          <a:prstGeom prst="rect">
            <a:avLst/>
          </a:prstGeom>
        </p:spPr>
        <p:txBody>
          <a:bodyPr wrap="none">
            <a:spAutoFit/>
          </a:bodyPr>
          <a:lstStyle/>
          <a:p>
            <a:pPr>
              <a:spcBef>
                <a:spcPct val="20000"/>
              </a:spcBef>
            </a:pPr>
            <a:r>
              <a:rPr lang="en-US" sz="2800" b="1" dirty="0">
                <a:solidFill>
                  <a:srgbClr val="E46C0A"/>
                </a:solidFill>
                <a:latin typeface="Franklin Gothic Book"/>
              </a:rPr>
              <a:t>The High D</a:t>
            </a:r>
          </a:p>
        </p:txBody>
      </p:sp>
      <p:sp>
        <p:nvSpPr>
          <p:cNvPr id="13" name="Slide Number Placeholder 3"/>
          <p:cNvSpPr>
            <a:spLocks noGrp="1"/>
          </p:cNvSpPr>
          <p:nvPr>
            <p:ph type="sldNum" sz="quarter" idx="12"/>
          </p:nvPr>
        </p:nvSpPr>
        <p:spPr>
          <a:xfrm>
            <a:off x="8183880" y="6371277"/>
            <a:ext cx="960121" cy="486697"/>
          </a:xfrm>
          <a:prstGeom prst="rect">
            <a:avLst/>
          </a:prstGeom>
        </p:spPr>
        <p:txBody>
          <a:bodyPr/>
          <a:lstStyle/>
          <a:p>
            <a:fld id="{53A1559F-C2B4-5749-B15A-A88D8DD5B87C}" type="slidenum">
              <a:rPr lang="en-US" smtClean="0"/>
              <a:pPr/>
              <a:t>15</a:t>
            </a:fld>
            <a:r>
              <a:rPr lang="en-US" dirty="0"/>
              <a:t> </a:t>
            </a:r>
            <a:r>
              <a:rPr lang="en-US" sz="1800" dirty="0">
                <a:solidFill>
                  <a:srgbClr val="002060"/>
                </a:solidFill>
                <a:latin typeface="Calibri"/>
                <a:cs typeface="+mn-cs"/>
              </a:rPr>
              <a:t>| </a:t>
            </a:r>
            <a:r>
              <a:rPr lang="en-US" dirty="0"/>
              <a:t>2-4</a:t>
            </a:r>
          </a:p>
        </p:txBody>
      </p:sp>
    </p:spTree>
    <p:extLst>
      <p:ext uri="{BB962C8B-B14F-4D97-AF65-F5344CB8AC3E}">
        <p14:creationId xmlns:p14="http://schemas.microsoft.com/office/powerpoint/2010/main" val="291469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xEl>
                                              <p:pRg st="8" end="8"/>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0">
                                            <p:txEl>
                                              <p:pRg st="9" end="9"/>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0"/>
          <p:cNvPicPr>
            <a:picLocks noChangeAspect="1"/>
          </p:cNvPicPr>
          <p:nvPr/>
        </p:nvPicPr>
        <p:blipFill rotWithShape="1">
          <a:blip r:embed="rId2">
            <a:extLst>
              <a:ext uri="{28A0092B-C50C-407E-A947-70E740481C1C}">
                <a14:useLocalDpi xmlns:a14="http://schemas.microsoft.com/office/drawing/2010/main" val="0"/>
              </a:ext>
            </a:extLst>
          </a:blip>
          <a:srcRect l="19373" r="21228" b="3247"/>
          <a:stretch/>
        </p:blipFill>
        <p:spPr>
          <a:xfrm>
            <a:off x="2048066" y="-1"/>
            <a:ext cx="5267164" cy="6858001"/>
          </a:xfrm>
          <a:prstGeom prst="rect">
            <a:avLst/>
          </a:prstGeom>
        </p:spPr>
      </p:pic>
      <p:sp>
        <p:nvSpPr>
          <p:cNvPr id="10" name="Content Placeholder 9"/>
          <p:cNvSpPr>
            <a:spLocks noGrp="1"/>
          </p:cNvSpPr>
          <p:nvPr>
            <p:ph sz="half" idx="4294967295"/>
          </p:nvPr>
        </p:nvSpPr>
        <p:spPr>
          <a:xfrm>
            <a:off x="0" y="2741613"/>
            <a:ext cx="9144000" cy="2530475"/>
          </a:xfrm>
          <a:prstGeom prst="rect">
            <a:avLst/>
          </a:prstGeom>
          <a:solidFill>
            <a:srgbClr val="04346C">
              <a:alpha val="81000"/>
            </a:srgbClr>
          </a:solidFill>
        </p:spPr>
        <p:txBody>
          <a:bodyPr anchor="ctr"/>
          <a:lstStyle/>
          <a:p>
            <a:pPr marL="0" indent="0" algn="ctr">
              <a:buNone/>
            </a:pPr>
            <a:r>
              <a:rPr lang="en-US" sz="4000" b="1" dirty="0">
                <a:solidFill>
                  <a:schemeClr val="bg1"/>
                </a:solidFill>
                <a:latin typeface="Franklin Gothic Medium"/>
                <a:cs typeface="Franklin Gothic Medium"/>
              </a:rPr>
              <a:t>The High D:</a:t>
            </a:r>
          </a:p>
          <a:p>
            <a:pPr marL="0" indent="0" algn="ctr">
              <a:buNone/>
            </a:pPr>
            <a:r>
              <a:rPr lang="en-US" sz="4000" b="1" dirty="0">
                <a:solidFill>
                  <a:schemeClr val="bg1"/>
                </a:solidFill>
                <a:latin typeface="Franklin Gothic Medium"/>
                <a:cs typeface="Franklin Gothic Medium"/>
              </a:rPr>
              <a:t>Be prepared, be brief, be gone!</a:t>
            </a:r>
          </a:p>
        </p:txBody>
      </p:sp>
      <p:sp>
        <p:nvSpPr>
          <p:cNvPr id="4" name="Slide Number Placeholder 3"/>
          <p:cNvSpPr>
            <a:spLocks noGrp="1"/>
          </p:cNvSpPr>
          <p:nvPr>
            <p:ph type="sldNum" sz="quarter" idx="12"/>
          </p:nvPr>
        </p:nvSpPr>
        <p:spPr>
          <a:xfrm>
            <a:off x="8183880" y="6371277"/>
            <a:ext cx="960121" cy="486697"/>
          </a:xfrm>
          <a:prstGeom prst="rect">
            <a:avLst/>
          </a:prstGeom>
        </p:spPr>
        <p:txBody>
          <a:bodyPr/>
          <a:lstStyle/>
          <a:p>
            <a:fld id="{53A1559F-C2B4-5749-B15A-A88D8DD5B87C}" type="slidenum">
              <a:rPr lang="en-US" smtClean="0"/>
              <a:pPr/>
              <a:t>16</a:t>
            </a:fld>
            <a:r>
              <a:rPr lang="en-US" dirty="0"/>
              <a:t> </a:t>
            </a:r>
            <a:r>
              <a:rPr lang="en-US" sz="1800" dirty="0">
                <a:solidFill>
                  <a:srgbClr val="002060"/>
                </a:solidFill>
                <a:latin typeface="Calibri"/>
                <a:cs typeface="+mn-cs"/>
              </a:rPr>
              <a:t>| </a:t>
            </a:r>
            <a:r>
              <a:rPr lang="en-US" dirty="0"/>
              <a:t>2-4</a:t>
            </a:r>
          </a:p>
        </p:txBody>
      </p:sp>
    </p:spTree>
    <p:extLst>
      <p:ext uri="{BB962C8B-B14F-4D97-AF65-F5344CB8AC3E}">
        <p14:creationId xmlns:p14="http://schemas.microsoft.com/office/powerpoint/2010/main" val="78939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additive="base">
                                        <p:cTn id="1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1" end="1"/>
                                            </p:txEl>
                                          </p:spTgt>
                                        </p:tgtEl>
                                        <p:attrNameLst>
                                          <p:attrName>ppt_y</p:attrName>
                                        </p:attrNameLst>
                                      </p:cBhvr>
                                      <p:tavLst>
                                        <p:tav tm="0">
                                          <p:val>
                                            <p:strVal val="0-#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7906" y="973137"/>
            <a:ext cx="3571849" cy="5351463"/>
          </a:xfrm>
          <a:prstGeom prst="rect">
            <a:avLst/>
          </a:prstGeom>
        </p:spPr>
      </p:pic>
      <p:sp>
        <p:nvSpPr>
          <p:cNvPr id="10" name="Content Placeholder 9"/>
          <p:cNvSpPr>
            <a:spLocks noGrp="1"/>
          </p:cNvSpPr>
          <p:nvPr>
            <p:ph sz="half" idx="1"/>
          </p:nvPr>
        </p:nvSpPr>
        <p:spPr>
          <a:xfrm>
            <a:off x="296030" y="1809362"/>
            <a:ext cx="4038600" cy="5048638"/>
          </a:xfrm>
        </p:spPr>
        <p:txBody>
          <a:bodyPr/>
          <a:lstStyle/>
          <a:p>
            <a:pPr marL="0" indent="0">
              <a:buNone/>
            </a:pPr>
            <a:r>
              <a:rPr lang="en-US" b="1" dirty="0">
                <a:solidFill>
                  <a:srgbClr val="E46C0A"/>
                </a:solidFill>
              </a:rPr>
              <a:t>Cheers people over</a:t>
            </a:r>
            <a:br>
              <a:rPr lang="en-US" b="1" dirty="0">
                <a:solidFill>
                  <a:srgbClr val="E46C0A"/>
                </a:solidFill>
              </a:rPr>
            </a:br>
            <a:r>
              <a:rPr lang="en-US" b="1" dirty="0">
                <a:solidFill>
                  <a:srgbClr val="E46C0A"/>
                </a:solidFill>
              </a:rPr>
              <a:t>the wall</a:t>
            </a:r>
          </a:p>
          <a:p>
            <a:pPr marL="0" indent="0">
              <a:buNone/>
            </a:pPr>
            <a:endParaRPr lang="en-US" b="1" dirty="0">
              <a:solidFill>
                <a:srgbClr val="04346C"/>
              </a:solidFill>
            </a:endParaRPr>
          </a:p>
          <a:p>
            <a:r>
              <a:rPr lang="en-US" dirty="0">
                <a:solidFill>
                  <a:schemeClr val="tx2"/>
                </a:solidFill>
              </a:rPr>
              <a:t>Enjoy seeing the big picture</a:t>
            </a:r>
          </a:p>
          <a:p>
            <a:r>
              <a:rPr lang="en-US" dirty="0">
                <a:solidFill>
                  <a:schemeClr val="tx2"/>
                </a:solidFill>
              </a:rPr>
              <a:t>Motivate and inspire others to succeed</a:t>
            </a:r>
          </a:p>
          <a:p>
            <a:r>
              <a:rPr lang="en-US" dirty="0">
                <a:solidFill>
                  <a:schemeClr val="tx2"/>
                </a:solidFill>
              </a:rPr>
              <a:t>Visionary and creative</a:t>
            </a:r>
          </a:p>
        </p:txBody>
      </p:sp>
      <p:sp>
        <p:nvSpPr>
          <p:cNvPr id="8" name="Title 7"/>
          <p:cNvSpPr>
            <a:spLocks noGrp="1"/>
          </p:cNvSpPr>
          <p:nvPr>
            <p:ph type="title"/>
          </p:nvPr>
        </p:nvSpPr>
        <p:spPr>
          <a:xfrm>
            <a:off x="296030" y="0"/>
            <a:ext cx="7981195" cy="973498"/>
          </a:xfrm>
        </p:spPr>
        <p:txBody>
          <a:bodyPr/>
          <a:lstStyle/>
          <a:p>
            <a:r>
              <a:rPr lang="en-US" dirty="0"/>
              <a:t>A. Understanding Communication Styles</a:t>
            </a:r>
          </a:p>
        </p:txBody>
      </p:sp>
      <p:sp>
        <p:nvSpPr>
          <p:cNvPr id="3" name="Footer Placeholder 2"/>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7" name="TextBox 6"/>
          <p:cNvSpPr txBox="1"/>
          <p:nvPr/>
        </p:nvSpPr>
        <p:spPr>
          <a:xfrm>
            <a:off x="8752075" y="4968994"/>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9" name="Rectangle 8"/>
          <p:cNvSpPr/>
          <p:nvPr/>
        </p:nvSpPr>
        <p:spPr>
          <a:xfrm>
            <a:off x="296030" y="1020532"/>
            <a:ext cx="1694695" cy="523220"/>
          </a:xfrm>
          <a:prstGeom prst="rect">
            <a:avLst/>
          </a:prstGeom>
        </p:spPr>
        <p:txBody>
          <a:bodyPr wrap="none">
            <a:spAutoFit/>
          </a:bodyPr>
          <a:lstStyle/>
          <a:p>
            <a:pPr>
              <a:spcBef>
                <a:spcPct val="20000"/>
              </a:spcBef>
            </a:pPr>
            <a:r>
              <a:rPr lang="en-US" sz="2800" b="1" dirty="0">
                <a:solidFill>
                  <a:srgbClr val="E46C0A"/>
                </a:solidFill>
                <a:latin typeface="Franklin Gothic Book"/>
              </a:rPr>
              <a:t>The High I</a:t>
            </a:r>
          </a:p>
        </p:txBody>
      </p:sp>
      <p:sp>
        <p:nvSpPr>
          <p:cNvPr id="11" name="Slide Number Placeholder 3"/>
          <p:cNvSpPr>
            <a:spLocks noGrp="1"/>
          </p:cNvSpPr>
          <p:nvPr>
            <p:ph type="sldNum" sz="quarter" idx="12"/>
          </p:nvPr>
        </p:nvSpPr>
        <p:spPr>
          <a:xfrm>
            <a:off x="8183880" y="6371277"/>
            <a:ext cx="960121" cy="486697"/>
          </a:xfrm>
          <a:prstGeom prst="rect">
            <a:avLst/>
          </a:prstGeom>
        </p:spPr>
        <p:txBody>
          <a:bodyPr/>
          <a:lstStyle/>
          <a:p>
            <a:fld id="{53A1559F-C2B4-5749-B15A-A88D8DD5B87C}" type="slidenum">
              <a:rPr lang="en-US" smtClean="0"/>
              <a:pPr/>
              <a:t>17</a:t>
            </a:fld>
            <a:r>
              <a:rPr lang="en-US" dirty="0"/>
              <a:t> </a:t>
            </a:r>
            <a:r>
              <a:rPr lang="en-US" sz="1800" dirty="0">
                <a:solidFill>
                  <a:srgbClr val="002060"/>
                </a:solidFill>
                <a:latin typeface="Calibri"/>
                <a:cs typeface="+mn-cs"/>
              </a:rPr>
              <a:t>| </a:t>
            </a:r>
            <a:r>
              <a:rPr lang="en-US" dirty="0"/>
              <a:t>2-5</a:t>
            </a:r>
          </a:p>
        </p:txBody>
      </p:sp>
    </p:spTree>
    <p:extLst>
      <p:ext uri="{BB962C8B-B14F-4D97-AF65-F5344CB8AC3E}">
        <p14:creationId xmlns:p14="http://schemas.microsoft.com/office/powerpoint/2010/main" val="142737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48" y="973138"/>
            <a:ext cx="1899980" cy="2846614"/>
          </a:xfrm>
          <a:prstGeom prst="rect">
            <a:avLst/>
          </a:prstGeom>
        </p:spPr>
      </p:pic>
      <p:sp>
        <p:nvSpPr>
          <p:cNvPr id="10" name="Content Placeholder 9"/>
          <p:cNvSpPr>
            <a:spLocks noGrp="1"/>
          </p:cNvSpPr>
          <p:nvPr>
            <p:ph sz="half" idx="1"/>
          </p:nvPr>
        </p:nvSpPr>
        <p:spPr>
          <a:xfrm>
            <a:off x="296030" y="1878399"/>
            <a:ext cx="8578689" cy="4997327"/>
          </a:xfrm>
        </p:spPr>
        <p:txBody>
          <a:bodyPr/>
          <a:lstStyle/>
          <a:p>
            <a:pPr marL="0" indent="0">
              <a:buNone/>
            </a:pPr>
            <a:r>
              <a:rPr lang="en-US" b="1" dirty="0">
                <a:solidFill>
                  <a:schemeClr val="tx2"/>
                </a:solidFill>
              </a:rPr>
              <a:t>Value to the organization</a:t>
            </a:r>
          </a:p>
          <a:p>
            <a:r>
              <a:rPr lang="en-US" sz="2200" dirty="0">
                <a:solidFill>
                  <a:schemeClr val="tx2"/>
                </a:solidFill>
              </a:rPr>
              <a:t>See the big picture</a:t>
            </a:r>
          </a:p>
          <a:p>
            <a:r>
              <a:rPr lang="en-US" sz="2200" dirty="0">
                <a:solidFill>
                  <a:schemeClr val="tx2"/>
                </a:solidFill>
              </a:rPr>
              <a:t>Motivate and sell others</a:t>
            </a:r>
          </a:p>
          <a:p>
            <a:r>
              <a:rPr lang="en-US" sz="2200" dirty="0">
                <a:solidFill>
                  <a:schemeClr val="tx2"/>
                </a:solidFill>
              </a:rPr>
              <a:t>Develop creative solutions</a:t>
            </a:r>
          </a:p>
          <a:p>
            <a:pPr marL="0" indent="0">
              <a:buNone/>
            </a:pPr>
            <a:endParaRPr lang="en-US" sz="1000" b="1" dirty="0">
              <a:solidFill>
                <a:schemeClr val="tx2"/>
              </a:solidFill>
            </a:endParaRPr>
          </a:p>
          <a:p>
            <a:pPr marL="0" indent="0">
              <a:buNone/>
            </a:pPr>
            <a:r>
              <a:rPr lang="en-US" b="1" dirty="0">
                <a:solidFill>
                  <a:schemeClr val="tx2"/>
                </a:solidFill>
              </a:rPr>
              <a:t>Potential weaknesses</a:t>
            </a:r>
          </a:p>
          <a:p>
            <a:r>
              <a:rPr lang="en-US" sz="2200" dirty="0">
                <a:solidFill>
                  <a:schemeClr val="tx2"/>
                </a:solidFill>
              </a:rPr>
              <a:t>Can be so talkative, that they they don’t listen</a:t>
            </a:r>
          </a:p>
          <a:p>
            <a:r>
              <a:rPr lang="en-US" sz="2200" dirty="0">
                <a:solidFill>
                  <a:schemeClr val="tx2"/>
                </a:solidFill>
              </a:rPr>
              <a:t>Spend so much time on the vision, that they never execute</a:t>
            </a:r>
          </a:p>
          <a:p>
            <a:r>
              <a:rPr lang="en-US" sz="2200" dirty="0">
                <a:solidFill>
                  <a:schemeClr val="tx2"/>
                </a:solidFill>
              </a:rPr>
              <a:t>Overlook details</a:t>
            </a:r>
          </a:p>
        </p:txBody>
      </p:sp>
      <p:sp>
        <p:nvSpPr>
          <p:cNvPr id="8" name="Title 7"/>
          <p:cNvSpPr>
            <a:spLocks noGrp="1"/>
          </p:cNvSpPr>
          <p:nvPr>
            <p:ph type="title"/>
          </p:nvPr>
        </p:nvSpPr>
        <p:spPr>
          <a:xfrm>
            <a:off x="296030" y="0"/>
            <a:ext cx="7609720" cy="973498"/>
          </a:xfrm>
        </p:spPr>
        <p:txBody>
          <a:bodyPr/>
          <a:lstStyle/>
          <a:p>
            <a:r>
              <a:rPr lang="en-US" dirty="0"/>
              <a:t>A. Understanding Communication Styles</a:t>
            </a:r>
          </a:p>
        </p:txBody>
      </p:sp>
      <p:sp>
        <p:nvSpPr>
          <p:cNvPr id="3" name="Footer Placeholder 2"/>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9" name="TextBox 8"/>
          <p:cNvSpPr txBox="1"/>
          <p:nvPr/>
        </p:nvSpPr>
        <p:spPr>
          <a:xfrm>
            <a:off x="8809569" y="4731006"/>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1" name="Rectangle 10"/>
          <p:cNvSpPr/>
          <p:nvPr/>
        </p:nvSpPr>
        <p:spPr>
          <a:xfrm>
            <a:off x="296030" y="1020532"/>
            <a:ext cx="1694695" cy="523220"/>
          </a:xfrm>
          <a:prstGeom prst="rect">
            <a:avLst/>
          </a:prstGeom>
        </p:spPr>
        <p:txBody>
          <a:bodyPr wrap="none">
            <a:spAutoFit/>
          </a:bodyPr>
          <a:lstStyle/>
          <a:p>
            <a:pPr>
              <a:spcBef>
                <a:spcPct val="20000"/>
              </a:spcBef>
            </a:pPr>
            <a:r>
              <a:rPr lang="en-US" sz="2800" b="1" dirty="0">
                <a:solidFill>
                  <a:srgbClr val="E46C0A"/>
                </a:solidFill>
                <a:latin typeface="Franklin Gothic Book"/>
              </a:rPr>
              <a:t>The High I</a:t>
            </a:r>
          </a:p>
        </p:txBody>
      </p:sp>
      <p:sp>
        <p:nvSpPr>
          <p:cNvPr id="12" name="Slide Number Placeholder 3"/>
          <p:cNvSpPr>
            <a:spLocks noGrp="1"/>
          </p:cNvSpPr>
          <p:nvPr>
            <p:ph type="sldNum" sz="quarter" idx="12"/>
          </p:nvPr>
        </p:nvSpPr>
        <p:spPr>
          <a:xfrm>
            <a:off x="8183880" y="6371277"/>
            <a:ext cx="960121" cy="486697"/>
          </a:xfrm>
          <a:prstGeom prst="rect">
            <a:avLst/>
          </a:prstGeom>
        </p:spPr>
        <p:txBody>
          <a:bodyPr/>
          <a:lstStyle/>
          <a:p>
            <a:fld id="{53A1559F-C2B4-5749-B15A-A88D8DD5B87C}" type="slidenum">
              <a:rPr lang="en-US" smtClean="0"/>
              <a:pPr/>
              <a:t>18</a:t>
            </a:fld>
            <a:r>
              <a:rPr lang="en-US" dirty="0"/>
              <a:t> </a:t>
            </a:r>
            <a:r>
              <a:rPr lang="en-US" sz="1800" dirty="0">
                <a:solidFill>
                  <a:srgbClr val="002060"/>
                </a:solidFill>
                <a:latin typeface="Calibri"/>
                <a:cs typeface="+mn-cs"/>
              </a:rPr>
              <a:t>| </a:t>
            </a:r>
            <a:r>
              <a:rPr lang="en-US" dirty="0"/>
              <a:t>2-5</a:t>
            </a:r>
          </a:p>
        </p:txBody>
      </p:sp>
    </p:spTree>
    <p:extLst>
      <p:ext uri="{BB962C8B-B14F-4D97-AF65-F5344CB8AC3E}">
        <p14:creationId xmlns:p14="http://schemas.microsoft.com/office/powerpoint/2010/main" val="233531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5248" y="973138"/>
            <a:ext cx="1899980" cy="2846614"/>
          </a:xfrm>
          <a:prstGeom prst="rect">
            <a:avLst/>
          </a:prstGeom>
        </p:spPr>
      </p:pic>
      <p:sp>
        <p:nvSpPr>
          <p:cNvPr id="10" name="Content Placeholder 9"/>
          <p:cNvSpPr>
            <a:spLocks noGrp="1"/>
          </p:cNvSpPr>
          <p:nvPr>
            <p:ph sz="half" idx="1"/>
          </p:nvPr>
        </p:nvSpPr>
        <p:spPr>
          <a:xfrm>
            <a:off x="296030" y="1368122"/>
            <a:ext cx="8578689" cy="4997327"/>
          </a:xfrm>
        </p:spPr>
        <p:txBody>
          <a:bodyPr/>
          <a:lstStyle/>
          <a:p>
            <a:pPr marL="0" indent="0">
              <a:buNone/>
            </a:pPr>
            <a:r>
              <a:rPr lang="en-US" b="1" dirty="0">
                <a:solidFill>
                  <a:schemeClr val="tx2"/>
                </a:solidFill>
              </a:rPr>
              <a:t>Key for I: Ideas, Being Heard</a:t>
            </a:r>
          </a:p>
          <a:p>
            <a:pPr marL="0" indent="0">
              <a:buNone/>
            </a:pPr>
            <a:endParaRPr lang="en-US" sz="1000" b="1" dirty="0">
              <a:solidFill>
                <a:schemeClr val="tx2"/>
              </a:solidFill>
            </a:endParaRPr>
          </a:p>
          <a:p>
            <a:pPr marL="0" indent="0">
              <a:buNone/>
            </a:pPr>
            <a:r>
              <a:rPr lang="en-US" b="1" dirty="0">
                <a:solidFill>
                  <a:schemeClr val="tx2"/>
                </a:solidFill>
              </a:rPr>
              <a:t>Communication DOs</a:t>
            </a:r>
          </a:p>
          <a:p>
            <a:r>
              <a:rPr lang="en-US" sz="2200" dirty="0">
                <a:solidFill>
                  <a:schemeClr val="tx2"/>
                </a:solidFill>
              </a:rPr>
              <a:t>Give them the big picture before going								 into the details</a:t>
            </a:r>
          </a:p>
          <a:p>
            <a:r>
              <a:rPr lang="en-US" sz="2200" dirty="0">
                <a:solidFill>
                  <a:schemeClr val="tx2"/>
                </a:solidFill>
              </a:rPr>
              <a:t>Give them a chance to share their ideas</a:t>
            </a:r>
          </a:p>
          <a:p>
            <a:r>
              <a:rPr lang="en-US" sz="2200" dirty="0">
                <a:solidFill>
                  <a:schemeClr val="tx2"/>
                </a:solidFill>
              </a:rPr>
              <a:t>Keep the conversation friendly and warm</a:t>
            </a:r>
          </a:p>
          <a:p>
            <a:pPr marL="0" indent="0">
              <a:buNone/>
            </a:pPr>
            <a:endParaRPr lang="en-US" sz="1000" b="1" dirty="0">
              <a:solidFill>
                <a:schemeClr val="tx2"/>
              </a:solidFill>
            </a:endParaRPr>
          </a:p>
          <a:p>
            <a:pPr marL="0" indent="0">
              <a:buNone/>
            </a:pPr>
            <a:r>
              <a:rPr lang="en-US" b="1" dirty="0">
                <a:solidFill>
                  <a:schemeClr val="tx2"/>
                </a:solidFill>
              </a:rPr>
              <a:t>Communication DON’Ts</a:t>
            </a:r>
          </a:p>
          <a:p>
            <a:r>
              <a:rPr lang="en-US" sz="2200" dirty="0">
                <a:solidFill>
                  <a:schemeClr val="tx2"/>
                </a:solidFill>
              </a:rPr>
              <a:t>Don’t dwell on facts and details; provide these in writing</a:t>
            </a:r>
          </a:p>
          <a:p>
            <a:r>
              <a:rPr lang="en-US" sz="2200" dirty="0">
                <a:solidFill>
                  <a:schemeClr val="tx2"/>
                </a:solidFill>
              </a:rPr>
              <a:t>Don’t tell them what to do without giving them an opportunity to respond</a:t>
            </a:r>
          </a:p>
          <a:p>
            <a:r>
              <a:rPr lang="en-US" sz="2200" dirty="0">
                <a:solidFill>
                  <a:schemeClr val="tx2"/>
                </a:solidFill>
              </a:rPr>
              <a:t>Don’t allow them to ramble too long</a:t>
            </a:r>
          </a:p>
        </p:txBody>
      </p:sp>
      <p:sp>
        <p:nvSpPr>
          <p:cNvPr id="8" name="Title 7"/>
          <p:cNvSpPr>
            <a:spLocks noGrp="1"/>
          </p:cNvSpPr>
          <p:nvPr>
            <p:ph type="title"/>
          </p:nvPr>
        </p:nvSpPr>
        <p:spPr>
          <a:xfrm>
            <a:off x="296030" y="0"/>
            <a:ext cx="8057395" cy="973498"/>
          </a:xfrm>
        </p:spPr>
        <p:txBody>
          <a:bodyPr/>
          <a:lstStyle/>
          <a:p>
            <a:r>
              <a:rPr lang="en-US" dirty="0"/>
              <a:t>A. Understanding Communication Styles</a:t>
            </a:r>
          </a:p>
        </p:txBody>
      </p:sp>
      <p:sp>
        <p:nvSpPr>
          <p:cNvPr id="3" name="Footer Placeholder 2"/>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9" name="TextBox 8"/>
          <p:cNvSpPr txBox="1"/>
          <p:nvPr/>
        </p:nvSpPr>
        <p:spPr>
          <a:xfrm>
            <a:off x="8809569" y="5764906"/>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1" name="Oval 3"/>
          <p:cNvSpPr>
            <a:spLocks noChangeArrowheads="1"/>
          </p:cNvSpPr>
          <p:nvPr/>
        </p:nvSpPr>
        <p:spPr bwMode="auto">
          <a:xfrm>
            <a:off x="2630262" y="1340840"/>
            <a:ext cx="2204356" cy="573316"/>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endParaRPr lang="en-US" altLang="en-US" sz="3800">
              <a:solidFill>
                <a:srgbClr val="104A73"/>
              </a:solidFill>
            </a:endParaRPr>
          </a:p>
        </p:txBody>
      </p:sp>
      <p:sp>
        <p:nvSpPr>
          <p:cNvPr id="12" name="Rectangle 11"/>
          <p:cNvSpPr/>
          <p:nvPr/>
        </p:nvSpPr>
        <p:spPr>
          <a:xfrm>
            <a:off x="296030" y="877657"/>
            <a:ext cx="1694695" cy="523220"/>
          </a:xfrm>
          <a:prstGeom prst="rect">
            <a:avLst/>
          </a:prstGeom>
        </p:spPr>
        <p:txBody>
          <a:bodyPr wrap="none">
            <a:spAutoFit/>
          </a:bodyPr>
          <a:lstStyle/>
          <a:p>
            <a:pPr>
              <a:spcBef>
                <a:spcPct val="20000"/>
              </a:spcBef>
            </a:pPr>
            <a:r>
              <a:rPr lang="en-US" sz="2800" b="1" dirty="0">
                <a:solidFill>
                  <a:srgbClr val="E46C0A"/>
                </a:solidFill>
                <a:latin typeface="Franklin Gothic Book"/>
              </a:rPr>
              <a:t>The High I</a:t>
            </a:r>
          </a:p>
        </p:txBody>
      </p:sp>
      <p:sp>
        <p:nvSpPr>
          <p:cNvPr id="13" name="Slide Number Placeholder 3"/>
          <p:cNvSpPr>
            <a:spLocks noGrp="1"/>
          </p:cNvSpPr>
          <p:nvPr>
            <p:ph type="sldNum" sz="quarter" idx="12"/>
          </p:nvPr>
        </p:nvSpPr>
        <p:spPr>
          <a:xfrm>
            <a:off x="8183880" y="6371277"/>
            <a:ext cx="960121" cy="486697"/>
          </a:xfrm>
          <a:prstGeom prst="rect">
            <a:avLst/>
          </a:prstGeom>
        </p:spPr>
        <p:txBody>
          <a:bodyPr/>
          <a:lstStyle/>
          <a:p>
            <a:fld id="{53A1559F-C2B4-5749-B15A-A88D8DD5B87C}" type="slidenum">
              <a:rPr lang="en-US" smtClean="0"/>
              <a:pPr/>
              <a:t>19</a:t>
            </a:fld>
            <a:r>
              <a:rPr lang="en-US" dirty="0"/>
              <a:t> </a:t>
            </a:r>
            <a:r>
              <a:rPr lang="en-US" sz="1800" dirty="0">
                <a:solidFill>
                  <a:srgbClr val="002060"/>
                </a:solidFill>
                <a:latin typeface="Calibri"/>
                <a:cs typeface="+mn-cs"/>
              </a:rPr>
              <a:t>| </a:t>
            </a:r>
            <a:r>
              <a:rPr lang="en-US" dirty="0"/>
              <a:t>2-5</a:t>
            </a:r>
          </a:p>
        </p:txBody>
      </p:sp>
    </p:spTree>
    <p:extLst>
      <p:ext uri="{BB962C8B-B14F-4D97-AF65-F5344CB8AC3E}">
        <p14:creationId xmlns:p14="http://schemas.microsoft.com/office/powerpoint/2010/main" val="337188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xEl>
                                              <p:pRg st="8" end="8"/>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0">
                                            <p:txEl>
                                              <p:pRg st="9" end="9"/>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1130"/>
            <a:ext cx="9144000" cy="496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2827" b="5189"/>
          <a:stretch/>
        </p:blipFill>
        <p:spPr>
          <a:xfrm>
            <a:off x="-7229" y="1860709"/>
            <a:ext cx="9151229" cy="4997302"/>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1447645183"/>
              </p:ext>
            </p:extLst>
          </p:nvPr>
        </p:nvGraphicFramePr>
        <p:xfrm>
          <a:off x="2550121" y="564830"/>
          <a:ext cx="6556952" cy="762000"/>
        </p:xfrm>
        <a:graphic>
          <a:graphicData uri="http://schemas.openxmlformats.org/drawingml/2006/table">
            <a:tbl>
              <a:tblPr firstRow="1" bandRow="1">
                <a:tableStyleId>{5C22544A-7EE6-4342-B048-85BDC9FD1C3A}</a:tableStyleId>
              </a:tblPr>
              <a:tblGrid>
                <a:gridCol w="746087">
                  <a:extLst>
                    <a:ext uri="{9D8B030D-6E8A-4147-A177-3AD203B41FA5}">
                      <a16:colId xmlns:a16="http://schemas.microsoft.com/office/drawing/2014/main" val="2530965431"/>
                    </a:ext>
                  </a:extLst>
                </a:gridCol>
                <a:gridCol w="5810865">
                  <a:extLst>
                    <a:ext uri="{9D8B030D-6E8A-4147-A177-3AD203B41FA5}">
                      <a16:colId xmlns:a16="http://schemas.microsoft.com/office/drawing/2014/main" val="2374861410"/>
                    </a:ext>
                  </a:extLst>
                </a:gridCol>
              </a:tblGrid>
              <a:tr h="320779">
                <a:tc>
                  <a:txBody>
                    <a:bodyPr/>
                    <a:lstStyle/>
                    <a:p>
                      <a:pPr algn="ctr"/>
                      <a:r>
                        <a:rPr lang="en-US" sz="4400" dirty="0"/>
                        <a:t>2</a:t>
                      </a:r>
                    </a:p>
                  </a:txBody>
                  <a:tcPr>
                    <a:solidFill>
                      <a:schemeClr val="tx1"/>
                    </a:solidFill>
                  </a:tcPr>
                </a:tc>
                <a:tc>
                  <a:txBody>
                    <a:bodyPr/>
                    <a:lstStyle/>
                    <a:p>
                      <a:r>
                        <a:rPr lang="en-US" sz="3600" dirty="0"/>
                        <a:t>Facilitating Communication</a:t>
                      </a:r>
                    </a:p>
                  </a:txBody>
                  <a:tcPr>
                    <a:gradFill flip="none" rotWithShape="1">
                      <a:gsLst>
                        <a:gs pos="100000">
                          <a:srgbClr val="FFB115"/>
                        </a:gs>
                        <a:gs pos="64000">
                          <a:srgbClr val="FFB115"/>
                        </a:gs>
                        <a:gs pos="32500">
                          <a:schemeClr val="accent5">
                            <a:lumMod val="60000"/>
                            <a:lumOff val="40000"/>
                          </a:schemeClr>
                        </a:gs>
                        <a:gs pos="1000">
                          <a:schemeClr val="accent5">
                            <a:lumMod val="60000"/>
                            <a:lumOff val="40000"/>
                          </a:schemeClr>
                        </a:gs>
                      </a:gsLst>
                      <a:lin ang="0" scaled="1"/>
                      <a:tileRect/>
                    </a:gradFill>
                  </a:tcPr>
                </a:tc>
                <a:extLst>
                  <a:ext uri="{0D108BD9-81ED-4DB2-BD59-A6C34878D82A}">
                    <a16:rowId xmlns:a16="http://schemas.microsoft.com/office/drawing/2014/main" val="583231483"/>
                  </a:ext>
                </a:extLst>
              </a:tr>
            </a:tbl>
          </a:graphicData>
        </a:graphic>
      </p:graphicFrame>
      <p:pic>
        <p:nvPicPr>
          <p:cNvPr id="9" name="Picture 8"/>
          <p:cNvPicPr>
            <a:picLocks noChangeAspect="1"/>
          </p:cNvPicPr>
          <p:nvPr/>
        </p:nvPicPr>
        <p:blipFill>
          <a:blip r:embed="rId3"/>
          <a:stretch>
            <a:fillRect/>
          </a:stretch>
        </p:blipFill>
        <p:spPr>
          <a:xfrm>
            <a:off x="-83123" y="74849"/>
            <a:ext cx="2605554" cy="2615731"/>
          </a:xfrm>
          <a:prstGeom prst="rect">
            <a:avLst/>
          </a:prstGeom>
        </p:spPr>
      </p:pic>
      <p:sp>
        <p:nvSpPr>
          <p:cNvPr id="11" name="Footer Placeholder 4"/>
          <p:cNvSpPr>
            <a:spLocks noGrp="1"/>
          </p:cNvSpPr>
          <p:nvPr>
            <p:ph type="ftr" sz="quarter" idx="11"/>
          </p:nvPr>
        </p:nvSpPr>
        <p:spPr>
          <a:xfrm>
            <a:off x="1772874" y="6472792"/>
            <a:ext cx="4246926" cy="283668"/>
          </a:xfrm>
        </p:spPr>
        <p:txBody>
          <a:bodyPr/>
          <a:lstStyle/>
          <a:p>
            <a:r>
              <a:rPr lang="en-US" dirty="0">
                <a:latin typeface="Franklin Gothic Book"/>
                <a:cs typeface="Franklin Gothic Book"/>
              </a:rPr>
              <a:t>Copyright 2017, Leadership Strategies, Inc. - V15.07c Duplication prohibited without consent </a:t>
            </a:r>
          </a:p>
        </p:txBody>
      </p:sp>
    </p:spTree>
    <p:extLst>
      <p:ext uri="{BB962C8B-B14F-4D97-AF65-F5344CB8AC3E}">
        <p14:creationId xmlns:p14="http://schemas.microsoft.com/office/powerpoint/2010/main" val="1312998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383" y="-1"/>
            <a:ext cx="4617634" cy="6918293"/>
          </a:xfrm>
          <a:prstGeom prst="rect">
            <a:avLst/>
          </a:prstGeom>
        </p:spPr>
      </p:pic>
      <p:sp>
        <p:nvSpPr>
          <p:cNvPr id="10" name="Content Placeholder 9"/>
          <p:cNvSpPr>
            <a:spLocks noGrp="1"/>
          </p:cNvSpPr>
          <p:nvPr>
            <p:ph sz="half" idx="4294967295"/>
          </p:nvPr>
        </p:nvSpPr>
        <p:spPr>
          <a:xfrm>
            <a:off x="0" y="2741613"/>
            <a:ext cx="9144000" cy="2530475"/>
          </a:xfrm>
          <a:prstGeom prst="rect">
            <a:avLst/>
          </a:prstGeom>
          <a:solidFill>
            <a:srgbClr val="04346C">
              <a:alpha val="80000"/>
            </a:srgbClr>
          </a:solidFill>
        </p:spPr>
        <p:txBody>
          <a:bodyPr anchor="ctr"/>
          <a:lstStyle/>
          <a:p>
            <a:pPr marL="0" indent="0" algn="ctr">
              <a:buNone/>
            </a:pPr>
            <a:r>
              <a:rPr lang="en-US" sz="4000" b="1" dirty="0">
                <a:solidFill>
                  <a:schemeClr val="bg1"/>
                </a:solidFill>
                <a:latin typeface="Franklin Gothic Medium"/>
                <a:cs typeface="Franklin Gothic Medium"/>
              </a:rPr>
              <a:t>The High I:</a:t>
            </a:r>
          </a:p>
          <a:p>
            <a:pPr marL="0" indent="0" algn="ctr">
              <a:buNone/>
            </a:pPr>
            <a:r>
              <a:rPr lang="en-US" sz="4000" b="1" dirty="0">
                <a:solidFill>
                  <a:schemeClr val="bg1"/>
                </a:solidFill>
                <a:latin typeface="Franklin Gothic Medium"/>
                <a:cs typeface="Franklin Gothic Medium"/>
              </a:rPr>
              <a:t>Let them sell themselves!</a:t>
            </a:r>
          </a:p>
        </p:txBody>
      </p:sp>
      <p:sp>
        <p:nvSpPr>
          <p:cNvPr id="4" name="Slide Number Placeholder 3"/>
          <p:cNvSpPr>
            <a:spLocks noGrp="1"/>
          </p:cNvSpPr>
          <p:nvPr>
            <p:ph type="sldNum" sz="quarter" idx="12"/>
          </p:nvPr>
        </p:nvSpPr>
        <p:spPr>
          <a:xfrm>
            <a:off x="8183880" y="6371277"/>
            <a:ext cx="960121" cy="486697"/>
          </a:xfrm>
          <a:prstGeom prst="rect">
            <a:avLst/>
          </a:prstGeom>
        </p:spPr>
        <p:txBody>
          <a:bodyPr/>
          <a:lstStyle/>
          <a:p>
            <a:fld id="{53A1559F-C2B4-5749-B15A-A88D8DD5B87C}" type="slidenum">
              <a:rPr lang="en-US" smtClean="0"/>
              <a:pPr/>
              <a:t>20</a:t>
            </a:fld>
            <a:r>
              <a:rPr lang="en-US" dirty="0"/>
              <a:t> </a:t>
            </a:r>
            <a:r>
              <a:rPr lang="en-US" sz="1800" dirty="0">
                <a:solidFill>
                  <a:srgbClr val="002060"/>
                </a:solidFill>
                <a:latin typeface="Calibri"/>
                <a:cs typeface="+mn-cs"/>
              </a:rPr>
              <a:t>| </a:t>
            </a:r>
            <a:r>
              <a:rPr lang="en-US" dirty="0"/>
              <a:t>2-5</a:t>
            </a:r>
          </a:p>
        </p:txBody>
      </p:sp>
    </p:spTree>
    <p:extLst>
      <p:ext uri="{BB962C8B-B14F-4D97-AF65-F5344CB8AC3E}">
        <p14:creationId xmlns:p14="http://schemas.microsoft.com/office/powerpoint/2010/main" val="85912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additive="base">
                                        <p:cTn id="1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699" y="973137"/>
            <a:ext cx="3571849" cy="5351463"/>
          </a:xfrm>
          <a:prstGeom prst="rect">
            <a:avLst/>
          </a:prstGeom>
        </p:spPr>
      </p:pic>
      <p:sp>
        <p:nvSpPr>
          <p:cNvPr id="10" name="Content Placeholder 9"/>
          <p:cNvSpPr>
            <a:spLocks noGrp="1"/>
          </p:cNvSpPr>
          <p:nvPr>
            <p:ph sz="half" idx="1"/>
          </p:nvPr>
        </p:nvSpPr>
        <p:spPr>
          <a:xfrm>
            <a:off x="296030" y="1892020"/>
            <a:ext cx="4168348" cy="5048638"/>
          </a:xfrm>
        </p:spPr>
        <p:txBody>
          <a:bodyPr/>
          <a:lstStyle/>
          <a:p>
            <a:pPr marL="0" indent="0">
              <a:buNone/>
            </a:pPr>
            <a:r>
              <a:rPr lang="en-US" b="1" dirty="0">
                <a:solidFill>
                  <a:srgbClr val="E46C0A"/>
                </a:solidFill>
              </a:rPr>
              <a:t>Helps others over the wall</a:t>
            </a:r>
          </a:p>
          <a:p>
            <a:pPr marL="0" indent="0">
              <a:buNone/>
            </a:pPr>
            <a:endParaRPr lang="en-US" b="1" dirty="0">
              <a:solidFill>
                <a:srgbClr val="04346C"/>
              </a:solidFill>
            </a:endParaRPr>
          </a:p>
          <a:p>
            <a:r>
              <a:rPr lang="en-US" dirty="0">
                <a:solidFill>
                  <a:schemeClr val="tx2"/>
                </a:solidFill>
              </a:rPr>
              <a:t>Stabilizing force within an organization</a:t>
            </a:r>
          </a:p>
          <a:p>
            <a:r>
              <a:rPr lang="en-US" dirty="0">
                <a:solidFill>
                  <a:schemeClr val="tx2"/>
                </a:solidFill>
              </a:rPr>
              <a:t>Dependable, loyal workers</a:t>
            </a:r>
          </a:p>
          <a:p>
            <a:r>
              <a:rPr lang="en-US" dirty="0">
                <a:solidFill>
                  <a:schemeClr val="tx2"/>
                </a:solidFill>
              </a:rPr>
              <a:t>Concerned with group harmony</a:t>
            </a:r>
          </a:p>
        </p:txBody>
      </p:sp>
      <p:sp>
        <p:nvSpPr>
          <p:cNvPr id="8" name="Title 7"/>
          <p:cNvSpPr>
            <a:spLocks noGrp="1"/>
          </p:cNvSpPr>
          <p:nvPr>
            <p:ph type="title"/>
          </p:nvPr>
        </p:nvSpPr>
        <p:spPr>
          <a:xfrm>
            <a:off x="296030" y="0"/>
            <a:ext cx="7247770" cy="973498"/>
          </a:xfrm>
        </p:spPr>
        <p:txBody>
          <a:bodyPr/>
          <a:lstStyle/>
          <a:p>
            <a:r>
              <a:rPr lang="en-US" dirty="0"/>
              <a:t>A. Understanding Communication Styles</a:t>
            </a:r>
          </a:p>
        </p:txBody>
      </p:sp>
      <p:sp>
        <p:nvSpPr>
          <p:cNvPr id="3" name="Footer Placeholder 2"/>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7" name="TextBox 6"/>
          <p:cNvSpPr txBox="1"/>
          <p:nvPr/>
        </p:nvSpPr>
        <p:spPr>
          <a:xfrm>
            <a:off x="8739003" y="4787814"/>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9" name="Rectangle 8"/>
          <p:cNvSpPr/>
          <p:nvPr/>
        </p:nvSpPr>
        <p:spPr>
          <a:xfrm>
            <a:off x="296030" y="1020532"/>
            <a:ext cx="1810111" cy="523220"/>
          </a:xfrm>
          <a:prstGeom prst="rect">
            <a:avLst/>
          </a:prstGeom>
        </p:spPr>
        <p:txBody>
          <a:bodyPr wrap="none">
            <a:spAutoFit/>
          </a:bodyPr>
          <a:lstStyle/>
          <a:p>
            <a:pPr>
              <a:spcBef>
                <a:spcPct val="20000"/>
              </a:spcBef>
            </a:pPr>
            <a:r>
              <a:rPr lang="en-US" sz="2800" b="1" dirty="0">
                <a:solidFill>
                  <a:srgbClr val="E46C0A"/>
                </a:solidFill>
                <a:latin typeface="Franklin Gothic Book"/>
              </a:rPr>
              <a:t>The High S</a:t>
            </a:r>
          </a:p>
        </p:txBody>
      </p:sp>
      <p:sp>
        <p:nvSpPr>
          <p:cNvPr id="11" name="Slide Number Placeholder 3"/>
          <p:cNvSpPr>
            <a:spLocks noGrp="1"/>
          </p:cNvSpPr>
          <p:nvPr>
            <p:ph type="sldNum" sz="quarter" idx="12"/>
          </p:nvPr>
        </p:nvSpPr>
        <p:spPr>
          <a:xfrm>
            <a:off x="8183880" y="6371277"/>
            <a:ext cx="960121" cy="486697"/>
          </a:xfrm>
          <a:prstGeom prst="rect">
            <a:avLst/>
          </a:prstGeom>
        </p:spPr>
        <p:txBody>
          <a:bodyPr/>
          <a:lstStyle/>
          <a:p>
            <a:fld id="{53A1559F-C2B4-5749-B15A-A88D8DD5B87C}" type="slidenum">
              <a:rPr lang="en-US" smtClean="0"/>
              <a:pPr/>
              <a:t>21</a:t>
            </a:fld>
            <a:r>
              <a:rPr lang="en-US" dirty="0"/>
              <a:t> </a:t>
            </a:r>
            <a:r>
              <a:rPr lang="en-US" sz="1800" dirty="0">
                <a:solidFill>
                  <a:srgbClr val="002060"/>
                </a:solidFill>
                <a:latin typeface="Calibri"/>
                <a:cs typeface="+mn-cs"/>
              </a:rPr>
              <a:t>| </a:t>
            </a:r>
            <a:r>
              <a:rPr lang="en-US" dirty="0"/>
              <a:t>2-6</a:t>
            </a:r>
          </a:p>
        </p:txBody>
      </p:sp>
    </p:spTree>
    <p:extLst>
      <p:ext uri="{BB962C8B-B14F-4D97-AF65-F5344CB8AC3E}">
        <p14:creationId xmlns:p14="http://schemas.microsoft.com/office/powerpoint/2010/main" val="302905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9769" y="973137"/>
            <a:ext cx="1903767" cy="2852287"/>
          </a:xfrm>
          <a:prstGeom prst="rect">
            <a:avLst/>
          </a:prstGeom>
        </p:spPr>
      </p:pic>
      <p:sp>
        <p:nvSpPr>
          <p:cNvPr id="10" name="Content Placeholder 9"/>
          <p:cNvSpPr>
            <a:spLocks noGrp="1"/>
          </p:cNvSpPr>
          <p:nvPr>
            <p:ph sz="half" idx="1"/>
          </p:nvPr>
        </p:nvSpPr>
        <p:spPr>
          <a:xfrm>
            <a:off x="296030" y="1860673"/>
            <a:ext cx="8578689" cy="4997327"/>
          </a:xfrm>
        </p:spPr>
        <p:txBody>
          <a:bodyPr/>
          <a:lstStyle/>
          <a:p>
            <a:pPr marL="0" indent="0">
              <a:buNone/>
            </a:pPr>
            <a:r>
              <a:rPr lang="en-US" b="1" dirty="0">
                <a:solidFill>
                  <a:schemeClr val="tx2"/>
                </a:solidFill>
              </a:rPr>
              <a:t>Value to the organization</a:t>
            </a:r>
          </a:p>
          <a:p>
            <a:r>
              <a:rPr lang="en-US" sz="2200" dirty="0">
                <a:solidFill>
                  <a:schemeClr val="tx2"/>
                </a:solidFill>
              </a:rPr>
              <a:t>Supportive, dependable workers</a:t>
            </a:r>
          </a:p>
          <a:p>
            <a:r>
              <a:rPr lang="en-US" sz="2200" dirty="0">
                <a:solidFill>
                  <a:schemeClr val="tx2"/>
                </a:solidFill>
              </a:rPr>
              <a:t>Accommodating and tolerant of others</a:t>
            </a:r>
          </a:p>
          <a:p>
            <a:r>
              <a:rPr lang="en-US" sz="2200" dirty="0">
                <a:solidFill>
                  <a:schemeClr val="tx2"/>
                </a:solidFill>
              </a:rPr>
              <a:t>People-oriented, good listeners</a:t>
            </a:r>
          </a:p>
          <a:p>
            <a:pPr marL="0" indent="0">
              <a:buNone/>
            </a:pPr>
            <a:endParaRPr lang="en-US" sz="1000" b="1" dirty="0">
              <a:solidFill>
                <a:schemeClr val="tx2"/>
              </a:solidFill>
            </a:endParaRPr>
          </a:p>
          <a:p>
            <a:pPr marL="0" indent="0">
              <a:buNone/>
            </a:pPr>
            <a:r>
              <a:rPr lang="en-US" b="1" dirty="0">
                <a:solidFill>
                  <a:schemeClr val="tx2"/>
                </a:solidFill>
              </a:rPr>
              <a:t>Potential weaknesses</a:t>
            </a:r>
          </a:p>
          <a:p>
            <a:r>
              <a:rPr lang="en-US" sz="2200" dirty="0">
                <a:solidFill>
                  <a:schemeClr val="tx2"/>
                </a:solidFill>
              </a:rPr>
              <a:t>May avoid dealing with issues until they 						 become big problems</a:t>
            </a:r>
          </a:p>
          <a:p>
            <a:r>
              <a:rPr lang="en-US" sz="2200" dirty="0">
                <a:solidFill>
                  <a:schemeClr val="tx2"/>
                </a:solidFill>
              </a:rPr>
              <a:t>May be slow to accept change; hold grudges</a:t>
            </a:r>
          </a:p>
          <a:p>
            <a:r>
              <a:rPr lang="en-US" sz="2200" dirty="0">
                <a:solidFill>
                  <a:schemeClr val="tx2"/>
                </a:solidFill>
              </a:rPr>
              <a:t>May appear to lack vision and creativity</a:t>
            </a:r>
          </a:p>
        </p:txBody>
      </p:sp>
      <p:sp>
        <p:nvSpPr>
          <p:cNvPr id="8" name="Title 7"/>
          <p:cNvSpPr>
            <a:spLocks noGrp="1"/>
          </p:cNvSpPr>
          <p:nvPr>
            <p:ph type="title"/>
          </p:nvPr>
        </p:nvSpPr>
        <p:spPr>
          <a:xfrm>
            <a:off x="296030" y="0"/>
            <a:ext cx="7304920" cy="973498"/>
          </a:xfrm>
        </p:spPr>
        <p:txBody>
          <a:bodyPr/>
          <a:lstStyle/>
          <a:p>
            <a:r>
              <a:rPr lang="en-US" dirty="0"/>
              <a:t>A. Understanding Communication Styles</a:t>
            </a:r>
          </a:p>
        </p:txBody>
      </p:sp>
      <p:sp>
        <p:nvSpPr>
          <p:cNvPr id="3" name="Footer Placeholder 2"/>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7" name="TextBox 6"/>
          <p:cNvSpPr txBox="1"/>
          <p:nvPr/>
        </p:nvSpPr>
        <p:spPr>
          <a:xfrm>
            <a:off x="8809569" y="5186088"/>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1" name="Rectangle 10"/>
          <p:cNvSpPr/>
          <p:nvPr/>
        </p:nvSpPr>
        <p:spPr>
          <a:xfrm>
            <a:off x="296030" y="1020532"/>
            <a:ext cx="1810111" cy="523220"/>
          </a:xfrm>
          <a:prstGeom prst="rect">
            <a:avLst/>
          </a:prstGeom>
        </p:spPr>
        <p:txBody>
          <a:bodyPr wrap="none">
            <a:spAutoFit/>
          </a:bodyPr>
          <a:lstStyle/>
          <a:p>
            <a:pPr>
              <a:spcBef>
                <a:spcPct val="20000"/>
              </a:spcBef>
            </a:pPr>
            <a:r>
              <a:rPr lang="en-US" sz="2800" b="1" dirty="0">
                <a:solidFill>
                  <a:srgbClr val="E46C0A"/>
                </a:solidFill>
                <a:latin typeface="Franklin Gothic Book"/>
              </a:rPr>
              <a:t>The High S</a:t>
            </a:r>
          </a:p>
        </p:txBody>
      </p:sp>
      <p:sp>
        <p:nvSpPr>
          <p:cNvPr id="12" name="Slide Number Placeholder 3"/>
          <p:cNvSpPr>
            <a:spLocks noGrp="1"/>
          </p:cNvSpPr>
          <p:nvPr>
            <p:ph type="sldNum" sz="quarter" idx="12"/>
          </p:nvPr>
        </p:nvSpPr>
        <p:spPr>
          <a:xfrm>
            <a:off x="8183880" y="6371277"/>
            <a:ext cx="960121" cy="486697"/>
          </a:xfrm>
          <a:prstGeom prst="rect">
            <a:avLst/>
          </a:prstGeom>
        </p:spPr>
        <p:txBody>
          <a:bodyPr/>
          <a:lstStyle/>
          <a:p>
            <a:fld id="{53A1559F-C2B4-5749-B15A-A88D8DD5B87C}" type="slidenum">
              <a:rPr lang="en-US" smtClean="0"/>
              <a:pPr/>
              <a:t>22</a:t>
            </a:fld>
            <a:r>
              <a:rPr lang="en-US" dirty="0"/>
              <a:t> </a:t>
            </a:r>
            <a:r>
              <a:rPr lang="en-US" sz="1800" dirty="0">
                <a:solidFill>
                  <a:srgbClr val="002060"/>
                </a:solidFill>
                <a:latin typeface="Calibri"/>
                <a:cs typeface="+mn-cs"/>
              </a:rPr>
              <a:t>| </a:t>
            </a:r>
            <a:r>
              <a:rPr lang="en-US" dirty="0"/>
              <a:t>2-6</a:t>
            </a:r>
          </a:p>
        </p:txBody>
      </p:sp>
    </p:spTree>
    <p:extLst>
      <p:ext uri="{BB962C8B-B14F-4D97-AF65-F5344CB8AC3E}">
        <p14:creationId xmlns:p14="http://schemas.microsoft.com/office/powerpoint/2010/main" val="381802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9769" y="973137"/>
            <a:ext cx="1903767" cy="2852287"/>
          </a:xfrm>
          <a:prstGeom prst="rect">
            <a:avLst/>
          </a:prstGeom>
        </p:spPr>
      </p:pic>
      <p:sp>
        <p:nvSpPr>
          <p:cNvPr id="10" name="Content Placeholder 9"/>
          <p:cNvSpPr>
            <a:spLocks noGrp="1"/>
          </p:cNvSpPr>
          <p:nvPr>
            <p:ph sz="half" idx="1"/>
          </p:nvPr>
        </p:nvSpPr>
        <p:spPr>
          <a:xfrm>
            <a:off x="296030" y="1373794"/>
            <a:ext cx="8578689" cy="4997327"/>
          </a:xfrm>
        </p:spPr>
        <p:txBody>
          <a:bodyPr/>
          <a:lstStyle/>
          <a:p>
            <a:pPr marL="0" indent="0">
              <a:buNone/>
            </a:pPr>
            <a:r>
              <a:rPr lang="en-US" b="1" dirty="0">
                <a:solidFill>
                  <a:schemeClr val="tx2"/>
                </a:solidFill>
              </a:rPr>
              <a:t>Key for S: Security, Being Liked</a:t>
            </a:r>
          </a:p>
          <a:p>
            <a:pPr marL="0" indent="0">
              <a:buNone/>
            </a:pPr>
            <a:endParaRPr lang="en-US" sz="1000" b="1" dirty="0">
              <a:solidFill>
                <a:schemeClr val="tx2"/>
              </a:solidFill>
            </a:endParaRPr>
          </a:p>
          <a:p>
            <a:pPr marL="0" indent="0">
              <a:buNone/>
            </a:pPr>
            <a:r>
              <a:rPr lang="en-US" b="1" dirty="0">
                <a:solidFill>
                  <a:schemeClr val="tx2"/>
                </a:solidFill>
              </a:rPr>
              <a:t>Communication DOs</a:t>
            </a:r>
          </a:p>
          <a:p>
            <a:r>
              <a:rPr lang="en-US" sz="2200" dirty="0">
                <a:solidFill>
                  <a:schemeClr val="tx2"/>
                </a:solidFill>
              </a:rPr>
              <a:t>Start with a personal comment; show them 						  they are liked</a:t>
            </a:r>
          </a:p>
          <a:p>
            <a:r>
              <a:rPr lang="en-US" sz="2200" dirty="0">
                <a:solidFill>
                  <a:schemeClr val="tx2"/>
                </a:solidFill>
              </a:rPr>
              <a:t>Present ideas deliberately; provide assurances</a:t>
            </a:r>
          </a:p>
          <a:p>
            <a:r>
              <a:rPr lang="en-US" sz="2200" dirty="0">
                <a:solidFill>
                  <a:schemeClr val="tx2"/>
                </a:solidFill>
              </a:rPr>
              <a:t>Make sure they are in agreement before 					    moving on</a:t>
            </a:r>
          </a:p>
          <a:p>
            <a:pPr marL="0" indent="0">
              <a:buNone/>
            </a:pPr>
            <a:endParaRPr lang="en-US" sz="200" b="1" dirty="0">
              <a:solidFill>
                <a:schemeClr val="tx2"/>
              </a:solidFill>
            </a:endParaRPr>
          </a:p>
          <a:p>
            <a:pPr marL="0" indent="0">
              <a:buNone/>
            </a:pPr>
            <a:r>
              <a:rPr lang="en-US" b="1" dirty="0">
                <a:solidFill>
                  <a:schemeClr val="tx2"/>
                </a:solidFill>
              </a:rPr>
              <a:t>Communication DON’Ts</a:t>
            </a:r>
          </a:p>
          <a:p>
            <a:r>
              <a:rPr lang="en-US" sz="2200" dirty="0">
                <a:solidFill>
                  <a:schemeClr val="tx2"/>
                </a:solidFill>
              </a:rPr>
              <a:t>Don’t dive straight into business</a:t>
            </a:r>
          </a:p>
          <a:p>
            <a:r>
              <a:rPr lang="en-US" sz="2200" dirty="0">
                <a:solidFill>
                  <a:schemeClr val="tx2"/>
                </a:solidFill>
              </a:rPr>
              <a:t>Don’t be demanding or abrasive</a:t>
            </a:r>
          </a:p>
          <a:p>
            <a:r>
              <a:rPr lang="en-US" sz="2200" dirty="0">
                <a:solidFill>
                  <a:schemeClr val="tx2"/>
                </a:solidFill>
              </a:rPr>
              <a:t>Don’t assume that silence means consent</a:t>
            </a:r>
          </a:p>
        </p:txBody>
      </p:sp>
      <p:sp>
        <p:nvSpPr>
          <p:cNvPr id="8" name="Title 7"/>
          <p:cNvSpPr>
            <a:spLocks noGrp="1"/>
          </p:cNvSpPr>
          <p:nvPr>
            <p:ph type="title"/>
          </p:nvPr>
        </p:nvSpPr>
        <p:spPr>
          <a:xfrm>
            <a:off x="296030" y="0"/>
            <a:ext cx="7885945" cy="973498"/>
          </a:xfrm>
        </p:spPr>
        <p:txBody>
          <a:bodyPr/>
          <a:lstStyle/>
          <a:p>
            <a:r>
              <a:rPr lang="en-US" dirty="0"/>
              <a:t>A. Understanding Communication Styles</a:t>
            </a:r>
          </a:p>
        </p:txBody>
      </p:sp>
      <p:sp>
        <p:nvSpPr>
          <p:cNvPr id="3" name="Footer Placeholder 2"/>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7" name="TextBox 6"/>
          <p:cNvSpPr txBox="1"/>
          <p:nvPr/>
        </p:nvSpPr>
        <p:spPr>
          <a:xfrm>
            <a:off x="8766689" y="5631556"/>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1" name="Oval 3"/>
          <p:cNvSpPr>
            <a:spLocks noChangeArrowheads="1"/>
          </p:cNvSpPr>
          <p:nvPr/>
        </p:nvSpPr>
        <p:spPr bwMode="auto">
          <a:xfrm>
            <a:off x="3088857" y="1351151"/>
            <a:ext cx="2155375" cy="573316"/>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endParaRPr lang="en-US" altLang="en-US" sz="3800">
              <a:solidFill>
                <a:srgbClr val="104A73"/>
              </a:solidFill>
            </a:endParaRPr>
          </a:p>
        </p:txBody>
      </p:sp>
      <p:sp>
        <p:nvSpPr>
          <p:cNvPr id="12" name="Rectangle 11"/>
          <p:cNvSpPr/>
          <p:nvPr/>
        </p:nvSpPr>
        <p:spPr>
          <a:xfrm>
            <a:off x="296030" y="896707"/>
            <a:ext cx="1810111" cy="523220"/>
          </a:xfrm>
          <a:prstGeom prst="rect">
            <a:avLst/>
          </a:prstGeom>
        </p:spPr>
        <p:txBody>
          <a:bodyPr wrap="none">
            <a:spAutoFit/>
          </a:bodyPr>
          <a:lstStyle/>
          <a:p>
            <a:pPr>
              <a:spcBef>
                <a:spcPct val="20000"/>
              </a:spcBef>
            </a:pPr>
            <a:r>
              <a:rPr lang="en-US" sz="2800" b="1" dirty="0">
                <a:solidFill>
                  <a:srgbClr val="E46C0A"/>
                </a:solidFill>
                <a:latin typeface="Franklin Gothic Book"/>
              </a:rPr>
              <a:t>The High S</a:t>
            </a:r>
          </a:p>
        </p:txBody>
      </p:sp>
      <p:sp>
        <p:nvSpPr>
          <p:cNvPr id="13" name="Slide Number Placeholder 3"/>
          <p:cNvSpPr>
            <a:spLocks noGrp="1"/>
          </p:cNvSpPr>
          <p:nvPr>
            <p:ph type="sldNum" sz="quarter" idx="12"/>
          </p:nvPr>
        </p:nvSpPr>
        <p:spPr>
          <a:xfrm>
            <a:off x="8183880" y="6371277"/>
            <a:ext cx="960121" cy="486697"/>
          </a:xfrm>
          <a:prstGeom prst="rect">
            <a:avLst/>
          </a:prstGeom>
        </p:spPr>
        <p:txBody>
          <a:bodyPr/>
          <a:lstStyle/>
          <a:p>
            <a:fld id="{53A1559F-C2B4-5749-B15A-A88D8DD5B87C}" type="slidenum">
              <a:rPr lang="en-US" smtClean="0"/>
              <a:pPr/>
              <a:t>23</a:t>
            </a:fld>
            <a:r>
              <a:rPr lang="en-US" dirty="0"/>
              <a:t> </a:t>
            </a:r>
            <a:r>
              <a:rPr lang="en-US" sz="1800" dirty="0">
                <a:solidFill>
                  <a:srgbClr val="002060"/>
                </a:solidFill>
                <a:latin typeface="Calibri"/>
                <a:cs typeface="+mn-cs"/>
              </a:rPr>
              <a:t>| </a:t>
            </a:r>
            <a:r>
              <a:rPr lang="en-US" dirty="0"/>
              <a:t>2-6</a:t>
            </a:r>
          </a:p>
        </p:txBody>
      </p:sp>
    </p:spTree>
    <p:extLst>
      <p:ext uri="{BB962C8B-B14F-4D97-AF65-F5344CB8AC3E}">
        <p14:creationId xmlns:p14="http://schemas.microsoft.com/office/powerpoint/2010/main" val="368704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xEl>
                                              <p:pRg st="8" end="8"/>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0">
                                            <p:txEl>
                                              <p:pRg st="9" end="9"/>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569" y="-1"/>
            <a:ext cx="4599261" cy="6890766"/>
          </a:xfrm>
          <a:prstGeom prst="rect">
            <a:avLst/>
          </a:prstGeom>
        </p:spPr>
      </p:pic>
      <p:sp>
        <p:nvSpPr>
          <p:cNvPr id="10" name="Content Placeholder 9"/>
          <p:cNvSpPr>
            <a:spLocks noGrp="1"/>
          </p:cNvSpPr>
          <p:nvPr>
            <p:ph sz="half" idx="4294967295"/>
          </p:nvPr>
        </p:nvSpPr>
        <p:spPr>
          <a:xfrm>
            <a:off x="0" y="2741613"/>
            <a:ext cx="9144000" cy="2530475"/>
          </a:xfrm>
          <a:prstGeom prst="rect">
            <a:avLst/>
          </a:prstGeom>
          <a:solidFill>
            <a:srgbClr val="04346C">
              <a:alpha val="82000"/>
            </a:srgbClr>
          </a:solidFill>
        </p:spPr>
        <p:txBody>
          <a:bodyPr anchor="ctr"/>
          <a:lstStyle/>
          <a:p>
            <a:pPr marL="0" indent="0" algn="ctr">
              <a:buNone/>
            </a:pPr>
            <a:r>
              <a:rPr lang="en-US" sz="4000" b="1" dirty="0">
                <a:solidFill>
                  <a:schemeClr val="bg1"/>
                </a:solidFill>
                <a:latin typeface="Franklin Gothic Medium"/>
                <a:cs typeface="Franklin Gothic Medium"/>
              </a:rPr>
              <a:t>The High S:</a:t>
            </a:r>
          </a:p>
          <a:p>
            <a:pPr marL="0" indent="0" algn="ctr">
              <a:buNone/>
            </a:pPr>
            <a:r>
              <a:rPr lang="en-US" sz="4000" b="1" dirty="0">
                <a:solidFill>
                  <a:schemeClr val="bg1"/>
                </a:solidFill>
                <a:latin typeface="Franklin Gothic Medium"/>
                <a:cs typeface="Franklin Gothic Medium"/>
              </a:rPr>
              <a:t>Start personal; don’t assume</a:t>
            </a:r>
          </a:p>
        </p:txBody>
      </p:sp>
      <p:sp>
        <p:nvSpPr>
          <p:cNvPr id="4" name="Slide Number Placeholder 3"/>
          <p:cNvSpPr>
            <a:spLocks noGrp="1"/>
          </p:cNvSpPr>
          <p:nvPr>
            <p:ph type="sldNum" sz="quarter" idx="12"/>
          </p:nvPr>
        </p:nvSpPr>
        <p:spPr>
          <a:xfrm>
            <a:off x="8183880" y="6371277"/>
            <a:ext cx="960121" cy="486697"/>
          </a:xfrm>
          <a:prstGeom prst="rect">
            <a:avLst/>
          </a:prstGeom>
        </p:spPr>
        <p:txBody>
          <a:bodyPr/>
          <a:lstStyle/>
          <a:p>
            <a:fld id="{53A1559F-C2B4-5749-B15A-A88D8DD5B87C}" type="slidenum">
              <a:rPr lang="en-US" smtClean="0"/>
              <a:pPr/>
              <a:t>24</a:t>
            </a:fld>
            <a:r>
              <a:rPr lang="en-US" dirty="0"/>
              <a:t> </a:t>
            </a:r>
            <a:r>
              <a:rPr lang="en-US" sz="1800" dirty="0">
                <a:solidFill>
                  <a:srgbClr val="002060"/>
                </a:solidFill>
                <a:latin typeface="Calibri"/>
                <a:cs typeface="+mn-cs"/>
              </a:rPr>
              <a:t>| </a:t>
            </a:r>
            <a:r>
              <a:rPr lang="en-US" dirty="0"/>
              <a:t>2-6</a:t>
            </a:r>
          </a:p>
        </p:txBody>
      </p:sp>
    </p:spTree>
    <p:extLst>
      <p:ext uri="{BB962C8B-B14F-4D97-AF65-F5344CB8AC3E}">
        <p14:creationId xmlns:p14="http://schemas.microsoft.com/office/powerpoint/2010/main" val="9189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additive="base">
                                        <p:cTn id="1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0663" t="7651" r="24105" b="4046"/>
          <a:stretch/>
        </p:blipFill>
        <p:spPr>
          <a:xfrm>
            <a:off x="4801453" y="1020532"/>
            <a:ext cx="4041526" cy="5258375"/>
          </a:xfrm>
          <a:prstGeom prst="rect">
            <a:avLst/>
          </a:prstGeom>
        </p:spPr>
      </p:pic>
      <p:sp>
        <p:nvSpPr>
          <p:cNvPr id="10" name="Content Placeholder 9"/>
          <p:cNvSpPr>
            <a:spLocks noGrp="1"/>
          </p:cNvSpPr>
          <p:nvPr>
            <p:ph sz="half" idx="1"/>
          </p:nvPr>
        </p:nvSpPr>
        <p:spPr>
          <a:xfrm>
            <a:off x="299791" y="1809362"/>
            <a:ext cx="4038600" cy="5048638"/>
          </a:xfrm>
        </p:spPr>
        <p:txBody>
          <a:bodyPr/>
          <a:lstStyle/>
          <a:p>
            <a:pPr marL="0" indent="0">
              <a:buNone/>
            </a:pPr>
            <a:r>
              <a:rPr lang="en-US" b="1" dirty="0">
                <a:solidFill>
                  <a:srgbClr val="E46C0A"/>
                </a:solidFill>
              </a:rPr>
              <a:t>Develops detailed plans for scaling the wall</a:t>
            </a:r>
          </a:p>
          <a:p>
            <a:pPr marL="0" indent="0">
              <a:buNone/>
            </a:pPr>
            <a:endParaRPr lang="en-US" b="1" dirty="0">
              <a:solidFill>
                <a:srgbClr val="04346C"/>
              </a:solidFill>
            </a:endParaRPr>
          </a:p>
          <a:p>
            <a:r>
              <a:rPr lang="en-US" dirty="0">
                <a:solidFill>
                  <a:schemeClr val="tx2"/>
                </a:solidFill>
              </a:rPr>
              <a:t>Rely on rational logic and evidence</a:t>
            </a:r>
          </a:p>
          <a:p>
            <a:r>
              <a:rPr lang="en-US" dirty="0">
                <a:solidFill>
                  <a:schemeClr val="tx2"/>
                </a:solidFill>
              </a:rPr>
              <a:t>Make sure things are done “by the book”</a:t>
            </a:r>
          </a:p>
          <a:p>
            <a:r>
              <a:rPr lang="en-US" dirty="0">
                <a:solidFill>
                  <a:schemeClr val="tx2"/>
                </a:solidFill>
              </a:rPr>
              <a:t>Thorough, organized and detail-oriented</a:t>
            </a:r>
          </a:p>
          <a:p>
            <a:pPr marL="0" indent="0">
              <a:buNone/>
            </a:pPr>
            <a:endParaRPr lang="en-US" dirty="0"/>
          </a:p>
        </p:txBody>
      </p:sp>
      <p:sp>
        <p:nvSpPr>
          <p:cNvPr id="8" name="Title 7"/>
          <p:cNvSpPr>
            <a:spLocks noGrp="1"/>
          </p:cNvSpPr>
          <p:nvPr>
            <p:ph type="title"/>
          </p:nvPr>
        </p:nvSpPr>
        <p:spPr>
          <a:xfrm>
            <a:off x="296030" y="0"/>
            <a:ext cx="7343020" cy="973498"/>
          </a:xfrm>
        </p:spPr>
        <p:txBody>
          <a:bodyPr/>
          <a:lstStyle/>
          <a:p>
            <a:r>
              <a:rPr lang="en-US" dirty="0"/>
              <a:t>A. Understanding Communication Styles</a:t>
            </a:r>
          </a:p>
        </p:txBody>
      </p:sp>
      <p:sp>
        <p:nvSpPr>
          <p:cNvPr id="3" name="Footer Placeholder 2"/>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7" name="TextBox 6"/>
          <p:cNvSpPr txBox="1"/>
          <p:nvPr/>
        </p:nvSpPr>
        <p:spPr>
          <a:xfrm>
            <a:off x="8842979" y="5129530"/>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1" name="Rectangle 10"/>
          <p:cNvSpPr/>
          <p:nvPr/>
        </p:nvSpPr>
        <p:spPr>
          <a:xfrm>
            <a:off x="296030" y="1020532"/>
            <a:ext cx="1837362" cy="523220"/>
          </a:xfrm>
          <a:prstGeom prst="rect">
            <a:avLst/>
          </a:prstGeom>
        </p:spPr>
        <p:txBody>
          <a:bodyPr wrap="none">
            <a:spAutoFit/>
          </a:bodyPr>
          <a:lstStyle/>
          <a:p>
            <a:pPr>
              <a:spcBef>
                <a:spcPct val="20000"/>
              </a:spcBef>
            </a:pPr>
            <a:r>
              <a:rPr lang="en-US" sz="2800" b="1" dirty="0">
                <a:solidFill>
                  <a:srgbClr val="E46C0A"/>
                </a:solidFill>
                <a:latin typeface="Franklin Gothic Book"/>
              </a:rPr>
              <a:t>The High C</a:t>
            </a:r>
          </a:p>
        </p:txBody>
      </p:sp>
      <p:sp>
        <p:nvSpPr>
          <p:cNvPr id="12" name="Slide Number Placeholder 3"/>
          <p:cNvSpPr>
            <a:spLocks noGrp="1"/>
          </p:cNvSpPr>
          <p:nvPr>
            <p:ph type="sldNum" sz="quarter" idx="12"/>
          </p:nvPr>
        </p:nvSpPr>
        <p:spPr>
          <a:xfrm>
            <a:off x="8183880" y="6371277"/>
            <a:ext cx="960121" cy="486697"/>
          </a:xfrm>
          <a:prstGeom prst="rect">
            <a:avLst/>
          </a:prstGeom>
        </p:spPr>
        <p:txBody>
          <a:bodyPr/>
          <a:lstStyle/>
          <a:p>
            <a:fld id="{53A1559F-C2B4-5749-B15A-A88D8DD5B87C}" type="slidenum">
              <a:rPr lang="en-US" smtClean="0"/>
              <a:pPr/>
              <a:t>25</a:t>
            </a:fld>
            <a:r>
              <a:rPr lang="en-US" dirty="0"/>
              <a:t> </a:t>
            </a:r>
            <a:r>
              <a:rPr lang="en-US" sz="1800" dirty="0">
                <a:solidFill>
                  <a:srgbClr val="002060"/>
                </a:solidFill>
                <a:latin typeface="Calibri"/>
                <a:cs typeface="+mn-cs"/>
              </a:rPr>
              <a:t>| </a:t>
            </a:r>
            <a:r>
              <a:rPr lang="en-US" dirty="0"/>
              <a:t>2-7</a:t>
            </a:r>
          </a:p>
        </p:txBody>
      </p:sp>
    </p:spTree>
    <p:extLst>
      <p:ext uri="{BB962C8B-B14F-4D97-AF65-F5344CB8AC3E}">
        <p14:creationId xmlns:p14="http://schemas.microsoft.com/office/powerpoint/2010/main" val="186556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0663" t="7651" r="24105" b="4046"/>
          <a:stretch/>
        </p:blipFill>
        <p:spPr>
          <a:xfrm>
            <a:off x="6691532" y="1020532"/>
            <a:ext cx="2151447" cy="2799219"/>
          </a:xfrm>
          <a:prstGeom prst="rect">
            <a:avLst/>
          </a:prstGeom>
        </p:spPr>
      </p:pic>
      <p:sp>
        <p:nvSpPr>
          <p:cNvPr id="10" name="Content Placeholder 9"/>
          <p:cNvSpPr>
            <a:spLocks noGrp="1"/>
          </p:cNvSpPr>
          <p:nvPr>
            <p:ph sz="half" idx="1"/>
          </p:nvPr>
        </p:nvSpPr>
        <p:spPr>
          <a:xfrm>
            <a:off x="296030" y="2043207"/>
            <a:ext cx="8578689" cy="4997327"/>
          </a:xfrm>
        </p:spPr>
        <p:txBody>
          <a:bodyPr/>
          <a:lstStyle/>
          <a:p>
            <a:pPr marL="0" indent="0">
              <a:buNone/>
            </a:pPr>
            <a:r>
              <a:rPr lang="en-US" b="1" dirty="0">
                <a:solidFill>
                  <a:schemeClr val="tx2"/>
                </a:solidFill>
              </a:rPr>
              <a:t>Value to the organization</a:t>
            </a:r>
          </a:p>
          <a:p>
            <a:r>
              <a:rPr lang="en-US" sz="2200" dirty="0">
                <a:solidFill>
                  <a:schemeClr val="tx2"/>
                </a:solidFill>
              </a:rPr>
              <a:t>Be organized and detail-oriented</a:t>
            </a:r>
          </a:p>
          <a:p>
            <a:r>
              <a:rPr lang="en-US" sz="2200" dirty="0">
                <a:solidFill>
                  <a:schemeClr val="tx2"/>
                </a:solidFill>
              </a:rPr>
              <a:t>Make sure decisions are well supported</a:t>
            </a:r>
          </a:p>
          <a:p>
            <a:r>
              <a:rPr lang="en-US" sz="2200" dirty="0">
                <a:solidFill>
                  <a:schemeClr val="tx2"/>
                </a:solidFill>
              </a:rPr>
              <a:t>Ensure that procedures are properly followed</a:t>
            </a:r>
          </a:p>
          <a:p>
            <a:pPr marL="0" indent="0">
              <a:buNone/>
            </a:pPr>
            <a:endParaRPr lang="en-US" sz="1000" b="1" dirty="0">
              <a:solidFill>
                <a:schemeClr val="tx2"/>
              </a:solidFill>
            </a:endParaRPr>
          </a:p>
          <a:p>
            <a:pPr marL="0" indent="0">
              <a:buNone/>
            </a:pPr>
            <a:r>
              <a:rPr lang="en-US" b="1" dirty="0">
                <a:solidFill>
                  <a:schemeClr val="tx2"/>
                </a:solidFill>
              </a:rPr>
              <a:t>Potential weaknesses</a:t>
            </a:r>
          </a:p>
          <a:p>
            <a:r>
              <a:rPr lang="en-US" sz="2200" dirty="0">
                <a:solidFill>
                  <a:schemeClr val="tx2"/>
                </a:solidFill>
              </a:rPr>
              <a:t>Perfectionists and very hard to please</a:t>
            </a:r>
          </a:p>
          <a:p>
            <a:r>
              <a:rPr lang="en-US" sz="2200" dirty="0">
                <a:solidFill>
                  <a:schemeClr val="tx2"/>
                </a:solidFill>
              </a:rPr>
              <a:t>Too focused on facts and not people</a:t>
            </a:r>
          </a:p>
          <a:p>
            <a:r>
              <a:rPr lang="en-US" sz="2200" dirty="0">
                <a:solidFill>
                  <a:schemeClr val="tx2"/>
                </a:solidFill>
              </a:rPr>
              <a:t>Over-cautious; “analysis paralysis”</a:t>
            </a:r>
          </a:p>
        </p:txBody>
      </p:sp>
      <p:sp>
        <p:nvSpPr>
          <p:cNvPr id="8" name="Title 7"/>
          <p:cNvSpPr>
            <a:spLocks noGrp="1"/>
          </p:cNvSpPr>
          <p:nvPr>
            <p:ph type="title"/>
          </p:nvPr>
        </p:nvSpPr>
        <p:spPr>
          <a:xfrm>
            <a:off x="296030" y="0"/>
            <a:ext cx="7438270" cy="973498"/>
          </a:xfrm>
        </p:spPr>
        <p:txBody>
          <a:bodyPr/>
          <a:lstStyle/>
          <a:p>
            <a:r>
              <a:rPr lang="en-US" dirty="0"/>
              <a:t>A. Understanding Communication Styles</a:t>
            </a:r>
          </a:p>
        </p:txBody>
      </p:sp>
      <p:sp>
        <p:nvSpPr>
          <p:cNvPr id="3" name="Footer Placeholder 2"/>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9" name="TextBox 8"/>
          <p:cNvSpPr txBox="1"/>
          <p:nvPr/>
        </p:nvSpPr>
        <p:spPr>
          <a:xfrm>
            <a:off x="8739003" y="4187928"/>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1" name="Rectangle 10"/>
          <p:cNvSpPr/>
          <p:nvPr/>
        </p:nvSpPr>
        <p:spPr>
          <a:xfrm>
            <a:off x="296030" y="1020532"/>
            <a:ext cx="1837362" cy="523220"/>
          </a:xfrm>
          <a:prstGeom prst="rect">
            <a:avLst/>
          </a:prstGeom>
        </p:spPr>
        <p:txBody>
          <a:bodyPr wrap="none">
            <a:spAutoFit/>
          </a:bodyPr>
          <a:lstStyle/>
          <a:p>
            <a:pPr>
              <a:spcBef>
                <a:spcPct val="20000"/>
              </a:spcBef>
            </a:pPr>
            <a:r>
              <a:rPr lang="en-US" sz="2800" b="1" dirty="0">
                <a:solidFill>
                  <a:srgbClr val="E46C0A"/>
                </a:solidFill>
                <a:latin typeface="Franklin Gothic Book"/>
              </a:rPr>
              <a:t>The High C</a:t>
            </a:r>
          </a:p>
        </p:txBody>
      </p:sp>
      <p:sp>
        <p:nvSpPr>
          <p:cNvPr id="12" name="Slide Number Placeholder 3"/>
          <p:cNvSpPr>
            <a:spLocks noGrp="1"/>
          </p:cNvSpPr>
          <p:nvPr>
            <p:ph type="sldNum" sz="quarter" idx="12"/>
          </p:nvPr>
        </p:nvSpPr>
        <p:spPr>
          <a:xfrm>
            <a:off x="8183880" y="6371277"/>
            <a:ext cx="960121" cy="486697"/>
          </a:xfrm>
          <a:prstGeom prst="rect">
            <a:avLst/>
          </a:prstGeom>
        </p:spPr>
        <p:txBody>
          <a:bodyPr/>
          <a:lstStyle/>
          <a:p>
            <a:fld id="{53A1559F-C2B4-5749-B15A-A88D8DD5B87C}" type="slidenum">
              <a:rPr lang="en-US" smtClean="0"/>
              <a:pPr/>
              <a:t>26</a:t>
            </a:fld>
            <a:r>
              <a:rPr lang="en-US" dirty="0"/>
              <a:t> </a:t>
            </a:r>
            <a:r>
              <a:rPr lang="en-US" sz="1800" dirty="0">
                <a:solidFill>
                  <a:srgbClr val="002060"/>
                </a:solidFill>
                <a:latin typeface="Calibri"/>
                <a:cs typeface="+mn-cs"/>
              </a:rPr>
              <a:t>| </a:t>
            </a:r>
            <a:r>
              <a:rPr lang="en-US" dirty="0"/>
              <a:t>2-7</a:t>
            </a:r>
          </a:p>
        </p:txBody>
      </p:sp>
    </p:spTree>
    <p:extLst>
      <p:ext uri="{BB962C8B-B14F-4D97-AF65-F5344CB8AC3E}">
        <p14:creationId xmlns:p14="http://schemas.microsoft.com/office/powerpoint/2010/main" val="401927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296030" y="1702152"/>
            <a:ext cx="8578689" cy="4997327"/>
          </a:xfrm>
        </p:spPr>
        <p:txBody>
          <a:bodyPr/>
          <a:lstStyle/>
          <a:p>
            <a:pPr marL="0" indent="0">
              <a:buNone/>
            </a:pPr>
            <a:r>
              <a:rPr lang="en-US" b="1" dirty="0">
                <a:solidFill>
                  <a:schemeClr val="tx2"/>
                </a:solidFill>
              </a:rPr>
              <a:t>Key for C: Accuracy, Getting it Right</a:t>
            </a:r>
          </a:p>
          <a:p>
            <a:pPr marL="0" indent="0">
              <a:buNone/>
            </a:pPr>
            <a:endParaRPr lang="en-US" sz="1000" b="1" dirty="0">
              <a:solidFill>
                <a:schemeClr val="tx2"/>
              </a:solidFill>
            </a:endParaRPr>
          </a:p>
          <a:p>
            <a:pPr marL="0" indent="0">
              <a:buNone/>
            </a:pPr>
            <a:r>
              <a:rPr lang="en-US" b="1" dirty="0">
                <a:solidFill>
                  <a:schemeClr val="tx2"/>
                </a:solidFill>
              </a:rPr>
              <a:t>Communication DOs</a:t>
            </a:r>
          </a:p>
          <a:p>
            <a:r>
              <a:rPr lang="en-US" sz="2200" dirty="0">
                <a:solidFill>
                  <a:schemeClr val="tx2"/>
                </a:solidFill>
              </a:rPr>
              <a:t>Present ideas in a logical fashion </a:t>
            </a:r>
          </a:p>
          <a:p>
            <a:r>
              <a:rPr lang="en-US" sz="2200" dirty="0">
                <a:solidFill>
                  <a:schemeClr val="tx2"/>
                </a:solidFill>
              </a:rPr>
              <a:t>Stay on topic </a:t>
            </a:r>
          </a:p>
          <a:p>
            <a:r>
              <a:rPr lang="en-US" sz="2200" dirty="0">
                <a:solidFill>
                  <a:schemeClr val="tx2"/>
                </a:solidFill>
              </a:rPr>
              <a:t>Provide facts and figures that back up claims 	</a:t>
            </a:r>
          </a:p>
          <a:p>
            <a:pPr marL="0" indent="0">
              <a:buNone/>
            </a:pPr>
            <a:endParaRPr lang="en-US" sz="1000" b="1" dirty="0">
              <a:solidFill>
                <a:schemeClr val="tx2"/>
              </a:solidFill>
            </a:endParaRPr>
          </a:p>
          <a:p>
            <a:pPr marL="0" indent="0">
              <a:buNone/>
            </a:pPr>
            <a:r>
              <a:rPr lang="en-US" b="1" dirty="0">
                <a:solidFill>
                  <a:schemeClr val="tx2"/>
                </a:solidFill>
              </a:rPr>
              <a:t>Communication DON’Ts</a:t>
            </a:r>
          </a:p>
          <a:p>
            <a:r>
              <a:rPr lang="en-US" sz="2400" dirty="0">
                <a:solidFill>
                  <a:schemeClr val="tx2"/>
                </a:solidFill>
              </a:rPr>
              <a:t>Don’t be disorganized or make random comments </a:t>
            </a:r>
          </a:p>
          <a:p>
            <a:r>
              <a:rPr lang="en-US" sz="2400" dirty="0">
                <a:solidFill>
                  <a:schemeClr val="tx2"/>
                </a:solidFill>
              </a:rPr>
              <a:t>Don’t rely on emotional appeal to gain agreement </a:t>
            </a:r>
          </a:p>
          <a:p>
            <a:r>
              <a:rPr lang="en-US" sz="2400" dirty="0">
                <a:solidFill>
                  <a:schemeClr val="tx2"/>
                </a:solidFill>
              </a:rPr>
              <a:t>Don’t force a rapid decision	</a:t>
            </a:r>
          </a:p>
        </p:txBody>
      </p:sp>
      <p:sp>
        <p:nvSpPr>
          <p:cNvPr id="8" name="Title 7"/>
          <p:cNvSpPr>
            <a:spLocks noGrp="1"/>
          </p:cNvSpPr>
          <p:nvPr>
            <p:ph type="title"/>
          </p:nvPr>
        </p:nvSpPr>
        <p:spPr>
          <a:xfrm>
            <a:off x="296030" y="0"/>
            <a:ext cx="7257295" cy="973498"/>
          </a:xfrm>
        </p:spPr>
        <p:txBody>
          <a:bodyPr/>
          <a:lstStyle/>
          <a:p>
            <a:r>
              <a:rPr lang="en-US" dirty="0"/>
              <a:t>A. Understanding Communication Styles</a:t>
            </a:r>
          </a:p>
        </p:txBody>
      </p:sp>
      <p:sp>
        <p:nvSpPr>
          <p:cNvPr id="3" name="Footer Placeholder 2"/>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0663" t="7651" r="24105" b="4046"/>
          <a:stretch/>
        </p:blipFill>
        <p:spPr>
          <a:xfrm>
            <a:off x="6691532" y="1020532"/>
            <a:ext cx="2151447" cy="2799219"/>
          </a:xfrm>
          <a:prstGeom prst="rect">
            <a:avLst/>
          </a:prstGeom>
        </p:spPr>
      </p:pic>
      <p:sp>
        <p:nvSpPr>
          <p:cNvPr id="9" name="TextBox 8"/>
          <p:cNvSpPr txBox="1"/>
          <p:nvPr/>
        </p:nvSpPr>
        <p:spPr>
          <a:xfrm>
            <a:off x="8809569" y="5493297"/>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1" name="Oval 3"/>
          <p:cNvSpPr>
            <a:spLocks noChangeArrowheads="1"/>
          </p:cNvSpPr>
          <p:nvPr/>
        </p:nvSpPr>
        <p:spPr bwMode="auto">
          <a:xfrm>
            <a:off x="3284800" y="1679509"/>
            <a:ext cx="2503971" cy="573316"/>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endParaRPr lang="en-US" altLang="en-US" sz="3800">
              <a:solidFill>
                <a:srgbClr val="104A73"/>
              </a:solidFill>
            </a:endParaRPr>
          </a:p>
        </p:txBody>
      </p:sp>
      <p:sp>
        <p:nvSpPr>
          <p:cNvPr id="12" name="Rectangle 11"/>
          <p:cNvSpPr/>
          <p:nvPr/>
        </p:nvSpPr>
        <p:spPr>
          <a:xfrm>
            <a:off x="296030" y="1020532"/>
            <a:ext cx="1837362" cy="523220"/>
          </a:xfrm>
          <a:prstGeom prst="rect">
            <a:avLst/>
          </a:prstGeom>
        </p:spPr>
        <p:txBody>
          <a:bodyPr wrap="none">
            <a:spAutoFit/>
          </a:bodyPr>
          <a:lstStyle/>
          <a:p>
            <a:pPr>
              <a:spcBef>
                <a:spcPct val="20000"/>
              </a:spcBef>
            </a:pPr>
            <a:r>
              <a:rPr lang="en-US" sz="2800" b="1" dirty="0">
                <a:solidFill>
                  <a:srgbClr val="E46C0A"/>
                </a:solidFill>
                <a:latin typeface="Franklin Gothic Book"/>
              </a:rPr>
              <a:t>The High C</a:t>
            </a:r>
          </a:p>
        </p:txBody>
      </p:sp>
      <p:sp>
        <p:nvSpPr>
          <p:cNvPr id="13" name="Slide Number Placeholder 3"/>
          <p:cNvSpPr>
            <a:spLocks noGrp="1"/>
          </p:cNvSpPr>
          <p:nvPr>
            <p:ph type="sldNum" sz="quarter" idx="12"/>
          </p:nvPr>
        </p:nvSpPr>
        <p:spPr>
          <a:xfrm>
            <a:off x="8183880" y="6371277"/>
            <a:ext cx="960121" cy="486697"/>
          </a:xfrm>
          <a:prstGeom prst="rect">
            <a:avLst/>
          </a:prstGeom>
        </p:spPr>
        <p:txBody>
          <a:bodyPr/>
          <a:lstStyle/>
          <a:p>
            <a:fld id="{53A1559F-C2B4-5749-B15A-A88D8DD5B87C}" type="slidenum">
              <a:rPr lang="en-US" smtClean="0"/>
              <a:pPr/>
              <a:t>27</a:t>
            </a:fld>
            <a:r>
              <a:rPr lang="en-US" dirty="0"/>
              <a:t> </a:t>
            </a:r>
            <a:r>
              <a:rPr lang="en-US" sz="1800" dirty="0">
                <a:solidFill>
                  <a:srgbClr val="002060"/>
                </a:solidFill>
                <a:latin typeface="Calibri"/>
                <a:cs typeface="+mn-cs"/>
              </a:rPr>
              <a:t>| </a:t>
            </a:r>
            <a:r>
              <a:rPr lang="en-US" dirty="0"/>
              <a:t>2-7</a:t>
            </a:r>
          </a:p>
        </p:txBody>
      </p:sp>
    </p:spTree>
    <p:extLst>
      <p:ext uri="{BB962C8B-B14F-4D97-AF65-F5344CB8AC3E}">
        <p14:creationId xmlns:p14="http://schemas.microsoft.com/office/powerpoint/2010/main" val="34828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500"/>
                                        <p:tgtEl>
                                          <p:spTgt spid="10">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fade">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animEffect transition="in" filter="fade">
                                      <p:cBhvr>
                                        <p:cTn id="31" dur="500"/>
                                        <p:tgtEl>
                                          <p:spTgt spid="10">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xEl>
                                              <p:pRg st="9" end="9"/>
                                            </p:txEl>
                                          </p:spTgt>
                                        </p:tgtEl>
                                        <p:attrNameLst>
                                          <p:attrName>style.visibility</p:attrName>
                                        </p:attrNameLst>
                                      </p:cBhvr>
                                      <p:to>
                                        <p:strVal val="visible"/>
                                      </p:to>
                                    </p:set>
                                    <p:animEffect transition="in" filter="fade">
                                      <p:cBhvr>
                                        <p:cTn id="34" dur="500"/>
                                        <p:tgtEl>
                                          <p:spTgt spid="10">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xEl>
                                              <p:pRg st="10" end="10"/>
                                            </p:txEl>
                                          </p:spTgt>
                                        </p:tgtEl>
                                        <p:attrNameLst>
                                          <p:attrName>style.visibility</p:attrName>
                                        </p:attrNameLst>
                                      </p:cBhvr>
                                      <p:to>
                                        <p:strVal val="visible"/>
                                      </p:to>
                                    </p:set>
                                    <p:animEffect transition="in" filter="fade">
                                      <p:cBhvr>
                                        <p:cTn id="37"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0663" t="7651" r="24105" b="4046"/>
          <a:stretch/>
        </p:blipFill>
        <p:spPr>
          <a:xfrm>
            <a:off x="1881723" y="-9804"/>
            <a:ext cx="5366611" cy="6982426"/>
          </a:xfrm>
          <a:prstGeom prst="rect">
            <a:avLst/>
          </a:prstGeom>
        </p:spPr>
      </p:pic>
      <p:sp>
        <p:nvSpPr>
          <p:cNvPr id="10" name="Content Placeholder 9"/>
          <p:cNvSpPr>
            <a:spLocks noGrp="1"/>
          </p:cNvSpPr>
          <p:nvPr>
            <p:ph sz="half" idx="4294967295"/>
          </p:nvPr>
        </p:nvSpPr>
        <p:spPr>
          <a:xfrm>
            <a:off x="0" y="2741613"/>
            <a:ext cx="9144000" cy="2530475"/>
          </a:xfrm>
          <a:prstGeom prst="rect">
            <a:avLst/>
          </a:prstGeom>
          <a:solidFill>
            <a:srgbClr val="04346C">
              <a:alpha val="80000"/>
            </a:srgbClr>
          </a:solidFill>
        </p:spPr>
        <p:txBody>
          <a:bodyPr anchor="ctr"/>
          <a:lstStyle/>
          <a:p>
            <a:pPr marL="0" indent="0" algn="ctr">
              <a:buNone/>
            </a:pPr>
            <a:r>
              <a:rPr lang="en-US" sz="4000" b="1" dirty="0">
                <a:solidFill>
                  <a:schemeClr val="bg1"/>
                </a:solidFill>
                <a:latin typeface="Franklin Gothic Medium"/>
                <a:cs typeface="Franklin Gothic Medium"/>
              </a:rPr>
              <a:t>The High C:</a:t>
            </a:r>
          </a:p>
          <a:p>
            <a:pPr marL="0" indent="0" algn="ctr">
              <a:buNone/>
            </a:pPr>
            <a:r>
              <a:rPr lang="en-US" sz="4000" b="1" dirty="0">
                <a:solidFill>
                  <a:schemeClr val="bg1"/>
                </a:solidFill>
                <a:latin typeface="Franklin Gothic Medium"/>
                <a:cs typeface="Franklin Gothic Medium"/>
              </a:rPr>
              <a:t>Give them time for the details</a:t>
            </a:r>
          </a:p>
        </p:txBody>
      </p:sp>
      <p:sp>
        <p:nvSpPr>
          <p:cNvPr id="4" name="Slide Number Placeholder 3"/>
          <p:cNvSpPr>
            <a:spLocks noGrp="1"/>
          </p:cNvSpPr>
          <p:nvPr>
            <p:ph type="sldNum" sz="quarter" idx="12"/>
          </p:nvPr>
        </p:nvSpPr>
        <p:spPr>
          <a:xfrm>
            <a:off x="8183880" y="6371277"/>
            <a:ext cx="960121" cy="486697"/>
          </a:xfrm>
          <a:prstGeom prst="rect">
            <a:avLst/>
          </a:prstGeom>
        </p:spPr>
        <p:txBody>
          <a:bodyPr/>
          <a:lstStyle/>
          <a:p>
            <a:fld id="{53A1559F-C2B4-5749-B15A-A88D8DD5B87C}" type="slidenum">
              <a:rPr lang="en-US" smtClean="0"/>
              <a:pPr/>
              <a:t>28</a:t>
            </a:fld>
            <a:r>
              <a:rPr lang="en-US" dirty="0"/>
              <a:t> </a:t>
            </a:r>
            <a:r>
              <a:rPr lang="en-US" sz="1800" dirty="0">
                <a:solidFill>
                  <a:srgbClr val="002060"/>
                </a:solidFill>
                <a:latin typeface="Calibri"/>
                <a:cs typeface="+mn-cs"/>
              </a:rPr>
              <a:t>| </a:t>
            </a:r>
            <a:r>
              <a:rPr lang="en-US" dirty="0"/>
              <a:t>2-7</a:t>
            </a:r>
          </a:p>
        </p:txBody>
      </p:sp>
    </p:spTree>
    <p:extLst>
      <p:ext uri="{BB962C8B-B14F-4D97-AF65-F5344CB8AC3E}">
        <p14:creationId xmlns:p14="http://schemas.microsoft.com/office/powerpoint/2010/main" val="141578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 calcmode="lin" valueType="num">
                                      <p:cBhvr additive="base">
                                        <p:cTn id="1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1" end="1"/>
                                            </p:txEl>
                                          </p:spTgt>
                                        </p:tgtEl>
                                        <p:attrNameLst>
                                          <p:attrName>ppt_y</p:attrName>
                                        </p:attrNameLst>
                                      </p:cBhvr>
                                      <p:tavLst>
                                        <p:tav tm="0">
                                          <p:val>
                                            <p:strVal val="0-#ppt_h/2"/>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10642"/>
          <a:stretch/>
        </p:blipFill>
        <p:spPr>
          <a:xfrm>
            <a:off x="4818323" y="1337920"/>
            <a:ext cx="3571849" cy="4781917"/>
          </a:xfrm>
          <a:prstGeom prst="rect">
            <a:avLst/>
          </a:prstGeom>
        </p:spPr>
      </p:pic>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296032" y="1337920"/>
            <a:ext cx="4498706" cy="4781917"/>
          </a:xfrm>
        </p:spPr>
        <p:txBody>
          <a:bodyPr>
            <a:normAutofit/>
          </a:bodyPr>
          <a:lstStyle/>
          <a:p>
            <a:pPr marL="0" indent="0">
              <a:spcBef>
                <a:spcPct val="0"/>
              </a:spcBef>
              <a:buNone/>
            </a:pPr>
            <a:r>
              <a:rPr lang="en-US" altLang="en-US" dirty="0">
                <a:solidFill>
                  <a:schemeClr val="tx2"/>
                </a:solidFill>
                <a:latin typeface="Franklin Gothic Book" panose="020B0503020102020204" pitchFamily="34" charset="0"/>
              </a:rPr>
              <a:t>Which communication style has the following characteristics?</a:t>
            </a:r>
          </a:p>
          <a:p>
            <a:pPr marL="0" indent="0">
              <a:spcBef>
                <a:spcPct val="0"/>
              </a:spcBef>
              <a:buNone/>
            </a:pPr>
            <a:endParaRPr lang="en-US" altLang="en-US" dirty="0">
              <a:latin typeface="Franklin Gothic Book" panose="020B0503020102020204" pitchFamily="34" charset="0"/>
            </a:endParaRPr>
          </a:p>
          <a:p>
            <a:pPr marL="342900" lvl="0" indent="-342900" defTabSz="457200">
              <a:lnSpc>
                <a:spcPct val="100000"/>
              </a:lnSpc>
              <a:spcBef>
                <a:spcPct val="20000"/>
              </a:spcBef>
              <a:buFont typeface="Arial"/>
              <a:buChar char="•"/>
            </a:pPr>
            <a:r>
              <a:rPr lang="en-US" dirty="0">
                <a:solidFill>
                  <a:srgbClr val="1F497D"/>
                </a:solidFill>
                <a:latin typeface="Franklin Gothic Book"/>
              </a:rPr>
              <a:t>Stabilizing force within an organization</a:t>
            </a:r>
          </a:p>
          <a:p>
            <a:pPr marL="342900" lvl="0" indent="-342900" defTabSz="457200">
              <a:lnSpc>
                <a:spcPct val="100000"/>
              </a:lnSpc>
              <a:spcBef>
                <a:spcPct val="20000"/>
              </a:spcBef>
              <a:buFont typeface="Arial"/>
              <a:buChar char="•"/>
            </a:pPr>
            <a:r>
              <a:rPr lang="en-US" dirty="0">
                <a:solidFill>
                  <a:srgbClr val="1F497D"/>
                </a:solidFill>
                <a:latin typeface="Franklin Gothic Book"/>
              </a:rPr>
              <a:t>Dependable, loyal workers</a:t>
            </a:r>
          </a:p>
          <a:p>
            <a:pPr marL="342900" lvl="0" indent="-342900" defTabSz="457200">
              <a:lnSpc>
                <a:spcPct val="100000"/>
              </a:lnSpc>
              <a:spcBef>
                <a:spcPct val="20000"/>
              </a:spcBef>
              <a:buFont typeface="Arial"/>
              <a:buChar char="•"/>
            </a:pPr>
            <a:r>
              <a:rPr lang="en-US" dirty="0">
                <a:solidFill>
                  <a:srgbClr val="1F497D"/>
                </a:solidFill>
                <a:latin typeface="Franklin Gothic Book"/>
              </a:rPr>
              <a:t>Concerned with group harmony</a:t>
            </a:r>
          </a:p>
          <a:p>
            <a:pPr marL="0" indent="0">
              <a:spcBef>
                <a:spcPct val="0"/>
              </a:spcBef>
              <a:buNone/>
            </a:pPr>
            <a:endParaRPr lang="en-US" altLang="en-US" dirty="0">
              <a:latin typeface="Franklin Gothic Book" panose="020B0503020102020204" pitchFamily="34" charset="0"/>
            </a:endParaRPr>
          </a:p>
          <a:p>
            <a:pPr marL="0" indent="0">
              <a:buNone/>
            </a:pPr>
            <a:endParaRPr lang="en-US" dirty="0"/>
          </a:p>
        </p:txBody>
      </p:sp>
      <p:sp>
        <p:nvSpPr>
          <p:cNvPr id="5" name="TextBox 4"/>
          <p:cNvSpPr txBox="1"/>
          <p:nvPr/>
        </p:nvSpPr>
        <p:spPr>
          <a:xfrm>
            <a:off x="8694458" y="1247965"/>
            <a:ext cx="324930"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1" name="TextBox 10"/>
          <p:cNvSpPr txBox="1"/>
          <p:nvPr/>
        </p:nvSpPr>
        <p:spPr>
          <a:xfrm>
            <a:off x="4818323" y="1337920"/>
            <a:ext cx="2754923"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The High S</a:t>
            </a:r>
          </a:p>
        </p:txBody>
      </p:sp>
    </p:spTree>
    <p:extLst>
      <p:ext uri="{BB962C8B-B14F-4D97-AF65-F5344CB8AC3E}">
        <p14:creationId xmlns:p14="http://schemas.microsoft.com/office/powerpoint/2010/main" val="279393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Checkpoint</a:t>
            </a:r>
          </a:p>
        </p:txBody>
      </p:sp>
      <p:graphicFrame>
        <p:nvGraphicFramePr>
          <p:cNvPr id="5" name="Table 4"/>
          <p:cNvGraphicFramePr>
            <a:graphicFrameLocks noGrp="1"/>
          </p:cNvGraphicFramePr>
          <p:nvPr>
            <p:extLst/>
          </p:nvPr>
        </p:nvGraphicFramePr>
        <p:xfrm>
          <a:off x="1380763" y="1685662"/>
          <a:ext cx="3200400" cy="762000"/>
        </p:xfrm>
        <a:graphic>
          <a:graphicData uri="http://schemas.openxmlformats.org/drawingml/2006/table">
            <a:tbl>
              <a:tblPr firstRow="1" bandRow="1">
                <a:tableStyleId>{5C22544A-7EE6-4342-B048-85BDC9FD1C3A}</a:tableStyleId>
              </a:tblPr>
              <a:tblGrid>
                <a:gridCol w="604799">
                  <a:extLst>
                    <a:ext uri="{9D8B030D-6E8A-4147-A177-3AD203B41FA5}">
                      <a16:colId xmlns:a16="http://schemas.microsoft.com/office/drawing/2014/main" val="2530965431"/>
                    </a:ext>
                  </a:extLst>
                </a:gridCol>
                <a:gridCol w="2595601">
                  <a:extLst>
                    <a:ext uri="{9D8B030D-6E8A-4147-A177-3AD203B41FA5}">
                      <a16:colId xmlns:a16="http://schemas.microsoft.com/office/drawing/2014/main" val="2374861410"/>
                    </a:ext>
                  </a:extLst>
                </a:gridCol>
              </a:tblGrid>
              <a:tr h="370840">
                <a:tc>
                  <a:txBody>
                    <a:bodyPr/>
                    <a:lstStyle/>
                    <a:p>
                      <a:pPr algn="ctr"/>
                      <a:r>
                        <a:rPr lang="en-US" sz="4400" dirty="0"/>
                        <a:t>1</a:t>
                      </a:r>
                    </a:p>
                  </a:txBody>
                  <a:tcPr>
                    <a:solidFill>
                      <a:schemeClr val="tx1"/>
                    </a:solidFill>
                  </a:tcPr>
                </a:tc>
                <a:tc>
                  <a:txBody>
                    <a:bodyPr/>
                    <a:lstStyle/>
                    <a:p>
                      <a:r>
                        <a:rPr lang="en-US" sz="2200" dirty="0"/>
                        <a:t>Getting Started, Facilitating Yourself</a:t>
                      </a:r>
                    </a:p>
                  </a:txBody>
                  <a:tcPr>
                    <a:solidFill>
                      <a:schemeClr val="accent5">
                        <a:lumMod val="60000"/>
                        <a:lumOff val="40000"/>
                      </a:schemeClr>
                    </a:solidFill>
                  </a:tcPr>
                </a:tc>
                <a:extLst>
                  <a:ext uri="{0D108BD9-81ED-4DB2-BD59-A6C34878D82A}">
                    <a16:rowId xmlns:a16="http://schemas.microsoft.com/office/drawing/2014/main" val="583231483"/>
                  </a:ext>
                </a:extLst>
              </a:tr>
            </a:tbl>
          </a:graphicData>
        </a:graphic>
      </p:graphicFrame>
      <p:graphicFrame>
        <p:nvGraphicFramePr>
          <p:cNvPr id="6" name="Table 5"/>
          <p:cNvGraphicFramePr>
            <a:graphicFrameLocks noGrp="1"/>
          </p:cNvGraphicFramePr>
          <p:nvPr>
            <p:extLst/>
          </p:nvPr>
        </p:nvGraphicFramePr>
        <p:xfrm>
          <a:off x="4939069" y="1699558"/>
          <a:ext cx="3131579" cy="762000"/>
        </p:xfrm>
        <a:graphic>
          <a:graphicData uri="http://schemas.openxmlformats.org/drawingml/2006/table">
            <a:tbl>
              <a:tblPr firstRow="1" bandRow="1">
                <a:tableStyleId>{5C22544A-7EE6-4342-B048-85BDC9FD1C3A}</a:tableStyleId>
              </a:tblPr>
              <a:tblGrid>
                <a:gridCol w="591793">
                  <a:extLst>
                    <a:ext uri="{9D8B030D-6E8A-4147-A177-3AD203B41FA5}">
                      <a16:colId xmlns:a16="http://schemas.microsoft.com/office/drawing/2014/main" val="2530965431"/>
                    </a:ext>
                  </a:extLst>
                </a:gridCol>
                <a:gridCol w="2539786">
                  <a:extLst>
                    <a:ext uri="{9D8B030D-6E8A-4147-A177-3AD203B41FA5}">
                      <a16:colId xmlns:a16="http://schemas.microsoft.com/office/drawing/2014/main" val="2374861410"/>
                    </a:ext>
                  </a:extLst>
                </a:gridCol>
              </a:tblGrid>
              <a:tr h="370840">
                <a:tc>
                  <a:txBody>
                    <a:bodyPr/>
                    <a:lstStyle/>
                    <a:p>
                      <a:pPr algn="ctr"/>
                      <a:r>
                        <a:rPr lang="en-US" sz="4400" dirty="0"/>
                        <a:t>2</a:t>
                      </a:r>
                    </a:p>
                  </a:txBody>
                  <a:tcPr>
                    <a:solidFill>
                      <a:schemeClr val="tx1"/>
                    </a:solidFill>
                  </a:tcPr>
                </a:tc>
                <a:tc>
                  <a:txBody>
                    <a:bodyPr/>
                    <a:lstStyle/>
                    <a:p>
                      <a:r>
                        <a:rPr lang="en-US" sz="2200" dirty="0"/>
                        <a:t>Facilitating Communication</a:t>
                      </a:r>
                    </a:p>
                  </a:txBody>
                  <a:tcPr>
                    <a:gradFill flip="none" rotWithShape="1">
                      <a:gsLst>
                        <a:gs pos="100000">
                          <a:srgbClr val="FFB115"/>
                        </a:gs>
                        <a:gs pos="64000">
                          <a:srgbClr val="FFB115"/>
                        </a:gs>
                        <a:gs pos="32500">
                          <a:schemeClr val="accent5">
                            <a:lumMod val="60000"/>
                            <a:lumOff val="40000"/>
                          </a:schemeClr>
                        </a:gs>
                        <a:gs pos="1000">
                          <a:schemeClr val="accent5">
                            <a:lumMod val="60000"/>
                            <a:lumOff val="40000"/>
                          </a:schemeClr>
                        </a:gs>
                      </a:gsLst>
                      <a:lin ang="0" scaled="1"/>
                      <a:tileRect/>
                    </a:gradFill>
                  </a:tcPr>
                </a:tc>
                <a:extLst>
                  <a:ext uri="{0D108BD9-81ED-4DB2-BD59-A6C34878D82A}">
                    <a16:rowId xmlns:a16="http://schemas.microsoft.com/office/drawing/2014/main" val="583231483"/>
                  </a:ext>
                </a:extLst>
              </a:tr>
            </a:tbl>
          </a:graphicData>
        </a:graphic>
      </p:graphicFrame>
      <p:graphicFrame>
        <p:nvGraphicFramePr>
          <p:cNvPr id="7" name="Table 6"/>
          <p:cNvGraphicFramePr>
            <a:graphicFrameLocks noGrp="1"/>
          </p:cNvGraphicFramePr>
          <p:nvPr>
            <p:extLst/>
          </p:nvPr>
        </p:nvGraphicFramePr>
        <p:xfrm>
          <a:off x="1380763" y="2759638"/>
          <a:ext cx="3200400" cy="762000"/>
        </p:xfrm>
        <a:graphic>
          <a:graphicData uri="http://schemas.openxmlformats.org/drawingml/2006/table">
            <a:tbl>
              <a:tblPr firstRow="1" bandRow="1">
                <a:tableStyleId>{5C22544A-7EE6-4342-B048-85BDC9FD1C3A}</a:tableStyleId>
              </a:tblPr>
              <a:tblGrid>
                <a:gridCol w="604798">
                  <a:extLst>
                    <a:ext uri="{9D8B030D-6E8A-4147-A177-3AD203B41FA5}">
                      <a16:colId xmlns:a16="http://schemas.microsoft.com/office/drawing/2014/main" val="2530965431"/>
                    </a:ext>
                  </a:extLst>
                </a:gridCol>
                <a:gridCol w="2595602">
                  <a:extLst>
                    <a:ext uri="{9D8B030D-6E8A-4147-A177-3AD203B41FA5}">
                      <a16:colId xmlns:a16="http://schemas.microsoft.com/office/drawing/2014/main" val="2374861410"/>
                    </a:ext>
                  </a:extLst>
                </a:gridCol>
              </a:tblGrid>
              <a:tr h="762000">
                <a:tc>
                  <a:txBody>
                    <a:bodyPr/>
                    <a:lstStyle/>
                    <a:p>
                      <a:pPr algn="ctr"/>
                      <a:r>
                        <a:rPr lang="en-US" sz="4400" dirty="0"/>
                        <a:t>3</a:t>
                      </a:r>
                    </a:p>
                  </a:txBody>
                  <a:tcPr>
                    <a:solidFill>
                      <a:schemeClr val="tx1"/>
                    </a:solidFill>
                  </a:tcPr>
                </a:tc>
                <a:tc>
                  <a:txBody>
                    <a:bodyPr/>
                    <a:lstStyle/>
                    <a:p>
                      <a:r>
                        <a:rPr lang="en-US" sz="2200" dirty="0"/>
                        <a:t>Facilitating and Coaching Individuals</a:t>
                      </a:r>
                    </a:p>
                  </a:txBody>
                  <a:tcPr>
                    <a:solidFill>
                      <a:srgbClr val="FFB115"/>
                    </a:solidFill>
                  </a:tcPr>
                </a:tc>
                <a:extLst>
                  <a:ext uri="{0D108BD9-81ED-4DB2-BD59-A6C34878D82A}">
                    <a16:rowId xmlns:a16="http://schemas.microsoft.com/office/drawing/2014/main" val="583231483"/>
                  </a:ext>
                </a:extLst>
              </a:tr>
            </a:tbl>
          </a:graphicData>
        </a:graphic>
      </p:graphicFrame>
      <p:graphicFrame>
        <p:nvGraphicFramePr>
          <p:cNvPr id="9" name="Table 8"/>
          <p:cNvGraphicFramePr>
            <a:graphicFrameLocks noGrp="1"/>
          </p:cNvGraphicFramePr>
          <p:nvPr>
            <p:extLst/>
          </p:nvPr>
        </p:nvGraphicFramePr>
        <p:xfrm>
          <a:off x="4939069" y="3863678"/>
          <a:ext cx="3131579" cy="762000"/>
        </p:xfrm>
        <a:graphic>
          <a:graphicData uri="http://schemas.openxmlformats.org/drawingml/2006/table">
            <a:tbl>
              <a:tblPr firstRow="1" bandRow="1">
                <a:tableStyleId>{5C22544A-7EE6-4342-B048-85BDC9FD1C3A}</a:tableStyleId>
              </a:tblPr>
              <a:tblGrid>
                <a:gridCol w="591793">
                  <a:extLst>
                    <a:ext uri="{9D8B030D-6E8A-4147-A177-3AD203B41FA5}">
                      <a16:colId xmlns:a16="http://schemas.microsoft.com/office/drawing/2014/main" val="2530965431"/>
                    </a:ext>
                  </a:extLst>
                </a:gridCol>
                <a:gridCol w="2539786">
                  <a:extLst>
                    <a:ext uri="{9D8B030D-6E8A-4147-A177-3AD203B41FA5}">
                      <a16:colId xmlns:a16="http://schemas.microsoft.com/office/drawing/2014/main" val="2374861410"/>
                    </a:ext>
                  </a:extLst>
                </a:gridCol>
              </a:tblGrid>
              <a:tr h="370840">
                <a:tc>
                  <a:txBody>
                    <a:bodyPr/>
                    <a:lstStyle/>
                    <a:p>
                      <a:pPr algn="ctr"/>
                      <a:r>
                        <a:rPr lang="en-US" sz="4400" dirty="0"/>
                        <a:t>6</a:t>
                      </a:r>
                    </a:p>
                  </a:txBody>
                  <a:tcPr>
                    <a:solidFill>
                      <a:schemeClr val="tx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t>Facilitating Your Strategy</a:t>
                      </a:r>
                    </a:p>
                  </a:txBody>
                  <a:tcPr>
                    <a:solidFill>
                      <a:srgbClr val="ACBF45"/>
                    </a:solidFill>
                  </a:tcPr>
                </a:tc>
                <a:extLst>
                  <a:ext uri="{0D108BD9-81ED-4DB2-BD59-A6C34878D82A}">
                    <a16:rowId xmlns:a16="http://schemas.microsoft.com/office/drawing/2014/main" val="583231483"/>
                  </a:ext>
                </a:extLst>
              </a:tr>
            </a:tbl>
          </a:graphicData>
        </a:graphic>
      </p:graphicFrame>
      <p:graphicFrame>
        <p:nvGraphicFramePr>
          <p:cNvPr id="10" name="Table 9"/>
          <p:cNvGraphicFramePr>
            <a:graphicFrameLocks noGrp="1"/>
          </p:cNvGraphicFramePr>
          <p:nvPr>
            <p:extLst/>
          </p:nvPr>
        </p:nvGraphicFramePr>
        <p:xfrm>
          <a:off x="1380763" y="4907590"/>
          <a:ext cx="3183005" cy="762000"/>
        </p:xfrm>
        <a:graphic>
          <a:graphicData uri="http://schemas.openxmlformats.org/drawingml/2006/table">
            <a:tbl>
              <a:tblPr firstRow="1" bandRow="1">
                <a:tableStyleId>{5C22544A-7EE6-4342-B048-85BDC9FD1C3A}</a:tableStyleId>
              </a:tblPr>
              <a:tblGrid>
                <a:gridCol w="595521">
                  <a:extLst>
                    <a:ext uri="{9D8B030D-6E8A-4147-A177-3AD203B41FA5}">
                      <a16:colId xmlns:a16="http://schemas.microsoft.com/office/drawing/2014/main" val="2530965431"/>
                    </a:ext>
                  </a:extLst>
                </a:gridCol>
                <a:gridCol w="2587484">
                  <a:extLst>
                    <a:ext uri="{9D8B030D-6E8A-4147-A177-3AD203B41FA5}">
                      <a16:colId xmlns:a16="http://schemas.microsoft.com/office/drawing/2014/main" val="2374861410"/>
                    </a:ext>
                  </a:extLst>
                </a:gridCol>
              </a:tblGrid>
              <a:tr h="376586">
                <a:tc>
                  <a:txBody>
                    <a:bodyPr/>
                    <a:lstStyle/>
                    <a:p>
                      <a:pPr algn="ctr"/>
                      <a:r>
                        <a:rPr lang="en-US" sz="4400" dirty="0"/>
                        <a:t>7</a:t>
                      </a:r>
                    </a:p>
                  </a:txBody>
                  <a:tcPr>
                    <a:solidFill>
                      <a:schemeClr val="tx1"/>
                    </a:solidFill>
                  </a:tcPr>
                </a:tc>
                <a:tc>
                  <a:txBody>
                    <a:bodyPr/>
                    <a:lstStyle/>
                    <a:p>
                      <a:r>
                        <a:rPr lang="en-US" sz="2200" dirty="0"/>
                        <a:t>Facilitating </a:t>
                      </a:r>
                      <a:br>
                        <a:rPr lang="en-US" sz="2200" dirty="0"/>
                      </a:br>
                      <a:r>
                        <a:rPr lang="en-US" sz="2200" dirty="0"/>
                        <a:t>Meetings Part 1</a:t>
                      </a:r>
                    </a:p>
                  </a:txBody>
                  <a:tcPr>
                    <a:solidFill>
                      <a:srgbClr val="00467F"/>
                    </a:solidFill>
                  </a:tcPr>
                </a:tc>
                <a:extLst>
                  <a:ext uri="{0D108BD9-81ED-4DB2-BD59-A6C34878D82A}">
                    <a16:rowId xmlns:a16="http://schemas.microsoft.com/office/drawing/2014/main" val="583231483"/>
                  </a:ext>
                </a:extLst>
              </a:tr>
            </a:tbl>
          </a:graphicData>
        </a:graphic>
      </p:graphicFrame>
      <p:graphicFrame>
        <p:nvGraphicFramePr>
          <p:cNvPr id="11" name="Table 10"/>
          <p:cNvGraphicFramePr>
            <a:graphicFrameLocks noGrp="1"/>
          </p:cNvGraphicFramePr>
          <p:nvPr>
            <p:extLst/>
          </p:nvPr>
        </p:nvGraphicFramePr>
        <p:xfrm>
          <a:off x="4939069" y="4945737"/>
          <a:ext cx="3139300" cy="762000"/>
        </p:xfrm>
        <a:graphic>
          <a:graphicData uri="http://schemas.openxmlformats.org/drawingml/2006/table">
            <a:tbl>
              <a:tblPr firstRow="1" bandRow="1">
                <a:tableStyleId>{5C22544A-7EE6-4342-B048-85BDC9FD1C3A}</a:tableStyleId>
              </a:tblPr>
              <a:tblGrid>
                <a:gridCol w="601922">
                  <a:extLst>
                    <a:ext uri="{9D8B030D-6E8A-4147-A177-3AD203B41FA5}">
                      <a16:colId xmlns:a16="http://schemas.microsoft.com/office/drawing/2014/main" val="2530965431"/>
                    </a:ext>
                  </a:extLst>
                </a:gridCol>
                <a:gridCol w="2537378">
                  <a:extLst>
                    <a:ext uri="{9D8B030D-6E8A-4147-A177-3AD203B41FA5}">
                      <a16:colId xmlns:a16="http://schemas.microsoft.com/office/drawing/2014/main" val="2374861410"/>
                    </a:ext>
                  </a:extLst>
                </a:gridCol>
              </a:tblGrid>
              <a:tr h="370840">
                <a:tc>
                  <a:txBody>
                    <a:bodyPr/>
                    <a:lstStyle/>
                    <a:p>
                      <a:pPr algn="ctr"/>
                      <a:r>
                        <a:rPr lang="en-US" sz="4400" dirty="0"/>
                        <a:t>8</a:t>
                      </a:r>
                    </a:p>
                  </a:txBody>
                  <a:tcPr>
                    <a:solidFill>
                      <a:schemeClr val="tx1"/>
                    </a:solidFill>
                  </a:tcPr>
                </a:tc>
                <a:tc>
                  <a:txBody>
                    <a:bodyPr/>
                    <a:lstStyle/>
                    <a:p>
                      <a:r>
                        <a:rPr lang="en-US" sz="2200" dirty="0"/>
                        <a:t>Facilitating Meetings Part 2</a:t>
                      </a:r>
                    </a:p>
                  </a:txBody>
                  <a:tcPr>
                    <a:solidFill>
                      <a:srgbClr val="00467F"/>
                    </a:solidFill>
                  </a:tcPr>
                </a:tc>
                <a:extLst>
                  <a:ext uri="{0D108BD9-81ED-4DB2-BD59-A6C34878D82A}">
                    <a16:rowId xmlns:a16="http://schemas.microsoft.com/office/drawing/2014/main" val="583231483"/>
                  </a:ext>
                </a:extLst>
              </a:tr>
            </a:tbl>
          </a:graphicData>
        </a:graphic>
      </p:graphicFrame>
      <p:graphicFrame>
        <p:nvGraphicFramePr>
          <p:cNvPr id="17" name="Table 16"/>
          <p:cNvGraphicFramePr>
            <a:graphicFrameLocks noGrp="1"/>
          </p:cNvGraphicFramePr>
          <p:nvPr>
            <p:extLst/>
          </p:nvPr>
        </p:nvGraphicFramePr>
        <p:xfrm>
          <a:off x="4939069" y="2781618"/>
          <a:ext cx="3139300" cy="762000"/>
        </p:xfrm>
        <a:graphic>
          <a:graphicData uri="http://schemas.openxmlformats.org/drawingml/2006/table">
            <a:tbl>
              <a:tblPr firstRow="1" bandRow="1">
                <a:tableStyleId>{5C22544A-7EE6-4342-B048-85BDC9FD1C3A}</a:tableStyleId>
              </a:tblPr>
              <a:tblGrid>
                <a:gridCol w="593253">
                  <a:extLst>
                    <a:ext uri="{9D8B030D-6E8A-4147-A177-3AD203B41FA5}">
                      <a16:colId xmlns:a16="http://schemas.microsoft.com/office/drawing/2014/main" val="2530965431"/>
                    </a:ext>
                  </a:extLst>
                </a:gridCol>
                <a:gridCol w="2546047">
                  <a:extLst>
                    <a:ext uri="{9D8B030D-6E8A-4147-A177-3AD203B41FA5}">
                      <a16:colId xmlns:a16="http://schemas.microsoft.com/office/drawing/2014/main" val="2374861410"/>
                    </a:ext>
                  </a:extLst>
                </a:gridCol>
              </a:tblGrid>
              <a:tr h="370840">
                <a:tc>
                  <a:txBody>
                    <a:bodyPr/>
                    <a:lstStyle/>
                    <a:p>
                      <a:pPr algn="ctr"/>
                      <a:r>
                        <a:rPr lang="en-US" sz="4400" dirty="0"/>
                        <a:t>4</a:t>
                      </a:r>
                    </a:p>
                  </a:txBody>
                  <a:tcPr>
                    <a:solidFill>
                      <a:schemeClr val="tx1"/>
                    </a:solidFill>
                  </a:tcPr>
                </a:tc>
                <a:tc>
                  <a:txBody>
                    <a:bodyPr/>
                    <a:lstStyle/>
                    <a:p>
                      <a:r>
                        <a:rPr lang="en-US" sz="2200" dirty="0"/>
                        <a:t>Facilitating</a:t>
                      </a:r>
                      <a:br>
                        <a:rPr lang="en-US" sz="2200" dirty="0"/>
                      </a:br>
                      <a:r>
                        <a:rPr lang="en-US" sz="2200" dirty="0"/>
                        <a:t>Your Team</a:t>
                      </a:r>
                    </a:p>
                  </a:txBody>
                  <a:tcPr>
                    <a:solidFill>
                      <a:schemeClr val="accent6">
                        <a:lumMod val="75000"/>
                      </a:schemeClr>
                    </a:solidFill>
                  </a:tcPr>
                </a:tc>
                <a:extLst>
                  <a:ext uri="{0D108BD9-81ED-4DB2-BD59-A6C34878D82A}">
                    <a16:rowId xmlns:a16="http://schemas.microsoft.com/office/drawing/2014/main" val="583231483"/>
                  </a:ext>
                </a:extLst>
              </a:tr>
            </a:tbl>
          </a:graphicData>
        </a:graphic>
      </p:graphicFrame>
      <p:pic>
        <p:nvPicPr>
          <p:cNvPr id="19" name="Picture 18"/>
          <p:cNvPicPr>
            <a:picLocks noChangeAspect="1"/>
          </p:cNvPicPr>
          <p:nvPr/>
        </p:nvPicPr>
        <p:blipFill>
          <a:blip r:embed="rId3"/>
          <a:stretch>
            <a:fillRect/>
          </a:stretch>
        </p:blipFill>
        <p:spPr>
          <a:xfrm>
            <a:off x="7608500" y="78746"/>
            <a:ext cx="1384438" cy="1389846"/>
          </a:xfrm>
          <a:prstGeom prst="rect">
            <a:avLst/>
          </a:prstGeom>
        </p:spPr>
      </p:pic>
      <p:graphicFrame>
        <p:nvGraphicFramePr>
          <p:cNvPr id="20" name="Table 19"/>
          <p:cNvGraphicFramePr>
            <a:graphicFrameLocks noGrp="1"/>
          </p:cNvGraphicFramePr>
          <p:nvPr>
            <p:extLst/>
          </p:nvPr>
        </p:nvGraphicFramePr>
        <p:xfrm>
          <a:off x="1380763" y="3833614"/>
          <a:ext cx="3233839" cy="762000"/>
        </p:xfrm>
        <a:graphic>
          <a:graphicData uri="http://schemas.openxmlformats.org/drawingml/2006/table">
            <a:tbl>
              <a:tblPr firstRow="1" bandRow="1">
                <a:tableStyleId>{5C22544A-7EE6-4342-B048-85BDC9FD1C3A}</a:tableStyleId>
              </a:tblPr>
              <a:tblGrid>
                <a:gridCol w="603504">
                  <a:extLst>
                    <a:ext uri="{9D8B030D-6E8A-4147-A177-3AD203B41FA5}">
                      <a16:colId xmlns:a16="http://schemas.microsoft.com/office/drawing/2014/main" val="2530965431"/>
                    </a:ext>
                  </a:extLst>
                </a:gridCol>
                <a:gridCol w="2630335">
                  <a:extLst>
                    <a:ext uri="{9D8B030D-6E8A-4147-A177-3AD203B41FA5}">
                      <a16:colId xmlns:a16="http://schemas.microsoft.com/office/drawing/2014/main" val="2374861410"/>
                    </a:ext>
                  </a:extLst>
                </a:gridCol>
              </a:tblGrid>
              <a:tr h="370840">
                <a:tc>
                  <a:txBody>
                    <a:bodyPr/>
                    <a:lstStyle/>
                    <a:p>
                      <a:pPr algn="ctr"/>
                      <a:r>
                        <a:rPr lang="en-US" sz="4400" dirty="0"/>
                        <a:t>5</a:t>
                      </a:r>
                    </a:p>
                  </a:txBody>
                  <a:tcPr>
                    <a:solidFill>
                      <a:schemeClr val="tx1"/>
                    </a:solidFill>
                  </a:tcPr>
                </a:tc>
                <a:tc>
                  <a:txBody>
                    <a:bodyPr/>
                    <a:lstStyle/>
                    <a:p>
                      <a:r>
                        <a:rPr lang="en-US" sz="2200" dirty="0"/>
                        <a:t>Facilitating Agreement </a:t>
                      </a:r>
                    </a:p>
                  </a:txBody>
                  <a:tcPr>
                    <a:solidFill>
                      <a:srgbClr val="660066"/>
                    </a:solidFill>
                  </a:tcPr>
                </a:tc>
                <a:extLst>
                  <a:ext uri="{0D108BD9-81ED-4DB2-BD59-A6C34878D82A}">
                    <a16:rowId xmlns:a16="http://schemas.microsoft.com/office/drawing/2014/main" val="583231483"/>
                  </a:ext>
                </a:extLst>
              </a:tr>
            </a:tbl>
          </a:graphicData>
        </a:graphic>
      </p:graphicFrame>
      <p:sp>
        <p:nvSpPr>
          <p:cNvPr id="16" name="Footer Placeholder 4"/>
          <p:cNvSpPr>
            <a:spLocks noGrp="1"/>
          </p:cNvSpPr>
          <p:nvPr>
            <p:ph type="ftr" sz="quarter" idx="11"/>
          </p:nvPr>
        </p:nvSpPr>
        <p:spPr>
          <a:xfrm>
            <a:off x="1772874" y="6472792"/>
            <a:ext cx="4246926" cy="283668"/>
          </a:xfrm>
        </p:spPr>
        <p:txBody>
          <a:bodyPr/>
          <a:lstStyle/>
          <a:p>
            <a:r>
              <a:rPr lang="en-US" dirty="0">
                <a:latin typeface="Franklin Gothic Book"/>
                <a:cs typeface="Franklin Gothic Book"/>
              </a:rPr>
              <a:t>Copyright 2017, Leadership Strategies, Inc. - V15.07c Duplication prohibited without consent </a:t>
            </a:r>
          </a:p>
        </p:txBody>
      </p:sp>
    </p:spTree>
    <p:extLst>
      <p:ext uri="{BB962C8B-B14F-4D97-AF65-F5344CB8AC3E}">
        <p14:creationId xmlns:p14="http://schemas.microsoft.com/office/powerpoint/2010/main" val="272101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0663" t="17471" r="24105" b="2227"/>
          <a:stretch/>
        </p:blipFill>
        <p:spPr>
          <a:xfrm>
            <a:off x="4818323" y="1337919"/>
            <a:ext cx="4041526" cy="4781917"/>
          </a:xfrm>
          <a:prstGeom prst="rect">
            <a:avLst/>
          </a:prstGeom>
        </p:spPr>
      </p:pic>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296032" y="1337920"/>
            <a:ext cx="4498706" cy="4781917"/>
          </a:xfrm>
        </p:spPr>
        <p:txBody>
          <a:bodyPr>
            <a:normAutofit/>
          </a:bodyPr>
          <a:lstStyle/>
          <a:p>
            <a:pPr marL="0" indent="0">
              <a:spcBef>
                <a:spcPct val="0"/>
              </a:spcBef>
              <a:buNone/>
            </a:pPr>
            <a:r>
              <a:rPr lang="en-US" altLang="en-US" dirty="0">
                <a:solidFill>
                  <a:schemeClr val="tx2"/>
                </a:solidFill>
                <a:latin typeface="Franklin Gothic Book" panose="020B0503020102020204" pitchFamily="34" charset="0"/>
              </a:rPr>
              <a:t>Which communication style has the following characteristics?</a:t>
            </a:r>
          </a:p>
          <a:p>
            <a:pPr marL="0" indent="0">
              <a:spcBef>
                <a:spcPct val="0"/>
              </a:spcBef>
              <a:buNone/>
            </a:pPr>
            <a:endParaRPr lang="en-US" altLang="en-US" dirty="0">
              <a:latin typeface="Franklin Gothic Book" panose="020B0503020102020204" pitchFamily="34" charset="0"/>
            </a:endParaRPr>
          </a:p>
          <a:p>
            <a:pPr marL="342900" lvl="0" indent="-342900" defTabSz="457200">
              <a:lnSpc>
                <a:spcPct val="100000"/>
              </a:lnSpc>
              <a:spcBef>
                <a:spcPct val="20000"/>
              </a:spcBef>
              <a:buFont typeface="Arial"/>
              <a:buChar char="•"/>
            </a:pPr>
            <a:r>
              <a:rPr lang="en-US" dirty="0">
                <a:solidFill>
                  <a:schemeClr val="tx2"/>
                </a:solidFill>
                <a:latin typeface="Franklin Gothic Book" panose="020B0503020102020204" pitchFamily="34" charset="0"/>
              </a:rPr>
              <a:t>Rely on rational logic and evidence</a:t>
            </a:r>
          </a:p>
          <a:p>
            <a:pPr marL="342900" lvl="0" indent="-342900" defTabSz="457200">
              <a:lnSpc>
                <a:spcPct val="100000"/>
              </a:lnSpc>
              <a:spcBef>
                <a:spcPct val="20000"/>
              </a:spcBef>
              <a:buFont typeface="Arial"/>
              <a:buChar char="•"/>
            </a:pPr>
            <a:r>
              <a:rPr lang="en-US" dirty="0">
                <a:solidFill>
                  <a:schemeClr val="tx2"/>
                </a:solidFill>
                <a:latin typeface="Franklin Gothic Book" panose="020B0503020102020204" pitchFamily="34" charset="0"/>
              </a:rPr>
              <a:t>Make sure things are done “by the book”</a:t>
            </a:r>
          </a:p>
          <a:p>
            <a:pPr marL="342900" lvl="0" indent="-342900" defTabSz="457200">
              <a:lnSpc>
                <a:spcPct val="100000"/>
              </a:lnSpc>
              <a:spcBef>
                <a:spcPct val="20000"/>
              </a:spcBef>
              <a:buFont typeface="Arial"/>
              <a:buChar char="•"/>
            </a:pPr>
            <a:r>
              <a:rPr lang="en-US" dirty="0">
                <a:solidFill>
                  <a:schemeClr val="tx2"/>
                </a:solidFill>
                <a:latin typeface="Franklin Gothic Book" panose="020B0503020102020204" pitchFamily="34" charset="0"/>
              </a:rPr>
              <a:t>Thorough, organized and detail-oriented</a:t>
            </a:r>
          </a:p>
          <a:p>
            <a:pPr marL="0" indent="0">
              <a:spcBef>
                <a:spcPct val="0"/>
              </a:spcBef>
              <a:buNone/>
            </a:pPr>
            <a:endParaRPr lang="en-US" altLang="en-US" dirty="0">
              <a:latin typeface="Franklin Gothic Book" panose="020B0503020102020204" pitchFamily="34" charset="0"/>
            </a:endParaRPr>
          </a:p>
          <a:p>
            <a:pPr marL="0" indent="0">
              <a:buNone/>
            </a:pPr>
            <a:endParaRPr lang="en-US" dirty="0"/>
          </a:p>
        </p:txBody>
      </p:sp>
      <p:sp>
        <p:nvSpPr>
          <p:cNvPr id="5" name="TextBox 4"/>
          <p:cNvSpPr txBox="1"/>
          <p:nvPr/>
        </p:nvSpPr>
        <p:spPr>
          <a:xfrm>
            <a:off x="8817659" y="1276364"/>
            <a:ext cx="324930"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1" name="TextBox 10"/>
          <p:cNvSpPr txBox="1"/>
          <p:nvPr/>
        </p:nvSpPr>
        <p:spPr>
          <a:xfrm>
            <a:off x="4818323" y="1337920"/>
            <a:ext cx="2754923"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The High C</a:t>
            </a:r>
          </a:p>
        </p:txBody>
      </p:sp>
    </p:spTree>
    <p:extLst>
      <p:ext uri="{BB962C8B-B14F-4D97-AF65-F5344CB8AC3E}">
        <p14:creationId xmlns:p14="http://schemas.microsoft.com/office/powerpoint/2010/main" val="136356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0"/>
          <p:cNvPicPr>
            <a:picLocks noChangeAspect="1"/>
          </p:cNvPicPr>
          <p:nvPr/>
        </p:nvPicPr>
        <p:blipFill rotWithShape="1">
          <a:blip r:embed="rId2">
            <a:extLst>
              <a:ext uri="{28A0092B-C50C-407E-A947-70E740481C1C}">
                <a14:useLocalDpi xmlns:a14="http://schemas.microsoft.com/office/drawing/2010/main" val="0"/>
              </a:ext>
            </a:extLst>
          </a:blip>
          <a:srcRect l="19373" r="21228" b="3247"/>
          <a:stretch/>
        </p:blipFill>
        <p:spPr>
          <a:xfrm>
            <a:off x="4818323" y="1337920"/>
            <a:ext cx="4038600" cy="5258375"/>
          </a:xfrm>
          <a:prstGeom prst="rect">
            <a:avLst/>
          </a:prstGeom>
        </p:spPr>
      </p:pic>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296032" y="1337920"/>
            <a:ext cx="4498706" cy="4781917"/>
          </a:xfrm>
        </p:spPr>
        <p:txBody>
          <a:bodyPr>
            <a:normAutofit/>
          </a:bodyPr>
          <a:lstStyle/>
          <a:p>
            <a:pPr marL="0" indent="0">
              <a:spcBef>
                <a:spcPct val="0"/>
              </a:spcBef>
              <a:buNone/>
            </a:pPr>
            <a:r>
              <a:rPr lang="en-US" altLang="en-US" dirty="0">
                <a:solidFill>
                  <a:schemeClr val="tx2"/>
                </a:solidFill>
                <a:latin typeface="Franklin Gothic Book" panose="020B0503020102020204" pitchFamily="34" charset="0"/>
              </a:rPr>
              <a:t>Which communication style has the following characteristics?</a:t>
            </a:r>
          </a:p>
          <a:p>
            <a:pPr marL="0" indent="0">
              <a:spcBef>
                <a:spcPct val="0"/>
              </a:spcBef>
              <a:buNone/>
            </a:pPr>
            <a:endParaRPr lang="en-US" altLang="en-US" dirty="0">
              <a:solidFill>
                <a:schemeClr val="tx2"/>
              </a:solidFill>
              <a:latin typeface="Franklin Gothic Book" panose="020B0503020102020204" pitchFamily="34" charset="0"/>
            </a:endParaRPr>
          </a:p>
          <a:p>
            <a:pPr marL="342900" lvl="1" indent="-342900">
              <a:spcAft>
                <a:spcPts val="600"/>
              </a:spcAft>
              <a:buFont typeface="Arial"/>
              <a:buChar char="•"/>
            </a:pPr>
            <a:r>
              <a:rPr lang="en-US" altLang="en-US" sz="2800" dirty="0">
                <a:solidFill>
                  <a:schemeClr val="tx2"/>
                </a:solidFill>
                <a:latin typeface="Franklin Gothic Book" panose="020B0503020102020204" pitchFamily="34" charset="0"/>
                <a:cs typeface="Arial" panose="020B0604020202020204" pitchFamily="34" charset="0"/>
              </a:rPr>
              <a:t>Takes a direct, assertive approach</a:t>
            </a:r>
          </a:p>
          <a:p>
            <a:pPr marL="342900" lvl="1" indent="-342900">
              <a:spcAft>
                <a:spcPts val="600"/>
              </a:spcAft>
              <a:buFont typeface="Arial"/>
              <a:buChar char="•"/>
            </a:pPr>
            <a:r>
              <a:rPr lang="en-US" altLang="en-US" sz="2800" dirty="0">
                <a:solidFill>
                  <a:schemeClr val="tx2"/>
                </a:solidFill>
                <a:latin typeface="Franklin Gothic Book" panose="020B0503020102020204" pitchFamily="34" charset="0"/>
                <a:cs typeface="Arial" panose="020B0604020202020204" pitchFamily="34" charset="0"/>
              </a:rPr>
              <a:t>Enjoys challenges</a:t>
            </a:r>
          </a:p>
          <a:p>
            <a:pPr marL="342900" lvl="1" indent="-342900">
              <a:spcAft>
                <a:spcPts val="600"/>
              </a:spcAft>
              <a:buFont typeface="Arial"/>
              <a:buChar char="•"/>
            </a:pPr>
            <a:r>
              <a:rPr lang="en-US" altLang="en-US" sz="2800" dirty="0">
                <a:solidFill>
                  <a:schemeClr val="tx2"/>
                </a:solidFill>
                <a:latin typeface="Franklin Gothic Book" panose="020B0503020102020204" pitchFamily="34" charset="0"/>
                <a:cs typeface="Arial" panose="020B0604020202020204" pitchFamily="34" charset="0"/>
              </a:rPr>
              <a:t>Goal-oriented</a:t>
            </a:r>
          </a:p>
          <a:p>
            <a:pPr marL="0" indent="0">
              <a:spcBef>
                <a:spcPct val="0"/>
              </a:spcBef>
              <a:buNone/>
            </a:pPr>
            <a:endParaRPr lang="en-US" altLang="en-US" dirty="0">
              <a:solidFill>
                <a:schemeClr val="tx2"/>
              </a:solidFill>
              <a:latin typeface="Franklin Gothic Book" panose="020B0503020102020204" pitchFamily="34" charset="0"/>
            </a:endParaRPr>
          </a:p>
          <a:p>
            <a:pPr marL="0" indent="0">
              <a:buNone/>
            </a:pPr>
            <a:endParaRPr lang="en-US" dirty="0"/>
          </a:p>
        </p:txBody>
      </p:sp>
      <p:sp>
        <p:nvSpPr>
          <p:cNvPr id="5" name="TextBox 4"/>
          <p:cNvSpPr txBox="1"/>
          <p:nvPr/>
        </p:nvSpPr>
        <p:spPr>
          <a:xfrm>
            <a:off x="8831556" y="1276364"/>
            <a:ext cx="324930"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1" name="TextBox 10"/>
          <p:cNvSpPr txBox="1"/>
          <p:nvPr/>
        </p:nvSpPr>
        <p:spPr>
          <a:xfrm>
            <a:off x="4818323" y="1337920"/>
            <a:ext cx="2754923"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The High D</a:t>
            </a:r>
          </a:p>
        </p:txBody>
      </p:sp>
    </p:spTree>
    <p:extLst>
      <p:ext uri="{BB962C8B-B14F-4D97-AF65-F5344CB8AC3E}">
        <p14:creationId xmlns:p14="http://schemas.microsoft.com/office/powerpoint/2010/main" val="175813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10642"/>
          <a:stretch/>
        </p:blipFill>
        <p:spPr>
          <a:xfrm>
            <a:off x="4794738" y="1337920"/>
            <a:ext cx="3571849" cy="4781917"/>
          </a:xfrm>
          <a:prstGeom prst="rect">
            <a:avLst/>
          </a:prstGeom>
        </p:spPr>
      </p:pic>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296032" y="1337920"/>
            <a:ext cx="4498706" cy="4781917"/>
          </a:xfrm>
        </p:spPr>
        <p:txBody>
          <a:bodyPr>
            <a:normAutofit/>
          </a:bodyPr>
          <a:lstStyle/>
          <a:p>
            <a:pPr marL="0" indent="0">
              <a:spcBef>
                <a:spcPct val="0"/>
              </a:spcBef>
              <a:buNone/>
            </a:pPr>
            <a:r>
              <a:rPr lang="en-US" altLang="en-US" dirty="0">
                <a:solidFill>
                  <a:schemeClr val="tx2"/>
                </a:solidFill>
                <a:latin typeface="Franklin Gothic Book" panose="020B0503020102020204" pitchFamily="34" charset="0"/>
              </a:rPr>
              <a:t>Which communication style has the following characteristics?</a:t>
            </a:r>
          </a:p>
          <a:p>
            <a:pPr marL="0" indent="0">
              <a:spcBef>
                <a:spcPct val="0"/>
              </a:spcBef>
              <a:buNone/>
            </a:pPr>
            <a:endParaRPr lang="en-US" altLang="en-US" dirty="0">
              <a:solidFill>
                <a:schemeClr val="tx2"/>
              </a:solidFill>
              <a:latin typeface="Franklin Gothic Book" panose="020B0503020102020204" pitchFamily="34" charset="0"/>
            </a:endParaRPr>
          </a:p>
          <a:p>
            <a:r>
              <a:rPr lang="en-US" dirty="0">
                <a:solidFill>
                  <a:schemeClr val="tx2"/>
                </a:solidFill>
                <a:latin typeface="Franklin Gothic Book" panose="020B0503020102020204" pitchFamily="34" charset="0"/>
              </a:rPr>
              <a:t>Enjoy seeing the big picture</a:t>
            </a:r>
          </a:p>
          <a:p>
            <a:r>
              <a:rPr lang="en-US" dirty="0">
                <a:solidFill>
                  <a:schemeClr val="tx2"/>
                </a:solidFill>
                <a:latin typeface="Franklin Gothic Book" panose="020B0503020102020204" pitchFamily="34" charset="0"/>
              </a:rPr>
              <a:t>Motivate and inspire others to succeed</a:t>
            </a:r>
          </a:p>
          <a:p>
            <a:r>
              <a:rPr lang="en-US" dirty="0">
                <a:solidFill>
                  <a:schemeClr val="tx2"/>
                </a:solidFill>
                <a:latin typeface="Franklin Gothic Book" panose="020B0503020102020204" pitchFamily="34" charset="0"/>
              </a:rPr>
              <a:t>Visionary and creative</a:t>
            </a:r>
          </a:p>
          <a:p>
            <a:pPr marL="0" indent="0">
              <a:spcBef>
                <a:spcPct val="0"/>
              </a:spcBef>
              <a:buNone/>
            </a:pPr>
            <a:endParaRPr lang="en-US" altLang="en-US" dirty="0">
              <a:solidFill>
                <a:schemeClr val="tx2"/>
              </a:solidFill>
              <a:latin typeface="Franklin Gothic Book" panose="020B0503020102020204" pitchFamily="34" charset="0"/>
            </a:endParaRPr>
          </a:p>
          <a:p>
            <a:pPr marL="0" indent="0">
              <a:buNone/>
            </a:pPr>
            <a:endParaRPr lang="en-US" dirty="0"/>
          </a:p>
        </p:txBody>
      </p:sp>
      <p:sp>
        <p:nvSpPr>
          <p:cNvPr id="5" name="TextBox 4"/>
          <p:cNvSpPr txBox="1"/>
          <p:nvPr/>
        </p:nvSpPr>
        <p:spPr>
          <a:xfrm>
            <a:off x="8694458" y="1276364"/>
            <a:ext cx="324930"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1" name="TextBox 10"/>
          <p:cNvSpPr txBox="1"/>
          <p:nvPr/>
        </p:nvSpPr>
        <p:spPr>
          <a:xfrm>
            <a:off x="4818323" y="1337920"/>
            <a:ext cx="2754923"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The High I</a:t>
            </a:r>
          </a:p>
        </p:txBody>
      </p:sp>
    </p:spTree>
    <p:extLst>
      <p:ext uri="{BB962C8B-B14F-4D97-AF65-F5344CB8AC3E}">
        <p14:creationId xmlns:p14="http://schemas.microsoft.com/office/powerpoint/2010/main" val="351493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296032" y="2346098"/>
            <a:ext cx="4299414" cy="4781917"/>
          </a:xfrm>
        </p:spPr>
        <p:txBody>
          <a:bodyPr>
            <a:normAutofit/>
          </a:bodyPr>
          <a:lstStyle/>
          <a:p>
            <a:pPr marL="0" indent="0">
              <a:spcBef>
                <a:spcPct val="0"/>
              </a:spcBef>
              <a:buNone/>
            </a:pPr>
            <a:r>
              <a:rPr lang="en-US" altLang="en-US" dirty="0">
                <a:latin typeface="Franklin Gothic Book" panose="020B0503020102020204" pitchFamily="34" charset="0"/>
              </a:rPr>
              <a:t>The High D</a:t>
            </a:r>
          </a:p>
          <a:p>
            <a:pPr marL="0" indent="0">
              <a:spcBef>
                <a:spcPct val="0"/>
              </a:spcBef>
              <a:buNone/>
            </a:pPr>
            <a:endParaRPr lang="en-US" altLang="en-US" dirty="0">
              <a:latin typeface="Franklin Gothic Book" panose="020B0503020102020204" pitchFamily="34" charset="0"/>
            </a:endParaRPr>
          </a:p>
          <a:p>
            <a:pPr marL="0" indent="0">
              <a:spcBef>
                <a:spcPct val="0"/>
              </a:spcBef>
              <a:buNone/>
            </a:pPr>
            <a:r>
              <a:rPr lang="en-US" altLang="en-US" dirty="0">
                <a:latin typeface="Franklin Gothic Book" panose="020B0503020102020204" pitchFamily="34" charset="0"/>
              </a:rPr>
              <a:t>The High I</a:t>
            </a:r>
          </a:p>
          <a:p>
            <a:pPr marL="0" indent="0">
              <a:spcBef>
                <a:spcPct val="0"/>
              </a:spcBef>
              <a:buNone/>
            </a:pPr>
            <a:endParaRPr lang="en-US" altLang="en-US" dirty="0">
              <a:latin typeface="Franklin Gothic Book" panose="020B0503020102020204" pitchFamily="34" charset="0"/>
            </a:endParaRPr>
          </a:p>
          <a:p>
            <a:pPr marL="0" indent="0">
              <a:spcBef>
                <a:spcPct val="0"/>
              </a:spcBef>
              <a:buNone/>
            </a:pPr>
            <a:r>
              <a:rPr lang="en-US" altLang="en-US" dirty="0">
                <a:latin typeface="Franklin Gothic Book" panose="020B0503020102020204" pitchFamily="34" charset="0"/>
              </a:rPr>
              <a:t>The High S</a:t>
            </a:r>
          </a:p>
          <a:p>
            <a:pPr marL="0" indent="0">
              <a:spcBef>
                <a:spcPct val="0"/>
              </a:spcBef>
              <a:buNone/>
            </a:pPr>
            <a:endParaRPr lang="en-US" altLang="en-US" dirty="0">
              <a:latin typeface="Franklin Gothic Book" panose="020B0503020102020204" pitchFamily="34" charset="0"/>
            </a:endParaRPr>
          </a:p>
          <a:p>
            <a:pPr marL="0" indent="0">
              <a:spcBef>
                <a:spcPct val="0"/>
              </a:spcBef>
              <a:buNone/>
            </a:pPr>
            <a:r>
              <a:rPr lang="en-US" altLang="en-US" dirty="0">
                <a:latin typeface="Franklin Gothic Book" panose="020B0503020102020204" pitchFamily="34" charset="0"/>
              </a:rPr>
              <a:t>The High C</a:t>
            </a:r>
          </a:p>
          <a:p>
            <a:pPr marL="0" indent="0">
              <a:buNone/>
            </a:pPr>
            <a:endParaRPr lang="en-US" dirty="0"/>
          </a:p>
        </p:txBody>
      </p:sp>
      <p:sp>
        <p:nvSpPr>
          <p:cNvPr id="5" name="TextBox 4"/>
          <p:cNvSpPr txBox="1"/>
          <p:nvPr/>
        </p:nvSpPr>
        <p:spPr>
          <a:xfrm>
            <a:off x="9954797" y="5134708"/>
            <a:ext cx="502187"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6" name="Content Placeholder 2"/>
          <p:cNvSpPr txBox="1">
            <a:spLocks/>
          </p:cNvSpPr>
          <p:nvPr/>
        </p:nvSpPr>
        <p:spPr>
          <a:xfrm>
            <a:off x="4595446" y="2346098"/>
            <a:ext cx="4299414" cy="47819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 typeface="Calibri" panose="020F0502020204030204" pitchFamily="34" charset="0"/>
              <a:buChar char="͟"/>
            </a:pPr>
            <a:r>
              <a:rPr lang="en-US" altLang="en-US" dirty="0">
                <a:solidFill>
                  <a:schemeClr val="tx1"/>
                </a:solidFill>
                <a:latin typeface="Franklin Gothic Book" panose="020B0503020102020204" pitchFamily="34" charset="0"/>
              </a:rPr>
              <a:t>Give them time for the details</a:t>
            </a:r>
          </a:p>
          <a:p>
            <a:pPr>
              <a:spcBef>
                <a:spcPct val="0"/>
              </a:spcBef>
              <a:buFont typeface="Calibri" panose="020F0502020204030204" pitchFamily="34" charset="0"/>
              <a:buChar char="͟"/>
            </a:pPr>
            <a:endParaRPr lang="en-US" altLang="en-US" dirty="0">
              <a:solidFill>
                <a:schemeClr val="tx1"/>
              </a:solidFill>
              <a:latin typeface="Franklin Gothic Book" panose="020B0503020102020204" pitchFamily="34" charset="0"/>
            </a:endParaRPr>
          </a:p>
          <a:p>
            <a:pPr>
              <a:spcBef>
                <a:spcPct val="0"/>
              </a:spcBef>
              <a:buFont typeface="Calibri" panose="020F0502020204030204" pitchFamily="34" charset="0"/>
              <a:buChar char="͟"/>
            </a:pPr>
            <a:r>
              <a:rPr lang="en-US" altLang="en-US" dirty="0">
                <a:solidFill>
                  <a:schemeClr val="tx1"/>
                </a:solidFill>
                <a:latin typeface="Franklin Gothic Book" panose="020B0503020102020204" pitchFamily="34" charset="0"/>
              </a:rPr>
              <a:t>Start personal; don’t assume.</a:t>
            </a:r>
          </a:p>
          <a:p>
            <a:pPr>
              <a:spcBef>
                <a:spcPct val="0"/>
              </a:spcBef>
              <a:buFont typeface="Calibri" panose="020F0502020204030204" pitchFamily="34" charset="0"/>
              <a:buChar char="͟"/>
            </a:pPr>
            <a:endParaRPr lang="en-US" altLang="en-US" dirty="0">
              <a:solidFill>
                <a:schemeClr val="tx1"/>
              </a:solidFill>
              <a:latin typeface="Franklin Gothic Book" panose="020B0503020102020204" pitchFamily="34" charset="0"/>
            </a:endParaRPr>
          </a:p>
          <a:p>
            <a:pPr>
              <a:spcBef>
                <a:spcPct val="0"/>
              </a:spcBef>
              <a:buFont typeface="Calibri" panose="020F0502020204030204" pitchFamily="34" charset="0"/>
              <a:buChar char="͟"/>
            </a:pPr>
            <a:r>
              <a:rPr lang="en-US" altLang="en-US" dirty="0">
                <a:solidFill>
                  <a:schemeClr val="tx1"/>
                </a:solidFill>
                <a:latin typeface="Franklin Gothic Book" panose="020B0503020102020204" pitchFamily="34" charset="0"/>
              </a:rPr>
              <a:t>Let them sell themselves!</a:t>
            </a:r>
          </a:p>
          <a:p>
            <a:pPr>
              <a:spcBef>
                <a:spcPct val="0"/>
              </a:spcBef>
              <a:buFont typeface="Calibri" panose="020F0502020204030204" pitchFamily="34" charset="0"/>
              <a:buChar char="͟"/>
            </a:pPr>
            <a:endParaRPr lang="en-US" altLang="en-US" dirty="0">
              <a:solidFill>
                <a:schemeClr val="tx1"/>
              </a:solidFill>
              <a:latin typeface="Franklin Gothic Book" panose="020B0503020102020204" pitchFamily="34" charset="0"/>
            </a:endParaRPr>
          </a:p>
          <a:p>
            <a:pPr>
              <a:spcBef>
                <a:spcPct val="0"/>
              </a:spcBef>
              <a:buFont typeface="Calibri" panose="020F0502020204030204" pitchFamily="34" charset="0"/>
              <a:buChar char="͟"/>
            </a:pPr>
            <a:r>
              <a:rPr lang="en-US" altLang="en-US" dirty="0">
                <a:solidFill>
                  <a:schemeClr val="tx1"/>
                </a:solidFill>
                <a:latin typeface="Franklin Gothic Book" panose="020B0503020102020204" pitchFamily="34" charset="0"/>
              </a:rPr>
              <a:t>Be prepared, be brief, be gone!</a:t>
            </a:r>
          </a:p>
          <a:p>
            <a:pPr marL="0" indent="0">
              <a:spcBef>
                <a:spcPct val="0"/>
              </a:spcBef>
              <a:buFont typeface="Arial" panose="020B0604020202020204" pitchFamily="34" charset="0"/>
              <a:buNone/>
            </a:pPr>
            <a:endParaRPr lang="en-US" altLang="en-US" dirty="0">
              <a:latin typeface="Franklin Gothic Book" panose="020B0503020102020204" pitchFamily="34" charset="0"/>
            </a:endParaRPr>
          </a:p>
          <a:p>
            <a:pPr marL="0" indent="0">
              <a:spcBef>
                <a:spcPct val="0"/>
              </a:spcBef>
              <a:buFont typeface="Arial" panose="020B0604020202020204" pitchFamily="34" charset="0"/>
              <a:buNone/>
            </a:pPr>
            <a:endParaRPr lang="en-US" altLang="en-US" dirty="0">
              <a:latin typeface="Franklin Gothic Book" panose="020B0503020102020204" pitchFamily="34" charset="0"/>
            </a:endParaRPr>
          </a:p>
          <a:p>
            <a:pPr marL="0" indent="0">
              <a:buFont typeface="Arial" panose="020B0604020202020204" pitchFamily="34" charset="0"/>
              <a:buNone/>
            </a:pPr>
            <a:endParaRPr lang="en-US" dirty="0"/>
          </a:p>
        </p:txBody>
      </p:sp>
      <p:sp>
        <p:nvSpPr>
          <p:cNvPr id="7" name="TextBox 6"/>
          <p:cNvSpPr txBox="1"/>
          <p:nvPr/>
        </p:nvSpPr>
        <p:spPr>
          <a:xfrm>
            <a:off x="4494416" y="2287485"/>
            <a:ext cx="335492" cy="523220"/>
          </a:xfrm>
          <a:prstGeom prst="rect">
            <a:avLst/>
          </a:prstGeom>
          <a:noFill/>
        </p:spPr>
        <p:txBody>
          <a:bodyPr wrap="square" rtlCol="0">
            <a:spAutoFit/>
          </a:bodyPr>
          <a:lstStyle/>
          <a:p>
            <a:r>
              <a:rPr lang="en-US" sz="2800" b="1" dirty="0">
                <a:solidFill>
                  <a:srgbClr val="92D050"/>
                </a:solidFill>
              </a:rPr>
              <a:t>C</a:t>
            </a:r>
          </a:p>
        </p:txBody>
      </p:sp>
      <p:sp>
        <p:nvSpPr>
          <p:cNvPr id="8" name="TextBox 7"/>
          <p:cNvSpPr txBox="1"/>
          <p:nvPr/>
        </p:nvSpPr>
        <p:spPr>
          <a:xfrm>
            <a:off x="296032" y="1160585"/>
            <a:ext cx="8560891" cy="954107"/>
          </a:xfrm>
          <a:prstGeom prst="rect">
            <a:avLst/>
          </a:prstGeom>
          <a:noFill/>
        </p:spPr>
        <p:txBody>
          <a:bodyPr wrap="square" rtlCol="0">
            <a:spAutoFit/>
          </a:bodyPr>
          <a:lstStyle/>
          <a:p>
            <a:r>
              <a:rPr lang="en-US" sz="2800" dirty="0">
                <a:solidFill>
                  <a:schemeClr val="tx2"/>
                </a:solidFill>
                <a:latin typeface="Franklin Gothic Book" panose="020B0503020102020204" pitchFamily="34" charset="0"/>
              </a:rPr>
              <a:t>Match the letter of the communication style to the communication tip for that style.</a:t>
            </a:r>
          </a:p>
        </p:txBody>
      </p:sp>
      <p:sp>
        <p:nvSpPr>
          <p:cNvPr id="9" name="TextBox 8"/>
          <p:cNvSpPr txBox="1"/>
          <p:nvPr/>
        </p:nvSpPr>
        <p:spPr>
          <a:xfrm>
            <a:off x="4494416" y="5335349"/>
            <a:ext cx="335492" cy="523220"/>
          </a:xfrm>
          <a:prstGeom prst="rect">
            <a:avLst/>
          </a:prstGeom>
          <a:noFill/>
        </p:spPr>
        <p:txBody>
          <a:bodyPr wrap="square" rtlCol="0">
            <a:spAutoFit/>
          </a:bodyPr>
          <a:lstStyle/>
          <a:p>
            <a:r>
              <a:rPr lang="en-US" sz="2800" b="1" dirty="0">
                <a:solidFill>
                  <a:srgbClr val="92D050"/>
                </a:solidFill>
              </a:rPr>
              <a:t>C</a:t>
            </a:r>
          </a:p>
        </p:txBody>
      </p:sp>
      <p:sp>
        <p:nvSpPr>
          <p:cNvPr id="10" name="TextBox 9"/>
          <p:cNvSpPr txBox="1"/>
          <p:nvPr/>
        </p:nvSpPr>
        <p:spPr>
          <a:xfrm>
            <a:off x="4544931" y="4587643"/>
            <a:ext cx="335492" cy="523220"/>
          </a:xfrm>
          <a:prstGeom prst="rect">
            <a:avLst/>
          </a:prstGeom>
          <a:noFill/>
        </p:spPr>
        <p:txBody>
          <a:bodyPr wrap="square" rtlCol="0">
            <a:spAutoFit/>
          </a:bodyPr>
          <a:lstStyle/>
          <a:p>
            <a:r>
              <a:rPr lang="en-US" sz="2800" b="1" dirty="0">
                <a:solidFill>
                  <a:srgbClr val="92D050"/>
                </a:solidFill>
              </a:rPr>
              <a:t>I</a:t>
            </a:r>
          </a:p>
        </p:txBody>
      </p:sp>
      <p:sp>
        <p:nvSpPr>
          <p:cNvPr id="11" name="TextBox 10"/>
          <p:cNvSpPr txBox="1"/>
          <p:nvPr/>
        </p:nvSpPr>
        <p:spPr>
          <a:xfrm>
            <a:off x="4510617" y="3437564"/>
            <a:ext cx="335492" cy="523220"/>
          </a:xfrm>
          <a:prstGeom prst="rect">
            <a:avLst/>
          </a:prstGeom>
          <a:noFill/>
        </p:spPr>
        <p:txBody>
          <a:bodyPr wrap="square" rtlCol="0">
            <a:spAutoFit/>
          </a:bodyPr>
          <a:lstStyle/>
          <a:p>
            <a:r>
              <a:rPr lang="en-US" sz="2800" b="1" dirty="0">
                <a:solidFill>
                  <a:srgbClr val="92D050"/>
                </a:solidFill>
              </a:rPr>
              <a:t>S</a:t>
            </a:r>
          </a:p>
        </p:txBody>
      </p:sp>
    </p:spTree>
    <p:extLst>
      <p:ext uri="{BB962C8B-B14F-4D97-AF65-F5344CB8AC3E}">
        <p14:creationId xmlns:p14="http://schemas.microsoft.com/office/powerpoint/2010/main" val="59366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1130"/>
            <a:ext cx="9144000" cy="496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602769" y="3867610"/>
            <a:ext cx="9144000" cy="2415315"/>
          </a:xfrm>
        </p:spPr>
        <p:txBody>
          <a:bodyPr>
            <a:noAutofit/>
          </a:bodyPr>
          <a:lstStyle/>
          <a:p>
            <a:pPr marL="457200" indent="-457200">
              <a:spcBef>
                <a:spcPts val="0"/>
              </a:spcBef>
              <a:buFont typeface="+mj-lt"/>
              <a:buAutoNum type="alphaUcPeriod"/>
            </a:pPr>
            <a:r>
              <a:rPr lang="en-US" sz="2400" dirty="0">
                <a:solidFill>
                  <a:schemeClr val="accent1"/>
                </a:solidFill>
                <a:latin typeface="Franklin Gothic Book" panose="020B0503020102020204" pitchFamily="34" charset="0"/>
              </a:rPr>
              <a:t>Understanding Communication Styles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457200" lvl="0" indent="-457200">
              <a:spcBef>
                <a:spcPts val="0"/>
              </a:spcBef>
              <a:buFont typeface="+mj-lt"/>
              <a:buAutoNum type="alphaUcPeriod"/>
            </a:pPr>
            <a:r>
              <a:rPr lang="en-US" sz="2400" dirty="0">
                <a:solidFill>
                  <a:schemeClr val="tx2"/>
                </a:solidFill>
                <a:latin typeface="Franklin Gothic Demi" panose="020B0703020102020204" pitchFamily="34" charset="0"/>
              </a:rPr>
              <a:t>Adapting to the Styles of Others</a:t>
            </a:r>
          </a:p>
          <a:p>
            <a:pPr marL="0" indent="0">
              <a:spcBef>
                <a:spcPts val="0"/>
              </a:spcBef>
              <a:buNone/>
            </a:pPr>
            <a:r>
              <a:rPr lang="en-US" sz="2400" dirty="0">
                <a:solidFill>
                  <a:schemeClr val="accent6">
                    <a:lumMod val="75000"/>
                  </a:schemeClr>
                </a:solidFill>
              </a:rPr>
              <a:t>Exercise</a:t>
            </a:r>
            <a:r>
              <a:rPr lang="en-US" sz="2400" dirty="0">
                <a:solidFill>
                  <a:schemeClr val="tx2"/>
                </a:solidFill>
              </a:rPr>
              <a:t>: Adapting to Your Team’s Styles</a:t>
            </a:r>
          </a:p>
          <a:p>
            <a:pPr marL="457200" lvl="0" indent="-457200">
              <a:spcBef>
                <a:spcPts val="0"/>
              </a:spcBef>
              <a:buFont typeface="+mj-lt"/>
              <a:buAutoNum type="alphaUcPeriod" startAt="3"/>
            </a:pPr>
            <a:r>
              <a:rPr lang="en-US" sz="2400" dirty="0">
                <a:solidFill>
                  <a:schemeClr val="tx2"/>
                </a:solidFill>
              </a:rPr>
              <a:t>Identifying Styles</a:t>
            </a:r>
          </a:p>
          <a:p>
            <a:pPr marL="457200" indent="-457200">
              <a:spcBef>
                <a:spcPts val="0"/>
              </a:spcBef>
              <a:buFont typeface="+mj-lt"/>
              <a:buAutoNum type="alphaUcPeriod" startAt="3"/>
            </a:pPr>
            <a:r>
              <a:rPr lang="en-US" sz="2400" dirty="0">
                <a:solidFill>
                  <a:schemeClr val="tx2"/>
                </a:solidFill>
              </a:rPr>
              <a:t>Recognizing and Addressing Style Clashes</a:t>
            </a:r>
          </a:p>
          <a:p>
            <a:pPr marL="0" indent="0">
              <a:spcBef>
                <a:spcPts val="0"/>
              </a:spcBef>
              <a:buNone/>
            </a:pPr>
            <a:r>
              <a:rPr lang="en-US" sz="2400" dirty="0">
                <a:solidFill>
                  <a:schemeClr val="accent6">
                    <a:lumMod val="75000"/>
                  </a:schemeClr>
                </a:solidFill>
              </a:rPr>
              <a:t>Exercise</a:t>
            </a:r>
            <a:r>
              <a:rPr lang="en-US" sz="2400" dirty="0">
                <a:solidFill>
                  <a:schemeClr val="tx2"/>
                </a:solidFill>
              </a:rPr>
              <a:t>: Communicating Across Styles</a:t>
            </a:r>
          </a:p>
          <a:p>
            <a:pPr marL="457200" indent="-457200">
              <a:spcBef>
                <a:spcPts val="0"/>
              </a:spcBef>
              <a:buFont typeface="+mj-lt"/>
              <a:buAutoNum type="alphaUcPeriod" startAt="5"/>
            </a:pPr>
            <a:r>
              <a:rPr lang="en-US" sz="2400" dirty="0">
                <a:solidFill>
                  <a:schemeClr val="tx2"/>
                </a:solidFill>
              </a:rPr>
              <a:t>Your DISC Report: Understanding Your Biases</a:t>
            </a:r>
          </a:p>
          <a:p>
            <a:pPr marL="0" indent="0">
              <a:spcBef>
                <a:spcPts val="0"/>
              </a:spcBef>
              <a:buNone/>
            </a:pPr>
            <a:endParaRPr lang="en-US" sz="2400" dirty="0">
              <a:solidFill>
                <a:schemeClr val="tx2"/>
              </a:solidFill>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2827" b="5189"/>
          <a:stretch/>
        </p:blipFill>
        <p:spPr>
          <a:xfrm>
            <a:off x="3746090" y="0"/>
            <a:ext cx="5397910" cy="2947690"/>
          </a:xfrm>
          <a:prstGeom prst="rect">
            <a:avLst/>
          </a:prstGeom>
        </p:spPr>
      </p:pic>
      <p:graphicFrame>
        <p:nvGraphicFramePr>
          <p:cNvPr id="13" name="Table 12"/>
          <p:cNvGraphicFramePr>
            <a:graphicFrameLocks noGrp="1"/>
          </p:cNvGraphicFramePr>
          <p:nvPr>
            <p:extLst/>
          </p:nvPr>
        </p:nvGraphicFramePr>
        <p:xfrm>
          <a:off x="1161369" y="3054642"/>
          <a:ext cx="6556952" cy="762000"/>
        </p:xfrm>
        <a:graphic>
          <a:graphicData uri="http://schemas.openxmlformats.org/drawingml/2006/table">
            <a:tbl>
              <a:tblPr firstRow="1" bandRow="1">
                <a:tableStyleId>{5C22544A-7EE6-4342-B048-85BDC9FD1C3A}</a:tableStyleId>
              </a:tblPr>
              <a:tblGrid>
                <a:gridCol w="746087">
                  <a:extLst>
                    <a:ext uri="{9D8B030D-6E8A-4147-A177-3AD203B41FA5}">
                      <a16:colId xmlns:a16="http://schemas.microsoft.com/office/drawing/2014/main" val="2530965431"/>
                    </a:ext>
                  </a:extLst>
                </a:gridCol>
                <a:gridCol w="5810865">
                  <a:extLst>
                    <a:ext uri="{9D8B030D-6E8A-4147-A177-3AD203B41FA5}">
                      <a16:colId xmlns:a16="http://schemas.microsoft.com/office/drawing/2014/main" val="2374861410"/>
                    </a:ext>
                  </a:extLst>
                </a:gridCol>
              </a:tblGrid>
              <a:tr h="370840">
                <a:tc>
                  <a:txBody>
                    <a:bodyPr/>
                    <a:lstStyle/>
                    <a:p>
                      <a:pPr algn="ctr"/>
                      <a:r>
                        <a:rPr lang="en-US" sz="4400" dirty="0"/>
                        <a:t>2</a:t>
                      </a:r>
                    </a:p>
                  </a:txBody>
                  <a:tcPr>
                    <a:solidFill>
                      <a:schemeClr val="tx1"/>
                    </a:solidFill>
                  </a:tcPr>
                </a:tc>
                <a:tc>
                  <a:txBody>
                    <a:bodyPr/>
                    <a:lstStyle/>
                    <a:p>
                      <a:r>
                        <a:rPr lang="en-US" sz="3600" dirty="0"/>
                        <a:t>Facilitating Communication</a:t>
                      </a:r>
                    </a:p>
                  </a:txBody>
                  <a:tcPr>
                    <a:gradFill flip="none" rotWithShape="1">
                      <a:gsLst>
                        <a:gs pos="100000">
                          <a:srgbClr val="FFB115"/>
                        </a:gs>
                        <a:gs pos="64000">
                          <a:srgbClr val="FFB115"/>
                        </a:gs>
                        <a:gs pos="32500">
                          <a:schemeClr val="accent5">
                            <a:lumMod val="60000"/>
                            <a:lumOff val="40000"/>
                          </a:schemeClr>
                        </a:gs>
                        <a:gs pos="1000">
                          <a:schemeClr val="accent5">
                            <a:lumMod val="60000"/>
                            <a:lumOff val="40000"/>
                          </a:schemeClr>
                        </a:gs>
                      </a:gsLst>
                      <a:lin ang="0" scaled="1"/>
                      <a:tileRect/>
                    </a:gradFill>
                  </a:tcPr>
                </a:tc>
                <a:extLst>
                  <a:ext uri="{0D108BD9-81ED-4DB2-BD59-A6C34878D82A}">
                    <a16:rowId xmlns:a16="http://schemas.microsoft.com/office/drawing/2014/main" val="583231483"/>
                  </a:ext>
                </a:extLst>
              </a:tr>
            </a:tbl>
          </a:graphicData>
        </a:graphic>
      </p:graphicFrame>
      <p:pic>
        <p:nvPicPr>
          <p:cNvPr id="9" name="Picture 8"/>
          <p:cNvPicPr>
            <a:picLocks noChangeAspect="1"/>
          </p:cNvPicPr>
          <p:nvPr/>
        </p:nvPicPr>
        <p:blipFill>
          <a:blip r:embed="rId3"/>
          <a:stretch>
            <a:fillRect/>
          </a:stretch>
        </p:blipFill>
        <p:spPr>
          <a:xfrm>
            <a:off x="629264" y="149277"/>
            <a:ext cx="2605554" cy="2615731"/>
          </a:xfrm>
          <a:prstGeom prst="rect">
            <a:avLst/>
          </a:prstGeom>
        </p:spPr>
      </p:pic>
      <p:sp>
        <p:nvSpPr>
          <p:cNvPr id="11" name="Footer Placeholder 4"/>
          <p:cNvSpPr>
            <a:spLocks noGrp="1"/>
          </p:cNvSpPr>
          <p:nvPr>
            <p:ph type="ftr" sz="quarter" idx="11"/>
          </p:nvPr>
        </p:nvSpPr>
        <p:spPr>
          <a:xfrm>
            <a:off x="1772874" y="6472792"/>
            <a:ext cx="4246926" cy="283668"/>
          </a:xfrm>
        </p:spPr>
        <p:txBody>
          <a:bodyPr/>
          <a:lstStyle/>
          <a:p>
            <a:r>
              <a:rPr lang="en-US" dirty="0">
                <a:latin typeface="Franklin Gothic Book"/>
                <a:cs typeface="Franklin Gothic Book"/>
              </a:rPr>
              <a:t>Copyright 2017, Leadership Strategies, Inc. - V15.07c Duplication prohibited without consent </a:t>
            </a:r>
          </a:p>
        </p:txBody>
      </p:sp>
    </p:spTree>
    <p:extLst>
      <p:ext uri="{BB962C8B-B14F-4D97-AF65-F5344CB8AC3E}">
        <p14:creationId xmlns:p14="http://schemas.microsoft.com/office/powerpoint/2010/main" val="2963418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 Adapting to the Style of Others</a:t>
            </a:r>
          </a:p>
        </p:txBody>
      </p:sp>
      <p:sp>
        <p:nvSpPr>
          <p:cNvPr id="5" name="Content Placeholder 4"/>
          <p:cNvSpPr>
            <a:spLocks noGrp="1"/>
          </p:cNvSpPr>
          <p:nvPr>
            <p:ph idx="1"/>
          </p:nvPr>
        </p:nvSpPr>
        <p:spPr>
          <a:xfrm>
            <a:off x="3731284" y="1095992"/>
            <a:ext cx="5267698" cy="5030172"/>
          </a:xfrm>
        </p:spPr>
        <p:txBody>
          <a:bodyPr/>
          <a:lstStyle/>
          <a:p>
            <a:pPr marL="0" indent="0">
              <a:buNone/>
            </a:pPr>
            <a:r>
              <a:rPr lang="en-US" b="1" dirty="0">
                <a:solidFill>
                  <a:srgbClr val="E46C0A"/>
                </a:solidFill>
              </a:rPr>
              <a:t>A problem has arisen in your area.  </a:t>
            </a:r>
          </a:p>
          <a:p>
            <a:pPr marL="0" indent="0">
              <a:buNone/>
            </a:pPr>
            <a:endParaRPr lang="en-US" dirty="0">
              <a:solidFill>
                <a:schemeClr val="tx2"/>
              </a:solidFill>
            </a:endParaRPr>
          </a:p>
          <a:p>
            <a:pPr marL="0" indent="0">
              <a:buNone/>
            </a:pPr>
            <a:r>
              <a:rPr lang="en-US" dirty="0">
                <a:solidFill>
                  <a:schemeClr val="tx2"/>
                </a:solidFill>
              </a:rPr>
              <a:t>You have fully researched the problem.</a:t>
            </a:r>
          </a:p>
          <a:p>
            <a:pPr marL="0" indent="0">
              <a:buNone/>
            </a:pPr>
            <a:endParaRPr lang="en-US" dirty="0">
              <a:solidFill>
                <a:schemeClr val="tx2"/>
              </a:solidFill>
            </a:endParaRPr>
          </a:p>
          <a:p>
            <a:pPr marL="0" indent="0">
              <a:buNone/>
            </a:pPr>
            <a:r>
              <a:rPr lang="en-US" dirty="0">
                <a:solidFill>
                  <a:schemeClr val="tx2"/>
                </a:solidFill>
              </a:rPr>
              <a:t>You have created an eight-page document that delineates:</a:t>
            </a:r>
          </a:p>
          <a:p>
            <a:r>
              <a:rPr lang="en-US" dirty="0">
                <a:solidFill>
                  <a:schemeClr val="tx2"/>
                </a:solidFill>
              </a:rPr>
              <a:t>the problem, four alternatives, strengths and weaknesses</a:t>
            </a:r>
          </a:p>
          <a:p>
            <a:endParaRPr lang="en-US" sz="3200"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1432"/>
            <a:ext cx="3550183" cy="5319002"/>
          </a:xfrm>
          <a:prstGeom prst="rect">
            <a:avLst/>
          </a:prstGeom>
        </p:spPr>
      </p:pic>
      <p:sp>
        <p:nvSpPr>
          <p:cNvPr id="3" name="Footer Placeholder 2"/>
          <p:cNvSpPr>
            <a:spLocks noGrp="1"/>
          </p:cNvSpPr>
          <p:nvPr>
            <p:ph type="ftr" sz="quarter" idx="11"/>
          </p:nvPr>
        </p:nvSpPr>
        <p:spPr/>
        <p:txBody>
          <a:bodyPr/>
          <a:lstStyle/>
          <a:p>
            <a:r>
              <a:rPr lang="en-US" dirty="0"/>
              <a:t>Copyright 2015, Leadership Strategies, Inc. - V15.07c Duplication prohibited without consent </a:t>
            </a:r>
          </a:p>
        </p:txBody>
      </p:sp>
      <p:sp>
        <p:nvSpPr>
          <p:cNvPr id="7" name="TextBox 6"/>
          <p:cNvSpPr txBox="1"/>
          <p:nvPr/>
        </p:nvSpPr>
        <p:spPr>
          <a:xfrm>
            <a:off x="8739003" y="5211370"/>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9"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35</a:t>
            </a:fld>
            <a:r>
              <a:rPr lang="en-US" dirty="0"/>
              <a:t> </a:t>
            </a:r>
            <a:r>
              <a:rPr lang="en-US" dirty="0">
                <a:solidFill>
                  <a:srgbClr val="002060"/>
                </a:solidFill>
                <a:latin typeface="Calibri"/>
              </a:rPr>
              <a:t>| </a:t>
            </a:r>
            <a:r>
              <a:rPr lang="en-US" sz="1400" dirty="0">
                <a:solidFill>
                  <a:srgbClr val="04346C"/>
                </a:solidFill>
                <a:latin typeface="Franklin Gothic Book"/>
              </a:rPr>
              <a:t>2-8</a:t>
            </a:r>
            <a:endParaRPr lang="en-US" dirty="0"/>
          </a:p>
        </p:txBody>
      </p:sp>
    </p:spTree>
    <p:extLst>
      <p:ext uri="{BB962C8B-B14F-4D97-AF65-F5344CB8AC3E}">
        <p14:creationId xmlns:p14="http://schemas.microsoft.com/office/powerpoint/2010/main" val="411365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 Adapting to the Style of Others</a:t>
            </a:r>
          </a:p>
        </p:txBody>
      </p:sp>
      <p:sp>
        <p:nvSpPr>
          <p:cNvPr id="5" name="Content Placeholder 4"/>
          <p:cNvSpPr>
            <a:spLocks noGrp="1"/>
          </p:cNvSpPr>
          <p:nvPr>
            <p:ph idx="1"/>
          </p:nvPr>
        </p:nvSpPr>
        <p:spPr>
          <a:xfrm>
            <a:off x="3731284" y="1076942"/>
            <a:ext cx="5267698" cy="5030172"/>
          </a:xfrm>
        </p:spPr>
        <p:txBody>
          <a:bodyPr/>
          <a:lstStyle/>
          <a:p>
            <a:pPr marL="0" indent="0">
              <a:buNone/>
            </a:pPr>
            <a:r>
              <a:rPr lang="en-US" dirty="0">
                <a:solidFill>
                  <a:schemeClr val="tx2"/>
                </a:solidFill>
              </a:rPr>
              <a:t>You favor alternative #4.</a:t>
            </a:r>
          </a:p>
          <a:p>
            <a:pPr marL="0" indent="0">
              <a:buNone/>
            </a:pPr>
            <a:endParaRPr lang="en-US" dirty="0">
              <a:solidFill>
                <a:schemeClr val="tx2"/>
              </a:solidFill>
            </a:endParaRPr>
          </a:p>
          <a:p>
            <a:pPr marL="0" indent="0">
              <a:buNone/>
            </a:pPr>
            <a:r>
              <a:rPr lang="en-US" dirty="0">
                <a:solidFill>
                  <a:schemeClr val="tx2"/>
                </a:solidFill>
              </a:rPr>
              <a:t>You are about to meet with your boss who does NOT know of the problem.</a:t>
            </a:r>
          </a:p>
          <a:p>
            <a:pPr marL="0" indent="0">
              <a:buNone/>
            </a:pPr>
            <a:endParaRPr lang="en-US" dirty="0">
              <a:solidFill>
                <a:schemeClr val="tx2"/>
              </a:solidFill>
            </a:endParaRPr>
          </a:p>
          <a:p>
            <a:pPr marL="0" indent="0">
              <a:buNone/>
            </a:pPr>
            <a:r>
              <a:rPr lang="en-US" dirty="0">
                <a:solidFill>
                  <a:schemeClr val="tx2"/>
                </a:solidFill>
              </a:rPr>
              <a:t>Depending on your boss’s communication style, </a:t>
            </a:r>
            <a:r>
              <a:rPr lang="en-US" b="1" dirty="0">
                <a:solidFill>
                  <a:schemeClr val="tx2"/>
                </a:solidFill>
              </a:rPr>
              <a:t>what would be the first words out of your mouth?</a:t>
            </a:r>
          </a:p>
          <a:p>
            <a:pPr marL="0" indent="0">
              <a:buNone/>
            </a:pPr>
            <a:r>
              <a:rPr lang="en-US" sz="2400" i="1" dirty="0">
                <a:solidFill>
                  <a:schemeClr val="tx2"/>
                </a:solidFill>
              </a:rPr>
              <a:t>(Hint:  What do they want from you?)</a:t>
            </a:r>
          </a:p>
          <a:p>
            <a:endParaRPr lang="en-US" sz="3200"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1432"/>
            <a:ext cx="3550183" cy="5319002"/>
          </a:xfrm>
          <a:prstGeom prst="rect">
            <a:avLst/>
          </a:prstGeom>
        </p:spPr>
      </p:pic>
      <p:sp>
        <p:nvSpPr>
          <p:cNvPr id="3" name="Footer Placeholder 2"/>
          <p:cNvSpPr>
            <a:spLocks noGrp="1"/>
          </p:cNvSpPr>
          <p:nvPr>
            <p:ph type="ftr" sz="quarter" idx="11"/>
          </p:nvPr>
        </p:nvSpPr>
        <p:spPr/>
        <p:txBody>
          <a:bodyPr/>
          <a:lstStyle/>
          <a:p>
            <a:r>
              <a:rPr lang="en-US" dirty="0"/>
              <a:t>Copyright 2015, Leadership Strategies, Inc. - V15.07c Duplication prohibited without consent </a:t>
            </a:r>
          </a:p>
        </p:txBody>
      </p:sp>
      <p:sp>
        <p:nvSpPr>
          <p:cNvPr id="7" name="TextBox 6"/>
          <p:cNvSpPr txBox="1"/>
          <p:nvPr/>
        </p:nvSpPr>
        <p:spPr>
          <a:xfrm>
            <a:off x="8771661" y="5619583"/>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0"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36</a:t>
            </a:fld>
            <a:r>
              <a:rPr lang="en-US" dirty="0"/>
              <a:t> </a:t>
            </a:r>
            <a:r>
              <a:rPr lang="en-US" dirty="0">
                <a:solidFill>
                  <a:srgbClr val="002060"/>
                </a:solidFill>
                <a:latin typeface="Calibri"/>
              </a:rPr>
              <a:t>| </a:t>
            </a:r>
            <a:r>
              <a:rPr lang="en-US" sz="1400" dirty="0">
                <a:solidFill>
                  <a:srgbClr val="04346C"/>
                </a:solidFill>
                <a:latin typeface="Franklin Gothic Book"/>
              </a:rPr>
              <a:t>2-8</a:t>
            </a:r>
            <a:endParaRPr lang="en-US" dirty="0"/>
          </a:p>
        </p:txBody>
      </p:sp>
    </p:spTree>
    <p:extLst>
      <p:ext uri="{BB962C8B-B14F-4D97-AF65-F5344CB8AC3E}">
        <p14:creationId xmlns:p14="http://schemas.microsoft.com/office/powerpoint/2010/main" val="209980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Footer Placeholder 3"/>
          <p:cNvSpPr>
            <a:spLocks noGrp="1"/>
          </p:cNvSpPr>
          <p:nvPr>
            <p:ph type="ftr" sz="quarter" idx="4294967295"/>
          </p:nvPr>
        </p:nvSpPr>
        <p:spPr>
          <a:xfrm>
            <a:off x="2209800" y="6477000"/>
            <a:ext cx="6248400" cy="2286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800" dirty="0"/>
              <a:t>Duplication prohibited without prior written consent of Leadership Strategies, Inc. Copyright 2015 Leadership Strategies, Inc. 1-02</a:t>
            </a:r>
          </a:p>
        </p:txBody>
      </p:sp>
      <p:sp>
        <p:nvSpPr>
          <p:cNvPr id="1945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fld id="{6F6E15AD-078D-4E2C-A48B-5DCFF3A0BDFB}" type="slidenum">
              <a:rPr lang="en-US" altLang="en-US" sz="900" smtClean="0">
                <a:latin typeface="Trebuchet MS" panose="020B0603020202020204" pitchFamily="34" charset="0"/>
              </a:rPr>
              <a:pPr>
                <a:spcBef>
                  <a:spcPct val="0"/>
                </a:spcBef>
                <a:buClrTx/>
                <a:buSzTx/>
                <a:buFontTx/>
                <a:buNone/>
              </a:pPr>
              <a:t>37</a:t>
            </a:fld>
            <a:endParaRPr lang="en-US" altLang="en-US" sz="900">
              <a:latin typeface="HelveticaNeue MediumExt" charset="0"/>
            </a:endParaRPr>
          </a:p>
        </p:txBody>
      </p:sp>
      <p:sp>
        <p:nvSpPr>
          <p:cNvPr id="19460" name="Rectangle 2"/>
          <p:cNvSpPr>
            <a:spLocks noGrp="1" noChangeArrowheads="1"/>
          </p:cNvSpPr>
          <p:nvPr>
            <p:ph type="title"/>
          </p:nvPr>
        </p:nvSpPr>
        <p:spPr/>
        <p:txBody>
          <a:bodyPr/>
          <a:lstStyle/>
          <a:p>
            <a:r>
              <a:rPr lang="en-US" dirty="0"/>
              <a:t>B. Adapting to the Style of Others</a:t>
            </a:r>
            <a:endParaRPr lang="en-US" altLang="en-US" dirty="0"/>
          </a:p>
        </p:txBody>
      </p:sp>
      <p:sp>
        <p:nvSpPr>
          <p:cNvPr id="651267" name="Rectangle 3"/>
          <p:cNvSpPr>
            <a:spLocks noGrp="1" noChangeArrowheads="1"/>
          </p:cNvSpPr>
          <p:nvPr>
            <p:ph type="body" idx="1"/>
          </p:nvPr>
        </p:nvSpPr>
        <p:spPr>
          <a:xfrm>
            <a:off x="296030" y="1672132"/>
            <a:ext cx="3972190" cy="4749800"/>
          </a:xfrm>
        </p:spPr>
        <p:txBody>
          <a:bodyPr/>
          <a:lstStyle/>
          <a:p>
            <a:pPr eaLnBrk="1" hangingPunct="1"/>
            <a:r>
              <a:rPr lang="en-US" altLang="en-US" u="sng" dirty="0">
                <a:solidFill>
                  <a:schemeClr val="tx2"/>
                </a:solidFill>
              </a:rPr>
              <a:t>First</a:t>
            </a:r>
            <a:r>
              <a:rPr lang="en-US" altLang="en-US" dirty="0">
                <a:solidFill>
                  <a:schemeClr val="tx2"/>
                </a:solidFill>
              </a:rPr>
              <a:t>:</a:t>
            </a:r>
            <a:br>
              <a:rPr lang="en-US" altLang="en-US" dirty="0">
                <a:solidFill>
                  <a:schemeClr val="tx2"/>
                </a:solidFill>
              </a:rPr>
            </a:br>
            <a:r>
              <a:rPr lang="en-US" altLang="en-US" dirty="0">
                <a:solidFill>
                  <a:schemeClr val="tx2"/>
                </a:solidFill>
              </a:rPr>
              <a:t>Can you take eight </a:t>
            </a:r>
            <a:br>
              <a:rPr lang="en-US" altLang="en-US" dirty="0">
                <a:solidFill>
                  <a:schemeClr val="tx2"/>
                </a:solidFill>
              </a:rPr>
            </a:br>
            <a:r>
              <a:rPr lang="en-US" altLang="en-US" dirty="0">
                <a:solidFill>
                  <a:schemeClr val="tx2"/>
                </a:solidFill>
              </a:rPr>
              <a:t>minutes, I need your decision on…</a:t>
            </a:r>
          </a:p>
          <a:p>
            <a:pPr eaLnBrk="1" hangingPunct="1"/>
            <a:endParaRPr lang="en-US" alt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899" t="1710" r="11097" b="2207"/>
          <a:stretch/>
        </p:blipFill>
        <p:spPr>
          <a:xfrm>
            <a:off x="4734190" y="1063031"/>
            <a:ext cx="4138946" cy="5030172"/>
          </a:xfrm>
          <a:prstGeom prst="rect">
            <a:avLst/>
          </a:prstGeom>
        </p:spPr>
      </p:pic>
      <p:sp>
        <p:nvSpPr>
          <p:cNvPr id="7" name="TextBox 8"/>
          <p:cNvSpPr txBox="1"/>
          <p:nvPr/>
        </p:nvSpPr>
        <p:spPr>
          <a:xfrm>
            <a:off x="3933789" y="2803059"/>
            <a:ext cx="668862"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1">
                    <a:lumMod val="75000"/>
                  </a:schemeClr>
                </a:solidFill>
              </a:rPr>
              <a:t>-</a:t>
            </a:r>
          </a:p>
        </p:txBody>
      </p:sp>
      <p:sp>
        <p:nvSpPr>
          <p:cNvPr id="8" name="Rectangle 7"/>
          <p:cNvSpPr/>
          <p:nvPr/>
        </p:nvSpPr>
        <p:spPr>
          <a:xfrm>
            <a:off x="296030" y="1020532"/>
            <a:ext cx="3388685" cy="523220"/>
          </a:xfrm>
          <a:prstGeom prst="rect">
            <a:avLst/>
          </a:prstGeom>
        </p:spPr>
        <p:txBody>
          <a:bodyPr wrap="none">
            <a:spAutoFit/>
          </a:bodyPr>
          <a:lstStyle/>
          <a:p>
            <a:pPr>
              <a:spcBef>
                <a:spcPct val="20000"/>
              </a:spcBef>
            </a:pPr>
            <a:r>
              <a:rPr lang="en-US" sz="2800" b="1" dirty="0">
                <a:solidFill>
                  <a:srgbClr val="E46C0A"/>
                </a:solidFill>
                <a:latin typeface="Franklin Gothic Book"/>
              </a:rPr>
              <a:t>Your Boss is a High-D</a:t>
            </a:r>
          </a:p>
        </p:txBody>
      </p:sp>
      <p:sp>
        <p:nvSpPr>
          <p:cNvPr id="9"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37</a:t>
            </a:fld>
            <a:r>
              <a:rPr lang="en-US" dirty="0"/>
              <a:t> </a:t>
            </a:r>
            <a:r>
              <a:rPr lang="en-US" dirty="0">
                <a:solidFill>
                  <a:srgbClr val="002060"/>
                </a:solidFill>
                <a:latin typeface="Calibri"/>
              </a:rPr>
              <a:t>| </a:t>
            </a:r>
            <a:r>
              <a:rPr lang="en-US" sz="1400" dirty="0">
                <a:solidFill>
                  <a:srgbClr val="04346C"/>
                </a:solidFill>
                <a:latin typeface="Franklin Gothic Book"/>
              </a:rPr>
              <a:t>2-8</a:t>
            </a:r>
            <a:endParaRPr lang="en-US" dirty="0"/>
          </a:p>
        </p:txBody>
      </p:sp>
    </p:spTree>
    <p:extLst>
      <p:ext uri="{BB962C8B-B14F-4D97-AF65-F5344CB8AC3E}">
        <p14:creationId xmlns:p14="http://schemas.microsoft.com/office/powerpoint/2010/main" val="37423041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1267">
                                            <p:txEl>
                                              <p:pRg st="0" end="0"/>
                                            </p:txEl>
                                          </p:spTgt>
                                        </p:tgtEl>
                                        <p:attrNameLst>
                                          <p:attrName>style.visibility</p:attrName>
                                        </p:attrNameLst>
                                      </p:cBhvr>
                                      <p:to>
                                        <p:strVal val="visible"/>
                                      </p:to>
                                    </p:set>
                                    <p:anim calcmode="lin" valueType="num">
                                      <p:cBhvr additive="base">
                                        <p:cTn id="7" dur="500" fill="hold"/>
                                        <p:tgtEl>
                                          <p:spTgt spid="6512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5126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7"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Footer Placeholder 3"/>
          <p:cNvSpPr>
            <a:spLocks noGrp="1"/>
          </p:cNvSpPr>
          <p:nvPr>
            <p:ph type="ftr" sz="quarter" idx="4294967295"/>
          </p:nvPr>
        </p:nvSpPr>
        <p:spPr>
          <a:xfrm>
            <a:off x="2209800" y="6477000"/>
            <a:ext cx="6248400" cy="2286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800" dirty="0"/>
              <a:t>Duplication prohibited without prior written consent of Leadership Strategies, Inc. Copyright 2015 Leadership Strategies, Inc. 1-02</a:t>
            </a:r>
          </a:p>
        </p:txBody>
      </p:sp>
      <p:sp>
        <p:nvSpPr>
          <p:cNvPr id="2048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fld id="{23028AD5-5D38-4B3B-BC11-6494D87C244B}" type="slidenum">
              <a:rPr lang="en-US" altLang="en-US" sz="900" smtClean="0">
                <a:latin typeface="Trebuchet MS" panose="020B0603020202020204" pitchFamily="34" charset="0"/>
              </a:rPr>
              <a:pPr>
                <a:spcBef>
                  <a:spcPct val="0"/>
                </a:spcBef>
                <a:buClrTx/>
                <a:buSzTx/>
                <a:buFontTx/>
                <a:buNone/>
              </a:pPr>
              <a:t>38</a:t>
            </a:fld>
            <a:endParaRPr lang="en-US" altLang="en-US" sz="900">
              <a:latin typeface="HelveticaNeue MediumExt" charset="0"/>
            </a:endParaRPr>
          </a:p>
        </p:txBody>
      </p:sp>
      <p:sp>
        <p:nvSpPr>
          <p:cNvPr id="20484" name="Rectangle 2"/>
          <p:cNvSpPr>
            <a:spLocks noGrp="1" noChangeArrowheads="1"/>
          </p:cNvSpPr>
          <p:nvPr>
            <p:ph type="title"/>
          </p:nvPr>
        </p:nvSpPr>
        <p:spPr/>
        <p:txBody>
          <a:bodyPr/>
          <a:lstStyle/>
          <a:p>
            <a:r>
              <a:rPr lang="en-US" dirty="0"/>
              <a:t>B. Adapting to the Style of Others</a:t>
            </a:r>
            <a:endParaRPr lang="en-US" altLang="en-US" dirty="0"/>
          </a:p>
        </p:txBody>
      </p:sp>
      <p:sp>
        <p:nvSpPr>
          <p:cNvPr id="652291" name="Rectangle 3"/>
          <p:cNvSpPr>
            <a:spLocks noGrp="1" noChangeArrowheads="1"/>
          </p:cNvSpPr>
          <p:nvPr>
            <p:ph type="body" idx="1"/>
          </p:nvPr>
        </p:nvSpPr>
        <p:spPr>
          <a:xfrm>
            <a:off x="296030" y="1711538"/>
            <a:ext cx="3972190" cy="4191000"/>
          </a:xfrm>
        </p:spPr>
        <p:txBody>
          <a:bodyPr/>
          <a:lstStyle/>
          <a:p>
            <a:pPr eaLnBrk="1" hangingPunct="1"/>
            <a:r>
              <a:rPr lang="en-US" altLang="en-US" u="sng" dirty="0">
                <a:solidFill>
                  <a:schemeClr val="tx2"/>
                </a:solidFill>
              </a:rPr>
              <a:t>First</a:t>
            </a:r>
            <a:r>
              <a:rPr lang="en-US" altLang="en-US" dirty="0">
                <a:solidFill>
                  <a:schemeClr val="tx2"/>
                </a:solidFill>
              </a:rPr>
              <a:t>:</a:t>
            </a:r>
            <a:br>
              <a:rPr lang="en-US" altLang="en-US" dirty="0">
                <a:solidFill>
                  <a:schemeClr val="tx2"/>
                </a:solidFill>
              </a:rPr>
            </a:br>
            <a:r>
              <a:rPr lang="en-US" altLang="en-US" dirty="0">
                <a:solidFill>
                  <a:schemeClr val="tx2"/>
                </a:solidFill>
              </a:rPr>
              <a:t>How was your weekend?</a:t>
            </a:r>
          </a:p>
          <a:p>
            <a:pPr eaLnBrk="1" hangingPunct="1"/>
            <a:endParaRPr lang="en-US" alt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899" t="1710" r="11097" b="2207"/>
          <a:stretch/>
        </p:blipFill>
        <p:spPr>
          <a:xfrm>
            <a:off x="4734190" y="1063031"/>
            <a:ext cx="4138946" cy="5030172"/>
          </a:xfrm>
          <a:prstGeom prst="rect">
            <a:avLst/>
          </a:prstGeom>
        </p:spPr>
      </p:pic>
      <p:sp>
        <p:nvSpPr>
          <p:cNvPr id="7" name="TextBox 8"/>
          <p:cNvSpPr txBox="1"/>
          <p:nvPr/>
        </p:nvSpPr>
        <p:spPr>
          <a:xfrm>
            <a:off x="3933789" y="2479285"/>
            <a:ext cx="668862"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1">
                    <a:lumMod val="75000"/>
                  </a:schemeClr>
                </a:solidFill>
              </a:rPr>
              <a:t>-</a:t>
            </a:r>
          </a:p>
        </p:txBody>
      </p:sp>
      <p:sp>
        <p:nvSpPr>
          <p:cNvPr id="8" name="Rectangle 7"/>
          <p:cNvSpPr/>
          <p:nvPr/>
        </p:nvSpPr>
        <p:spPr>
          <a:xfrm>
            <a:off x="296030" y="1020532"/>
            <a:ext cx="3246017" cy="523220"/>
          </a:xfrm>
          <a:prstGeom prst="rect">
            <a:avLst/>
          </a:prstGeom>
        </p:spPr>
        <p:txBody>
          <a:bodyPr wrap="none">
            <a:spAutoFit/>
          </a:bodyPr>
          <a:lstStyle/>
          <a:p>
            <a:pPr>
              <a:spcBef>
                <a:spcPct val="20000"/>
              </a:spcBef>
            </a:pPr>
            <a:r>
              <a:rPr lang="en-US" sz="2800" b="1" dirty="0">
                <a:solidFill>
                  <a:srgbClr val="E46C0A"/>
                </a:solidFill>
                <a:latin typeface="Franklin Gothic Book"/>
              </a:rPr>
              <a:t>Your Boss is a High-I</a:t>
            </a:r>
          </a:p>
        </p:txBody>
      </p:sp>
      <p:sp>
        <p:nvSpPr>
          <p:cNvPr id="9"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38</a:t>
            </a:fld>
            <a:r>
              <a:rPr lang="en-US" dirty="0"/>
              <a:t> </a:t>
            </a:r>
            <a:r>
              <a:rPr lang="en-US" dirty="0">
                <a:solidFill>
                  <a:srgbClr val="002060"/>
                </a:solidFill>
                <a:latin typeface="Calibri"/>
              </a:rPr>
              <a:t>| </a:t>
            </a:r>
            <a:r>
              <a:rPr lang="en-US" sz="1400" dirty="0">
                <a:solidFill>
                  <a:srgbClr val="04346C"/>
                </a:solidFill>
                <a:latin typeface="Franklin Gothic Book"/>
              </a:rPr>
              <a:t>2-8</a:t>
            </a:r>
            <a:endParaRPr lang="en-US" dirty="0"/>
          </a:p>
        </p:txBody>
      </p:sp>
    </p:spTree>
    <p:extLst>
      <p:ext uri="{BB962C8B-B14F-4D97-AF65-F5344CB8AC3E}">
        <p14:creationId xmlns:p14="http://schemas.microsoft.com/office/powerpoint/2010/main" val="459006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2291">
                                            <p:txEl>
                                              <p:pRg st="0" end="0"/>
                                            </p:txEl>
                                          </p:spTgt>
                                        </p:tgtEl>
                                        <p:attrNameLst>
                                          <p:attrName>style.visibility</p:attrName>
                                        </p:attrNameLst>
                                      </p:cBhvr>
                                      <p:to>
                                        <p:strVal val="visible"/>
                                      </p:to>
                                    </p:set>
                                    <p:anim calcmode="lin" valueType="num">
                                      <p:cBhvr additive="base">
                                        <p:cTn id="7" dur="500" fill="hold"/>
                                        <p:tgtEl>
                                          <p:spTgt spid="65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522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29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Footer Placeholder 3"/>
          <p:cNvSpPr>
            <a:spLocks noGrp="1"/>
          </p:cNvSpPr>
          <p:nvPr>
            <p:ph type="ftr" sz="quarter" idx="4294967295"/>
          </p:nvPr>
        </p:nvSpPr>
        <p:spPr>
          <a:xfrm>
            <a:off x="2209800" y="6477000"/>
            <a:ext cx="6248400" cy="2286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800" dirty="0"/>
              <a:t>Duplication prohibited without prior written consent of Leadership Strategies, Inc. Copyright 2015 Leadership Strategies, Inc. 1-02</a:t>
            </a:r>
          </a:p>
        </p:txBody>
      </p:sp>
      <p:sp>
        <p:nvSpPr>
          <p:cNvPr id="2150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fld id="{BDB3696B-7CB4-402B-8E67-61A74D3F16C5}" type="slidenum">
              <a:rPr lang="en-US" altLang="en-US" sz="900" smtClean="0">
                <a:latin typeface="Trebuchet MS" panose="020B0603020202020204" pitchFamily="34" charset="0"/>
              </a:rPr>
              <a:pPr>
                <a:spcBef>
                  <a:spcPct val="0"/>
                </a:spcBef>
                <a:buClrTx/>
                <a:buSzTx/>
                <a:buFontTx/>
                <a:buNone/>
              </a:pPr>
              <a:t>39</a:t>
            </a:fld>
            <a:endParaRPr lang="en-US" altLang="en-US" sz="900">
              <a:latin typeface="HelveticaNeue MediumExt" charset="0"/>
            </a:endParaRPr>
          </a:p>
        </p:txBody>
      </p:sp>
      <p:sp>
        <p:nvSpPr>
          <p:cNvPr id="21508" name="Rectangle 2"/>
          <p:cNvSpPr>
            <a:spLocks noGrp="1" noChangeArrowheads="1"/>
          </p:cNvSpPr>
          <p:nvPr>
            <p:ph type="title"/>
          </p:nvPr>
        </p:nvSpPr>
        <p:spPr/>
        <p:txBody>
          <a:bodyPr/>
          <a:lstStyle/>
          <a:p>
            <a:pPr eaLnBrk="1" hangingPunct="1"/>
            <a:r>
              <a:rPr lang="en-US" altLang="en-US"/>
              <a:t>Your Boss is a High-S</a:t>
            </a:r>
          </a:p>
        </p:txBody>
      </p:sp>
      <p:sp>
        <p:nvSpPr>
          <p:cNvPr id="653315" name="Rectangle 3"/>
          <p:cNvSpPr>
            <a:spLocks noGrp="1" noChangeArrowheads="1"/>
          </p:cNvSpPr>
          <p:nvPr>
            <p:ph type="body" idx="1"/>
          </p:nvPr>
        </p:nvSpPr>
        <p:spPr>
          <a:xfrm>
            <a:off x="296030" y="1672132"/>
            <a:ext cx="7772400" cy="4749800"/>
          </a:xfrm>
        </p:spPr>
        <p:txBody>
          <a:bodyPr/>
          <a:lstStyle/>
          <a:p>
            <a:pPr eaLnBrk="1" hangingPunct="1"/>
            <a:r>
              <a:rPr lang="en-US" altLang="en-US" u="sng" dirty="0">
                <a:solidFill>
                  <a:schemeClr val="tx2"/>
                </a:solidFill>
              </a:rPr>
              <a:t>First</a:t>
            </a:r>
            <a:r>
              <a:rPr lang="en-US" altLang="en-US" dirty="0">
                <a:solidFill>
                  <a:schemeClr val="tx2"/>
                </a:solidFill>
              </a:rPr>
              <a:t>:</a:t>
            </a:r>
            <a:br>
              <a:rPr lang="en-US" altLang="en-US" dirty="0">
                <a:solidFill>
                  <a:schemeClr val="tx2"/>
                </a:solidFill>
              </a:rPr>
            </a:br>
            <a:r>
              <a:rPr lang="en-US" altLang="en-US" dirty="0">
                <a:solidFill>
                  <a:schemeClr val="tx2"/>
                </a:solidFill>
              </a:rPr>
              <a:t>How are you?</a:t>
            </a:r>
          </a:p>
          <a:p>
            <a:pPr eaLnBrk="1" hangingPunct="1"/>
            <a:endParaRPr lang="en-US" alt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899" t="1710" r="11097" b="2207"/>
          <a:stretch/>
        </p:blipFill>
        <p:spPr>
          <a:xfrm>
            <a:off x="4734190" y="1063031"/>
            <a:ext cx="4138946" cy="5030172"/>
          </a:xfrm>
          <a:prstGeom prst="rect">
            <a:avLst/>
          </a:prstGeom>
        </p:spPr>
      </p:pic>
      <p:sp>
        <p:nvSpPr>
          <p:cNvPr id="7" name="TextBox 8"/>
          <p:cNvSpPr txBox="1"/>
          <p:nvPr/>
        </p:nvSpPr>
        <p:spPr>
          <a:xfrm>
            <a:off x="4459993" y="1994120"/>
            <a:ext cx="668862"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1">
                    <a:lumMod val="75000"/>
                  </a:schemeClr>
                </a:solidFill>
              </a:rPr>
              <a:t>-</a:t>
            </a:r>
          </a:p>
        </p:txBody>
      </p:sp>
      <p:sp>
        <p:nvSpPr>
          <p:cNvPr id="8" name="Rectangle 7"/>
          <p:cNvSpPr/>
          <p:nvPr/>
        </p:nvSpPr>
        <p:spPr>
          <a:xfrm>
            <a:off x="296030" y="1020532"/>
            <a:ext cx="3361433" cy="523220"/>
          </a:xfrm>
          <a:prstGeom prst="rect">
            <a:avLst/>
          </a:prstGeom>
        </p:spPr>
        <p:txBody>
          <a:bodyPr wrap="none">
            <a:spAutoFit/>
          </a:bodyPr>
          <a:lstStyle/>
          <a:p>
            <a:pPr>
              <a:spcBef>
                <a:spcPct val="20000"/>
              </a:spcBef>
            </a:pPr>
            <a:r>
              <a:rPr lang="en-US" sz="2800" b="1" dirty="0">
                <a:solidFill>
                  <a:srgbClr val="E46C0A"/>
                </a:solidFill>
                <a:latin typeface="Franklin Gothic Book"/>
              </a:rPr>
              <a:t>Your Boss is a High-S</a:t>
            </a:r>
          </a:p>
        </p:txBody>
      </p:sp>
      <p:sp>
        <p:nvSpPr>
          <p:cNvPr id="9"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39</a:t>
            </a:fld>
            <a:r>
              <a:rPr lang="en-US" dirty="0"/>
              <a:t> </a:t>
            </a:r>
            <a:r>
              <a:rPr lang="en-US" dirty="0">
                <a:solidFill>
                  <a:srgbClr val="002060"/>
                </a:solidFill>
                <a:latin typeface="Calibri"/>
              </a:rPr>
              <a:t>| </a:t>
            </a:r>
            <a:r>
              <a:rPr lang="en-US" sz="1400" dirty="0">
                <a:solidFill>
                  <a:srgbClr val="04346C"/>
                </a:solidFill>
                <a:latin typeface="Franklin Gothic Book"/>
              </a:rPr>
              <a:t>2-8</a:t>
            </a:r>
            <a:endParaRPr lang="en-US" dirty="0"/>
          </a:p>
        </p:txBody>
      </p:sp>
    </p:spTree>
    <p:extLst>
      <p:ext uri="{BB962C8B-B14F-4D97-AF65-F5344CB8AC3E}">
        <p14:creationId xmlns:p14="http://schemas.microsoft.com/office/powerpoint/2010/main" val="1195363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3315">
                                            <p:txEl>
                                              <p:pRg st="0" end="0"/>
                                            </p:txEl>
                                          </p:spTgt>
                                        </p:tgtEl>
                                        <p:attrNameLst>
                                          <p:attrName>style.visibility</p:attrName>
                                        </p:attrNameLst>
                                      </p:cBhvr>
                                      <p:to>
                                        <p:strVal val="visible"/>
                                      </p:to>
                                    </p:set>
                                    <p:anim calcmode="lin" valueType="num">
                                      <p:cBhvr additive="base">
                                        <p:cTn id="7" dur="500" fill="hold"/>
                                        <p:tgtEl>
                                          <p:spTgt spid="6533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533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Demi" panose="020B0703020102020204" pitchFamily="34" charset="0"/>
              </a:rPr>
              <a:t>TAFA</a:t>
            </a:r>
            <a:r>
              <a:rPr lang="en-US" dirty="0"/>
              <a:t> - What does it mean to </a:t>
            </a:r>
            <a:br>
              <a:rPr lang="en-US" dirty="0"/>
            </a:br>
            <a:r>
              <a:rPr lang="en-US" dirty="0">
                <a:latin typeface="Franklin Gothic Demi" panose="020B0703020102020204" pitchFamily="34" charset="0"/>
              </a:rPr>
              <a:t>“Take a Facilitative Approach?”</a:t>
            </a:r>
          </a:p>
        </p:txBody>
      </p:sp>
      <p:sp>
        <p:nvSpPr>
          <p:cNvPr id="22" name="TextBox 21"/>
          <p:cNvSpPr txBox="1"/>
          <p:nvPr/>
        </p:nvSpPr>
        <p:spPr>
          <a:xfrm>
            <a:off x="8638391" y="4859652"/>
            <a:ext cx="257513"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3" name="Content Placeholder 2"/>
          <p:cNvSpPr>
            <a:spLocks noGrp="1"/>
          </p:cNvSpPr>
          <p:nvPr>
            <p:ph idx="1"/>
          </p:nvPr>
        </p:nvSpPr>
        <p:spPr>
          <a:xfrm>
            <a:off x="296030" y="980545"/>
            <a:ext cx="8229600" cy="6239652"/>
          </a:xfrm>
        </p:spPr>
        <p:txBody>
          <a:bodyPr/>
          <a:lstStyle/>
          <a:p>
            <a:pPr marL="0" indent="0">
              <a:buNone/>
            </a:pPr>
            <a:r>
              <a:rPr lang="en-US" b="1" dirty="0">
                <a:solidFill>
                  <a:schemeClr val="accent6">
                    <a:lumMod val="75000"/>
                  </a:schemeClr>
                </a:solidFill>
                <a:latin typeface="Franklin Gothic Medium"/>
                <a:cs typeface="Franklin Gothic Medium"/>
              </a:rPr>
              <a:t>The Seven TAFA Principles</a:t>
            </a:r>
          </a:p>
          <a:p>
            <a:pPr marL="457200" indent="-457200">
              <a:spcBef>
                <a:spcPts val="900"/>
              </a:spcBef>
              <a:buClr>
                <a:schemeClr val="tx1"/>
              </a:buClr>
              <a:buSzPct val="85000"/>
              <a:buFont typeface="+mj-lt"/>
              <a:buAutoNum type="arabicPeriod"/>
            </a:pPr>
            <a:r>
              <a:rPr lang="en-US" sz="2400" b="1" dirty="0">
                <a:solidFill>
                  <a:schemeClr val="accent6">
                    <a:lumMod val="75000"/>
                  </a:schemeClr>
                </a:solidFill>
                <a:latin typeface="Franklin Gothic Demi" panose="020B0703020102020204" pitchFamily="34" charset="0"/>
              </a:rPr>
              <a:t>S</a:t>
            </a:r>
            <a:r>
              <a:rPr lang="en-US" sz="2400" b="1" u="sng" dirty="0"/>
              <a:t>tart</a:t>
            </a:r>
            <a:r>
              <a:rPr lang="en-US" sz="2400" b="1" dirty="0">
                <a:solidFill>
                  <a:schemeClr val="accent6">
                    <a:lumMod val="75000"/>
                  </a:schemeClr>
                </a:solidFill>
                <a:latin typeface="Franklin Gothic Demi" panose="020B0703020102020204" pitchFamily="34" charset="0"/>
              </a:rPr>
              <a:t> </a:t>
            </a:r>
            <a:r>
              <a:rPr lang="en-US" sz="2400" dirty="0"/>
              <a:t>with the why, not with the what.</a:t>
            </a:r>
          </a:p>
          <a:p>
            <a:pPr marL="457200" indent="-457200">
              <a:spcBef>
                <a:spcPts val="900"/>
              </a:spcBef>
              <a:buClr>
                <a:schemeClr val="tx1"/>
              </a:buClr>
              <a:buSzPct val="85000"/>
              <a:buFont typeface="+mj-lt"/>
              <a:buAutoNum type="arabicPeriod"/>
            </a:pPr>
            <a:r>
              <a:rPr lang="en-US" sz="2400" b="1" dirty="0">
                <a:solidFill>
                  <a:schemeClr val="accent6">
                    <a:lumMod val="75000"/>
                  </a:schemeClr>
                </a:solidFill>
                <a:latin typeface="Franklin Gothic Demi" panose="020B0703020102020204" pitchFamily="34" charset="0"/>
              </a:rPr>
              <a:t>U</a:t>
            </a:r>
            <a:r>
              <a:rPr lang="en-US" sz="2400" b="1" u="sng" dirty="0"/>
              <a:t>nderstand</a:t>
            </a:r>
            <a:r>
              <a:rPr lang="en-US" sz="2400" dirty="0">
                <a:solidFill>
                  <a:schemeClr val="tx1"/>
                </a:solidFill>
              </a:rPr>
              <a:t> and empower, don’t command and control.</a:t>
            </a:r>
          </a:p>
          <a:p>
            <a:pPr marL="457200" indent="-457200">
              <a:spcBef>
                <a:spcPts val="900"/>
              </a:spcBef>
              <a:buClr>
                <a:schemeClr val="tx1"/>
              </a:buClr>
              <a:buSzPct val="85000"/>
              <a:buFont typeface="+mj-lt"/>
              <a:buAutoNum type="arabicPeriod"/>
            </a:pPr>
            <a:r>
              <a:rPr lang="en-US" sz="2400" b="1" dirty="0">
                <a:solidFill>
                  <a:schemeClr val="accent6">
                    <a:lumMod val="75000"/>
                  </a:schemeClr>
                </a:solidFill>
                <a:latin typeface="Franklin Gothic Demi" panose="020B0703020102020204" pitchFamily="34" charset="0"/>
              </a:rPr>
              <a:t>C</a:t>
            </a:r>
            <a:r>
              <a:rPr lang="en-US" sz="2400" b="1" u="sng" dirty="0"/>
              <a:t>reate</a:t>
            </a:r>
            <a:r>
              <a:rPr lang="en-US" sz="2400" b="1" dirty="0"/>
              <a:t> </a:t>
            </a:r>
            <a:r>
              <a:rPr lang="en-US" sz="2400" dirty="0"/>
              <a:t>the </a:t>
            </a:r>
            <a:r>
              <a:rPr lang="en-US" sz="2400" dirty="0">
                <a:solidFill>
                  <a:schemeClr val="tx1"/>
                </a:solidFill>
              </a:rPr>
              <a:t>vision, </a:t>
            </a:r>
            <a:r>
              <a:rPr lang="en-US" sz="2400" dirty="0"/>
              <a:t>not the solution.</a:t>
            </a:r>
          </a:p>
          <a:p>
            <a:pPr marL="457200" indent="-457200">
              <a:spcBef>
                <a:spcPts val="900"/>
              </a:spcBef>
              <a:buClr>
                <a:schemeClr val="tx1"/>
              </a:buClr>
              <a:buSzPct val="85000"/>
              <a:buFont typeface="+mj-lt"/>
              <a:buAutoNum type="arabicPeriod"/>
            </a:pPr>
            <a:r>
              <a:rPr lang="en-US" sz="2400" b="1" dirty="0">
                <a:solidFill>
                  <a:schemeClr val="accent6">
                    <a:lumMod val="75000"/>
                  </a:schemeClr>
                </a:solidFill>
                <a:latin typeface="Franklin Gothic Medium"/>
                <a:cs typeface="Franklin Gothic Medium"/>
              </a:rPr>
              <a:t>C</a:t>
            </a:r>
            <a:r>
              <a:rPr lang="en-US" sz="2400" b="1" u="sng" dirty="0"/>
              <a:t>onnect</a:t>
            </a:r>
            <a:r>
              <a:rPr lang="en-US" sz="2400" dirty="0"/>
              <a:t> first; correct second.</a:t>
            </a:r>
          </a:p>
          <a:p>
            <a:pPr marL="457200" indent="-457200">
              <a:spcBef>
                <a:spcPts val="900"/>
              </a:spcBef>
              <a:buClr>
                <a:schemeClr val="tx1"/>
              </a:buClr>
              <a:buSzPct val="85000"/>
              <a:buFont typeface="+mj-lt"/>
              <a:buAutoNum type="arabicPeriod"/>
            </a:pPr>
            <a:r>
              <a:rPr lang="en-US" sz="2400" b="1" dirty="0">
                <a:solidFill>
                  <a:schemeClr val="accent6">
                    <a:lumMod val="75000"/>
                  </a:schemeClr>
                </a:solidFill>
                <a:latin typeface="Franklin Gothic Demi" panose="020B0703020102020204" pitchFamily="34" charset="0"/>
              </a:rPr>
              <a:t>E</a:t>
            </a:r>
            <a:r>
              <a:rPr lang="en-US" sz="2400" b="1" u="sng" dirty="0"/>
              <a:t>quip</a:t>
            </a:r>
            <a:r>
              <a:rPr lang="en-US" sz="2400" dirty="0"/>
              <a:t> for success; monitor for results.</a:t>
            </a:r>
          </a:p>
          <a:p>
            <a:pPr marL="457200" indent="-457200">
              <a:spcBef>
                <a:spcPts val="900"/>
              </a:spcBef>
              <a:buClr>
                <a:schemeClr val="tx1"/>
              </a:buClr>
              <a:buSzPct val="85000"/>
              <a:buFont typeface="+mj-lt"/>
              <a:buAutoNum type="arabicPeriod"/>
            </a:pPr>
            <a:r>
              <a:rPr lang="en-US" sz="2400" b="1" dirty="0">
                <a:solidFill>
                  <a:schemeClr val="accent6">
                    <a:lumMod val="75000"/>
                  </a:schemeClr>
                </a:solidFill>
                <a:latin typeface="Franklin Gothic Demi" panose="020B0703020102020204" pitchFamily="34" charset="0"/>
              </a:rPr>
              <a:t>E</a:t>
            </a:r>
            <a:r>
              <a:rPr lang="en-US" sz="2400" b="1" u="sng" dirty="0"/>
              <a:t>ngage</a:t>
            </a:r>
            <a:r>
              <a:rPr lang="en-US" sz="2400" dirty="0"/>
              <a:t> conflict; resolve dysfunction.</a:t>
            </a:r>
          </a:p>
          <a:p>
            <a:pPr marL="457200" indent="-457200">
              <a:spcBef>
                <a:spcPts val="900"/>
              </a:spcBef>
              <a:buClr>
                <a:schemeClr val="tx1"/>
              </a:buClr>
              <a:buSzPct val="85000"/>
              <a:buFont typeface="+mj-lt"/>
              <a:buAutoNum type="arabicPeriod"/>
            </a:pPr>
            <a:r>
              <a:rPr lang="en-US" sz="2400" b="1" dirty="0">
                <a:solidFill>
                  <a:schemeClr val="accent6">
                    <a:lumMod val="75000"/>
                  </a:schemeClr>
                </a:solidFill>
                <a:latin typeface="Franklin Gothic Demi" panose="020B0703020102020204" pitchFamily="34" charset="0"/>
              </a:rPr>
              <a:t>D</a:t>
            </a:r>
            <a:r>
              <a:rPr lang="en-US" sz="2400" b="1" u="sng" dirty="0"/>
              <a:t>rive</a:t>
            </a:r>
            <a:r>
              <a:rPr lang="en-US" sz="2400" b="1" dirty="0">
                <a:solidFill>
                  <a:schemeClr val="accent6">
                    <a:lumMod val="75000"/>
                  </a:schemeClr>
                </a:solidFill>
                <a:latin typeface="Franklin Gothic Demi" panose="020B0703020102020204" pitchFamily="34" charset="0"/>
              </a:rPr>
              <a:t> </a:t>
            </a:r>
            <a:r>
              <a:rPr lang="en-US" sz="2400" dirty="0"/>
              <a:t>participation, not just input.</a:t>
            </a:r>
          </a:p>
          <a:p>
            <a:pPr marL="0" indent="0">
              <a:spcBef>
                <a:spcPts val="900"/>
              </a:spcBef>
              <a:buClr>
                <a:schemeClr val="tx1"/>
              </a:buClr>
              <a:buSzPct val="85000"/>
              <a:buNone/>
            </a:pPr>
            <a:endParaRPr lang="en-US" sz="2400" dirty="0"/>
          </a:p>
        </p:txBody>
      </p:sp>
      <p:pic>
        <p:nvPicPr>
          <p:cNvPr id="14" name="Picture 13"/>
          <p:cNvPicPr>
            <a:picLocks noChangeAspect="1"/>
          </p:cNvPicPr>
          <p:nvPr/>
        </p:nvPicPr>
        <p:blipFill>
          <a:blip r:embed="rId3"/>
          <a:stretch>
            <a:fillRect/>
          </a:stretch>
        </p:blipFill>
        <p:spPr>
          <a:xfrm>
            <a:off x="6640525" y="2595465"/>
            <a:ext cx="2255379" cy="2264188"/>
          </a:xfrm>
          <a:prstGeom prst="rect">
            <a:avLst/>
          </a:prstGeom>
        </p:spPr>
      </p:pic>
      <p:sp>
        <p:nvSpPr>
          <p:cNvPr id="6" name="TextBox 5"/>
          <p:cNvSpPr txBox="1"/>
          <p:nvPr/>
        </p:nvSpPr>
        <p:spPr>
          <a:xfrm>
            <a:off x="5120593" y="5091285"/>
            <a:ext cx="994917" cy="979071"/>
          </a:xfrm>
          <a:prstGeom prst="rect">
            <a:avLst/>
          </a:prstGeom>
          <a:solidFill>
            <a:srgbClr val="00467F"/>
          </a:solidFill>
        </p:spPr>
        <p:txBody>
          <a:bodyPr wrap="none" rtlCol="0" anchor="ctr" anchorCtr="0">
            <a:noAutofit/>
          </a:bodyPr>
          <a:lstStyle/>
          <a:p>
            <a:pPr algn="ctr"/>
            <a:r>
              <a:rPr lang="en-US" sz="7200" dirty="0">
                <a:solidFill>
                  <a:schemeClr val="accent6">
                    <a:lumMod val="40000"/>
                    <a:lumOff val="60000"/>
                  </a:schemeClr>
                </a:solidFill>
                <a:latin typeface="Franklin Gothic Demi" panose="020B0703020102020204" pitchFamily="34" charset="0"/>
              </a:rPr>
              <a:t>E</a:t>
            </a:r>
          </a:p>
        </p:txBody>
      </p:sp>
      <p:sp>
        <p:nvSpPr>
          <p:cNvPr id="7" name="TextBox 6"/>
          <p:cNvSpPr txBox="1"/>
          <p:nvPr/>
        </p:nvSpPr>
        <p:spPr>
          <a:xfrm>
            <a:off x="2916470" y="5091285"/>
            <a:ext cx="994917" cy="979071"/>
          </a:xfrm>
          <a:prstGeom prst="rect">
            <a:avLst/>
          </a:prstGeom>
          <a:solidFill>
            <a:srgbClr val="00467F"/>
          </a:solidFill>
        </p:spPr>
        <p:txBody>
          <a:bodyPr wrap="none" rtlCol="0" anchor="ctr" anchorCtr="0">
            <a:noAutofit/>
          </a:bodyPr>
          <a:lstStyle/>
          <a:p>
            <a:pPr algn="ctr"/>
            <a:r>
              <a:rPr lang="en-US" sz="7200" dirty="0">
                <a:solidFill>
                  <a:schemeClr val="accent6">
                    <a:lumMod val="40000"/>
                    <a:lumOff val="60000"/>
                  </a:schemeClr>
                </a:solidFill>
                <a:latin typeface="Franklin Gothic Demi" panose="020B0703020102020204" pitchFamily="34" charset="0"/>
              </a:rPr>
              <a:t>C</a:t>
            </a:r>
          </a:p>
        </p:txBody>
      </p:sp>
      <p:sp>
        <p:nvSpPr>
          <p:cNvPr id="8" name="TextBox 7"/>
          <p:cNvSpPr txBox="1"/>
          <p:nvPr/>
        </p:nvSpPr>
        <p:spPr>
          <a:xfrm>
            <a:off x="6228271" y="5091284"/>
            <a:ext cx="994917" cy="979071"/>
          </a:xfrm>
          <a:prstGeom prst="rect">
            <a:avLst/>
          </a:prstGeom>
          <a:solidFill>
            <a:srgbClr val="00467F"/>
          </a:solidFill>
        </p:spPr>
        <p:txBody>
          <a:bodyPr wrap="none" rtlCol="0" anchor="ctr" anchorCtr="0">
            <a:noAutofit/>
          </a:bodyPr>
          <a:lstStyle/>
          <a:p>
            <a:pPr algn="ctr"/>
            <a:r>
              <a:rPr lang="en-US" sz="7200" dirty="0">
                <a:solidFill>
                  <a:schemeClr val="accent6">
                    <a:lumMod val="40000"/>
                    <a:lumOff val="60000"/>
                  </a:schemeClr>
                </a:solidFill>
                <a:latin typeface="Franklin Gothic Demi" panose="020B0703020102020204" pitchFamily="34" charset="0"/>
              </a:rPr>
              <a:t>E</a:t>
            </a:r>
          </a:p>
        </p:txBody>
      </p:sp>
      <p:sp>
        <p:nvSpPr>
          <p:cNvPr id="9" name="TextBox 8"/>
          <p:cNvSpPr txBox="1"/>
          <p:nvPr/>
        </p:nvSpPr>
        <p:spPr>
          <a:xfrm>
            <a:off x="1811693" y="5099431"/>
            <a:ext cx="994917" cy="979071"/>
          </a:xfrm>
          <a:prstGeom prst="rect">
            <a:avLst/>
          </a:prstGeom>
          <a:solidFill>
            <a:srgbClr val="00467F"/>
          </a:solidFill>
        </p:spPr>
        <p:txBody>
          <a:bodyPr wrap="none" rtlCol="0" anchor="ctr" anchorCtr="0">
            <a:noAutofit/>
          </a:bodyPr>
          <a:lstStyle/>
          <a:p>
            <a:pPr algn="ctr"/>
            <a:r>
              <a:rPr lang="en-US" sz="7200" dirty="0">
                <a:solidFill>
                  <a:schemeClr val="accent6">
                    <a:lumMod val="40000"/>
                    <a:lumOff val="60000"/>
                  </a:schemeClr>
                </a:solidFill>
                <a:latin typeface="Franklin Gothic Demi" panose="020B0703020102020204" pitchFamily="34" charset="0"/>
              </a:rPr>
              <a:t>U</a:t>
            </a:r>
          </a:p>
        </p:txBody>
      </p:sp>
      <p:sp>
        <p:nvSpPr>
          <p:cNvPr id="10" name="TextBox 9"/>
          <p:cNvSpPr txBox="1"/>
          <p:nvPr/>
        </p:nvSpPr>
        <p:spPr>
          <a:xfrm>
            <a:off x="704015" y="5099431"/>
            <a:ext cx="994917" cy="979071"/>
          </a:xfrm>
          <a:prstGeom prst="rect">
            <a:avLst/>
          </a:prstGeom>
          <a:solidFill>
            <a:srgbClr val="00467F"/>
          </a:solidFill>
        </p:spPr>
        <p:txBody>
          <a:bodyPr wrap="none" rtlCol="0" anchor="ctr" anchorCtr="0">
            <a:noAutofit/>
          </a:bodyPr>
          <a:lstStyle/>
          <a:p>
            <a:pPr algn="ctr"/>
            <a:r>
              <a:rPr lang="en-US" sz="7200" dirty="0">
                <a:solidFill>
                  <a:schemeClr val="accent6">
                    <a:lumMod val="40000"/>
                    <a:lumOff val="60000"/>
                  </a:schemeClr>
                </a:solidFill>
                <a:latin typeface="Franklin Gothic Demi" panose="020B0703020102020204" pitchFamily="34" charset="0"/>
              </a:rPr>
              <a:t>S</a:t>
            </a:r>
          </a:p>
        </p:txBody>
      </p:sp>
      <p:sp>
        <p:nvSpPr>
          <p:cNvPr id="11" name="TextBox 10"/>
          <p:cNvSpPr txBox="1"/>
          <p:nvPr/>
        </p:nvSpPr>
        <p:spPr>
          <a:xfrm>
            <a:off x="7322570" y="5091285"/>
            <a:ext cx="994917" cy="979071"/>
          </a:xfrm>
          <a:prstGeom prst="rect">
            <a:avLst/>
          </a:prstGeom>
          <a:solidFill>
            <a:srgbClr val="00467F"/>
          </a:solidFill>
        </p:spPr>
        <p:txBody>
          <a:bodyPr wrap="none" rtlCol="0" anchor="ctr" anchorCtr="0">
            <a:noAutofit/>
          </a:bodyPr>
          <a:lstStyle/>
          <a:p>
            <a:pPr algn="ctr"/>
            <a:r>
              <a:rPr lang="en-US" sz="7200" dirty="0">
                <a:solidFill>
                  <a:schemeClr val="accent6">
                    <a:lumMod val="40000"/>
                    <a:lumOff val="60000"/>
                  </a:schemeClr>
                </a:solidFill>
                <a:latin typeface="Franklin Gothic Demi" panose="020B0703020102020204" pitchFamily="34" charset="0"/>
              </a:rPr>
              <a:t>D</a:t>
            </a:r>
          </a:p>
        </p:txBody>
      </p:sp>
      <p:sp>
        <p:nvSpPr>
          <p:cNvPr id="12" name="TextBox 11"/>
          <p:cNvSpPr txBox="1"/>
          <p:nvPr/>
        </p:nvSpPr>
        <p:spPr>
          <a:xfrm>
            <a:off x="4019604" y="5091285"/>
            <a:ext cx="994917" cy="979071"/>
          </a:xfrm>
          <a:prstGeom prst="rect">
            <a:avLst/>
          </a:prstGeom>
          <a:solidFill>
            <a:srgbClr val="00467F"/>
          </a:solidFill>
        </p:spPr>
        <p:txBody>
          <a:bodyPr wrap="none" rtlCol="0" anchor="ctr" anchorCtr="0">
            <a:noAutofit/>
          </a:bodyPr>
          <a:lstStyle/>
          <a:p>
            <a:pPr algn="ctr"/>
            <a:r>
              <a:rPr lang="en-US" sz="7200" dirty="0">
                <a:solidFill>
                  <a:schemeClr val="accent6">
                    <a:lumMod val="40000"/>
                    <a:lumOff val="60000"/>
                  </a:schemeClr>
                </a:solidFill>
                <a:latin typeface="Franklin Gothic Demi" panose="020B0703020102020204" pitchFamily="34" charset="0"/>
              </a:rPr>
              <a:t>C</a:t>
            </a:r>
          </a:p>
        </p:txBody>
      </p:sp>
      <p:sp>
        <p:nvSpPr>
          <p:cNvPr id="13" name="Footer Placeholder 4"/>
          <p:cNvSpPr>
            <a:spLocks noGrp="1"/>
          </p:cNvSpPr>
          <p:nvPr>
            <p:ph type="ftr" sz="quarter" idx="11"/>
          </p:nvPr>
        </p:nvSpPr>
        <p:spPr>
          <a:xfrm>
            <a:off x="2393599" y="6435829"/>
            <a:ext cx="4246926" cy="283668"/>
          </a:xfrm>
        </p:spPr>
        <p:txBody>
          <a:bodyPr/>
          <a:lstStyle/>
          <a:p>
            <a:r>
              <a:rPr lang="en-US" dirty="0">
                <a:latin typeface="Franklin Gothic Book"/>
                <a:cs typeface="Franklin Gothic Book"/>
              </a:rPr>
              <a:t>Copyright 2017, Leadership Strategies, Inc. - V15.07c Duplication prohibited without consent </a:t>
            </a:r>
          </a:p>
        </p:txBody>
      </p:sp>
    </p:spTree>
    <p:extLst>
      <p:ext uri="{BB962C8B-B14F-4D97-AF65-F5344CB8AC3E}">
        <p14:creationId xmlns:p14="http://schemas.microsoft.com/office/powerpoint/2010/main" val="287538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par>
                          <p:cTn id="31" fill="hold">
                            <p:stCondLst>
                              <p:cond delay="0"/>
                            </p:stCondLst>
                            <p:childTnLst>
                              <p:par>
                                <p:cTn id="32" presetID="10" presetClass="entr" presetSubtype="0" fill="hold" grpId="0" nodeType="afterEffect">
                                  <p:stCondLst>
                                    <p:cond delay="150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50"/>
                                        <p:tgtEl>
                                          <p:spTgt spid="8"/>
                                        </p:tgtEl>
                                      </p:cBhvr>
                                    </p:animEffect>
                                  </p:childTnLst>
                                </p:cTn>
                              </p:par>
                            </p:childTnLst>
                          </p:cTn>
                        </p:par>
                        <p:par>
                          <p:cTn id="35" fill="hold">
                            <p:stCondLst>
                              <p:cond delay="1750"/>
                            </p:stCondLst>
                            <p:childTnLst>
                              <p:par>
                                <p:cTn id="36" presetID="10"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250"/>
                                        <p:tgtEl>
                                          <p:spTgt spid="9"/>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50"/>
                                        <p:tgtEl>
                                          <p:spTgt spid="7"/>
                                        </p:tgtEl>
                                      </p:cBhvr>
                                    </p:animEffect>
                                  </p:childTnLst>
                                </p:cTn>
                              </p:par>
                            </p:childTnLst>
                          </p:cTn>
                        </p:par>
                        <p:par>
                          <p:cTn id="43" fill="hold">
                            <p:stCondLst>
                              <p:cond delay="2250"/>
                            </p:stCondLst>
                            <p:childTnLst>
                              <p:par>
                                <p:cTn id="44" presetID="10" presetClass="entr" presetSubtype="0"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250"/>
                                        <p:tgtEl>
                                          <p:spTgt spid="12"/>
                                        </p:tgtEl>
                                      </p:cBhvr>
                                    </p:animEffect>
                                  </p:childTnLst>
                                </p:cTn>
                              </p:par>
                            </p:childTnLst>
                          </p:cTn>
                        </p:par>
                        <p:par>
                          <p:cTn id="47" fill="hold">
                            <p:stCondLst>
                              <p:cond delay="2500"/>
                            </p:stCondLst>
                            <p:childTnLst>
                              <p:par>
                                <p:cTn id="48" presetID="10" presetClass="entr" presetSubtype="0"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250"/>
                                        <p:tgtEl>
                                          <p:spTgt spid="6"/>
                                        </p:tgtEl>
                                      </p:cBhvr>
                                    </p:animEffect>
                                  </p:childTnLst>
                                </p:cTn>
                              </p:par>
                            </p:childTnLst>
                          </p:cTn>
                        </p:par>
                        <p:par>
                          <p:cTn id="51" fill="hold">
                            <p:stCondLst>
                              <p:cond delay="2750"/>
                            </p:stCondLst>
                            <p:childTnLst>
                              <p:par>
                                <p:cTn id="52" presetID="10" presetClass="entr" presetSubtype="0"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250"/>
                                        <p:tgtEl>
                                          <p:spTgt spid="10"/>
                                        </p:tgtEl>
                                      </p:cBhvr>
                                    </p:animEffect>
                                  </p:childTnLst>
                                </p:cTn>
                              </p:par>
                            </p:childTnLst>
                          </p:cTn>
                        </p:par>
                        <p:par>
                          <p:cTn id="55" fill="hold">
                            <p:stCondLst>
                              <p:cond delay="3000"/>
                            </p:stCondLst>
                            <p:childTnLst>
                              <p:par>
                                <p:cTn id="56" presetID="10"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animBg="1"/>
      <p:bldP spid="8" grpId="0" animBg="1"/>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Footer Placeholder 3"/>
          <p:cNvSpPr>
            <a:spLocks noGrp="1"/>
          </p:cNvSpPr>
          <p:nvPr>
            <p:ph type="ftr" sz="quarter" idx="4294967295"/>
          </p:nvPr>
        </p:nvSpPr>
        <p:spPr>
          <a:xfrm>
            <a:off x="2209800" y="6477000"/>
            <a:ext cx="6248400" cy="2286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800" dirty="0"/>
              <a:t>Duplication prohibited without prior written consent of Leadership Strategies, Inc. Copyright 2015 Leadership Strategies, Inc. 1-02</a:t>
            </a:r>
          </a:p>
        </p:txBody>
      </p:sp>
      <p:sp>
        <p:nvSpPr>
          <p:cNvPr id="2253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fld id="{CB21D3E0-89DA-404A-A6ED-FA3E15BA9BD8}" type="slidenum">
              <a:rPr lang="en-US" altLang="en-US" sz="900" smtClean="0">
                <a:latin typeface="Trebuchet MS" panose="020B0603020202020204" pitchFamily="34" charset="0"/>
              </a:rPr>
              <a:pPr>
                <a:spcBef>
                  <a:spcPct val="0"/>
                </a:spcBef>
                <a:buClrTx/>
                <a:buSzTx/>
                <a:buFontTx/>
                <a:buNone/>
              </a:pPr>
              <a:t>40</a:t>
            </a:fld>
            <a:endParaRPr lang="en-US" altLang="en-US" sz="900">
              <a:latin typeface="HelveticaNeue MediumExt" charset="0"/>
            </a:endParaRPr>
          </a:p>
        </p:txBody>
      </p:sp>
      <p:sp>
        <p:nvSpPr>
          <p:cNvPr id="22532" name="Rectangle 2"/>
          <p:cNvSpPr>
            <a:spLocks noGrp="1" noChangeArrowheads="1"/>
          </p:cNvSpPr>
          <p:nvPr>
            <p:ph type="title"/>
          </p:nvPr>
        </p:nvSpPr>
        <p:spPr/>
        <p:txBody>
          <a:bodyPr/>
          <a:lstStyle/>
          <a:p>
            <a:r>
              <a:rPr lang="en-US" dirty="0"/>
              <a:t>B. Adapting to the Style of Others</a:t>
            </a:r>
            <a:endParaRPr lang="en-US" altLang="en-US" dirty="0"/>
          </a:p>
        </p:txBody>
      </p:sp>
      <p:sp>
        <p:nvSpPr>
          <p:cNvPr id="654339" name="Rectangle 3"/>
          <p:cNvSpPr>
            <a:spLocks noGrp="1" noChangeArrowheads="1"/>
          </p:cNvSpPr>
          <p:nvPr>
            <p:ph type="body" idx="1"/>
          </p:nvPr>
        </p:nvSpPr>
        <p:spPr>
          <a:xfrm>
            <a:off x="296030" y="1711538"/>
            <a:ext cx="3972190" cy="4191000"/>
          </a:xfrm>
        </p:spPr>
        <p:txBody>
          <a:bodyPr/>
          <a:lstStyle/>
          <a:p>
            <a:pPr eaLnBrk="1" hangingPunct="1"/>
            <a:r>
              <a:rPr lang="en-US" altLang="en-US" u="sng" dirty="0">
                <a:solidFill>
                  <a:schemeClr val="tx2"/>
                </a:solidFill>
              </a:rPr>
              <a:t>First</a:t>
            </a:r>
            <a:r>
              <a:rPr lang="en-US" altLang="en-US" dirty="0">
                <a:solidFill>
                  <a:schemeClr val="tx2"/>
                </a:solidFill>
              </a:rPr>
              <a:t>:</a:t>
            </a:r>
            <a:br>
              <a:rPr lang="en-US" altLang="en-US" dirty="0">
                <a:solidFill>
                  <a:schemeClr val="tx2"/>
                </a:solidFill>
              </a:rPr>
            </a:br>
            <a:r>
              <a:rPr lang="en-US" altLang="en-US" dirty="0">
                <a:solidFill>
                  <a:schemeClr val="tx2"/>
                </a:solidFill>
              </a:rPr>
              <a:t>(Email sent in advance)</a:t>
            </a:r>
          </a:p>
          <a:p>
            <a:pPr eaLnBrk="1" hangingPunct="1"/>
            <a:r>
              <a:rPr lang="en-US" altLang="en-US" dirty="0">
                <a:solidFill>
                  <a:schemeClr val="tx2"/>
                </a:solidFill>
              </a:rPr>
              <a:t>If now is OK, I would like to take as much time as you need to discuss…</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899" t="1710" r="11097" b="2207"/>
          <a:stretch/>
        </p:blipFill>
        <p:spPr>
          <a:xfrm>
            <a:off x="4734190" y="1063031"/>
            <a:ext cx="4138946" cy="5030172"/>
          </a:xfrm>
          <a:prstGeom prst="rect">
            <a:avLst/>
          </a:prstGeom>
        </p:spPr>
      </p:pic>
      <p:sp>
        <p:nvSpPr>
          <p:cNvPr id="7" name="TextBox 8"/>
          <p:cNvSpPr txBox="1"/>
          <p:nvPr/>
        </p:nvSpPr>
        <p:spPr>
          <a:xfrm>
            <a:off x="4399759" y="2923228"/>
            <a:ext cx="668862"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1">
                    <a:lumMod val="75000"/>
                  </a:schemeClr>
                </a:solidFill>
              </a:rPr>
              <a:t>-</a:t>
            </a:r>
          </a:p>
        </p:txBody>
      </p:sp>
      <p:sp>
        <p:nvSpPr>
          <p:cNvPr id="8" name="Rectangle 7"/>
          <p:cNvSpPr/>
          <p:nvPr/>
        </p:nvSpPr>
        <p:spPr>
          <a:xfrm>
            <a:off x="296030" y="1020532"/>
            <a:ext cx="3338991" cy="523220"/>
          </a:xfrm>
          <a:prstGeom prst="rect">
            <a:avLst/>
          </a:prstGeom>
        </p:spPr>
        <p:txBody>
          <a:bodyPr wrap="none">
            <a:spAutoFit/>
          </a:bodyPr>
          <a:lstStyle/>
          <a:p>
            <a:pPr>
              <a:spcBef>
                <a:spcPct val="20000"/>
              </a:spcBef>
            </a:pPr>
            <a:r>
              <a:rPr lang="en-US" sz="2800" b="1" dirty="0">
                <a:solidFill>
                  <a:srgbClr val="E46C0A"/>
                </a:solidFill>
                <a:latin typeface="Franklin Gothic Book"/>
              </a:rPr>
              <a:t>Your boss is a High C</a:t>
            </a:r>
          </a:p>
        </p:txBody>
      </p:sp>
      <p:sp>
        <p:nvSpPr>
          <p:cNvPr id="9"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40</a:t>
            </a:fld>
            <a:r>
              <a:rPr lang="en-US" dirty="0"/>
              <a:t> </a:t>
            </a:r>
            <a:r>
              <a:rPr lang="en-US" dirty="0">
                <a:solidFill>
                  <a:srgbClr val="002060"/>
                </a:solidFill>
                <a:latin typeface="Calibri"/>
              </a:rPr>
              <a:t>| </a:t>
            </a:r>
            <a:r>
              <a:rPr lang="en-US" sz="1400" dirty="0">
                <a:solidFill>
                  <a:srgbClr val="04346C"/>
                </a:solidFill>
                <a:latin typeface="Franklin Gothic Book"/>
              </a:rPr>
              <a:t>2-8</a:t>
            </a:r>
            <a:endParaRPr lang="en-US" dirty="0"/>
          </a:p>
        </p:txBody>
      </p:sp>
    </p:spTree>
    <p:extLst>
      <p:ext uri="{BB962C8B-B14F-4D97-AF65-F5344CB8AC3E}">
        <p14:creationId xmlns:p14="http://schemas.microsoft.com/office/powerpoint/2010/main" val="1614494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4339">
                                            <p:txEl>
                                              <p:pRg st="0" end="0"/>
                                            </p:txEl>
                                          </p:spTgt>
                                        </p:tgtEl>
                                        <p:attrNameLst>
                                          <p:attrName>style.visibility</p:attrName>
                                        </p:attrNameLst>
                                      </p:cBhvr>
                                      <p:to>
                                        <p:strVal val="visible"/>
                                      </p:to>
                                    </p:set>
                                    <p:anim calcmode="lin" valueType="num">
                                      <p:cBhvr additive="base">
                                        <p:cTn id="7" dur="500" fill="hold"/>
                                        <p:tgtEl>
                                          <p:spTgt spid="6543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543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54339">
                                            <p:txEl>
                                              <p:pRg st="1" end="1"/>
                                            </p:txEl>
                                          </p:spTgt>
                                        </p:tgtEl>
                                        <p:attrNameLst>
                                          <p:attrName>style.visibility</p:attrName>
                                        </p:attrNameLst>
                                      </p:cBhvr>
                                      <p:to>
                                        <p:strVal val="visible"/>
                                      </p:to>
                                    </p:set>
                                    <p:anim calcmode="lin" valueType="num">
                                      <p:cBhvr additive="base">
                                        <p:cTn id="13" dur="500" fill="hold"/>
                                        <p:tgtEl>
                                          <p:spTgt spid="6543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5433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9"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 Adapting to the Style of Others</a:t>
            </a:r>
          </a:p>
        </p:txBody>
      </p:sp>
      <p:sp>
        <p:nvSpPr>
          <p:cNvPr id="5" name="Footer Placeholder 4"/>
          <p:cNvSpPr>
            <a:spLocks noGrp="1"/>
          </p:cNvSpPr>
          <p:nvPr>
            <p:ph type="ftr" sz="quarter" idx="11"/>
          </p:nvPr>
        </p:nvSpPr>
        <p:spPr>
          <a:xfrm>
            <a:off x="1745578" y="6431846"/>
            <a:ext cx="4246926" cy="283668"/>
          </a:xfrm>
        </p:spPr>
        <p:txBody>
          <a:bodyPr/>
          <a:lstStyle/>
          <a:p>
            <a:r>
              <a:rPr lang="en-US" dirty="0">
                <a:latin typeface="Franklin Gothic Book"/>
                <a:cs typeface="Franklin Gothic Book"/>
              </a:rPr>
              <a:t>Copyright 2015, Leadership Strategies, Inc. - V15.07c Duplication prohibited without consent </a:t>
            </a:r>
          </a:p>
        </p:txBody>
      </p:sp>
      <p:graphicFrame>
        <p:nvGraphicFramePr>
          <p:cNvPr id="8" name="Table 7"/>
          <p:cNvGraphicFramePr>
            <a:graphicFrameLocks noGrp="1"/>
          </p:cNvGraphicFramePr>
          <p:nvPr>
            <p:extLst/>
          </p:nvPr>
        </p:nvGraphicFramePr>
        <p:xfrm>
          <a:off x="284590" y="1195628"/>
          <a:ext cx="6541285" cy="5249366"/>
        </p:xfrm>
        <a:graphic>
          <a:graphicData uri="http://schemas.openxmlformats.org/drawingml/2006/table">
            <a:tbl>
              <a:tblPr firstRow="1" bandRow="1">
                <a:tableStyleId>{2D5ABB26-0587-4C30-8999-92F81FD0307C}</a:tableStyleId>
              </a:tblPr>
              <a:tblGrid>
                <a:gridCol w="3973511">
                  <a:extLst>
                    <a:ext uri="{9D8B030D-6E8A-4147-A177-3AD203B41FA5}">
                      <a16:colId xmlns:a16="http://schemas.microsoft.com/office/drawing/2014/main" val="20000"/>
                    </a:ext>
                  </a:extLst>
                </a:gridCol>
                <a:gridCol w="600501">
                  <a:extLst>
                    <a:ext uri="{9D8B030D-6E8A-4147-A177-3AD203B41FA5}">
                      <a16:colId xmlns:a16="http://schemas.microsoft.com/office/drawing/2014/main" val="20001"/>
                    </a:ext>
                  </a:extLst>
                </a:gridCol>
                <a:gridCol w="723332">
                  <a:extLst>
                    <a:ext uri="{9D8B030D-6E8A-4147-A177-3AD203B41FA5}">
                      <a16:colId xmlns:a16="http://schemas.microsoft.com/office/drawing/2014/main" val="20002"/>
                    </a:ext>
                  </a:extLst>
                </a:gridCol>
                <a:gridCol w="655092">
                  <a:extLst>
                    <a:ext uri="{9D8B030D-6E8A-4147-A177-3AD203B41FA5}">
                      <a16:colId xmlns:a16="http://schemas.microsoft.com/office/drawing/2014/main" val="20003"/>
                    </a:ext>
                  </a:extLst>
                </a:gridCol>
                <a:gridCol w="588849">
                  <a:extLst>
                    <a:ext uri="{9D8B030D-6E8A-4147-A177-3AD203B41FA5}">
                      <a16:colId xmlns:a16="http://schemas.microsoft.com/office/drawing/2014/main" val="20004"/>
                    </a:ext>
                  </a:extLst>
                </a:gridCol>
              </a:tblGrid>
              <a:tr h="561661">
                <a:tc>
                  <a:txBody>
                    <a:bodyPr/>
                    <a:lstStyle/>
                    <a:p>
                      <a:endParaRPr lang="en-US" sz="1400" b="1" dirty="0">
                        <a:latin typeface="Franklin Gothic Book"/>
                        <a:cs typeface="Franklin Gothic Book"/>
                      </a:endParaRPr>
                    </a:p>
                  </a:txBody>
                  <a:tcPr marL="80803" marR="80803" marT="40401" marB="40401">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2800" b="1" dirty="0">
                          <a:latin typeface="Franklin Gothic Book"/>
                          <a:cs typeface="Franklin Gothic Book"/>
                        </a:rPr>
                        <a:t>D</a:t>
                      </a: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2800" b="1" dirty="0">
                          <a:latin typeface="Franklin Gothic Book"/>
                          <a:cs typeface="Franklin Gothic Book"/>
                        </a:rPr>
                        <a:t>I</a:t>
                      </a: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2800" b="1" dirty="0">
                          <a:latin typeface="Franklin Gothic Book"/>
                          <a:cs typeface="Franklin Gothic Book"/>
                        </a:rPr>
                        <a:t>S</a:t>
                      </a: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2800" b="1" dirty="0">
                          <a:latin typeface="Franklin Gothic Book"/>
                          <a:cs typeface="Franklin Gothic Book"/>
                        </a:rPr>
                        <a:t>C</a:t>
                      </a:r>
                    </a:p>
                  </a:txBody>
                  <a:tcPr marL="80803" marR="80803" marT="40401" marB="40401">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59273">
                <a:tc>
                  <a:txBody>
                    <a:bodyPr/>
                    <a:lstStyle/>
                    <a:p>
                      <a:pPr>
                        <a:lnSpc>
                          <a:spcPct val="80000"/>
                        </a:lnSpc>
                      </a:pPr>
                      <a:r>
                        <a:rPr lang="en-US" sz="1800" dirty="0">
                          <a:solidFill>
                            <a:schemeClr val="tx1"/>
                          </a:solidFill>
                          <a:latin typeface="Franklin Gothic Book"/>
                          <a:cs typeface="Franklin Gothic Book"/>
                        </a:rPr>
                        <a:t>Total</a:t>
                      </a:r>
                      <a:r>
                        <a:rPr lang="en-US" sz="1800" baseline="0" dirty="0">
                          <a:solidFill>
                            <a:schemeClr val="tx1"/>
                          </a:solidFill>
                          <a:latin typeface="Franklin Gothic Book"/>
                          <a:cs typeface="Franklin Gothic Book"/>
                        </a:rPr>
                        <a:t> Time</a:t>
                      </a:r>
                      <a:endParaRPr lang="en-US" sz="1800" dirty="0">
                        <a:solidFill>
                          <a:schemeClr val="tx1"/>
                        </a:solidFill>
                        <a:latin typeface="Franklin Gothic Book"/>
                        <a:cs typeface="Franklin Gothic Book"/>
                      </a:endParaRPr>
                    </a:p>
                  </a:txBody>
                  <a:tcPr marL="80803" marR="80803" marT="40401" marB="40401" anchor="ct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359273">
                <a:tc>
                  <a:txBody>
                    <a:bodyPr/>
                    <a:lstStyle/>
                    <a:p>
                      <a:pPr>
                        <a:lnSpc>
                          <a:spcPct val="80000"/>
                        </a:lnSpc>
                      </a:pPr>
                      <a:r>
                        <a:rPr lang="en-US" sz="1800" dirty="0">
                          <a:solidFill>
                            <a:schemeClr val="tx1"/>
                          </a:solidFill>
                          <a:latin typeface="Franklin Gothic Book"/>
                          <a:cs typeface="Franklin Gothic Book"/>
                        </a:rPr>
                        <a:t>Pleasantries</a:t>
                      </a:r>
                    </a:p>
                  </a:txBody>
                  <a:tcPr marL="80803" marR="80803" marT="40401" marB="40401" anchor="ct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704089">
                <a:tc>
                  <a:txBody>
                    <a:bodyPr/>
                    <a:lstStyle/>
                    <a:p>
                      <a:pPr marL="0" marR="0" lvl="0" indent="0" algn="l" defTabSz="914400" rtl="0" eaLnBrk="1" fontAlgn="base" latinLnBrk="0" hangingPunct="1">
                        <a:lnSpc>
                          <a:spcPct val="80000"/>
                        </a:lnSpc>
                        <a:spcBef>
                          <a:spcPct val="50000"/>
                        </a:spcBef>
                        <a:spcAft>
                          <a:spcPct val="0"/>
                        </a:spcAft>
                        <a:buClr>
                          <a:srgbClr val="99CC00"/>
                        </a:buClr>
                        <a:buSzPct val="75000"/>
                        <a:buFont typeface="Wingdings" pitchFamily="2" charset="2"/>
                        <a:buNone/>
                        <a:tabLst/>
                      </a:pPr>
                      <a:r>
                        <a:rPr kumimoji="0" lang="en-US" sz="1800" b="1" i="0" u="none" strike="noStrike" cap="none" normalizeH="0" baseline="0" dirty="0">
                          <a:ln>
                            <a:noFill/>
                          </a:ln>
                          <a:solidFill>
                            <a:schemeClr val="tx1"/>
                          </a:solidFill>
                          <a:effectLst/>
                          <a:latin typeface="Franklin Gothic Book"/>
                          <a:cs typeface="Franklin Gothic Book"/>
                        </a:rPr>
                        <a:t>Explanation of the Problem</a:t>
                      </a:r>
                    </a:p>
                    <a:p>
                      <a:pPr marL="0" marR="0" lvl="0" indent="0" algn="l" defTabSz="914400" rtl="0" eaLnBrk="1" fontAlgn="base" latinLnBrk="0" hangingPunct="1">
                        <a:lnSpc>
                          <a:spcPct val="80000"/>
                        </a:lnSpc>
                        <a:spcBef>
                          <a:spcPct val="50000"/>
                        </a:spcBef>
                        <a:spcAft>
                          <a:spcPct val="0"/>
                        </a:spcAft>
                        <a:buClr>
                          <a:srgbClr val="99CC00"/>
                        </a:buClr>
                        <a:buSzPct val="75000"/>
                        <a:buFont typeface="Wingdings" pitchFamily="2" charset="2"/>
                        <a:buNone/>
                        <a:tabLst/>
                      </a:pPr>
                      <a:r>
                        <a:rPr kumimoji="0" lang="en-US" sz="1800" b="1" i="0" u="none" strike="noStrike" cap="none" normalizeH="0" baseline="0" dirty="0">
                          <a:ln>
                            <a:noFill/>
                          </a:ln>
                          <a:solidFill>
                            <a:schemeClr val="tx1"/>
                          </a:solidFill>
                          <a:effectLst/>
                          <a:latin typeface="Franklin Gothic Book"/>
                          <a:cs typeface="Franklin Gothic Book"/>
                        </a:rPr>
                        <a:t>   - </a:t>
                      </a:r>
                      <a:r>
                        <a:rPr kumimoji="0" lang="en-US" sz="1800" b="0" i="0" u="none" strike="noStrike" cap="none" normalizeH="0" baseline="0" dirty="0">
                          <a:ln>
                            <a:noFill/>
                          </a:ln>
                          <a:solidFill>
                            <a:schemeClr val="tx1"/>
                          </a:solidFill>
                          <a:effectLst/>
                          <a:latin typeface="Franklin Gothic Book"/>
                          <a:cs typeface="Franklin Gothic Book"/>
                        </a:rPr>
                        <a:t>High-level explanation</a:t>
                      </a:r>
                      <a:endParaRPr kumimoji="0" lang="en-US" sz="1800" b="1" i="0" u="none" strike="noStrike" cap="none" normalizeH="0" baseline="0" dirty="0">
                        <a:ln>
                          <a:noFill/>
                        </a:ln>
                        <a:solidFill>
                          <a:schemeClr val="tx1"/>
                        </a:solidFill>
                        <a:effectLst/>
                        <a:latin typeface="Franklin Gothic Book"/>
                        <a:cs typeface="Franklin Gothic Book"/>
                      </a:endParaRPr>
                    </a:p>
                  </a:txBody>
                  <a:tcPr marL="80803" marR="80803" marT="40401" marB="40401" anchor="ct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59273">
                <a:tc>
                  <a:txBody>
                    <a:bodyPr/>
                    <a:lstStyle/>
                    <a:p>
                      <a:pPr>
                        <a:lnSpc>
                          <a:spcPct val="80000"/>
                        </a:lnSpc>
                      </a:pPr>
                      <a:r>
                        <a:rPr lang="en-US" sz="1800" dirty="0">
                          <a:solidFill>
                            <a:schemeClr val="tx1"/>
                          </a:solidFill>
                          <a:latin typeface="Franklin Gothic Book"/>
                          <a:cs typeface="Franklin Gothic Book"/>
                        </a:rPr>
                        <a:t>   -</a:t>
                      </a:r>
                      <a:r>
                        <a:rPr kumimoji="0" lang="en-US" sz="1800" b="0" i="0" u="none" strike="noStrike" cap="none" normalizeH="0" baseline="0" dirty="0">
                          <a:ln>
                            <a:noFill/>
                          </a:ln>
                          <a:solidFill>
                            <a:schemeClr val="tx1"/>
                          </a:solidFill>
                          <a:effectLst/>
                          <a:latin typeface="Franklin Gothic Book"/>
                          <a:cs typeface="Franklin Gothic Book"/>
                        </a:rPr>
                        <a:t> Detailed explanation</a:t>
                      </a:r>
                      <a:endParaRPr lang="en-US" sz="1800" dirty="0">
                        <a:solidFill>
                          <a:schemeClr val="tx1"/>
                        </a:solidFill>
                        <a:latin typeface="Franklin Gothic Book"/>
                        <a:cs typeface="Franklin Gothic Book"/>
                      </a:endParaRPr>
                    </a:p>
                  </a:txBody>
                  <a:tcPr marL="80803" marR="80803" marT="40401" marB="40401" anchor="ct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59273">
                <a:tc>
                  <a:txBody>
                    <a:bodyPr/>
                    <a:lstStyle/>
                    <a:p>
                      <a:pPr>
                        <a:lnSpc>
                          <a:spcPct val="80000"/>
                        </a:lnSpc>
                      </a:pPr>
                      <a:r>
                        <a:rPr kumimoji="0" lang="en-US" sz="1800" b="0" i="0" u="none" strike="noStrike" cap="none" normalizeH="0" baseline="0" dirty="0">
                          <a:ln>
                            <a:noFill/>
                          </a:ln>
                          <a:solidFill>
                            <a:schemeClr val="tx1"/>
                          </a:solidFill>
                          <a:effectLst/>
                          <a:latin typeface="Franklin Gothic Book"/>
                          <a:cs typeface="Franklin Gothic Book"/>
                        </a:rPr>
                        <a:t>   - Asking how to solve the problem</a:t>
                      </a:r>
                      <a:endParaRPr lang="en-US" sz="1800" dirty="0">
                        <a:solidFill>
                          <a:schemeClr val="tx1"/>
                        </a:solidFill>
                        <a:latin typeface="Franklin Gothic Book"/>
                        <a:cs typeface="Franklin Gothic Book"/>
                      </a:endParaRPr>
                    </a:p>
                  </a:txBody>
                  <a:tcPr marL="80803" marR="80803" marT="40401" marB="40401" anchor="ct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548697">
                <a:tc>
                  <a:txBody>
                    <a:bodyPr/>
                    <a:lstStyle/>
                    <a:p>
                      <a:pPr marL="0" marR="0" lvl="0" indent="0" algn="l" defTabSz="914400" rtl="0" eaLnBrk="1" fontAlgn="base" latinLnBrk="0" hangingPunct="1">
                        <a:lnSpc>
                          <a:spcPct val="80000"/>
                        </a:lnSpc>
                        <a:spcBef>
                          <a:spcPct val="50000"/>
                        </a:spcBef>
                        <a:spcAft>
                          <a:spcPct val="0"/>
                        </a:spcAft>
                        <a:buClr>
                          <a:srgbClr val="99CC00"/>
                        </a:buClr>
                        <a:buSzPct val="75000"/>
                        <a:buFont typeface="Wingdings" pitchFamily="2" charset="2"/>
                        <a:buNone/>
                        <a:tabLst/>
                      </a:pPr>
                      <a:r>
                        <a:rPr kumimoji="0" lang="en-US" sz="1800" b="1" i="0" u="none" strike="noStrike" cap="none" normalizeH="0" baseline="0" dirty="0">
                          <a:ln>
                            <a:noFill/>
                          </a:ln>
                          <a:solidFill>
                            <a:schemeClr val="tx1"/>
                          </a:solidFill>
                          <a:effectLst/>
                          <a:latin typeface="Franklin Gothic Book"/>
                          <a:cs typeface="Franklin Gothic Book"/>
                        </a:rPr>
                        <a:t>Offering your solution(s)</a:t>
                      </a:r>
                    </a:p>
                    <a:p>
                      <a:pPr marL="0" marR="0" lvl="0" indent="0" algn="l" defTabSz="914400" rtl="0" eaLnBrk="1" fontAlgn="base" latinLnBrk="0" hangingPunct="1">
                        <a:lnSpc>
                          <a:spcPct val="80000"/>
                        </a:lnSpc>
                        <a:spcBef>
                          <a:spcPct val="50000"/>
                        </a:spcBef>
                        <a:spcAft>
                          <a:spcPct val="0"/>
                        </a:spcAft>
                        <a:buClr>
                          <a:srgbClr val="99CC00"/>
                        </a:buClr>
                        <a:buSzPct val="75000"/>
                        <a:buFont typeface="Wingdings" pitchFamily="2" charset="2"/>
                        <a:buNone/>
                        <a:tabLst/>
                      </a:pPr>
                      <a:r>
                        <a:rPr kumimoji="0" lang="en-US" sz="1800" b="0" i="0" u="none" strike="noStrike" cap="none" normalizeH="0" baseline="0" dirty="0">
                          <a:ln>
                            <a:noFill/>
                          </a:ln>
                          <a:solidFill>
                            <a:schemeClr val="tx1"/>
                          </a:solidFill>
                          <a:effectLst/>
                          <a:latin typeface="Franklin Gothic Book"/>
                          <a:cs typeface="Franklin Gothic Book"/>
                        </a:rPr>
                        <a:t>   - High-level explanation</a:t>
                      </a:r>
                      <a:endParaRPr kumimoji="0" lang="en-US" sz="1800" b="1" i="0" u="none" strike="noStrike" cap="none" normalizeH="0" baseline="0" dirty="0">
                        <a:ln>
                          <a:noFill/>
                        </a:ln>
                        <a:solidFill>
                          <a:schemeClr val="tx1"/>
                        </a:solidFill>
                        <a:effectLst/>
                        <a:latin typeface="Franklin Gothic Book"/>
                        <a:cs typeface="Franklin Gothic Book"/>
                      </a:endParaRPr>
                    </a:p>
                  </a:txBody>
                  <a:tcPr marL="80803" marR="80803" marT="40401" marB="40401" anchor="ct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359273">
                <a:tc>
                  <a:txBody>
                    <a:bodyPr/>
                    <a:lstStyle/>
                    <a:p>
                      <a:pPr>
                        <a:lnSpc>
                          <a:spcPct val="80000"/>
                        </a:lnSpc>
                      </a:pPr>
                      <a:r>
                        <a:rPr kumimoji="0" lang="en-US" sz="1800" b="0" i="0" u="none" strike="noStrike" cap="none" normalizeH="0" baseline="0" dirty="0">
                          <a:ln>
                            <a:noFill/>
                          </a:ln>
                          <a:solidFill>
                            <a:schemeClr val="tx1"/>
                          </a:solidFill>
                          <a:effectLst/>
                          <a:latin typeface="Franklin Gothic Book"/>
                          <a:cs typeface="Franklin Gothic Book"/>
                        </a:rPr>
                        <a:t>   - Detailed explanation</a:t>
                      </a:r>
                      <a:endParaRPr lang="en-US" sz="1800" dirty="0">
                        <a:solidFill>
                          <a:schemeClr val="tx1"/>
                        </a:solidFill>
                        <a:latin typeface="Franklin Gothic Book"/>
                        <a:cs typeface="Franklin Gothic Book"/>
                      </a:endParaRPr>
                    </a:p>
                  </a:txBody>
                  <a:tcPr marL="80803" marR="80803" marT="40401" marB="40401" anchor="ct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548697">
                <a:tc>
                  <a:txBody>
                    <a:bodyPr/>
                    <a:lstStyle/>
                    <a:p>
                      <a:pPr marL="0" marR="0" lvl="0" indent="0" algn="l" defTabSz="914400" rtl="0" eaLnBrk="1" fontAlgn="base" latinLnBrk="0" hangingPunct="1">
                        <a:lnSpc>
                          <a:spcPct val="80000"/>
                        </a:lnSpc>
                        <a:spcBef>
                          <a:spcPct val="50000"/>
                        </a:spcBef>
                        <a:spcAft>
                          <a:spcPct val="0"/>
                        </a:spcAft>
                        <a:buClr>
                          <a:srgbClr val="99CC00"/>
                        </a:buClr>
                        <a:buSzPct val="75000"/>
                        <a:buFont typeface="Wingdings" pitchFamily="2" charset="2"/>
                        <a:buNone/>
                        <a:tabLst/>
                      </a:pPr>
                      <a:r>
                        <a:rPr kumimoji="0" lang="en-US" sz="1800" b="1" i="0" u="none" strike="noStrike" cap="none" normalizeH="0" baseline="0" dirty="0">
                          <a:ln>
                            <a:noFill/>
                          </a:ln>
                          <a:solidFill>
                            <a:schemeClr val="tx1"/>
                          </a:solidFill>
                          <a:effectLst/>
                          <a:latin typeface="Franklin Gothic Book"/>
                          <a:cs typeface="Franklin Gothic Book"/>
                        </a:rPr>
                        <a:t>Benefits of your solution(s) </a:t>
                      </a:r>
                    </a:p>
                    <a:p>
                      <a:pPr marL="0" marR="0" lvl="0" indent="0" algn="l" defTabSz="914400" rtl="0" eaLnBrk="1" fontAlgn="base" latinLnBrk="0" hangingPunct="1">
                        <a:lnSpc>
                          <a:spcPct val="80000"/>
                        </a:lnSpc>
                        <a:spcBef>
                          <a:spcPct val="50000"/>
                        </a:spcBef>
                        <a:spcAft>
                          <a:spcPct val="0"/>
                        </a:spcAft>
                        <a:buClr>
                          <a:srgbClr val="99CC00"/>
                        </a:buClr>
                        <a:buSzPct val="75000"/>
                        <a:buFont typeface="Wingdings" pitchFamily="2" charset="2"/>
                        <a:buNone/>
                        <a:tabLst/>
                      </a:pPr>
                      <a:r>
                        <a:rPr kumimoji="0" lang="en-US" sz="1800" b="0" i="0" u="none" strike="noStrike" cap="none" normalizeH="0" baseline="0" dirty="0">
                          <a:ln>
                            <a:noFill/>
                          </a:ln>
                          <a:solidFill>
                            <a:schemeClr val="tx1"/>
                          </a:solidFill>
                          <a:effectLst/>
                          <a:latin typeface="Franklin Gothic Book"/>
                          <a:cs typeface="Franklin Gothic Book"/>
                        </a:rPr>
                        <a:t>   - Asking sponsor for the benefits</a:t>
                      </a:r>
                    </a:p>
                  </a:txBody>
                  <a:tcPr marL="80803" marR="80803" marT="40401" marB="40401" anchor="ct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359273">
                <a:tc>
                  <a:txBody>
                    <a:bodyPr/>
                    <a:lstStyle/>
                    <a:p>
                      <a:pPr marL="0" marR="0" lvl="0" indent="0" algn="l" defTabSz="914400" rtl="0" eaLnBrk="1" fontAlgn="base" latinLnBrk="0" hangingPunct="1">
                        <a:lnSpc>
                          <a:spcPct val="80000"/>
                        </a:lnSpc>
                        <a:spcBef>
                          <a:spcPct val="50000"/>
                        </a:spcBef>
                        <a:spcAft>
                          <a:spcPct val="0"/>
                        </a:spcAft>
                        <a:buClr>
                          <a:srgbClr val="99CC00"/>
                        </a:buClr>
                        <a:buSzPct val="75000"/>
                        <a:buFont typeface="Wingdings" pitchFamily="2" charset="2"/>
                        <a:buNone/>
                        <a:tabLst/>
                      </a:pPr>
                      <a:r>
                        <a:rPr kumimoji="0" lang="en-US" sz="1800" b="0" i="0" u="none" strike="noStrike" cap="none" normalizeH="0" baseline="0" dirty="0">
                          <a:ln>
                            <a:noFill/>
                          </a:ln>
                          <a:solidFill>
                            <a:schemeClr val="tx1"/>
                          </a:solidFill>
                          <a:effectLst/>
                          <a:latin typeface="Franklin Gothic Book"/>
                          <a:cs typeface="Franklin Gothic Book"/>
                        </a:rPr>
                        <a:t>   - Explaining the benefits</a:t>
                      </a:r>
                    </a:p>
                  </a:txBody>
                  <a:tcPr marL="80803" marR="80803" marT="40401" marB="40401" anchor="ct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r h="514230">
                <a:tc>
                  <a:txBody>
                    <a:bodyPr/>
                    <a:lstStyle/>
                    <a:p>
                      <a:pPr marL="0" marR="0" lvl="0" indent="0" algn="l" defTabSz="914400" rtl="0" eaLnBrk="1" fontAlgn="base" latinLnBrk="0" hangingPunct="1">
                        <a:lnSpc>
                          <a:spcPct val="80000"/>
                        </a:lnSpc>
                        <a:spcBef>
                          <a:spcPct val="50000"/>
                        </a:spcBef>
                        <a:spcAft>
                          <a:spcPct val="0"/>
                        </a:spcAft>
                        <a:buClr>
                          <a:srgbClr val="99CC00"/>
                        </a:buClr>
                        <a:buSzPct val="75000"/>
                        <a:buFont typeface="Wingdings" pitchFamily="2" charset="2"/>
                        <a:buNone/>
                        <a:tabLst/>
                        <a:defRPr/>
                      </a:pPr>
                      <a:r>
                        <a:rPr kumimoji="0" lang="en-US" sz="1800" b="0" i="0" u="none" strike="noStrike" cap="none" normalizeH="0" baseline="0" dirty="0">
                          <a:ln>
                            <a:noFill/>
                          </a:ln>
                          <a:solidFill>
                            <a:schemeClr val="tx1"/>
                          </a:solidFill>
                          <a:effectLst/>
                          <a:latin typeface="Franklin Gothic Book"/>
                          <a:cs typeface="Franklin Gothic Book"/>
                        </a:rPr>
                        <a:t>Reaching agreement on the next step</a:t>
                      </a:r>
                    </a:p>
                  </a:txBody>
                  <a:tcPr marL="80803" marR="80803" marT="40401" marB="40401" anchor="ct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marL="80803" marR="80803" marT="40401" marB="40401">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9" name="TextBox 8"/>
          <p:cNvSpPr txBox="1"/>
          <p:nvPr/>
        </p:nvSpPr>
        <p:spPr>
          <a:xfrm>
            <a:off x="4392157" y="2813216"/>
            <a:ext cx="302388" cy="338554"/>
          </a:xfrm>
          <a:prstGeom prst="rect">
            <a:avLst/>
          </a:prstGeom>
          <a:noFill/>
        </p:spPr>
        <p:txBody>
          <a:bodyPr wrap="square" rtlCol="0" anchor="t">
            <a:spAutoFit/>
          </a:bodyPr>
          <a:lstStyle/>
          <a:p>
            <a:pPr algn="ctr"/>
            <a:r>
              <a:rPr lang="en-US" sz="1600" b="1" dirty="0"/>
              <a:t>2</a:t>
            </a:r>
          </a:p>
        </p:txBody>
      </p:sp>
      <p:sp>
        <p:nvSpPr>
          <p:cNvPr id="10" name="TextBox 9"/>
          <p:cNvSpPr txBox="1"/>
          <p:nvPr/>
        </p:nvSpPr>
        <p:spPr>
          <a:xfrm>
            <a:off x="4392157" y="4071694"/>
            <a:ext cx="302388" cy="338554"/>
          </a:xfrm>
          <a:prstGeom prst="rect">
            <a:avLst/>
          </a:prstGeom>
          <a:noFill/>
        </p:spPr>
        <p:txBody>
          <a:bodyPr wrap="square" rtlCol="0" anchor="t">
            <a:spAutoFit/>
          </a:bodyPr>
          <a:lstStyle/>
          <a:p>
            <a:pPr algn="ctr"/>
            <a:r>
              <a:rPr lang="en-US" sz="1600" b="1" dirty="0"/>
              <a:t>1</a:t>
            </a:r>
          </a:p>
        </p:txBody>
      </p:sp>
      <p:sp>
        <p:nvSpPr>
          <p:cNvPr id="11" name="TextBox 10"/>
          <p:cNvSpPr txBox="1"/>
          <p:nvPr/>
        </p:nvSpPr>
        <p:spPr>
          <a:xfrm>
            <a:off x="4392157" y="5536194"/>
            <a:ext cx="302388" cy="338554"/>
          </a:xfrm>
          <a:prstGeom prst="rect">
            <a:avLst/>
          </a:prstGeom>
          <a:noFill/>
        </p:spPr>
        <p:txBody>
          <a:bodyPr wrap="square" rtlCol="0" anchor="t">
            <a:spAutoFit/>
          </a:bodyPr>
          <a:lstStyle/>
          <a:p>
            <a:pPr algn="ctr"/>
            <a:r>
              <a:rPr lang="en-US" sz="1600" b="1" dirty="0"/>
              <a:t>3</a:t>
            </a:r>
          </a:p>
        </p:txBody>
      </p:sp>
      <p:sp>
        <p:nvSpPr>
          <p:cNvPr id="12" name="TextBox 11"/>
          <p:cNvSpPr txBox="1"/>
          <p:nvPr/>
        </p:nvSpPr>
        <p:spPr>
          <a:xfrm>
            <a:off x="4392157" y="5962520"/>
            <a:ext cx="302388" cy="338554"/>
          </a:xfrm>
          <a:prstGeom prst="rect">
            <a:avLst/>
          </a:prstGeom>
          <a:noFill/>
        </p:spPr>
        <p:txBody>
          <a:bodyPr wrap="square" rtlCol="0" anchor="t">
            <a:spAutoFit/>
          </a:bodyPr>
          <a:lstStyle/>
          <a:p>
            <a:pPr algn="ctr"/>
            <a:r>
              <a:rPr lang="en-US" sz="1600" b="1" dirty="0"/>
              <a:t>4</a:t>
            </a:r>
          </a:p>
        </p:txBody>
      </p:sp>
      <p:sp>
        <p:nvSpPr>
          <p:cNvPr id="13" name="TextBox 12"/>
          <p:cNvSpPr txBox="1"/>
          <p:nvPr/>
        </p:nvSpPr>
        <p:spPr>
          <a:xfrm>
            <a:off x="5073648" y="2106528"/>
            <a:ext cx="302388" cy="338554"/>
          </a:xfrm>
          <a:prstGeom prst="rect">
            <a:avLst/>
          </a:prstGeom>
          <a:noFill/>
        </p:spPr>
        <p:txBody>
          <a:bodyPr wrap="square" rtlCol="0" anchor="t">
            <a:spAutoFit/>
          </a:bodyPr>
          <a:lstStyle/>
          <a:p>
            <a:pPr algn="ctr"/>
            <a:r>
              <a:rPr lang="en-US" sz="1600" b="1" dirty="0"/>
              <a:t>1</a:t>
            </a:r>
          </a:p>
        </p:txBody>
      </p:sp>
      <p:sp>
        <p:nvSpPr>
          <p:cNvPr id="14" name="TextBox 13"/>
          <p:cNvSpPr txBox="1"/>
          <p:nvPr/>
        </p:nvSpPr>
        <p:spPr>
          <a:xfrm>
            <a:off x="5073648" y="2826663"/>
            <a:ext cx="302388" cy="338554"/>
          </a:xfrm>
          <a:prstGeom prst="rect">
            <a:avLst/>
          </a:prstGeom>
          <a:noFill/>
        </p:spPr>
        <p:txBody>
          <a:bodyPr wrap="square" rtlCol="0" anchor="t">
            <a:spAutoFit/>
          </a:bodyPr>
          <a:lstStyle/>
          <a:p>
            <a:pPr algn="ctr"/>
            <a:r>
              <a:rPr lang="en-US" sz="1600" b="1" dirty="0"/>
              <a:t>2</a:t>
            </a:r>
          </a:p>
        </p:txBody>
      </p:sp>
      <p:sp>
        <p:nvSpPr>
          <p:cNvPr id="15" name="TextBox 14"/>
          <p:cNvSpPr txBox="1"/>
          <p:nvPr/>
        </p:nvSpPr>
        <p:spPr>
          <a:xfrm>
            <a:off x="5073648" y="3553369"/>
            <a:ext cx="302388" cy="338554"/>
          </a:xfrm>
          <a:prstGeom prst="rect">
            <a:avLst/>
          </a:prstGeom>
          <a:noFill/>
        </p:spPr>
        <p:txBody>
          <a:bodyPr wrap="square" rtlCol="0" anchor="t">
            <a:spAutoFit/>
          </a:bodyPr>
          <a:lstStyle/>
          <a:p>
            <a:pPr algn="ctr"/>
            <a:r>
              <a:rPr lang="en-US" sz="1600" b="1" dirty="0"/>
              <a:t>3</a:t>
            </a:r>
          </a:p>
        </p:txBody>
      </p:sp>
      <p:sp>
        <p:nvSpPr>
          <p:cNvPr id="16" name="TextBox 15"/>
          <p:cNvSpPr txBox="1"/>
          <p:nvPr/>
        </p:nvSpPr>
        <p:spPr>
          <a:xfrm>
            <a:off x="5073648" y="4071694"/>
            <a:ext cx="302388" cy="338554"/>
          </a:xfrm>
          <a:prstGeom prst="rect">
            <a:avLst/>
          </a:prstGeom>
          <a:noFill/>
        </p:spPr>
        <p:txBody>
          <a:bodyPr wrap="square" rtlCol="0" anchor="t">
            <a:spAutoFit/>
          </a:bodyPr>
          <a:lstStyle/>
          <a:p>
            <a:pPr algn="ctr"/>
            <a:r>
              <a:rPr lang="en-US" sz="1600" b="1" dirty="0"/>
              <a:t>4</a:t>
            </a:r>
          </a:p>
        </p:txBody>
      </p:sp>
      <p:sp>
        <p:nvSpPr>
          <p:cNvPr id="17" name="TextBox 16"/>
          <p:cNvSpPr txBox="1"/>
          <p:nvPr/>
        </p:nvSpPr>
        <p:spPr>
          <a:xfrm>
            <a:off x="5073648" y="5090808"/>
            <a:ext cx="302388" cy="338554"/>
          </a:xfrm>
          <a:prstGeom prst="rect">
            <a:avLst/>
          </a:prstGeom>
          <a:noFill/>
        </p:spPr>
        <p:txBody>
          <a:bodyPr wrap="square" rtlCol="0" anchor="t">
            <a:spAutoFit/>
          </a:bodyPr>
          <a:lstStyle/>
          <a:p>
            <a:pPr algn="ctr"/>
            <a:r>
              <a:rPr lang="en-US" sz="1600" b="1" dirty="0"/>
              <a:t>5</a:t>
            </a:r>
          </a:p>
        </p:txBody>
      </p:sp>
      <p:sp>
        <p:nvSpPr>
          <p:cNvPr id="18" name="TextBox 17"/>
          <p:cNvSpPr txBox="1"/>
          <p:nvPr/>
        </p:nvSpPr>
        <p:spPr>
          <a:xfrm>
            <a:off x="5073648" y="5962520"/>
            <a:ext cx="302388" cy="338554"/>
          </a:xfrm>
          <a:prstGeom prst="rect">
            <a:avLst/>
          </a:prstGeom>
          <a:noFill/>
        </p:spPr>
        <p:txBody>
          <a:bodyPr wrap="square" rtlCol="0" anchor="t">
            <a:spAutoFit/>
          </a:bodyPr>
          <a:lstStyle/>
          <a:p>
            <a:pPr algn="ctr"/>
            <a:r>
              <a:rPr lang="en-US" sz="1600" b="1" dirty="0"/>
              <a:t>6</a:t>
            </a:r>
          </a:p>
        </p:txBody>
      </p:sp>
      <p:sp>
        <p:nvSpPr>
          <p:cNvPr id="19" name="TextBox 18"/>
          <p:cNvSpPr txBox="1"/>
          <p:nvPr/>
        </p:nvSpPr>
        <p:spPr>
          <a:xfrm>
            <a:off x="5702652" y="2106528"/>
            <a:ext cx="302388" cy="338554"/>
          </a:xfrm>
          <a:prstGeom prst="rect">
            <a:avLst/>
          </a:prstGeom>
          <a:noFill/>
        </p:spPr>
        <p:txBody>
          <a:bodyPr wrap="square" rtlCol="0" anchor="t">
            <a:spAutoFit/>
          </a:bodyPr>
          <a:lstStyle/>
          <a:p>
            <a:pPr algn="ctr"/>
            <a:r>
              <a:rPr lang="en-US" sz="1600" b="1" dirty="0"/>
              <a:t>1</a:t>
            </a:r>
          </a:p>
        </p:txBody>
      </p:sp>
      <p:sp>
        <p:nvSpPr>
          <p:cNvPr id="20" name="TextBox 19"/>
          <p:cNvSpPr txBox="1"/>
          <p:nvPr/>
        </p:nvSpPr>
        <p:spPr>
          <a:xfrm>
            <a:off x="5702652" y="2803672"/>
            <a:ext cx="302388" cy="338554"/>
          </a:xfrm>
          <a:prstGeom prst="rect">
            <a:avLst/>
          </a:prstGeom>
          <a:noFill/>
        </p:spPr>
        <p:txBody>
          <a:bodyPr wrap="square" rtlCol="0" anchor="t">
            <a:spAutoFit/>
          </a:bodyPr>
          <a:lstStyle/>
          <a:p>
            <a:pPr algn="ctr"/>
            <a:r>
              <a:rPr lang="en-US" sz="1600" b="1" dirty="0"/>
              <a:t>2</a:t>
            </a:r>
          </a:p>
        </p:txBody>
      </p:sp>
      <p:sp>
        <p:nvSpPr>
          <p:cNvPr id="21" name="TextBox 20"/>
          <p:cNvSpPr txBox="1"/>
          <p:nvPr/>
        </p:nvSpPr>
        <p:spPr>
          <a:xfrm>
            <a:off x="5702652" y="4071694"/>
            <a:ext cx="302388" cy="338554"/>
          </a:xfrm>
          <a:prstGeom prst="rect">
            <a:avLst/>
          </a:prstGeom>
          <a:noFill/>
        </p:spPr>
        <p:txBody>
          <a:bodyPr wrap="square" rtlCol="0" anchor="t">
            <a:spAutoFit/>
          </a:bodyPr>
          <a:lstStyle/>
          <a:p>
            <a:pPr algn="ctr"/>
            <a:r>
              <a:rPr lang="en-US" sz="1600" b="1" dirty="0"/>
              <a:t>3</a:t>
            </a:r>
          </a:p>
        </p:txBody>
      </p:sp>
      <p:sp>
        <p:nvSpPr>
          <p:cNvPr id="22" name="TextBox 21"/>
          <p:cNvSpPr txBox="1"/>
          <p:nvPr/>
        </p:nvSpPr>
        <p:spPr>
          <a:xfrm>
            <a:off x="5702652" y="5536194"/>
            <a:ext cx="302388" cy="338554"/>
          </a:xfrm>
          <a:prstGeom prst="rect">
            <a:avLst/>
          </a:prstGeom>
          <a:noFill/>
        </p:spPr>
        <p:txBody>
          <a:bodyPr wrap="square" rtlCol="0" anchor="t">
            <a:spAutoFit/>
          </a:bodyPr>
          <a:lstStyle/>
          <a:p>
            <a:pPr algn="ctr"/>
            <a:r>
              <a:rPr lang="en-US" sz="1600" b="1" dirty="0"/>
              <a:t>4</a:t>
            </a:r>
          </a:p>
        </p:txBody>
      </p:sp>
      <p:sp>
        <p:nvSpPr>
          <p:cNvPr id="23" name="TextBox 22"/>
          <p:cNvSpPr txBox="1"/>
          <p:nvPr/>
        </p:nvSpPr>
        <p:spPr>
          <a:xfrm>
            <a:off x="5702652" y="5962520"/>
            <a:ext cx="302388" cy="338554"/>
          </a:xfrm>
          <a:prstGeom prst="rect">
            <a:avLst/>
          </a:prstGeom>
          <a:noFill/>
        </p:spPr>
        <p:txBody>
          <a:bodyPr wrap="square" rtlCol="0" anchor="t">
            <a:spAutoFit/>
          </a:bodyPr>
          <a:lstStyle/>
          <a:p>
            <a:pPr algn="ctr"/>
            <a:r>
              <a:rPr lang="en-US" sz="1600" b="1" dirty="0"/>
              <a:t>5</a:t>
            </a:r>
          </a:p>
        </p:txBody>
      </p:sp>
      <p:sp>
        <p:nvSpPr>
          <p:cNvPr id="24" name="TextBox 23"/>
          <p:cNvSpPr txBox="1"/>
          <p:nvPr/>
        </p:nvSpPr>
        <p:spPr>
          <a:xfrm>
            <a:off x="6345940" y="2813645"/>
            <a:ext cx="302388" cy="338554"/>
          </a:xfrm>
          <a:prstGeom prst="rect">
            <a:avLst/>
          </a:prstGeom>
          <a:noFill/>
        </p:spPr>
        <p:txBody>
          <a:bodyPr wrap="square" rtlCol="0" anchor="t">
            <a:spAutoFit/>
          </a:bodyPr>
          <a:lstStyle/>
          <a:p>
            <a:pPr algn="ctr"/>
            <a:r>
              <a:rPr lang="en-US" sz="1600" b="1" dirty="0"/>
              <a:t>1</a:t>
            </a:r>
          </a:p>
        </p:txBody>
      </p:sp>
      <p:sp>
        <p:nvSpPr>
          <p:cNvPr id="25" name="TextBox 24"/>
          <p:cNvSpPr txBox="1"/>
          <p:nvPr/>
        </p:nvSpPr>
        <p:spPr>
          <a:xfrm>
            <a:off x="6345940" y="3165592"/>
            <a:ext cx="302388" cy="338554"/>
          </a:xfrm>
          <a:prstGeom prst="rect">
            <a:avLst/>
          </a:prstGeom>
          <a:noFill/>
        </p:spPr>
        <p:txBody>
          <a:bodyPr wrap="square" rtlCol="0" anchor="t">
            <a:spAutoFit/>
          </a:bodyPr>
          <a:lstStyle/>
          <a:p>
            <a:pPr algn="ctr"/>
            <a:r>
              <a:rPr lang="en-US" sz="1600" b="1" dirty="0"/>
              <a:t>2</a:t>
            </a:r>
          </a:p>
        </p:txBody>
      </p:sp>
      <p:sp>
        <p:nvSpPr>
          <p:cNvPr id="26" name="TextBox 25"/>
          <p:cNvSpPr txBox="1"/>
          <p:nvPr/>
        </p:nvSpPr>
        <p:spPr>
          <a:xfrm>
            <a:off x="6345940" y="4071694"/>
            <a:ext cx="302388" cy="338554"/>
          </a:xfrm>
          <a:prstGeom prst="rect">
            <a:avLst/>
          </a:prstGeom>
          <a:noFill/>
        </p:spPr>
        <p:txBody>
          <a:bodyPr wrap="square" rtlCol="0" anchor="t">
            <a:spAutoFit/>
          </a:bodyPr>
          <a:lstStyle/>
          <a:p>
            <a:pPr algn="ctr"/>
            <a:r>
              <a:rPr lang="en-US" sz="1600" b="1" dirty="0"/>
              <a:t>3</a:t>
            </a:r>
          </a:p>
        </p:txBody>
      </p:sp>
      <p:sp>
        <p:nvSpPr>
          <p:cNvPr id="27" name="TextBox 26"/>
          <p:cNvSpPr txBox="1"/>
          <p:nvPr/>
        </p:nvSpPr>
        <p:spPr>
          <a:xfrm>
            <a:off x="6345940" y="4541721"/>
            <a:ext cx="302388" cy="338554"/>
          </a:xfrm>
          <a:prstGeom prst="rect">
            <a:avLst/>
          </a:prstGeom>
          <a:noFill/>
        </p:spPr>
        <p:txBody>
          <a:bodyPr wrap="square" rtlCol="0" anchor="t">
            <a:spAutoFit/>
          </a:bodyPr>
          <a:lstStyle/>
          <a:p>
            <a:pPr algn="ctr"/>
            <a:r>
              <a:rPr lang="en-US" sz="1600" b="1" dirty="0"/>
              <a:t>4</a:t>
            </a:r>
          </a:p>
        </p:txBody>
      </p:sp>
      <p:sp>
        <p:nvSpPr>
          <p:cNvPr id="28" name="TextBox 27"/>
          <p:cNvSpPr txBox="1"/>
          <p:nvPr/>
        </p:nvSpPr>
        <p:spPr>
          <a:xfrm>
            <a:off x="6345940" y="5536194"/>
            <a:ext cx="302388" cy="338554"/>
          </a:xfrm>
          <a:prstGeom prst="rect">
            <a:avLst/>
          </a:prstGeom>
          <a:noFill/>
        </p:spPr>
        <p:txBody>
          <a:bodyPr wrap="square" rtlCol="0" anchor="t">
            <a:spAutoFit/>
          </a:bodyPr>
          <a:lstStyle/>
          <a:p>
            <a:pPr algn="ctr"/>
            <a:r>
              <a:rPr lang="en-US" sz="1600" b="1" dirty="0"/>
              <a:t>5</a:t>
            </a:r>
          </a:p>
        </p:txBody>
      </p:sp>
      <p:sp>
        <p:nvSpPr>
          <p:cNvPr id="29" name="TextBox 28"/>
          <p:cNvSpPr txBox="1"/>
          <p:nvPr/>
        </p:nvSpPr>
        <p:spPr>
          <a:xfrm>
            <a:off x="6345940" y="5962520"/>
            <a:ext cx="302388" cy="338554"/>
          </a:xfrm>
          <a:prstGeom prst="rect">
            <a:avLst/>
          </a:prstGeom>
          <a:noFill/>
        </p:spPr>
        <p:txBody>
          <a:bodyPr wrap="square" rtlCol="0" anchor="t">
            <a:spAutoFit/>
          </a:bodyPr>
          <a:lstStyle/>
          <a:p>
            <a:pPr algn="ctr"/>
            <a:r>
              <a:rPr lang="en-US" sz="1600" b="1" dirty="0"/>
              <a:t>6</a:t>
            </a:r>
          </a:p>
        </p:txBody>
      </p:sp>
      <p:grpSp>
        <p:nvGrpSpPr>
          <p:cNvPr id="37" name="Group 36"/>
          <p:cNvGrpSpPr/>
          <p:nvPr/>
        </p:nvGrpSpPr>
        <p:grpSpPr>
          <a:xfrm>
            <a:off x="6866819" y="1454942"/>
            <a:ext cx="2308537" cy="1398801"/>
            <a:chOff x="6866819" y="1454942"/>
            <a:chExt cx="2308537" cy="1398801"/>
          </a:xfrm>
        </p:grpSpPr>
        <p:sp>
          <p:nvSpPr>
            <p:cNvPr id="33" name="Rectangle 32"/>
            <p:cNvSpPr/>
            <p:nvPr/>
          </p:nvSpPr>
          <p:spPr>
            <a:xfrm>
              <a:off x="6866819" y="1454942"/>
              <a:ext cx="2308537" cy="1398801"/>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4" name="TextBox 33"/>
            <p:cNvSpPr txBox="1"/>
            <p:nvPr/>
          </p:nvSpPr>
          <p:spPr>
            <a:xfrm>
              <a:off x="6866819" y="1738844"/>
              <a:ext cx="2308537" cy="707886"/>
            </a:xfrm>
            <a:prstGeom prst="rect">
              <a:avLst/>
            </a:prstGeom>
            <a:noFill/>
          </p:spPr>
          <p:txBody>
            <a:bodyPr wrap="square" rtlCol="0">
              <a:spAutoFit/>
            </a:bodyPr>
            <a:lstStyle/>
            <a:p>
              <a:pPr algn="ctr"/>
              <a:r>
                <a:rPr lang="en-US" sz="2000" dirty="0">
                  <a:solidFill>
                    <a:srgbClr val="FFFFFF"/>
                  </a:solidFill>
                  <a:latin typeface="Franklin Gothic Medium"/>
                  <a:cs typeface="Franklin Gothic Medium"/>
                </a:rPr>
                <a:t>Which style do </a:t>
              </a:r>
            </a:p>
            <a:p>
              <a:pPr algn="ctr"/>
              <a:r>
                <a:rPr lang="en-US" sz="2000" dirty="0">
                  <a:solidFill>
                    <a:srgbClr val="FFFFFF"/>
                  </a:solidFill>
                  <a:latin typeface="Franklin Gothic Medium"/>
                  <a:cs typeface="Franklin Gothic Medium"/>
                </a:rPr>
                <a:t>we use?</a:t>
              </a:r>
            </a:p>
          </p:txBody>
        </p:sp>
      </p:grpSp>
      <p:grpSp>
        <p:nvGrpSpPr>
          <p:cNvPr id="38" name="Group 37"/>
          <p:cNvGrpSpPr/>
          <p:nvPr/>
        </p:nvGrpSpPr>
        <p:grpSpPr>
          <a:xfrm>
            <a:off x="6866819" y="3279919"/>
            <a:ext cx="2308537" cy="1398801"/>
            <a:chOff x="6866819" y="3257801"/>
            <a:chExt cx="2308537" cy="1398801"/>
          </a:xfrm>
        </p:grpSpPr>
        <p:sp>
          <p:nvSpPr>
            <p:cNvPr id="35" name="Rectangle 34"/>
            <p:cNvSpPr/>
            <p:nvPr/>
          </p:nvSpPr>
          <p:spPr>
            <a:xfrm>
              <a:off x="6866819" y="3257801"/>
              <a:ext cx="2308537" cy="1398801"/>
            </a:xfrm>
            <a:prstGeom prst="rect">
              <a:avLst/>
            </a:prstGeom>
            <a:solidFill>
              <a:srgbClr val="A0B31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6" name="TextBox 35"/>
            <p:cNvSpPr txBox="1"/>
            <p:nvPr/>
          </p:nvSpPr>
          <p:spPr>
            <a:xfrm>
              <a:off x="6866819" y="3541703"/>
              <a:ext cx="2308537" cy="707886"/>
            </a:xfrm>
            <a:prstGeom prst="rect">
              <a:avLst/>
            </a:prstGeom>
            <a:noFill/>
          </p:spPr>
          <p:txBody>
            <a:bodyPr wrap="square" rtlCol="0">
              <a:spAutoFit/>
            </a:bodyPr>
            <a:lstStyle/>
            <a:p>
              <a:pPr algn="ctr"/>
              <a:r>
                <a:rPr lang="en-US" sz="2000" dirty="0">
                  <a:solidFill>
                    <a:srgbClr val="FFFFFF"/>
                  </a:solidFill>
                  <a:latin typeface="Franklin Gothic Medium"/>
                  <a:cs typeface="Franklin Gothic Medium"/>
                </a:rPr>
                <a:t>Which style </a:t>
              </a:r>
              <a:r>
                <a:rPr lang="en-US" sz="2000" u="sng" dirty="0">
                  <a:solidFill>
                    <a:srgbClr val="FFFFFF"/>
                  </a:solidFill>
                  <a:latin typeface="Franklin Gothic Medium"/>
                  <a:cs typeface="Franklin Gothic Medium"/>
                </a:rPr>
                <a:t>should</a:t>
              </a:r>
              <a:r>
                <a:rPr lang="en-US" sz="2000" dirty="0">
                  <a:solidFill>
                    <a:srgbClr val="FFFFFF"/>
                  </a:solidFill>
                  <a:latin typeface="Franklin Gothic Medium"/>
                  <a:cs typeface="Franklin Gothic Medium"/>
                </a:rPr>
                <a:t> we use?</a:t>
              </a:r>
            </a:p>
          </p:txBody>
        </p:sp>
      </p:grpSp>
      <p:sp>
        <p:nvSpPr>
          <p:cNvPr id="43" name="TextBox 42"/>
          <p:cNvSpPr txBox="1"/>
          <p:nvPr/>
        </p:nvSpPr>
        <p:spPr>
          <a:xfrm>
            <a:off x="8739003" y="4076946"/>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44" name="TextBox 43"/>
          <p:cNvSpPr txBox="1"/>
          <p:nvPr/>
        </p:nvSpPr>
        <p:spPr>
          <a:xfrm>
            <a:off x="4299621" y="1738862"/>
            <a:ext cx="484221" cy="338554"/>
          </a:xfrm>
          <a:prstGeom prst="rect">
            <a:avLst/>
          </a:prstGeom>
          <a:noFill/>
        </p:spPr>
        <p:txBody>
          <a:bodyPr wrap="square" rtlCol="0" anchor="t">
            <a:spAutoFit/>
          </a:bodyPr>
          <a:lstStyle/>
          <a:p>
            <a:pPr algn="ctr"/>
            <a:r>
              <a:rPr lang="en-US" sz="1600" b="1" dirty="0"/>
              <a:t>15</a:t>
            </a:r>
          </a:p>
        </p:txBody>
      </p:sp>
      <p:sp>
        <p:nvSpPr>
          <p:cNvPr id="45" name="TextBox 44"/>
          <p:cNvSpPr txBox="1"/>
          <p:nvPr/>
        </p:nvSpPr>
        <p:spPr>
          <a:xfrm>
            <a:off x="4981112" y="1738862"/>
            <a:ext cx="484221" cy="338554"/>
          </a:xfrm>
          <a:prstGeom prst="rect">
            <a:avLst/>
          </a:prstGeom>
          <a:noFill/>
        </p:spPr>
        <p:txBody>
          <a:bodyPr wrap="square" rtlCol="0" anchor="t">
            <a:spAutoFit/>
          </a:bodyPr>
          <a:lstStyle/>
          <a:p>
            <a:pPr algn="ctr"/>
            <a:r>
              <a:rPr lang="en-US" sz="1600" b="1" dirty="0"/>
              <a:t>45</a:t>
            </a:r>
          </a:p>
        </p:txBody>
      </p:sp>
      <p:sp>
        <p:nvSpPr>
          <p:cNvPr id="46" name="TextBox 45"/>
          <p:cNvSpPr txBox="1"/>
          <p:nvPr/>
        </p:nvSpPr>
        <p:spPr>
          <a:xfrm>
            <a:off x="5610116" y="1738862"/>
            <a:ext cx="484221" cy="338554"/>
          </a:xfrm>
          <a:prstGeom prst="rect">
            <a:avLst/>
          </a:prstGeom>
          <a:noFill/>
        </p:spPr>
        <p:txBody>
          <a:bodyPr wrap="square" rtlCol="0" anchor="t">
            <a:spAutoFit/>
          </a:bodyPr>
          <a:lstStyle/>
          <a:p>
            <a:pPr algn="ctr"/>
            <a:r>
              <a:rPr lang="en-US" sz="1600" b="1" dirty="0"/>
              <a:t>30</a:t>
            </a:r>
          </a:p>
        </p:txBody>
      </p:sp>
      <p:sp>
        <p:nvSpPr>
          <p:cNvPr id="47" name="TextBox 46"/>
          <p:cNvSpPr txBox="1"/>
          <p:nvPr/>
        </p:nvSpPr>
        <p:spPr>
          <a:xfrm>
            <a:off x="6253404" y="1738862"/>
            <a:ext cx="484221" cy="338554"/>
          </a:xfrm>
          <a:prstGeom prst="rect">
            <a:avLst/>
          </a:prstGeom>
          <a:noFill/>
        </p:spPr>
        <p:txBody>
          <a:bodyPr wrap="square" rtlCol="0" anchor="t">
            <a:spAutoFit/>
          </a:bodyPr>
          <a:lstStyle/>
          <a:p>
            <a:pPr algn="ctr"/>
            <a:r>
              <a:rPr lang="en-US" sz="1600" b="1" dirty="0"/>
              <a:t>60</a:t>
            </a:r>
          </a:p>
        </p:txBody>
      </p:sp>
      <p:sp>
        <p:nvSpPr>
          <p:cNvPr id="39"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41</a:t>
            </a:fld>
            <a:r>
              <a:rPr lang="en-US" dirty="0"/>
              <a:t> </a:t>
            </a:r>
            <a:r>
              <a:rPr lang="en-US" dirty="0">
                <a:solidFill>
                  <a:srgbClr val="002060"/>
                </a:solidFill>
                <a:latin typeface="Calibri"/>
              </a:rPr>
              <a:t>| </a:t>
            </a:r>
            <a:r>
              <a:rPr lang="en-US" sz="1400" dirty="0">
                <a:solidFill>
                  <a:srgbClr val="04346C"/>
                </a:solidFill>
                <a:latin typeface="Franklin Gothic Book"/>
              </a:rPr>
              <a:t>2-9</a:t>
            </a:r>
            <a:endParaRPr lang="en-US" dirty="0"/>
          </a:p>
        </p:txBody>
      </p:sp>
    </p:spTree>
    <p:extLst>
      <p:ext uri="{BB962C8B-B14F-4D97-AF65-F5344CB8AC3E}">
        <p14:creationId xmlns:p14="http://schemas.microsoft.com/office/powerpoint/2010/main" val="67650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2" fill="hold" nodeType="click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1+#ppt_w/2"/>
                                          </p:val>
                                        </p:tav>
                                        <p:tav tm="100000">
                                          <p:val>
                                            <p:strVal val="#ppt_x"/>
                                          </p:val>
                                        </p:tav>
                                      </p:tavLst>
                                    </p:anim>
                                    <p:anim calcmode="lin" valueType="num">
                                      <p:cBhvr additive="base">
                                        <p:cTn id="10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2" fill="hold" nodeType="clickEffect">
                                  <p:stCondLst>
                                    <p:cond delay="0"/>
                                  </p:stCondLst>
                                  <p:childTnLst>
                                    <p:set>
                                      <p:cBhvr>
                                        <p:cTn id="112" dur="1" fill="hold">
                                          <p:stCondLst>
                                            <p:cond delay="0"/>
                                          </p:stCondLst>
                                        </p:cTn>
                                        <p:tgtEl>
                                          <p:spTgt spid="38"/>
                                        </p:tgtEl>
                                        <p:attrNameLst>
                                          <p:attrName>style.visibility</p:attrName>
                                        </p:attrNameLst>
                                      </p:cBhvr>
                                      <p:to>
                                        <p:strVal val="visible"/>
                                      </p:to>
                                    </p:set>
                                    <p:anim calcmode="lin" valueType="num">
                                      <p:cBhvr additive="base">
                                        <p:cTn id="113" dur="500" fill="hold"/>
                                        <p:tgtEl>
                                          <p:spTgt spid="38"/>
                                        </p:tgtEl>
                                        <p:attrNameLst>
                                          <p:attrName>ppt_x</p:attrName>
                                        </p:attrNameLst>
                                      </p:cBhvr>
                                      <p:tavLst>
                                        <p:tav tm="0">
                                          <p:val>
                                            <p:strVal val="1+#ppt_w/2"/>
                                          </p:val>
                                        </p:tav>
                                        <p:tav tm="100000">
                                          <p:val>
                                            <p:strVal val="#ppt_x"/>
                                          </p:val>
                                        </p:tav>
                                      </p:tavLst>
                                    </p:anim>
                                    <p:anim calcmode="lin" valueType="num">
                                      <p:cBhvr additive="base">
                                        <p:cTn id="114"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44" grpId="0"/>
      <p:bldP spid="45" grpId="0"/>
      <p:bldP spid="46" grpId="0"/>
      <p:bldP spid="4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1130"/>
            <a:ext cx="9144000" cy="496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602769" y="3867610"/>
            <a:ext cx="9144000" cy="2415315"/>
          </a:xfrm>
        </p:spPr>
        <p:txBody>
          <a:bodyPr>
            <a:noAutofit/>
          </a:bodyPr>
          <a:lstStyle/>
          <a:p>
            <a:pPr marL="457200" indent="-457200">
              <a:spcBef>
                <a:spcPts val="0"/>
              </a:spcBef>
              <a:buFont typeface="+mj-lt"/>
              <a:buAutoNum type="alphaUcPeriod"/>
            </a:pPr>
            <a:r>
              <a:rPr lang="en-US" sz="2400" dirty="0">
                <a:solidFill>
                  <a:schemeClr val="accent1"/>
                </a:solidFill>
                <a:latin typeface="Franklin Gothic Book" panose="020B0503020102020204" pitchFamily="34" charset="0"/>
              </a:rPr>
              <a:t>Understanding Communication Styles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457200" lvl="0" indent="-457200">
              <a:spcBef>
                <a:spcPts val="0"/>
              </a:spcBef>
              <a:buFont typeface="+mj-lt"/>
              <a:buAutoNum type="alphaUcPeriod"/>
            </a:pPr>
            <a:r>
              <a:rPr lang="en-US" sz="2400" dirty="0">
                <a:solidFill>
                  <a:schemeClr val="accent1"/>
                </a:solidFill>
                <a:latin typeface="Franklin Gothic Book" panose="020B0503020102020204" pitchFamily="34" charset="0"/>
              </a:rPr>
              <a:t>Adapting to the Styles of Others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0" indent="0">
              <a:spcBef>
                <a:spcPts val="0"/>
              </a:spcBef>
              <a:buNone/>
            </a:pPr>
            <a:r>
              <a:rPr lang="en-US" sz="2400" dirty="0">
                <a:solidFill>
                  <a:schemeClr val="accent6">
                    <a:lumMod val="75000"/>
                  </a:schemeClr>
                </a:solidFill>
                <a:latin typeface="Franklin Gothic Demi" panose="020B0703020102020204" pitchFamily="34" charset="0"/>
              </a:rPr>
              <a:t>Exercise</a:t>
            </a:r>
            <a:r>
              <a:rPr lang="en-US" sz="2400" dirty="0">
                <a:solidFill>
                  <a:schemeClr val="tx2"/>
                </a:solidFill>
                <a:latin typeface="Franklin Gothic Demi" panose="020B0703020102020204" pitchFamily="34" charset="0"/>
              </a:rPr>
              <a:t>: Adapting to Your Team’s Styles</a:t>
            </a:r>
          </a:p>
          <a:p>
            <a:pPr marL="457200" lvl="0" indent="-457200">
              <a:spcBef>
                <a:spcPts val="0"/>
              </a:spcBef>
              <a:buFont typeface="+mj-lt"/>
              <a:buAutoNum type="alphaUcPeriod" startAt="3"/>
            </a:pPr>
            <a:r>
              <a:rPr lang="en-US" sz="2400" dirty="0">
                <a:solidFill>
                  <a:schemeClr val="tx2"/>
                </a:solidFill>
              </a:rPr>
              <a:t>Identifying Styles</a:t>
            </a:r>
          </a:p>
          <a:p>
            <a:pPr marL="457200" indent="-457200">
              <a:spcBef>
                <a:spcPts val="0"/>
              </a:spcBef>
              <a:buFont typeface="+mj-lt"/>
              <a:buAutoNum type="alphaUcPeriod" startAt="3"/>
            </a:pPr>
            <a:r>
              <a:rPr lang="en-US" sz="2400" dirty="0">
                <a:solidFill>
                  <a:schemeClr val="tx2"/>
                </a:solidFill>
              </a:rPr>
              <a:t>Recognizing and Addressing Style Clashes</a:t>
            </a:r>
          </a:p>
          <a:p>
            <a:pPr marL="0" indent="0">
              <a:spcBef>
                <a:spcPts val="0"/>
              </a:spcBef>
              <a:buNone/>
            </a:pPr>
            <a:r>
              <a:rPr lang="en-US" sz="2400" dirty="0">
                <a:solidFill>
                  <a:schemeClr val="accent6">
                    <a:lumMod val="75000"/>
                  </a:schemeClr>
                </a:solidFill>
              </a:rPr>
              <a:t>Exercise</a:t>
            </a:r>
            <a:r>
              <a:rPr lang="en-US" sz="2400" dirty="0">
                <a:solidFill>
                  <a:schemeClr val="tx2"/>
                </a:solidFill>
              </a:rPr>
              <a:t>: Communicating Across Styles</a:t>
            </a:r>
          </a:p>
          <a:p>
            <a:pPr marL="457200" indent="-457200">
              <a:spcBef>
                <a:spcPts val="0"/>
              </a:spcBef>
              <a:buFont typeface="+mj-lt"/>
              <a:buAutoNum type="alphaUcPeriod" startAt="5"/>
            </a:pPr>
            <a:r>
              <a:rPr lang="en-US" sz="2400" dirty="0">
                <a:solidFill>
                  <a:schemeClr val="tx2"/>
                </a:solidFill>
              </a:rPr>
              <a:t>Your DISC Report: Understanding Your Biases</a:t>
            </a:r>
          </a:p>
          <a:p>
            <a:pPr marL="0" indent="0">
              <a:spcBef>
                <a:spcPts val="0"/>
              </a:spcBef>
              <a:buNone/>
            </a:pPr>
            <a:endParaRPr lang="en-US" sz="2400" dirty="0">
              <a:solidFill>
                <a:schemeClr val="tx2"/>
              </a:solidFill>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2827" b="5189"/>
          <a:stretch/>
        </p:blipFill>
        <p:spPr>
          <a:xfrm>
            <a:off x="3746090" y="0"/>
            <a:ext cx="5397910" cy="2947690"/>
          </a:xfrm>
          <a:prstGeom prst="rect">
            <a:avLst/>
          </a:prstGeom>
        </p:spPr>
      </p:pic>
      <p:graphicFrame>
        <p:nvGraphicFramePr>
          <p:cNvPr id="13" name="Table 12"/>
          <p:cNvGraphicFramePr>
            <a:graphicFrameLocks noGrp="1"/>
          </p:cNvGraphicFramePr>
          <p:nvPr>
            <p:extLst/>
          </p:nvPr>
        </p:nvGraphicFramePr>
        <p:xfrm>
          <a:off x="1161369" y="3054642"/>
          <a:ext cx="6556952" cy="762000"/>
        </p:xfrm>
        <a:graphic>
          <a:graphicData uri="http://schemas.openxmlformats.org/drawingml/2006/table">
            <a:tbl>
              <a:tblPr firstRow="1" bandRow="1">
                <a:tableStyleId>{5C22544A-7EE6-4342-B048-85BDC9FD1C3A}</a:tableStyleId>
              </a:tblPr>
              <a:tblGrid>
                <a:gridCol w="746087">
                  <a:extLst>
                    <a:ext uri="{9D8B030D-6E8A-4147-A177-3AD203B41FA5}">
                      <a16:colId xmlns:a16="http://schemas.microsoft.com/office/drawing/2014/main" val="2530965431"/>
                    </a:ext>
                  </a:extLst>
                </a:gridCol>
                <a:gridCol w="5810865">
                  <a:extLst>
                    <a:ext uri="{9D8B030D-6E8A-4147-A177-3AD203B41FA5}">
                      <a16:colId xmlns:a16="http://schemas.microsoft.com/office/drawing/2014/main" val="2374861410"/>
                    </a:ext>
                  </a:extLst>
                </a:gridCol>
              </a:tblGrid>
              <a:tr h="370840">
                <a:tc>
                  <a:txBody>
                    <a:bodyPr/>
                    <a:lstStyle/>
                    <a:p>
                      <a:pPr algn="ctr"/>
                      <a:r>
                        <a:rPr lang="en-US" sz="4400" dirty="0"/>
                        <a:t>2</a:t>
                      </a:r>
                    </a:p>
                  </a:txBody>
                  <a:tcPr>
                    <a:solidFill>
                      <a:schemeClr val="tx1"/>
                    </a:solidFill>
                  </a:tcPr>
                </a:tc>
                <a:tc>
                  <a:txBody>
                    <a:bodyPr/>
                    <a:lstStyle/>
                    <a:p>
                      <a:r>
                        <a:rPr lang="en-US" sz="3600" dirty="0"/>
                        <a:t>Facilitating Communication</a:t>
                      </a:r>
                    </a:p>
                  </a:txBody>
                  <a:tcPr>
                    <a:gradFill flip="none" rotWithShape="1">
                      <a:gsLst>
                        <a:gs pos="100000">
                          <a:srgbClr val="FFB115"/>
                        </a:gs>
                        <a:gs pos="64000">
                          <a:srgbClr val="FFB115"/>
                        </a:gs>
                        <a:gs pos="32500">
                          <a:schemeClr val="accent5">
                            <a:lumMod val="60000"/>
                            <a:lumOff val="40000"/>
                          </a:schemeClr>
                        </a:gs>
                        <a:gs pos="1000">
                          <a:schemeClr val="accent5">
                            <a:lumMod val="60000"/>
                            <a:lumOff val="40000"/>
                          </a:schemeClr>
                        </a:gs>
                      </a:gsLst>
                      <a:lin ang="0" scaled="1"/>
                      <a:tileRect/>
                    </a:gradFill>
                  </a:tcPr>
                </a:tc>
                <a:extLst>
                  <a:ext uri="{0D108BD9-81ED-4DB2-BD59-A6C34878D82A}">
                    <a16:rowId xmlns:a16="http://schemas.microsoft.com/office/drawing/2014/main" val="583231483"/>
                  </a:ext>
                </a:extLst>
              </a:tr>
            </a:tbl>
          </a:graphicData>
        </a:graphic>
      </p:graphicFrame>
      <p:pic>
        <p:nvPicPr>
          <p:cNvPr id="9" name="Picture 8"/>
          <p:cNvPicPr>
            <a:picLocks noChangeAspect="1"/>
          </p:cNvPicPr>
          <p:nvPr/>
        </p:nvPicPr>
        <p:blipFill>
          <a:blip r:embed="rId3"/>
          <a:stretch>
            <a:fillRect/>
          </a:stretch>
        </p:blipFill>
        <p:spPr>
          <a:xfrm>
            <a:off x="629264" y="149277"/>
            <a:ext cx="2605554" cy="2615731"/>
          </a:xfrm>
          <a:prstGeom prst="rect">
            <a:avLst/>
          </a:prstGeom>
        </p:spPr>
      </p:pic>
      <p:sp>
        <p:nvSpPr>
          <p:cNvPr id="11" name="Footer Placeholder 4"/>
          <p:cNvSpPr>
            <a:spLocks noGrp="1"/>
          </p:cNvSpPr>
          <p:nvPr>
            <p:ph type="ftr" sz="quarter" idx="11"/>
          </p:nvPr>
        </p:nvSpPr>
        <p:spPr>
          <a:xfrm>
            <a:off x="1772874" y="6472792"/>
            <a:ext cx="4246926" cy="283668"/>
          </a:xfrm>
        </p:spPr>
        <p:txBody>
          <a:bodyPr/>
          <a:lstStyle/>
          <a:p>
            <a:r>
              <a:rPr lang="en-US" dirty="0">
                <a:latin typeface="Franklin Gothic Book"/>
                <a:cs typeface="Franklin Gothic Book"/>
              </a:rPr>
              <a:t>Copyright 2017, Leadership Strategies, Inc. - V15.07c Duplication prohibited without consent </a:t>
            </a:r>
          </a:p>
        </p:txBody>
      </p:sp>
    </p:spTree>
    <p:extLst>
      <p:ext uri="{BB962C8B-B14F-4D97-AF65-F5344CB8AC3E}">
        <p14:creationId xmlns:p14="http://schemas.microsoft.com/office/powerpoint/2010/main" val="3065726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9" name="Content Placeholder 8"/>
          <p:cNvSpPr>
            <a:spLocks noGrp="1"/>
          </p:cNvSpPr>
          <p:nvPr>
            <p:ph sz="half" idx="2"/>
          </p:nvPr>
        </p:nvSpPr>
        <p:spPr/>
        <p:txBody>
          <a:bodyPr/>
          <a:lstStyle/>
          <a:p>
            <a:r>
              <a:rPr lang="en-US" dirty="0"/>
              <a:t>Consider the individuals on the team you manage. Record each individual’s typical communication style and any specific actions you might consider taking. </a:t>
            </a:r>
          </a:p>
          <a:p>
            <a:endParaRPr lang="en-US" dirty="0"/>
          </a:p>
        </p:txBody>
      </p:sp>
      <p:sp>
        <p:nvSpPr>
          <p:cNvPr id="2" name="Title 1"/>
          <p:cNvSpPr>
            <a:spLocks noGrp="1"/>
          </p:cNvSpPr>
          <p:nvPr>
            <p:ph type="title"/>
          </p:nvPr>
        </p:nvSpPr>
        <p:spPr>
          <a:xfrm>
            <a:off x="296030" y="0"/>
            <a:ext cx="8390770" cy="973498"/>
          </a:xfrm>
        </p:spPr>
        <p:txBody>
          <a:bodyPr/>
          <a:lstStyle/>
          <a:p>
            <a:r>
              <a:rPr lang="en-US" dirty="0"/>
              <a:t>Spring Forward: 2a. Adapting to Your Team’s Styles</a:t>
            </a:r>
          </a:p>
        </p:txBody>
      </p:sp>
      <p:sp>
        <p:nvSpPr>
          <p:cNvPr id="10" name="TextBox 8"/>
          <p:cNvSpPr txBox="1"/>
          <p:nvPr/>
        </p:nvSpPr>
        <p:spPr>
          <a:xfrm>
            <a:off x="8817864" y="1009308"/>
            <a:ext cx="668862"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1">
                    <a:lumMod val="75000"/>
                  </a:schemeClr>
                </a:solidFill>
              </a:rPr>
              <a:t>-</a:t>
            </a:r>
          </a:p>
        </p:txBody>
      </p:sp>
      <p:pic>
        <p:nvPicPr>
          <p:cNvPr id="12" name="Picture 11"/>
          <p:cNvPicPr>
            <a:picLocks noChangeAspect="1"/>
          </p:cNvPicPr>
          <p:nvPr/>
        </p:nvPicPr>
        <p:blipFill>
          <a:blip r:embed="rId2"/>
          <a:stretch>
            <a:fillRect/>
          </a:stretch>
        </p:blipFill>
        <p:spPr>
          <a:xfrm>
            <a:off x="296030" y="1046427"/>
            <a:ext cx="4221106" cy="5353435"/>
          </a:xfrm>
          <a:prstGeom prst="rect">
            <a:avLst/>
          </a:prstGeom>
        </p:spPr>
      </p:pic>
    </p:spTree>
    <p:extLst>
      <p:ext uri="{BB962C8B-B14F-4D97-AF65-F5344CB8AC3E}">
        <p14:creationId xmlns:p14="http://schemas.microsoft.com/office/powerpoint/2010/main" val="40465321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1130"/>
            <a:ext cx="9144000" cy="496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602769" y="3867610"/>
            <a:ext cx="9144000" cy="2415315"/>
          </a:xfrm>
        </p:spPr>
        <p:txBody>
          <a:bodyPr>
            <a:noAutofit/>
          </a:bodyPr>
          <a:lstStyle/>
          <a:p>
            <a:pPr marL="457200" indent="-457200">
              <a:spcBef>
                <a:spcPts val="0"/>
              </a:spcBef>
              <a:buFont typeface="+mj-lt"/>
              <a:buAutoNum type="alphaUcPeriod"/>
            </a:pPr>
            <a:r>
              <a:rPr lang="en-US" sz="2400" dirty="0">
                <a:solidFill>
                  <a:schemeClr val="accent1"/>
                </a:solidFill>
                <a:latin typeface="Franklin Gothic Book" panose="020B0503020102020204" pitchFamily="34" charset="0"/>
              </a:rPr>
              <a:t>Understanding Communication Styles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457200" lvl="0" indent="-457200">
              <a:spcBef>
                <a:spcPts val="0"/>
              </a:spcBef>
              <a:buFont typeface="+mj-lt"/>
              <a:buAutoNum type="alphaUcPeriod"/>
            </a:pPr>
            <a:r>
              <a:rPr lang="en-US" sz="2400" dirty="0">
                <a:solidFill>
                  <a:schemeClr val="accent1"/>
                </a:solidFill>
                <a:latin typeface="Franklin Gothic Book" panose="020B0503020102020204" pitchFamily="34" charset="0"/>
              </a:rPr>
              <a:t>Adapting to the Styles of Others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0" indent="0">
              <a:spcBef>
                <a:spcPts val="0"/>
              </a:spcBef>
              <a:buNone/>
            </a:pPr>
            <a:r>
              <a:rPr lang="en-US" sz="2400" dirty="0">
                <a:solidFill>
                  <a:srgbClr val="FFC000"/>
                </a:solidFill>
                <a:latin typeface="Franklin Gothic Book" panose="020B0503020102020204" pitchFamily="34" charset="0"/>
              </a:rPr>
              <a:t>Exercise</a:t>
            </a:r>
            <a:r>
              <a:rPr lang="en-US" sz="2400" dirty="0">
                <a:solidFill>
                  <a:schemeClr val="accent1"/>
                </a:solidFill>
                <a:latin typeface="Franklin Gothic Book" panose="020B0503020102020204" pitchFamily="34" charset="0"/>
              </a:rPr>
              <a:t>: Adapting to Your Team’s Styles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457200" lvl="0" indent="-457200">
              <a:spcBef>
                <a:spcPts val="0"/>
              </a:spcBef>
              <a:buFont typeface="+mj-lt"/>
              <a:buAutoNum type="alphaUcPeriod" startAt="3"/>
            </a:pPr>
            <a:r>
              <a:rPr lang="en-US" sz="2400" dirty="0">
                <a:solidFill>
                  <a:schemeClr val="tx2"/>
                </a:solidFill>
                <a:latin typeface="Franklin Gothic Demi" panose="020B0703020102020204" pitchFamily="34" charset="0"/>
              </a:rPr>
              <a:t>Identifying Styles</a:t>
            </a:r>
          </a:p>
          <a:p>
            <a:pPr marL="457200" indent="-457200">
              <a:spcBef>
                <a:spcPts val="0"/>
              </a:spcBef>
              <a:buFont typeface="+mj-lt"/>
              <a:buAutoNum type="alphaUcPeriod" startAt="3"/>
            </a:pPr>
            <a:r>
              <a:rPr lang="en-US" sz="2400" dirty="0">
                <a:solidFill>
                  <a:schemeClr val="tx2"/>
                </a:solidFill>
              </a:rPr>
              <a:t>Recognizing and Addressing Style Clashes</a:t>
            </a:r>
          </a:p>
          <a:p>
            <a:pPr marL="0" indent="0">
              <a:spcBef>
                <a:spcPts val="0"/>
              </a:spcBef>
              <a:buNone/>
            </a:pPr>
            <a:r>
              <a:rPr lang="en-US" sz="2400" dirty="0">
                <a:solidFill>
                  <a:schemeClr val="accent6">
                    <a:lumMod val="75000"/>
                  </a:schemeClr>
                </a:solidFill>
              </a:rPr>
              <a:t>Exercise</a:t>
            </a:r>
            <a:r>
              <a:rPr lang="en-US" sz="2400" dirty="0">
                <a:solidFill>
                  <a:schemeClr val="tx2"/>
                </a:solidFill>
              </a:rPr>
              <a:t>: Communicating Across Styles</a:t>
            </a:r>
          </a:p>
          <a:p>
            <a:pPr marL="457200" indent="-457200">
              <a:spcBef>
                <a:spcPts val="0"/>
              </a:spcBef>
              <a:buFont typeface="+mj-lt"/>
              <a:buAutoNum type="alphaUcPeriod" startAt="5"/>
            </a:pPr>
            <a:r>
              <a:rPr lang="en-US" sz="2400" dirty="0">
                <a:solidFill>
                  <a:schemeClr val="tx2"/>
                </a:solidFill>
              </a:rPr>
              <a:t>Your DISC Report: Understanding Your Biases</a:t>
            </a:r>
          </a:p>
          <a:p>
            <a:pPr marL="0" indent="0">
              <a:spcBef>
                <a:spcPts val="0"/>
              </a:spcBef>
              <a:buNone/>
            </a:pPr>
            <a:endParaRPr lang="en-US" sz="2400" dirty="0">
              <a:solidFill>
                <a:schemeClr val="tx2"/>
              </a:solidFill>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2827" b="5189"/>
          <a:stretch/>
        </p:blipFill>
        <p:spPr>
          <a:xfrm>
            <a:off x="3746090" y="0"/>
            <a:ext cx="5397910" cy="2947690"/>
          </a:xfrm>
          <a:prstGeom prst="rect">
            <a:avLst/>
          </a:prstGeom>
        </p:spPr>
      </p:pic>
      <p:graphicFrame>
        <p:nvGraphicFramePr>
          <p:cNvPr id="13" name="Table 12"/>
          <p:cNvGraphicFramePr>
            <a:graphicFrameLocks noGrp="1"/>
          </p:cNvGraphicFramePr>
          <p:nvPr>
            <p:extLst/>
          </p:nvPr>
        </p:nvGraphicFramePr>
        <p:xfrm>
          <a:off x="1161369" y="3054642"/>
          <a:ext cx="6556952" cy="762000"/>
        </p:xfrm>
        <a:graphic>
          <a:graphicData uri="http://schemas.openxmlformats.org/drawingml/2006/table">
            <a:tbl>
              <a:tblPr firstRow="1" bandRow="1">
                <a:tableStyleId>{5C22544A-7EE6-4342-B048-85BDC9FD1C3A}</a:tableStyleId>
              </a:tblPr>
              <a:tblGrid>
                <a:gridCol w="746087">
                  <a:extLst>
                    <a:ext uri="{9D8B030D-6E8A-4147-A177-3AD203B41FA5}">
                      <a16:colId xmlns:a16="http://schemas.microsoft.com/office/drawing/2014/main" val="2530965431"/>
                    </a:ext>
                  </a:extLst>
                </a:gridCol>
                <a:gridCol w="5810865">
                  <a:extLst>
                    <a:ext uri="{9D8B030D-6E8A-4147-A177-3AD203B41FA5}">
                      <a16:colId xmlns:a16="http://schemas.microsoft.com/office/drawing/2014/main" val="2374861410"/>
                    </a:ext>
                  </a:extLst>
                </a:gridCol>
              </a:tblGrid>
              <a:tr h="370840">
                <a:tc>
                  <a:txBody>
                    <a:bodyPr/>
                    <a:lstStyle/>
                    <a:p>
                      <a:pPr algn="ctr"/>
                      <a:r>
                        <a:rPr lang="en-US" sz="4400" dirty="0"/>
                        <a:t>2</a:t>
                      </a:r>
                    </a:p>
                  </a:txBody>
                  <a:tcPr>
                    <a:solidFill>
                      <a:schemeClr val="tx1"/>
                    </a:solidFill>
                  </a:tcPr>
                </a:tc>
                <a:tc>
                  <a:txBody>
                    <a:bodyPr/>
                    <a:lstStyle/>
                    <a:p>
                      <a:r>
                        <a:rPr lang="en-US" sz="3600" dirty="0"/>
                        <a:t>Facilitating Communication</a:t>
                      </a:r>
                    </a:p>
                  </a:txBody>
                  <a:tcPr>
                    <a:gradFill flip="none" rotWithShape="1">
                      <a:gsLst>
                        <a:gs pos="100000">
                          <a:srgbClr val="FFB115"/>
                        </a:gs>
                        <a:gs pos="64000">
                          <a:srgbClr val="FFB115"/>
                        </a:gs>
                        <a:gs pos="32500">
                          <a:schemeClr val="accent5">
                            <a:lumMod val="60000"/>
                            <a:lumOff val="40000"/>
                          </a:schemeClr>
                        </a:gs>
                        <a:gs pos="1000">
                          <a:schemeClr val="accent5">
                            <a:lumMod val="60000"/>
                            <a:lumOff val="40000"/>
                          </a:schemeClr>
                        </a:gs>
                      </a:gsLst>
                      <a:lin ang="0" scaled="1"/>
                      <a:tileRect/>
                    </a:gradFill>
                  </a:tcPr>
                </a:tc>
                <a:extLst>
                  <a:ext uri="{0D108BD9-81ED-4DB2-BD59-A6C34878D82A}">
                    <a16:rowId xmlns:a16="http://schemas.microsoft.com/office/drawing/2014/main" val="583231483"/>
                  </a:ext>
                </a:extLst>
              </a:tr>
            </a:tbl>
          </a:graphicData>
        </a:graphic>
      </p:graphicFrame>
      <p:pic>
        <p:nvPicPr>
          <p:cNvPr id="9" name="Picture 8"/>
          <p:cNvPicPr>
            <a:picLocks noChangeAspect="1"/>
          </p:cNvPicPr>
          <p:nvPr/>
        </p:nvPicPr>
        <p:blipFill>
          <a:blip r:embed="rId3"/>
          <a:stretch>
            <a:fillRect/>
          </a:stretch>
        </p:blipFill>
        <p:spPr>
          <a:xfrm>
            <a:off x="629264" y="149277"/>
            <a:ext cx="2605554" cy="2615731"/>
          </a:xfrm>
          <a:prstGeom prst="rect">
            <a:avLst/>
          </a:prstGeom>
        </p:spPr>
      </p:pic>
      <p:sp>
        <p:nvSpPr>
          <p:cNvPr id="11" name="Footer Placeholder 4"/>
          <p:cNvSpPr>
            <a:spLocks noGrp="1"/>
          </p:cNvSpPr>
          <p:nvPr>
            <p:ph type="ftr" sz="quarter" idx="11"/>
          </p:nvPr>
        </p:nvSpPr>
        <p:spPr>
          <a:xfrm>
            <a:off x="1772874" y="6472792"/>
            <a:ext cx="4246926" cy="283668"/>
          </a:xfrm>
        </p:spPr>
        <p:txBody>
          <a:bodyPr/>
          <a:lstStyle/>
          <a:p>
            <a:r>
              <a:rPr lang="en-US" dirty="0">
                <a:latin typeface="Franklin Gothic Book"/>
                <a:cs typeface="Franklin Gothic Book"/>
              </a:rPr>
              <a:t>Copyright 2017, Leadership Strategies, Inc. - V15.07c Duplication prohibited without consent </a:t>
            </a:r>
          </a:p>
        </p:txBody>
      </p:sp>
    </p:spTree>
    <p:extLst>
      <p:ext uri="{BB962C8B-B14F-4D97-AF65-F5344CB8AC3E}">
        <p14:creationId xmlns:p14="http://schemas.microsoft.com/office/powerpoint/2010/main" val="563902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a:xfrm>
            <a:off x="296030" y="0"/>
            <a:ext cx="8031541" cy="973498"/>
          </a:xfrm>
        </p:spPr>
        <p:txBody>
          <a:bodyPr/>
          <a:lstStyle/>
          <a:p>
            <a:r>
              <a:rPr lang="en-US" altLang="en-US" dirty="0"/>
              <a:t>C. Identifying Styles</a:t>
            </a:r>
          </a:p>
        </p:txBody>
      </p:sp>
      <p:sp>
        <p:nvSpPr>
          <p:cNvPr id="24581" name="Line 3"/>
          <p:cNvSpPr>
            <a:spLocks noChangeShapeType="1"/>
          </p:cNvSpPr>
          <p:nvPr/>
        </p:nvSpPr>
        <p:spPr bwMode="auto">
          <a:xfrm flipH="1">
            <a:off x="4681264" y="1658679"/>
            <a:ext cx="38986" cy="3997842"/>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82" name="Line 4"/>
          <p:cNvSpPr>
            <a:spLocks noChangeShapeType="1"/>
          </p:cNvSpPr>
          <p:nvPr/>
        </p:nvSpPr>
        <p:spPr bwMode="auto">
          <a:xfrm>
            <a:off x="2514600" y="3565525"/>
            <a:ext cx="42672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83" name="Text Box 5"/>
          <p:cNvSpPr txBox="1">
            <a:spLocks noChangeArrowheads="1"/>
          </p:cNvSpPr>
          <p:nvPr/>
        </p:nvSpPr>
        <p:spPr bwMode="auto">
          <a:xfrm>
            <a:off x="4313238" y="1371600"/>
            <a:ext cx="715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Direct</a:t>
            </a:r>
          </a:p>
        </p:txBody>
      </p:sp>
      <p:sp>
        <p:nvSpPr>
          <p:cNvPr id="24584" name="Text Box 6"/>
          <p:cNvSpPr txBox="1">
            <a:spLocks noChangeArrowheads="1"/>
          </p:cNvSpPr>
          <p:nvPr/>
        </p:nvSpPr>
        <p:spPr bwMode="auto">
          <a:xfrm>
            <a:off x="4267200" y="5562600"/>
            <a:ext cx="862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Indirect</a:t>
            </a:r>
          </a:p>
        </p:txBody>
      </p:sp>
      <p:sp>
        <p:nvSpPr>
          <p:cNvPr id="24585" name="Text Box 7"/>
          <p:cNvSpPr txBox="1">
            <a:spLocks noChangeArrowheads="1"/>
          </p:cNvSpPr>
          <p:nvPr/>
        </p:nvSpPr>
        <p:spPr bwMode="auto">
          <a:xfrm>
            <a:off x="1447800" y="3198813"/>
            <a:ext cx="99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a:spcBef>
                <a:spcPct val="0"/>
              </a:spcBef>
              <a:buClrTx/>
              <a:buSzTx/>
              <a:buFontTx/>
              <a:buNone/>
            </a:pPr>
            <a:r>
              <a:rPr lang="en-US" altLang="en-US" sz="1800" b="1">
                <a:latin typeface="Arial Narrow" panose="020B0606020202030204" pitchFamily="34" charset="0"/>
              </a:rPr>
              <a:t>Task Oriented</a:t>
            </a:r>
          </a:p>
        </p:txBody>
      </p:sp>
      <p:sp>
        <p:nvSpPr>
          <p:cNvPr id="24586" name="Text Box 8"/>
          <p:cNvSpPr txBox="1">
            <a:spLocks noChangeArrowheads="1"/>
          </p:cNvSpPr>
          <p:nvPr/>
        </p:nvSpPr>
        <p:spPr bwMode="auto">
          <a:xfrm>
            <a:off x="6705600" y="3184525"/>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a:spcBef>
                <a:spcPct val="0"/>
              </a:spcBef>
              <a:buClrTx/>
              <a:buSzTx/>
              <a:buFontTx/>
              <a:buNone/>
            </a:pPr>
            <a:r>
              <a:rPr lang="en-US" altLang="en-US" sz="1800" b="1">
                <a:latin typeface="Arial Narrow" panose="020B0606020202030204" pitchFamily="34" charset="0"/>
              </a:rPr>
              <a:t>People Oriented</a:t>
            </a:r>
          </a:p>
        </p:txBody>
      </p:sp>
      <p:grpSp>
        <p:nvGrpSpPr>
          <p:cNvPr id="6" name="Group 5"/>
          <p:cNvGrpSpPr/>
          <p:nvPr/>
        </p:nvGrpSpPr>
        <p:grpSpPr>
          <a:xfrm>
            <a:off x="2631502" y="1965325"/>
            <a:ext cx="1990727" cy="1587500"/>
            <a:chOff x="2631502" y="1965325"/>
            <a:chExt cx="1990727" cy="1587500"/>
          </a:xfrm>
        </p:grpSpPr>
        <p:sp>
          <p:nvSpPr>
            <p:cNvPr id="24600" name="Text Box 10"/>
            <p:cNvSpPr txBox="1">
              <a:spLocks noChangeArrowheads="1"/>
            </p:cNvSpPr>
            <p:nvPr/>
          </p:nvSpPr>
          <p:spPr bwMode="auto">
            <a:xfrm>
              <a:off x="3152202" y="1965325"/>
              <a:ext cx="9493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400" b="1" dirty="0">
                  <a:latin typeface="Arial Narrow" panose="020B0606020202030204" pitchFamily="34" charset="0"/>
                </a:rPr>
                <a:t>DRIVE</a:t>
              </a:r>
            </a:p>
          </p:txBody>
        </p:sp>
        <p:sp>
          <p:nvSpPr>
            <p:cNvPr id="24601" name="Text Box 11"/>
            <p:cNvSpPr txBox="1">
              <a:spLocks noChangeArrowheads="1"/>
            </p:cNvSpPr>
            <p:nvPr/>
          </p:nvSpPr>
          <p:spPr bwMode="auto">
            <a:xfrm>
              <a:off x="3324446" y="2330450"/>
              <a:ext cx="6048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6000" dirty="0">
                  <a:latin typeface="Impact" panose="020B0806030902050204" pitchFamily="34" charset="0"/>
                </a:rPr>
                <a:t>D</a:t>
              </a:r>
            </a:p>
          </p:txBody>
        </p:sp>
        <p:sp>
          <p:nvSpPr>
            <p:cNvPr id="24602" name="Text Box 12"/>
            <p:cNvSpPr txBox="1">
              <a:spLocks noChangeArrowheads="1"/>
            </p:cNvSpPr>
            <p:nvPr/>
          </p:nvSpPr>
          <p:spPr bwMode="auto">
            <a:xfrm>
              <a:off x="2631502" y="3152775"/>
              <a:ext cx="199072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r" eaLnBrk="1" hangingPunct="1">
                <a:spcBef>
                  <a:spcPct val="0"/>
                </a:spcBef>
                <a:buClrTx/>
                <a:buSzTx/>
                <a:buFontTx/>
                <a:buNone/>
              </a:pPr>
              <a:r>
                <a:rPr lang="en-US" altLang="en-US" sz="2000" b="1" dirty="0">
                  <a:solidFill>
                    <a:schemeClr val="hlink"/>
                  </a:solidFill>
                </a:rPr>
                <a:t>Getting it done</a:t>
              </a:r>
            </a:p>
          </p:txBody>
        </p:sp>
      </p:grpSp>
      <p:grpSp>
        <p:nvGrpSpPr>
          <p:cNvPr id="7" name="Group 6"/>
          <p:cNvGrpSpPr/>
          <p:nvPr/>
        </p:nvGrpSpPr>
        <p:grpSpPr>
          <a:xfrm>
            <a:off x="2653728" y="3562350"/>
            <a:ext cx="1946275" cy="1695450"/>
            <a:chOff x="2653728" y="3562350"/>
            <a:chExt cx="1946275" cy="1695450"/>
          </a:xfrm>
        </p:grpSpPr>
        <p:sp>
          <p:nvSpPr>
            <p:cNvPr id="24597" name="Text Box 14"/>
            <p:cNvSpPr txBox="1">
              <a:spLocks noChangeArrowheads="1"/>
            </p:cNvSpPr>
            <p:nvPr/>
          </p:nvSpPr>
          <p:spPr bwMode="auto">
            <a:xfrm>
              <a:off x="2693415" y="4800600"/>
              <a:ext cx="1866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400" b="1" dirty="0">
                  <a:latin typeface="Arial Narrow" panose="020B0606020202030204" pitchFamily="34" charset="0"/>
                </a:rPr>
                <a:t>COMPLIANCE</a:t>
              </a:r>
            </a:p>
          </p:txBody>
        </p:sp>
        <p:sp>
          <p:nvSpPr>
            <p:cNvPr id="24598" name="Text Box 15"/>
            <p:cNvSpPr txBox="1">
              <a:spLocks noChangeArrowheads="1"/>
            </p:cNvSpPr>
            <p:nvPr/>
          </p:nvSpPr>
          <p:spPr bwMode="auto">
            <a:xfrm>
              <a:off x="3323653" y="3962400"/>
              <a:ext cx="6064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6000">
                  <a:latin typeface="Impact" panose="020B0806030902050204" pitchFamily="34" charset="0"/>
                </a:rPr>
                <a:t>C</a:t>
              </a:r>
            </a:p>
          </p:txBody>
        </p:sp>
        <p:sp>
          <p:nvSpPr>
            <p:cNvPr id="24599" name="Text Box 16"/>
            <p:cNvSpPr txBox="1">
              <a:spLocks noChangeArrowheads="1"/>
            </p:cNvSpPr>
            <p:nvPr/>
          </p:nvSpPr>
          <p:spPr bwMode="auto">
            <a:xfrm>
              <a:off x="2653728" y="3562350"/>
              <a:ext cx="1946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r" eaLnBrk="1" hangingPunct="1">
                <a:spcBef>
                  <a:spcPct val="0"/>
                </a:spcBef>
                <a:buClrTx/>
                <a:buSzTx/>
                <a:buFontTx/>
                <a:buNone/>
              </a:pPr>
              <a:r>
                <a:rPr lang="en-US" altLang="en-US" sz="2000" b="1" dirty="0">
                  <a:solidFill>
                    <a:schemeClr val="hlink"/>
                  </a:solidFill>
                </a:rPr>
                <a:t>Getting it right</a:t>
              </a:r>
            </a:p>
          </p:txBody>
        </p:sp>
      </p:grpSp>
      <p:grpSp>
        <p:nvGrpSpPr>
          <p:cNvPr id="8" name="Group 7"/>
          <p:cNvGrpSpPr/>
          <p:nvPr/>
        </p:nvGrpSpPr>
        <p:grpSpPr>
          <a:xfrm>
            <a:off x="4792746" y="3562350"/>
            <a:ext cx="1782763" cy="1695450"/>
            <a:chOff x="4792746" y="3562350"/>
            <a:chExt cx="1782763" cy="1695450"/>
          </a:xfrm>
        </p:grpSpPr>
        <p:sp>
          <p:nvSpPr>
            <p:cNvPr id="24594" name="Text Box 18"/>
            <p:cNvSpPr txBox="1">
              <a:spLocks noChangeArrowheads="1"/>
            </p:cNvSpPr>
            <p:nvPr/>
          </p:nvSpPr>
          <p:spPr bwMode="auto">
            <a:xfrm>
              <a:off x="4792746" y="4800600"/>
              <a:ext cx="1782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400" b="1" dirty="0">
                  <a:latin typeface="Arial Narrow" panose="020B0606020202030204" pitchFamily="34" charset="0"/>
                </a:rPr>
                <a:t>STEADINESS</a:t>
              </a:r>
            </a:p>
          </p:txBody>
        </p:sp>
        <p:sp>
          <p:nvSpPr>
            <p:cNvPr id="24595" name="Text Box 19"/>
            <p:cNvSpPr txBox="1">
              <a:spLocks noChangeArrowheads="1"/>
            </p:cNvSpPr>
            <p:nvPr/>
          </p:nvSpPr>
          <p:spPr bwMode="auto">
            <a:xfrm>
              <a:off x="5395202" y="3962400"/>
              <a:ext cx="5778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6000">
                  <a:latin typeface="Impact" panose="020B0806030902050204" pitchFamily="34" charset="0"/>
                </a:rPr>
                <a:t>S</a:t>
              </a:r>
            </a:p>
          </p:txBody>
        </p:sp>
        <p:sp>
          <p:nvSpPr>
            <p:cNvPr id="24596" name="Text Box 20"/>
            <p:cNvSpPr txBox="1">
              <a:spLocks noChangeArrowheads="1"/>
            </p:cNvSpPr>
            <p:nvPr/>
          </p:nvSpPr>
          <p:spPr bwMode="auto">
            <a:xfrm>
              <a:off x="4907840" y="3562350"/>
              <a:ext cx="155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eaLnBrk="1" hangingPunct="1">
                <a:spcBef>
                  <a:spcPct val="0"/>
                </a:spcBef>
                <a:buClrTx/>
                <a:buSzTx/>
                <a:buFontTx/>
                <a:buNone/>
              </a:pPr>
              <a:r>
                <a:rPr lang="en-US" altLang="en-US" sz="2000" b="1" dirty="0">
                  <a:solidFill>
                    <a:schemeClr val="hlink"/>
                  </a:solidFill>
                </a:rPr>
                <a:t>Being liked</a:t>
              </a:r>
            </a:p>
          </p:txBody>
        </p:sp>
      </p:grpSp>
      <p:grpSp>
        <p:nvGrpSpPr>
          <p:cNvPr id="9" name="Group 8"/>
          <p:cNvGrpSpPr/>
          <p:nvPr/>
        </p:nvGrpSpPr>
        <p:grpSpPr>
          <a:xfrm>
            <a:off x="4850690" y="1965325"/>
            <a:ext cx="1666875" cy="1587500"/>
            <a:chOff x="4850690" y="1965325"/>
            <a:chExt cx="1666875" cy="1587500"/>
          </a:xfrm>
        </p:grpSpPr>
        <p:sp>
          <p:nvSpPr>
            <p:cNvPr id="24591" name="Text Box 22"/>
            <p:cNvSpPr txBox="1">
              <a:spLocks noChangeArrowheads="1"/>
            </p:cNvSpPr>
            <p:nvPr/>
          </p:nvSpPr>
          <p:spPr bwMode="auto">
            <a:xfrm>
              <a:off x="4876090" y="1965325"/>
              <a:ext cx="1616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400" b="1" dirty="0">
                  <a:latin typeface="Arial Narrow" panose="020B0606020202030204" pitchFamily="34" charset="0"/>
                </a:rPr>
                <a:t>INFLUENCE</a:t>
              </a:r>
            </a:p>
          </p:txBody>
        </p:sp>
        <p:sp>
          <p:nvSpPr>
            <p:cNvPr id="24592" name="Text Box 23"/>
            <p:cNvSpPr txBox="1">
              <a:spLocks noChangeArrowheads="1"/>
            </p:cNvSpPr>
            <p:nvPr/>
          </p:nvSpPr>
          <p:spPr bwMode="auto">
            <a:xfrm>
              <a:off x="5482515" y="2330450"/>
              <a:ext cx="4032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6000">
                  <a:latin typeface="Impact" panose="020B0806030902050204" pitchFamily="34" charset="0"/>
                </a:rPr>
                <a:t>I</a:t>
              </a:r>
            </a:p>
          </p:txBody>
        </p:sp>
        <p:sp>
          <p:nvSpPr>
            <p:cNvPr id="24593" name="Text Box 24"/>
            <p:cNvSpPr txBox="1">
              <a:spLocks noChangeArrowheads="1"/>
            </p:cNvSpPr>
            <p:nvPr/>
          </p:nvSpPr>
          <p:spPr bwMode="auto">
            <a:xfrm>
              <a:off x="4850690" y="3152775"/>
              <a:ext cx="1666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eaLnBrk="1" hangingPunct="1">
                <a:spcBef>
                  <a:spcPct val="0"/>
                </a:spcBef>
                <a:buClrTx/>
                <a:buSzTx/>
                <a:buFontTx/>
                <a:buNone/>
              </a:pPr>
              <a:r>
                <a:rPr lang="en-US" altLang="en-US" sz="2000" b="1" dirty="0">
                  <a:solidFill>
                    <a:schemeClr val="hlink"/>
                  </a:solidFill>
                </a:rPr>
                <a:t>Being heard</a:t>
              </a:r>
            </a:p>
          </p:txBody>
        </p:sp>
      </p:grpSp>
      <p:sp>
        <p:nvSpPr>
          <p:cNvPr id="25" name="TextBox 8"/>
          <p:cNvSpPr txBox="1"/>
          <p:nvPr/>
        </p:nvSpPr>
        <p:spPr>
          <a:xfrm>
            <a:off x="2409606" y="3374220"/>
            <a:ext cx="668862"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1">
                    <a:lumMod val="75000"/>
                  </a:schemeClr>
                </a:solidFill>
              </a:rPr>
              <a:t>-</a:t>
            </a:r>
          </a:p>
        </p:txBody>
      </p:sp>
      <p:sp>
        <p:nvSpPr>
          <p:cNvPr id="26"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45</a:t>
            </a:fld>
            <a:r>
              <a:rPr lang="en-US" dirty="0"/>
              <a:t> </a:t>
            </a:r>
            <a:r>
              <a:rPr lang="en-US" dirty="0">
                <a:solidFill>
                  <a:srgbClr val="002060"/>
                </a:solidFill>
                <a:latin typeface="Calibri"/>
              </a:rPr>
              <a:t>| </a:t>
            </a:r>
            <a:r>
              <a:rPr lang="en-US" sz="1400" dirty="0">
                <a:solidFill>
                  <a:srgbClr val="04346C"/>
                </a:solidFill>
                <a:latin typeface="Franklin Gothic Book"/>
              </a:rPr>
              <a:t>2-10</a:t>
            </a:r>
            <a:endParaRPr lang="en-US" dirty="0"/>
          </a:p>
        </p:txBody>
      </p:sp>
    </p:spTree>
    <p:extLst>
      <p:ext uri="{BB962C8B-B14F-4D97-AF65-F5344CB8AC3E}">
        <p14:creationId xmlns:p14="http://schemas.microsoft.com/office/powerpoint/2010/main" val="121287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 Identifying Styles</a:t>
            </a:r>
          </a:p>
        </p:txBody>
      </p:sp>
      <p:sp>
        <p:nvSpPr>
          <p:cNvPr id="5" name="Content Placeholder 4"/>
          <p:cNvSpPr>
            <a:spLocks noGrp="1"/>
          </p:cNvSpPr>
          <p:nvPr>
            <p:ph idx="1"/>
          </p:nvPr>
        </p:nvSpPr>
        <p:spPr>
          <a:xfrm>
            <a:off x="416583" y="1095992"/>
            <a:ext cx="4939188" cy="5030172"/>
          </a:xfrm>
        </p:spPr>
        <p:txBody>
          <a:bodyPr/>
          <a:lstStyle/>
          <a:p>
            <a:pPr marL="0" indent="0">
              <a:buNone/>
            </a:pPr>
            <a:r>
              <a:rPr lang="en-US" b="1" dirty="0">
                <a:solidFill>
                  <a:srgbClr val="E46C0A"/>
                </a:solidFill>
              </a:rPr>
              <a:t>The Voice Mail</a:t>
            </a:r>
          </a:p>
          <a:p>
            <a:pPr marL="0" indent="0">
              <a:buNone/>
            </a:pPr>
            <a:r>
              <a:rPr lang="en-US" dirty="0">
                <a:solidFill>
                  <a:schemeClr val="tx2"/>
                </a:solidFill>
              </a:rPr>
              <a:t>Suppose you were calling someone at home, and you heard the following on the voicemail.  Which style would the person most likely be?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5801" y="978168"/>
            <a:ext cx="3559779" cy="5325529"/>
          </a:xfrm>
          <a:prstGeom prst="rect">
            <a:avLst/>
          </a:prstGeom>
        </p:spPr>
      </p:pic>
      <p:sp>
        <p:nvSpPr>
          <p:cNvPr id="6" name="Footer Placeholder 5"/>
          <p:cNvSpPr>
            <a:spLocks noGrp="1"/>
          </p:cNvSpPr>
          <p:nvPr>
            <p:ph type="ftr" sz="quarter" idx="11"/>
          </p:nvPr>
        </p:nvSpPr>
        <p:spPr/>
        <p:txBody>
          <a:bodyPr/>
          <a:lstStyle/>
          <a:p>
            <a:r>
              <a:rPr lang="en-US" dirty="0"/>
              <a:t>Copyright 2015, Leadership Strategies, Inc. - V15.07c Duplication prohibited without consent </a:t>
            </a:r>
          </a:p>
        </p:txBody>
      </p:sp>
      <p:sp>
        <p:nvSpPr>
          <p:cNvPr id="9" name="TextBox 8"/>
          <p:cNvSpPr txBox="1"/>
          <p:nvPr/>
        </p:nvSpPr>
        <p:spPr>
          <a:xfrm>
            <a:off x="8739003" y="5521615"/>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7"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46</a:t>
            </a:fld>
            <a:r>
              <a:rPr lang="en-US" dirty="0"/>
              <a:t> </a:t>
            </a:r>
            <a:r>
              <a:rPr lang="en-US" dirty="0">
                <a:solidFill>
                  <a:srgbClr val="002060"/>
                </a:solidFill>
                <a:latin typeface="Calibri"/>
              </a:rPr>
              <a:t>| </a:t>
            </a:r>
            <a:r>
              <a:rPr lang="en-US" sz="1400" dirty="0">
                <a:solidFill>
                  <a:srgbClr val="04346C"/>
                </a:solidFill>
                <a:latin typeface="Franklin Gothic Book"/>
              </a:rPr>
              <a:t>2-10</a:t>
            </a:r>
            <a:endParaRPr lang="en-US" dirty="0"/>
          </a:p>
        </p:txBody>
      </p:sp>
    </p:spTree>
    <p:extLst>
      <p:ext uri="{BB962C8B-B14F-4D97-AF65-F5344CB8AC3E}">
        <p14:creationId xmlns:p14="http://schemas.microsoft.com/office/powerpoint/2010/main" val="37674820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3"/>
          <p:cNvSpPr>
            <a:spLocks noGrp="1"/>
          </p:cNvSpPr>
          <p:nvPr>
            <p:ph type="ftr" sz="quarter" idx="4294967295"/>
          </p:nvPr>
        </p:nvSpPr>
        <p:spPr>
          <a:xfrm>
            <a:off x="2209800" y="6477000"/>
            <a:ext cx="6248400" cy="2286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800" dirty="0"/>
              <a:t>Duplication prohibited without prior written consent of Leadership Strategies, Inc. Copyright 2015 Leadership Strategies, Inc. 12-01</a:t>
            </a:r>
          </a:p>
        </p:txBody>
      </p:sp>
      <p:sp>
        <p:nvSpPr>
          <p:cNvPr id="2969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fld id="{55B72B5A-1BDF-46B9-A0F4-4E1B3249DF24}" type="slidenum">
              <a:rPr lang="en-US" altLang="en-US" sz="900" smtClean="0">
                <a:latin typeface="Trebuchet MS" panose="020B0603020202020204" pitchFamily="34" charset="0"/>
              </a:rPr>
              <a:pPr>
                <a:spcBef>
                  <a:spcPct val="0"/>
                </a:spcBef>
                <a:buClrTx/>
                <a:buSzTx/>
                <a:buFontTx/>
                <a:buNone/>
              </a:pPr>
              <a:t>47</a:t>
            </a:fld>
            <a:endParaRPr lang="en-US" altLang="en-US" sz="900">
              <a:latin typeface="HelveticaNeue MediumExt" charset="0"/>
            </a:endParaRPr>
          </a:p>
        </p:txBody>
      </p:sp>
      <p:sp>
        <p:nvSpPr>
          <p:cNvPr id="29700" name="Rectangle 2"/>
          <p:cNvSpPr>
            <a:spLocks noGrp="1" noChangeArrowheads="1"/>
          </p:cNvSpPr>
          <p:nvPr>
            <p:ph type="title"/>
          </p:nvPr>
        </p:nvSpPr>
        <p:spPr/>
        <p:txBody>
          <a:bodyPr/>
          <a:lstStyle/>
          <a:p>
            <a:r>
              <a:rPr lang="en-US" dirty="0"/>
              <a:t>C. Identifying Styles</a:t>
            </a:r>
            <a:endParaRPr lang="en-US" altLang="en-US" dirty="0"/>
          </a:p>
        </p:txBody>
      </p:sp>
      <p:sp>
        <p:nvSpPr>
          <p:cNvPr id="29701" name="Rectangle 3"/>
          <p:cNvSpPr>
            <a:spLocks noGrp="1" noChangeArrowheads="1"/>
          </p:cNvSpPr>
          <p:nvPr>
            <p:ph type="body" idx="1"/>
          </p:nvPr>
        </p:nvSpPr>
        <p:spPr/>
        <p:txBody>
          <a:bodyPr/>
          <a:lstStyle/>
          <a:p>
            <a:pPr marL="0" indent="0">
              <a:buNone/>
            </a:pPr>
            <a:r>
              <a:rPr lang="en-US" b="1" dirty="0">
                <a:solidFill>
                  <a:srgbClr val="E46C0A"/>
                </a:solidFill>
              </a:rPr>
              <a:t>The Voice Mail</a:t>
            </a:r>
          </a:p>
          <a:p>
            <a:pPr marL="0" indent="0">
              <a:buNone/>
            </a:pPr>
            <a:r>
              <a:rPr lang="en-US" altLang="en-US" dirty="0">
                <a:solidFill>
                  <a:schemeClr val="tx2"/>
                </a:solidFill>
              </a:rPr>
              <a:t>You know what to do. &lt;beep&gt; </a:t>
            </a:r>
          </a:p>
        </p:txBody>
      </p:sp>
      <p:sp>
        <p:nvSpPr>
          <p:cNvPr id="638980" name="Rectangle 4"/>
          <p:cNvSpPr>
            <a:spLocks noChangeArrowheads="1"/>
          </p:cNvSpPr>
          <p:nvPr/>
        </p:nvSpPr>
        <p:spPr bwMode="auto">
          <a:xfrm>
            <a:off x="568411" y="2310714"/>
            <a:ext cx="685800" cy="762000"/>
          </a:xfrm>
          <a:prstGeom prst="rect">
            <a:avLst/>
          </a:prstGeom>
          <a:solidFill>
            <a:srgbClr val="99CC00"/>
          </a:solidFill>
          <a:ln w="9525" algn="ctr">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6400" dirty="0"/>
              <a:t>D</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5801" y="978168"/>
            <a:ext cx="3559779" cy="5325529"/>
          </a:xfrm>
          <a:prstGeom prst="rect">
            <a:avLst/>
          </a:prstGeom>
        </p:spPr>
      </p:pic>
      <p:sp>
        <p:nvSpPr>
          <p:cNvPr id="8" name="TextBox 8"/>
          <p:cNvSpPr txBox="1"/>
          <p:nvPr/>
        </p:nvSpPr>
        <p:spPr>
          <a:xfrm>
            <a:off x="5191370" y="1493393"/>
            <a:ext cx="668862"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1">
                    <a:lumMod val="75000"/>
                  </a:schemeClr>
                </a:solidFill>
              </a:rPr>
              <a:t>-</a:t>
            </a:r>
          </a:p>
        </p:txBody>
      </p:sp>
      <p:sp>
        <p:nvSpPr>
          <p:cNvPr id="9"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47</a:t>
            </a:fld>
            <a:r>
              <a:rPr lang="en-US" dirty="0"/>
              <a:t> </a:t>
            </a:r>
            <a:r>
              <a:rPr lang="en-US" dirty="0">
                <a:solidFill>
                  <a:srgbClr val="002060"/>
                </a:solidFill>
                <a:latin typeface="Calibri"/>
              </a:rPr>
              <a:t>| </a:t>
            </a:r>
            <a:r>
              <a:rPr lang="en-US" sz="1400" dirty="0">
                <a:solidFill>
                  <a:srgbClr val="04346C"/>
                </a:solidFill>
                <a:latin typeface="Franklin Gothic Book"/>
              </a:rPr>
              <a:t>2-10</a:t>
            </a:r>
            <a:endParaRPr lang="en-US" dirty="0"/>
          </a:p>
        </p:txBody>
      </p:sp>
    </p:spTree>
    <p:extLst>
      <p:ext uri="{BB962C8B-B14F-4D97-AF65-F5344CB8AC3E}">
        <p14:creationId xmlns:p14="http://schemas.microsoft.com/office/powerpoint/2010/main" val="3948222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38980"/>
                                        </p:tgtEl>
                                        <p:attrNameLst>
                                          <p:attrName>style.visibility</p:attrName>
                                        </p:attrNameLst>
                                      </p:cBhvr>
                                      <p:to>
                                        <p:strVal val="visible"/>
                                      </p:to>
                                    </p:set>
                                    <p:animEffect transition="in" filter="wipe(down)">
                                      <p:cBhvr>
                                        <p:cTn id="7" dur="580">
                                          <p:stCondLst>
                                            <p:cond delay="0"/>
                                          </p:stCondLst>
                                        </p:cTn>
                                        <p:tgtEl>
                                          <p:spTgt spid="638980"/>
                                        </p:tgtEl>
                                      </p:cBhvr>
                                    </p:animEffect>
                                    <p:anim calcmode="lin" valueType="num">
                                      <p:cBhvr>
                                        <p:cTn id="8" dur="1822" tmFilter="0,0; 0.14,0.36; 0.43,0.73; 0.71,0.91; 1.0,1.0">
                                          <p:stCondLst>
                                            <p:cond delay="0"/>
                                          </p:stCondLst>
                                        </p:cTn>
                                        <p:tgtEl>
                                          <p:spTgt spid="63898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3898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3898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3898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38980"/>
                                        </p:tgtEl>
                                        <p:attrNameLst>
                                          <p:attrName>ppt_y</p:attrName>
                                        </p:attrNameLst>
                                      </p:cBhvr>
                                      <p:tavLst>
                                        <p:tav tm="0" fmla="#ppt_y-sin(pi*$)/81">
                                          <p:val>
                                            <p:fltVal val="0"/>
                                          </p:val>
                                        </p:tav>
                                        <p:tav tm="100000">
                                          <p:val>
                                            <p:fltVal val="1"/>
                                          </p:val>
                                        </p:tav>
                                      </p:tavLst>
                                    </p:anim>
                                    <p:animScale>
                                      <p:cBhvr>
                                        <p:cTn id="13" dur="26">
                                          <p:stCondLst>
                                            <p:cond delay="650"/>
                                          </p:stCondLst>
                                        </p:cTn>
                                        <p:tgtEl>
                                          <p:spTgt spid="638980"/>
                                        </p:tgtEl>
                                      </p:cBhvr>
                                      <p:to x="100000" y="60000"/>
                                    </p:animScale>
                                    <p:animScale>
                                      <p:cBhvr>
                                        <p:cTn id="14" dur="166" decel="50000">
                                          <p:stCondLst>
                                            <p:cond delay="676"/>
                                          </p:stCondLst>
                                        </p:cTn>
                                        <p:tgtEl>
                                          <p:spTgt spid="638980"/>
                                        </p:tgtEl>
                                      </p:cBhvr>
                                      <p:to x="100000" y="100000"/>
                                    </p:animScale>
                                    <p:animScale>
                                      <p:cBhvr>
                                        <p:cTn id="15" dur="26">
                                          <p:stCondLst>
                                            <p:cond delay="1312"/>
                                          </p:stCondLst>
                                        </p:cTn>
                                        <p:tgtEl>
                                          <p:spTgt spid="638980"/>
                                        </p:tgtEl>
                                      </p:cBhvr>
                                      <p:to x="100000" y="80000"/>
                                    </p:animScale>
                                    <p:animScale>
                                      <p:cBhvr>
                                        <p:cTn id="16" dur="166" decel="50000">
                                          <p:stCondLst>
                                            <p:cond delay="1338"/>
                                          </p:stCondLst>
                                        </p:cTn>
                                        <p:tgtEl>
                                          <p:spTgt spid="638980"/>
                                        </p:tgtEl>
                                      </p:cBhvr>
                                      <p:to x="100000" y="100000"/>
                                    </p:animScale>
                                    <p:animScale>
                                      <p:cBhvr>
                                        <p:cTn id="17" dur="26">
                                          <p:stCondLst>
                                            <p:cond delay="1642"/>
                                          </p:stCondLst>
                                        </p:cTn>
                                        <p:tgtEl>
                                          <p:spTgt spid="638980"/>
                                        </p:tgtEl>
                                      </p:cBhvr>
                                      <p:to x="100000" y="90000"/>
                                    </p:animScale>
                                    <p:animScale>
                                      <p:cBhvr>
                                        <p:cTn id="18" dur="166" decel="50000">
                                          <p:stCondLst>
                                            <p:cond delay="1668"/>
                                          </p:stCondLst>
                                        </p:cTn>
                                        <p:tgtEl>
                                          <p:spTgt spid="638980"/>
                                        </p:tgtEl>
                                      </p:cBhvr>
                                      <p:to x="100000" y="100000"/>
                                    </p:animScale>
                                    <p:animScale>
                                      <p:cBhvr>
                                        <p:cTn id="19" dur="26">
                                          <p:stCondLst>
                                            <p:cond delay="1808"/>
                                          </p:stCondLst>
                                        </p:cTn>
                                        <p:tgtEl>
                                          <p:spTgt spid="638980"/>
                                        </p:tgtEl>
                                      </p:cBhvr>
                                      <p:to x="100000" y="95000"/>
                                    </p:animScale>
                                    <p:animScale>
                                      <p:cBhvr>
                                        <p:cTn id="20" dur="166" decel="50000">
                                          <p:stCondLst>
                                            <p:cond delay="1834"/>
                                          </p:stCondLst>
                                        </p:cTn>
                                        <p:tgtEl>
                                          <p:spTgt spid="63898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3"/>
          <p:cNvSpPr>
            <a:spLocks noGrp="1"/>
          </p:cNvSpPr>
          <p:nvPr>
            <p:ph type="ftr" sz="quarter" idx="4294967295"/>
          </p:nvPr>
        </p:nvSpPr>
        <p:spPr>
          <a:xfrm>
            <a:off x="2209800" y="6477000"/>
            <a:ext cx="6248400" cy="2286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800" dirty="0"/>
              <a:t>Duplication prohibited without prior written consent of Leadership Strategies, Inc. Copyright 2015 Leadership Strategies, Inc. 12-01</a:t>
            </a:r>
          </a:p>
        </p:txBody>
      </p:sp>
      <p:sp>
        <p:nvSpPr>
          <p:cNvPr id="3072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fld id="{FAB356C6-47DF-46AA-87EE-C8BD3ADAC058}" type="slidenum">
              <a:rPr lang="en-US" altLang="en-US" sz="900" smtClean="0">
                <a:latin typeface="Trebuchet MS" panose="020B0603020202020204" pitchFamily="34" charset="0"/>
              </a:rPr>
              <a:pPr>
                <a:spcBef>
                  <a:spcPct val="0"/>
                </a:spcBef>
                <a:buClrTx/>
                <a:buSzTx/>
                <a:buFontTx/>
                <a:buNone/>
              </a:pPr>
              <a:t>48</a:t>
            </a:fld>
            <a:endParaRPr lang="en-US" altLang="en-US" sz="900">
              <a:latin typeface="HelveticaNeue MediumExt" charset="0"/>
            </a:endParaRPr>
          </a:p>
        </p:txBody>
      </p:sp>
      <p:sp>
        <p:nvSpPr>
          <p:cNvPr id="30724" name="Rectangle 2"/>
          <p:cNvSpPr>
            <a:spLocks noGrp="1" noChangeArrowheads="1"/>
          </p:cNvSpPr>
          <p:nvPr>
            <p:ph type="title"/>
          </p:nvPr>
        </p:nvSpPr>
        <p:spPr/>
        <p:txBody>
          <a:bodyPr/>
          <a:lstStyle/>
          <a:p>
            <a:r>
              <a:rPr lang="en-US" dirty="0"/>
              <a:t>C. Identifying Styles</a:t>
            </a:r>
            <a:endParaRPr lang="en-US" altLang="en-US" dirty="0"/>
          </a:p>
        </p:txBody>
      </p:sp>
      <p:sp>
        <p:nvSpPr>
          <p:cNvPr id="637955" name="Rectangle 3"/>
          <p:cNvSpPr>
            <a:spLocks noGrp="1" noChangeArrowheads="1"/>
          </p:cNvSpPr>
          <p:nvPr>
            <p:ph type="body" idx="1"/>
          </p:nvPr>
        </p:nvSpPr>
        <p:spPr>
          <a:xfrm>
            <a:off x="457200" y="1095992"/>
            <a:ext cx="5068601" cy="5030172"/>
          </a:xfrm>
        </p:spPr>
        <p:txBody>
          <a:bodyPr/>
          <a:lstStyle/>
          <a:p>
            <a:pPr marL="0" indent="0">
              <a:buNone/>
            </a:pPr>
            <a:r>
              <a:rPr lang="en-US" b="1" dirty="0">
                <a:solidFill>
                  <a:srgbClr val="E46C0A"/>
                </a:solidFill>
              </a:rPr>
              <a:t>The Voice Mail</a:t>
            </a:r>
          </a:p>
          <a:p>
            <a:pPr marL="0" indent="0">
              <a:buNone/>
            </a:pPr>
            <a:r>
              <a:rPr lang="en-US" altLang="en-US" dirty="0">
                <a:solidFill>
                  <a:schemeClr val="tx2"/>
                </a:solidFill>
              </a:rPr>
              <a:t>No one is here presently to answer your call. </a:t>
            </a:r>
          </a:p>
          <a:p>
            <a:pPr marL="0" indent="0">
              <a:buNone/>
            </a:pPr>
            <a:r>
              <a:rPr lang="en-US" altLang="en-US" dirty="0">
                <a:solidFill>
                  <a:schemeClr val="tx2"/>
                </a:solidFill>
              </a:rPr>
              <a:t>Leave a detailed message with your name, telephone number, and the date and time of your call.  </a:t>
            </a:r>
          </a:p>
          <a:p>
            <a:pPr marL="0" indent="0">
              <a:buNone/>
            </a:pPr>
            <a:r>
              <a:rPr lang="en-US" altLang="en-US" dirty="0">
                <a:solidFill>
                  <a:schemeClr val="tx2"/>
                </a:solidFill>
              </a:rPr>
              <a:t>You can expect to hear from one of us within a reasonable time period. &lt;beep&gt;</a:t>
            </a:r>
          </a:p>
        </p:txBody>
      </p:sp>
      <p:sp>
        <p:nvSpPr>
          <p:cNvPr id="637956" name="Rectangle 4"/>
          <p:cNvSpPr>
            <a:spLocks noChangeArrowheads="1"/>
          </p:cNvSpPr>
          <p:nvPr/>
        </p:nvSpPr>
        <p:spPr bwMode="auto">
          <a:xfrm>
            <a:off x="3069771" y="5334000"/>
            <a:ext cx="685800" cy="762000"/>
          </a:xfrm>
          <a:prstGeom prst="rect">
            <a:avLst/>
          </a:prstGeom>
          <a:solidFill>
            <a:srgbClr val="99CC00"/>
          </a:solidFill>
          <a:ln w="9525" algn="ctr">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6400" dirty="0"/>
              <a:t>C</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5801" y="978168"/>
            <a:ext cx="3559779" cy="5325529"/>
          </a:xfrm>
          <a:prstGeom prst="rect">
            <a:avLst/>
          </a:prstGeom>
        </p:spPr>
      </p:pic>
      <p:sp>
        <p:nvSpPr>
          <p:cNvPr id="8" name="TextBox 8"/>
          <p:cNvSpPr txBox="1"/>
          <p:nvPr/>
        </p:nvSpPr>
        <p:spPr>
          <a:xfrm>
            <a:off x="3706656" y="5324312"/>
            <a:ext cx="668862"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1">
                    <a:lumMod val="75000"/>
                  </a:schemeClr>
                </a:solidFill>
              </a:rPr>
              <a:t>-</a:t>
            </a:r>
          </a:p>
        </p:txBody>
      </p:sp>
      <p:sp>
        <p:nvSpPr>
          <p:cNvPr id="9"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48</a:t>
            </a:fld>
            <a:r>
              <a:rPr lang="en-US" dirty="0"/>
              <a:t> </a:t>
            </a:r>
            <a:r>
              <a:rPr lang="en-US" dirty="0">
                <a:solidFill>
                  <a:srgbClr val="002060"/>
                </a:solidFill>
                <a:latin typeface="Calibri"/>
              </a:rPr>
              <a:t>| </a:t>
            </a:r>
            <a:r>
              <a:rPr lang="en-US" sz="1400" dirty="0">
                <a:solidFill>
                  <a:srgbClr val="04346C"/>
                </a:solidFill>
                <a:latin typeface="Franklin Gothic Book"/>
              </a:rPr>
              <a:t>2-10</a:t>
            </a:r>
            <a:endParaRPr lang="en-US" dirty="0"/>
          </a:p>
        </p:txBody>
      </p:sp>
    </p:spTree>
    <p:extLst>
      <p:ext uri="{BB962C8B-B14F-4D97-AF65-F5344CB8AC3E}">
        <p14:creationId xmlns:p14="http://schemas.microsoft.com/office/powerpoint/2010/main" val="3045684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37955">
                                            <p:txEl>
                                              <p:pRg st="2" end="2"/>
                                            </p:txEl>
                                          </p:spTgt>
                                        </p:tgtEl>
                                        <p:attrNameLst>
                                          <p:attrName>style.visibility</p:attrName>
                                        </p:attrNameLst>
                                      </p:cBhvr>
                                      <p:to>
                                        <p:strVal val="visible"/>
                                      </p:to>
                                    </p:set>
                                    <p:animEffect transition="in" filter="dissolve">
                                      <p:cBhvr>
                                        <p:cTn id="7" dur="500"/>
                                        <p:tgtEl>
                                          <p:spTgt spid="63795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37955">
                                            <p:txEl>
                                              <p:pRg st="3" end="3"/>
                                            </p:txEl>
                                          </p:spTgt>
                                        </p:tgtEl>
                                        <p:attrNameLst>
                                          <p:attrName>style.visibility</p:attrName>
                                        </p:attrNameLst>
                                      </p:cBhvr>
                                      <p:to>
                                        <p:strVal val="visible"/>
                                      </p:to>
                                    </p:set>
                                    <p:animEffect transition="in" filter="dissolve">
                                      <p:cBhvr>
                                        <p:cTn id="12" dur="500"/>
                                        <p:tgtEl>
                                          <p:spTgt spid="637955">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637956"/>
                                        </p:tgtEl>
                                        <p:attrNameLst>
                                          <p:attrName>style.visibility</p:attrName>
                                        </p:attrNameLst>
                                      </p:cBhvr>
                                      <p:to>
                                        <p:strVal val="visible"/>
                                      </p:to>
                                    </p:set>
                                    <p:animEffect transition="in" filter="wipe(down)">
                                      <p:cBhvr>
                                        <p:cTn id="17" dur="580">
                                          <p:stCondLst>
                                            <p:cond delay="0"/>
                                          </p:stCondLst>
                                        </p:cTn>
                                        <p:tgtEl>
                                          <p:spTgt spid="637956"/>
                                        </p:tgtEl>
                                      </p:cBhvr>
                                    </p:animEffect>
                                    <p:anim calcmode="lin" valueType="num">
                                      <p:cBhvr>
                                        <p:cTn id="18" dur="1822" tmFilter="0,0; 0.14,0.36; 0.43,0.73; 0.71,0.91; 1.0,1.0">
                                          <p:stCondLst>
                                            <p:cond delay="0"/>
                                          </p:stCondLst>
                                        </p:cTn>
                                        <p:tgtEl>
                                          <p:spTgt spid="63795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3795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3795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3795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37956"/>
                                        </p:tgtEl>
                                        <p:attrNameLst>
                                          <p:attrName>ppt_y</p:attrName>
                                        </p:attrNameLst>
                                      </p:cBhvr>
                                      <p:tavLst>
                                        <p:tav tm="0" fmla="#ppt_y-sin(pi*$)/81">
                                          <p:val>
                                            <p:fltVal val="0"/>
                                          </p:val>
                                        </p:tav>
                                        <p:tav tm="100000">
                                          <p:val>
                                            <p:fltVal val="1"/>
                                          </p:val>
                                        </p:tav>
                                      </p:tavLst>
                                    </p:anim>
                                    <p:animScale>
                                      <p:cBhvr>
                                        <p:cTn id="23" dur="26">
                                          <p:stCondLst>
                                            <p:cond delay="650"/>
                                          </p:stCondLst>
                                        </p:cTn>
                                        <p:tgtEl>
                                          <p:spTgt spid="637956"/>
                                        </p:tgtEl>
                                      </p:cBhvr>
                                      <p:to x="100000" y="60000"/>
                                    </p:animScale>
                                    <p:animScale>
                                      <p:cBhvr>
                                        <p:cTn id="24" dur="166" decel="50000">
                                          <p:stCondLst>
                                            <p:cond delay="676"/>
                                          </p:stCondLst>
                                        </p:cTn>
                                        <p:tgtEl>
                                          <p:spTgt spid="637956"/>
                                        </p:tgtEl>
                                      </p:cBhvr>
                                      <p:to x="100000" y="100000"/>
                                    </p:animScale>
                                    <p:animScale>
                                      <p:cBhvr>
                                        <p:cTn id="25" dur="26">
                                          <p:stCondLst>
                                            <p:cond delay="1312"/>
                                          </p:stCondLst>
                                        </p:cTn>
                                        <p:tgtEl>
                                          <p:spTgt spid="637956"/>
                                        </p:tgtEl>
                                      </p:cBhvr>
                                      <p:to x="100000" y="80000"/>
                                    </p:animScale>
                                    <p:animScale>
                                      <p:cBhvr>
                                        <p:cTn id="26" dur="166" decel="50000">
                                          <p:stCondLst>
                                            <p:cond delay="1338"/>
                                          </p:stCondLst>
                                        </p:cTn>
                                        <p:tgtEl>
                                          <p:spTgt spid="637956"/>
                                        </p:tgtEl>
                                      </p:cBhvr>
                                      <p:to x="100000" y="100000"/>
                                    </p:animScale>
                                    <p:animScale>
                                      <p:cBhvr>
                                        <p:cTn id="27" dur="26">
                                          <p:stCondLst>
                                            <p:cond delay="1642"/>
                                          </p:stCondLst>
                                        </p:cTn>
                                        <p:tgtEl>
                                          <p:spTgt spid="637956"/>
                                        </p:tgtEl>
                                      </p:cBhvr>
                                      <p:to x="100000" y="90000"/>
                                    </p:animScale>
                                    <p:animScale>
                                      <p:cBhvr>
                                        <p:cTn id="28" dur="166" decel="50000">
                                          <p:stCondLst>
                                            <p:cond delay="1668"/>
                                          </p:stCondLst>
                                        </p:cTn>
                                        <p:tgtEl>
                                          <p:spTgt spid="637956"/>
                                        </p:tgtEl>
                                      </p:cBhvr>
                                      <p:to x="100000" y="100000"/>
                                    </p:animScale>
                                    <p:animScale>
                                      <p:cBhvr>
                                        <p:cTn id="29" dur="26">
                                          <p:stCondLst>
                                            <p:cond delay="1808"/>
                                          </p:stCondLst>
                                        </p:cTn>
                                        <p:tgtEl>
                                          <p:spTgt spid="637956"/>
                                        </p:tgtEl>
                                      </p:cBhvr>
                                      <p:to x="100000" y="95000"/>
                                    </p:animScale>
                                    <p:animScale>
                                      <p:cBhvr>
                                        <p:cTn id="30" dur="166" decel="50000">
                                          <p:stCondLst>
                                            <p:cond delay="1834"/>
                                          </p:stCondLst>
                                        </p:cTn>
                                        <p:tgtEl>
                                          <p:spTgt spid="63795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95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3"/>
          <p:cNvSpPr>
            <a:spLocks noGrp="1"/>
          </p:cNvSpPr>
          <p:nvPr>
            <p:ph type="ftr" sz="quarter" idx="4294967295"/>
          </p:nvPr>
        </p:nvSpPr>
        <p:spPr>
          <a:xfrm>
            <a:off x="2209800" y="6477000"/>
            <a:ext cx="6248400" cy="2286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800" dirty="0"/>
              <a:t>Duplication prohibited without prior written consent of Leadership Strategies, Inc. Copyright 2015 Leadership Strategies, Inc. 12-01</a:t>
            </a:r>
          </a:p>
        </p:txBody>
      </p:sp>
      <p:sp>
        <p:nvSpPr>
          <p:cNvPr id="3277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fld id="{12ABDDB9-FC7E-41DE-8F25-CA0D43AA2952}" type="slidenum">
              <a:rPr lang="en-US" altLang="en-US" sz="900" smtClean="0">
                <a:latin typeface="Trebuchet MS" panose="020B0603020202020204" pitchFamily="34" charset="0"/>
              </a:rPr>
              <a:pPr>
                <a:spcBef>
                  <a:spcPct val="0"/>
                </a:spcBef>
                <a:buClrTx/>
                <a:buSzTx/>
                <a:buFontTx/>
                <a:buNone/>
              </a:pPr>
              <a:t>49</a:t>
            </a:fld>
            <a:endParaRPr lang="en-US" altLang="en-US" sz="900">
              <a:latin typeface="HelveticaNeue MediumExt" charset="0"/>
            </a:endParaRPr>
          </a:p>
        </p:txBody>
      </p:sp>
      <p:sp>
        <p:nvSpPr>
          <p:cNvPr id="32772" name="Rectangle 2"/>
          <p:cNvSpPr>
            <a:spLocks noGrp="1" noChangeArrowheads="1"/>
          </p:cNvSpPr>
          <p:nvPr>
            <p:ph type="title"/>
          </p:nvPr>
        </p:nvSpPr>
        <p:spPr>
          <a:xfrm>
            <a:off x="296030" y="0"/>
            <a:ext cx="6821253" cy="973498"/>
          </a:xfrm>
        </p:spPr>
        <p:txBody>
          <a:bodyPr/>
          <a:lstStyle/>
          <a:p>
            <a:r>
              <a:rPr lang="en-US" dirty="0"/>
              <a:t>C. Identifying Styles</a:t>
            </a:r>
            <a:endParaRPr lang="en-US" altLang="en-US" dirty="0"/>
          </a:p>
        </p:txBody>
      </p:sp>
      <p:sp>
        <p:nvSpPr>
          <p:cNvPr id="640003" name="Rectangle 3"/>
          <p:cNvSpPr>
            <a:spLocks noGrp="1" noChangeArrowheads="1"/>
          </p:cNvSpPr>
          <p:nvPr>
            <p:ph type="body" idx="1"/>
          </p:nvPr>
        </p:nvSpPr>
        <p:spPr>
          <a:xfrm>
            <a:off x="370112" y="990600"/>
            <a:ext cx="4985659" cy="5181600"/>
          </a:xfrm>
        </p:spPr>
        <p:txBody>
          <a:bodyPr/>
          <a:lstStyle/>
          <a:p>
            <a:pPr marL="0" indent="0">
              <a:buNone/>
            </a:pPr>
            <a:r>
              <a:rPr lang="en-US" b="1" dirty="0">
                <a:solidFill>
                  <a:srgbClr val="E46C0A"/>
                </a:solidFill>
              </a:rPr>
              <a:t>The Voice Mail</a:t>
            </a:r>
          </a:p>
          <a:p>
            <a:pPr marL="0" indent="0">
              <a:buNone/>
            </a:pPr>
            <a:r>
              <a:rPr lang="en-US" altLang="en-US" dirty="0">
                <a:solidFill>
                  <a:schemeClr val="tx2"/>
                </a:solidFill>
              </a:rPr>
              <a:t>Sorry we missed you, but your call is very important to us.  </a:t>
            </a:r>
          </a:p>
          <a:p>
            <a:pPr marL="0" indent="0">
              <a:buNone/>
            </a:pPr>
            <a:r>
              <a:rPr lang="en-US" altLang="en-US" dirty="0">
                <a:solidFill>
                  <a:schemeClr val="tx2"/>
                </a:solidFill>
              </a:rPr>
              <a:t>Please leave a message and we will get back with you as soon as we can.  </a:t>
            </a:r>
          </a:p>
          <a:p>
            <a:pPr marL="0" indent="0">
              <a:buNone/>
            </a:pPr>
            <a:r>
              <a:rPr lang="en-US" altLang="en-US" dirty="0">
                <a:solidFill>
                  <a:schemeClr val="tx2"/>
                </a:solidFill>
              </a:rPr>
              <a:t>Thanks for calling and have a great day. &lt;beep&gt; </a:t>
            </a:r>
          </a:p>
        </p:txBody>
      </p:sp>
      <p:sp>
        <p:nvSpPr>
          <p:cNvPr id="640004" name="Rectangle 4"/>
          <p:cNvSpPr>
            <a:spLocks noChangeArrowheads="1"/>
          </p:cNvSpPr>
          <p:nvPr/>
        </p:nvSpPr>
        <p:spPr bwMode="auto">
          <a:xfrm>
            <a:off x="3363756" y="4305150"/>
            <a:ext cx="685800" cy="762000"/>
          </a:xfrm>
          <a:prstGeom prst="rect">
            <a:avLst/>
          </a:prstGeom>
          <a:solidFill>
            <a:srgbClr val="99CC00"/>
          </a:solidFill>
          <a:ln w="9525" algn="ctr">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6400" dirty="0"/>
              <a:t>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5801" y="978168"/>
            <a:ext cx="3559779" cy="5325529"/>
          </a:xfrm>
          <a:prstGeom prst="rect">
            <a:avLst/>
          </a:prstGeom>
        </p:spPr>
      </p:pic>
      <p:sp>
        <p:nvSpPr>
          <p:cNvPr id="8" name="TextBox 8"/>
          <p:cNvSpPr txBox="1"/>
          <p:nvPr/>
        </p:nvSpPr>
        <p:spPr>
          <a:xfrm>
            <a:off x="4049556" y="4254290"/>
            <a:ext cx="668862"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1">
                    <a:lumMod val="75000"/>
                  </a:schemeClr>
                </a:solidFill>
              </a:rPr>
              <a:t>-</a:t>
            </a:r>
          </a:p>
        </p:txBody>
      </p:sp>
      <p:sp>
        <p:nvSpPr>
          <p:cNvPr id="9"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49</a:t>
            </a:fld>
            <a:r>
              <a:rPr lang="en-US" dirty="0"/>
              <a:t> </a:t>
            </a:r>
            <a:r>
              <a:rPr lang="en-US" dirty="0">
                <a:solidFill>
                  <a:srgbClr val="002060"/>
                </a:solidFill>
                <a:latin typeface="Calibri"/>
              </a:rPr>
              <a:t>| </a:t>
            </a:r>
            <a:r>
              <a:rPr lang="en-US" sz="1400" dirty="0">
                <a:solidFill>
                  <a:srgbClr val="04346C"/>
                </a:solidFill>
                <a:latin typeface="Franklin Gothic Book"/>
              </a:rPr>
              <a:t>2-10</a:t>
            </a:r>
            <a:endParaRPr lang="en-US" dirty="0"/>
          </a:p>
        </p:txBody>
      </p:sp>
    </p:spTree>
    <p:extLst>
      <p:ext uri="{BB962C8B-B14F-4D97-AF65-F5344CB8AC3E}">
        <p14:creationId xmlns:p14="http://schemas.microsoft.com/office/powerpoint/2010/main" val="2172070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0003">
                                            <p:txEl>
                                              <p:pRg st="2" end="2"/>
                                            </p:txEl>
                                          </p:spTgt>
                                        </p:tgtEl>
                                        <p:attrNameLst>
                                          <p:attrName>style.visibility</p:attrName>
                                        </p:attrNameLst>
                                      </p:cBhvr>
                                      <p:to>
                                        <p:strVal val="visible"/>
                                      </p:to>
                                    </p:set>
                                    <p:animEffect transition="in" filter="dissolve">
                                      <p:cBhvr>
                                        <p:cTn id="7" dur="500"/>
                                        <p:tgtEl>
                                          <p:spTgt spid="64000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40003">
                                            <p:txEl>
                                              <p:pRg st="3" end="3"/>
                                            </p:txEl>
                                          </p:spTgt>
                                        </p:tgtEl>
                                        <p:attrNameLst>
                                          <p:attrName>style.visibility</p:attrName>
                                        </p:attrNameLst>
                                      </p:cBhvr>
                                      <p:to>
                                        <p:strVal val="visible"/>
                                      </p:to>
                                    </p:set>
                                    <p:animEffect transition="in" filter="dissolve">
                                      <p:cBhvr>
                                        <p:cTn id="12" dur="500"/>
                                        <p:tgtEl>
                                          <p:spTgt spid="64000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640004"/>
                                        </p:tgtEl>
                                        <p:attrNameLst>
                                          <p:attrName>style.visibility</p:attrName>
                                        </p:attrNameLst>
                                      </p:cBhvr>
                                      <p:to>
                                        <p:strVal val="visible"/>
                                      </p:to>
                                    </p:set>
                                    <p:animEffect transition="in" filter="wipe(down)">
                                      <p:cBhvr>
                                        <p:cTn id="17" dur="580">
                                          <p:stCondLst>
                                            <p:cond delay="0"/>
                                          </p:stCondLst>
                                        </p:cTn>
                                        <p:tgtEl>
                                          <p:spTgt spid="640004"/>
                                        </p:tgtEl>
                                      </p:cBhvr>
                                    </p:animEffect>
                                    <p:anim calcmode="lin" valueType="num">
                                      <p:cBhvr>
                                        <p:cTn id="18" dur="1822" tmFilter="0,0; 0.14,0.36; 0.43,0.73; 0.71,0.91; 1.0,1.0">
                                          <p:stCondLst>
                                            <p:cond delay="0"/>
                                          </p:stCondLst>
                                        </p:cTn>
                                        <p:tgtEl>
                                          <p:spTgt spid="64000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4000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4000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4000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40004"/>
                                        </p:tgtEl>
                                        <p:attrNameLst>
                                          <p:attrName>ppt_y</p:attrName>
                                        </p:attrNameLst>
                                      </p:cBhvr>
                                      <p:tavLst>
                                        <p:tav tm="0" fmla="#ppt_y-sin(pi*$)/81">
                                          <p:val>
                                            <p:fltVal val="0"/>
                                          </p:val>
                                        </p:tav>
                                        <p:tav tm="100000">
                                          <p:val>
                                            <p:fltVal val="1"/>
                                          </p:val>
                                        </p:tav>
                                      </p:tavLst>
                                    </p:anim>
                                    <p:animScale>
                                      <p:cBhvr>
                                        <p:cTn id="23" dur="26">
                                          <p:stCondLst>
                                            <p:cond delay="650"/>
                                          </p:stCondLst>
                                        </p:cTn>
                                        <p:tgtEl>
                                          <p:spTgt spid="640004"/>
                                        </p:tgtEl>
                                      </p:cBhvr>
                                      <p:to x="100000" y="60000"/>
                                    </p:animScale>
                                    <p:animScale>
                                      <p:cBhvr>
                                        <p:cTn id="24" dur="166" decel="50000">
                                          <p:stCondLst>
                                            <p:cond delay="676"/>
                                          </p:stCondLst>
                                        </p:cTn>
                                        <p:tgtEl>
                                          <p:spTgt spid="640004"/>
                                        </p:tgtEl>
                                      </p:cBhvr>
                                      <p:to x="100000" y="100000"/>
                                    </p:animScale>
                                    <p:animScale>
                                      <p:cBhvr>
                                        <p:cTn id="25" dur="26">
                                          <p:stCondLst>
                                            <p:cond delay="1312"/>
                                          </p:stCondLst>
                                        </p:cTn>
                                        <p:tgtEl>
                                          <p:spTgt spid="640004"/>
                                        </p:tgtEl>
                                      </p:cBhvr>
                                      <p:to x="100000" y="80000"/>
                                    </p:animScale>
                                    <p:animScale>
                                      <p:cBhvr>
                                        <p:cTn id="26" dur="166" decel="50000">
                                          <p:stCondLst>
                                            <p:cond delay="1338"/>
                                          </p:stCondLst>
                                        </p:cTn>
                                        <p:tgtEl>
                                          <p:spTgt spid="640004"/>
                                        </p:tgtEl>
                                      </p:cBhvr>
                                      <p:to x="100000" y="100000"/>
                                    </p:animScale>
                                    <p:animScale>
                                      <p:cBhvr>
                                        <p:cTn id="27" dur="26">
                                          <p:stCondLst>
                                            <p:cond delay="1642"/>
                                          </p:stCondLst>
                                        </p:cTn>
                                        <p:tgtEl>
                                          <p:spTgt spid="640004"/>
                                        </p:tgtEl>
                                      </p:cBhvr>
                                      <p:to x="100000" y="90000"/>
                                    </p:animScale>
                                    <p:animScale>
                                      <p:cBhvr>
                                        <p:cTn id="28" dur="166" decel="50000">
                                          <p:stCondLst>
                                            <p:cond delay="1668"/>
                                          </p:stCondLst>
                                        </p:cTn>
                                        <p:tgtEl>
                                          <p:spTgt spid="640004"/>
                                        </p:tgtEl>
                                      </p:cBhvr>
                                      <p:to x="100000" y="100000"/>
                                    </p:animScale>
                                    <p:animScale>
                                      <p:cBhvr>
                                        <p:cTn id="29" dur="26">
                                          <p:stCondLst>
                                            <p:cond delay="1808"/>
                                          </p:stCondLst>
                                        </p:cTn>
                                        <p:tgtEl>
                                          <p:spTgt spid="640004"/>
                                        </p:tgtEl>
                                      </p:cBhvr>
                                      <p:to x="100000" y="95000"/>
                                    </p:animScale>
                                    <p:animScale>
                                      <p:cBhvr>
                                        <p:cTn id="30" dur="166" decel="50000">
                                          <p:stCondLst>
                                            <p:cond delay="1834"/>
                                          </p:stCondLst>
                                        </p:cTn>
                                        <p:tgtEl>
                                          <p:spTgt spid="64000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Reminder of Ground Rules</a:t>
            </a:r>
          </a:p>
        </p:txBody>
      </p:sp>
      <p:sp>
        <p:nvSpPr>
          <p:cNvPr id="3" name="Content Placeholder 2"/>
          <p:cNvSpPr>
            <a:spLocks noGrp="1"/>
          </p:cNvSpPr>
          <p:nvPr>
            <p:ph idx="1"/>
          </p:nvPr>
        </p:nvSpPr>
        <p:spPr/>
        <p:txBody>
          <a:bodyPr/>
          <a:lstStyle/>
          <a:p>
            <a:r>
              <a:rPr lang="en-US" dirty="0">
                <a:solidFill>
                  <a:schemeClr val="tx2"/>
                </a:solidFill>
              </a:rPr>
              <a:t>Always open for questions</a:t>
            </a:r>
          </a:p>
          <a:p>
            <a:r>
              <a:rPr lang="en-US" dirty="0">
                <a:solidFill>
                  <a:schemeClr val="tx2"/>
                </a:solidFill>
              </a:rPr>
              <a:t>The open issues list</a:t>
            </a:r>
          </a:p>
          <a:p>
            <a:r>
              <a:rPr lang="en-US" dirty="0">
                <a:solidFill>
                  <a:schemeClr val="tx2"/>
                </a:solidFill>
              </a:rPr>
              <a:t>Respect the speaker</a:t>
            </a:r>
          </a:p>
          <a:p>
            <a:r>
              <a:rPr lang="en-US" dirty="0">
                <a:solidFill>
                  <a:schemeClr val="tx2"/>
                </a:solidFill>
              </a:rPr>
              <a:t>Avoid “bar discussion”</a:t>
            </a:r>
          </a:p>
          <a:p>
            <a:r>
              <a:rPr lang="en-US" dirty="0">
                <a:solidFill>
                  <a:schemeClr val="tx2"/>
                </a:solidFill>
              </a:rPr>
              <a:t>Start on time, end on time</a:t>
            </a:r>
          </a:p>
          <a:p>
            <a:r>
              <a:rPr lang="en-US" dirty="0">
                <a:solidFill>
                  <a:schemeClr val="tx2"/>
                </a:solidFill>
              </a:rPr>
              <a:t>Repetition to train the mind</a:t>
            </a:r>
          </a:p>
          <a:p>
            <a:r>
              <a:rPr lang="en-US" dirty="0">
                <a:solidFill>
                  <a:schemeClr val="tx2"/>
                </a:solidFill>
              </a:rPr>
              <a:t>No beeps or buzzes</a:t>
            </a:r>
          </a:p>
          <a:p>
            <a:r>
              <a:rPr lang="en-US" dirty="0">
                <a:solidFill>
                  <a:schemeClr val="tx2"/>
                </a:solidFill>
              </a:rPr>
              <a:t>Team Cheers</a:t>
            </a:r>
          </a:p>
          <a:p>
            <a:r>
              <a:rPr lang="en-US" dirty="0">
                <a:solidFill>
                  <a:schemeClr val="tx2"/>
                </a:solidFill>
              </a:rPr>
              <a:t>“Choo </a:t>
            </a:r>
            <a:r>
              <a:rPr lang="en-US" dirty="0" err="1">
                <a:solidFill>
                  <a:schemeClr val="tx2"/>
                </a:solidFill>
              </a:rPr>
              <a:t>Choo</a:t>
            </a:r>
            <a:r>
              <a:rPr lang="en-US" dirty="0">
                <a:solidFill>
                  <a:schemeClr val="tx2"/>
                </a:solidFill>
              </a:rPr>
              <a:t>”</a:t>
            </a:r>
          </a:p>
          <a:p>
            <a:r>
              <a:rPr lang="en-US" dirty="0">
                <a:solidFill>
                  <a:schemeClr val="tx2"/>
                </a:solidFill>
              </a:rPr>
              <a:t> </a:t>
            </a:r>
          </a:p>
          <a:p>
            <a:endParaRPr lang="en-US" dirty="0">
              <a:solidFill>
                <a:schemeClr val="tx2"/>
              </a:solidFill>
            </a:endParaRPr>
          </a:p>
        </p:txBody>
      </p:sp>
      <p:sp>
        <p:nvSpPr>
          <p:cNvPr id="5" name="Footer Placeholder 4"/>
          <p:cNvSpPr>
            <a:spLocks noGrp="1"/>
          </p:cNvSpPr>
          <p:nvPr>
            <p:ph type="ftr" sz="quarter" idx="11"/>
          </p:nvPr>
        </p:nvSpPr>
        <p:spPr/>
        <p:txBody>
          <a:bodyPr/>
          <a:lstStyle/>
          <a:p>
            <a:r>
              <a:rPr lang="en-US" dirty="0"/>
              <a:t>Copyright 2015, Leadership Strategies, Inc. - V15.07c Duplication prohibited without consent </a:t>
            </a:r>
          </a:p>
        </p:txBody>
      </p:sp>
    </p:spTree>
    <p:extLst>
      <p:ext uri="{BB962C8B-B14F-4D97-AF65-F5344CB8AC3E}">
        <p14:creationId xmlns:p14="http://schemas.microsoft.com/office/powerpoint/2010/main" val="2393724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3"/>
          <p:cNvSpPr>
            <a:spLocks noGrp="1"/>
          </p:cNvSpPr>
          <p:nvPr>
            <p:ph type="ftr" sz="quarter" idx="4294967295"/>
          </p:nvPr>
        </p:nvSpPr>
        <p:spPr>
          <a:xfrm>
            <a:off x="2209800" y="6477000"/>
            <a:ext cx="6248400" cy="2286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800" dirty="0"/>
              <a:t>Duplication prohibited without prior written consent of Leadership Strategies, Inc. Copyright 2015 Leadership Strategies, Inc. 12-01</a:t>
            </a:r>
          </a:p>
        </p:txBody>
      </p:sp>
      <p:sp>
        <p:nvSpPr>
          <p:cNvPr id="3379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fld id="{E957D295-D858-4938-9DC8-4A79912D6C76}" type="slidenum">
              <a:rPr lang="en-US" altLang="en-US" sz="900" smtClean="0">
                <a:latin typeface="Trebuchet MS" panose="020B0603020202020204" pitchFamily="34" charset="0"/>
              </a:rPr>
              <a:pPr>
                <a:spcBef>
                  <a:spcPct val="0"/>
                </a:spcBef>
                <a:buClrTx/>
                <a:buSzTx/>
                <a:buFontTx/>
                <a:buNone/>
              </a:pPr>
              <a:t>50</a:t>
            </a:fld>
            <a:endParaRPr lang="en-US" altLang="en-US" sz="900">
              <a:latin typeface="HelveticaNeue MediumExt" charset="0"/>
            </a:endParaRPr>
          </a:p>
        </p:txBody>
      </p:sp>
      <p:sp>
        <p:nvSpPr>
          <p:cNvPr id="33796" name="Rectangle 2"/>
          <p:cNvSpPr>
            <a:spLocks noGrp="1" noChangeArrowheads="1"/>
          </p:cNvSpPr>
          <p:nvPr>
            <p:ph type="title"/>
          </p:nvPr>
        </p:nvSpPr>
        <p:spPr/>
        <p:txBody>
          <a:bodyPr/>
          <a:lstStyle/>
          <a:p>
            <a:r>
              <a:rPr lang="en-US" dirty="0"/>
              <a:t>C. Identifying Styles</a:t>
            </a:r>
            <a:endParaRPr lang="en-US" altLang="en-US" dirty="0"/>
          </a:p>
        </p:txBody>
      </p:sp>
      <p:sp>
        <p:nvSpPr>
          <p:cNvPr id="641027" name="Rectangle 3"/>
          <p:cNvSpPr>
            <a:spLocks noGrp="1" noChangeArrowheads="1"/>
          </p:cNvSpPr>
          <p:nvPr>
            <p:ph type="body" idx="1"/>
          </p:nvPr>
        </p:nvSpPr>
        <p:spPr>
          <a:xfrm>
            <a:off x="391297" y="1050132"/>
            <a:ext cx="4495800" cy="5181600"/>
          </a:xfrm>
        </p:spPr>
        <p:txBody>
          <a:bodyPr/>
          <a:lstStyle/>
          <a:p>
            <a:pPr marL="0" indent="0">
              <a:buNone/>
            </a:pPr>
            <a:r>
              <a:rPr lang="en-US" b="1" dirty="0">
                <a:solidFill>
                  <a:srgbClr val="E46C0A"/>
                </a:solidFill>
              </a:rPr>
              <a:t>The Voice Mail</a:t>
            </a:r>
          </a:p>
          <a:p>
            <a:pPr marL="0" indent="0">
              <a:buNone/>
            </a:pPr>
            <a:r>
              <a:rPr lang="en-US" altLang="en-US" dirty="0">
                <a:solidFill>
                  <a:schemeClr val="tx2"/>
                </a:solidFill>
              </a:rPr>
              <a:t>&lt;music playing&gt;</a:t>
            </a:r>
          </a:p>
          <a:p>
            <a:pPr marL="0" indent="0">
              <a:buNone/>
            </a:pPr>
            <a:r>
              <a:rPr lang="en-US" altLang="en-US" dirty="0">
                <a:solidFill>
                  <a:schemeClr val="tx2"/>
                </a:solidFill>
              </a:rPr>
              <a:t>We’re not here right now! Leave a message. &lt;beep&gt;</a:t>
            </a:r>
          </a:p>
        </p:txBody>
      </p:sp>
      <p:sp>
        <p:nvSpPr>
          <p:cNvPr id="641028" name="Rectangle 4"/>
          <p:cNvSpPr>
            <a:spLocks noChangeArrowheads="1"/>
          </p:cNvSpPr>
          <p:nvPr/>
        </p:nvSpPr>
        <p:spPr bwMode="auto">
          <a:xfrm>
            <a:off x="536047" y="3200400"/>
            <a:ext cx="685800" cy="762000"/>
          </a:xfrm>
          <a:prstGeom prst="rect">
            <a:avLst/>
          </a:prstGeom>
          <a:solidFill>
            <a:srgbClr val="99CC00"/>
          </a:solidFill>
          <a:ln w="9525" algn="ctr">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eaLnBrk="1" hangingPunct="1">
              <a:spcBef>
                <a:spcPct val="0"/>
              </a:spcBef>
              <a:buClrTx/>
              <a:buSzTx/>
              <a:buFontTx/>
              <a:buNone/>
            </a:pPr>
            <a:r>
              <a:rPr lang="en-US" altLang="en-US" sz="6400" dirty="0"/>
              <a:t>I</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5801" y="978168"/>
            <a:ext cx="3559779" cy="5325529"/>
          </a:xfrm>
          <a:prstGeom prst="rect">
            <a:avLst/>
          </a:prstGeom>
        </p:spPr>
      </p:pic>
      <p:sp>
        <p:nvSpPr>
          <p:cNvPr id="8" name="TextBox 8"/>
          <p:cNvSpPr txBox="1"/>
          <p:nvPr/>
        </p:nvSpPr>
        <p:spPr>
          <a:xfrm>
            <a:off x="1191689" y="3200400"/>
            <a:ext cx="668862"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1">
                    <a:lumMod val="75000"/>
                  </a:schemeClr>
                </a:solidFill>
              </a:rPr>
              <a:t>-</a:t>
            </a:r>
          </a:p>
        </p:txBody>
      </p:sp>
      <p:sp>
        <p:nvSpPr>
          <p:cNvPr id="9"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50</a:t>
            </a:fld>
            <a:r>
              <a:rPr lang="en-US" dirty="0"/>
              <a:t> </a:t>
            </a:r>
            <a:r>
              <a:rPr lang="en-US" dirty="0">
                <a:solidFill>
                  <a:srgbClr val="002060"/>
                </a:solidFill>
                <a:latin typeface="Calibri"/>
              </a:rPr>
              <a:t>| </a:t>
            </a:r>
            <a:r>
              <a:rPr lang="en-US" sz="1400" dirty="0">
                <a:solidFill>
                  <a:srgbClr val="04346C"/>
                </a:solidFill>
                <a:latin typeface="Franklin Gothic Book"/>
              </a:rPr>
              <a:t>2-10</a:t>
            </a:r>
            <a:endParaRPr lang="en-US" dirty="0"/>
          </a:p>
        </p:txBody>
      </p:sp>
    </p:spTree>
    <p:extLst>
      <p:ext uri="{BB962C8B-B14F-4D97-AF65-F5344CB8AC3E}">
        <p14:creationId xmlns:p14="http://schemas.microsoft.com/office/powerpoint/2010/main" val="904750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1027">
                                            <p:txEl>
                                              <p:pRg st="2" end="2"/>
                                            </p:txEl>
                                          </p:spTgt>
                                        </p:tgtEl>
                                        <p:attrNameLst>
                                          <p:attrName>style.visibility</p:attrName>
                                        </p:attrNameLst>
                                      </p:cBhvr>
                                      <p:to>
                                        <p:strVal val="visible"/>
                                      </p:to>
                                    </p:set>
                                    <p:animEffect transition="in" filter="dissolve">
                                      <p:cBhvr>
                                        <p:cTn id="7" dur="500"/>
                                        <p:tgtEl>
                                          <p:spTgt spid="64102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41028"/>
                                        </p:tgtEl>
                                        <p:attrNameLst>
                                          <p:attrName>style.visibility</p:attrName>
                                        </p:attrNameLst>
                                      </p:cBhvr>
                                      <p:to>
                                        <p:strVal val="visible"/>
                                      </p:to>
                                    </p:set>
                                    <p:animEffect transition="in" filter="wipe(down)">
                                      <p:cBhvr>
                                        <p:cTn id="12" dur="580">
                                          <p:stCondLst>
                                            <p:cond delay="0"/>
                                          </p:stCondLst>
                                        </p:cTn>
                                        <p:tgtEl>
                                          <p:spTgt spid="641028"/>
                                        </p:tgtEl>
                                      </p:cBhvr>
                                    </p:animEffect>
                                    <p:anim calcmode="lin" valueType="num">
                                      <p:cBhvr>
                                        <p:cTn id="13" dur="1822" tmFilter="0,0; 0.14,0.36; 0.43,0.73; 0.71,0.91; 1.0,1.0">
                                          <p:stCondLst>
                                            <p:cond delay="0"/>
                                          </p:stCondLst>
                                        </p:cTn>
                                        <p:tgtEl>
                                          <p:spTgt spid="6410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410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410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410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41028"/>
                                        </p:tgtEl>
                                        <p:attrNameLst>
                                          <p:attrName>ppt_y</p:attrName>
                                        </p:attrNameLst>
                                      </p:cBhvr>
                                      <p:tavLst>
                                        <p:tav tm="0" fmla="#ppt_y-sin(pi*$)/81">
                                          <p:val>
                                            <p:fltVal val="0"/>
                                          </p:val>
                                        </p:tav>
                                        <p:tav tm="100000">
                                          <p:val>
                                            <p:fltVal val="1"/>
                                          </p:val>
                                        </p:tav>
                                      </p:tavLst>
                                    </p:anim>
                                    <p:animScale>
                                      <p:cBhvr>
                                        <p:cTn id="18" dur="26">
                                          <p:stCondLst>
                                            <p:cond delay="650"/>
                                          </p:stCondLst>
                                        </p:cTn>
                                        <p:tgtEl>
                                          <p:spTgt spid="641028"/>
                                        </p:tgtEl>
                                      </p:cBhvr>
                                      <p:to x="100000" y="60000"/>
                                    </p:animScale>
                                    <p:animScale>
                                      <p:cBhvr>
                                        <p:cTn id="19" dur="166" decel="50000">
                                          <p:stCondLst>
                                            <p:cond delay="676"/>
                                          </p:stCondLst>
                                        </p:cTn>
                                        <p:tgtEl>
                                          <p:spTgt spid="641028"/>
                                        </p:tgtEl>
                                      </p:cBhvr>
                                      <p:to x="100000" y="100000"/>
                                    </p:animScale>
                                    <p:animScale>
                                      <p:cBhvr>
                                        <p:cTn id="20" dur="26">
                                          <p:stCondLst>
                                            <p:cond delay="1312"/>
                                          </p:stCondLst>
                                        </p:cTn>
                                        <p:tgtEl>
                                          <p:spTgt spid="641028"/>
                                        </p:tgtEl>
                                      </p:cBhvr>
                                      <p:to x="100000" y="80000"/>
                                    </p:animScale>
                                    <p:animScale>
                                      <p:cBhvr>
                                        <p:cTn id="21" dur="166" decel="50000">
                                          <p:stCondLst>
                                            <p:cond delay="1338"/>
                                          </p:stCondLst>
                                        </p:cTn>
                                        <p:tgtEl>
                                          <p:spTgt spid="641028"/>
                                        </p:tgtEl>
                                      </p:cBhvr>
                                      <p:to x="100000" y="100000"/>
                                    </p:animScale>
                                    <p:animScale>
                                      <p:cBhvr>
                                        <p:cTn id="22" dur="26">
                                          <p:stCondLst>
                                            <p:cond delay="1642"/>
                                          </p:stCondLst>
                                        </p:cTn>
                                        <p:tgtEl>
                                          <p:spTgt spid="641028"/>
                                        </p:tgtEl>
                                      </p:cBhvr>
                                      <p:to x="100000" y="90000"/>
                                    </p:animScale>
                                    <p:animScale>
                                      <p:cBhvr>
                                        <p:cTn id="23" dur="166" decel="50000">
                                          <p:stCondLst>
                                            <p:cond delay="1668"/>
                                          </p:stCondLst>
                                        </p:cTn>
                                        <p:tgtEl>
                                          <p:spTgt spid="641028"/>
                                        </p:tgtEl>
                                      </p:cBhvr>
                                      <p:to x="100000" y="100000"/>
                                    </p:animScale>
                                    <p:animScale>
                                      <p:cBhvr>
                                        <p:cTn id="24" dur="26">
                                          <p:stCondLst>
                                            <p:cond delay="1808"/>
                                          </p:stCondLst>
                                        </p:cTn>
                                        <p:tgtEl>
                                          <p:spTgt spid="641028"/>
                                        </p:tgtEl>
                                      </p:cBhvr>
                                      <p:to x="100000" y="95000"/>
                                    </p:animScale>
                                    <p:animScale>
                                      <p:cBhvr>
                                        <p:cTn id="25" dur="166" decel="50000">
                                          <p:stCondLst>
                                            <p:cond delay="1834"/>
                                          </p:stCondLst>
                                        </p:cTn>
                                        <p:tgtEl>
                                          <p:spTgt spid="6410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02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 Identifying Styles</a:t>
            </a:r>
          </a:p>
        </p:txBody>
      </p:sp>
      <p:sp>
        <p:nvSpPr>
          <p:cNvPr id="3" name="Content Placeholder 2"/>
          <p:cNvSpPr>
            <a:spLocks noGrp="1"/>
          </p:cNvSpPr>
          <p:nvPr>
            <p:ph idx="1"/>
          </p:nvPr>
        </p:nvSpPr>
        <p:spPr/>
        <p:txBody>
          <a:bodyPr/>
          <a:lstStyle/>
          <a:p>
            <a:pPr marL="0" indent="0">
              <a:buNone/>
            </a:pPr>
            <a:r>
              <a:rPr lang="en-US" b="1" dirty="0">
                <a:solidFill>
                  <a:srgbClr val="E46C0A"/>
                </a:solidFill>
              </a:rPr>
              <a:t>Videos</a:t>
            </a:r>
            <a:endParaRPr lang="en-US" dirty="0">
              <a:solidFill>
                <a:srgbClr val="E46C0A"/>
              </a:solidFill>
            </a:endParaRPr>
          </a:p>
          <a:p>
            <a:r>
              <a:rPr lang="en-US" dirty="0">
                <a:solidFill>
                  <a:schemeClr val="tx2"/>
                </a:solidFill>
              </a:rPr>
              <a:t>What is the likely DISC style of the speaker?</a:t>
            </a:r>
          </a:p>
          <a:p>
            <a:r>
              <a:rPr lang="en-US" dirty="0">
                <a:solidFill>
                  <a:schemeClr val="tx2"/>
                </a:solidFill>
              </a:rPr>
              <a:t>What were the hints that told you?</a:t>
            </a:r>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6"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51</a:t>
            </a:fld>
            <a:r>
              <a:rPr lang="en-US" dirty="0"/>
              <a:t> </a:t>
            </a:r>
            <a:r>
              <a:rPr lang="en-US" dirty="0">
                <a:solidFill>
                  <a:srgbClr val="002060"/>
                </a:solidFill>
                <a:latin typeface="Calibri"/>
              </a:rPr>
              <a:t>| </a:t>
            </a:r>
            <a:r>
              <a:rPr lang="en-US" sz="1400" dirty="0">
                <a:solidFill>
                  <a:srgbClr val="04346C"/>
                </a:solidFill>
                <a:latin typeface="Franklin Gothic Book"/>
              </a:rPr>
              <a:t>2-11</a:t>
            </a:r>
            <a:endParaRPr lang="en-US" dirty="0"/>
          </a:p>
        </p:txBody>
      </p:sp>
    </p:spTree>
    <p:extLst>
      <p:ext uri="{BB962C8B-B14F-4D97-AF65-F5344CB8AC3E}">
        <p14:creationId xmlns:p14="http://schemas.microsoft.com/office/powerpoint/2010/main" val="35068863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a:t>Jamie’s DISC Style</a:t>
            </a:r>
          </a:p>
        </p:txBody>
      </p:sp>
      <p:pic>
        <p:nvPicPr>
          <p:cNvPr id="6" name="DISC-Jamie.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288925" y="838200"/>
            <a:ext cx="8550275" cy="5562600"/>
          </a:xfrm>
        </p:spPr>
      </p:pic>
      <p:sp>
        <p:nvSpPr>
          <p:cNvPr id="37892" name="Footer Placeholder 3"/>
          <p:cNvSpPr>
            <a:spLocks noGrp="1"/>
          </p:cNvSpPr>
          <p:nvPr>
            <p:ph type="ftr" sz="quarter" idx="4294967295"/>
          </p:nvPr>
        </p:nvSpPr>
        <p:spPr>
          <a:xfrm>
            <a:off x="2209800" y="6477000"/>
            <a:ext cx="6248400" cy="2286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800" dirty="0"/>
              <a:t>Duplication prohibited without prior written consent of Leadership Strategies, Inc. Copyright 2015 Leadership Strategies, Inc. 1-02</a:t>
            </a:r>
          </a:p>
        </p:txBody>
      </p:sp>
      <p:sp>
        <p:nvSpPr>
          <p:cNvPr id="3789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fld id="{F898EAF7-46EC-48FE-B326-343D58211865}" type="slidenum">
              <a:rPr lang="en-US" altLang="en-US" sz="900" smtClean="0">
                <a:latin typeface="Trebuchet MS" panose="020B0603020202020204" pitchFamily="34" charset="0"/>
              </a:rPr>
              <a:pPr>
                <a:spcBef>
                  <a:spcPct val="0"/>
                </a:spcBef>
                <a:buClrTx/>
                <a:buSzTx/>
                <a:buFontTx/>
                <a:buNone/>
              </a:pPr>
              <a:t>52</a:t>
            </a:fld>
            <a:endParaRPr lang="en-US" altLang="en-US" sz="900">
              <a:latin typeface="HelveticaNeue MediumExt" charset="0"/>
            </a:endParaRPr>
          </a:p>
        </p:txBody>
      </p:sp>
    </p:spTree>
    <p:extLst>
      <p:ext uri="{BB962C8B-B14F-4D97-AF65-F5344CB8AC3E}">
        <p14:creationId xmlns:p14="http://schemas.microsoft.com/office/powerpoint/2010/main" val="2551598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4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a:t>Doug’s DISC Style?</a:t>
            </a:r>
          </a:p>
        </p:txBody>
      </p:sp>
      <p:pic>
        <p:nvPicPr>
          <p:cNvPr id="6" name="DISC-Doug.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t="12350" b="12701"/>
          <a:stretch>
            <a:fillRect/>
          </a:stretch>
        </p:blipFill>
        <p:spPr>
          <a:xfrm>
            <a:off x="331788" y="838200"/>
            <a:ext cx="8507412" cy="5562600"/>
          </a:xfrm>
        </p:spPr>
      </p:pic>
      <p:sp>
        <p:nvSpPr>
          <p:cNvPr id="35844" name="Footer Placeholder 3"/>
          <p:cNvSpPr>
            <a:spLocks noGrp="1"/>
          </p:cNvSpPr>
          <p:nvPr>
            <p:ph type="ftr" sz="quarter" idx="4294967295"/>
          </p:nvPr>
        </p:nvSpPr>
        <p:spPr>
          <a:xfrm>
            <a:off x="2209800" y="6477000"/>
            <a:ext cx="6248400" cy="2286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800" dirty="0"/>
              <a:t>Duplication prohibited without prior written consent of Leadership Strategies, Inc. Copyright 2015 Leadership Strategies, Inc. 1-02</a:t>
            </a:r>
          </a:p>
        </p:txBody>
      </p:sp>
      <p:sp>
        <p:nvSpPr>
          <p:cNvPr id="3584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fld id="{3411B0A4-AC0D-4C94-9607-E4A989FCB9D0}" type="slidenum">
              <a:rPr lang="en-US" altLang="en-US" sz="900" smtClean="0">
                <a:latin typeface="Trebuchet MS" panose="020B0603020202020204" pitchFamily="34" charset="0"/>
              </a:rPr>
              <a:pPr>
                <a:spcBef>
                  <a:spcPct val="0"/>
                </a:spcBef>
                <a:buClrTx/>
                <a:buSzTx/>
                <a:buFontTx/>
                <a:buNone/>
              </a:pPr>
              <a:t>53</a:t>
            </a:fld>
            <a:endParaRPr lang="en-US" altLang="en-US" sz="900">
              <a:latin typeface="HelveticaNeue MediumExt" charset="0"/>
            </a:endParaRPr>
          </a:p>
        </p:txBody>
      </p:sp>
    </p:spTree>
    <p:extLst>
      <p:ext uri="{BB962C8B-B14F-4D97-AF65-F5344CB8AC3E}">
        <p14:creationId xmlns:p14="http://schemas.microsoft.com/office/powerpoint/2010/main" val="287788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46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ISC-Sandra.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258763" y="838200"/>
            <a:ext cx="8580437" cy="5562600"/>
          </a:xfrm>
        </p:spPr>
      </p:pic>
      <p:sp>
        <p:nvSpPr>
          <p:cNvPr id="36867" name="Title 1"/>
          <p:cNvSpPr>
            <a:spLocks noGrp="1"/>
          </p:cNvSpPr>
          <p:nvPr>
            <p:ph type="title"/>
          </p:nvPr>
        </p:nvSpPr>
        <p:spPr/>
        <p:txBody>
          <a:bodyPr/>
          <a:lstStyle/>
          <a:p>
            <a:r>
              <a:rPr lang="en-US" altLang="en-US"/>
              <a:t>Sandra’s DISC Style</a:t>
            </a:r>
          </a:p>
        </p:txBody>
      </p:sp>
      <p:sp>
        <p:nvSpPr>
          <p:cNvPr id="36868" name="Footer Placeholder 3"/>
          <p:cNvSpPr>
            <a:spLocks noGrp="1"/>
          </p:cNvSpPr>
          <p:nvPr>
            <p:ph type="ftr" sz="quarter" idx="4294967295"/>
          </p:nvPr>
        </p:nvSpPr>
        <p:spPr>
          <a:xfrm>
            <a:off x="2209800" y="6477000"/>
            <a:ext cx="6248400" cy="2286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800" dirty="0"/>
              <a:t>Duplication prohibited without prior written consent of Leadership Strategies, Inc. Copyright 2015 Leadership Strategies, Inc. 1-02</a:t>
            </a:r>
          </a:p>
        </p:txBody>
      </p:sp>
      <p:sp>
        <p:nvSpPr>
          <p:cNvPr id="3686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fld id="{3D001606-8CC4-439F-A06B-EE035A60E160}" type="slidenum">
              <a:rPr lang="en-US" altLang="en-US" sz="900" smtClean="0">
                <a:latin typeface="Trebuchet MS" panose="020B0603020202020204" pitchFamily="34" charset="0"/>
              </a:rPr>
              <a:pPr>
                <a:spcBef>
                  <a:spcPct val="0"/>
                </a:spcBef>
                <a:buClrTx/>
                <a:buSzTx/>
                <a:buFontTx/>
                <a:buNone/>
              </a:pPr>
              <a:t>54</a:t>
            </a:fld>
            <a:endParaRPr lang="en-US" altLang="en-US" sz="900">
              <a:latin typeface="HelveticaNeue MediumExt" charset="0"/>
            </a:endParaRPr>
          </a:p>
        </p:txBody>
      </p:sp>
    </p:spTree>
    <p:extLst>
      <p:ext uri="{BB962C8B-B14F-4D97-AF65-F5344CB8AC3E}">
        <p14:creationId xmlns:p14="http://schemas.microsoft.com/office/powerpoint/2010/main" val="1359505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92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a:t>Patty’s DISC Style</a:t>
            </a:r>
          </a:p>
        </p:txBody>
      </p:sp>
      <p:pic>
        <p:nvPicPr>
          <p:cNvPr id="6" name="DISC-Patty.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288925" y="838200"/>
            <a:ext cx="8550275" cy="5546725"/>
          </a:xfrm>
        </p:spPr>
      </p:pic>
      <p:sp>
        <p:nvSpPr>
          <p:cNvPr id="38916" name="Footer Placeholder 3"/>
          <p:cNvSpPr>
            <a:spLocks noGrp="1"/>
          </p:cNvSpPr>
          <p:nvPr>
            <p:ph type="ftr" sz="quarter" idx="4294967295"/>
          </p:nvPr>
        </p:nvSpPr>
        <p:spPr>
          <a:xfrm>
            <a:off x="2209800" y="6477000"/>
            <a:ext cx="6248400" cy="2286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800" dirty="0"/>
              <a:t>Duplication prohibited without prior written consent of Leadership Strategies, Inc. Copyright 2015 Leadership Strategies, Inc. 1-02</a:t>
            </a:r>
          </a:p>
        </p:txBody>
      </p:sp>
      <p:sp>
        <p:nvSpPr>
          <p:cNvPr id="3891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fld id="{736ADBCE-680C-47FD-BBC9-DD9F2A18B628}" type="slidenum">
              <a:rPr lang="en-US" altLang="en-US" sz="900" smtClean="0">
                <a:latin typeface="Trebuchet MS" panose="020B0603020202020204" pitchFamily="34" charset="0"/>
              </a:rPr>
              <a:pPr>
                <a:spcBef>
                  <a:spcPct val="0"/>
                </a:spcBef>
                <a:buClrTx/>
                <a:buSzTx/>
                <a:buFontTx/>
                <a:buNone/>
              </a:pPr>
              <a:t>55</a:t>
            </a:fld>
            <a:endParaRPr lang="en-US" altLang="en-US" sz="900">
              <a:latin typeface="HelveticaNeue MediumExt" charset="0"/>
            </a:endParaRPr>
          </a:p>
        </p:txBody>
      </p:sp>
    </p:spTree>
    <p:extLst>
      <p:ext uri="{BB962C8B-B14F-4D97-AF65-F5344CB8AC3E}">
        <p14:creationId xmlns:p14="http://schemas.microsoft.com/office/powerpoint/2010/main" val="3388156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75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 Identifying Styles</a:t>
            </a:r>
          </a:p>
        </p:txBody>
      </p:sp>
      <p:sp>
        <p:nvSpPr>
          <p:cNvPr id="3" name="Content Placeholder 2"/>
          <p:cNvSpPr>
            <a:spLocks noGrp="1"/>
          </p:cNvSpPr>
          <p:nvPr>
            <p:ph idx="1"/>
          </p:nvPr>
        </p:nvSpPr>
        <p:spPr/>
        <p:txBody>
          <a:bodyPr/>
          <a:lstStyle/>
          <a:p>
            <a:pPr marL="0" indent="0">
              <a:buNone/>
            </a:pPr>
            <a:r>
              <a:rPr lang="en-US" dirty="0">
                <a:solidFill>
                  <a:schemeClr val="tx2"/>
                </a:solidFill>
              </a:rPr>
              <a:t>Celebrity DISC Profiles:</a:t>
            </a:r>
          </a:p>
          <a:p>
            <a:pPr marL="0" indent="0">
              <a:buNone/>
            </a:pPr>
            <a:r>
              <a:rPr lang="en-US" dirty="0"/>
              <a:t>Mark Cuban</a:t>
            </a:r>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6" name="Rectangle 2"/>
          <p:cNvSpPr>
            <a:spLocks noChangeArrowheads="1"/>
          </p:cNvSpPr>
          <p:nvPr/>
        </p:nvSpPr>
        <p:spPr bwMode="auto">
          <a:xfrm>
            <a:off x="5290874" y="1417791"/>
            <a:ext cx="3124200" cy="3657600"/>
          </a:xfrm>
          <a:prstGeom prst="rect">
            <a:avLst/>
          </a:prstGeom>
          <a:solidFill>
            <a:schemeClr val="bg1">
              <a:alpha val="50195"/>
            </a:schemeClr>
          </a:solidFill>
          <a:ln w="9525">
            <a:solidFill>
              <a:schemeClr val="tx1"/>
            </a:solidFill>
            <a:miter lim="800000"/>
            <a:headEnd/>
            <a:tailEnd/>
          </a:ln>
        </p:spPr>
        <p:txBody>
          <a:bodyPr wrap="none" anchor="ctr"/>
          <a:lstStyle/>
          <a:p>
            <a:pPr algn="ctr" eaLnBrk="1" hangingPunct="1"/>
            <a:endParaRPr lang="en-US" sz="2400" dirty="0">
              <a:solidFill>
                <a:schemeClr val="tx1"/>
              </a:solidFill>
              <a:latin typeface="Times New Roman" charset="0"/>
            </a:endParaRPr>
          </a:p>
        </p:txBody>
      </p:sp>
      <p:sp>
        <p:nvSpPr>
          <p:cNvPr id="7" name="Text Box 5"/>
          <p:cNvSpPr txBox="1">
            <a:spLocks noChangeArrowheads="1"/>
          </p:cNvSpPr>
          <p:nvPr/>
        </p:nvSpPr>
        <p:spPr bwMode="auto">
          <a:xfrm>
            <a:off x="5367074" y="1341591"/>
            <a:ext cx="29972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algn="ctr" eaLnBrk="1" hangingPunct="1"/>
            <a:r>
              <a:rPr lang="en-US" sz="3000" dirty="0">
                <a:solidFill>
                  <a:schemeClr val="tx1"/>
                </a:solidFill>
                <a:latin typeface="Franklin Gothic Medium"/>
                <a:cs typeface="Franklin Gothic Medium"/>
              </a:rPr>
              <a:t>D      I       S       C</a:t>
            </a:r>
          </a:p>
        </p:txBody>
      </p:sp>
      <p:sp>
        <p:nvSpPr>
          <p:cNvPr id="8" name="Line 7"/>
          <p:cNvSpPr>
            <a:spLocks noChangeShapeType="1"/>
          </p:cNvSpPr>
          <p:nvPr/>
        </p:nvSpPr>
        <p:spPr bwMode="auto">
          <a:xfrm>
            <a:off x="5290874" y="3094191"/>
            <a:ext cx="3124200" cy="0"/>
          </a:xfrm>
          <a:prstGeom prst="line">
            <a:avLst/>
          </a:prstGeom>
          <a:noFill/>
          <a:ln w="9525" cap="rnd">
            <a:solidFill>
              <a:schemeClr val="tx1"/>
            </a:solidFill>
            <a:prstDash val="sysDot"/>
            <a:miter lim="800000"/>
            <a:headEnd/>
            <a:tailEnd/>
          </a:ln>
          <a:extLst>
            <a:ext uri="{909E8E84-426E-40dd-AFC4-6F175D3DCCD1}">
              <a14:hiddenFill xmlns="" xmlns:a14="http://schemas.microsoft.com/office/drawing/2010/main">
                <a:noFill/>
              </a14:hiddenFill>
            </a:ext>
          </a:extLst>
        </p:spPr>
        <p:txBody>
          <a:bodyPr wrap="none"/>
          <a:lstStyle/>
          <a:p>
            <a:endParaRPr lang="en-US" dirty="0"/>
          </a:p>
        </p:txBody>
      </p:sp>
      <p:sp>
        <p:nvSpPr>
          <p:cNvPr id="9" name="Freeform 8"/>
          <p:cNvSpPr>
            <a:spLocks/>
          </p:cNvSpPr>
          <p:nvPr/>
        </p:nvSpPr>
        <p:spPr bwMode="auto">
          <a:xfrm>
            <a:off x="5595674" y="1874991"/>
            <a:ext cx="2667000" cy="2743200"/>
          </a:xfrm>
          <a:custGeom>
            <a:avLst/>
            <a:gdLst>
              <a:gd name="T0" fmla="*/ 0 w 1680"/>
              <a:gd name="T1" fmla="*/ 0 h 1728"/>
              <a:gd name="T2" fmla="*/ 2147483647 w 1680"/>
              <a:gd name="T3" fmla="*/ 2147483647 h 1728"/>
              <a:gd name="T4" fmla="*/ 2147483647 w 1680"/>
              <a:gd name="T5" fmla="*/ 2147483647 h 1728"/>
              <a:gd name="T6" fmla="*/ 2147483647 w 1680"/>
              <a:gd name="T7" fmla="*/ 2147483647 h 1728"/>
              <a:gd name="T8" fmla="*/ 0 60000 65536"/>
              <a:gd name="T9" fmla="*/ 0 60000 65536"/>
              <a:gd name="T10" fmla="*/ 0 60000 65536"/>
              <a:gd name="T11" fmla="*/ 0 60000 65536"/>
              <a:gd name="T12" fmla="*/ 0 w 1680"/>
              <a:gd name="T13" fmla="*/ 0 h 1728"/>
              <a:gd name="T14" fmla="*/ 1680 w 1680"/>
              <a:gd name="T15" fmla="*/ 1728 h 1728"/>
            </a:gdLst>
            <a:ahLst/>
            <a:cxnLst>
              <a:cxn ang="T8">
                <a:pos x="T0" y="T1"/>
              </a:cxn>
              <a:cxn ang="T9">
                <a:pos x="T2" y="T3"/>
              </a:cxn>
              <a:cxn ang="T10">
                <a:pos x="T4" y="T5"/>
              </a:cxn>
              <a:cxn ang="T11">
                <a:pos x="T6" y="T7"/>
              </a:cxn>
            </a:cxnLst>
            <a:rect l="T12" t="T13" r="T14" b="T15"/>
            <a:pathLst>
              <a:path w="1680" h="1728">
                <a:moveTo>
                  <a:pt x="0" y="0"/>
                </a:moveTo>
                <a:lnTo>
                  <a:pt x="528" y="432"/>
                </a:lnTo>
                <a:lnTo>
                  <a:pt x="1056" y="1008"/>
                </a:lnTo>
                <a:lnTo>
                  <a:pt x="1680" y="1728"/>
                </a:lnTo>
              </a:path>
            </a:pathLst>
          </a:cu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lstStyle/>
          <a:p>
            <a:endParaRPr lang="en-US" dirty="0"/>
          </a:p>
        </p:txBody>
      </p:sp>
      <p:sp>
        <p:nvSpPr>
          <p:cNvPr id="10" name="Text Box 9"/>
          <p:cNvSpPr txBox="1">
            <a:spLocks noChangeArrowheads="1"/>
          </p:cNvSpPr>
          <p:nvPr/>
        </p:nvSpPr>
        <p:spPr bwMode="auto">
          <a:xfrm>
            <a:off x="5502012" y="1798791"/>
            <a:ext cx="3222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tx1"/>
                </a:solidFill>
                <a:latin typeface="Arial Black" charset="0"/>
              </a:rPr>
              <a:t>X</a:t>
            </a:r>
          </a:p>
        </p:txBody>
      </p:sp>
      <p:sp>
        <p:nvSpPr>
          <p:cNvPr id="11" name="Text Box 10"/>
          <p:cNvSpPr txBox="1">
            <a:spLocks noChangeArrowheads="1"/>
          </p:cNvSpPr>
          <p:nvPr/>
        </p:nvSpPr>
        <p:spPr bwMode="auto">
          <a:xfrm>
            <a:off x="6187812" y="2332191"/>
            <a:ext cx="3222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tx1"/>
                </a:solidFill>
                <a:latin typeface="Arial Black" charset="0"/>
              </a:rPr>
              <a:t>X</a:t>
            </a:r>
          </a:p>
        </p:txBody>
      </p:sp>
      <p:sp>
        <p:nvSpPr>
          <p:cNvPr id="12" name="Text Box 11"/>
          <p:cNvSpPr txBox="1">
            <a:spLocks noChangeArrowheads="1"/>
          </p:cNvSpPr>
          <p:nvPr/>
        </p:nvSpPr>
        <p:spPr bwMode="auto">
          <a:xfrm>
            <a:off x="7102212" y="3322791"/>
            <a:ext cx="3222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tx1"/>
                </a:solidFill>
                <a:latin typeface="Arial Black" charset="0"/>
              </a:rPr>
              <a:t>X</a:t>
            </a:r>
          </a:p>
        </p:txBody>
      </p:sp>
      <p:sp>
        <p:nvSpPr>
          <p:cNvPr id="13" name="Text Box 12"/>
          <p:cNvSpPr txBox="1">
            <a:spLocks noChangeArrowheads="1"/>
          </p:cNvSpPr>
          <p:nvPr/>
        </p:nvSpPr>
        <p:spPr bwMode="auto">
          <a:xfrm>
            <a:off x="8092812" y="4465791"/>
            <a:ext cx="3222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tx1"/>
                </a:solidFill>
                <a:latin typeface="Arial Black" charset="0"/>
              </a:rPr>
              <a:t>X</a:t>
            </a:r>
          </a:p>
        </p:txBody>
      </p:sp>
      <p:sp>
        <p:nvSpPr>
          <p:cNvPr id="14" name="TextBox 13"/>
          <p:cNvSpPr txBox="1"/>
          <p:nvPr/>
        </p:nvSpPr>
        <p:spPr>
          <a:xfrm>
            <a:off x="5498276" y="5220259"/>
            <a:ext cx="2764398" cy="646331"/>
          </a:xfrm>
          <a:prstGeom prst="rect">
            <a:avLst/>
          </a:prstGeom>
          <a:noFill/>
        </p:spPr>
        <p:txBody>
          <a:bodyPr wrap="none" rtlCol="0">
            <a:spAutoFit/>
          </a:bodyPr>
          <a:lstStyle/>
          <a:p>
            <a:r>
              <a:rPr lang="en-US" sz="3600" dirty="0">
                <a:latin typeface="Franklin Gothic Medium"/>
                <a:cs typeface="Franklin Gothic Medium"/>
              </a:rPr>
              <a:t>Entrepreneur</a:t>
            </a:r>
          </a:p>
        </p:txBody>
      </p:sp>
      <p:sp>
        <p:nvSpPr>
          <p:cNvPr id="16" name="TextBox 15"/>
          <p:cNvSpPr txBox="1"/>
          <p:nvPr/>
        </p:nvSpPr>
        <p:spPr>
          <a:xfrm>
            <a:off x="8739003" y="5177457"/>
            <a:ext cx="668862" cy="707886"/>
          </a:xfrm>
          <a:prstGeom prst="rect">
            <a:avLst/>
          </a:prstGeom>
          <a:noFill/>
        </p:spPr>
        <p:txBody>
          <a:bodyPr wrap="square" rtlCol="0">
            <a:spAutoFit/>
          </a:bodyPr>
          <a:lstStyle/>
          <a:p>
            <a:r>
              <a:rPr lang="en-US" sz="4000" b="1" dirty="0">
                <a:solidFill>
                  <a:schemeClr val="bg1">
                    <a:lumMod val="75000"/>
                  </a:schemeClr>
                </a:solidFill>
              </a:rPr>
              <a:t>-</a:t>
            </a:r>
          </a:p>
        </p:txBody>
      </p:sp>
      <p:pic>
        <p:nvPicPr>
          <p:cNvPr id="3078" name="Picture 6" descr="Image result for mark cuban photos"/>
          <p:cNvPicPr>
            <a:picLocks noChangeAspect="1" noChangeArrowheads="1"/>
          </p:cNvPicPr>
          <p:nvPr/>
        </p:nvPicPr>
        <p:blipFill rotWithShape="1">
          <a:blip r:embed="rId2">
            <a:extLst>
              <a:ext uri="{28A0092B-C50C-407E-A947-70E740481C1C}">
                <a14:useLocalDpi xmlns:a14="http://schemas.microsoft.com/office/drawing/2010/main" val="0"/>
              </a:ext>
            </a:extLst>
          </a:blip>
          <a:srcRect l="22199" r="26483"/>
          <a:stretch/>
        </p:blipFill>
        <p:spPr bwMode="auto">
          <a:xfrm>
            <a:off x="549749" y="2202447"/>
            <a:ext cx="3646397" cy="39935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56</a:t>
            </a:fld>
            <a:r>
              <a:rPr lang="en-US" dirty="0"/>
              <a:t> </a:t>
            </a:r>
            <a:r>
              <a:rPr lang="en-US" dirty="0">
                <a:solidFill>
                  <a:srgbClr val="002060"/>
                </a:solidFill>
                <a:latin typeface="Calibri"/>
              </a:rPr>
              <a:t>| </a:t>
            </a:r>
            <a:r>
              <a:rPr lang="en-US" sz="1400" dirty="0">
                <a:solidFill>
                  <a:srgbClr val="04346C"/>
                </a:solidFill>
                <a:latin typeface="Franklin Gothic Book"/>
              </a:rPr>
              <a:t>2-11</a:t>
            </a:r>
            <a:endParaRPr lang="en-US" dirty="0"/>
          </a:p>
        </p:txBody>
      </p:sp>
    </p:spTree>
    <p:extLst>
      <p:ext uri="{BB962C8B-B14F-4D97-AF65-F5344CB8AC3E}">
        <p14:creationId xmlns:p14="http://schemas.microsoft.com/office/powerpoint/2010/main" val="163667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utoUpdateAnimBg="0"/>
      <p:bldP spid="11" grpId="0" autoUpdateAnimBg="0"/>
      <p:bldP spid="12" grpId="0" autoUpdateAnimBg="0"/>
      <p:bldP spid="13" grpId="0" autoUpdateAnimBg="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 Identifying Styles</a:t>
            </a:r>
          </a:p>
        </p:txBody>
      </p:sp>
      <p:sp>
        <p:nvSpPr>
          <p:cNvPr id="3" name="Content Placeholder 2"/>
          <p:cNvSpPr>
            <a:spLocks noGrp="1"/>
          </p:cNvSpPr>
          <p:nvPr>
            <p:ph idx="1"/>
          </p:nvPr>
        </p:nvSpPr>
        <p:spPr>
          <a:xfrm>
            <a:off x="457200" y="1095992"/>
            <a:ext cx="8229600" cy="5030172"/>
          </a:xfrm>
        </p:spPr>
        <p:txBody>
          <a:bodyPr/>
          <a:lstStyle/>
          <a:p>
            <a:pPr marL="0" indent="0">
              <a:buNone/>
            </a:pPr>
            <a:r>
              <a:rPr lang="en-US" dirty="0">
                <a:solidFill>
                  <a:schemeClr val="tx2"/>
                </a:solidFill>
              </a:rPr>
              <a:t>Celebrity DISC Profiles:</a:t>
            </a:r>
          </a:p>
          <a:p>
            <a:pPr marL="0" indent="0">
              <a:buNone/>
            </a:pPr>
            <a:r>
              <a:rPr lang="en-US" dirty="0"/>
              <a:t>Oprah Winfrey</a:t>
            </a:r>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14" name="TextBox 13"/>
          <p:cNvSpPr txBox="1"/>
          <p:nvPr/>
        </p:nvSpPr>
        <p:spPr>
          <a:xfrm>
            <a:off x="5602267" y="5220259"/>
            <a:ext cx="2615652" cy="646331"/>
          </a:xfrm>
          <a:prstGeom prst="rect">
            <a:avLst/>
          </a:prstGeom>
          <a:noFill/>
        </p:spPr>
        <p:txBody>
          <a:bodyPr wrap="none" rtlCol="0">
            <a:spAutoFit/>
          </a:bodyPr>
          <a:lstStyle/>
          <a:p>
            <a:pPr algn="ctr"/>
            <a:r>
              <a:rPr lang="en-US" sz="3600" dirty="0">
                <a:latin typeface="Franklin Gothic Medium"/>
                <a:cs typeface="Franklin Gothic Medium"/>
              </a:rPr>
              <a:t>Salesperson</a:t>
            </a:r>
          </a:p>
        </p:txBody>
      </p:sp>
      <p:sp>
        <p:nvSpPr>
          <p:cNvPr id="15" name="Rectangle 2"/>
          <p:cNvSpPr>
            <a:spLocks noChangeArrowheads="1"/>
          </p:cNvSpPr>
          <p:nvPr/>
        </p:nvSpPr>
        <p:spPr bwMode="auto">
          <a:xfrm>
            <a:off x="5290874" y="1417791"/>
            <a:ext cx="3124200" cy="3657600"/>
          </a:xfrm>
          <a:prstGeom prst="rect">
            <a:avLst/>
          </a:prstGeom>
          <a:solidFill>
            <a:srgbClr val="FFFFFF">
              <a:alpha val="50195"/>
            </a:srgbClr>
          </a:solidFill>
          <a:ln w="9525">
            <a:solidFill>
              <a:schemeClr val="tx1"/>
            </a:solidFill>
            <a:miter lim="800000"/>
            <a:headEnd/>
            <a:tailEnd/>
          </a:ln>
        </p:spPr>
        <p:txBody>
          <a:bodyPr wrap="none" anchor="ctr"/>
          <a:lstStyle/>
          <a:p>
            <a:pPr algn="ctr" eaLnBrk="1" hangingPunct="1"/>
            <a:endParaRPr lang="en-US" sz="2400" dirty="0">
              <a:solidFill>
                <a:schemeClr val="tx1"/>
              </a:solidFill>
              <a:latin typeface="Times New Roman" charset="0"/>
            </a:endParaRPr>
          </a:p>
        </p:txBody>
      </p:sp>
      <p:sp>
        <p:nvSpPr>
          <p:cNvPr id="16" name="Text Box 4"/>
          <p:cNvSpPr txBox="1">
            <a:spLocks noChangeArrowheads="1"/>
          </p:cNvSpPr>
          <p:nvPr/>
        </p:nvSpPr>
        <p:spPr bwMode="auto">
          <a:xfrm>
            <a:off x="5367074" y="1341591"/>
            <a:ext cx="29972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algn="ctr" eaLnBrk="1" hangingPunct="1"/>
            <a:r>
              <a:rPr lang="en-US" sz="3000" dirty="0">
                <a:solidFill>
                  <a:schemeClr val="tx1"/>
                </a:solidFill>
                <a:latin typeface="Franklin Gothic Medium"/>
                <a:cs typeface="Franklin Gothic Medium"/>
              </a:rPr>
              <a:t>D      I       S       C</a:t>
            </a:r>
          </a:p>
        </p:txBody>
      </p:sp>
      <p:sp>
        <p:nvSpPr>
          <p:cNvPr id="17" name="Line 6"/>
          <p:cNvSpPr>
            <a:spLocks noChangeShapeType="1"/>
          </p:cNvSpPr>
          <p:nvPr/>
        </p:nvSpPr>
        <p:spPr bwMode="auto">
          <a:xfrm>
            <a:off x="5290874" y="3094191"/>
            <a:ext cx="3124200" cy="0"/>
          </a:xfrm>
          <a:prstGeom prst="line">
            <a:avLst/>
          </a:prstGeom>
          <a:noFill/>
          <a:ln w="9525" cap="rnd">
            <a:solidFill>
              <a:schemeClr val="tx1"/>
            </a:solidFill>
            <a:prstDash val="sysDot"/>
            <a:miter lim="800000"/>
            <a:headEnd/>
            <a:tailEnd/>
          </a:ln>
          <a:extLst>
            <a:ext uri="{909E8E84-426E-40dd-AFC4-6F175D3DCCD1}">
              <a14:hiddenFill xmlns="" xmlns:a14="http://schemas.microsoft.com/office/drawing/2010/main">
                <a:noFill/>
              </a14:hiddenFill>
            </a:ext>
          </a:extLst>
        </p:spPr>
        <p:txBody>
          <a:bodyPr wrap="none"/>
          <a:lstStyle/>
          <a:p>
            <a:endParaRPr lang="en-US" dirty="0"/>
          </a:p>
        </p:txBody>
      </p:sp>
      <p:sp>
        <p:nvSpPr>
          <p:cNvPr id="18" name="Freeform 7"/>
          <p:cNvSpPr>
            <a:spLocks/>
          </p:cNvSpPr>
          <p:nvPr/>
        </p:nvSpPr>
        <p:spPr bwMode="auto">
          <a:xfrm>
            <a:off x="5668699" y="1914679"/>
            <a:ext cx="2593975" cy="2703512"/>
          </a:xfrm>
          <a:custGeom>
            <a:avLst/>
            <a:gdLst>
              <a:gd name="T0" fmla="*/ 0 w 1634"/>
              <a:gd name="T1" fmla="*/ 2147483647 h 1703"/>
              <a:gd name="T2" fmla="*/ 2147483647 w 1634"/>
              <a:gd name="T3" fmla="*/ 0 h 1703"/>
              <a:gd name="T4" fmla="*/ 2147483647 w 1634"/>
              <a:gd name="T5" fmla="*/ 2147483647 h 1703"/>
              <a:gd name="T6" fmla="*/ 2147483647 w 1634"/>
              <a:gd name="T7" fmla="*/ 2147483647 h 1703"/>
              <a:gd name="T8" fmla="*/ 0 60000 65536"/>
              <a:gd name="T9" fmla="*/ 0 60000 65536"/>
              <a:gd name="T10" fmla="*/ 0 60000 65536"/>
              <a:gd name="T11" fmla="*/ 0 60000 65536"/>
              <a:gd name="T12" fmla="*/ 0 w 1634"/>
              <a:gd name="T13" fmla="*/ 0 h 1703"/>
              <a:gd name="T14" fmla="*/ 1634 w 1634"/>
              <a:gd name="T15" fmla="*/ 1703 h 1703"/>
            </a:gdLst>
            <a:ahLst/>
            <a:cxnLst>
              <a:cxn ang="T8">
                <a:pos x="T0" y="T1"/>
              </a:cxn>
              <a:cxn ang="T9">
                <a:pos x="T2" y="T3"/>
              </a:cxn>
              <a:cxn ang="T10">
                <a:pos x="T4" y="T5"/>
              </a:cxn>
              <a:cxn ang="T11">
                <a:pos x="T6" y="T7"/>
              </a:cxn>
            </a:cxnLst>
            <a:rect l="T12" t="T13" r="T14" b="T15"/>
            <a:pathLst>
              <a:path w="1634" h="1703">
                <a:moveTo>
                  <a:pt x="0" y="593"/>
                </a:moveTo>
                <a:lnTo>
                  <a:pt x="434" y="0"/>
                </a:lnTo>
                <a:lnTo>
                  <a:pt x="1002" y="493"/>
                </a:lnTo>
                <a:lnTo>
                  <a:pt x="1634" y="1703"/>
                </a:lnTo>
              </a:path>
            </a:pathLst>
          </a:cu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lstStyle/>
          <a:p>
            <a:endParaRPr lang="en-US" dirty="0"/>
          </a:p>
        </p:txBody>
      </p:sp>
      <p:sp>
        <p:nvSpPr>
          <p:cNvPr id="19" name="Text Box 8"/>
          <p:cNvSpPr txBox="1">
            <a:spLocks noChangeArrowheads="1"/>
          </p:cNvSpPr>
          <p:nvPr/>
        </p:nvSpPr>
        <p:spPr bwMode="auto">
          <a:xfrm>
            <a:off x="6205274" y="1798791"/>
            <a:ext cx="3222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tx1"/>
                </a:solidFill>
                <a:latin typeface="Arial Black" charset="0"/>
              </a:rPr>
              <a:t>X</a:t>
            </a:r>
          </a:p>
        </p:txBody>
      </p:sp>
      <p:sp>
        <p:nvSpPr>
          <p:cNvPr id="20" name="Text Box 9"/>
          <p:cNvSpPr txBox="1">
            <a:spLocks noChangeArrowheads="1"/>
          </p:cNvSpPr>
          <p:nvPr/>
        </p:nvSpPr>
        <p:spPr bwMode="auto">
          <a:xfrm>
            <a:off x="5519474" y="2713191"/>
            <a:ext cx="3222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tx1"/>
                </a:solidFill>
                <a:latin typeface="Arial Black" charset="0"/>
              </a:rPr>
              <a:t>X</a:t>
            </a:r>
          </a:p>
        </p:txBody>
      </p:sp>
      <p:sp>
        <p:nvSpPr>
          <p:cNvPr id="21" name="Text Box 10"/>
          <p:cNvSpPr txBox="1">
            <a:spLocks noChangeArrowheads="1"/>
          </p:cNvSpPr>
          <p:nvPr/>
        </p:nvSpPr>
        <p:spPr bwMode="auto">
          <a:xfrm>
            <a:off x="7102212" y="2560791"/>
            <a:ext cx="3222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tx1"/>
                </a:solidFill>
                <a:latin typeface="Arial Black" charset="0"/>
              </a:rPr>
              <a:t>X</a:t>
            </a:r>
          </a:p>
        </p:txBody>
      </p:sp>
      <p:sp>
        <p:nvSpPr>
          <p:cNvPr id="22" name="Text Box 11"/>
          <p:cNvSpPr txBox="1">
            <a:spLocks noChangeArrowheads="1"/>
          </p:cNvSpPr>
          <p:nvPr/>
        </p:nvSpPr>
        <p:spPr bwMode="auto">
          <a:xfrm>
            <a:off x="8092812" y="4465791"/>
            <a:ext cx="3222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tx1"/>
                </a:solidFill>
                <a:latin typeface="Arial Black" charset="0"/>
              </a:rPr>
              <a:t>X</a:t>
            </a:r>
          </a:p>
        </p:txBody>
      </p:sp>
      <p:sp>
        <p:nvSpPr>
          <p:cNvPr id="23" name="TextBox 22"/>
          <p:cNvSpPr txBox="1"/>
          <p:nvPr/>
        </p:nvSpPr>
        <p:spPr>
          <a:xfrm>
            <a:off x="8739003" y="5177457"/>
            <a:ext cx="668862" cy="707886"/>
          </a:xfrm>
          <a:prstGeom prst="rect">
            <a:avLst/>
          </a:prstGeom>
          <a:noFill/>
        </p:spPr>
        <p:txBody>
          <a:bodyPr wrap="square" rtlCol="0">
            <a:spAutoFit/>
          </a:bodyPr>
          <a:lstStyle/>
          <a:p>
            <a:r>
              <a:rPr lang="en-US" sz="4000" b="1" dirty="0">
                <a:solidFill>
                  <a:schemeClr val="bg1">
                    <a:lumMod val="75000"/>
                  </a:schemeClr>
                </a:solidFill>
              </a:rPr>
              <a:t>-</a:t>
            </a:r>
          </a:p>
        </p:txBody>
      </p:sp>
      <p:pic>
        <p:nvPicPr>
          <p:cNvPr id="2052" name="Picture 4" descr="Image result for oprah winfrey 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031" y="2214803"/>
            <a:ext cx="3959649" cy="39596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57</a:t>
            </a:fld>
            <a:r>
              <a:rPr lang="en-US" dirty="0"/>
              <a:t> </a:t>
            </a:r>
            <a:r>
              <a:rPr lang="en-US" dirty="0">
                <a:solidFill>
                  <a:srgbClr val="002060"/>
                </a:solidFill>
                <a:latin typeface="Calibri"/>
              </a:rPr>
              <a:t>| </a:t>
            </a:r>
            <a:r>
              <a:rPr lang="en-US" sz="1400" dirty="0">
                <a:solidFill>
                  <a:srgbClr val="04346C"/>
                </a:solidFill>
                <a:latin typeface="Franklin Gothic Book"/>
              </a:rPr>
              <a:t>2-11</a:t>
            </a:r>
            <a:endParaRPr lang="en-US" dirty="0"/>
          </a:p>
        </p:txBody>
      </p:sp>
    </p:spTree>
    <p:extLst>
      <p:ext uri="{BB962C8B-B14F-4D97-AF65-F5344CB8AC3E}">
        <p14:creationId xmlns:p14="http://schemas.microsoft.com/office/powerpoint/2010/main" val="169350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19" grpId="0" autoUpdateAnimBg="0"/>
      <p:bldP spid="20" grpId="0" autoUpdateAnimBg="0"/>
      <p:bldP spid="21" grpId="0" autoUpdateAnimBg="0"/>
      <p:bldP spid="22"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 Identifying Styles</a:t>
            </a:r>
          </a:p>
        </p:txBody>
      </p:sp>
      <p:sp>
        <p:nvSpPr>
          <p:cNvPr id="3" name="Content Placeholder 2"/>
          <p:cNvSpPr>
            <a:spLocks noGrp="1"/>
          </p:cNvSpPr>
          <p:nvPr>
            <p:ph idx="1"/>
          </p:nvPr>
        </p:nvSpPr>
        <p:spPr/>
        <p:txBody>
          <a:bodyPr/>
          <a:lstStyle/>
          <a:p>
            <a:pPr marL="0" indent="0">
              <a:buNone/>
            </a:pPr>
            <a:r>
              <a:rPr lang="en-US" dirty="0">
                <a:solidFill>
                  <a:schemeClr val="tx2"/>
                </a:solidFill>
              </a:rPr>
              <a:t>Celebrity DISC Profiles:</a:t>
            </a:r>
          </a:p>
          <a:p>
            <a:pPr marL="0" indent="0">
              <a:buNone/>
            </a:pPr>
            <a:r>
              <a:rPr lang="en-US" dirty="0"/>
              <a:t>Michelle Obama</a:t>
            </a:r>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14" name="TextBox 13"/>
          <p:cNvSpPr txBox="1"/>
          <p:nvPr/>
        </p:nvSpPr>
        <p:spPr>
          <a:xfrm>
            <a:off x="5432300" y="5220259"/>
            <a:ext cx="2923547" cy="646331"/>
          </a:xfrm>
          <a:prstGeom prst="rect">
            <a:avLst/>
          </a:prstGeom>
          <a:noFill/>
        </p:spPr>
        <p:txBody>
          <a:bodyPr wrap="none" rtlCol="0">
            <a:spAutoFit/>
          </a:bodyPr>
          <a:lstStyle/>
          <a:p>
            <a:pPr algn="ctr"/>
            <a:r>
              <a:rPr lang="en-US" sz="3600" dirty="0">
                <a:latin typeface="Franklin Gothic Medium"/>
                <a:cs typeface="Franklin Gothic Medium"/>
              </a:rPr>
              <a:t>Social Worker</a:t>
            </a:r>
          </a:p>
        </p:txBody>
      </p:sp>
      <p:sp>
        <p:nvSpPr>
          <p:cNvPr id="24" name="Rectangle 2"/>
          <p:cNvSpPr>
            <a:spLocks noChangeArrowheads="1"/>
          </p:cNvSpPr>
          <p:nvPr/>
        </p:nvSpPr>
        <p:spPr bwMode="auto">
          <a:xfrm>
            <a:off x="5290874" y="1401916"/>
            <a:ext cx="3124200" cy="3657600"/>
          </a:xfrm>
          <a:prstGeom prst="rect">
            <a:avLst/>
          </a:prstGeom>
          <a:solidFill>
            <a:srgbClr val="FFFFFF">
              <a:alpha val="50195"/>
            </a:srgbClr>
          </a:solidFill>
          <a:ln w="9525">
            <a:solidFill>
              <a:schemeClr val="tx1"/>
            </a:solidFill>
            <a:miter lim="800000"/>
            <a:headEnd/>
            <a:tailEnd/>
          </a:ln>
        </p:spPr>
        <p:txBody>
          <a:bodyPr wrap="none" anchor="ctr"/>
          <a:lstStyle/>
          <a:p>
            <a:pPr algn="ctr" eaLnBrk="1" hangingPunct="1"/>
            <a:endParaRPr lang="en-US" sz="2400" dirty="0">
              <a:solidFill>
                <a:schemeClr val="tx1"/>
              </a:solidFill>
              <a:latin typeface="Times New Roman" charset="0"/>
            </a:endParaRPr>
          </a:p>
        </p:txBody>
      </p:sp>
      <p:sp>
        <p:nvSpPr>
          <p:cNvPr id="25" name="Text Box 4"/>
          <p:cNvSpPr txBox="1">
            <a:spLocks noChangeArrowheads="1"/>
          </p:cNvSpPr>
          <p:nvPr/>
        </p:nvSpPr>
        <p:spPr bwMode="auto">
          <a:xfrm>
            <a:off x="5367074" y="1325716"/>
            <a:ext cx="29972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algn="ctr" eaLnBrk="1" hangingPunct="1"/>
            <a:r>
              <a:rPr lang="en-US" sz="3000" dirty="0">
                <a:solidFill>
                  <a:schemeClr val="tx1"/>
                </a:solidFill>
                <a:latin typeface="Franklin Gothic Medium"/>
                <a:cs typeface="Franklin Gothic Medium"/>
              </a:rPr>
              <a:t>D      I       S       C</a:t>
            </a:r>
          </a:p>
        </p:txBody>
      </p:sp>
      <p:sp>
        <p:nvSpPr>
          <p:cNvPr id="26" name="Line 6"/>
          <p:cNvSpPr>
            <a:spLocks noChangeShapeType="1"/>
          </p:cNvSpPr>
          <p:nvPr/>
        </p:nvSpPr>
        <p:spPr bwMode="auto">
          <a:xfrm>
            <a:off x="5290874" y="3078316"/>
            <a:ext cx="3124200" cy="0"/>
          </a:xfrm>
          <a:prstGeom prst="line">
            <a:avLst/>
          </a:prstGeom>
          <a:noFill/>
          <a:ln w="9525" cap="rnd">
            <a:solidFill>
              <a:schemeClr val="tx1"/>
            </a:solidFill>
            <a:prstDash val="sysDot"/>
            <a:miter lim="800000"/>
            <a:headEnd/>
            <a:tailEnd/>
          </a:ln>
          <a:extLst>
            <a:ext uri="{909E8E84-426E-40dd-AFC4-6F175D3DCCD1}">
              <a14:hiddenFill xmlns="" xmlns:a14="http://schemas.microsoft.com/office/drawing/2010/main">
                <a:noFill/>
              </a14:hiddenFill>
            </a:ext>
          </a:extLst>
        </p:spPr>
        <p:txBody>
          <a:bodyPr wrap="none"/>
          <a:lstStyle/>
          <a:p>
            <a:endParaRPr lang="en-US" dirty="0"/>
          </a:p>
        </p:txBody>
      </p:sp>
      <p:sp>
        <p:nvSpPr>
          <p:cNvPr id="27" name="Freeform 7"/>
          <p:cNvSpPr>
            <a:spLocks/>
          </p:cNvSpPr>
          <p:nvPr/>
        </p:nvSpPr>
        <p:spPr bwMode="auto">
          <a:xfrm>
            <a:off x="5668699" y="1898804"/>
            <a:ext cx="2478088" cy="1947862"/>
          </a:xfrm>
          <a:custGeom>
            <a:avLst/>
            <a:gdLst>
              <a:gd name="T0" fmla="*/ 0 w 1561"/>
              <a:gd name="T1" fmla="*/ 2147483647 h 1227"/>
              <a:gd name="T2" fmla="*/ 2147483647 w 1561"/>
              <a:gd name="T3" fmla="*/ 2147483647 h 1227"/>
              <a:gd name="T4" fmla="*/ 2147483647 w 1561"/>
              <a:gd name="T5" fmla="*/ 0 h 1227"/>
              <a:gd name="T6" fmla="*/ 2147483647 w 1561"/>
              <a:gd name="T7" fmla="*/ 2147483647 h 1227"/>
              <a:gd name="T8" fmla="*/ 0 60000 65536"/>
              <a:gd name="T9" fmla="*/ 0 60000 65536"/>
              <a:gd name="T10" fmla="*/ 0 60000 65536"/>
              <a:gd name="T11" fmla="*/ 0 60000 65536"/>
              <a:gd name="T12" fmla="*/ 0 w 1561"/>
              <a:gd name="T13" fmla="*/ 0 h 1227"/>
              <a:gd name="T14" fmla="*/ 1561 w 1561"/>
              <a:gd name="T15" fmla="*/ 1227 h 1227"/>
            </a:gdLst>
            <a:ahLst/>
            <a:cxnLst>
              <a:cxn ang="T8">
                <a:pos x="T0" y="T1"/>
              </a:cxn>
              <a:cxn ang="T9">
                <a:pos x="T2" y="T3"/>
              </a:cxn>
              <a:cxn ang="T10">
                <a:pos x="T4" y="T5"/>
              </a:cxn>
              <a:cxn ang="T11">
                <a:pos x="T6" y="T7"/>
              </a:cxn>
            </a:cxnLst>
            <a:rect l="T12" t="T13" r="T14" b="T15"/>
            <a:pathLst>
              <a:path w="1561" h="1227">
                <a:moveTo>
                  <a:pt x="0" y="1227"/>
                </a:moveTo>
                <a:lnTo>
                  <a:pt x="467" y="484"/>
                </a:lnTo>
                <a:lnTo>
                  <a:pt x="968" y="0"/>
                </a:lnTo>
                <a:lnTo>
                  <a:pt x="1561" y="593"/>
                </a:lnTo>
              </a:path>
            </a:pathLst>
          </a:cu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lstStyle/>
          <a:p>
            <a:endParaRPr lang="en-US" dirty="0"/>
          </a:p>
        </p:txBody>
      </p:sp>
      <p:sp>
        <p:nvSpPr>
          <p:cNvPr id="28" name="Text Box 8"/>
          <p:cNvSpPr txBox="1">
            <a:spLocks noChangeArrowheads="1"/>
          </p:cNvSpPr>
          <p:nvPr/>
        </p:nvSpPr>
        <p:spPr bwMode="auto">
          <a:xfrm>
            <a:off x="7043474" y="1782916"/>
            <a:ext cx="3222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tx1"/>
                </a:solidFill>
                <a:latin typeface="Arial Black" charset="0"/>
              </a:rPr>
              <a:t>X</a:t>
            </a:r>
          </a:p>
        </p:txBody>
      </p:sp>
      <p:sp>
        <p:nvSpPr>
          <p:cNvPr id="29" name="Text Box 9"/>
          <p:cNvSpPr txBox="1">
            <a:spLocks noChangeArrowheads="1"/>
          </p:cNvSpPr>
          <p:nvPr/>
        </p:nvSpPr>
        <p:spPr bwMode="auto">
          <a:xfrm>
            <a:off x="5519474" y="3687916"/>
            <a:ext cx="3222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tx1"/>
                </a:solidFill>
                <a:latin typeface="Arial Black" charset="0"/>
              </a:rPr>
              <a:t>X</a:t>
            </a:r>
          </a:p>
        </p:txBody>
      </p:sp>
      <p:sp>
        <p:nvSpPr>
          <p:cNvPr id="30" name="Text Box 10"/>
          <p:cNvSpPr txBox="1">
            <a:spLocks noChangeArrowheads="1"/>
          </p:cNvSpPr>
          <p:nvPr/>
        </p:nvSpPr>
        <p:spPr bwMode="auto">
          <a:xfrm>
            <a:off x="6264012" y="2544916"/>
            <a:ext cx="3222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tx1"/>
                </a:solidFill>
                <a:latin typeface="Arial Black" charset="0"/>
              </a:rPr>
              <a:t>X</a:t>
            </a:r>
          </a:p>
        </p:txBody>
      </p:sp>
      <p:sp>
        <p:nvSpPr>
          <p:cNvPr id="31" name="Text Box 11"/>
          <p:cNvSpPr txBox="1">
            <a:spLocks noChangeArrowheads="1"/>
          </p:cNvSpPr>
          <p:nvPr/>
        </p:nvSpPr>
        <p:spPr bwMode="auto">
          <a:xfrm>
            <a:off x="7970574" y="2697316"/>
            <a:ext cx="3222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tx1"/>
                </a:solidFill>
                <a:latin typeface="Arial Black" charset="0"/>
              </a:rPr>
              <a:t>X</a:t>
            </a:r>
          </a:p>
        </p:txBody>
      </p:sp>
      <p:sp>
        <p:nvSpPr>
          <p:cNvPr id="16" name="TextBox 15"/>
          <p:cNvSpPr txBox="1"/>
          <p:nvPr/>
        </p:nvSpPr>
        <p:spPr>
          <a:xfrm>
            <a:off x="8739003" y="5177457"/>
            <a:ext cx="668862" cy="707886"/>
          </a:xfrm>
          <a:prstGeom prst="rect">
            <a:avLst/>
          </a:prstGeom>
          <a:noFill/>
        </p:spPr>
        <p:txBody>
          <a:bodyPr wrap="square" rtlCol="0">
            <a:spAutoFit/>
          </a:bodyPr>
          <a:lstStyle/>
          <a:p>
            <a:r>
              <a:rPr lang="en-US" sz="4000" b="1" dirty="0">
                <a:solidFill>
                  <a:schemeClr val="bg1">
                    <a:lumMod val="75000"/>
                  </a:schemeClr>
                </a:solidFill>
              </a:rPr>
              <a:t>-</a:t>
            </a:r>
          </a:p>
        </p:txBody>
      </p:sp>
      <p:pic>
        <p:nvPicPr>
          <p:cNvPr id="4098" name="Picture 2" descr="Image result for photos of michelle oba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025" y="2174215"/>
            <a:ext cx="3889250" cy="38892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58</a:t>
            </a:fld>
            <a:r>
              <a:rPr lang="en-US" dirty="0"/>
              <a:t> </a:t>
            </a:r>
            <a:r>
              <a:rPr lang="en-US" dirty="0">
                <a:solidFill>
                  <a:srgbClr val="002060"/>
                </a:solidFill>
                <a:latin typeface="Calibri"/>
              </a:rPr>
              <a:t>| </a:t>
            </a:r>
            <a:r>
              <a:rPr lang="en-US" sz="1400" dirty="0">
                <a:solidFill>
                  <a:srgbClr val="04346C"/>
                </a:solidFill>
                <a:latin typeface="Franklin Gothic Book"/>
              </a:rPr>
              <a:t>2-11</a:t>
            </a:r>
            <a:endParaRPr lang="en-US" dirty="0"/>
          </a:p>
        </p:txBody>
      </p:sp>
    </p:spTree>
    <p:extLst>
      <p:ext uri="{BB962C8B-B14F-4D97-AF65-F5344CB8AC3E}">
        <p14:creationId xmlns:p14="http://schemas.microsoft.com/office/powerpoint/2010/main" val="37971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dissolv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dissolv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dissolve">
                                      <p:cBhvr>
                                        <p:cTn id="27" dur="500"/>
                                        <p:tgtEl>
                                          <p:spTgt spid="27"/>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animBg="1"/>
      <p:bldP spid="28" grpId="0" autoUpdateAnimBg="0"/>
      <p:bldP spid="29" grpId="0" autoUpdateAnimBg="0"/>
      <p:bldP spid="30" grpId="0" autoUpdateAnimBg="0"/>
      <p:bldP spid="31"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 Identifying Styles</a:t>
            </a:r>
          </a:p>
        </p:txBody>
      </p:sp>
      <p:sp>
        <p:nvSpPr>
          <p:cNvPr id="3" name="Content Placeholder 2"/>
          <p:cNvSpPr>
            <a:spLocks noGrp="1"/>
          </p:cNvSpPr>
          <p:nvPr>
            <p:ph idx="1"/>
          </p:nvPr>
        </p:nvSpPr>
        <p:spPr/>
        <p:txBody>
          <a:bodyPr/>
          <a:lstStyle/>
          <a:p>
            <a:pPr marL="0" indent="0">
              <a:buNone/>
            </a:pPr>
            <a:r>
              <a:rPr lang="en-US" dirty="0">
                <a:solidFill>
                  <a:schemeClr val="tx2"/>
                </a:solidFill>
              </a:rPr>
              <a:t>Celebrity DISC Profiles:</a:t>
            </a:r>
          </a:p>
          <a:p>
            <a:pPr marL="0" indent="0">
              <a:buNone/>
            </a:pPr>
            <a:r>
              <a:rPr lang="en-US" dirty="0"/>
              <a:t>Bill Gates</a:t>
            </a:r>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14" name="TextBox 13"/>
          <p:cNvSpPr txBox="1"/>
          <p:nvPr/>
        </p:nvSpPr>
        <p:spPr>
          <a:xfrm>
            <a:off x="5597240" y="5220259"/>
            <a:ext cx="2432577" cy="646331"/>
          </a:xfrm>
          <a:prstGeom prst="rect">
            <a:avLst/>
          </a:prstGeom>
          <a:noFill/>
        </p:spPr>
        <p:txBody>
          <a:bodyPr wrap="none" rtlCol="0">
            <a:spAutoFit/>
          </a:bodyPr>
          <a:lstStyle/>
          <a:p>
            <a:r>
              <a:rPr lang="en-US" sz="3600" dirty="0">
                <a:latin typeface="Franklin Gothic Medium"/>
                <a:cs typeface="Franklin Gothic Medium"/>
              </a:rPr>
              <a:t>Researcher</a:t>
            </a:r>
          </a:p>
        </p:txBody>
      </p:sp>
      <p:sp>
        <p:nvSpPr>
          <p:cNvPr id="18" name="Rectangle 2"/>
          <p:cNvSpPr>
            <a:spLocks noChangeArrowheads="1"/>
          </p:cNvSpPr>
          <p:nvPr/>
        </p:nvSpPr>
        <p:spPr bwMode="auto">
          <a:xfrm>
            <a:off x="5290874" y="1418120"/>
            <a:ext cx="3124200" cy="3657600"/>
          </a:xfrm>
          <a:prstGeom prst="rect">
            <a:avLst/>
          </a:prstGeom>
          <a:solidFill>
            <a:srgbClr val="FFFFFF">
              <a:alpha val="50195"/>
            </a:srgbClr>
          </a:solidFill>
          <a:ln w="9525">
            <a:solidFill>
              <a:schemeClr val="tx1"/>
            </a:solidFill>
            <a:miter lim="800000"/>
            <a:headEnd/>
            <a:tailEnd/>
          </a:ln>
        </p:spPr>
        <p:txBody>
          <a:bodyPr wrap="none" anchor="ctr"/>
          <a:lstStyle/>
          <a:p>
            <a:pPr algn="ctr" eaLnBrk="1" hangingPunct="1"/>
            <a:endParaRPr lang="en-US" sz="2400" dirty="0">
              <a:solidFill>
                <a:schemeClr val="tx1"/>
              </a:solidFill>
              <a:latin typeface="Times New Roman" charset="0"/>
            </a:endParaRPr>
          </a:p>
        </p:txBody>
      </p:sp>
      <p:sp>
        <p:nvSpPr>
          <p:cNvPr id="19" name="Text Box 4"/>
          <p:cNvSpPr txBox="1">
            <a:spLocks noChangeArrowheads="1"/>
          </p:cNvSpPr>
          <p:nvPr/>
        </p:nvSpPr>
        <p:spPr bwMode="auto">
          <a:xfrm>
            <a:off x="5367074" y="1341920"/>
            <a:ext cx="29972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algn="ctr" eaLnBrk="1" hangingPunct="1"/>
            <a:r>
              <a:rPr lang="en-US" sz="3000" dirty="0">
                <a:solidFill>
                  <a:schemeClr val="tx1"/>
                </a:solidFill>
                <a:latin typeface="Franklin Gothic Medium"/>
                <a:cs typeface="Franklin Gothic Medium"/>
              </a:rPr>
              <a:t>D      I       S       C</a:t>
            </a:r>
          </a:p>
        </p:txBody>
      </p:sp>
      <p:sp>
        <p:nvSpPr>
          <p:cNvPr id="20" name="Line 6"/>
          <p:cNvSpPr>
            <a:spLocks noChangeShapeType="1"/>
          </p:cNvSpPr>
          <p:nvPr/>
        </p:nvSpPr>
        <p:spPr bwMode="auto">
          <a:xfrm>
            <a:off x="5290874" y="3094520"/>
            <a:ext cx="3124200" cy="0"/>
          </a:xfrm>
          <a:prstGeom prst="line">
            <a:avLst/>
          </a:prstGeom>
          <a:noFill/>
          <a:ln w="9525" cap="rnd">
            <a:solidFill>
              <a:schemeClr val="tx1"/>
            </a:solidFill>
            <a:prstDash val="sysDot"/>
            <a:miter lim="800000"/>
            <a:headEnd/>
            <a:tailEnd/>
          </a:ln>
          <a:extLst>
            <a:ext uri="{909E8E84-426E-40dd-AFC4-6F175D3DCCD1}">
              <a14:hiddenFill xmlns="" xmlns:a14="http://schemas.microsoft.com/office/drawing/2010/main">
                <a:noFill/>
              </a14:hiddenFill>
            </a:ext>
          </a:extLst>
        </p:spPr>
        <p:txBody>
          <a:bodyPr wrap="none"/>
          <a:lstStyle/>
          <a:p>
            <a:endParaRPr lang="en-US" dirty="0"/>
          </a:p>
        </p:txBody>
      </p:sp>
      <p:sp>
        <p:nvSpPr>
          <p:cNvPr id="21" name="Freeform 7"/>
          <p:cNvSpPr>
            <a:spLocks/>
          </p:cNvSpPr>
          <p:nvPr/>
        </p:nvSpPr>
        <p:spPr bwMode="auto">
          <a:xfrm>
            <a:off x="5668699" y="1941995"/>
            <a:ext cx="2465388" cy="2889250"/>
          </a:xfrm>
          <a:custGeom>
            <a:avLst/>
            <a:gdLst>
              <a:gd name="T0" fmla="*/ 0 w 1553"/>
              <a:gd name="T1" fmla="*/ 2147483647 h 1820"/>
              <a:gd name="T2" fmla="*/ 2147483647 w 1553"/>
              <a:gd name="T3" fmla="*/ 2147483647 h 1820"/>
              <a:gd name="T4" fmla="*/ 2147483647 w 1553"/>
              <a:gd name="T5" fmla="*/ 2147483647 h 1820"/>
              <a:gd name="T6" fmla="*/ 2147483647 w 1553"/>
              <a:gd name="T7" fmla="*/ 0 h 1820"/>
              <a:gd name="T8" fmla="*/ 0 60000 65536"/>
              <a:gd name="T9" fmla="*/ 0 60000 65536"/>
              <a:gd name="T10" fmla="*/ 0 60000 65536"/>
              <a:gd name="T11" fmla="*/ 0 60000 65536"/>
              <a:gd name="T12" fmla="*/ 0 w 1553"/>
              <a:gd name="T13" fmla="*/ 0 h 1820"/>
              <a:gd name="T14" fmla="*/ 1553 w 1553"/>
              <a:gd name="T15" fmla="*/ 1820 h 1820"/>
            </a:gdLst>
            <a:ahLst/>
            <a:cxnLst>
              <a:cxn ang="T8">
                <a:pos x="T0" y="T1"/>
              </a:cxn>
              <a:cxn ang="T9">
                <a:pos x="T2" y="T3"/>
              </a:cxn>
              <a:cxn ang="T10">
                <a:pos x="T4" y="T5"/>
              </a:cxn>
              <a:cxn ang="T11">
                <a:pos x="T6" y="T7"/>
              </a:cxn>
            </a:cxnLst>
            <a:rect l="T12" t="T13" r="T14" b="T15"/>
            <a:pathLst>
              <a:path w="1553" h="1820">
                <a:moveTo>
                  <a:pt x="0" y="1820"/>
                </a:moveTo>
                <a:lnTo>
                  <a:pt x="476" y="1486"/>
                </a:lnTo>
                <a:lnTo>
                  <a:pt x="1010" y="451"/>
                </a:lnTo>
                <a:lnTo>
                  <a:pt x="1553" y="0"/>
                </a:lnTo>
              </a:path>
            </a:pathLst>
          </a:custGeom>
          <a:noFill/>
          <a:ln w="2857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lstStyle/>
          <a:p>
            <a:endParaRPr lang="en-US" dirty="0"/>
          </a:p>
        </p:txBody>
      </p:sp>
      <p:sp>
        <p:nvSpPr>
          <p:cNvPr id="22" name="Text Box 8"/>
          <p:cNvSpPr txBox="1">
            <a:spLocks noChangeArrowheads="1"/>
          </p:cNvSpPr>
          <p:nvPr/>
        </p:nvSpPr>
        <p:spPr bwMode="auto">
          <a:xfrm>
            <a:off x="7957874" y="1799120"/>
            <a:ext cx="3222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tx1"/>
                </a:solidFill>
                <a:latin typeface="Arial Black" charset="0"/>
              </a:rPr>
              <a:t>X</a:t>
            </a:r>
          </a:p>
        </p:txBody>
      </p:sp>
      <p:sp>
        <p:nvSpPr>
          <p:cNvPr id="23" name="Text Box 9"/>
          <p:cNvSpPr txBox="1">
            <a:spLocks noChangeArrowheads="1"/>
          </p:cNvSpPr>
          <p:nvPr/>
        </p:nvSpPr>
        <p:spPr bwMode="auto">
          <a:xfrm>
            <a:off x="5519474" y="4694720"/>
            <a:ext cx="3222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tx1"/>
                </a:solidFill>
                <a:latin typeface="Arial Black" charset="0"/>
              </a:rPr>
              <a:t>X</a:t>
            </a:r>
          </a:p>
        </p:txBody>
      </p:sp>
      <p:sp>
        <p:nvSpPr>
          <p:cNvPr id="24" name="Text Box 10"/>
          <p:cNvSpPr txBox="1">
            <a:spLocks noChangeArrowheads="1"/>
          </p:cNvSpPr>
          <p:nvPr/>
        </p:nvSpPr>
        <p:spPr bwMode="auto">
          <a:xfrm>
            <a:off x="6264012" y="4161320"/>
            <a:ext cx="3222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tx1"/>
                </a:solidFill>
                <a:latin typeface="Arial Black" charset="0"/>
              </a:rPr>
              <a:t>X</a:t>
            </a:r>
          </a:p>
        </p:txBody>
      </p:sp>
      <p:sp>
        <p:nvSpPr>
          <p:cNvPr id="25" name="Text Box 11"/>
          <p:cNvSpPr txBox="1">
            <a:spLocks noChangeArrowheads="1"/>
          </p:cNvSpPr>
          <p:nvPr/>
        </p:nvSpPr>
        <p:spPr bwMode="auto">
          <a:xfrm>
            <a:off x="7119674" y="2561120"/>
            <a:ext cx="3222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800" b="1">
                <a:solidFill>
                  <a:srgbClr val="104A73"/>
                </a:solidFill>
                <a:latin typeface="Arial" charset="0"/>
                <a:ea typeface="ＭＳ Ｐゴシック" charset="0"/>
                <a:cs typeface="ＭＳ Ｐゴシック" charset="0"/>
              </a:defRPr>
            </a:lvl1pPr>
            <a:lvl2pPr marL="742950" indent="-285750">
              <a:defRPr sz="3800" b="1">
                <a:solidFill>
                  <a:srgbClr val="104A73"/>
                </a:solidFill>
                <a:latin typeface="Arial" charset="0"/>
                <a:ea typeface="ＭＳ Ｐゴシック" charset="0"/>
              </a:defRPr>
            </a:lvl2pPr>
            <a:lvl3pPr marL="1143000" indent="-228600">
              <a:defRPr sz="3800" b="1">
                <a:solidFill>
                  <a:srgbClr val="104A73"/>
                </a:solidFill>
                <a:latin typeface="Arial" charset="0"/>
                <a:ea typeface="ＭＳ Ｐゴシック" charset="0"/>
              </a:defRPr>
            </a:lvl3pPr>
            <a:lvl4pPr marL="1600200" indent="-228600">
              <a:defRPr sz="3800" b="1">
                <a:solidFill>
                  <a:srgbClr val="104A73"/>
                </a:solidFill>
                <a:latin typeface="Arial" charset="0"/>
                <a:ea typeface="ＭＳ Ｐゴシック" charset="0"/>
              </a:defRPr>
            </a:lvl4pPr>
            <a:lvl5pPr marL="2057400" indent="-228600">
              <a:defRPr sz="3800" b="1">
                <a:solidFill>
                  <a:srgbClr val="104A73"/>
                </a:solidFill>
                <a:latin typeface="Arial" charset="0"/>
                <a:ea typeface="ＭＳ Ｐゴシック" charset="0"/>
              </a:defRPr>
            </a:lvl5pPr>
            <a:lvl6pPr marL="2514600" indent="-228600" eaLnBrk="0" fontAlgn="base" hangingPunct="0">
              <a:spcBef>
                <a:spcPct val="0"/>
              </a:spcBef>
              <a:spcAft>
                <a:spcPct val="0"/>
              </a:spcAft>
              <a:defRPr sz="3800" b="1">
                <a:solidFill>
                  <a:srgbClr val="104A73"/>
                </a:solidFill>
                <a:latin typeface="Arial" charset="0"/>
                <a:ea typeface="ＭＳ Ｐゴシック" charset="0"/>
              </a:defRPr>
            </a:lvl6pPr>
            <a:lvl7pPr marL="2971800" indent="-228600" eaLnBrk="0" fontAlgn="base" hangingPunct="0">
              <a:spcBef>
                <a:spcPct val="0"/>
              </a:spcBef>
              <a:spcAft>
                <a:spcPct val="0"/>
              </a:spcAft>
              <a:defRPr sz="3800" b="1">
                <a:solidFill>
                  <a:srgbClr val="104A73"/>
                </a:solidFill>
                <a:latin typeface="Arial" charset="0"/>
                <a:ea typeface="ＭＳ Ｐゴシック" charset="0"/>
              </a:defRPr>
            </a:lvl7pPr>
            <a:lvl8pPr marL="3429000" indent="-228600" eaLnBrk="0" fontAlgn="base" hangingPunct="0">
              <a:spcBef>
                <a:spcPct val="0"/>
              </a:spcBef>
              <a:spcAft>
                <a:spcPct val="0"/>
              </a:spcAft>
              <a:defRPr sz="3800" b="1">
                <a:solidFill>
                  <a:srgbClr val="104A73"/>
                </a:solidFill>
                <a:latin typeface="Arial" charset="0"/>
                <a:ea typeface="ＭＳ Ｐゴシック" charset="0"/>
              </a:defRPr>
            </a:lvl8pPr>
            <a:lvl9pPr marL="3886200" indent="-228600" eaLnBrk="0" fontAlgn="base" hangingPunct="0">
              <a:spcBef>
                <a:spcPct val="0"/>
              </a:spcBef>
              <a:spcAft>
                <a:spcPct val="0"/>
              </a:spcAft>
              <a:defRPr sz="3800" b="1">
                <a:solidFill>
                  <a:srgbClr val="104A73"/>
                </a:solidFill>
                <a:latin typeface="Arial" charset="0"/>
                <a:ea typeface="ＭＳ Ｐゴシック" charset="0"/>
              </a:defRPr>
            </a:lvl9pPr>
          </a:lstStyle>
          <a:p>
            <a:pPr eaLnBrk="1" hangingPunct="1"/>
            <a:r>
              <a:rPr lang="en-US" sz="1400" dirty="0">
                <a:solidFill>
                  <a:schemeClr val="tx1"/>
                </a:solidFill>
                <a:latin typeface="Arial Black" charset="0"/>
              </a:rPr>
              <a:t>X</a:t>
            </a:r>
          </a:p>
        </p:txBody>
      </p:sp>
      <p:sp>
        <p:nvSpPr>
          <p:cNvPr id="16" name="TextBox 15"/>
          <p:cNvSpPr txBox="1"/>
          <p:nvPr/>
        </p:nvSpPr>
        <p:spPr>
          <a:xfrm>
            <a:off x="8739003" y="5177457"/>
            <a:ext cx="668862" cy="707886"/>
          </a:xfrm>
          <a:prstGeom prst="rect">
            <a:avLst/>
          </a:prstGeom>
          <a:noFill/>
        </p:spPr>
        <p:txBody>
          <a:bodyPr wrap="square" rtlCol="0">
            <a:spAutoFit/>
          </a:bodyPr>
          <a:lstStyle/>
          <a:p>
            <a:r>
              <a:rPr lang="en-US" sz="4000" b="1" dirty="0">
                <a:solidFill>
                  <a:schemeClr val="bg1">
                    <a:lumMod val="75000"/>
                  </a:schemeClr>
                </a:solidFill>
              </a:rPr>
              <a:t>-</a:t>
            </a:r>
          </a:p>
        </p:txBody>
      </p:sp>
      <p:pic>
        <p:nvPicPr>
          <p:cNvPr id="1026" name="Picture 2" descr="Image result for Bill Gates 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76" y="2240921"/>
            <a:ext cx="3840798" cy="38407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59</a:t>
            </a:fld>
            <a:r>
              <a:rPr lang="en-US" dirty="0"/>
              <a:t> </a:t>
            </a:r>
            <a:r>
              <a:rPr lang="en-US" dirty="0">
                <a:solidFill>
                  <a:srgbClr val="002060"/>
                </a:solidFill>
                <a:latin typeface="Calibri"/>
              </a:rPr>
              <a:t>| </a:t>
            </a:r>
            <a:r>
              <a:rPr lang="en-US" sz="1400" dirty="0">
                <a:solidFill>
                  <a:srgbClr val="04346C"/>
                </a:solidFill>
                <a:latin typeface="Franklin Gothic Book"/>
              </a:rPr>
              <a:t>2-11</a:t>
            </a:r>
            <a:endParaRPr lang="en-US" dirty="0"/>
          </a:p>
        </p:txBody>
      </p:sp>
    </p:spTree>
    <p:extLst>
      <p:ext uri="{BB962C8B-B14F-4D97-AF65-F5344CB8AC3E}">
        <p14:creationId xmlns:p14="http://schemas.microsoft.com/office/powerpoint/2010/main" val="377328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22" grpId="0" autoUpdateAnimBg="0"/>
      <p:bldP spid="23" grpId="0" autoUpdateAnimBg="0"/>
      <p:bldP spid="24" grpId="0" autoUpdateAnimBg="0"/>
      <p:bldP spid="25"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Materials</a:t>
            </a:r>
          </a:p>
        </p:txBody>
      </p:sp>
      <p:sp>
        <p:nvSpPr>
          <p:cNvPr id="3" name="Content Placeholder 2"/>
          <p:cNvSpPr>
            <a:spLocks noGrp="1"/>
          </p:cNvSpPr>
          <p:nvPr>
            <p:ph idx="1"/>
          </p:nvPr>
        </p:nvSpPr>
        <p:spPr/>
        <p:txBody>
          <a:bodyPr/>
          <a:lstStyle/>
          <a:p>
            <a:r>
              <a:rPr lang="en-US" dirty="0">
                <a:solidFill>
                  <a:schemeClr val="tx2"/>
                </a:solidFill>
              </a:rPr>
              <a:t>Course manual</a:t>
            </a:r>
          </a:p>
          <a:p>
            <a:r>
              <a:rPr lang="en-US" dirty="0">
                <a:solidFill>
                  <a:schemeClr val="tx2"/>
                </a:solidFill>
              </a:rPr>
              <a:t>Spring Forward exercise packet</a:t>
            </a:r>
          </a:p>
          <a:p>
            <a:r>
              <a:rPr lang="en-US" dirty="0">
                <a:solidFill>
                  <a:schemeClr val="tx2"/>
                </a:solidFill>
              </a:rPr>
              <a:t>Mini manual</a:t>
            </a:r>
          </a:p>
          <a:p>
            <a:r>
              <a:rPr lang="en-US" dirty="0">
                <a:solidFill>
                  <a:schemeClr val="tx2"/>
                </a:solidFill>
              </a:rPr>
              <a:t>Mobile App: Search “LeadStrat” or “Leadership Strategies”</a:t>
            </a:r>
          </a:p>
          <a:p>
            <a:pPr marL="0" indent="0">
              <a:buNone/>
            </a:pPr>
            <a:endParaRPr lang="en-US" dirty="0"/>
          </a:p>
        </p:txBody>
      </p:sp>
      <p:sp>
        <p:nvSpPr>
          <p:cNvPr id="5" name="Footer Placeholder 4"/>
          <p:cNvSpPr>
            <a:spLocks noGrp="1"/>
          </p:cNvSpPr>
          <p:nvPr>
            <p:ph type="ftr" sz="quarter" idx="11"/>
          </p:nvPr>
        </p:nvSpPr>
        <p:spPr/>
        <p:txBody>
          <a:bodyPr/>
          <a:lstStyle/>
          <a:p>
            <a:r>
              <a:rPr lang="en-US" dirty="0"/>
              <a:t>Copyright 2015, Leadership Strategies, Inc. - V15.07c Duplication prohibited without consent </a:t>
            </a:r>
          </a:p>
        </p:txBody>
      </p:sp>
      <p:pic>
        <p:nvPicPr>
          <p:cNvPr id="7" name="Picture 6"/>
          <p:cNvPicPr>
            <a:picLocks noChangeAspect="1"/>
          </p:cNvPicPr>
          <p:nvPr/>
        </p:nvPicPr>
        <p:blipFill>
          <a:blip r:embed="rId2"/>
          <a:stretch>
            <a:fillRect/>
          </a:stretch>
        </p:blipFill>
        <p:spPr>
          <a:xfrm>
            <a:off x="815611" y="3708844"/>
            <a:ext cx="1914525" cy="581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3"/>
          <a:stretch>
            <a:fillRect/>
          </a:stretch>
        </p:blipFill>
        <p:spPr>
          <a:xfrm>
            <a:off x="3020284" y="3708843"/>
            <a:ext cx="1999120" cy="581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8873616" y="6003702"/>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6" name="Oval 5"/>
          <p:cNvSpPr/>
          <p:nvPr/>
        </p:nvSpPr>
        <p:spPr>
          <a:xfrm>
            <a:off x="6976872" y="6343947"/>
            <a:ext cx="2130265" cy="486749"/>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072606" y="6429960"/>
            <a:ext cx="2034531" cy="369332"/>
          </a:xfrm>
          <a:prstGeom prst="rect">
            <a:avLst/>
          </a:prstGeom>
          <a:noFill/>
        </p:spPr>
        <p:txBody>
          <a:bodyPr wrap="none" rtlCol="0">
            <a:spAutoFit/>
          </a:bodyPr>
          <a:lstStyle/>
          <a:p>
            <a:r>
              <a:rPr lang="en-US" b="1" dirty="0">
                <a:solidFill>
                  <a:srgbClr val="C00000"/>
                </a:solidFill>
              </a:rPr>
              <a:t>Slide  #  </a:t>
            </a:r>
            <a:r>
              <a:rPr lang="en-US" dirty="0">
                <a:solidFill>
                  <a:srgbClr val="002060"/>
                </a:solidFill>
              </a:rPr>
              <a:t>| </a:t>
            </a:r>
            <a:r>
              <a:rPr lang="en-US" b="1" dirty="0">
                <a:solidFill>
                  <a:srgbClr val="C00000"/>
                </a:solidFill>
              </a:rPr>
              <a:t>Manual #</a:t>
            </a:r>
          </a:p>
        </p:txBody>
      </p:sp>
    </p:spTree>
    <p:extLst>
      <p:ext uri="{BB962C8B-B14F-4D97-AF65-F5344CB8AC3E}">
        <p14:creationId xmlns:p14="http://schemas.microsoft.com/office/powerpoint/2010/main" val="150218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0-#ppt_w/2"/>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1130"/>
            <a:ext cx="9144000" cy="496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602769" y="3867610"/>
            <a:ext cx="9144000" cy="2415315"/>
          </a:xfrm>
        </p:spPr>
        <p:txBody>
          <a:bodyPr>
            <a:noAutofit/>
          </a:bodyPr>
          <a:lstStyle/>
          <a:p>
            <a:pPr marL="457200" indent="-457200">
              <a:spcBef>
                <a:spcPts val="0"/>
              </a:spcBef>
              <a:buFont typeface="+mj-lt"/>
              <a:buAutoNum type="alphaUcPeriod"/>
            </a:pPr>
            <a:r>
              <a:rPr lang="en-US" sz="2400" dirty="0">
                <a:solidFill>
                  <a:schemeClr val="accent1"/>
                </a:solidFill>
                <a:latin typeface="Franklin Gothic Book" panose="020B0503020102020204" pitchFamily="34" charset="0"/>
              </a:rPr>
              <a:t>Understanding Communication Styles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457200" lvl="0" indent="-457200">
              <a:spcBef>
                <a:spcPts val="0"/>
              </a:spcBef>
              <a:buFont typeface="+mj-lt"/>
              <a:buAutoNum type="alphaUcPeriod"/>
            </a:pPr>
            <a:r>
              <a:rPr lang="en-US" sz="2400" dirty="0">
                <a:solidFill>
                  <a:schemeClr val="accent1"/>
                </a:solidFill>
                <a:latin typeface="Franklin Gothic Book" panose="020B0503020102020204" pitchFamily="34" charset="0"/>
              </a:rPr>
              <a:t>Adapting to the Styles of Others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0" indent="0">
              <a:spcBef>
                <a:spcPts val="0"/>
              </a:spcBef>
              <a:buNone/>
            </a:pPr>
            <a:r>
              <a:rPr lang="en-US" sz="2400" dirty="0">
                <a:solidFill>
                  <a:schemeClr val="accent6"/>
                </a:solidFill>
                <a:latin typeface="Franklin Gothic Book" panose="020B0503020102020204" pitchFamily="34" charset="0"/>
              </a:rPr>
              <a:t>Exercise</a:t>
            </a:r>
            <a:r>
              <a:rPr lang="en-US" sz="2400" dirty="0">
                <a:solidFill>
                  <a:schemeClr val="accent1"/>
                </a:solidFill>
                <a:latin typeface="Franklin Gothic Book" panose="020B0503020102020204" pitchFamily="34" charset="0"/>
              </a:rPr>
              <a:t>: Adapting to Your Team’s Styles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457200" lvl="0" indent="-457200">
              <a:spcBef>
                <a:spcPts val="0"/>
              </a:spcBef>
              <a:buFont typeface="+mj-lt"/>
              <a:buAutoNum type="alphaUcPeriod" startAt="3"/>
            </a:pPr>
            <a:r>
              <a:rPr lang="en-US" sz="2400" dirty="0">
                <a:solidFill>
                  <a:schemeClr val="accent1"/>
                </a:solidFill>
                <a:latin typeface="Franklin Gothic Book" panose="020B0503020102020204" pitchFamily="34" charset="0"/>
              </a:rPr>
              <a:t>Identifying Styles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457200" indent="-457200">
              <a:spcBef>
                <a:spcPts val="0"/>
              </a:spcBef>
              <a:buFont typeface="+mj-lt"/>
              <a:buAutoNum type="alphaUcPeriod" startAt="3"/>
            </a:pPr>
            <a:r>
              <a:rPr lang="en-US" sz="2400" dirty="0">
                <a:solidFill>
                  <a:schemeClr val="tx2"/>
                </a:solidFill>
                <a:latin typeface="Franklin Gothic Demi" panose="020B0703020102020204" pitchFamily="34" charset="0"/>
              </a:rPr>
              <a:t>Recognizing and Addressing Style Clashes</a:t>
            </a:r>
          </a:p>
          <a:p>
            <a:pPr marL="0" indent="0">
              <a:spcBef>
                <a:spcPts val="0"/>
              </a:spcBef>
              <a:buNone/>
            </a:pPr>
            <a:r>
              <a:rPr lang="en-US" sz="2400" dirty="0">
                <a:solidFill>
                  <a:schemeClr val="accent6">
                    <a:lumMod val="75000"/>
                  </a:schemeClr>
                </a:solidFill>
              </a:rPr>
              <a:t>Exercise</a:t>
            </a:r>
            <a:r>
              <a:rPr lang="en-US" sz="2400" dirty="0">
                <a:solidFill>
                  <a:schemeClr val="tx2"/>
                </a:solidFill>
              </a:rPr>
              <a:t>: Communicating Across Styles</a:t>
            </a:r>
          </a:p>
          <a:p>
            <a:pPr marL="457200" indent="-457200">
              <a:spcBef>
                <a:spcPts val="0"/>
              </a:spcBef>
              <a:buFont typeface="+mj-lt"/>
              <a:buAutoNum type="alphaUcPeriod" startAt="5"/>
            </a:pPr>
            <a:r>
              <a:rPr lang="en-US" sz="2400" dirty="0">
                <a:solidFill>
                  <a:schemeClr val="tx2"/>
                </a:solidFill>
              </a:rPr>
              <a:t>Your DISC Report: Understanding Your Biases</a:t>
            </a:r>
          </a:p>
          <a:p>
            <a:pPr marL="0" indent="0">
              <a:spcBef>
                <a:spcPts val="0"/>
              </a:spcBef>
              <a:buNone/>
            </a:pPr>
            <a:endParaRPr lang="en-US" sz="2400" dirty="0">
              <a:solidFill>
                <a:schemeClr val="tx2"/>
              </a:solidFill>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2827" b="5189"/>
          <a:stretch/>
        </p:blipFill>
        <p:spPr>
          <a:xfrm>
            <a:off x="3746090" y="0"/>
            <a:ext cx="5397910" cy="2947690"/>
          </a:xfrm>
          <a:prstGeom prst="rect">
            <a:avLst/>
          </a:prstGeom>
        </p:spPr>
      </p:pic>
      <p:graphicFrame>
        <p:nvGraphicFramePr>
          <p:cNvPr id="13" name="Table 12"/>
          <p:cNvGraphicFramePr>
            <a:graphicFrameLocks noGrp="1"/>
          </p:cNvGraphicFramePr>
          <p:nvPr>
            <p:extLst/>
          </p:nvPr>
        </p:nvGraphicFramePr>
        <p:xfrm>
          <a:off x="1161369" y="3054642"/>
          <a:ext cx="6556952" cy="762000"/>
        </p:xfrm>
        <a:graphic>
          <a:graphicData uri="http://schemas.openxmlformats.org/drawingml/2006/table">
            <a:tbl>
              <a:tblPr firstRow="1" bandRow="1">
                <a:tableStyleId>{5C22544A-7EE6-4342-B048-85BDC9FD1C3A}</a:tableStyleId>
              </a:tblPr>
              <a:tblGrid>
                <a:gridCol w="746087">
                  <a:extLst>
                    <a:ext uri="{9D8B030D-6E8A-4147-A177-3AD203B41FA5}">
                      <a16:colId xmlns:a16="http://schemas.microsoft.com/office/drawing/2014/main" val="2530965431"/>
                    </a:ext>
                  </a:extLst>
                </a:gridCol>
                <a:gridCol w="5810865">
                  <a:extLst>
                    <a:ext uri="{9D8B030D-6E8A-4147-A177-3AD203B41FA5}">
                      <a16:colId xmlns:a16="http://schemas.microsoft.com/office/drawing/2014/main" val="2374861410"/>
                    </a:ext>
                  </a:extLst>
                </a:gridCol>
              </a:tblGrid>
              <a:tr h="370840">
                <a:tc>
                  <a:txBody>
                    <a:bodyPr/>
                    <a:lstStyle/>
                    <a:p>
                      <a:pPr algn="ctr"/>
                      <a:r>
                        <a:rPr lang="en-US" sz="4400" dirty="0"/>
                        <a:t>2</a:t>
                      </a:r>
                    </a:p>
                  </a:txBody>
                  <a:tcPr>
                    <a:solidFill>
                      <a:schemeClr val="tx1"/>
                    </a:solidFill>
                  </a:tcPr>
                </a:tc>
                <a:tc>
                  <a:txBody>
                    <a:bodyPr/>
                    <a:lstStyle/>
                    <a:p>
                      <a:r>
                        <a:rPr lang="en-US" sz="3600" dirty="0"/>
                        <a:t>Facilitating Communication</a:t>
                      </a:r>
                    </a:p>
                  </a:txBody>
                  <a:tcPr>
                    <a:gradFill flip="none" rotWithShape="1">
                      <a:gsLst>
                        <a:gs pos="100000">
                          <a:srgbClr val="FFB115"/>
                        </a:gs>
                        <a:gs pos="64000">
                          <a:srgbClr val="FFB115"/>
                        </a:gs>
                        <a:gs pos="32500">
                          <a:schemeClr val="accent5">
                            <a:lumMod val="60000"/>
                            <a:lumOff val="40000"/>
                          </a:schemeClr>
                        </a:gs>
                        <a:gs pos="1000">
                          <a:schemeClr val="accent5">
                            <a:lumMod val="60000"/>
                            <a:lumOff val="40000"/>
                          </a:schemeClr>
                        </a:gs>
                      </a:gsLst>
                      <a:lin ang="0" scaled="1"/>
                      <a:tileRect/>
                    </a:gradFill>
                  </a:tcPr>
                </a:tc>
                <a:extLst>
                  <a:ext uri="{0D108BD9-81ED-4DB2-BD59-A6C34878D82A}">
                    <a16:rowId xmlns:a16="http://schemas.microsoft.com/office/drawing/2014/main" val="583231483"/>
                  </a:ext>
                </a:extLst>
              </a:tr>
            </a:tbl>
          </a:graphicData>
        </a:graphic>
      </p:graphicFrame>
      <p:pic>
        <p:nvPicPr>
          <p:cNvPr id="9" name="Picture 8"/>
          <p:cNvPicPr>
            <a:picLocks noChangeAspect="1"/>
          </p:cNvPicPr>
          <p:nvPr/>
        </p:nvPicPr>
        <p:blipFill>
          <a:blip r:embed="rId3"/>
          <a:stretch>
            <a:fillRect/>
          </a:stretch>
        </p:blipFill>
        <p:spPr>
          <a:xfrm>
            <a:off x="629264" y="149277"/>
            <a:ext cx="2605554" cy="2615731"/>
          </a:xfrm>
          <a:prstGeom prst="rect">
            <a:avLst/>
          </a:prstGeom>
        </p:spPr>
      </p:pic>
      <p:sp>
        <p:nvSpPr>
          <p:cNvPr id="11" name="Footer Placeholder 4"/>
          <p:cNvSpPr>
            <a:spLocks noGrp="1"/>
          </p:cNvSpPr>
          <p:nvPr>
            <p:ph type="ftr" sz="quarter" idx="11"/>
          </p:nvPr>
        </p:nvSpPr>
        <p:spPr>
          <a:xfrm>
            <a:off x="1772874" y="6472792"/>
            <a:ext cx="4246926" cy="283668"/>
          </a:xfrm>
        </p:spPr>
        <p:txBody>
          <a:bodyPr/>
          <a:lstStyle/>
          <a:p>
            <a:r>
              <a:rPr lang="en-US" dirty="0">
                <a:latin typeface="Franklin Gothic Book"/>
                <a:cs typeface="Franklin Gothic Book"/>
              </a:rPr>
              <a:t>Copyright 2017, Leadership Strategies, Inc. - V15.07c Duplication prohibited without consent </a:t>
            </a:r>
          </a:p>
        </p:txBody>
      </p:sp>
    </p:spTree>
    <p:extLst>
      <p:ext uri="{BB962C8B-B14F-4D97-AF65-F5344CB8AC3E}">
        <p14:creationId xmlns:p14="http://schemas.microsoft.com/office/powerpoint/2010/main" val="30548995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a:xfrm>
            <a:off x="296030" y="0"/>
            <a:ext cx="8031541" cy="973498"/>
          </a:xfrm>
        </p:spPr>
        <p:txBody>
          <a:bodyPr/>
          <a:lstStyle/>
          <a:p>
            <a:r>
              <a:rPr lang="en-US" altLang="en-US" dirty="0">
                <a:solidFill>
                  <a:schemeClr val="tx2"/>
                </a:solidFill>
              </a:rPr>
              <a:t>D. Recognizing and Addressing Style Clashes </a:t>
            </a:r>
          </a:p>
        </p:txBody>
      </p:sp>
      <p:sp>
        <p:nvSpPr>
          <p:cNvPr id="24581" name="Line 3"/>
          <p:cNvSpPr>
            <a:spLocks noChangeShapeType="1"/>
          </p:cNvSpPr>
          <p:nvPr/>
        </p:nvSpPr>
        <p:spPr bwMode="auto">
          <a:xfrm flipH="1">
            <a:off x="4681264" y="1658679"/>
            <a:ext cx="38986" cy="3997842"/>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82" name="Line 4"/>
          <p:cNvSpPr>
            <a:spLocks noChangeShapeType="1"/>
          </p:cNvSpPr>
          <p:nvPr/>
        </p:nvSpPr>
        <p:spPr bwMode="auto">
          <a:xfrm>
            <a:off x="2514600" y="3565525"/>
            <a:ext cx="42672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83" name="Text Box 5"/>
          <p:cNvSpPr txBox="1">
            <a:spLocks noChangeArrowheads="1"/>
          </p:cNvSpPr>
          <p:nvPr/>
        </p:nvSpPr>
        <p:spPr bwMode="auto">
          <a:xfrm>
            <a:off x="4313238" y="1371600"/>
            <a:ext cx="715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Direct</a:t>
            </a:r>
          </a:p>
        </p:txBody>
      </p:sp>
      <p:sp>
        <p:nvSpPr>
          <p:cNvPr id="24584" name="Text Box 6"/>
          <p:cNvSpPr txBox="1">
            <a:spLocks noChangeArrowheads="1"/>
          </p:cNvSpPr>
          <p:nvPr/>
        </p:nvSpPr>
        <p:spPr bwMode="auto">
          <a:xfrm>
            <a:off x="4267200" y="5562600"/>
            <a:ext cx="862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Indirect</a:t>
            </a:r>
          </a:p>
        </p:txBody>
      </p:sp>
      <p:sp>
        <p:nvSpPr>
          <p:cNvPr id="24585" name="Text Box 7"/>
          <p:cNvSpPr txBox="1">
            <a:spLocks noChangeArrowheads="1"/>
          </p:cNvSpPr>
          <p:nvPr/>
        </p:nvSpPr>
        <p:spPr bwMode="auto">
          <a:xfrm>
            <a:off x="1447800" y="3198813"/>
            <a:ext cx="99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a:spcBef>
                <a:spcPct val="0"/>
              </a:spcBef>
              <a:buClrTx/>
              <a:buSzTx/>
              <a:buFontTx/>
              <a:buNone/>
            </a:pPr>
            <a:r>
              <a:rPr lang="en-US" altLang="en-US" sz="1800" b="1">
                <a:latin typeface="Arial Narrow" panose="020B0606020202030204" pitchFamily="34" charset="0"/>
              </a:rPr>
              <a:t>Task Oriented</a:t>
            </a:r>
          </a:p>
        </p:txBody>
      </p:sp>
      <p:sp>
        <p:nvSpPr>
          <p:cNvPr id="24586" name="Text Box 8"/>
          <p:cNvSpPr txBox="1">
            <a:spLocks noChangeArrowheads="1"/>
          </p:cNvSpPr>
          <p:nvPr/>
        </p:nvSpPr>
        <p:spPr bwMode="auto">
          <a:xfrm>
            <a:off x="6705600" y="3184525"/>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a:spcBef>
                <a:spcPct val="0"/>
              </a:spcBef>
              <a:buClrTx/>
              <a:buSzTx/>
              <a:buFontTx/>
              <a:buNone/>
            </a:pPr>
            <a:r>
              <a:rPr lang="en-US" altLang="en-US" sz="1800" b="1">
                <a:latin typeface="Arial Narrow" panose="020B0606020202030204" pitchFamily="34" charset="0"/>
              </a:rPr>
              <a:t>People Oriented</a:t>
            </a:r>
          </a:p>
        </p:txBody>
      </p:sp>
      <p:grpSp>
        <p:nvGrpSpPr>
          <p:cNvPr id="6" name="Group 5"/>
          <p:cNvGrpSpPr/>
          <p:nvPr/>
        </p:nvGrpSpPr>
        <p:grpSpPr>
          <a:xfrm>
            <a:off x="2631502" y="1965325"/>
            <a:ext cx="1990727" cy="1587500"/>
            <a:chOff x="2631502" y="1965325"/>
            <a:chExt cx="1990727" cy="1587500"/>
          </a:xfrm>
        </p:grpSpPr>
        <p:sp>
          <p:nvSpPr>
            <p:cNvPr id="24600" name="Text Box 10"/>
            <p:cNvSpPr txBox="1">
              <a:spLocks noChangeArrowheads="1"/>
            </p:cNvSpPr>
            <p:nvPr/>
          </p:nvSpPr>
          <p:spPr bwMode="auto">
            <a:xfrm>
              <a:off x="3152202" y="1965325"/>
              <a:ext cx="9493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400" b="1" dirty="0">
                  <a:latin typeface="Arial Narrow" panose="020B0606020202030204" pitchFamily="34" charset="0"/>
                </a:rPr>
                <a:t>DRIVE</a:t>
              </a:r>
            </a:p>
          </p:txBody>
        </p:sp>
        <p:sp>
          <p:nvSpPr>
            <p:cNvPr id="24601" name="Text Box 11"/>
            <p:cNvSpPr txBox="1">
              <a:spLocks noChangeArrowheads="1"/>
            </p:cNvSpPr>
            <p:nvPr/>
          </p:nvSpPr>
          <p:spPr bwMode="auto">
            <a:xfrm>
              <a:off x="3324446" y="2330450"/>
              <a:ext cx="6048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6000" dirty="0">
                  <a:latin typeface="Impact" panose="020B0806030902050204" pitchFamily="34" charset="0"/>
                </a:rPr>
                <a:t>D</a:t>
              </a:r>
            </a:p>
          </p:txBody>
        </p:sp>
        <p:sp>
          <p:nvSpPr>
            <p:cNvPr id="24602" name="Text Box 12"/>
            <p:cNvSpPr txBox="1">
              <a:spLocks noChangeArrowheads="1"/>
            </p:cNvSpPr>
            <p:nvPr/>
          </p:nvSpPr>
          <p:spPr bwMode="auto">
            <a:xfrm>
              <a:off x="2631502" y="3152775"/>
              <a:ext cx="199072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r" eaLnBrk="1" hangingPunct="1">
                <a:spcBef>
                  <a:spcPct val="0"/>
                </a:spcBef>
                <a:buClrTx/>
                <a:buSzTx/>
                <a:buFontTx/>
                <a:buNone/>
              </a:pPr>
              <a:r>
                <a:rPr lang="en-US" altLang="en-US" sz="2000" b="1" dirty="0">
                  <a:solidFill>
                    <a:schemeClr val="hlink"/>
                  </a:solidFill>
                </a:rPr>
                <a:t>Getting it done</a:t>
              </a:r>
            </a:p>
          </p:txBody>
        </p:sp>
      </p:grpSp>
      <p:grpSp>
        <p:nvGrpSpPr>
          <p:cNvPr id="7" name="Group 6"/>
          <p:cNvGrpSpPr/>
          <p:nvPr/>
        </p:nvGrpSpPr>
        <p:grpSpPr>
          <a:xfrm>
            <a:off x="2653728" y="3562350"/>
            <a:ext cx="1946275" cy="1695450"/>
            <a:chOff x="2653728" y="3562350"/>
            <a:chExt cx="1946275" cy="1695450"/>
          </a:xfrm>
        </p:grpSpPr>
        <p:sp>
          <p:nvSpPr>
            <p:cNvPr id="24597" name="Text Box 14"/>
            <p:cNvSpPr txBox="1">
              <a:spLocks noChangeArrowheads="1"/>
            </p:cNvSpPr>
            <p:nvPr/>
          </p:nvSpPr>
          <p:spPr bwMode="auto">
            <a:xfrm>
              <a:off x="2693415" y="4800600"/>
              <a:ext cx="1866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400" b="1" dirty="0">
                  <a:latin typeface="Arial Narrow" panose="020B0606020202030204" pitchFamily="34" charset="0"/>
                </a:rPr>
                <a:t>COMPLIANCE</a:t>
              </a:r>
            </a:p>
          </p:txBody>
        </p:sp>
        <p:sp>
          <p:nvSpPr>
            <p:cNvPr id="24598" name="Text Box 15"/>
            <p:cNvSpPr txBox="1">
              <a:spLocks noChangeArrowheads="1"/>
            </p:cNvSpPr>
            <p:nvPr/>
          </p:nvSpPr>
          <p:spPr bwMode="auto">
            <a:xfrm>
              <a:off x="3323653" y="3962400"/>
              <a:ext cx="6064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6000">
                  <a:latin typeface="Impact" panose="020B0806030902050204" pitchFamily="34" charset="0"/>
                </a:rPr>
                <a:t>C</a:t>
              </a:r>
            </a:p>
          </p:txBody>
        </p:sp>
        <p:sp>
          <p:nvSpPr>
            <p:cNvPr id="24599" name="Text Box 16"/>
            <p:cNvSpPr txBox="1">
              <a:spLocks noChangeArrowheads="1"/>
            </p:cNvSpPr>
            <p:nvPr/>
          </p:nvSpPr>
          <p:spPr bwMode="auto">
            <a:xfrm>
              <a:off x="2653728" y="3562350"/>
              <a:ext cx="1946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r" eaLnBrk="1" hangingPunct="1">
                <a:spcBef>
                  <a:spcPct val="0"/>
                </a:spcBef>
                <a:buClrTx/>
                <a:buSzTx/>
                <a:buFontTx/>
                <a:buNone/>
              </a:pPr>
              <a:r>
                <a:rPr lang="en-US" altLang="en-US" sz="2000" b="1" dirty="0">
                  <a:solidFill>
                    <a:schemeClr val="hlink"/>
                  </a:solidFill>
                </a:rPr>
                <a:t>Getting it right</a:t>
              </a:r>
            </a:p>
          </p:txBody>
        </p:sp>
      </p:grpSp>
      <p:grpSp>
        <p:nvGrpSpPr>
          <p:cNvPr id="8" name="Group 7"/>
          <p:cNvGrpSpPr/>
          <p:nvPr/>
        </p:nvGrpSpPr>
        <p:grpSpPr>
          <a:xfrm>
            <a:off x="4792746" y="3562350"/>
            <a:ext cx="1782763" cy="1695450"/>
            <a:chOff x="4792746" y="3562350"/>
            <a:chExt cx="1782763" cy="1695450"/>
          </a:xfrm>
        </p:grpSpPr>
        <p:sp>
          <p:nvSpPr>
            <p:cNvPr id="24594" name="Text Box 18"/>
            <p:cNvSpPr txBox="1">
              <a:spLocks noChangeArrowheads="1"/>
            </p:cNvSpPr>
            <p:nvPr/>
          </p:nvSpPr>
          <p:spPr bwMode="auto">
            <a:xfrm>
              <a:off x="4792746" y="4800600"/>
              <a:ext cx="1782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400" b="1" dirty="0">
                  <a:latin typeface="Arial Narrow" panose="020B0606020202030204" pitchFamily="34" charset="0"/>
                </a:rPr>
                <a:t>STEADINESS</a:t>
              </a:r>
            </a:p>
          </p:txBody>
        </p:sp>
        <p:sp>
          <p:nvSpPr>
            <p:cNvPr id="24595" name="Text Box 19"/>
            <p:cNvSpPr txBox="1">
              <a:spLocks noChangeArrowheads="1"/>
            </p:cNvSpPr>
            <p:nvPr/>
          </p:nvSpPr>
          <p:spPr bwMode="auto">
            <a:xfrm>
              <a:off x="5395202" y="3962400"/>
              <a:ext cx="5778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6000">
                  <a:latin typeface="Impact" panose="020B0806030902050204" pitchFamily="34" charset="0"/>
                </a:rPr>
                <a:t>S</a:t>
              </a:r>
            </a:p>
          </p:txBody>
        </p:sp>
        <p:sp>
          <p:nvSpPr>
            <p:cNvPr id="24596" name="Text Box 20"/>
            <p:cNvSpPr txBox="1">
              <a:spLocks noChangeArrowheads="1"/>
            </p:cNvSpPr>
            <p:nvPr/>
          </p:nvSpPr>
          <p:spPr bwMode="auto">
            <a:xfrm>
              <a:off x="4907840" y="3562350"/>
              <a:ext cx="155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eaLnBrk="1" hangingPunct="1">
                <a:spcBef>
                  <a:spcPct val="0"/>
                </a:spcBef>
                <a:buClrTx/>
                <a:buSzTx/>
                <a:buFontTx/>
                <a:buNone/>
              </a:pPr>
              <a:r>
                <a:rPr lang="en-US" altLang="en-US" sz="2000" b="1" dirty="0">
                  <a:solidFill>
                    <a:schemeClr val="hlink"/>
                  </a:solidFill>
                </a:rPr>
                <a:t>Being liked</a:t>
              </a:r>
            </a:p>
          </p:txBody>
        </p:sp>
      </p:grpSp>
      <p:grpSp>
        <p:nvGrpSpPr>
          <p:cNvPr id="9" name="Group 8"/>
          <p:cNvGrpSpPr/>
          <p:nvPr/>
        </p:nvGrpSpPr>
        <p:grpSpPr>
          <a:xfrm>
            <a:off x="4850690" y="1965325"/>
            <a:ext cx="1666875" cy="1587500"/>
            <a:chOff x="4850690" y="1965325"/>
            <a:chExt cx="1666875" cy="1587500"/>
          </a:xfrm>
        </p:grpSpPr>
        <p:sp>
          <p:nvSpPr>
            <p:cNvPr id="24591" name="Text Box 22"/>
            <p:cNvSpPr txBox="1">
              <a:spLocks noChangeArrowheads="1"/>
            </p:cNvSpPr>
            <p:nvPr/>
          </p:nvSpPr>
          <p:spPr bwMode="auto">
            <a:xfrm>
              <a:off x="4876090" y="1965325"/>
              <a:ext cx="1616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400" b="1" dirty="0">
                  <a:latin typeface="Arial Narrow" panose="020B0606020202030204" pitchFamily="34" charset="0"/>
                </a:rPr>
                <a:t>INFLUENCE</a:t>
              </a:r>
            </a:p>
          </p:txBody>
        </p:sp>
        <p:sp>
          <p:nvSpPr>
            <p:cNvPr id="24592" name="Text Box 23"/>
            <p:cNvSpPr txBox="1">
              <a:spLocks noChangeArrowheads="1"/>
            </p:cNvSpPr>
            <p:nvPr/>
          </p:nvSpPr>
          <p:spPr bwMode="auto">
            <a:xfrm>
              <a:off x="5482515" y="2330450"/>
              <a:ext cx="4032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6000">
                  <a:latin typeface="Impact" panose="020B0806030902050204" pitchFamily="34" charset="0"/>
                </a:rPr>
                <a:t>I</a:t>
              </a:r>
            </a:p>
          </p:txBody>
        </p:sp>
        <p:sp>
          <p:nvSpPr>
            <p:cNvPr id="24593" name="Text Box 24"/>
            <p:cNvSpPr txBox="1">
              <a:spLocks noChangeArrowheads="1"/>
            </p:cNvSpPr>
            <p:nvPr/>
          </p:nvSpPr>
          <p:spPr bwMode="auto">
            <a:xfrm>
              <a:off x="4850690" y="3152775"/>
              <a:ext cx="1666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eaLnBrk="1" hangingPunct="1">
                <a:spcBef>
                  <a:spcPct val="0"/>
                </a:spcBef>
                <a:buClrTx/>
                <a:buSzTx/>
                <a:buFontTx/>
                <a:buNone/>
              </a:pPr>
              <a:r>
                <a:rPr lang="en-US" altLang="en-US" sz="2000" b="1" dirty="0">
                  <a:solidFill>
                    <a:schemeClr val="hlink"/>
                  </a:solidFill>
                </a:rPr>
                <a:t>Being heard</a:t>
              </a:r>
            </a:p>
          </p:txBody>
        </p:sp>
      </p:grpSp>
      <p:sp>
        <p:nvSpPr>
          <p:cNvPr id="25" name="Text Box 22"/>
          <p:cNvSpPr txBox="1">
            <a:spLocks noChangeArrowheads="1"/>
          </p:cNvSpPr>
          <p:nvPr/>
        </p:nvSpPr>
        <p:spPr bwMode="auto">
          <a:xfrm>
            <a:off x="2627758" y="4830763"/>
            <a:ext cx="1947862" cy="461962"/>
          </a:xfrm>
          <a:prstGeom prst="rect">
            <a:avLst/>
          </a:prstGeom>
          <a:solidFill>
            <a:srgbClr val="FF0000">
              <a:alpha val="40000"/>
            </a:srgbClr>
          </a:solidFill>
          <a:ln>
            <a:noFill/>
          </a:ln>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400" b="1">
                <a:latin typeface="Arial Narrow" panose="020B0606020202030204" pitchFamily="34" charset="0"/>
              </a:rPr>
              <a:t>                         </a:t>
            </a:r>
          </a:p>
        </p:txBody>
      </p:sp>
      <p:sp>
        <p:nvSpPr>
          <p:cNvPr id="26" name="Rectangle 3"/>
          <p:cNvSpPr txBox="1">
            <a:spLocks noChangeArrowheads="1"/>
          </p:cNvSpPr>
          <p:nvPr/>
        </p:nvSpPr>
        <p:spPr>
          <a:xfrm>
            <a:off x="7307263" y="952500"/>
            <a:ext cx="1600200" cy="2246313"/>
          </a:xfrm>
          <a:prstGeom prst="rect">
            <a:avLst/>
          </a:prstGeom>
          <a:solidFill>
            <a:srgbClr val="FFCF01">
              <a:alpha val="59999"/>
            </a:srgbClr>
          </a:solidFill>
        </p:spPr>
        <p:txBody>
          <a:bodyPr>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altLang="en-US" sz="2000" dirty="0"/>
              <a:t>Which style would </a:t>
            </a:r>
            <a:br>
              <a:rPr lang="en-US" altLang="en-US" sz="2000" dirty="0"/>
            </a:br>
            <a:r>
              <a:rPr lang="en-US" altLang="en-US" sz="2000" dirty="0"/>
              <a:t>most likely </a:t>
            </a:r>
            <a:br>
              <a:rPr lang="en-US" altLang="en-US" sz="2000" dirty="0"/>
            </a:br>
            <a:r>
              <a:rPr lang="en-US" altLang="en-US" sz="2000" b="1" dirty="0"/>
              <a:t>STRONGLY </a:t>
            </a:r>
            <a:br>
              <a:rPr lang="en-US" altLang="en-US" sz="2000" b="1" dirty="0"/>
            </a:br>
            <a:r>
              <a:rPr lang="en-US" altLang="en-US" sz="2000" b="1" dirty="0"/>
              <a:t>DISLIKE </a:t>
            </a:r>
            <a:br>
              <a:rPr lang="en-US" altLang="en-US" sz="2000" dirty="0"/>
            </a:br>
            <a:r>
              <a:rPr lang="en-US" altLang="en-US" sz="2000" dirty="0"/>
              <a:t>the Hi-I </a:t>
            </a:r>
            <a:br>
              <a:rPr lang="en-US" altLang="en-US" sz="2000" dirty="0"/>
            </a:br>
            <a:r>
              <a:rPr lang="en-US" altLang="en-US" sz="2000" dirty="0"/>
              <a:t>approach?</a:t>
            </a:r>
          </a:p>
        </p:txBody>
      </p:sp>
      <p:sp>
        <p:nvSpPr>
          <p:cNvPr id="27" name="Text Box 22"/>
          <p:cNvSpPr txBox="1">
            <a:spLocks noChangeArrowheads="1"/>
          </p:cNvSpPr>
          <p:nvPr/>
        </p:nvSpPr>
        <p:spPr bwMode="auto">
          <a:xfrm>
            <a:off x="4757816" y="1984773"/>
            <a:ext cx="1947862" cy="461962"/>
          </a:xfrm>
          <a:prstGeom prst="rect">
            <a:avLst/>
          </a:prstGeom>
          <a:solidFill>
            <a:srgbClr val="FFC000">
              <a:alpha val="40000"/>
            </a:srgbClr>
          </a:solidFill>
          <a:ln>
            <a:noFill/>
          </a:ln>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400" b="1">
                <a:latin typeface="Arial Narrow" panose="020B0606020202030204" pitchFamily="34" charset="0"/>
              </a:rPr>
              <a:t>                         </a:t>
            </a:r>
          </a:p>
        </p:txBody>
      </p:sp>
      <p:sp>
        <p:nvSpPr>
          <p:cNvPr id="28" name="TextBox 8"/>
          <p:cNvSpPr txBox="1"/>
          <p:nvPr/>
        </p:nvSpPr>
        <p:spPr>
          <a:xfrm>
            <a:off x="2321418" y="4684316"/>
            <a:ext cx="668862"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1">
                    <a:lumMod val="75000"/>
                  </a:schemeClr>
                </a:solidFill>
              </a:rPr>
              <a:t>-</a:t>
            </a:r>
          </a:p>
        </p:txBody>
      </p:sp>
      <p:sp>
        <p:nvSpPr>
          <p:cNvPr id="29"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61</a:t>
            </a:fld>
            <a:r>
              <a:rPr lang="en-US" dirty="0"/>
              <a:t> </a:t>
            </a:r>
            <a:r>
              <a:rPr lang="en-US" dirty="0">
                <a:solidFill>
                  <a:srgbClr val="002060"/>
                </a:solidFill>
                <a:latin typeface="Calibri"/>
              </a:rPr>
              <a:t>| </a:t>
            </a:r>
            <a:r>
              <a:rPr lang="en-US" sz="1400" dirty="0">
                <a:solidFill>
                  <a:srgbClr val="04346C"/>
                </a:solidFill>
                <a:latin typeface="Franklin Gothic Book"/>
              </a:rPr>
              <a:t>2-12</a:t>
            </a:r>
            <a:endParaRPr lang="en-US" dirty="0"/>
          </a:p>
        </p:txBody>
      </p:sp>
    </p:spTree>
    <p:extLst>
      <p:ext uri="{BB962C8B-B14F-4D97-AF65-F5344CB8AC3E}">
        <p14:creationId xmlns:p14="http://schemas.microsoft.com/office/powerpoint/2010/main" val="343396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a:xfrm>
            <a:off x="296030" y="0"/>
            <a:ext cx="8031541" cy="973498"/>
          </a:xfrm>
        </p:spPr>
        <p:txBody>
          <a:bodyPr/>
          <a:lstStyle/>
          <a:p>
            <a:r>
              <a:rPr lang="en-US" altLang="en-US" dirty="0">
                <a:solidFill>
                  <a:schemeClr val="tx2"/>
                </a:solidFill>
              </a:rPr>
              <a:t>D. Recognizing and Addressing Style Clashes </a:t>
            </a:r>
          </a:p>
        </p:txBody>
      </p:sp>
      <p:sp>
        <p:nvSpPr>
          <p:cNvPr id="24581" name="Line 3"/>
          <p:cNvSpPr>
            <a:spLocks noChangeShapeType="1"/>
          </p:cNvSpPr>
          <p:nvPr/>
        </p:nvSpPr>
        <p:spPr bwMode="auto">
          <a:xfrm flipH="1">
            <a:off x="4681264" y="1658679"/>
            <a:ext cx="38986" cy="3997842"/>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82" name="Line 4"/>
          <p:cNvSpPr>
            <a:spLocks noChangeShapeType="1"/>
          </p:cNvSpPr>
          <p:nvPr/>
        </p:nvSpPr>
        <p:spPr bwMode="auto">
          <a:xfrm>
            <a:off x="2514600" y="3565525"/>
            <a:ext cx="42672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83" name="Text Box 5"/>
          <p:cNvSpPr txBox="1">
            <a:spLocks noChangeArrowheads="1"/>
          </p:cNvSpPr>
          <p:nvPr/>
        </p:nvSpPr>
        <p:spPr bwMode="auto">
          <a:xfrm>
            <a:off x="4313238" y="1371600"/>
            <a:ext cx="7159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Direct</a:t>
            </a:r>
          </a:p>
        </p:txBody>
      </p:sp>
      <p:sp>
        <p:nvSpPr>
          <p:cNvPr id="24584" name="Text Box 6"/>
          <p:cNvSpPr txBox="1">
            <a:spLocks noChangeArrowheads="1"/>
          </p:cNvSpPr>
          <p:nvPr/>
        </p:nvSpPr>
        <p:spPr bwMode="auto">
          <a:xfrm>
            <a:off x="4267200" y="5562600"/>
            <a:ext cx="862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Indirect</a:t>
            </a:r>
          </a:p>
        </p:txBody>
      </p:sp>
      <p:sp>
        <p:nvSpPr>
          <p:cNvPr id="24585" name="Text Box 7"/>
          <p:cNvSpPr txBox="1">
            <a:spLocks noChangeArrowheads="1"/>
          </p:cNvSpPr>
          <p:nvPr/>
        </p:nvSpPr>
        <p:spPr bwMode="auto">
          <a:xfrm>
            <a:off x="1447800" y="3198813"/>
            <a:ext cx="99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a:spcBef>
                <a:spcPct val="0"/>
              </a:spcBef>
              <a:buClrTx/>
              <a:buSzTx/>
              <a:buFontTx/>
              <a:buNone/>
            </a:pPr>
            <a:r>
              <a:rPr lang="en-US" altLang="en-US" sz="1800" b="1">
                <a:latin typeface="Arial Narrow" panose="020B0606020202030204" pitchFamily="34" charset="0"/>
              </a:rPr>
              <a:t>Task Oriented</a:t>
            </a:r>
          </a:p>
        </p:txBody>
      </p:sp>
      <p:sp>
        <p:nvSpPr>
          <p:cNvPr id="24586" name="Text Box 8"/>
          <p:cNvSpPr txBox="1">
            <a:spLocks noChangeArrowheads="1"/>
          </p:cNvSpPr>
          <p:nvPr/>
        </p:nvSpPr>
        <p:spPr bwMode="auto">
          <a:xfrm>
            <a:off x="6705600" y="3184525"/>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ctr">
              <a:spcBef>
                <a:spcPct val="0"/>
              </a:spcBef>
              <a:buClrTx/>
              <a:buSzTx/>
              <a:buFontTx/>
              <a:buNone/>
            </a:pPr>
            <a:r>
              <a:rPr lang="en-US" altLang="en-US" sz="1800" b="1">
                <a:latin typeface="Arial Narrow" panose="020B0606020202030204" pitchFamily="34" charset="0"/>
              </a:rPr>
              <a:t>People Oriented</a:t>
            </a:r>
          </a:p>
        </p:txBody>
      </p:sp>
      <p:grpSp>
        <p:nvGrpSpPr>
          <p:cNvPr id="6" name="Group 5"/>
          <p:cNvGrpSpPr/>
          <p:nvPr/>
        </p:nvGrpSpPr>
        <p:grpSpPr>
          <a:xfrm>
            <a:off x="2631502" y="1965325"/>
            <a:ext cx="1990727" cy="1587500"/>
            <a:chOff x="2631502" y="1965325"/>
            <a:chExt cx="1990727" cy="1587500"/>
          </a:xfrm>
        </p:grpSpPr>
        <p:sp>
          <p:nvSpPr>
            <p:cNvPr id="24600" name="Text Box 10"/>
            <p:cNvSpPr txBox="1">
              <a:spLocks noChangeArrowheads="1"/>
            </p:cNvSpPr>
            <p:nvPr/>
          </p:nvSpPr>
          <p:spPr bwMode="auto">
            <a:xfrm>
              <a:off x="3152202" y="1965325"/>
              <a:ext cx="9493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400" b="1" dirty="0">
                  <a:latin typeface="Arial Narrow" panose="020B0606020202030204" pitchFamily="34" charset="0"/>
                </a:rPr>
                <a:t>DRIVE</a:t>
              </a:r>
            </a:p>
          </p:txBody>
        </p:sp>
        <p:sp>
          <p:nvSpPr>
            <p:cNvPr id="24601" name="Text Box 11"/>
            <p:cNvSpPr txBox="1">
              <a:spLocks noChangeArrowheads="1"/>
            </p:cNvSpPr>
            <p:nvPr/>
          </p:nvSpPr>
          <p:spPr bwMode="auto">
            <a:xfrm>
              <a:off x="3324446" y="2330450"/>
              <a:ext cx="6048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6000" dirty="0">
                  <a:latin typeface="Impact" panose="020B0806030902050204" pitchFamily="34" charset="0"/>
                </a:rPr>
                <a:t>D</a:t>
              </a:r>
            </a:p>
          </p:txBody>
        </p:sp>
        <p:sp>
          <p:nvSpPr>
            <p:cNvPr id="24602" name="Text Box 12"/>
            <p:cNvSpPr txBox="1">
              <a:spLocks noChangeArrowheads="1"/>
            </p:cNvSpPr>
            <p:nvPr/>
          </p:nvSpPr>
          <p:spPr bwMode="auto">
            <a:xfrm>
              <a:off x="2631502" y="3152775"/>
              <a:ext cx="199072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r" eaLnBrk="1" hangingPunct="1">
                <a:spcBef>
                  <a:spcPct val="0"/>
                </a:spcBef>
                <a:buClrTx/>
                <a:buSzTx/>
                <a:buFontTx/>
                <a:buNone/>
              </a:pPr>
              <a:r>
                <a:rPr lang="en-US" altLang="en-US" sz="2000" b="1" dirty="0">
                  <a:solidFill>
                    <a:schemeClr val="hlink"/>
                  </a:solidFill>
                </a:rPr>
                <a:t>Getting it done</a:t>
              </a:r>
            </a:p>
          </p:txBody>
        </p:sp>
      </p:grpSp>
      <p:grpSp>
        <p:nvGrpSpPr>
          <p:cNvPr id="7" name="Group 6"/>
          <p:cNvGrpSpPr/>
          <p:nvPr/>
        </p:nvGrpSpPr>
        <p:grpSpPr>
          <a:xfrm>
            <a:off x="2653728" y="3562350"/>
            <a:ext cx="1946275" cy="1695450"/>
            <a:chOff x="2653728" y="3562350"/>
            <a:chExt cx="1946275" cy="1695450"/>
          </a:xfrm>
        </p:grpSpPr>
        <p:sp>
          <p:nvSpPr>
            <p:cNvPr id="24597" name="Text Box 14"/>
            <p:cNvSpPr txBox="1">
              <a:spLocks noChangeArrowheads="1"/>
            </p:cNvSpPr>
            <p:nvPr/>
          </p:nvSpPr>
          <p:spPr bwMode="auto">
            <a:xfrm>
              <a:off x="2693415" y="4800600"/>
              <a:ext cx="1866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400" b="1" dirty="0">
                  <a:latin typeface="Arial Narrow" panose="020B0606020202030204" pitchFamily="34" charset="0"/>
                </a:rPr>
                <a:t>COMPLIANCE</a:t>
              </a:r>
            </a:p>
          </p:txBody>
        </p:sp>
        <p:sp>
          <p:nvSpPr>
            <p:cNvPr id="24598" name="Text Box 15"/>
            <p:cNvSpPr txBox="1">
              <a:spLocks noChangeArrowheads="1"/>
            </p:cNvSpPr>
            <p:nvPr/>
          </p:nvSpPr>
          <p:spPr bwMode="auto">
            <a:xfrm>
              <a:off x="3323653" y="3962400"/>
              <a:ext cx="6064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6000">
                  <a:latin typeface="Impact" panose="020B0806030902050204" pitchFamily="34" charset="0"/>
                </a:rPr>
                <a:t>C</a:t>
              </a:r>
            </a:p>
          </p:txBody>
        </p:sp>
        <p:sp>
          <p:nvSpPr>
            <p:cNvPr id="24599" name="Text Box 16"/>
            <p:cNvSpPr txBox="1">
              <a:spLocks noChangeArrowheads="1"/>
            </p:cNvSpPr>
            <p:nvPr/>
          </p:nvSpPr>
          <p:spPr bwMode="auto">
            <a:xfrm>
              <a:off x="2653728" y="3562350"/>
              <a:ext cx="1946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lgn="r" eaLnBrk="1" hangingPunct="1">
                <a:spcBef>
                  <a:spcPct val="0"/>
                </a:spcBef>
                <a:buClrTx/>
                <a:buSzTx/>
                <a:buFontTx/>
                <a:buNone/>
              </a:pPr>
              <a:r>
                <a:rPr lang="en-US" altLang="en-US" sz="2000" b="1" dirty="0">
                  <a:solidFill>
                    <a:schemeClr val="hlink"/>
                  </a:solidFill>
                </a:rPr>
                <a:t>Getting it right</a:t>
              </a:r>
            </a:p>
          </p:txBody>
        </p:sp>
      </p:grpSp>
      <p:grpSp>
        <p:nvGrpSpPr>
          <p:cNvPr id="8" name="Group 7"/>
          <p:cNvGrpSpPr/>
          <p:nvPr/>
        </p:nvGrpSpPr>
        <p:grpSpPr>
          <a:xfrm>
            <a:off x="4792746" y="3562350"/>
            <a:ext cx="1782763" cy="1695450"/>
            <a:chOff x="4792746" y="3562350"/>
            <a:chExt cx="1782763" cy="1695450"/>
          </a:xfrm>
        </p:grpSpPr>
        <p:sp>
          <p:nvSpPr>
            <p:cNvPr id="24594" name="Text Box 18"/>
            <p:cNvSpPr txBox="1">
              <a:spLocks noChangeArrowheads="1"/>
            </p:cNvSpPr>
            <p:nvPr/>
          </p:nvSpPr>
          <p:spPr bwMode="auto">
            <a:xfrm>
              <a:off x="4792746" y="4800600"/>
              <a:ext cx="1782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400" b="1" dirty="0">
                  <a:latin typeface="Arial Narrow" panose="020B0606020202030204" pitchFamily="34" charset="0"/>
                </a:rPr>
                <a:t>STEADINESS</a:t>
              </a:r>
            </a:p>
          </p:txBody>
        </p:sp>
        <p:sp>
          <p:nvSpPr>
            <p:cNvPr id="24595" name="Text Box 19"/>
            <p:cNvSpPr txBox="1">
              <a:spLocks noChangeArrowheads="1"/>
            </p:cNvSpPr>
            <p:nvPr/>
          </p:nvSpPr>
          <p:spPr bwMode="auto">
            <a:xfrm>
              <a:off x="5395202" y="3962400"/>
              <a:ext cx="5778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6000">
                  <a:latin typeface="Impact" panose="020B0806030902050204" pitchFamily="34" charset="0"/>
                </a:rPr>
                <a:t>S</a:t>
              </a:r>
            </a:p>
          </p:txBody>
        </p:sp>
        <p:sp>
          <p:nvSpPr>
            <p:cNvPr id="24596" name="Text Box 20"/>
            <p:cNvSpPr txBox="1">
              <a:spLocks noChangeArrowheads="1"/>
            </p:cNvSpPr>
            <p:nvPr/>
          </p:nvSpPr>
          <p:spPr bwMode="auto">
            <a:xfrm>
              <a:off x="4907840" y="3562350"/>
              <a:ext cx="155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eaLnBrk="1" hangingPunct="1">
                <a:spcBef>
                  <a:spcPct val="0"/>
                </a:spcBef>
                <a:buClrTx/>
                <a:buSzTx/>
                <a:buFontTx/>
                <a:buNone/>
              </a:pPr>
              <a:r>
                <a:rPr lang="en-US" altLang="en-US" sz="2000" b="1" dirty="0">
                  <a:solidFill>
                    <a:schemeClr val="hlink"/>
                  </a:solidFill>
                </a:rPr>
                <a:t>Being liked</a:t>
              </a:r>
            </a:p>
          </p:txBody>
        </p:sp>
      </p:grpSp>
      <p:grpSp>
        <p:nvGrpSpPr>
          <p:cNvPr id="9" name="Group 8"/>
          <p:cNvGrpSpPr/>
          <p:nvPr/>
        </p:nvGrpSpPr>
        <p:grpSpPr>
          <a:xfrm>
            <a:off x="4850690" y="1965325"/>
            <a:ext cx="1666875" cy="1587500"/>
            <a:chOff x="4850690" y="1965325"/>
            <a:chExt cx="1666875" cy="1587500"/>
          </a:xfrm>
        </p:grpSpPr>
        <p:sp>
          <p:nvSpPr>
            <p:cNvPr id="24591" name="Text Box 22"/>
            <p:cNvSpPr txBox="1">
              <a:spLocks noChangeArrowheads="1"/>
            </p:cNvSpPr>
            <p:nvPr/>
          </p:nvSpPr>
          <p:spPr bwMode="auto">
            <a:xfrm>
              <a:off x="4876090" y="1965325"/>
              <a:ext cx="1616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400" b="1" dirty="0">
                  <a:latin typeface="Arial Narrow" panose="020B0606020202030204" pitchFamily="34" charset="0"/>
                </a:rPr>
                <a:t>INFLUENCE</a:t>
              </a:r>
            </a:p>
          </p:txBody>
        </p:sp>
        <p:sp>
          <p:nvSpPr>
            <p:cNvPr id="24592" name="Text Box 23"/>
            <p:cNvSpPr txBox="1">
              <a:spLocks noChangeArrowheads="1"/>
            </p:cNvSpPr>
            <p:nvPr/>
          </p:nvSpPr>
          <p:spPr bwMode="auto">
            <a:xfrm>
              <a:off x="5482515" y="2330450"/>
              <a:ext cx="4032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6000">
                  <a:latin typeface="Impact" panose="020B0806030902050204" pitchFamily="34" charset="0"/>
                </a:rPr>
                <a:t>I</a:t>
              </a:r>
            </a:p>
          </p:txBody>
        </p:sp>
        <p:sp>
          <p:nvSpPr>
            <p:cNvPr id="24593" name="Text Box 24"/>
            <p:cNvSpPr txBox="1">
              <a:spLocks noChangeArrowheads="1"/>
            </p:cNvSpPr>
            <p:nvPr/>
          </p:nvSpPr>
          <p:spPr bwMode="auto">
            <a:xfrm>
              <a:off x="4850690" y="3152775"/>
              <a:ext cx="1666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eaLnBrk="1" hangingPunct="1">
                <a:spcBef>
                  <a:spcPct val="0"/>
                </a:spcBef>
                <a:buClrTx/>
                <a:buSzTx/>
                <a:buFontTx/>
                <a:buNone/>
              </a:pPr>
              <a:r>
                <a:rPr lang="en-US" altLang="en-US" sz="2000" b="1" dirty="0">
                  <a:solidFill>
                    <a:schemeClr val="hlink"/>
                  </a:solidFill>
                </a:rPr>
                <a:t>Being heard</a:t>
              </a:r>
            </a:p>
          </p:txBody>
        </p:sp>
      </p:grpSp>
      <p:sp>
        <p:nvSpPr>
          <p:cNvPr id="25" name="Rectangle 3"/>
          <p:cNvSpPr txBox="1">
            <a:spLocks noChangeArrowheads="1"/>
          </p:cNvSpPr>
          <p:nvPr/>
        </p:nvSpPr>
        <p:spPr>
          <a:xfrm>
            <a:off x="152400" y="914400"/>
            <a:ext cx="1600200" cy="2246313"/>
          </a:xfrm>
          <a:prstGeom prst="rect">
            <a:avLst/>
          </a:prstGeom>
          <a:solidFill>
            <a:srgbClr val="FFCF01">
              <a:alpha val="59999"/>
            </a:srgbClr>
          </a:solidFill>
        </p:spPr>
        <p:txBody>
          <a:bodyPr>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altLang="en-US" sz="2000" dirty="0"/>
              <a:t>Which style would </a:t>
            </a:r>
            <a:br>
              <a:rPr lang="en-US" altLang="en-US" sz="2000" dirty="0"/>
            </a:br>
            <a:r>
              <a:rPr lang="en-US" altLang="en-US" sz="2000" dirty="0"/>
              <a:t>most likely </a:t>
            </a:r>
            <a:br>
              <a:rPr lang="en-US" altLang="en-US" sz="2000" dirty="0"/>
            </a:br>
            <a:r>
              <a:rPr lang="en-US" altLang="en-US" sz="2000" b="1" dirty="0"/>
              <a:t>STRONGLY </a:t>
            </a:r>
            <a:br>
              <a:rPr lang="en-US" altLang="en-US" sz="2000" b="1" dirty="0"/>
            </a:br>
            <a:r>
              <a:rPr lang="en-US" altLang="en-US" sz="2000" b="1" dirty="0"/>
              <a:t>DISLIKE </a:t>
            </a:r>
            <a:br>
              <a:rPr lang="en-US" altLang="en-US" sz="2000" dirty="0"/>
            </a:br>
            <a:r>
              <a:rPr lang="en-US" altLang="en-US" sz="2000" dirty="0"/>
              <a:t>the Hi-D </a:t>
            </a:r>
            <a:br>
              <a:rPr lang="en-US" altLang="en-US" sz="2000" dirty="0"/>
            </a:br>
            <a:r>
              <a:rPr lang="en-US" altLang="en-US" sz="2000" dirty="0"/>
              <a:t>approach?</a:t>
            </a:r>
          </a:p>
        </p:txBody>
      </p:sp>
      <p:sp>
        <p:nvSpPr>
          <p:cNvPr id="26" name="Text Box 22"/>
          <p:cNvSpPr txBox="1">
            <a:spLocks noChangeArrowheads="1"/>
          </p:cNvSpPr>
          <p:nvPr/>
        </p:nvSpPr>
        <p:spPr bwMode="auto">
          <a:xfrm>
            <a:off x="4786174" y="4830763"/>
            <a:ext cx="1828800" cy="461962"/>
          </a:xfrm>
          <a:prstGeom prst="rect">
            <a:avLst/>
          </a:prstGeom>
          <a:solidFill>
            <a:srgbClr val="FF0000">
              <a:alpha val="40000"/>
            </a:srgbClr>
          </a:solidFill>
          <a:ln>
            <a:noFill/>
          </a:ln>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400" b="1">
                <a:latin typeface="Arial Narrow" panose="020B0606020202030204" pitchFamily="34" charset="0"/>
              </a:rPr>
              <a:t>                         </a:t>
            </a:r>
          </a:p>
        </p:txBody>
      </p:sp>
      <p:sp>
        <p:nvSpPr>
          <p:cNvPr id="27" name="Text Box 22"/>
          <p:cNvSpPr txBox="1">
            <a:spLocks noChangeArrowheads="1"/>
          </p:cNvSpPr>
          <p:nvPr/>
        </p:nvSpPr>
        <p:spPr bwMode="auto">
          <a:xfrm>
            <a:off x="2865222" y="1984773"/>
            <a:ext cx="1463040" cy="461962"/>
          </a:xfrm>
          <a:prstGeom prst="rect">
            <a:avLst/>
          </a:prstGeom>
          <a:solidFill>
            <a:srgbClr val="FFC000">
              <a:alpha val="40000"/>
            </a:srgbClr>
          </a:solidFill>
          <a:ln>
            <a:noFill/>
          </a:ln>
          <a:extLst/>
        </p:spPr>
        <p:txBody>
          <a:bodyPr wrap="none">
            <a:spAutoFit/>
          </a:bodyPr>
          <a:lstStyle>
            <a:lvl1pPr>
              <a:spcBef>
                <a:spcPct val="50000"/>
              </a:spcBef>
              <a:buClr>
                <a:srgbClr val="99CC00"/>
              </a:buClr>
              <a:buSzPct val="75000"/>
              <a:buFont typeface="Wingdings" panose="05000000000000000000" pitchFamily="2" charset="2"/>
              <a:buChar char="n"/>
              <a:defRPr sz="3200">
                <a:solidFill>
                  <a:srgbClr val="000066"/>
                </a:solidFill>
                <a:latin typeface="Arial" panose="020B0604020202020204" pitchFamily="34" charset="0"/>
              </a:defRPr>
            </a:lvl1pPr>
            <a:lvl2pPr marL="742950" indent="-285750">
              <a:spcBef>
                <a:spcPct val="20000"/>
              </a:spcBef>
              <a:buClr>
                <a:srgbClr val="000066"/>
              </a:buClr>
              <a:buSzPct val="60000"/>
              <a:buFont typeface="Wingdings" panose="05000000000000000000" pitchFamily="2" charset="2"/>
              <a:buChar char="q"/>
              <a:defRPr sz="2800">
                <a:solidFill>
                  <a:srgbClr val="000066"/>
                </a:solidFill>
                <a:latin typeface="Arial" panose="020B0604020202020204" pitchFamily="34" charset="0"/>
              </a:defRPr>
            </a:lvl2pPr>
            <a:lvl3pPr marL="1143000" indent="-228600">
              <a:spcBef>
                <a:spcPct val="20000"/>
              </a:spcBef>
              <a:buClr>
                <a:srgbClr val="99CC00"/>
              </a:buClr>
              <a:buSzPct val="75000"/>
              <a:buFont typeface="Wingdings" panose="05000000000000000000" pitchFamily="2" charset="2"/>
              <a:buChar char="q"/>
              <a:defRPr sz="2400">
                <a:solidFill>
                  <a:srgbClr val="000066"/>
                </a:solidFill>
                <a:latin typeface="Arial" panose="020B0604020202020204" pitchFamily="34" charset="0"/>
              </a:defRPr>
            </a:lvl3pPr>
            <a:lvl4pPr marL="1600200" indent="-228600">
              <a:spcBef>
                <a:spcPct val="20000"/>
              </a:spcBef>
              <a:buClr>
                <a:srgbClr val="000066"/>
              </a:buClr>
              <a:buSzPct val="7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99CC00"/>
              </a:buClr>
              <a:buSzPct val="75000"/>
              <a:buFont typeface="Wingdings" panose="05000000000000000000" pitchFamily="2" charset="2"/>
              <a:buChar char="n"/>
              <a:defRPr sz="2000">
                <a:solidFill>
                  <a:srgbClr val="000066"/>
                </a:solidFill>
                <a:latin typeface="Arial" panose="020B0604020202020204" pitchFamily="34" charset="0"/>
              </a:defRPr>
            </a:lvl9pPr>
          </a:lstStyle>
          <a:p>
            <a:pPr>
              <a:spcBef>
                <a:spcPct val="0"/>
              </a:spcBef>
              <a:buClrTx/>
              <a:buSzTx/>
              <a:buFontTx/>
              <a:buNone/>
            </a:pPr>
            <a:r>
              <a:rPr lang="en-US" altLang="en-US" sz="2400" b="1">
                <a:latin typeface="Arial Narrow" panose="020B0606020202030204" pitchFamily="34" charset="0"/>
              </a:rPr>
              <a:t>                         </a:t>
            </a:r>
          </a:p>
        </p:txBody>
      </p:sp>
      <p:sp>
        <p:nvSpPr>
          <p:cNvPr id="28" name="TextBox 8"/>
          <p:cNvSpPr txBox="1"/>
          <p:nvPr/>
        </p:nvSpPr>
        <p:spPr>
          <a:xfrm>
            <a:off x="6552483" y="4614932"/>
            <a:ext cx="668862"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1">
                    <a:lumMod val="75000"/>
                  </a:schemeClr>
                </a:solidFill>
              </a:rPr>
              <a:t>-</a:t>
            </a:r>
          </a:p>
        </p:txBody>
      </p:sp>
    </p:spTree>
    <p:extLst>
      <p:ext uri="{BB962C8B-B14F-4D97-AF65-F5344CB8AC3E}">
        <p14:creationId xmlns:p14="http://schemas.microsoft.com/office/powerpoint/2010/main" val="203832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440226" y="1128836"/>
            <a:ext cx="8578689" cy="4997327"/>
          </a:xfrm>
        </p:spPr>
        <p:txBody>
          <a:bodyPr/>
          <a:lstStyle/>
          <a:p>
            <a:pPr marL="0" indent="0">
              <a:buNone/>
            </a:pPr>
            <a:r>
              <a:rPr lang="en-US" b="1" dirty="0">
                <a:solidFill>
                  <a:srgbClr val="E46C0A"/>
                </a:solidFill>
              </a:rPr>
              <a:t>Assigning the Project Team </a:t>
            </a:r>
          </a:p>
          <a:p>
            <a:pPr marL="0" indent="0">
              <a:buNone/>
            </a:pPr>
            <a:r>
              <a:rPr lang="en-US" dirty="0">
                <a:solidFill>
                  <a:schemeClr val="tx2"/>
                </a:solidFill>
              </a:rPr>
              <a:t>You have been assigned to observe a task force given two days to identify key problems and develop potential solutions and a detailed implementation plan to improve the organization’s hiring process.</a:t>
            </a:r>
          </a:p>
          <a:p>
            <a:pPr marL="0" indent="0">
              <a:buNone/>
            </a:pPr>
            <a:endParaRPr lang="en-US" sz="2400" b="1" dirty="0">
              <a:solidFill>
                <a:schemeClr val="tx2"/>
              </a:solidFill>
            </a:endParaRPr>
          </a:p>
          <a:p>
            <a:pPr marL="0" indent="0">
              <a:buNone/>
            </a:pPr>
            <a:r>
              <a:rPr lang="en-US" b="1" dirty="0">
                <a:solidFill>
                  <a:schemeClr val="tx2"/>
                </a:solidFill>
              </a:rPr>
              <a:t>What would be the result at the end of the two days if everyone on the team had the same style?</a:t>
            </a:r>
            <a:endParaRPr lang="en-US" dirty="0">
              <a:solidFill>
                <a:schemeClr val="tx2"/>
              </a:solidFill>
            </a:endParaRPr>
          </a:p>
        </p:txBody>
      </p:sp>
      <p:sp>
        <p:nvSpPr>
          <p:cNvPr id="8" name="Title 7"/>
          <p:cNvSpPr>
            <a:spLocks noGrp="1"/>
          </p:cNvSpPr>
          <p:nvPr>
            <p:ph type="title"/>
          </p:nvPr>
        </p:nvSpPr>
        <p:spPr>
          <a:xfrm>
            <a:off x="296030" y="0"/>
            <a:ext cx="8206132" cy="973498"/>
          </a:xfrm>
        </p:spPr>
        <p:txBody>
          <a:bodyPr/>
          <a:lstStyle/>
          <a:p>
            <a:r>
              <a:rPr lang="en-US" altLang="en-US" dirty="0">
                <a:solidFill>
                  <a:schemeClr val="tx2"/>
                </a:solidFill>
              </a:rPr>
              <a:t>D. Recognizing and Addressing Style Clashes </a:t>
            </a:r>
            <a:endParaRPr lang="en-US" dirty="0">
              <a:solidFill>
                <a:schemeClr val="tx2"/>
              </a:solidFill>
            </a:endParaRPr>
          </a:p>
        </p:txBody>
      </p:sp>
      <p:sp>
        <p:nvSpPr>
          <p:cNvPr id="3" name="Footer Placeholder 2"/>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9" name="TextBox 8"/>
          <p:cNvSpPr txBox="1"/>
          <p:nvPr/>
        </p:nvSpPr>
        <p:spPr>
          <a:xfrm>
            <a:off x="8809569" y="3766291"/>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6"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63</a:t>
            </a:fld>
            <a:r>
              <a:rPr lang="en-US" dirty="0"/>
              <a:t> </a:t>
            </a:r>
            <a:r>
              <a:rPr lang="en-US" dirty="0">
                <a:solidFill>
                  <a:srgbClr val="002060"/>
                </a:solidFill>
                <a:latin typeface="Calibri"/>
              </a:rPr>
              <a:t>| </a:t>
            </a:r>
            <a:r>
              <a:rPr lang="en-US" sz="1400" dirty="0">
                <a:solidFill>
                  <a:srgbClr val="04346C"/>
                </a:solidFill>
                <a:latin typeface="Franklin Gothic Book"/>
              </a:rPr>
              <a:t>2-13</a:t>
            </a:r>
            <a:endParaRPr lang="en-US" dirty="0"/>
          </a:p>
        </p:txBody>
      </p:sp>
    </p:spTree>
    <p:extLst>
      <p:ext uri="{BB962C8B-B14F-4D97-AF65-F5344CB8AC3E}">
        <p14:creationId xmlns:p14="http://schemas.microsoft.com/office/powerpoint/2010/main" val="294583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870" y="10347"/>
            <a:ext cx="8071290" cy="952803"/>
          </a:xfrm>
        </p:spPr>
        <p:txBody>
          <a:bodyPr>
            <a:normAutofit/>
          </a:bodyPr>
          <a:lstStyle/>
          <a:p>
            <a:r>
              <a:rPr lang="en-US" altLang="en-US" dirty="0">
                <a:solidFill>
                  <a:schemeClr val="tx2"/>
                </a:solidFill>
              </a:rPr>
              <a:t>D. Recognizing and Addressing Style Clashes </a:t>
            </a:r>
            <a:endParaRPr lang="en-US" dirty="0">
              <a:solidFill>
                <a:schemeClr val="tx2"/>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239923302"/>
              </p:ext>
            </p:extLst>
          </p:nvPr>
        </p:nvGraphicFramePr>
        <p:xfrm>
          <a:off x="363781" y="1768012"/>
          <a:ext cx="8510016" cy="4136667"/>
        </p:xfrm>
        <a:graphic>
          <a:graphicData uri="http://schemas.openxmlformats.org/drawingml/2006/table">
            <a:tbl>
              <a:tblPr firstRow="1" bandRow="1">
                <a:tableStyleId>{2D5ABB26-0587-4C30-8999-92F81FD0307C}</a:tableStyleId>
              </a:tblPr>
              <a:tblGrid>
                <a:gridCol w="965317">
                  <a:extLst>
                    <a:ext uri="{9D8B030D-6E8A-4147-A177-3AD203B41FA5}">
                      <a16:colId xmlns:a16="http://schemas.microsoft.com/office/drawing/2014/main" val="20000"/>
                    </a:ext>
                  </a:extLst>
                </a:gridCol>
                <a:gridCol w="1741306">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2267712">
                  <a:extLst>
                    <a:ext uri="{9D8B030D-6E8A-4147-A177-3AD203B41FA5}">
                      <a16:colId xmlns:a16="http://schemas.microsoft.com/office/drawing/2014/main" val="20003"/>
                    </a:ext>
                  </a:extLst>
                </a:gridCol>
                <a:gridCol w="1889761">
                  <a:extLst>
                    <a:ext uri="{9D8B030D-6E8A-4147-A177-3AD203B41FA5}">
                      <a16:colId xmlns:a16="http://schemas.microsoft.com/office/drawing/2014/main" val="20004"/>
                    </a:ext>
                  </a:extLst>
                </a:gridCol>
              </a:tblGrid>
              <a:tr h="370840">
                <a:tc>
                  <a:txBody>
                    <a:bodyPr/>
                    <a:lstStyle/>
                    <a:p>
                      <a:endParaRPr lang="en-US" sz="1600" dirty="0">
                        <a:latin typeface="Franklin Gothic Book"/>
                        <a:cs typeface="Franklin Gothic Book"/>
                      </a:endParaRPr>
                    </a:p>
                  </a:txBody>
                  <a:tcPr>
                    <a:lnR w="3175" cap="flat" cmpd="sng" algn="ctr">
                      <a:solidFill>
                        <a:scrgbClr r="0" g="0" b="0"/>
                      </a:solidFill>
                      <a:prstDash val="solid"/>
                      <a:round/>
                      <a:headEnd type="none" w="med" len="med"/>
                      <a:tailEnd type="none" w="med" len="med"/>
                    </a:lnR>
                    <a:lnB w="3175"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Franklin Gothic Book"/>
                          <a:cs typeface="Franklin Gothic Book"/>
                        </a:rPr>
                        <a:t>What would be the key issue in the room?</a:t>
                      </a: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B w="3175"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Franklin Gothic Book"/>
                          <a:cs typeface="Franklin Gothic Book"/>
                        </a:rPr>
                        <a:t>Would they finish?</a:t>
                      </a:r>
                    </a:p>
                    <a:p>
                      <a:endParaRPr lang="en-US" sz="1600" b="1"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B w="3175" cap="flat" cmpd="sng" algn="ctr">
                      <a:solidFill>
                        <a:scrgbClr r="0" g="0" b="0"/>
                      </a:solidFill>
                      <a:prstDash val="solid"/>
                      <a:round/>
                      <a:headEnd type="none" w="med" len="med"/>
                      <a:tailEnd type="none" w="med" len="med"/>
                    </a:lnB>
                  </a:tcPr>
                </a:tc>
                <a:tc>
                  <a:txBody>
                    <a:bodyPr/>
                    <a:lstStyle/>
                    <a:p>
                      <a:r>
                        <a:rPr lang="en-US" sz="1600" b="1" dirty="0">
                          <a:latin typeface="Franklin Gothic Book"/>
                          <a:cs typeface="Franklin Gothic Book"/>
                        </a:rPr>
                        <a:t>What would be the quality of what they finished?</a:t>
                      </a: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B w="3175" cap="flat" cmpd="sng" algn="ctr">
                      <a:solidFill>
                        <a:scrgbClr r="0" g="0" b="0"/>
                      </a:solidFill>
                      <a:prstDash val="solid"/>
                      <a:round/>
                      <a:headEnd type="none" w="med" len="med"/>
                      <a:tailEnd type="none" w="med" len="med"/>
                    </a:lnB>
                  </a:tcPr>
                </a:tc>
                <a:tc>
                  <a:txBody>
                    <a:bodyPr/>
                    <a:lstStyle/>
                    <a:p>
                      <a:r>
                        <a:rPr lang="en-US" sz="1600" b="1" dirty="0">
                          <a:latin typeface="Franklin Gothic Book"/>
                          <a:cs typeface="Franklin Gothic Book"/>
                        </a:rPr>
                        <a:t>How would they feel about one another?</a:t>
                      </a:r>
                    </a:p>
                  </a:txBody>
                  <a:tcPr>
                    <a:lnL w="3175" cap="flat" cmpd="sng" algn="ctr">
                      <a:solidFill>
                        <a:scrgbClr r="0" g="0" b="0"/>
                      </a:solidFill>
                      <a:prstDash val="solid"/>
                      <a:round/>
                      <a:headEnd type="none" w="med" len="med"/>
                      <a:tailEnd type="none" w="med" len="med"/>
                    </a:lnL>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endParaRPr lang="en-US" sz="1600" dirty="0">
                        <a:latin typeface="Franklin Gothic Book"/>
                        <a:cs typeface="Franklin Gothic Book"/>
                      </a:endParaRPr>
                    </a:p>
                  </a:txBody>
                  <a:tcP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1400" dirty="0">
                          <a:latin typeface="Franklin Gothic Book"/>
                          <a:cs typeface="Franklin Gothic Book"/>
                        </a:rPr>
                        <a:t>“Who</a:t>
                      </a:r>
                      <a:r>
                        <a:rPr lang="en-US" sz="1400" baseline="0" dirty="0">
                          <a:latin typeface="Franklin Gothic Book"/>
                          <a:cs typeface="Franklin Gothic Book"/>
                        </a:rPr>
                        <a:t> ________”</a:t>
                      </a:r>
                      <a:endParaRPr lang="en-US" sz="1400"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1400" dirty="0">
                          <a:latin typeface="Franklin Gothic Book"/>
                          <a:cs typeface="Franklin Gothic Book"/>
                        </a:rPr>
                        <a:t>Yes/No/Maybe</a:t>
                      </a: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1400" dirty="0">
                          <a:latin typeface="Franklin Gothic Book"/>
                          <a:cs typeface="Franklin Gothic Book"/>
                        </a:rPr>
                        <a:t>High/Medium/Low</a:t>
                      </a: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1400" dirty="0">
                          <a:latin typeface="Franklin Gothic Book"/>
                          <a:cs typeface="Franklin Gothic Book"/>
                        </a:rPr>
                        <a:t>Like/Not</a:t>
                      </a:r>
                      <a:r>
                        <a:rPr lang="en-US" sz="1400" baseline="0" dirty="0">
                          <a:latin typeface="Franklin Gothic Book"/>
                          <a:cs typeface="Franklin Gothic Book"/>
                        </a:rPr>
                        <a:t> Like/ N</a:t>
                      </a:r>
                      <a:r>
                        <a:rPr lang="en-US" sz="1400" dirty="0">
                          <a:latin typeface="Franklin Gothic Book"/>
                          <a:cs typeface="Franklin Gothic Book"/>
                        </a:rPr>
                        <a:t>eutral</a:t>
                      </a:r>
                    </a:p>
                  </a:txBody>
                  <a:tcPr>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763270">
                <a:tc>
                  <a:txBody>
                    <a:bodyPr/>
                    <a:lstStyle/>
                    <a:p>
                      <a:pPr algn="ctr"/>
                      <a:r>
                        <a:rPr lang="en-US" sz="2000" b="1" dirty="0">
                          <a:latin typeface="Franklin Gothic Book"/>
                          <a:cs typeface="Franklin Gothic Book"/>
                        </a:rPr>
                        <a:t>D</a:t>
                      </a:r>
                    </a:p>
                  </a:txBody>
                  <a:tcPr anchor="ct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i="1"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751417">
                <a:tc>
                  <a:txBody>
                    <a:bodyPr/>
                    <a:lstStyle/>
                    <a:p>
                      <a:pPr algn="ctr"/>
                      <a:r>
                        <a:rPr lang="en-US" sz="2000" b="1" dirty="0">
                          <a:latin typeface="Franklin Gothic Book"/>
                          <a:cs typeface="Franklin Gothic Book"/>
                        </a:rPr>
                        <a:t>I</a:t>
                      </a:r>
                    </a:p>
                  </a:txBody>
                  <a:tcPr anchor="ct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i="1"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740833">
                <a:tc>
                  <a:txBody>
                    <a:bodyPr/>
                    <a:lstStyle/>
                    <a:p>
                      <a:pPr algn="ctr"/>
                      <a:r>
                        <a:rPr lang="en-US" sz="2000" b="1" dirty="0">
                          <a:latin typeface="Franklin Gothic Book"/>
                          <a:cs typeface="Franklin Gothic Book"/>
                        </a:rPr>
                        <a:t>S</a:t>
                      </a:r>
                    </a:p>
                  </a:txBody>
                  <a:tcPr anchor="ct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i="1"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sz="1600" dirty="0">
                        <a:latin typeface="Franklin Gothic Book"/>
                        <a:cs typeface="Franklin Gothic Book"/>
                      </a:endParaRPr>
                    </a:p>
                  </a:txBody>
                  <a:tcPr>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687347">
                <a:tc>
                  <a:txBody>
                    <a:bodyPr/>
                    <a:lstStyle/>
                    <a:p>
                      <a:pPr algn="ctr"/>
                      <a:r>
                        <a:rPr lang="en-US" sz="2000" b="1" dirty="0">
                          <a:latin typeface="Franklin Gothic Book"/>
                          <a:cs typeface="Franklin Gothic Book"/>
                        </a:rPr>
                        <a:t>C</a:t>
                      </a:r>
                    </a:p>
                  </a:txBody>
                  <a:tcPr anchor="ct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tcPr>
                </a:tc>
                <a:tc>
                  <a:txBody>
                    <a:bodyPr/>
                    <a:lstStyle/>
                    <a:p>
                      <a:endParaRPr lang="en-US" sz="1600"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tcPr>
                </a:tc>
                <a:tc>
                  <a:txBody>
                    <a:bodyPr/>
                    <a:lstStyle/>
                    <a:p>
                      <a:endParaRPr lang="en-US" sz="1600"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tcPr>
                </a:tc>
                <a:tc>
                  <a:txBody>
                    <a:bodyPr/>
                    <a:lstStyle/>
                    <a:p>
                      <a:endParaRPr lang="en-US" sz="1600"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tcPr>
                </a:tc>
                <a:tc>
                  <a:txBody>
                    <a:bodyPr/>
                    <a:lstStyle/>
                    <a:p>
                      <a:endParaRPr lang="en-US" sz="1600" dirty="0">
                        <a:latin typeface="Franklin Gothic Book"/>
                        <a:cs typeface="Franklin Gothic Book"/>
                      </a:endParaRPr>
                    </a:p>
                  </a:txBody>
                  <a:tcPr>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
        <p:nvSpPr>
          <p:cNvPr id="10" name="TextBox 9"/>
          <p:cNvSpPr txBox="1"/>
          <p:nvPr/>
        </p:nvSpPr>
        <p:spPr>
          <a:xfrm>
            <a:off x="1450053" y="3131427"/>
            <a:ext cx="1486022" cy="369332"/>
          </a:xfrm>
          <a:prstGeom prst="rect">
            <a:avLst/>
          </a:prstGeom>
          <a:noFill/>
        </p:spPr>
        <p:txBody>
          <a:bodyPr wrap="square" rtlCol="0">
            <a:spAutoFit/>
          </a:bodyPr>
          <a:lstStyle/>
          <a:p>
            <a:pPr algn="ctr"/>
            <a:r>
              <a:rPr lang="en-US" dirty="0">
                <a:latin typeface="Franklin Gothic Book"/>
                <a:cs typeface="Franklin Gothic Book"/>
              </a:rPr>
              <a:t>Leads</a:t>
            </a:r>
          </a:p>
        </p:txBody>
      </p:sp>
      <p:sp>
        <p:nvSpPr>
          <p:cNvPr id="11" name="TextBox 10"/>
          <p:cNvSpPr txBox="1"/>
          <p:nvPr/>
        </p:nvSpPr>
        <p:spPr>
          <a:xfrm>
            <a:off x="3152066" y="3131427"/>
            <a:ext cx="1486022" cy="369332"/>
          </a:xfrm>
          <a:prstGeom prst="rect">
            <a:avLst/>
          </a:prstGeom>
          <a:noFill/>
        </p:spPr>
        <p:txBody>
          <a:bodyPr wrap="square" rtlCol="0">
            <a:spAutoFit/>
          </a:bodyPr>
          <a:lstStyle/>
          <a:p>
            <a:pPr algn="ctr"/>
            <a:r>
              <a:rPr lang="en-US" dirty="0">
                <a:latin typeface="Franklin Gothic Book"/>
                <a:cs typeface="Franklin Gothic Book"/>
              </a:rPr>
              <a:t>Yes</a:t>
            </a:r>
          </a:p>
        </p:txBody>
      </p:sp>
      <p:sp>
        <p:nvSpPr>
          <p:cNvPr id="12" name="TextBox 11"/>
          <p:cNvSpPr txBox="1"/>
          <p:nvPr/>
        </p:nvSpPr>
        <p:spPr>
          <a:xfrm>
            <a:off x="4793602" y="3008317"/>
            <a:ext cx="2125356" cy="615553"/>
          </a:xfrm>
          <a:prstGeom prst="rect">
            <a:avLst/>
          </a:prstGeom>
          <a:noFill/>
        </p:spPr>
        <p:txBody>
          <a:bodyPr wrap="square" rtlCol="0">
            <a:spAutoFit/>
          </a:bodyPr>
          <a:lstStyle/>
          <a:p>
            <a:pPr algn="ctr"/>
            <a:r>
              <a:rPr lang="en-US" dirty="0">
                <a:latin typeface="Franklin Gothic Book"/>
                <a:cs typeface="Franklin Gothic Book"/>
              </a:rPr>
              <a:t>Low</a:t>
            </a:r>
          </a:p>
          <a:p>
            <a:pPr algn="ctr"/>
            <a:r>
              <a:rPr lang="en-US" sz="1600" i="1" dirty="0">
                <a:latin typeface="Franklin Gothic Book"/>
                <a:cs typeface="Franklin Gothic Book"/>
              </a:rPr>
              <a:t>Fast/Low Teamwork</a:t>
            </a:r>
          </a:p>
        </p:txBody>
      </p:sp>
      <p:sp>
        <p:nvSpPr>
          <p:cNvPr id="13" name="TextBox 12"/>
          <p:cNvSpPr txBox="1"/>
          <p:nvPr/>
        </p:nvSpPr>
        <p:spPr>
          <a:xfrm>
            <a:off x="7039913" y="3131427"/>
            <a:ext cx="1771130" cy="369332"/>
          </a:xfrm>
          <a:prstGeom prst="rect">
            <a:avLst/>
          </a:prstGeom>
          <a:noFill/>
        </p:spPr>
        <p:txBody>
          <a:bodyPr wrap="square" rtlCol="0">
            <a:spAutoFit/>
          </a:bodyPr>
          <a:lstStyle/>
          <a:p>
            <a:pPr algn="ctr"/>
            <a:r>
              <a:rPr lang="en-US" dirty="0">
                <a:latin typeface="Franklin Gothic Book"/>
                <a:cs typeface="Franklin Gothic Book"/>
              </a:rPr>
              <a:t>Not Like</a:t>
            </a:r>
          </a:p>
        </p:txBody>
      </p:sp>
      <p:sp>
        <p:nvSpPr>
          <p:cNvPr id="14" name="TextBox 13"/>
          <p:cNvSpPr txBox="1"/>
          <p:nvPr/>
        </p:nvSpPr>
        <p:spPr>
          <a:xfrm>
            <a:off x="1450053" y="3909027"/>
            <a:ext cx="1486022" cy="369332"/>
          </a:xfrm>
          <a:prstGeom prst="rect">
            <a:avLst/>
          </a:prstGeom>
          <a:noFill/>
        </p:spPr>
        <p:txBody>
          <a:bodyPr wrap="square" rtlCol="0">
            <a:spAutoFit/>
          </a:bodyPr>
          <a:lstStyle/>
          <a:p>
            <a:pPr algn="ctr"/>
            <a:r>
              <a:rPr lang="en-US" dirty="0">
                <a:latin typeface="Franklin Gothic Book"/>
                <a:cs typeface="Franklin Gothic Book"/>
              </a:rPr>
              <a:t>Speaks</a:t>
            </a:r>
          </a:p>
        </p:txBody>
      </p:sp>
      <p:sp>
        <p:nvSpPr>
          <p:cNvPr id="15" name="TextBox 14"/>
          <p:cNvSpPr txBox="1"/>
          <p:nvPr/>
        </p:nvSpPr>
        <p:spPr>
          <a:xfrm>
            <a:off x="3152066" y="3909027"/>
            <a:ext cx="1486022" cy="369332"/>
          </a:xfrm>
          <a:prstGeom prst="rect">
            <a:avLst/>
          </a:prstGeom>
          <a:noFill/>
        </p:spPr>
        <p:txBody>
          <a:bodyPr wrap="square" rtlCol="0">
            <a:spAutoFit/>
          </a:bodyPr>
          <a:lstStyle/>
          <a:p>
            <a:pPr algn="ctr"/>
            <a:r>
              <a:rPr lang="en-US" dirty="0">
                <a:latin typeface="Franklin Gothic Book"/>
                <a:cs typeface="Franklin Gothic Book"/>
              </a:rPr>
              <a:t>Maybe</a:t>
            </a:r>
          </a:p>
        </p:txBody>
      </p:sp>
      <p:sp>
        <p:nvSpPr>
          <p:cNvPr id="17" name="TextBox 16"/>
          <p:cNvSpPr txBox="1"/>
          <p:nvPr/>
        </p:nvSpPr>
        <p:spPr>
          <a:xfrm>
            <a:off x="4793602" y="3785917"/>
            <a:ext cx="2125356" cy="615553"/>
          </a:xfrm>
          <a:prstGeom prst="rect">
            <a:avLst/>
          </a:prstGeom>
          <a:noFill/>
        </p:spPr>
        <p:txBody>
          <a:bodyPr wrap="square" rtlCol="0">
            <a:spAutoFit/>
          </a:bodyPr>
          <a:lstStyle/>
          <a:p>
            <a:pPr algn="ctr"/>
            <a:r>
              <a:rPr lang="en-US" dirty="0">
                <a:latin typeface="Franklin Gothic Book"/>
                <a:cs typeface="Franklin Gothic Book"/>
              </a:rPr>
              <a:t>Low</a:t>
            </a:r>
          </a:p>
          <a:p>
            <a:pPr algn="ctr"/>
            <a:r>
              <a:rPr lang="en-US" sz="1600" i="1" dirty="0">
                <a:latin typeface="Franklin Gothic Book"/>
                <a:cs typeface="Franklin Gothic Book"/>
              </a:rPr>
              <a:t>High Level/Low Work</a:t>
            </a:r>
          </a:p>
        </p:txBody>
      </p:sp>
      <p:sp>
        <p:nvSpPr>
          <p:cNvPr id="18" name="TextBox 17"/>
          <p:cNvSpPr txBox="1"/>
          <p:nvPr/>
        </p:nvSpPr>
        <p:spPr>
          <a:xfrm>
            <a:off x="7039913" y="3909027"/>
            <a:ext cx="1771130" cy="369332"/>
          </a:xfrm>
          <a:prstGeom prst="rect">
            <a:avLst/>
          </a:prstGeom>
          <a:noFill/>
        </p:spPr>
        <p:txBody>
          <a:bodyPr wrap="square" rtlCol="0">
            <a:spAutoFit/>
          </a:bodyPr>
          <a:lstStyle/>
          <a:p>
            <a:pPr algn="ctr"/>
            <a:r>
              <a:rPr lang="en-US" dirty="0">
                <a:latin typeface="Franklin Gothic Book"/>
                <a:cs typeface="Franklin Gothic Book"/>
              </a:rPr>
              <a:t>Like</a:t>
            </a:r>
          </a:p>
        </p:txBody>
      </p:sp>
      <p:sp>
        <p:nvSpPr>
          <p:cNvPr id="19" name="TextBox 18"/>
          <p:cNvSpPr txBox="1"/>
          <p:nvPr/>
        </p:nvSpPr>
        <p:spPr>
          <a:xfrm>
            <a:off x="1450053" y="4667456"/>
            <a:ext cx="1486022" cy="369332"/>
          </a:xfrm>
          <a:prstGeom prst="rect">
            <a:avLst/>
          </a:prstGeom>
          <a:noFill/>
        </p:spPr>
        <p:txBody>
          <a:bodyPr wrap="square" rtlCol="0">
            <a:spAutoFit/>
          </a:bodyPr>
          <a:lstStyle/>
          <a:p>
            <a:pPr algn="ctr"/>
            <a:r>
              <a:rPr lang="en-US" dirty="0">
                <a:latin typeface="Franklin Gothic Book"/>
                <a:cs typeface="Franklin Gothic Book"/>
              </a:rPr>
              <a:t>Challenges</a:t>
            </a:r>
          </a:p>
        </p:txBody>
      </p:sp>
      <p:sp>
        <p:nvSpPr>
          <p:cNvPr id="20" name="TextBox 19"/>
          <p:cNvSpPr txBox="1"/>
          <p:nvPr/>
        </p:nvSpPr>
        <p:spPr>
          <a:xfrm>
            <a:off x="3152066" y="4667456"/>
            <a:ext cx="1486022" cy="369332"/>
          </a:xfrm>
          <a:prstGeom prst="rect">
            <a:avLst/>
          </a:prstGeom>
          <a:noFill/>
        </p:spPr>
        <p:txBody>
          <a:bodyPr wrap="square" rtlCol="0">
            <a:spAutoFit/>
          </a:bodyPr>
          <a:lstStyle/>
          <a:p>
            <a:pPr algn="ctr"/>
            <a:r>
              <a:rPr lang="en-US" dirty="0">
                <a:latin typeface="Franklin Gothic Book"/>
                <a:cs typeface="Franklin Gothic Book"/>
              </a:rPr>
              <a:t>Yes</a:t>
            </a:r>
          </a:p>
        </p:txBody>
      </p:sp>
      <p:sp>
        <p:nvSpPr>
          <p:cNvPr id="21" name="TextBox 20"/>
          <p:cNvSpPr txBox="1"/>
          <p:nvPr/>
        </p:nvSpPr>
        <p:spPr>
          <a:xfrm>
            <a:off x="4793602" y="4528957"/>
            <a:ext cx="2125356" cy="646331"/>
          </a:xfrm>
          <a:prstGeom prst="rect">
            <a:avLst/>
          </a:prstGeom>
          <a:noFill/>
        </p:spPr>
        <p:txBody>
          <a:bodyPr wrap="square" rtlCol="0">
            <a:spAutoFit/>
          </a:bodyPr>
          <a:lstStyle/>
          <a:p>
            <a:pPr algn="ctr"/>
            <a:r>
              <a:rPr lang="en-US" sz="2000" dirty="0">
                <a:latin typeface="Franklin Gothic Book"/>
                <a:cs typeface="Franklin Gothic Book"/>
              </a:rPr>
              <a:t>Low</a:t>
            </a:r>
          </a:p>
          <a:p>
            <a:pPr algn="ctr"/>
            <a:r>
              <a:rPr lang="en-US" sz="1600" i="1" dirty="0">
                <a:latin typeface="Franklin Gothic Book"/>
                <a:cs typeface="Franklin Gothic Book"/>
              </a:rPr>
              <a:t>Creativity, Challenge</a:t>
            </a:r>
          </a:p>
        </p:txBody>
      </p:sp>
      <p:sp>
        <p:nvSpPr>
          <p:cNvPr id="22" name="TextBox 21"/>
          <p:cNvSpPr txBox="1"/>
          <p:nvPr/>
        </p:nvSpPr>
        <p:spPr>
          <a:xfrm>
            <a:off x="7039913" y="4667456"/>
            <a:ext cx="1771130" cy="369332"/>
          </a:xfrm>
          <a:prstGeom prst="rect">
            <a:avLst/>
          </a:prstGeom>
          <a:noFill/>
        </p:spPr>
        <p:txBody>
          <a:bodyPr wrap="square" rtlCol="0">
            <a:spAutoFit/>
          </a:bodyPr>
          <a:lstStyle/>
          <a:p>
            <a:pPr algn="ctr"/>
            <a:r>
              <a:rPr lang="en-US" dirty="0">
                <a:latin typeface="Franklin Gothic Book"/>
                <a:cs typeface="Franklin Gothic Book"/>
              </a:rPr>
              <a:t>Love</a:t>
            </a:r>
          </a:p>
        </p:txBody>
      </p:sp>
      <p:sp>
        <p:nvSpPr>
          <p:cNvPr id="23" name="TextBox 22"/>
          <p:cNvSpPr txBox="1"/>
          <p:nvPr/>
        </p:nvSpPr>
        <p:spPr>
          <a:xfrm>
            <a:off x="1450053" y="5386262"/>
            <a:ext cx="1486022" cy="369332"/>
          </a:xfrm>
          <a:prstGeom prst="rect">
            <a:avLst/>
          </a:prstGeom>
          <a:noFill/>
        </p:spPr>
        <p:txBody>
          <a:bodyPr wrap="square" rtlCol="0">
            <a:spAutoFit/>
          </a:bodyPr>
          <a:lstStyle/>
          <a:p>
            <a:pPr algn="ctr"/>
            <a:r>
              <a:rPr lang="en-US" dirty="0">
                <a:latin typeface="Franklin Gothic Book"/>
                <a:cs typeface="Franklin Gothic Book"/>
              </a:rPr>
              <a:t>Stops</a:t>
            </a:r>
          </a:p>
        </p:txBody>
      </p:sp>
      <p:sp>
        <p:nvSpPr>
          <p:cNvPr id="24" name="TextBox 23"/>
          <p:cNvSpPr txBox="1"/>
          <p:nvPr/>
        </p:nvSpPr>
        <p:spPr>
          <a:xfrm>
            <a:off x="3152066" y="5386262"/>
            <a:ext cx="1486022" cy="369332"/>
          </a:xfrm>
          <a:prstGeom prst="rect">
            <a:avLst/>
          </a:prstGeom>
          <a:noFill/>
        </p:spPr>
        <p:txBody>
          <a:bodyPr wrap="square" rtlCol="0">
            <a:spAutoFit/>
          </a:bodyPr>
          <a:lstStyle/>
          <a:p>
            <a:pPr algn="ctr"/>
            <a:r>
              <a:rPr lang="en-US" dirty="0">
                <a:latin typeface="Franklin Gothic Book"/>
                <a:cs typeface="Franklin Gothic Book"/>
              </a:rPr>
              <a:t>No</a:t>
            </a:r>
          </a:p>
        </p:txBody>
      </p:sp>
      <p:sp>
        <p:nvSpPr>
          <p:cNvPr id="25" name="TextBox 24"/>
          <p:cNvSpPr txBox="1"/>
          <p:nvPr/>
        </p:nvSpPr>
        <p:spPr>
          <a:xfrm>
            <a:off x="4793602" y="5370873"/>
            <a:ext cx="2125356" cy="400110"/>
          </a:xfrm>
          <a:prstGeom prst="rect">
            <a:avLst/>
          </a:prstGeom>
          <a:noFill/>
        </p:spPr>
        <p:txBody>
          <a:bodyPr wrap="square" rtlCol="0">
            <a:spAutoFit/>
          </a:bodyPr>
          <a:lstStyle/>
          <a:p>
            <a:pPr algn="ctr"/>
            <a:r>
              <a:rPr lang="en-US" sz="2000" dirty="0">
                <a:latin typeface="Franklin Gothic Book"/>
                <a:cs typeface="Franklin Gothic Book"/>
              </a:rPr>
              <a:t>High</a:t>
            </a:r>
          </a:p>
        </p:txBody>
      </p:sp>
      <p:sp>
        <p:nvSpPr>
          <p:cNvPr id="26" name="TextBox 25"/>
          <p:cNvSpPr txBox="1"/>
          <p:nvPr/>
        </p:nvSpPr>
        <p:spPr>
          <a:xfrm>
            <a:off x="7039913" y="5386262"/>
            <a:ext cx="1771130" cy="369332"/>
          </a:xfrm>
          <a:prstGeom prst="rect">
            <a:avLst/>
          </a:prstGeom>
          <a:noFill/>
        </p:spPr>
        <p:txBody>
          <a:bodyPr wrap="square" rtlCol="0">
            <a:spAutoFit/>
          </a:bodyPr>
          <a:lstStyle/>
          <a:p>
            <a:pPr algn="ctr"/>
            <a:r>
              <a:rPr lang="en-US" dirty="0">
                <a:latin typeface="Franklin Gothic Book"/>
                <a:cs typeface="Franklin Gothic Book"/>
              </a:rPr>
              <a:t>Neutral</a:t>
            </a:r>
          </a:p>
        </p:txBody>
      </p:sp>
      <p:sp>
        <p:nvSpPr>
          <p:cNvPr id="27" name="Slide Number Placeholder 26"/>
          <p:cNvSpPr>
            <a:spLocks noGrp="1"/>
          </p:cNvSpPr>
          <p:nvPr>
            <p:ph type="sldNum" sz="quarter" idx="4294967295"/>
          </p:nvPr>
        </p:nvSpPr>
        <p:spPr>
          <a:xfrm>
            <a:off x="8043241" y="206398"/>
            <a:ext cx="641838" cy="560700"/>
          </a:xfrm>
          <a:prstGeom prst="rect">
            <a:avLst/>
          </a:prstGeom>
        </p:spPr>
        <p:txBody>
          <a:bodyPr/>
          <a:lstStyle/>
          <a:p>
            <a:fld id="{D3A7A54F-1440-6D43-BEC7-AA5E25BCB837}" type="slidenum">
              <a:rPr lang="en-US" smtClean="0"/>
              <a:t>64</a:t>
            </a:fld>
            <a:r>
              <a:rPr lang="en-US" dirty="0"/>
              <a:t> | M: 2-11</a:t>
            </a:r>
          </a:p>
        </p:txBody>
      </p:sp>
      <p:sp>
        <p:nvSpPr>
          <p:cNvPr id="4" name="Rectangle 3"/>
          <p:cNvSpPr/>
          <p:nvPr/>
        </p:nvSpPr>
        <p:spPr>
          <a:xfrm>
            <a:off x="298305" y="1096783"/>
            <a:ext cx="2749151" cy="369332"/>
          </a:xfrm>
          <a:prstGeom prst="rect">
            <a:avLst/>
          </a:prstGeom>
        </p:spPr>
        <p:txBody>
          <a:bodyPr wrap="none">
            <a:spAutoFit/>
          </a:bodyPr>
          <a:lstStyle/>
          <a:p>
            <a:r>
              <a:rPr lang="en-US" b="1" dirty="0">
                <a:solidFill>
                  <a:srgbClr val="E46C0A"/>
                </a:solidFill>
              </a:rPr>
              <a:t>Assigning the Project Team</a:t>
            </a:r>
          </a:p>
        </p:txBody>
      </p:sp>
      <p:sp>
        <p:nvSpPr>
          <p:cNvPr id="28" name="TextBox 27"/>
          <p:cNvSpPr txBox="1"/>
          <p:nvPr/>
        </p:nvSpPr>
        <p:spPr>
          <a:xfrm>
            <a:off x="8809569" y="5175288"/>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29"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64</a:t>
            </a:fld>
            <a:r>
              <a:rPr lang="en-US" dirty="0"/>
              <a:t> </a:t>
            </a:r>
            <a:r>
              <a:rPr lang="en-US" dirty="0">
                <a:solidFill>
                  <a:srgbClr val="002060"/>
                </a:solidFill>
                <a:latin typeface="Calibri"/>
              </a:rPr>
              <a:t>| </a:t>
            </a:r>
            <a:r>
              <a:rPr lang="en-US" sz="1400" dirty="0">
                <a:solidFill>
                  <a:srgbClr val="04346C"/>
                </a:solidFill>
                <a:latin typeface="Franklin Gothic Book"/>
              </a:rPr>
              <a:t>2-13</a:t>
            </a:r>
            <a:endParaRPr lang="en-US" dirty="0"/>
          </a:p>
        </p:txBody>
      </p:sp>
    </p:spTree>
    <p:extLst>
      <p:ext uri="{BB962C8B-B14F-4D97-AF65-F5344CB8AC3E}">
        <p14:creationId xmlns:p14="http://schemas.microsoft.com/office/powerpoint/2010/main" val="168520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7" grpId="0"/>
      <p:bldP spid="18" grpId="0"/>
      <p:bldP spid="19" grpId="0"/>
      <p:bldP spid="20" grpId="0"/>
      <p:bldP spid="21" grpId="0"/>
      <p:bldP spid="22" grpId="0"/>
      <p:bldP spid="23" grpId="0"/>
      <p:bldP spid="24" grpId="0"/>
      <p:bldP spid="25" grpId="0"/>
      <p:bldP spid="2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365" y="45558"/>
            <a:ext cx="8071290" cy="882382"/>
          </a:xfrm>
        </p:spPr>
        <p:txBody>
          <a:bodyPr>
            <a:normAutofit/>
          </a:bodyPr>
          <a:lstStyle/>
          <a:p>
            <a:r>
              <a:rPr lang="en-US" altLang="en-US" dirty="0">
                <a:solidFill>
                  <a:schemeClr val="tx2"/>
                </a:solidFill>
              </a:rPr>
              <a:t>D. Recognizing and Addressing Style Clashes </a:t>
            </a:r>
            <a:endParaRPr lang="en-US" dirty="0">
              <a:solidFill>
                <a:schemeClr val="tx2"/>
              </a:solidFill>
            </a:endParaRPr>
          </a:p>
        </p:txBody>
      </p:sp>
      <p:graphicFrame>
        <p:nvGraphicFramePr>
          <p:cNvPr id="5" name="Table 4"/>
          <p:cNvGraphicFramePr>
            <a:graphicFrameLocks noGrp="1"/>
          </p:cNvGraphicFramePr>
          <p:nvPr>
            <p:extLst/>
          </p:nvPr>
        </p:nvGraphicFramePr>
        <p:xfrm>
          <a:off x="316992" y="1341844"/>
          <a:ext cx="8437158" cy="4734560"/>
        </p:xfrm>
        <a:graphic>
          <a:graphicData uri="http://schemas.openxmlformats.org/drawingml/2006/table">
            <a:tbl>
              <a:tblPr firstRow="1" bandRow="1">
                <a:tableStyleId>{2D5ABB26-0587-4C30-8999-92F81FD0307C}</a:tableStyleId>
              </a:tblPr>
              <a:tblGrid>
                <a:gridCol w="2769361">
                  <a:extLst>
                    <a:ext uri="{9D8B030D-6E8A-4147-A177-3AD203B41FA5}">
                      <a16:colId xmlns:a16="http://schemas.microsoft.com/office/drawing/2014/main" val="20000"/>
                    </a:ext>
                  </a:extLst>
                </a:gridCol>
                <a:gridCol w="1326006">
                  <a:extLst>
                    <a:ext uri="{9D8B030D-6E8A-4147-A177-3AD203B41FA5}">
                      <a16:colId xmlns:a16="http://schemas.microsoft.com/office/drawing/2014/main" val="20001"/>
                    </a:ext>
                  </a:extLst>
                </a:gridCol>
                <a:gridCol w="1349477">
                  <a:extLst>
                    <a:ext uri="{9D8B030D-6E8A-4147-A177-3AD203B41FA5}">
                      <a16:colId xmlns:a16="http://schemas.microsoft.com/office/drawing/2014/main" val="20002"/>
                    </a:ext>
                  </a:extLst>
                </a:gridCol>
                <a:gridCol w="1525494">
                  <a:extLst>
                    <a:ext uri="{9D8B030D-6E8A-4147-A177-3AD203B41FA5}">
                      <a16:colId xmlns:a16="http://schemas.microsoft.com/office/drawing/2014/main" val="20003"/>
                    </a:ext>
                  </a:extLst>
                </a:gridCol>
                <a:gridCol w="1466820">
                  <a:extLst>
                    <a:ext uri="{9D8B030D-6E8A-4147-A177-3AD203B41FA5}">
                      <a16:colId xmlns:a16="http://schemas.microsoft.com/office/drawing/2014/main" val="20004"/>
                    </a:ext>
                  </a:extLst>
                </a:gridCol>
              </a:tblGrid>
              <a:tr h="370840">
                <a:tc>
                  <a:txBody>
                    <a:bodyPr/>
                    <a:lstStyle/>
                    <a:p>
                      <a:endParaRPr lang="en-US" sz="2800" dirty="0">
                        <a:latin typeface="Franklin Gothic Book"/>
                        <a:cs typeface="Franklin Gothic Book"/>
                      </a:endParaRPr>
                    </a:p>
                  </a:txBody>
                  <a:tcPr>
                    <a:lnR w="3175" cap="flat" cmpd="sng" algn="ctr">
                      <a:solidFill>
                        <a:scrgbClr r="0" g="0" b="0"/>
                      </a:solidFill>
                      <a:prstDash val="solid"/>
                      <a:round/>
                      <a:headEnd type="none" w="med" len="med"/>
                      <a:tailEnd type="none" w="med" len="med"/>
                    </a:lnR>
                    <a:lnB w="3175" cap="flat" cmpd="sng" algn="ctr">
                      <a:solidFill>
                        <a:scrgbClr r="0" g="0" b="0"/>
                      </a:solidFill>
                      <a:prstDash val="solid"/>
                      <a:round/>
                      <a:headEnd type="none" w="med" len="med"/>
                      <a:tailEnd type="none" w="med" len="med"/>
                    </a:lnB>
                  </a:tcPr>
                </a:tc>
                <a:tc>
                  <a:txBody>
                    <a:bodyPr/>
                    <a:lstStyle/>
                    <a:p>
                      <a:pPr algn="ctr"/>
                      <a:r>
                        <a:rPr lang="en-US" dirty="0">
                          <a:latin typeface="Franklin Gothic Book"/>
                          <a:cs typeface="Franklin Gothic Book"/>
                        </a:rPr>
                        <a:t>Drive</a:t>
                      </a: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B w="3175" cap="flat" cmpd="sng" algn="ctr">
                      <a:solidFill>
                        <a:scrgbClr r="0" g="0" b="0"/>
                      </a:solidFill>
                      <a:prstDash val="solid"/>
                      <a:round/>
                      <a:headEnd type="none" w="med" len="med"/>
                      <a:tailEnd type="none" w="med" len="med"/>
                    </a:lnB>
                  </a:tcPr>
                </a:tc>
                <a:tc>
                  <a:txBody>
                    <a:bodyPr/>
                    <a:lstStyle/>
                    <a:p>
                      <a:pPr algn="ctr"/>
                      <a:r>
                        <a:rPr lang="en-US" dirty="0">
                          <a:latin typeface="Franklin Gothic Book"/>
                          <a:cs typeface="Franklin Gothic Book"/>
                        </a:rPr>
                        <a:t>Influence</a:t>
                      </a: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B w="3175" cap="flat" cmpd="sng" algn="ctr">
                      <a:solidFill>
                        <a:scrgbClr r="0" g="0" b="0"/>
                      </a:solidFill>
                      <a:prstDash val="solid"/>
                      <a:round/>
                      <a:headEnd type="none" w="med" len="med"/>
                      <a:tailEnd type="none" w="med" len="med"/>
                    </a:lnB>
                  </a:tcPr>
                </a:tc>
                <a:tc>
                  <a:txBody>
                    <a:bodyPr/>
                    <a:lstStyle/>
                    <a:p>
                      <a:pPr algn="ctr"/>
                      <a:r>
                        <a:rPr lang="en-US" dirty="0">
                          <a:latin typeface="Franklin Gothic Book"/>
                          <a:cs typeface="Franklin Gothic Book"/>
                        </a:rPr>
                        <a:t>Steadiness</a:t>
                      </a: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B w="3175" cap="flat" cmpd="sng" algn="ctr">
                      <a:solidFill>
                        <a:scrgbClr r="0" g="0" b="0"/>
                      </a:solidFill>
                      <a:prstDash val="solid"/>
                      <a:round/>
                      <a:headEnd type="none" w="med" len="med"/>
                      <a:tailEnd type="none" w="med" len="med"/>
                    </a:lnB>
                  </a:tcPr>
                </a:tc>
                <a:tc>
                  <a:txBody>
                    <a:bodyPr/>
                    <a:lstStyle/>
                    <a:p>
                      <a:pPr algn="ctr"/>
                      <a:r>
                        <a:rPr lang="en-US" dirty="0">
                          <a:latin typeface="Franklin Gothic Book"/>
                          <a:cs typeface="Franklin Gothic Book"/>
                        </a:rPr>
                        <a:t>Compliance</a:t>
                      </a:r>
                    </a:p>
                  </a:txBody>
                  <a:tcPr>
                    <a:lnL w="3175" cap="flat" cmpd="sng" algn="ctr">
                      <a:solidFill>
                        <a:scrgbClr r="0" g="0" b="0"/>
                      </a:solidFill>
                      <a:prstDash val="solid"/>
                      <a:round/>
                      <a:headEnd type="none" w="med" len="med"/>
                      <a:tailEnd type="none" w="med" len="med"/>
                    </a:lnL>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1600" b="1" dirty="0">
                          <a:latin typeface="Franklin Gothic Book"/>
                          <a:cs typeface="Franklin Gothic Book"/>
                        </a:rPr>
                        <a:t>Which style</a:t>
                      </a:r>
                      <a:r>
                        <a:rPr lang="en-US" sz="1600" b="1" baseline="0" dirty="0">
                          <a:latin typeface="Franklin Gothic Book"/>
                          <a:cs typeface="Franklin Gothic Book"/>
                        </a:rPr>
                        <a:t> would be best</a:t>
                      </a:r>
                      <a:r>
                        <a:rPr lang="en-US" sz="1600" b="1" dirty="0">
                          <a:latin typeface="Franklin Gothic Book"/>
                          <a:cs typeface="Franklin Gothic Book"/>
                        </a:rPr>
                        <a:t>?</a:t>
                      </a:r>
                    </a:p>
                  </a:txBody>
                  <a:tcP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3200" b="1" dirty="0">
                          <a:latin typeface="Franklin Gothic Book"/>
                          <a:cs typeface="Franklin Gothic Book"/>
                        </a:rPr>
                        <a:t>D</a:t>
                      </a: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3200" b="1" dirty="0">
                          <a:latin typeface="Franklin Gothic Book"/>
                          <a:cs typeface="Franklin Gothic Book"/>
                        </a:rPr>
                        <a:t>I</a:t>
                      </a: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3200" b="1" dirty="0">
                          <a:latin typeface="Franklin Gothic Book"/>
                          <a:cs typeface="Franklin Gothic Book"/>
                        </a:rPr>
                        <a:t>S</a:t>
                      </a: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ctr"/>
                      <a:r>
                        <a:rPr lang="en-US" sz="3200" b="1" dirty="0">
                          <a:latin typeface="Franklin Gothic Book"/>
                          <a:cs typeface="Franklin Gothic Book"/>
                        </a:rPr>
                        <a:t>C</a:t>
                      </a:r>
                    </a:p>
                  </a:txBody>
                  <a:tcPr>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600" dirty="0">
                          <a:latin typeface="Franklin Gothic Book"/>
                          <a:cs typeface="Franklin Gothic Book"/>
                        </a:rPr>
                        <a:t>1. Identifying problems</a:t>
                      </a:r>
                    </a:p>
                  </a:txBody>
                  <a:tcP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1600" dirty="0">
                          <a:latin typeface="Franklin Gothic Book"/>
                          <a:cs typeface="Franklin Gothic Book"/>
                        </a:rPr>
                        <a:t>2. Brainstorming </a:t>
                      </a:r>
                      <a:br>
                        <a:rPr lang="en-US" sz="1600" dirty="0">
                          <a:latin typeface="Franklin Gothic Book"/>
                          <a:cs typeface="Franklin Gothic Book"/>
                        </a:rPr>
                      </a:br>
                      <a:r>
                        <a:rPr lang="en-US" sz="1600" dirty="0">
                          <a:latin typeface="Franklin Gothic Book"/>
                          <a:cs typeface="Franklin Gothic Book"/>
                        </a:rPr>
                        <a:t>    solutions</a:t>
                      </a:r>
                    </a:p>
                  </a:txBody>
                  <a:tcP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1600" dirty="0">
                          <a:latin typeface="Franklin Gothic Book"/>
                          <a:cs typeface="Franklin Gothic Book"/>
                        </a:rPr>
                        <a:t>3. Developing the </a:t>
                      </a:r>
                      <a:br>
                        <a:rPr lang="en-US" sz="1600" dirty="0">
                          <a:latin typeface="Franklin Gothic Book"/>
                          <a:cs typeface="Franklin Gothic Book"/>
                        </a:rPr>
                      </a:br>
                      <a:r>
                        <a:rPr lang="en-US" sz="1600" dirty="0">
                          <a:latin typeface="Franklin Gothic Book"/>
                          <a:cs typeface="Franklin Gothic Book"/>
                        </a:rPr>
                        <a:t>    detailed plan</a:t>
                      </a:r>
                    </a:p>
                  </a:txBody>
                  <a:tcP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sz="1600" dirty="0">
                          <a:latin typeface="Franklin Gothic Book"/>
                          <a:cs typeface="Franklin Gothic Book"/>
                        </a:rPr>
                        <a:t>4. Documenting the plan</a:t>
                      </a:r>
                    </a:p>
                  </a:txBody>
                  <a:tcP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370840">
                <a:tc>
                  <a:txBody>
                    <a:bodyPr/>
                    <a:lstStyle/>
                    <a:p>
                      <a:r>
                        <a:rPr lang="en-US" sz="1600" dirty="0">
                          <a:latin typeface="Franklin Gothic Book"/>
                          <a:cs typeface="Franklin Gothic Book"/>
                        </a:rPr>
                        <a:t>5. Selling the plan to </a:t>
                      </a:r>
                      <a:br>
                        <a:rPr lang="en-US" sz="1600" dirty="0">
                          <a:latin typeface="Franklin Gothic Book"/>
                          <a:cs typeface="Franklin Gothic Book"/>
                        </a:rPr>
                      </a:br>
                      <a:r>
                        <a:rPr lang="en-US" sz="1600" dirty="0">
                          <a:latin typeface="Franklin Gothic Book"/>
                          <a:cs typeface="Franklin Gothic Book"/>
                        </a:rPr>
                        <a:t>    management</a:t>
                      </a:r>
                    </a:p>
                  </a:txBody>
                  <a:tcP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r>
                        <a:rPr lang="en-US" sz="1600" dirty="0">
                          <a:latin typeface="Franklin Gothic Book"/>
                          <a:cs typeface="Franklin Gothic Book"/>
                        </a:rPr>
                        <a:t>6. Overseeing plan </a:t>
                      </a:r>
                    </a:p>
                    <a:p>
                      <a:r>
                        <a:rPr lang="en-US" sz="1600" dirty="0">
                          <a:latin typeface="Franklin Gothic Book"/>
                          <a:cs typeface="Franklin Gothic Book"/>
                        </a:rPr>
                        <a:t>    execution</a:t>
                      </a:r>
                    </a:p>
                  </a:txBody>
                  <a:tcP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370840">
                <a:tc>
                  <a:txBody>
                    <a:bodyPr/>
                    <a:lstStyle/>
                    <a:p>
                      <a:r>
                        <a:rPr lang="en-US" sz="1600" dirty="0">
                          <a:latin typeface="Franklin Gothic Book"/>
                          <a:cs typeface="Franklin Gothic Book"/>
                        </a:rPr>
                        <a:t>7.</a:t>
                      </a:r>
                      <a:r>
                        <a:rPr lang="en-US" sz="1600" baseline="0" dirty="0">
                          <a:latin typeface="Franklin Gothic Book"/>
                          <a:cs typeface="Franklin Gothic Book"/>
                        </a:rPr>
                        <a:t> Executing the work </a:t>
                      </a:r>
                      <a:br>
                        <a:rPr lang="en-US" sz="1600" baseline="0" dirty="0">
                          <a:latin typeface="Franklin Gothic Book"/>
                          <a:cs typeface="Franklin Gothic Book"/>
                        </a:rPr>
                      </a:br>
                      <a:r>
                        <a:rPr lang="en-US" sz="1600" baseline="0" dirty="0">
                          <a:latin typeface="Franklin Gothic Book"/>
                          <a:cs typeface="Franklin Gothic Book"/>
                        </a:rPr>
                        <a:t>    plan</a:t>
                      </a:r>
                      <a:endParaRPr lang="en-US" sz="1600" dirty="0">
                        <a:latin typeface="Franklin Gothic Book"/>
                        <a:cs typeface="Franklin Gothic Book"/>
                      </a:endParaRPr>
                    </a:p>
                  </a:txBody>
                  <a:tcPr>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tcPr>
                </a:tc>
                <a:tc>
                  <a:txBody>
                    <a:bodyPr/>
                    <a:lstStyle/>
                    <a:p>
                      <a:endParaRPr lang="en-US" dirty="0">
                        <a:latin typeface="Franklin Gothic Book"/>
                        <a:cs typeface="Franklin Gothic Book"/>
                      </a:endParaRPr>
                    </a:p>
                  </a:txBody>
                  <a:tcPr>
                    <a:lnL w="3175" cap="flat" cmpd="sng" algn="ctr">
                      <a:solidFill>
                        <a:scrgbClr r="0" g="0" b="0"/>
                      </a:solidFill>
                      <a:prstDash val="solid"/>
                      <a:round/>
                      <a:headEnd type="none" w="med" len="med"/>
                      <a:tailEnd type="none" w="med" len="med"/>
                    </a:lnL>
                    <a:lnT w="3175"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8"/>
                  </a:ext>
                </a:extLst>
              </a:tr>
            </a:tbl>
          </a:graphicData>
        </a:graphic>
      </p:graphicFrame>
      <p:sp>
        <p:nvSpPr>
          <p:cNvPr id="7" name="TextBox 6"/>
          <p:cNvSpPr txBox="1"/>
          <p:nvPr/>
        </p:nvSpPr>
        <p:spPr>
          <a:xfrm>
            <a:off x="7844811" y="2436663"/>
            <a:ext cx="457902" cy="369332"/>
          </a:xfrm>
          <a:prstGeom prst="rect">
            <a:avLst/>
          </a:prstGeom>
          <a:noFill/>
        </p:spPr>
        <p:txBody>
          <a:bodyPr wrap="square" rtlCol="0">
            <a:spAutoFit/>
          </a:bodyPr>
          <a:lstStyle/>
          <a:p>
            <a:pPr algn="ctr"/>
            <a:r>
              <a:rPr lang="en-US" b="1" dirty="0"/>
              <a:t>X</a:t>
            </a:r>
          </a:p>
        </p:txBody>
      </p:sp>
      <p:sp>
        <p:nvSpPr>
          <p:cNvPr id="8" name="TextBox 7"/>
          <p:cNvSpPr txBox="1"/>
          <p:nvPr/>
        </p:nvSpPr>
        <p:spPr>
          <a:xfrm>
            <a:off x="5045561" y="2946423"/>
            <a:ext cx="457902" cy="369332"/>
          </a:xfrm>
          <a:prstGeom prst="rect">
            <a:avLst/>
          </a:prstGeom>
          <a:noFill/>
        </p:spPr>
        <p:txBody>
          <a:bodyPr wrap="square" rtlCol="0">
            <a:spAutoFit/>
          </a:bodyPr>
          <a:lstStyle/>
          <a:p>
            <a:pPr algn="ctr"/>
            <a:r>
              <a:rPr lang="en-US" b="1" dirty="0"/>
              <a:t>X</a:t>
            </a:r>
          </a:p>
        </p:txBody>
      </p:sp>
      <p:sp>
        <p:nvSpPr>
          <p:cNvPr id="9" name="TextBox 8"/>
          <p:cNvSpPr txBox="1"/>
          <p:nvPr/>
        </p:nvSpPr>
        <p:spPr>
          <a:xfrm>
            <a:off x="7844811" y="3473646"/>
            <a:ext cx="457902" cy="369332"/>
          </a:xfrm>
          <a:prstGeom prst="rect">
            <a:avLst/>
          </a:prstGeom>
          <a:noFill/>
        </p:spPr>
        <p:txBody>
          <a:bodyPr wrap="square" rtlCol="0">
            <a:spAutoFit/>
          </a:bodyPr>
          <a:lstStyle/>
          <a:p>
            <a:pPr algn="ctr"/>
            <a:r>
              <a:rPr lang="en-US" b="1" dirty="0"/>
              <a:t>X</a:t>
            </a:r>
          </a:p>
        </p:txBody>
      </p:sp>
      <p:sp>
        <p:nvSpPr>
          <p:cNvPr id="10" name="TextBox 9"/>
          <p:cNvSpPr txBox="1"/>
          <p:nvPr/>
        </p:nvSpPr>
        <p:spPr>
          <a:xfrm>
            <a:off x="6427907" y="3981035"/>
            <a:ext cx="457902" cy="369332"/>
          </a:xfrm>
          <a:prstGeom prst="rect">
            <a:avLst/>
          </a:prstGeom>
          <a:noFill/>
        </p:spPr>
        <p:txBody>
          <a:bodyPr wrap="square" rtlCol="0">
            <a:spAutoFit/>
          </a:bodyPr>
          <a:lstStyle/>
          <a:p>
            <a:pPr algn="ctr"/>
            <a:r>
              <a:rPr lang="en-US" b="1" dirty="0"/>
              <a:t>X</a:t>
            </a:r>
          </a:p>
        </p:txBody>
      </p:sp>
      <p:sp>
        <p:nvSpPr>
          <p:cNvPr id="11" name="TextBox 10"/>
          <p:cNvSpPr txBox="1"/>
          <p:nvPr/>
        </p:nvSpPr>
        <p:spPr>
          <a:xfrm>
            <a:off x="6427907" y="5581481"/>
            <a:ext cx="457902" cy="369332"/>
          </a:xfrm>
          <a:prstGeom prst="rect">
            <a:avLst/>
          </a:prstGeom>
          <a:noFill/>
        </p:spPr>
        <p:txBody>
          <a:bodyPr wrap="square" rtlCol="0">
            <a:spAutoFit/>
          </a:bodyPr>
          <a:lstStyle/>
          <a:p>
            <a:pPr algn="ctr"/>
            <a:r>
              <a:rPr lang="en-US" b="1" dirty="0"/>
              <a:t>X</a:t>
            </a:r>
          </a:p>
        </p:txBody>
      </p:sp>
      <p:sp>
        <p:nvSpPr>
          <p:cNvPr id="12" name="TextBox 11"/>
          <p:cNvSpPr txBox="1"/>
          <p:nvPr/>
        </p:nvSpPr>
        <p:spPr>
          <a:xfrm>
            <a:off x="5045561" y="4415223"/>
            <a:ext cx="457902" cy="369332"/>
          </a:xfrm>
          <a:prstGeom prst="rect">
            <a:avLst/>
          </a:prstGeom>
          <a:noFill/>
        </p:spPr>
        <p:txBody>
          <a:bodyPr wrap="square" rtlCol="0">
            <a:spAutoFit/>
          </a:bodyPr>
          <a:lstStyle/>
          <a:p>
            <a:pPr algn="ctr"/>
            <a:r>
              <a:rPr lang="en-US" b="1" dirty="0"/>
              <a:t>X</a:t>
            </a:r>
          </a:p>
        </p:txBody>
      </p:sp>
      <p:sp>
        <p:nvSpPr>
          <p:cNvPr id="13" name="TextBox 12"/>
          <p:cNvSpPr txBox="1"/>
          <p:nvPr/>
        </p:nvSpPr>
        <p:spPr>
          <a:xfrm>
            <a:off x="3792810" y="5009195"/>
            <a:ext cx="457902" cy="369332"/>
          </a:xfrm>
          <a:prstGeom prst="rect">
            <a:avLst/>
          </a:prstGeom>
          <a:noFill/>
        </p:spPr>
        <p:txBody>
          <a:bodyPr wrap="square" rtlCol="0">
            <a:spAutoFit/>
          </a:bodyPr>
          <a:lstStyle/>
          <a:p>
            <a:pPr algn="ctr"/>
            <a:r>
              <a:rPr lang="en-US" b="1" dirty="0"/>
              <a:t>X</a:t>
            </a:r>
          </a:p>
        </p:txBody>
      </p:sp>
      <p:sp>
        <p:nvSpPr>
          <p:cNvPr id="14" name="Slide Number Placeholder 13"/>
          <p:cNvSpPr>
            <a:spLocks noGrp="1"/>
          </p:cNvSpPr>
          <p:nvPr>
            <p:ph type="sldNum" sz="quarter" idx="4294967295"/>
          </p:nvPr>
        </p:nvSpPr>
        <p:spPr>
          <a:xfrm>
            <a:off x="8502162" y="6297300"/>
            <a:ext cx="641838" cy="560700"/>
          </a:xfrm>
          <a:prstGeom prst="rect">
            <a:avLst/>
          </a:prstGeom>
        </p:spPr>
        <p:txBody>
          <a:bodyPr/>
          <a:lstStyle/>
          <a:p>
            <a:endParaRPr lang="en-US" dirty="0"/>
          </a:p>
        </p:txBody>
      </p:sp>
      <p:sp>
        <p:nvSpPr>
          <p:cNvPr id="15" name="Rectangle 14"/>
          <p:cNvSpPr/>
          <p:nvPr/>
        </p:nvSpPr>
        <p:spPr>
          <a:xfrm>
            <a:off x="0" y="6079668"/>
            <a:ext cx="9144000" cy="759343"/>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i="1" dirty="0">
                <a:latin typeface="Franklin Gothic Medium"/>
                <a:cs typeface="Franklin Gothic Medium"/>
              </a:rPr>
              <a:t>What are the challenges a team would face that was lacking one of the styles?</a:t>
            </a:r>
          </a:p>
        </p:txBody>
      </p:sp>
      <p:sp>
        <p:nvSpPr>
          <p:cNvPr id="3" name="Rectangle 2"/>
          <p:cNvSpPr/>
          <p:nvPr/>
        </p:nvSpPr>
        <p:spPr>
          <a:xfrm>
            <a:off x="316992" y="1009583"/>
            <a:ext cx="2749151" cy="369332"/>
          </a:xfrm>
          <a:prstGeom prst="rect">
            <a:avLst/>
          </a:prstGeom>
        </p:spPr>
        <p:txBody>
          <a:bodyPr wrap="none">
            <a:spAutoFit/>
          </a:bodyPr>
          <a:lstStyle/>
          <a:p>
            <a:r>
              <a:rPr lang="en-US" b="1" dirty="0">
                <a:solidFill>
                  <a:srgbClr val="E46C0A"/>
                </a:solidFill>
              </a:rPr>
              <a:t>Assigning the Project Team</a:t>
            </a:r>
          </a:p>
        </p:txBody>
      </p:sp>
      <p:sp>
        <p:nvSpPr>
          <p:cNvPr id="16" name="TextBox 8"/>
          <p:cNvSpPr txBox="1"/>
          <p:nvPr/>
        </p:nvSpPr>
        <p:spPr>
          <a:xfrm>
            <a:off x="8860950" y="6060679"/>
            <a:ext cx="668862"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1">
                    <a:lumMod val="75000"/>
                  </a:schemeClr>
                </a:solidFill>
              </a:rPr>
              <a:t>-</a:t>
            </a:r>
          </a:p>
        </p:txBody>
      </p:sp>
    </p:spTree>
    <p:extLst>
      <p:ext uri="{BB962C8B-B14F-4D97-AF65-F5344CB8AC3E}">
        <p14:creationId xmlns:p14="http://schemas.microsoft.com/office/powerpoint/2010/main" val="198088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365" y="-84751"/>
            <a:ext cx="8071290" cy="1143000"/>
          </a:xfrm>
        </p:spPr>
        <p:txBody>
          <a:bodyPr>
            <a:normAutofit/>
          </a:bodyPr>
          <a:lstStyle/>
          <a:p>
            <a:r>
              <a:rPr lang="en-US" altLang="en-US" dirty="0">
                <a:solidFill>
                  <a:schemeClr val="tx2"/>
                </a:solidFill>
              </a:rPr>
              <a:t>D. Recognizing and Addressing Style Clashes </a:t>
            </a:r>
            <a:endParaRPr lang="en-US" dirty="0">
              <a:solidFill>
                <a:schemeClr val="tx2"/>
              </a:solidFill>
            </a:endParaRPr>
          </a:p>
        </p:txBody>
      </p:sp>
      <p:sp>
        <p:nvSpPr>
          <p:cNvPr id="3" name="Content Placeholder 2"/>
          <p:cNvSpPr>
            <a:spLocks noGrp="1"/>
          </p:cNvSpPr>
          <p:nvPr>
            <p:ph idx="1"/>
          </p:nvPr>
        </p:nvSpPr>
        <p:spPr>
          <a:xfrm>
            <a:off x="619000" y="1143000"/>
            <a:ext cx="8071290" cy="4337109"/>
          </a:xfrm>
        </p:spPr>
        <p:txBody>
          <a:bodyPr>
            <a:noAutofit/>
          </a:bodyPr>
          <a:lstStyle/>
          <a:p>
            <a:pPr marL="514350" indent="-514350">
              <a:buFont typeface="+mj-lt"/>
              <a:buAutoNum type="arabicPeriod"/>
            </a:pPr>
            <a:r>
              <a:rPr lang="en-US" sz="3000" dirty="0">
                <a:solidFill>
                  <a:schemeClr val="tx2"/>
                </a:solidFill>
              </a:rPr>
              <a:t>In working with a team member or client, consider his/her dominant communication style.</a:t>
            </a:r>
          </a:p>
          <a:p>
            <a:pPr marL="514350" indent="-514350">
              <a:buFont typeface="+mj-lt"/>
              <a:buAutoNum type="arabicPeriod"/>
            </a:pPr>
            <a:r>
              <a:rPr lang="en-US" sz="3000" dirty="0">
                <a:solidFill>
                  <a:schemeClr val="tx2"/>
                </a:solidFill>
              </a:rPr>
              <a:t>Adjust your communication approach so that it is more in line with your team member or client’s style.</a:t>
            </a:r>
          </a:p>
          <a:p>
            <a:pPr marL="514350" indent="-514350">
              <a:buFont typeface="+mj-lt"/>
              <a:buAutoNum type="arabicPeriod"/>
            </a:pPr>
            <a:r>
              <a:rPr lang="en-US" sz="3000" dirty="0">
                <a:solidFill>
                  <a:schemeClr val="tx2"/>
                </a:solidFill>
              </a:rPr>
              <a:t>Recognize your own communication bias!</a:t>
            </a:r>
          </a:p>
          <a:p>
            <a:pPr marL="514350" indent="-514350">
              <a:buFont typeface="+mj-lt"/>
              <a:buAutoNum type="arabicPeriod"/>
            </a:pPr>
            <a:r>
              <a:rPr lang="en-US" sz="3000" dirty="0">
                <a:solidFill>
                  <a:schemeClr val="tx2"/>
                </a:solidFill>
              </a:rPr>
              <a:t>Look for signs that you may be miscommunicating.</a:t>
            </a:r>
          </a:p>
          <a:p>
            <a:pPr marL="514350" indent="-514350">
              <a:buFont typeface="+mj-lt"/>
              <a:buAutoNum type="arabicPeriod"/>
            </a:pPr>
            <a:endParaRPr lang="en-US" sz="3000" dirty="0">
              <a:solidFill>
                <a:schemeClr val="tx2"/>
              </a:solidFill>
            </a:endParaRPr>
          </a:p>
          <a:p>
            <a:pPr marL="0" indent="0">
              <a:buNone/>
            </a:pPr>
            <a:endParaRPr lang="en-US" sz="3000" dirty="0">
              <a:solidFill>
                <a:schemeClr val="tx2"/>
              </a:solidFill>
            </a:endParaRPr>
          </a:p>
        </p:txBody>
      </p:sp>
      <p:sp>
        <p:nvSpPr>
          <p:cNvPr id="7" name="TextBox 8"/>
          <p:cNvSpPr txBox="1"/>
          <p:nvPr/>
        </p:nvSpPr>
        <p:spPr>
          <a:xfrm>
            <a:off x="8690290" y="5015068"/>
            <a:ext cx="668862"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1">
                    <a:lumMod val="75000"/>
                  </a:schemeClr>
                </a:solidFill>
              </a:rPr>
              <a:t>-</a:t>
            </a:r>
          </a:p>
        </p:txBody>
      </p:sp>
      <p:sp>
        <p:nvSpPr>
          <p:cNvPr id="5"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66</a:t>
            </a:fld>
            <a:r>
              <a:rPr lang="en-US" dirty="0"/>
              <a:t> </a:t>
            </a:r>
            <a:r>
              <a:rPr lang="en-US" dirty="0">
                <a:solidFill>
                  <a:srgbClr val="002060"/>
                </a:solidFill>
                <a:latin typeface="Calibri"/>
              </a:rPr>
              <a:t>| </a:t>
            </a:r>
            <a:r>
              <a:rPr lang="en-US" sz="1400" dirty="0">
                <a:solidFill>
                  <a:srgbClr val="04346C"/>
                </a:solidFill>
                <a:latin typeface="Franklin Gothic Book"/>
              </a:rPr>
              <a:t>2-15</a:t>
            </a:r>
            <a:endParaRPr lang="en-US" dirty="0"/>
          </a:p>
        </p:txBody>
      </p:sp>
    </p:spTree>
    <p:extLst>
      <p:ext uri="{BB962C8B-B14F-4D97-AF65-F5344CB8AC3E}">
        <p14:creationId xmlns:p14="http://schemas.microsoft.com/office/powerpoint/2010/main" val="320537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0" y="0"/>
            <a:ext cx="8281626" cy="973498"/>
          </a:xfrm>
        </p:spPr>
        <p:txBody>
          <a:bodyPr/>
          <a:lstStyle/>
          <a:p>
            <a:r>
              <a:rPr lang="en-US" altLang="en-US" dirty="0">
                <a:solidFill>
                  <a:schemeClr val="tx2"/>
                </a:solidFill>
              </a:rPr>
              <a:t>D. Recognizing and Addressing Style Clashes </a:t>
            </a:r>
            <a:endParaRPr lang="en-US" dirty="0">
              <a:solidFill>
                <a:schemeClr val="tx2"/>
              </a:solidFill>
            </a:endParaRPr>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16" name="TextBox 15"/>
          <p:cNvSpPr txBox="1"/>
          <p:nvPr/>
        </p:nvSpPr>
        <p:spPr>
          <a:xfrm>
            <a:off x="8692952" y="3678466"/>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3" name="Rectangle 2"/>
          <p:cNvSpPr/>
          <p:nvPr/>
        </p:nvSpPr>
        <p:spPr>
          <a:xfrm>
            <a:off x="518538" y="1060945"/>
            <a:ext cx="8339386" cy="461665"/>
          </a:xfrm>
          <a:prstGeom prst="rect">
            <a:avLst/>
          </a:prstGeom>
        </p:spPr>
        <p:txBody>
          <a:bodyPr wrap="square">
            <a:spAutoFit/>
          </a:bodyPr>
          <a:lstStyle/>
          <a:p>
            <a:r>
              <a:rPr lang="en-US" sz="2400" dirty="0">
                <a:solidFill>
                  <a:schemeClr val="tx2"/>
                </a:solidFill>
                <a:latin typeface="Franklin Gothic Book" panose="020B0503020102020204" pitchFamily="34" charset="0"/>
              </a:rPr>
              <a:t>The </a:t>
            </a:r>
            <a:r>
              <a:rPr lang="en-US" sz="2400" b="1" dirty="0">
                <a:solidFill>
                  <a:srgbClr val="FF0000"/>
                </a:solidFill>
                <a:latin typeface="Franklin Gothic Book" panose="020B0503020102020204" pitchFamily="34" charset="0"/>
              </a:rPr>
              <a:t>warning signs </a:t>
            </a:r>
            <a:r>
              <a:rPr lang="en-US" sz="2400" dirty="0">
                <a:solidFill>
                  <a:schemeClr val="tx2"/>
                </a:solidFill>
                <a:latin typeface="Franklin Gothic Book" panose="020B0503020102020204" pitchFamily="34" charset="0"/>
              </a:rPr>
              <a:t>that you may be miscommunicating.</a:t>
            </a:r>
          </a:p>
        </p:txBody>
      </p:sp>
      <p:graphicFrame>
        <p:nvGraphicFramePr>
          <p:cNvPr id="6" name="Table 5"/>
          <p:cNvGraphicFramePr>
            <a:graphicFrameLocks noGrp="1"/>
          </p:cNvGraphicFramePr>
          <p:nvPr>
            <p:extLst>
              <p:ext uri="{D42A27DB-BD31-4B8C-83A1-F6EECF244321}">
                <p14:modId xmlns:p14="http://schemas.microsoft.com/office/powerpoint/2010/main" val="4157544232"/>
              </p:ext>
            </p:extLst>
          </p:nvPr>
        </p:nvGraphicFramePr>
        <p:xfrm>
          <a:off x="680012" y="1627649"/>
          <a:ext cx="7968688" cy="3964661"/>
        </p:xfrm>
        <a:graphic>
          <a:graphicData uri="http://schemas.openxmlformats.org/drawingml/2006/table">
            <a:tbl>
              <a:tblPr firstRow="1" firstCol="1" bandRow="1"/>
              <a:tblGrid>
                <a:gridCol w="977793">
                  <a:extLst>
                    <a:ext uri="{9D8B030D-6E8A-4147-A177-3AD203B41FA5}">
                      <a16:colId xmlns:a16="http://schemas.microsoft.com/office/drawing/2014/main" val="1439543898"/>
                    </a:ext>
                  </a:extLst>
                </a:gridCol>
                <a:gridCol w="1336829">
                  <a:extLst>
                    <a:ext uri="{9D8B030D-6E8A-4147-A177-3AD203B41FA5}">
                      <a16:colId xmlns:a16="http://schemas.microsoft.com/office/drawing/2014/main" val="2215398826"/>
                    </a:ext>
                  </a:extLst>
                </a:gridCol>
                <a:gridCol w="1792647">
                  <a:extLst>
                    <a:ext uri="{9D8B030D-6E8A-4147-A177-3AD203B41FA5}">
                      <a16:colId xmlns:a16="http://schemas.microsoft.com/office/drawing/2014/main" val="3184479747"/>
                    </a:ext>
                  </a:extLst>
                </a:gridCol>
                <a:gridCol w="1946894">
                  <a:extLst>
                    <a:ext uri="{9D8B030D-6E8A-4147-A177-3AD203B41FA5}">
                      <a16:colId xmlns:a16="http://schemas.microsoft.com/office/drawing/2014/main" val="949266072"/>
                    </a:ext>
                  </a:extLst>
                </a:gridCol>
                <a:gridCol w="1914525">
                  <a:extLst>
                    <a:ext uri="{9D8B030D-6E8A-4147-A177-3AD203B41FA5}">
                      <a16:colId xmlns:a16="http://schemas.microsoft.com/office/drawing/2014/main" val="3655296065"/>
                    </a:ext>
                  </a:extLst>
                </a:gridCol>
              </a:tblGrid>
              <a:tr h="845050">
                <a:tc>
                  <a:txBody>
                    <a:bodyPr/>
                    <a:lstStyle/>
                    <a:p>
                      <a:pPr marL="0" marR="0">
                        <a:spcBef>
                          <a:spcPts val="0"/>
                        </a:spcBef>
                        <a:spcAft>
                          <a:spcPts val="0"/>
                        </a:spcAft>
                      </a:pPr>
                      <a:r>
                        <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Style</a:t>
                      </a: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9D"/>
                    </a:solidFill>
                  </a:tcPr>
                </a:tc>
                <a:tc>
                  <a:txBody>
                    <a:bodyPr/>
                    <a:lstStyle/>
                    <a:p>
                      <a:pPr marL="0" marR="0">
                        <a:spcBef>
                          <a:spcPts val="0"/>
                        </a:spcBef>
                        <a:spcAft>
                          <a:spcPts val="0"/>
                        </a:spcAft>
                      </a:pPr>
                      <a:r>
                        <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Key Factor</a:t>
                      </a: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9D"/>
                    </a:solidFill>
                  </a:tcPr>
                </a:tc>
                <a:tc>
                  <a:txBody>
                    <a:bodyPr/>
                    <a:lstStyle/>
                    <a:p>
                      <a:pPr marL="0" marR="0">
                        <a:spcBef>
                          <a:spcPts val="0"/>
                        </a:spcBef>
                        <a:spcAft>
                          <a:spcPts val="0"/>
                        </a:spcAft>
                      </a:pPr>
                      <a:r>
                        <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What You Are Doing</a:t>
                      </a: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9D"/>
                    </a:solidFill>
                  </a:tcPr>
                </a:tc>
                <a:tc>
                  <a:txBody>
                    <a:bodyPr/>
                    <a:lstStyle/>
                    <a:p>
                      <a:pPr marL="0" marR="0">
                        <a:spcBef>
                          <a:spcPts val="0"/>
                        </a:spcBef>
                        <a:spcAft>
                          <a:spcPts val="0"/>
                        </a:spcAft>
                      </a:pPr>
                      <a:r>
                        <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Warning Sign</a:t>
                      </a: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9D"/>
                    </a:solidFill>
                  </a:tcPr>
                </a:tc>
                <a:tc>
                  <a:txBody>
                    <a:bodyPr/>
                    <a:lstStyle/>
                    <a:p>
                      <a:pPr marL="0" marR="0">
                        <a:spcBef>
                          <a:spcPts val="0"/>
                        </a:spcBef>
                        <a:spcAft>
                          <a:spcPts val="0"/>
                        </a:spcAft>
                      </a:pPr>
                      <a:r>
                        <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Transition Words</a:t>
                      </a: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9D"/>
                    </a:solidFill>
                  </a:tcPr>
                </a:tc>
                <a:extLst>
                  <a:ext uri="{0D108BD9-81ED-4DB2-BD59-A6C34878D82A}">
                    <a16:rowId xmlns:a16="http://schemas.microsoft.com/office/drawing/2014/main" val="674439133"/>
                  </a:ext>
                </a:extLst>
              </a:tr>
              <a:tr h="1373206">
                <a:tc>
                  <a:txBody>
                    <a:bodyPr/>
                    <a:lstStyle/>
                    <a:p>
                      <a:pPr marL="0" marR="0">
                        <a:spcBef>
                          <a:spcPts val="600"/>
                        </a:spcBef>
                        <a:spcAft>
                          <a:spcPts val="600"/>
                        </a:spcAft>
                      </a:pPr>
                      <a:r>
                        <a:rPr lang="en-US" sz="2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D</a:t>
                      </a:r>
                      <a:endPar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2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Getting it done</a:t>
                      </a:r>
                      <a:endPar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endPar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endPar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endPar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0478472"/>
                  </a:ext>
                </a:extLst>
              </a:tr>
              <a:tr h="1746405">
                <a:tc>
                  <a:txBody>
                    <a:bodyPr/>
                    <a:lstStyle/>
                    <a:p>
                      <a:pPr marL="0" marR="0">
                        <a:spcBef>
                          <a:spcPts val="600"/>
                        </a:spcBef>
                        <a:spcAft>
                          <a:spcPts val="600"/>
                        </a:spcAft>
                      </a:pPr>
                      <a:r>
                        <a:rPr lang="en-US" sz="2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I</a:t>
                      </a:r>
                      <a:endPar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2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Being heard</a:t>
                      </a:r>
                      <a:endPar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endPar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endPar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endPar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9605942"/>
                  </a:ext>
                </a:extLst>
              </a:tr>
            </a:tbl>
          </a:graphicData>
        </a:graphic>
      </p:graphicFrame>
      <p:sp>
        <p:nvSpPr>
          <p:cNvPr id="7" name="TextBox 6"/>
          <p:cNvSpPr txBox="1"/>
          <p:nvPr/>
        </p:nvSpPr>
        <p:spPr>
          <a:xfrm>
            <a:off x="2987112" y="2493407"/>
            <a:ext cx="1449731" cy="830997"/>
          </a:xfrm>
          <a:prstGeom prst="rect">
            <a:avLst/>
          </a:prstGeom>
          <a:noFill/>
        </p:spPr>
        <p:txBody>
          <a:bodyPr wrap="square" rtlCol="0">
            <a:spAutoFit/>
          </a:bodyPr>
          <a:lstStyle/>
          <a:p>
            <a:pPr lvl="0">
              <a:spcBef>
                <a:spcPts val="600"/>
              </a:spcBef>
              <a:spcAft>
                <a:spcPts val="600"/>
              </a:spcAft>
            </a:pPr>
            <a:r>
              <a:rPr lang="en-US" sz="2400" dirty="0">
                <a:solidFill>
                  <a:srgbClr val="1F497D"/>
                </a:solidFill>
                <a:latin typeface="Arial" panose="020B0604020202020204" pitchFamily="34" charset="0"/>
                <a:ea typeface="Times New Roman" panose="02020603050405020304" pitchFamily="18" charset="0"/>
                <a:cs typeface="Arial" panose="020B0604020202020204" pitchFamily="34" charset="0"/>
              </a:rPr>
              <a:t>Wasting their time</a:t>
            </a:r>
            <a:endParaRPr lang="en-US" sz="2400" dirty="0">
              <a:solidFill>
                <a:srgbClr val="1F497D"/>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TextBox 7"/>
          <p:cNvSpPr txBox="1"/>
          <p:nvPr/>
        </p:nvSpPr>
        <p:spPr>
          <a:xfrm>
            <a:off x="4794934" y="2476500"/>
            <a:ext cx="1809993" cy="1200329"/>
          </a:xfrm>
          <a:prstGeom prst="rect">
            <a:avLst/>
          </a:prstGeom>
          <a:noFill/>
        </p:spPr>
        <p:txBody>
          <a:bodyPr wrap="square" rtlCol="0">
            <a:spAutoFit/>
          </a:bodyPr>
          <a:lstStyle/>
          <a:p>
            <a:r>
              <a:rPr lang="en-US" sz="2400" dirty="0">
                <a:solidFill>
                  <a:srgbClr val="1F497D"/>
                </a:solidFill>
                <a:latin typeface="Arial" panose="020B0604020202020204" pitchFamily="34" charset="0"/>
                <a:ea typeface="Times New Roman" panose="02020603050405020304" pitchFamily="18" charset="0"/>
                <a:cs typeface="Arial" panose="020B0604020202020204" pitchFamily="34" charset="0"/>
              </a:rPr>
              <a:t>Impatience, looking at watch</a:t>
            </a:r>
            <a:endParaRPr lang="en-US" dirty="0"/>
          </a:p>
        </p:txBody>
      </p:sp>
      <p:sp>
        <p:nvSpPr>
          <p:cNvPr id="9" name="TextBox 8"/>
          <p:cNvSpPr txBox="1"/>
          <p:nvPr/>
        </p:nvSpPr>
        <p:spPr>
          <a:xfrm>
            <a:off x="6743943" y="2478137"/>
            <a:ext cx="2113981" cy="1200329"/>
          </a:xfrm>
          <a:prstGeom prst="rect">
            <a:avLst/>
          </a:prstGeom>
          <a:noFill/>
        </p:spPr>
        <p:txBody>
          <a:bodyPr wrap="square" rtlCol="0">
            <a:spAutoFit/>
          </a:bodyPr>
          <a:lstStyle/>
          <a:p>
            <a:pPr lvl="0">
              <a:spcBef>
                <a:spcPts val="600"/>
              </a:spcBef>
              <a:spcAft>
                <a:spcPts val="600"/>
              </a:spcAft>
            </a:pPr>
            <a:r>
              <a:rPr lang="en-US" sz="2400" dirty="0">
                <a:solidFill>
                  <a:srgbClr val="1F497D"/>
                </a:solidFill>
                <a:latin typeface="Arial" panose="020B0604020202020204" pitchFamily="34" charset="0"/>
                <a:ea typeface="Times New Roman" panose="02020603050405020304" pitchFamily="18" charset="0"/>
                <a:cs typeface="Arial" panose="020B0604020202020204" pitchFamily="34" charset="0"/>
              </a:rPr>
              <a:t>“Let’s get straight to the point here…”</a:t>
            </a:r>
            <a:endParaRPr lang="en-US" sz="2400" dirty="0">
              <a:solidFill>
                <a:srgbClr val="1F497D"/>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TextBox 9"/>
          <p:cNvSpPr txBox="1"/>
          <p:nvPr/>
        </p:nvSpPr>
        <p:spPr>
          <a:xfrm>
            <a:off x="3019425" y="3867150"/>
            <a:ext cx="1775509" cy="1569660"/>
          </a:xfrm>
          <a:prstGeom prst="rect">
            <a:avLst/>
          </a:prstGeom>
          <a:noFill/>
        </p:spPr>
        <p:txBody>
          <a:bodyPr wrap="square" rtlCol="0">
            <a:spAutoFit/>
          </a:bodyPr>
          <a:lstStyle/>
          <a:p>
            <a:pPr lvl="0">
              <a:spcBef>
                <a:spcPts val="600"/>
              </a:spcBef>
              <a:spcAft>
                <a:spcPts val="600"/>
              </a:spcAft>
            </a:pPr>
            <a:r>
              <a:rPr lang="en-US" sz="2400" dirty="0">
                <a:solidFill>
                  <a:srgbClr val="1F497D"/>
                </a:solidFill>
                <a:latin typeface="Arial" panose="020B0604020202020204" pitchFamily="34" charset="0"/>
                <a:ea typeface="Times New Roman" panose="02020603050405020304" pitchFamily="18" charset="0"/>
                <a:cs typeface="Arial" panose="020B0604020202020204" pitchFamily="34" charset="0"/>
              </a:rPr>
              <a:t>Not giving them a chance to speak</a:t>
            </a:r>
            <a:endParaRPr lang="en-US" sz="2400" dirty="0">
              <a:solidFill>
                <a:srgbClr val="1F497D"/>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TextBox 10"/>
          <p:cNvSpPr txBox="1"/>
          <p:nvPr/>
        </p:nvSpPr>
        <p:spPr>
          <a:xfrm>
            <a:off x="4794934" y="3867150"/>
            <a:ext cx="1949009" cy="461665"/>
          </a:xfrm>
          <a:prstGeom prst="rect">
            <a:avLst/>
          </a:prstGeom>
          <a:noFill/>
        </p:spPr>
        <p:txBody>
          <a:bodyPr wrap="square" rtlCol="0">
            <a:spAutoFit/>
          </a:bodyPr>
          <a:lstStyle/>
          <a:p>
            <a:r>
              <a:rPr lang="en-US" sz="2400" dirty="0">
                <a:solidFill>
                  <a:srgbClr val="1F497D"/>
                </a:solidFill>
                <a:latin typeface="Arial" panose="020B0604020202020204" pitchFamily="34" charset="0"/>
                <a:ea typeface="Times New Roman" panose="02020603050405020304" pitchFamily="18" charset="0"/>
                <a:cs typeface="Arial" panose="020B0604020202020204" pitchFamily="34" charset="0"/>
              </a:rPr>
              <a:t>Interrupting</a:t>
            </a:r>
            <a:endParaRPr lang="en-US" dirty="0"/>
          </a:p>
        </p:txBody>
      </p:sp>
      <p:sp>
        <p:nvSpPr>
          <p:cNvPr id="12" name="TextBox 11"/>
          <p:cNvSpPr txBox="1"/>
          <p:nvPr/>
        </p:nvSpPr>
        <p:spPr>
          <a:xfrm>
            <a:off x="6743943" y="3857625"/>
            <a:ext cx="1904757" cy="830997"/>
          </a:xfrm>
          <a:prstGeom prst="rect">
            <a:avLst/>
          </a:prstGeom>
          <a:noFill/>
        </p:spPr>
        <p:txBody>
          <a:bodyPr wrap="square" rtlCol="0">
            <a:spAutoFit/>
          </a:bodyPr>
          <a:lstStyle/>
          <a:p>
            <a:pPr lvl="0">
              <a:spcBef>
                <a:spcPts val="600"/>
              </a:spcBef>
              <a:spcAft>
                <a:spcPts val="600"/>
              </a:spcAft>
            </a:pPr>
            <a:r>
              <a:rPr lang="en-US" sz="2400" dirty="0">
                <a:solidFill>
                  <a:srgbClr val="1F497D"/>
                </a:solidFill>
                <a:latin typeface="Arial" panose="020B0604020202020204" pitchFamily="34" charset="0"/>
                <a:ea typeface="Times New Roman" panose="02020603050405020304" pitchFamily="18" charset="0"/>
                <a:cs typeface="Arial" panose="020B0604020202020204" pitchFamily="34" charset="0"/>
              </a:rPr>
              <a:t>“Let me ask you…”</a:t>
            </a:r>
            <a:endParaRPr lang="en-US" sz="2400" dirty="0">
              <a:solidFill>
                <a:srgbClr val="1F497D"/>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67</a:t>
            </a:fld>
            <a:r>
              <a:rPr lang="en-US" dirty="0"/>
              <a:t> </a:t>
            </a:r>
            <a:r>
              <a:rPr lang="en-US" dirty="0">
                <a:solidFill>
                  <a:srgbClr val="002060"/>
                </a:solidFill>
                <a:latin typeface="Calibri"/>
              </a:rPr>
              <a:t>| </a:t>
            </a:r>
            <a:r>
              <a:rPr lang="en-US" sz="1400" dirty="0">
                <a:solidFill>
                  <a:srgbClr val="04346C"/>
                </a:solidFill>
                <a:latin typeface="Franklin Gothic Book"/>
              </a:rPr>
              <a:t>2-15</a:t>
            </a:r>
            <a:endParaRPr lang="en-US" dirty="0"/>
          </a:p>
        </p:txBody>
      </p:sp>
    </p:spTree>
    <p:extLst>
      <p:ext uri="{BB962C8B-B14F-4D97-AF65-F5344CB8AC3E}">
        <p14:creationId xmlns:p14="http://schemas.microsoft.com/office/powerpoint/2010/main" val="282632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0" y="0"/>
            <a:ext cx="8281626" cy="973498"/>
          </a:xfrm>
        </p:spPr>
        <p:txBody>
          <a:bodyPr/>
          <a:lstStyle/>
          <a:p>
            <a:r>
              <a:rPr lang="en-US" altLang="en-US" dirty="0">
                <a:solidFill>
                  <a:schemeClr val="tx2"/>
                </a:solidFill>
              </a:rPr>
              <a:t>D. Recognizing and Addressing Style Clashes </a:t>
            </a:r>
            <a:endParaRPr lang="en-US" dirty="0">
              <a:solidFill>
                <a:schemeClr val="tx2"/>
              </a:solidFill>
            </a:endParaRPr>
          </a:p>
        </p:txBody>
      </p:sp>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16" name="TextBox 15"/>
          <p:cNvSpPr txBox="1"/>
          <p:nvPr/>
        </p:nvSpPr>
        <p:spPr>
          <a:xfrm>
            <a:off x="8803437" y="3734877"/>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3" name="Rectangle 2"/>
          <p:cNvSpPr/>
          <p:nvPr/>
        </p:nvSpPr>
        <p:spPr>
          <a:xfrm>
            <a:off x="518538" y="918070"/>
            <a:ext cx="8339386" cy="461665"/>
          </a:xfrm>
          <a:prstGeom prst="rect">
            <a:avLst/>
          </a:prstGeom>
        </p:spPr>
        <p:txBody>
          <a:bodyPr wrap="square">
            <a:spAutoFit/>
          </a:bodyPr>
          <a:lstStyle/>
          <a:p>
            <a:r>
              <a:rPr lang="en-US" sz="2400" dirty="0">
                <a:solidFill>
                  <a:schemeClr val="tx2"/>
                </a:solidFill>
                <a:latin typeface="Franklin Gothic Book" panose="020B0503020102020204" pitchFamily="34" charset="0"/>
              </a:rPr>
              <a:t>The </a:t>
            </a:r>
            <a:r>
              <a:rPr lang="en-US" sz="2400" b="1" dirty="0">
                <a:solidFill>
                  <a:srgbClr val="FF0000"/>
                </a:solidFill>
                <a:latin typeface="Franklin Gothic Book" panose="020B0503020102020204" pitchFamily="34" charset="0"/>
              </a:rPr>
              <a:t>warning signs </a:t>
            </a:r>
            <a:r>
              <a:rPr lang="en-US" sz="2400" dirty="0">
                <a:solidFill>
                  <a:schemeClr val="tx2"/>
                </a:solidFill>
                <a:latin typeface="Franklin Gothic Book" panose="020B0503020102020204" pitchFamily="34" charset="0"/>
              </a:rPr>
              <a:t>that you may be miscommunicating.</a:t>
            </a:r>
          </a:p>
        </p:txBody>
      </p:sp>
      <p:graphicFrame>
        <p:nvGraphicFramePr>
          <p:cNvPr id="6" name="Table 5"/>
          <p:cNvGraphicFramePr>
            <a:graphicFrameLocks noGrp="1"/>
          </p:cNvGraphicFramePr>
          <p:nvPr>
            <p:extLst>
              <p:ext uri="{D42A27DB-BD31-4B8C-83A1-F6EECF244321}">
                <p14:modId xmlns:p14="http://schemas.microsoft.com/office/powerpoint/2010/main" val="812106290"/>
              </p:ext>
            </p:extLst>
          </p:nvPr>
        </p:nvGraphicFramePr>
        <p:xfrm>
          <a:off x="680012" y="1380831"/>
          <a:ext cx="7968688" cy="4819944"/>
        </p:xfrm>
        <a:graphic>
          <a:graphicData uri="http://schemas.openxmlformats.org/drawingml/2006/table">
            <a:tbl>
              <a:tblPr firstRow="1" firstCol="1" bandRow="1"/>
              <a:tblGrid>
                <a:gridCol w="977793">
                  <a:extLst>
                    <a:ext uri="{9D8B030D-6E8A-4147-A177-3AD203B41FA5}">
                      <a16:colId xmlns:a16="http://schemas.microsoft.com/office/drawing/2014/main" val="1439543898"/>
                    </a:ext>
                  </a:extLst>
                </a:gridCol>
                <a:gridCol w="1336829">
                  <a:extLst>
                    <a:ext uri="{9D8B030D-6E8A-4147-A177-3AD203B41FA5}">
                      <a16:colId xmlns:a16="http://schemas.microsoft.com/office/drawing/2014/main" val="2215398826"/>
                    </a:ext>
                  </a:extLst>
                </a:gridCol>
                <a:gridCol w="1792647">
                  <a:extLst>
                    <a:ext uri="{9D8B030D-6E8A-4147-A177-3AD203B41FA5}">
                      <a16:colId xmlns:a16="http://schemas.microsoft.com/office/drawing/2014/main" val="3184479747"/>
                    </a:ext>
                  </a:extLst>
                </a:gridCol>
                <a:gridCol w="1946894">
                  <a:extLst>
                    <a:ext uri="{9D8B030D-6E8A-4147-A177-3AD203B41FA5}">
                      <a16:colId xmlns:a16="http://schemas.microsoft.com/office/drawing/2014/main" val="949266072"/>
                    </a:ext>
                  </a:extLst>
                </a:gridCol>
                <a:gridCol w="1914525">
                  <a:extLst>
                    <a:ext uri="{9D8B030D-6E8A-4147-A177-3AD203B41FA5}">
                      <a16:colId xmlns:a16="http://schemas.microsoft.com/office/drawing/2014/main" val="3655296065"/>
                    </a:ext>
                  </a:extLst>
                </a:gridCol>
              </a:tblGrid>
              <a:tr h="990894">
                <a:tc>
                  <a:txBody>
                    <a:bodyPr/>
                    <a:lstStyle/>
                    <a:p>
                      <a:pPr marL="0" marR="0">
                        <a:spcBef>
                          <a:spcPts val="0"/>
                        </a:spcBef>
                        <a:spcAft>
                          <a:spcPts val="0"/>
                        </a:spcAft>
                      </a:pPr>
                      <a:r>
                        <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Style</a:t>
                      </a: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9D"/>
                    </a:solidFill>
                  </a:tcPr>
                </a:tc>
                <a:tc>
                  <a:txBody>
                    <a:bodyPr/>
                    <a:lstStyle/>
                    <a:p>
                      <a:pPr marL="0" marR="0">
                        <a:spcBef>
                          <a:spcPts val="0"/>
                        </a:spcBef>
                        <a:spcAft>
                          <a:spcPts val="0"/>
                        </a:spcAft>
                      </a:pPr>
                      <a:r>
                        <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Key Factor</a:t>
                      </a: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9D"/>
                    </a:solidFill>
                  </a:tcPr>
                </a:tc>
                <a:tc>
                  <a:txBody>
                    <a:bodyPr/>
                    <a:lstStyle/>
                    <a:p>
                      <a:pPr marL="0" marR="0">
                        <a:spcBef>
                          <a:spcPts val="0"/>
                        </a:spcBef>
                        <a:spcAft>
                          <a:spcPts val="0"/>
                        </a:spcAft>
                      </a:pPr>
                      <a:r>
                        <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What You Are Doing</a:t>
                      </a: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9D"/>
                    </a:solidFill>
                  </a:tcPr>
                </a:tc>
                <a:tc>
                  <a:txBody>
                    <a:bodyPr/>
                    <a:lstStyle/>
                    <a:p>
                      <a:pPr marL="0" marR="0">
                        <a:spcBef>
                          <a:spcPts val="0"/>
                        </a:spcBef>
                        <a:spcAft>
                          <a:spcPts val="0"/>
                        </a:spcAft>
                      </a:pPr>
                      <a:r>
                        <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Warning Sign</a:t>
                      </a: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9D"/>
                    </a:solidFill>
                  </a:tcPr>
                </a:tc>
                <a:tc>
                  <a:txBody>
                    <a:bodyPr/>
                    <a:lstStyle/>
                    <a:p>
                      <a:pPr marL="0" marR="0">
                        <a:spcBef>
                          <a:spcPts val="0"/>
                        </a:spcBef>
                        <a:spcAft>
                          <a:spcPts val="0"/>
                        </a:spcAft>
                      </a:pPr>
                      <a:r>
                        <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Transition Words</a:t>
                      </a: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9D"/>
                    </a:solidFill>
                  </a:tcPr>
                </a:tc>
                <a:extLst>
                  <a:ext uri="{0D108BD9-81ED-4DB2-BD59-A6C34878D82A}">
                    <a16:rowId xmlns:a16="http://schemas.microsoft.com/office/drawing/2014/main" val="674439133"/>
                  </a:ext>
                </a:extLst>
              </a:tr>
              <a:tr h="1504950">
                <a:tc>
                  <a:txBody>
                    <a:bodyPr/>
                    <a:lstStyle/>
                    <a:p>
                      <a:pPr marL="0" marR="0">
                        <a:spcBef>
                          <a:spcPts val="600"/>
                        </a:spcBef>
                        <a:spcAft>
                          <a:spcPts val="600"/>
                        </a:spcAft>
                      </a:pPr>
                      <a:r>
                        <a:rPr lang="en-US" sz="2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S</a:t>
                      </a:r>
                      <a:endPar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2400" kern="1200" dirty="0">
                          <a:solidFill>
                            <a:schemeClr val="tx2"/>
                          </a:solidFill>
                          <a:effectLst/>
                          <a:latin typeface="Arial" panose="020B0604020202020204" pitchFamily="34" charset="0"/>
                          <a:ea typeface="+mn-ea"/>
                          <a:cs typeface="Times New Roman" panose="02020603050405020304" pitchFamily="18" charset="0"/>
                        </a:rPr>
                        <a:t>Being liked</a:t>
                      </a:r>
                      <a:endParaRPr lang="en-US" sz="2400" kern="12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endPar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endPar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endPar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0478472"/>
                  </a:ext>
                </a:extLst>
              </a:tr>
              <a:tr h="2324100">
                <a:tc>
                  <a:txBody>
                    <a:bodyPr/>
                    <a:lstStyle/>
                    <a:p>
                      <a:pPr marL="0" marR="0">
                        <a:spcBef>
                          <a:spcPts val="600"/>
                        </a:spcBef>
                        <a:spcAft>
                          <a:spcPts val="600"/>
                        </a:spcAft>
                      </a:pPr>
                      <a:r>
                        <a:rPr lang="en-US" sz="2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C</a:t>
                      </a:r>
                      <a:endPar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r>
                        <a:rPr lang="en-US" sz="240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Getting it right</a:t>
                      </a:r>
                      <a:endPar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endPar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endPar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600"/>
                        </a:spcBef>
                        <a:spcAft>
                          <a:spcPts val="600"/>
                        </a:spcAft>
                      </a:pPr>
                      <a:endParaRPr lang="en-US" sz="2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5267" marR="752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9605942"/>
                  </a:ext>
                </a:extLst>
              </a:tr>
            </a:tbl>
          </a:graphicData>
        </a:graphic>
      </p:graphicFrame>
      <p:sp>
        <p:nvSpPr>
          <p:cNvPr id="7" name="TextBox 6"/>
          <p:cNvSpPr txBox="1"/>
          <p:nvPr/>
        </p:nvSpPr>
        <p:spPr>
          <a:xfrm>
            <a:off x="2987112" y="2369582"/>
            <a:ext cx="1852074" cy="1200329"/>
          </a:xfrm>
          <a:prstGeom prst="rect">
            <a:avLst/>
          </a:prstGeom>
          <a:noFill/>
        </p:spPr>
        <p:txBody>
          <a:bodyPr wrap="square" rtlCol="0">
            <a:spAutoFit/>
          </a:bodyPr>
          <a:lstStyle/>
          <a:p>
            <a:pPr lvl="0">
              <a:spcBef>
                <a:spcPts val="600"/>
              </a:spcBef>
              <a:spcAft>
                <a:spcPts val="600"/>
              </a:spcAft>
            </a:pPr>
            <a:r>
              <a:rPr lang="en-US" sz="2400" dirty="0">
                <a:solidFill>
                  <a:srgbClr val="1F497D"/>
                </a:solidFill>
                <a:latin typeface="Arial" panose="020B0604020202020204" pitchFamily="34" charset="0"/>
                <a:ea typeface="Times New Roman" panose="02020603050405020304" pitchFamily="18" charset="0"/>
                <a:cs typeface="Arial" panose="020B0604020202020204" pitchFamily="34" charset="0"/>
              </a:rPr>
              <a:t>Being demanding or abusive</a:t>
            </a:r>
            <a:endParaRPr lang="en-US" sz="2400" dirty="0">
              <a:solidFill>
                <a:srgbClr val="1F497D"/>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TextBox 7"/>
          <p:cNvSpPr txBox="1"/>
          <p:nvPr/>
        </p:nvSpPr>
        <p:spPr>
          <a:xfrm>
            <a:off x="4794934" y="2362200"/>
            <a:ext cx="1949009" cy="1569660"/>
          </a:xfrm>
          <a:prstGeom prst="rect">
            <a:avLst/>
          </a:prstGeom>
          <a:noFill/>
        </p:spPr>
        <p:txBody>
          <a:bodyPr wrap="square" rtlCol="0">
            <a:spAutoFit/>
          </a:bodyPr>
          <a:lstStyle/>
          <a:p>
            <a:r>
              <a:rPr lang="en-US" sz="2400" dirty="0">
                <a:solidFill>
                  <a:srgbClr val="1F497D"/>
                </a:solidFill>
                <a:latin typeface="Arial" panose="020B0604020202020204" pitchFamily="34" charset="0"/>
                <a:ea typeface="Times New Roman" panose="02020603050405020304" pitchFamily="18" charset="0"/>
                <a:cs typeface="Arial" panose="020B0604020202020204" pitchFamily="34" charset="0"/>
              </a:rPr>
              <a:t>Shutting down, passive-aggressive</a:t>
            </a:r>
            <a:endParaRPr lang="en-US" dirty="0"/>
          </a:p>
        </p:txBody>
      </p:sp>
      <p:sp>
        <p:nvSpPr>
          <p:cNvPr id="9" name="TextBox 8"/>
          <p:cNvSpPr txBox="1"/>
          <p:nvPr/>
        </p:nvSpPr>
        <p:spPr>
          <a:xfrm>
            <a:off x="6743943" y="2392412"/>
            <a:ext cx="2113981" cy="1200329"/>
          </a:xfrm>
          <a:prstGeom prst="rect">
            <a:avLst/>
          </a:prstGeom>
          <a:noFill/>
        </p:spPr>
        <p:txBody>
          <a:bodyPr wrap="square" rtlCol="0">
            <a:spAutoFit/>
          </a:bodyPr>
          <a:lstStyle/>
          <a:p>
            <a:pPr lvl="0">
              <a:spcBef>
                <a:spcPts val="600"/>
              </a:spcBef>
              <a:spcAft>
                <a:spcPts val="600"/>
              </a:spcAft>
            </a:pPr>
            <a:r>
              <a:rPr lang="en-US" sz="2400" dirty="0">
                <a:solidFill>
                  <a:srgbClr val="1F497D"/>
                </a:solidFill>
                <a:latin typeface="Arial" panose="020B0604020202020204" pitchFamily="34" charset="0"/>
                <a:ea typeface="Times New Roman" panose="02020603050405020304" pitchFamily="18" charset="0"/>
                <a:cs typeface="Arial" panose="020B0604020202020204" pitchFamily="34" charset="0"/>
              </a:rPr>
              <a:t>“I am sorry, I don’t mean to…”</a:t>
            </a:r>
            <a:endParaRPr lang="en-US" sz="2400" dirty="0">
              <a:solidFill>
                <a:srgbClr val="1F497D"/>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TextBox 9"/>
          <p:cNvSpPr txBox="1"/>
          <p:nvPr/>
        </p:nvSpPr>
        <p:spPr>
          <a:xfrm>
            <a:off x="3019425" y="3857625"/>
            <a:ext cx="1775509" cy="1569660"/>
          </a:xfrm>
          <a:prstGeom prst="rect">
            <a:avLst/>
          </a:prstGeom>
          <a:noFill/>
        </p:spPr>
        <p:txBody>
          <a:bodyPr wrap="square" rtlCol="0">
            <a:spAutoFit/>
          </a:bodyPr>
          <a:lstStyle/>
          <a:p>
            <a:pPr lvl="0">
              <a:spcBef>
                <a:spcPts val="600"/>
              </a:spcBef>
              <a:spcAft>
                <a:spcPts val="600"/>
              </a:spcAft>
            </a:pPr>
            <a:r>
              <a:rPr lang="en-US" sz="2400" dirty="0">
                <a:solidFill>
                  <a:srgbClr val="1F497D"/>
                </a:solidFill>
                <a:latin typeface="Arial" panose="020B0604020202020204" pitchFamily="34" charset="0"/>
                <a:ea typeface="Times New Roman" panose="02020603050405020304" pitchFamily="18" charset="0"/>
                <a:cs typeface="Arial" panose="020B0604020202020204" pitchFamily="34" charset="0"/>
              </a:rPr>
              <a:t>Not giving them time for the details</a:t>
            </a:r>
            <a:endParaRPr lang="en-US" sz="2400" dirty="0">
              <a:solidFill>
                <a:srgbClr val="1F497D"/>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TextBox 10"/>
          <p:cNvSpPr txBox="1"/>
          <p:nvPr/>
        </p:nvSpPr>
        <p:spPr>
          <a:xfrm>
            <a:off x="4794934" y="3905250"/>
            <a:ext cx="1949009" cy="830997"/>
          </a:xfrm>
          <a:prstGeom prst="rect">
            <a:avLst/>
          </a:prstGeom>
          <a:noFill/>
        </p:spPr>
        <p:txBody>
          <a:bodyPr wrap="square" rtlCol="0">
            <a:spAutoFit/>
          </a:bodyPr>
          <a:lstStyle/>
          <a:p>
            <a:r>
              <a:rPr lang="en-US" sz="2400" dirty="0">
                <a:solidFill>
                  <a:srgbClr val="1F497D"/>
                </a:solidFill>
                <a:latin typeface="Arial" panose="020B0604020202020204" pitchFamily="34" charset="0"/>
                <a:ea typeface="Times New Roman" panose="02020603050405020304" pitchFamily="18" charset="0"/>
                <a:cs typeface="Arial" panose="020B0604020202020204" pitchFamily="34" charset="0"/>
              </a:rPr>
              <a:t>Objecting, arguing</a:t>
            </a:r>
            <a:endParaRPr lang="en-US" dirty="0"/>
          </a:p>
        </p:txBody>
      </p:sp>
      <p:sp>
        <p:nvSpPr>
          <p:cNvPr id="12" name="TextBox 11"/>
          <p:cNvSpPr txBox="1"/>
          <p:nvPr/>
        </p:nvSpPr>
        <p:spPr>
          <a:xfrm>
            <a:off x="6743943" y="3905250"/>
            <a:ext cx="1904757" cy="2308324"/>
          </a:xfrm>
          <a:prstGeom prst="rect">
            <a:avLst/>
          </a:prstGeom>
          <a:noFill/>
        </p:spPr>
        <p:txBody>
          <a:bodyPr wrap="square" rtlCol="0">
            <a:spAutoFit/>
          </a:bodyPr>
          <a:lstStyle/>
          <a:p>
            <a:pPr lvl="0">
              <a:spcBef>
                <a:spcPts val="600"/>
              </a:spcBef>
              <a:spcAft>
                <a:spcPts val="600"/>
              </a:spcAft>
            </a:pPr>
            <a:r>
              <a:rPr lang="en-US" sz="2400" dirty="0">
                <a:solidFill>
                  <a:srgbClr val="1F497D"/>
                </a:solidFill>
                <a:latin typeface="Arial" panose="020B0604020202020204" pitchFamily="34" charset="0"/>
                <a:ea typeface="Times New Roman" panose="02020603050405020304" pitchFamily="18" charset="0"/>
                <a:cs typeface="Arial" panose="020B0604020202020204" pitchFamily="34" charset="0"/>
              </a:rPr>
              <a:t>“Maybe we should step back and take a little more time…”</a:t>
            </a:r>
            <a:endParaRPr lang="en-US" sz="2400" dirty="0">
              <a:solidFill>
                <a:srgbClr val="1F497D"/>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68</a:t>
            </a:fld>
            <a:r>
              <a:rPr lang="en-US" dirty="0"/>
              <a:t> </a:t>
            </a:r>
            <a:r>
              <a:rPr lang="en-US" dirty="0">
                <a:solidFill>
                  <a:srgbClr val="002060"/>
                </a:solidFill>
                <a:latin typeface="Calibri"/>
              </a:rPr>
              <a:t>| </a:t>
            </a:r>
            <a:r>
              <a:rPr lang="en-US" sz="1400" dirty="0">
                <a:solidFill>
                  <a:srgbClr val="04346C"/>
                </a:solidFill>
                <a:latin typeface="Franklin Gothic Book"/>
              </a:rPr>
              <a:t>2-15</a:t>
            </a:r>
            <a:endParaRPr lang="en-US" dirty="0"/>
          </a:p>
        </p:txBody>
      </p:sp>
    </p:spTree>
    <p:extLst>
      <p:ext uri="{BB962C8B-B14F-4D97-AF65-F5344CB8AC3E}">
        <p14:creationId xmlns:p14="http://schemas.microsoft.com/office/powerpoint/2010/main" val="63543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1130"/>
            <a:ext cx="9144000" cy="496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602769" y="3867610"/>
            <a:ext cx="9144000" cy="2415315"/>
          </a:xfrm>
        </p:spPr>
        <p:txBody>
          <a:bodyPr>
            <a:noAutofit/>
          </a:bodyPr>
          <a:lstStyle/>
          <a:p>
            <a:pPr marL="457200" indent="-457200">
              <a:spcBef>
                <a:spcPts val="0"/>
              </a:spcBef>
              <a:buFont typeface="+mj-lt"/>
              <a:buAutoNum type="alphaUcPeriod"/>
            </a:pPr>
            <a:r>
              <a:rPr lang="en-US" sz="2400" dirty="0">
                <a:solidFill>
                  <a:schemeClr val="accent1"/>
                </a:solidFill>
                <a:latin typeface="Franklin Gothic Book" panose="020B0503020102020204" pitchFamily="34" charset="0"/>
              </a:rPr>
              <a:t>Understanding Communication Styles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457200" lvl="0" indent="-457200">
              <a:spcBef>
                <a:spcPts val="0"/>
              </a:spcBef>
              <a:buFont typeface="+mj-lt"/>
              <a:buAutoNum type="alphaUcPeriod"/>
            </a:pPr>
            <a:r>
              <a:rPr lang="en-US" sz="2400" dirty="0">
                <a:solidFill>
                  <a:schemeClr val="accent1"/>
                </a:solidFill>
                <a:latin typeface="Franklin Gothic Book" panose="020B0503020102020204" pitchFamily="34" charset="0"/>
              </a:rPr>
              <a:t>Adapting to the Styles of Others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0" indent="0">
              <a:spcBef>
                <a:spcPts val="0"/>
              </a:spcBef>
              <a:buNone/>
            </a:pPr>
            <a:r>
              <a:rPr lang="en-US" sz="2400" dirty="0">
                <a:solidFill>
                  <a:schemeClr val="accent6"/>
                </a:solidFill>
                <a:latin typeface="Franklin Gothic Book" panose="020B0503020102020204" pitchFamily="34" charset="0"/>
              </a:rPr>
              <a:t>Exercise</a:t>
            </a:r>
            <a:r>
              <a:rPr lang="en-US" sz="2400" dirty="0">
                <a:solidFill>
                  <a:schemeClr val="accent1"/>
                </a:solidFill>
                <a:latin typeface="Franklin Gothic Book" panose="020B0503020102020204" pitchFamily="34" charset="0"/>
              </a:rPr>
              <a:t>: Adapting to Your Team’s Styles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457200" lvl="0" indent="-457200">
              <a:spcBef>
                <a:spcPts val="0"/>
              </a:spcBef>
              <a:buFont typeface="+mj-lt"/>
              <a:buAutoNum type="alphaUcPeriod" startAt="3"/>
            </a:pPr>
            <a:r>
              <a:rPr lang="en-US" sz="2400" dirty="0">
                <a:solidFill>
                  <a:schemeClr val="accent1"/>
                </a:solidFill>
                <a:latin typeface="Franklin Gothic Book" panose="020B0503020102020204" pitchFamily="34" charset="0"/>
              </a:rPr>
              <a:t>Identifying Styles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457200" indent="-457200">
              <a:spcBef>
                <a:spcPts val="0"/>
              </a:spcBef>
              <a:buFont typeface="+mj-lt"/>
              <a:buAutoNum type="alphaUcPeriod" startAt="3"/>
            </a:pPr>
            <a:r>
              <a:rPr lang="en-US" sz="2400" dirty="0">
                <a:solidFill>
                  <a:schemeClr val="accent1"/>
                </a:solidFill>
                <a:latin typeface="Franklin Gothic Book" panose="020B0503020102020204" pitchFamily="34" charset="0"/>
              </a:rPr>
              <a:t>Recognizing and Addressing Style Clashes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0" indent="0">
              <a:spcBef>
                <a:spcPts val="0"/>
              </a:spcBef>
              <a:buNone/>
            </a:pPr>
            <a:r>
              <a:rPr lang="en-US" sz="2400" dirty="0">
                <a:solidFill>
                  <a:srgbClr val="E46C0A"/>
                </a:solidFill>
                <a:latin typeface="Franklin Gothic Demi" panose="020B0703020102020204" pitchFamily="34" charset="0"/>
              </a:rPr>
              <a:t>Exercise</a:t>
            </a:r>
            <a:r>
              <a:rPr lang="en-US" sz="2400" dirty="0">
                <a:solidFill>
                  <a:schemeClr val="tx2"/>
                </a:solidFill>
                <a:latin typeface="Franklin Gothic Demi" panose="020B0703020102020204" pitchFamily="34" charset="0"/>
              </a:rPr>
              <a:t>: Communicating Across Styles</a:t>
            </a:r>
          </a:p>
          <a:p>
            <a:pPr marL="457200" indent="-457200">
              <a:spcBef>
                <a:spcPts val="0"/>
              </a:spcBef>
              <a:buFont typeface="+mj-lt"/>
              <a:buAutoNum type="alphaUcPeriod" startAt="5"/>
            </a:pPr>
            <a:r>
              <a:rPr lang="en-US" sz="2400" dirty="0">
                <a:solidFill>
                  <a:schemeClr val="tx2"/>
                </a:solidFill>
              </a:rPr>
              <a:t>Your DISC Report: Understanding Your Biases</a:t>
            </a:r>
          </a:p>
          <a:p>
            <a:pPr marL="0" indent="0">
              <a:spcBef>
                <a:spcPts val="0"/>
              </a:spcBef>
              <a:buNone/>
            </a:pPr>
            <a:endParaRPr lang="en-US" sz="2400" dirty="0">
              <a:solidFill>
                <a:schemeClr val="tx2"/>
              </a:solidFill>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2827" b="5189"/>
          <a:stretch/>
        </p:blipFill>
        <p:spPr>
          <a:xfrm>
            <a:off x="3746090" y="0"/>
            <a:ext cx="5397910" cy="2947690"/>
          </a:xfrm>
          <a:prstGeom prst="rect">
            <a:avLst/>
          </a:prstGeom>
        </p:spPr>
      </p:pic>
      <p:graphicFrame>
        <p:nvGraphicFramePr>
          <p:cNvPr id="13" name="Table 12"/>
          <p:cNvGraphicFramePr>
            <a:graphicFrameLocks noGrp="1"/>
          </p:cNvGraphicFramePr>
          <p:nvPr>
            <p:extLst/>
          </p:nvPr>
        </p:nvGraphicFramePr>
        <p:xfrm>
          <a:off x="1161369" y="3054642"/>
          <a:ext cx="6556952" cy="762000"/>
        </p:xfrm>
        <a:graphic>
          <a:graphicData uri="http://schemas.openxmlformats.org/drawingml/2006/table">
            <a:tbl>
              <a:tblPr firstRow="1" bandRow="1">
                <a:tableStyleId>{5C22544A-7EE6-4342-B048-85BDC9FD1C3A}</a:tableStyleId>
              </a:tblPr>
              <a:tblGrid>
                <a:gridCol w="746087">
                  <a:extLst>
                    <a:ext uri="{9D8B030D-6E8A-4147-A177-3AD203B41FA5}">
                      <a16:colId xmlns:a16="http://schemas.microsoft.com/office/drawing/2014/main" val="2530965431"/>
                    </a:ext>
                  </a:extLst>
                </a:gridCol>
                <a:gridCol w="5810865">
                  <a:extLst>
                    <a:ext uri="{9D8B030D-6E8A-4147-A177-3AD203B41FA5}">
                      <a16:colId xmlns:a16="http://schemas.microsoft.com/office/drawing/2014/main" val="2374861410"/>
                    </a:ext>
                  </a:extLst>
                </a:gridCol>
              </a:tblGrid>
              <a:tr h="370840">
                <a:tc>
                  <a:txBody>
                    <a:bodyPr/>
                    <a:lstStyle/>
                    <a:p>
                      <a:pPr algn="ctr"/>
                      <a:r>
                        <a:rPr lang="en-US" sz="4400" dirty="0"/>
                        <a:t>2</a:t>
                      </a:r>
                    </a:p>
                  </a:txBody>
                  <a:tcPr>
                    <a:solidFill>
                      <a:schemeClr val="tx1"/>
                    </a:solidFill>
                  </a:tcPr>
                </a:tc>
                <a:tc>
                  <a:txBody>
                    <a:bodyPr/>
                    <a:lstStyle/>
                    <a:p>
                      <a:r>
                        <a:rPr lang="en-US" sz="3600" dirty="0"/>
                        <a:t>Facilitating Communication</a:t>
                      </a:r>
                    </a:p>
                  </a:txBody>
                  <a:tcPr>
                    <a:gradFill flip="none" rotWithShape="1">
                      <a:gsLst>
                        <a:gs pos="100000">
                          <a:srgbClr val="FFB115"/>
                        </a:gs>
                        <a:gs pos="64000">
                          <a:srgbClr val="FFB115"/>
                        </a:gs>
                        <a:gs pos="32500">
                          <a:schemeClr val="accent5">
                            <a:lumMod val="60000"/>
                            <a:lumOff val="40000"/>
                          </a:schemeClr>
                        </a:gs>
                        <a:gs pos="1000">
                          <a:schemeClr val="accent5">
                            <a:lumMod val="60000"/>
                            <a:lumOff val="40000"/>
                          </a:schemeClr>
                        </a:gs>
                      </a:gsLst>
                      <a:lin ang="0" scaled="1"/>
                      <a:tileRect/>
                    </a:gradFill>
                  </a:tcPr>
                </a:tc>
                <a:extLst>
                  <a:ext uri="{0D108BD9-81ED-4DB2-BD59-A6C34878D82A}">
                    <a16:rowId xmlns:a16="http://schemas.microsoft.com/office/drawing/2014/main" val="583231483"/>
                  </a:ext>
                </a:extLst>
              </a:tr>
            </a:tbl>
          </a:graphicData>
        </a:graphic>
      </p:graphicFrame>
      <p:pic>
        <p:nvPicPr>
          <p:cNvPr id="9" name="Picture 8"/>
          <p:cNvPicPr>
            <a:picLocks noChangeAspect="1"/>
          </p:cNvPicPr>
          <p:nvPr/>
        </p:nvPicPr>
        <p:blipFill>
          <a:blip r:embed="rId3"/>
          <a:stretch>
            <a:fillRect/>
          </a:stretch>
        </p:blipFill>
        <p:spPr>
          <a:xfrm>
            <a:off x="629264" y="149277"/>
            <a:ext cx="2605554" cy="2615731"/>
          </a:xfrm>
          <a:prstGeom prst="rect">
            <a:avLst/>
          </a:prstGeom>
        </p:spPr>
      </p:pic>
      <p:sp>
        <p:nvSpPr>
          <p:cNvPr id="11" name="Footer Placeholder 4"/>
          <p:cNvSpPr>
            <a:spLocks noGrp="1"/>
          </p:cNvSpPr>
          <p:nvPr>
            <p:ph type="ftr" sz="quarter" idx="11"/>
          </p:nvPr>
        </p:nvSpPr>
        <p:spPr>
          <a:xfrm>
            <a:off x="1772874" y="6472792"/>
            <a:ext cx="4246926" cy="283668"/>
          </a:xfrm>
        </p:spPr>
        <p:txBody>
          <a:bodyPr/>
          <a:lstStyle/>
          <a:p>
            <a:r>
              <a:rPr lang="en-US" dirty="0">
                <a:latin typeface="Franklin Gothic Book"/>
                <a:cs typeface="Franklin Gothic Book"/>
              </a:rPr>
              <a:t>Copyright 2017, Leadership Strategies, Inc. - V15.07c Duplication prohibited without consent </a:t>
            </a:r>
          </a:p>
        </p:txBody>
      </p:sp>
    </p:spTree>
    <p:extLst>
      <p:ext uri="{BB962C8B-B14F-4D97-AF65-F5344CB8AC3E}">
        <p14:creationId xmlns:p14="http://schemas.microsoft.com/office/powerpoint/2010/main" val="939858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77245" y="388707"/>
            <a:ext cx="5379398" cy="4034549"/>
          </a:xfrm>
          <a:prstGeom prst="rect">
            <a:avLst/>
          </a:prstGeom>
          <a:ln w="57150">
            <a:solidFill>
              <a:schemeClr val="bg1"/>
            </a:solidFill>
          </a:ln>
        </p:spPr>
      </p:pic>
      <p:sp>
        <p:nvSpPr>
          <p:cNvPr id="3" name="Footer Placeholder 2"/>
          <p:cNvSpPr>
            <a:spLocks noGrp="1"/>
          </p:cNvSpPr>
          <p:nvPr>
            <p:ph type="ftr" sz="quarter" idx="11"/>
          </p:nvPr>
        </p:nvSpPr>
        <p:spPr/>
        <p:txBody>
          <a:bodyPr/>
          <a:lstStyle/>
          <a:p>
            <a:r>
              <a:rPr lang="en-US" dirty="0">
                <a:latin typeface="Franklin Gothic Book"/>
                <a:cs typeface="Franklin Gothic Book"/>
              </a:rPr>
              <a:t>Copyright 2017, Leadership Strategies, Inc. - V15.07c Duplication prohibited without consent </a:t>
            </a:r>
          </a:p>
        </p:txBody>
      </p:sp>
      <p:sp>
        <p:nvSpPr>
          <p:cNvPr id="10" name="Text Placeholder 9"/>
          <p:cNvSpPr>
            <a:spLocks noGrp="1"/>
          </p:cNvSpPr>
          <p:nvPr>
            <p:ph type="body" sz="quarter" idx="14"/>
          </p:nvPr>
        </p:nvSpPr>
        <p:spPr>
          <a:xfrm>
            <a:off x="1150041" y="4810648"/>
            <a:ext cx="8228979" cy="1274751"/>
          </a:xfrm>
        </p:spPr>
        <p:txBody>
          <a:bodyPr/>
          <a:lstStyle/>
          <a:p>
            <a:pPr>
              <a:spcBef>
                <a:spcPts val="0"/>
              </a:spcBef>
            </a:pPr>
            <a:r>
              <a:rPr lang="en-US" dirty="0"/>
              <a:t>What decision did you select?</a:t>
            </a:r>
          </a:p>
          <a:p>
            <a:pPr>
              <a:spcBef>
                <a:spcPts val="0"/>
              </a:spcBef>
            </a:pPr>
            <a:r>
              <a:rPr lang="en-US" dirty="0"/>
              <a:t>What action did you take?</a:t>
            </a:r>
          </a:p>
          <a:p>
            <a:pPr>
              <a:spcBef>
                <a:spcPts val="0"/>
              </a:spcBef>
            </a:pPr>
            <a:r>
              <a:rPr lang="en-US" dirty="0"/>
              <a:t>What were the results</a:t>
            </a:r>
          </a:p>
        </p:txBody>
      </p:sp>
      <p:sp>
        <p:nvSpPr>
          <p:cNvPr id="6" name="Title 5"/>
          <p:cNvSpPr>
            <a:spLocks noGrp="1"/>
          </p:cNvSpPr>
          <p:nvPr>
            <p:ph type="title" idx="4294967295"/>
          </p:nvPr>
        </p:nvSpPr>
        <p:spPr>
          <a:xfrm>
            <a:off x="414674" y="170123"/>
            <a:ext cx="7373938" cy="973138"/>
          </a:xfrm>
          <a:prstGeom prst="rect">
            <a:avLst/>
          </a:prstGeom>
        </p:spPr>
        <p:txBody>
          <a:bodyPr/>
          <a:lstStyle/>
          <a:p>
            <a:pPr algn="l"/>
            <a:r>
              <a:rPr lang="en-US" dirty="0">
                <a:solidFill>
                  <a:schemeClr val="bg1"/>
                </a:solidFill>
              </a:rPr>
              <a:t>Homework </a:t>
            </a:r>
            <a:br>
              <a:rPr lang="en-US" dirty="0">
                <a:solidFill>
                  <a:schemeClr val="bg1"/>
                </a:solidFill>
              </a:rPr>
            </a:br>
            <a:r>
              <a:rPr lang="en-US" dirty="0">
                <a:solidFill>
                  <a:schemeClr val="bg1"/>
                </a:solidFill>
              </a:rPr>
              <a:t>Review</a:t>
            </a:r>
          </a:p>
        </p:txBody>
      </p:sp>
    </p:spTree>
    <p:extLst>
      <p:ext uri="{BB962C8B-B14F-4D97-AF65-F5344CB8AC3E}">
        <p14:creationId xmlns:p14="http://schemas.microsoft.com/office/powerpoint/2010/main" val="3945869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latin typeface="Franklin Gothic Book"/>
                <a:cs typeface="Franklin Gothic Book"/>
              </a:rPr>
              <a:t>Copyright 2015, Leadership Strategies, Inc. - V15.07c Duplication prohibited without consent </a:t>
            </a:r>
          </a:p>
        </p:txBody>
      </p:sp>
      <p:sp>
        <p:nvSpPr>
          <p:cNvPr id="9" name="Content Placeholder 8"/>
          <p:cNvSpPr>
            <a:spLocks noGrp="1"/>
          </p:cNvSpPr>
          <p:nvPr>
            <p:ph sz="half" idx="2"/>
          </p:nvPr>
        </p:nvSpPr>
        <p:spPr>
          <a:xfrm>
            <a:off x="4611128" y="1144634"/>
            <a:ext cx="4384589" cy="4981530"/>
          </a:xfrm>
        </p:spPr>
        <p:txBody>
          <a:bodyPr/>
          <a:lstStyle/>
          <a:p>
            <a:r>
              <a:rPr lang="en-US" sz="2000" dirty="0"/>
              <a:t>Select one of the case studies.</a:t>
            </a:r>
          </a:p>
          <a:p>
            <a:r>
              <a:rPr lang="en-US" sz="2000" dirty="0"/>
              <a:t>Select roles.</a:t>
            </a:r>
          </a:p>
          <a:p>
            <a:pPr lvl="1"/>
            <a:r>
              <a:rPr lang="en-US" sz="2000" dirty="0"/>
              <a:t>Communicator announces selected case, reads scenario and interacts with Other Person.</a:t>
            </a:r>
          </a:p>
          <a:p>
            <a:pPr lvl="1"/>
            <a:r>
              <a:rPr lang="en-US" sz="2000" dirty="0"/>
              <a:t> Other Person interacts with Communicator according to identified DISC style.</a:t>
            </a:r>
          </a:p>
          <a:p>
            <a:pPr lvl="1"/>
            <a:r>
              <a:rPr lang="en-US" sz="2000" dirty="0"/>
              <a:t>Timekeeper allows for three minutes or until end of interaction.</a:t>
            </a:r>
          </a:p>
          <a:p>
            <a:pPr lvl="1"/>
            <a:r>
              <a:rPr lang="en-US" sz="2000" dirty="0"/>
              <a:t>Observer/s observe and record</a:t>
            </a:r>
          </a:p>
          <a:p>
            <a:r>
              <a:rPr lang="en-US" sz="2000" dirty="0"/>
              <a:t>Timekeeper facilitates feedback.</a:t>
            </a:r>
          </a:p>
          <a:p>
            <a:r>
              <a:rPr lang="en-US" sz="2000" dirty="0"/>
              <a:t>Shift roles and repeat.</a:t>
            </a:r>
          </a:p>
          <a:p>
            <a:endParaRPr lang="en-US" sz="2000" dirty="0"/>
          </a:p>
          <a:p>
            <a:endParaRPr lang="en-US" sz="2000" dirty="0"/>
          </a:p>
          <a:p>
            <a:endParaRPr lang="en-US" sz="2000" dirty="0"/>
          </a:p>
        </p:txBody>
      </p:sp>
      <p:sp>
        <p:nvSpPr>
          <p:cNvPr id="2" name="Title 1"/>
          <p:cNvSpPr>
            <a:spLocks noGrp="1"/>
          </p:cNvSpPr>
          <p:nvPr>
            <p:ph type="title"/>
          </p:nvPr>
        </p:nvSpPr>
        <p:spPr>
          <a:xfrm>
            <a:off x="296030" y="0"/>
            <a:ext cx="7340808" cy="973498"/>
          </a:xfrm>
        </p:spPr>
        <p:txBody>
          <a:bodyPr/>
          <a:lstStyle/>
          <a:p>
            <a:r>
              <a:rPr lang="en-US" dirty="0"/>
              <a:t>Spring Forward 2b. Communicating Across Styles</a:t>
            </a:r>
          </a:p>
        </p:txBody>
      </p:sp>
      <p:pic>
        <p:nvPicPr>
          <p:cNvPr id="7" name="Picture 6"/>
          <p:cNvPicPr>
            <a:picLocks noChangeAspect="1"/>
          </p:cNvPicPr>
          <p:nvPr/>
        </p:nvPicPr>
        <p:blipFill>
          <a:blip r:embed="rId2"/>
          <a:stretch>
            <a:fillRect/>
          </a:stretch>
        </p:blipFill>
        <p:spPr>
          <a:xfrm>
            <a:off x="296030" y="1046769"/>
            <a:ext cx="4218798" cy="5352752"/>
          </a:xfrm>
          <a:prstGeom prst="rect">
            <a:avLst/>
          </a:prstGeom>
        </p:spPr>
      </p:pic>
    </p:spTree>
    <p:extLst>
      <p:ext uri="{BB962C8B-B14F-4D97-AF65-F5344CB8AC3E}">
        <p14:creationId xmlns:p14="http://schemas.microsoft.com/office/powerpoint/2010/main" val="24001110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1130"/>
            <a:ext cx="9144000" cy="496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602769" y="3867610"/>
            <a:ext cx="9144000" cy="2415315"/>
          </a:xfrm>
        </p:spPr>
        <p:txBody>
          <a:bodyPr>
            <a:noAutofit/>
          </a:bodyPr>
          <a:lstStyle/>
          <a:p>
            <a:pPr marL="457200" indent="-457200">
              <a:spcBef>
                <a:spcPts val="0"/>
              </a:spcBef>
              <a:buFont typeface="+mj-lt"/>
              <a:buAutoNum type="alphaUcPeriod"/>
            </a:pPr>
            <a:r>
              <a:rPr lang="en-US" sz="2400" dirty="0">
                <a:solidFill>
                  <a:schemeClr val="accent1"/>
                </a:solidFill>
                <a:latin typeface="Franklin Gothic Book" panose="020B0503020102020204" pitchFamily="34" charset="0"/>
              </a:rPr>
              <a:t>Understanding Communication Styles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457200" lvl="0" indent="-457200">
              <a:spcBef>
                <a:spcPts val="0"/>
              </a:spcBef>
              <a:buFont typeface="+mj-lt"/>
              <a:buAutoNum type="alphaUcPeriod"/>
            </a:pPr>
            <a:r>
              <a:rPr lang="en-US" sz="2400" dirty="0">
                <a:solidFill>
                  <a:schemeClr val="accent1"/>
                </a:solidFill>
                <a:latin typeface="Franklin Gothic Book" panose="020B0503020102020204" pitchFamily="34" charset="0"/>
              </a:rPr>
              <a:t>Adapting to the Styles of Others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0" indent="0">
              <a:spcBef>
                <a:spcPts val="0"/>
              </a:spcBef>
              <a:buNone/>
            </a:pPr>
            <a:r>
              <a:rPr lang="en-US" sz="2400" dirty="0">
                <a:solidFill>
                  <a:schemeClr val="accent6"/>
                </a:solidFill>
                <a:latin typeface="Franklin Gothic Book" panose="020B0503020102020204" pitchFamily="34" charset="0"/>
              </a:rPr>
              <a:t>Exercise</a:t>
            </a:r>
            <a:r>
              <a:rPr lang="en-US" sz="2400" dirty="0">
                <a:solidFill>
                  <a:schemeClr val="accent1"/>
                </a:solidFill>
                <a:latin typeface="Franklin Gothic Book" panose="020B0503020102020204" pitchFamily="34" charset="0"/>
              </a:rPr>
              <a:t>: Adapting to Your Team’s Styles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457200" lvl="0" indent="-457200">
              <a:spcBef>
                <a:spcPts val="0"/>
              </a:spcBef>
              <a:buFont typeface="+mj-lt"/>
              <a:buAutoNum type="alphaUcPeriod" startAt="3"/>
            </a:pPr>
            <a:r>
              <a:rPr lang="en-US" sz="2400" dirty="0">
                <a:solidFill>
                  <a:schemeClr val="accent1"/>
                </a:solidFill>
                <a:latin typeface="Franklin Gothic Book" panose="020B0503020102020204" pitchFamily="34" charset="0"/>
              </a:rPr>
              <a:t>Identifying Styles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457200" indent="-457200">
              <a:spcBef>
                <a:spcPts val="0"/>
              </a:spcBef>
              <a:buFont typeface="+mj-lt"/>
              <a:buAutoNum type="alphaUcPeriod" startAt="3"/>
            </a:pPr>
            <a:r>
              <a:rPr lang="en-US" sz="2400" dirty="0">
                <a:solidFill>
                  <a:schemeClr val="accent1"/>
                </a:solidFill>
                <a:latin typeface="Franklin Gothic Book" panose="020B0503020102020204" pitchFamily="34" charset="0"/>
              </a:rPr>
              <a:t>Recognizing and Addressing Style Clashes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0" indent="0">
              <a:spcBef>
                <a:spcPts val="0"/>
              </a:spcBef>
              <a:buNone/>
            </a:pPr>
            <a:r>
              <a:rPr lang="en-US" sz="2400" dirty="0">
                <a:solidFill>
                  <a:srgbClr val="FFC000"/>
                </a:solidFill>
                <a:latin typeface="Franklin Gothic Book" panose="020B0503020102020204" pitchFamily="34" charset="0"/>
              </a:rPr>
              <a:t>Exercise</a:t>
            </a:r>
            <a:r>
              <a:rPr lang="en-US" sz="2400" dirty="0">
                <a:solidFill>
                  <a:schemeClr val="accent1"/>
                </a:solidFill>
                <a:latin typeface="Franklin Gothic Book" panose="020B0503020102020204" pitchFamily="34" charset="0"/>
              </a:rPr>
              <a:t>: Communicating Across Styles</a:t>
            </a:r>
            <a:r>
              <a:rPr lang="en-US" sz="2400" dirty="0">
                <a:solidFill>
                  <a:schemeClr val="accent1"/>
                </a:solidFill>
                <a:latin typeface="Franklin Gothic Book" panose="020B0503020102020204" pitchFamily="34" charset="0"/>
                <a:sym typeface="Wingdings" panose="05000000000000000000" pitchFamily="2" charset="2"/>
              </a:rPr>
              <a:t> </a:t>
            </a:r>
            <a:endParaRPr lang="en-US" sz="2400" dirty="0">
              <a:solidFill>
                <a:schemeClr val="accent1"/>
              </a:solidFill>
              <a:latin typeface="Franklin Gothic Book" panose="020B0503020102020204" pitchFamily="34" charset="0"/>
            </a:endParaRPr>
          </a:p>
          <a:p>
            <a:pPr marL="457200" indent="-457200">
              <a:spcBef>
                <a:spcPts val="0"/>
              </a:spcBef>
              <a:buFont typeface="+mj-lt"/>
              <a:buAutoNum type="alphaUcPeriod" startAt="5"/>
            </a:pPr>
            <a:r>
              <a:rPr lang="en-US" sz="2400" dirty="0">
                <a:solidFill>
                  <a:schemeClr val="tx2"/>
                </a:solidFill>
                <a:latin typeface="Franklin Gothic Demi" panose="020B0703020102020204" pitchFamily="34" charset="0"/>
              </a:rPr>
              <a:t>Your DISC Report: Understanding Your Biases</a:t>
            </a:r>
          </a:p>
          <a:p>
            <a:pPr marL="0" indent="0">
              <a:spcBef>
                <a:spcPts val="0"/>
              </a:spcBef>
              <a:buNone/>
            </a:pPr>
            <a:endParaRPr lang="en-US" sz="2400" dirty="0">
              <a:solidFill>
                <a:schemeClr val="tx2"/>
              </a:solidFill>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2827" b="5189"/>
          <a:stretch/>
        </p:blipFill>
        <p:spPr>
          <a:xfrm>
            <a:off x="3746090" y="0"/>
            <a:ext cx="5397910" cy="2947690"/>
          </a:xfrm>
          <a:prstGeom prst="rect">
            <a:avLst/>
          </a:prstGeom>
        </p:spPr>
      </p:pic>
      <p:graphicFrame>
        <p:nvGraphicFramePr>
          <p:cNvPr id="13" name="Table 12"/>
          <p:cNvGraphicFramePr>
            <a:graphicFrameLocks noGrp="1"/>
          </p:cNvGraphicFramePr>
          <p:nvPr>
            <p:extLst/>
          </p:nvPr>
        </p:nvGraphicFramePr>
        <p:xfrm>
          <a:off x="1161369" y="3054642"/>
          <a:ext cx="6556952" cy="762000"/>
        </p:xfrm>
        <a:graphic>
          <a:graphicData uri="http://schemas.openxmlformats.org/drawingml/2006/table">
            <a:tbl>
              <a:tblPr firstRow="1" bandRow="1">
                <a:tableStyleId>{5C22544A-7EE6-4342-B048-85BDC9FD1C3A}</a:tableStyleId>
              </a:tblPr>
              <a:tblGrid>
                <a:gridCol w="746087">
                  <a:extLst>
                    <a:ext uri="{9D8B030D-6E8A-4147-A177-3AD203B41FA5}">
                      <a16:colId xmlns:a16="http://schemas.microsoft.com/office/drawing/2014/main" val="2530965431"/>
                    </a:ext>
                  </a:extLst>
                </a:gridCol>
                <a:gridCol w="5810865">
                  <a:extLst>
                    <a:ext uri="{9D8B030D-6E8A-4147-A177-3AD203B41FA5}">
                      <a16:colId xmlns:a16="http://schemas.microsoft.com/office/drawing/2014/main" val="2374861410"/>
                    </a:ext>
                  </a:extLst>
                </a:gridCol>
              </a:tblGrid>
              <a:tr h="370840">
                <a:tc>
                  <a:txBody>
                    <a:bodyPr/>
                    <a:lstStyle/>
                    <a:p>
                      <a:pPr algn="ctr"/>
                      <a:r>
                        <a:rPr lang="en-US" sz="4400" dirty="0"/>
                        <a:t>2</a:t>
                      </a:r>
                    </a:p>
                  </a:txBody>
                  <a:tcPr>
                    <a:solidFill>
                      <a:schemeClr val="tx1"/>
                    </a:solidFill>
                  </a:tcPr>
                </a:tc>
                <a:tc>
                  <a:txBody>
                    <a:bodyPr/>
                    <a:lstStyle/>
                    <a:p>
                      <a:r>
                        <a:rPr lang="en-US" sz="3600" dirty="0"/>
                        <a:t>Facilitating Communication</a:t>
                      </a:r>
                    </a:p>
                  </a:txBody>
                  <a:tcPr>
                    <a:gradFill flip="none" rotWithShape="1">
                      <a:gsLst>
                        <a:gs pos="100000">
                          <a:srgbClr val="FFB115"/>
                        </a:gs>
                        <a:gs pos="64000">
                          <a:srgbClr val="FFB115"/>
                        </a:gs>
                        <a:gs pos="32500">
                          <a:schemeClr val="accent5">
                            <a:lumMod val="60000"/>
                            <a:lumOff val="40000"/>
                          </a:schemeClr>
                        </a:gs>
                        <a:gs pos="1000">
                          <a:schemeClr val="accent5">
                            <a:lumMod val="60000"/>
                            <a:lumOff val="40000"/>
                          </a:schemeClr>
                        </a:gs>
                      </a:gsLst>
                      <a:lin ang="0" scaled="1"/>
                      <a:tileRect/>
                    </a:gradFill>
                  </a:tcPr>
                </a:tc>
                <a:extLst>
                  <a:ext uri="{0D108BD9-81ED-4DB2-BD59-A6C34878D82A}">
                    <a16:rowId xmlns:a16="http://schemas.microsoft.com/office/drawing/2014/main" val="583231483"/>
                  </a:ext>
                </a:extLst>
              </a:tr>
            </a:tbl>
          </a:graphicData>
        </a:graphic>
      </p:graphicFrame>
      <p:pic>
        <p:nvPicPr>
          <p:cNvPr id="9" name="Picture 8"/>
          <p:cNvPicPr>
            <a:picLocks noChangeAspect="1"/>
          </p:cNvPicPr>
          <p:nvPr/>
        </p:nvPicPr>
        <p:blipFill>
          <a:blip r:embed="rId3"/>
          <a:stretch>
            <a:fillRect/>
          </a:stretch>
        </p:blipFill>
        <p:spPr>
          <a:xfrm>
            <a:off x="629264" y="149277"/>
            <a:ext cx="2605554" cy="2615731"/>
          </a:xfrm>
          <a:prstGeom prst="rect">
            <a:avLst/>
          </a:prstGeom>
        </p:spPr>
      </p:pic>
      <p:sp>
        <p:nvSpPr>
          <p:cNvPr id="11" name="Footer Placeholder 4"/>
          <p:cNvSpPr>
            <a:spLocks noGrp="1"/>
          </p:cNvSpPr>
          <p:nvPr>
            <p:ph type="ftr" sz="quarter" idx="11"/>
          </p:nvPr>
        </p:nvSpPr>
        <p:spPr>
          <a:xfrm>
            <a:off x="1772874" y="6472792"/>
            <a:ext cx="4246926" cy="283668"/>
          </a:xfrm>
        </p:spPr>
        <p:txBody>
          <a:bodyPr/>
          <a:lstStyle/>
          <a:p>
            <a:r>
              <a:rPr lang="en-US" dirty="0">
                <a:latin typeface="Franklin Gothic Book"/>
                <a:cs typeface="Franklin Gothic Book"/>
              </a:rPr>
              <a:t>Copyright 2017, Leadership Strategies, Inc. - V15.07c Duplication prohibited without consent </a:t>
            </a:r>
          </a:p>
        </p:txBody>
      </p:sp>
    </p:spTree>
    <p:extLst>
      <p:ext uri="{BB962C8B-B14F-4D97-AF65-F5344CB8AC3E}">
        <p14:creationId xmlns:p14="http://schemas.microsoft.com/office/powerpoint/2010/main" val="4703460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96030" y="0"/>
            <a:ext cx="7685920" cy="973498"/>
          </a:xfrm>
        </p:spPr>
        <p:txBody>
          <a:bodyPr>
            <a:normAutofit fontScale="90000"/>
          </a:bodyPr>
          <a:lstStyle/>
          <a:p>
            <a:r>
              <a:rPr lang="en-US" dirty="0"/>
              <a:t>E. Your DISC Report: Understanding Your Biases</a:t>
            </a:r>
          </a:p>
        </p:txBody>
      </p:sp>
      <p:sp>
        <p:nvSpPr>
          <p:cNvPr id="3" name="Content Placeholder 2"/>
          <p:cNvSpPr>
            <a:spLocks noGrp="1"/>
          </p:cNvSpPr>
          <p:nvPr>
            <p:ph idx="1"/>
          </p:nvPr>
        </p:nvSpPr>
        <p:spPr/>
        <p:txBody>
          <a:bodyPr>
            <a:normAutofit lnSpcReduction="10000"/>
          </a:bodyPr>
          <a:lstStyle/>
          <a:p>
            <a:pPr marL="0" indent="0">
              <a:buNone/>
            </a:pPr>
            <a:r>
              <a:rPr lang="en-US" sz="2400" dirty="0">
                <a:solidFill>
                  <a:srgbClr val="E46C0A"/>
                </a:solidFill>
              </a:rPr>
              <a:t>Your personal DISC profile </a:t>
            </a:r>
            <a:r>
              <a:rPr lang="en-US" sz="2400" dirty="0">
                <a:solidFill>
                  <a:schemeClr val="tx2"/>
                </a:solidFill>
              </a:rPr>
              <a:t>is based on your responses to the 24 questions. As you read your profile… </a:t>
            </a:r>
          </a:p>
          <a:p>
            <a:pPr marL="0" indent="0">
              <a:buNone/>
            </a:pPr>
            <a:endParaRPr lang="en-US" sz="1200" dirty="0">
              <a:solidFill>
                <a:schemeClr val="tx2"/>
              </a:solidFill>
            </a:endParaRPr>
          </a:p>
          <a:p>
            <a:pPr marL="514350" indent="-514350">
              <a:buFont typeface="+mj-lt"/>
              <a:buAutoNum type="arabicPeriod"/>
            </a:pPr>
            <a:r>
              <a:rPr lang="en-US" sz="2400" dirty="0">
                <a:solidFill>
                  <a:schemeClr val="tx2"/>
                </a:solidFill>
              </a:rPr>
              <a:t>Circle the major items with which you agree.</a:t>
            </a:r>
          </a:p>
          <a:p>
            <a:pPr marL="514350" indent="-514350">
              <a:buFont typeface="+mj-lt"/>
              <a:buAutoNum type="arabicPeriod"/>
            </a:pPr>
            <a:r>
              <a:rPr lang="en-US" sz="2400" dirty="0">
                <a:solidFill>
                  <a:schemeClr val="tx2"/>
                </a:solidFill>
              </a:rPr>
              <a:t>Cross out the major items with which you disagree.</a:t>
            </a:r>
          </a:p>
          <a:p>
            <a:pPr marL="514350" indent="-514350">
              <a:buFont typeface="+mj-lt"/>
              <a:buAutoNum type="arabicPeriod"/>
            </a:pPr>
            <a:r>
              <a:rPr lang="en-US" sz="2400" dirty="0">
                <a:solidFill>
                  <a:schemeClr val="tx2"/>
                </a:solidFill>
              </a:rPr>
              <a:t>Put a question mark    next to major items of which you are unsure.</a:t>
            </a:r>
          </a:p>
          <a:p>
            <a:pPr marL="0" indent="0">
              <a:buNone/>
            </a:pPr>
            <a:endParaRPr lang="en-US" sz="2400" dirty="0">
              <a:solidFill>
                <a:schemeClr val="tx2"/>
              </a:solidFill>
            </a:endParaRPr>
          </a:p>
          <a:p>
            <a:pPr marL="0" indent="0">
              <a:buNone/>
            </a:pPr>
            <a:r>
              <a:rPr lang="en-US" sz="2400" dirty="0">
                <a:solidFill>
                  <a:schemeClr val="tx2"/>
                </a:solidFill>
              </a:rPr>
              <a:t>Make note of a few major items that you felt were accurate about your communication style. </a:t>
            </a:r>
          </a:p>
          <a:p>
            <a:pPr marL="0" indent="0">
              <a:buNone/>
            </a:pPr>
            <a:endParaRPr lang="en-US" sz="2400" i="1" dirty="0">
              <a:solidFill>
                <a:schemeClr val="tx2"/>
              </a:solidFill>
            </a:endParaRPr>
          </a:p>
          <a:p>
            <a:pPr marL="0" indent="0">
              <a:buNone/>
            </a:pPr>
            <a:r>
              <a:rPr lang="en-US" sz="2400" i="1" dirty="0">
                <a:solidFill>
                  <a:schemeClr val="tx2"/>
                </a:solidFill>
              </a:rPr>
              <a:t>By focusing on the major items, you will most likely not have more than five items marked on a page.</a:t>
            </a:r>
            <a:endParaRPr lang="en-US" sz="2400" dirty="0">
              <a:solidFill>
                <a:schemeClr val="tx2"/>
              </a:solidFill>
            </a:endParaRPr>
          </a:p>
          <a:p>
            <a:pPr marL="0" indent="0">
              <a:buNone/>
            </a:pPr>
            <a:endParaRPr lang="en-US" sz="2400" dirty="0">
              <a:solidFill>
                <a:schemeClr val="tx2"/>
              </a:solidFill>
            </a:endParaRPr>
          </a:p>
        </p:txBody>
      </p:sp>
      <p:sp>
        <p:nvSpPr>
          <p:cNvPr id="2" name="Slide Number Placeholder 1"/>
          <p:cNvSpPr>
            <a:spLocks noGrp="1"/>
          </p:cNvSpPr>
          <p:nvPr>
            <p:ph type="sldNum" sz="quarter" idx="10"/>
          </p:nvPr>
        </p:nvSpPr>
        <p:spPr/>
        <p:txBody>
          <a:bodyPr/>
          <a:lstStyle/>
          <a:p>
            <a:fld id="{D3A7A54F-1440-6D43-BEC7-AA5E25BCB837}" type="slidenum">
              <a:rPr lang="en-US" smtClean="0"/>
              <a:pPr/>
              <a:t>72</a:t>
            </a:fld>
            <a:endParaRPr lang="en-US" dirty="0"/>
          </a:p>
        </p:txBody>
      </p:sp>
      <p:sp>
        <p:nvSpPr>
          <p:cNvPr id="7" name="Oval 6"/>
          <p:cNvSpPr/>
          <p:nvPr/>
        </p:nvSpPr>
        <p:spPr>
          <a:xfrm>
            <a:off x="5810165" y="2029162"/>
            <a:ext cx="903152" cy="439387"/>
          </a:xfrm>
          <a:prstGeom prst="ellipse">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a:cxnSpLocks/>
          </p:cNvCxnSpPr>
          <p:nvPr/>
        </p:nvCxnSpPr>
        <p:spPr>
          <a:xfrm>
            <a:off x="6377651" y="2670715"/>
            <a:ext cx="1119633" cy="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rot="-300000">
            <a:off x="3596856" y="2637498"/>
            <a:ext cx="417102" cy="646331"/>
          </a:xfrm>
          <a:prstGeom prst="rect">
            <a:avLst/>
          </a:prstGeom>
          <a:noFill/>
        </p:spPr>
        <p:txBody>
          <a:bodyPr wrap="none" rtlCol="0">
            <a:spAutoFit/>
          </a:bodyPr>
          <a:lstStyle/>
          <a:p>
            <a:r>
              <a:rPr lang="en-US" sz="3600" dirty="0">
                <a:solidFill>
                  <a:schemeClr val="accent2"/>
                </a:solidFill>
                <a:latin typeface="SimHei" pitchFamily="49" charset="-122"/>
                <a:ea typeface="SimHei" pitchFamily="49" charset="-122"/>
              </a:rPr>
              <a:t>?</a:t>
            </a:r>
          </a:p>
        </p:txBody>
      </p:sp>
      <p:sp>
        <p:nvSpPr>
          <p:cNvPr id="10" name="TextBox 8"/>
          <p:cNvSpPr txBox="1"/>
          <p:nvPr/>
        </p:nvSpPr>
        <p:spPr>
          <a:xfrm>
            <a:off x="8809569" y="4928570"/>
            <a:ext cx="668862"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chemeClr val="bg1">
                    <a:lumMod val="75000"/>
                  </a:schemeClr>
                </a:solidFill>
              </a:rPr>
              <a:t>-</a:t>
            </a:r>
          </a:p>
        </p:txBody>
      </p:sp>
      <p:sp>
        <p:nvSpPr>
          <p:cNvPr id="11"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72</a:t>
            </a:fld>
            <a:r>
              <a:rPr lang="en-US" dirty="0"/>
              <a:t> </a:t>
            </a:r>
            <a:r>
              <a:rPr lang="en-US" dirty="0">
                <a:solidFill>
                  <a:srgbClr val="002060"/>
                </a:solidFill>
                <a:latin typeface="Calibri"/>
              </a:rPr>
              <a:t>| </a:t>
            </a:r>
            <a:r>
              <a:rPr lang="en-US" sz="1400" dirty="0">
                <a:solidFill>
                  <a:srgbClr val="04346C"/>
                </a:solidFill>
                <a:latin typeface="Franklin Gothic Book"/>
              </a:rPr>
              <a:t>2-16</a:t>
            </a:r>
            <a:endParaRPr lang="en-US" dirty="0"/>
          </a:p>
        </p:txBody>
      </p:sp>
    </p:spTree>
    <p:extLst>
      <p:ext uri="{BB962C8B-B14F-4D97-AF65-F5344CB8AC3E}">
        <p14:creationId xmlns:p14="http://schemas.microsoft.com/office/powerpoint/2010/main" val="383000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par>
                          <p:cTn id="11" fill="hold">
                            <p:stCondLst>
                              <p:cond delay="0"/>
                            </p:stCondLst>
                            <p:childTnLst>
                              <p:par>
                                <p:cTn id="12" presetID="6" presetClass="entr" presetSubtype="16"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0"/>
                            </p:stCondLst>
                            <p:childTnLst>
                              <p:par>
                                <p:cTn id="20" presetID="3" presetClass="entr" presetSubtype="5" fill="hold" nodeType="after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blinds(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par>
                          <p:cTn id="27" fill="hold">
                            <p:stCondLst>
                              <p:cond delay="0"/>
                            </p:stCondLst>
                            <p:childTnLst>
                              <p:par>
                                <p:cTn id="28" presetID="3" presetClass="entr" presetSubtype="10" fill="hold" grpId="0" nodeType="afterEffect">
                                  <p:stCondLst>
                                    <p:cond delay="150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1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199" y="1144634"/>
            <a:ext cx="8258175" cy="4981530"/>
          </a:xfrm>
        </p:spPr>
        <p:txBody>
          <a:bodyPr/>
          <a:lstStyle/>
          <a:p>
            <a:pPr marL="0" indent="0">
              <a:buNone/>
            </a:pPr>
            <a:r>
              <a:rPr lang="en-US" dirty="0"/>
              <a:t>Join with the other members from the class who have your similar style. Answer the following questions:</a:t>
            </a:r>
          </a:p>
        </p:txBody>
      </p:sp>
      <p:sp>
        <p:nvSpPr>
          <p:cNvPr id="4" name="Title 3"/>
          <p:cNvSpPr>
            <a:spLocks noGrp="1"/>
          </p:cNvSpPr>
          <p:nvPr>
            <p:ph type="title"/>
          </p:nvPr>
        </p:nvSpPr>
        <p:spPr/>
        <p:txBody>
          <a:bodyPr/>
          <a:lstStyle/>
          <a:p>
            <a:r>
              <a:rPr lang="en-US" dirty="0"/>
              <a:t>Optional Activity</a:t>
            </a:r>
          </a:p>
        </p:txBody>
      </p:sp>
      <p:graphicFrame>
        <p:nvGraphicFramePr>
          <p:cNvPr id="7" name="Table 6"/>
          <p:cNvGraphicFramePr>
            <a:graphicFrameLocks noGrp="1"/>
          </p:cNvGraphicFramePr>
          <p:nvPr>
            <p:extLst>
              <p:ext uri="{D42A27DB-BD31-4B8C-83A1-F6EECF244321}">
                <p14:modId xmlns:p14="http://schemas.microsoft.com/office/powerpoint/2010/main" val="1565651183"/>
              </p:ext>
            </p:extLst>
          </p:nvPr>
        </p:nvGraphicFramePr>
        <p:xfrm>
          <a:off x="457199" y="2276474"/>
          <a:ext cx="8162926" cy="4020824"/>
        </p:xfrm>
        <a:graphic>
          <a:graphicData uri="http://schemas.openxmlformats.org/drawingml/2006/table">
            <a:tbl>
              <a:tblPr firstRow="1" bandRow="1">
                <a:tableStyleId>{5C22544A-7EE6-4342-B048-85BDC9FD1C3A}</a:tableStyleId>
              </a:tblPr>
              <a:tblGrid>
                <a:gridCol w="4081463">
                  <a:extLst>
                    <a:ext uri="{9D8B030D-6E8A-4147-A177-3AD203B41FA5}">
                      <a16:colId xmlns:a16="http://schemas.microsoft.com/office/drawing/2014/main" val="1845885279"/>
                    </a:ext>
                  </a:extLst>
                </a:gridCol>
                <a:gridCol w="4081463">
                  <a:extLst>
                    <a:ext uri="{9D8B030D-6E8A-4147-A177-3AD203B41FA5}">
                      <a16:colId xmlns:a16="http://schemas.microsoft.com/office/drawing/2014/main" val="645120738"/>
                    </a:ext>
                  </a:extLst>
                </a:gridCol>
              </a:tblGrid>
              <a:tr h="201041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effectLst/>
                          <a:latin typeface="+mn-lt"/>
                          <a:ea typeface="+mn-ea"/>
                          <a:cs typeface="+mn-cs"/>
                        </a:rPr>
                        <a:t>What do you BRING to a group?</a:t>
                      </a:r>
                    </a:p>
                    <a:p>
                      <a:endParaRPr lang="en-US" sz="2400" b="1" kern="1200" dirty="0">
                        <a:solidFill>
                          <a:schemeClr val="lt1"/>
                        </a:solidFill>
                        <a:effectLst/>
                        <a:latin typeface="+mn-lt"/>
                        <a:ea typeface="+mn-ea"/>
                        <a:cs typeface="+mn-cs"/>
                      </a:endParaRPr>
                    </a:p>
                  </a:txBody>
                  <a:tcPr>
                    <a:noFill/>
                  </a:tcPr>
                </a:tc>
                <a:tc>
                  <a:txBody>
                    <a:bodyPr/>
                    <a:lstStyle/>
                    <a:p>
                      <a:pPr marL="0" marR="0">
                        <a:spcBef>
                          <a:spcPts val="0"/>
                        </a:spcBef>
                        <a:spcAft>
                          <a:spcPts val="0"/>
                        </a:spcAft>
                      </a:pPr>
                      <a:r>
                        <a:rPr lang="en-US" sz="2400" b="1" kern="1200" dirty="0">
                          <a:solidFill>
                            <a:schemeClr val="lt1"/>
                          </a:solidFill>
                          <a:effectLst/>
                          <a:latin typeface="+mn-lt"/>
                          <a:ea typeface="+mn-ea"/>
                          <a:cs typeface="+mn-cs"/>
                        </a:rPr>
                        <a:t>What do you NEED from others in the group?</a:t>
                      </a:r>
                    </a:p>
                  </a:txBody>
                  <a:tcPr marL="68580" marR="68580" marT="0" marB="0">
                    <a:noFill/>
                  </a:tcPr>
                </a:tc>
                <a:extLst>
                  <a:ext uri="{0D108BD9-81ED-4DB2-BD59-A6C34878D82A}">
                    <a16:rowId xmlns:a16="http://schemas.microsoft.com/office/drawing/2014/main" val="1978129804"/>
                  </a:ext>
                </a:extLst>
              </a:tr>
              <a:tr h="2010412">
                <a:tc>
                  <a:txBody>
                    <a:bodyPr/>
                    <a:lstStyle/>
                    <a:p>
                      <a:pPr marL="0" marR="0">
                        <a:spcBef>
                          <a:spcPts val="0"/>
                        </a:spcBef>
                        <a:spcAft>
                          <a:spcPts val="0"/>
                        </a:spcAft>
                      </a:pPr>
                      <a:r>
                        <a:rPr lang="en-US" sz="2400" b="1" kern="1200" dirty="0">
                          <a:solidFill>
                            <a:schemeClr val="lt1"/>
                          </a:solidFill>
                          <a:effectLst/>
                          <a:latin typeface="+mn-lt"/>
                          <a:ea typeface="+mn-ea"/>
                          <a:cs typeface="+mn-cs"/>
                        </a:rPr>
                        <a:t>With which style do you MOST PREFER to interact? Why?</a:t>
                      </a:r>
                    </a:p>
                  </a:txBody>
                  <a:tcPr marL="68580" marR="68580" marT="0" marB="0">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effectLst/>
                          <a:latin typeface="+mn-lt"/>
                          <a:ea typeface="+mn-ea"/>
                          <a:cs typeface="+mn-cs"/>
                        </a:rPr>
                        <a:t>With which style do you LEAST PREFER to interact? Why?</a:t>
                      </a:r>
                    </a:p>
                    <a:p>
                      <a:endParaRPr lang="en-US" sz="2400" b="1" kern="1200" dirty="0">
                        <a:solidFill>
                          <a:schemeClr val="lt1"/>
                        </a:solidFill>
                        <a:effectLst/>
                        <a:latin typeface="+mn-lt"/>
                        <a:ea typeface="+mn-ea"/>
                        <a:cs typeface="+mn-cs"/>
                      </a:endParaRPr>
                    </a:p>
                  </a:txBody>
                  <a:tcPr>
                    <a:noFill/>
                  </a:tcPr>
                </a:tc>
                <a:extLst>
                  <a:ext uri="{0D108BD9-81ED-4DB2-BD59-A6C34878D82A}">
                    <a16:rowId xmlns:a16="http://schemas.microsoft.com/office/drawing/2014/main" val="2582306213"/>
                  </a:ext>
                </a:extLst>
              </a:tr>
            </a:tbl>
          </a:graphicData>
        </a:graphic>
      </p:graphicFrame>
      <p:sp>
        <p:nvSpPr>
          <p:cNvPr id="6" name="Slide Number Placeholder 3"/>
          <p:cNvSpPr txBox="1">
            <a:spLocks/>
          </p:cNvSpPr>
          <p:nvPr/>
        </p:nvSpPr>
        <p:spPr>
          <a:xfrm>
            <a:off x="8183880" y="6371277"/>
            <a:ext cx="960121"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73</a:t>
            </a:fld>
            <a:r>
              <a:rPr lang="en-US" dirty="0"/>
              <a:t> </a:t>
            </a:r>
            <a:r>
              <a:rPr lang="en-US" dirty="0">
                <a:solidFill>
                  <a:srgbClr val="002060"/>
                </a:solidFill>
                <a:latin typeface="Calibri"/>
              </a:rPr>
              <a:t>| </a:t>
            </a:r>
            <a:r>
              <a:rPr lang="en-US" sz="1400" dirty="0">
                <a:solidFill>
                  <a:srgbClr val="04346C"/>
                </a:solidFill>
                <a:latin typeface="Franklin Gothic Book"/>
              </a:rPr>
              <a:t>2-17</a:t>
            </a:r>
            <a:endParaRPr lang="en-US" dirty="0"/>
          </a:p>
        </p:txBody>
      </p:sp>
    </p:spTree>
    <p:extLst>
      <p:ext uri="{BB962C8B-B14F-4D97-AF65-F5344CB8AC3E}">
        <p14:creationId xmlns:p14="http://schemas.microsoft.com/office/powerpoint/2010/main" val="41173156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0663" t="17471" r="24105" b="2227"/>
          <a:stretch/>
        </p:blipFill>
        <p:spPr>
          <a:xfrm>
            <a:off x="4818323" y="1337919"/>
            <a:ext cx="4041526" cy="4781917"/>
          </a:xfrm>
          <a:prstGeom prst="rect">
            <a:avLst/>
          </a:prstGeom>
        </p:spPr>
      </p:pic>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296032" y="1337920"/>
            <a:ext cx="4498706" cy="5383556"/>
          </a:xfrm>
        </p:spPr>
        <p:txBody>
          <a:bodyPr>
            <a:normAutofit fontScale="62500" lnSpcReduction="20000"/>
          </a:bodyPr>
          <a:lstStyle/>
          <a:p>
            <a:pPr marL="0" indent="0">
              <a:spcBef>
                <a:spcPct val="0"/>
              </a:spcBef>
              <a:buNone/>
            </a:pPr>
            <a:r>
              <a:rPr lang="en-US" altLang="en-US" sz="3500" dirty="0">
                <a:solidFill>
                  <a:schemeClr val="tx2"/>
                </a:solidFill>
                <a:latin typeface="Franklin Gothic Book" panose="020B0503020102020204" pitchFamily="34" charset="0"/>
              </a:rPr>
              <a:t>This meeting agenda would be best for which of the communication styles?</a:t>
            </a:r>
          </a:p>
          <a:p>
            <a:pPr marL="0" indent="0">
              <a:spcBef>
                <a:spcPct val="0"/>
              </a:spcBef>
              <a:buNone/>
            </a:pPr>
            <a:endParaRPr lang="en-US" altLang="en-US" sz="3500" dirty="0">
              <a:solidFill>
                <a:schemeClr val="tx2"/>
              </a:solidFill>
              <a:latin typeface="Franklin Gothic Book" panose="020B0503020102020204" pitchFamily="34" charset="0"/>
            </a:endParaRPr>
          </a:p>
          <a:p>
            <a:pPr marL="514350" lvl="0" indent="-514350" defTabSz="457200">
              <a:lnSpc>
                <a:spcPct val="100000"/>
              </a:lnSpc>
              <a:spcBef>
                <a:spcPct val="20000"/>
              </a:spcBef>
              <a:buFont typeface="+mj-lt"/>
              <a:buAutoNum type="arabicPeriod"/>
            </a:pPr>
            <a:r>
              <a:rPr lang="en-US" sz="3500" dirty="0">
                <a:solidFill>
                  <a:schemeClr val="tx2"/>
                </a:solidFill>
                <a:latin typeface="Franklin Gothic Book" panose="020B0503020102020204" pitchFamily="34" charset="0"/>
              </a:rPr>
              <a:t>High level explanation of the problem</a:t>
            </a:r>
          </a:p>
          <a:p>
            <a:pPr marL="514350" lvl="0" indent="-514350" defTabSz="457200">
              <a:lnSpc>
                <a:spcPct val="100000"/>
              </a:lnSpc>
              <a:spcBef>
                <a:spcPct val="20000"/>
              </a:spcBef>
              <a:buFont typeface="+mj-lt"/>
              <a:buAutoNum type="arabicPeriod"/>
            </a:pPr>
            <a:r>
              <a:rPr lang="en-US" sz="3500" dirty="0">
                <a:solidFill>
                  <a:schemeClr val="tx2"/>
                </a:solidFill>
                <a:latin typeface="Franklin Gothic Book" panose="020B0503020102020204" pitchFamily="34" charset="0"/>
              </a:rPr>
              <a:t>Detailed explanation of the problem</a:t>
            </a:r>
          </a:p>
          <a:p>
            <a:pPr marL="514350" lvl="0" indent="-514350" defTabSz="457200">
              <a:lnSpc>
                <a:spcPct val="100000"/>
              </a:lnSpc>
              <a:spcBef>
                <a:spcPct val="20000"/>
              </a:spcBef>
              <a:buFont typeface="+mj-lt"/>
              <a:buAutoNum type="arabicPeriod"/>
            </a:pPr>
            <a:r>
              <a:rPr lang="en-US" sz="3500" dirty="0">
                <a:solidFill>
                  <a:schemeClr val="tx2"/>
                </a:solidFill>
                <a:latin typeface="Franklin Gothic Book" panose="020B0503020102020204" pitchFamily="34" charset="0"/>
              </a:rPr>
              <a:t>High level explanation of your solution</a:t>
            </a:r>
          </a:p>
          <a:p>
            <a:pPr marL="514350" lvl="0" indent="-514350" defTabSz="457200">
              <a:lnSpc>
                <a:spcPct val="100000"/>
              </a:lnSpc>
              <a:spcBef>
                <a:spcPct val="20000"/>
              </a:spcBef>
              <a:buFont typeface="+mj-lt"/>
              <a:buAutoNum type="arabicPeriod"/>
            </a:pPr>
            <a:r>
              <a:rPr lang="en-US" sz="3500" dirty="0">
                <a:solidFill>
                  <a:schemeClr val="tx2"/>
                </a:solidFill>
                <a:latin typeface="Franklin Gothic Book" panose="020B0503020102020204" pitchFamily="34" charset="0"/>
              </a:rPr>
              <a:t>Detailed explanation of your solution</a:t>
            </a:r>
          </a:p>
          <a:p>
            <a:pPr marL="514350" lvl="0" indent="-514350" defTabSz="457200">
              <a:lnSpc>
                <a:spcPct val="100000"/>
              </a:lnSpc>
              <a:spcBef>
                <a:spcPct val="20000"/>
              </a:spcBef>
              <a:buFont typeface="+mj-lt"/>
              <a:buAutoNum type="arabicPeriod"/>
            </a:pPr>
            <a:r>
              <a:rPr lang="en-US" sz="3500" dirty="0">
                <a:solidFill>
                  <a:schemeClr val="tx2"/>
                </a:solidFill>
                <a:latin typeface="Franklin Gothic Book" panose="020B0503020102020204" pitchFamily="34" charset="0"/>
              </a:rPr>
              <a:t>Explain the benefits of your solution</a:t>
            </a:r>
          </a:p>
          <a:p>
            <a:pPr marL="514350" lvl="0" indent="-514350" defTabSz="457200">
              <a:lnSpc>
                <a:spcPct val="100000"/>
              </a:lnSpc>
              <a:spcBef>
                <a:spcPct val="20000"/>
              </a:spcBef>
              <a:buFont typeface="+mj-lt"/>
              <a:buAutoNum type="arabicPeriod"/>
            </a:pPr>
            <a:r>
              <a:rPr lang="en-US" sz="3500" dirty="0">
                <a:solidFill>
                  <a:schemeClr val="tx2"/>
                </a:solidFill>
                <a:latin typeface="Franklin Gothic Book" panose="020B0503020102020204" pitchFamily="34" charset="0"/>
              </a:rPr>
              <a:t>Reach agreement on next step</a:t>
            </a:r>
          </a:p>
          <a:p>
            <a:pPr marL="0" lvl="0" indent="0" defTabSz="457200">
              <a:lnSpc>
                <a:spcPct val="100000"/>
              </a:lnSpc>
              <a:spcBef>
                <a:spcPct val="20000"/>
              </a:spcBef>
              <a:buNone/>
            </a:pPr>
            <a:endParaRPr lang="en-US" sz="1100" dirty="0">
              <a:solidFill>
                <a:schemeClr val="tx2"/>
              </a:solidFill>
              <a:latin typeface="Franklin Gothic Book" panose="020B0503020102020204" pitchFamily="34" charset="0"/>
            </a:endParaRPr>
          </a:p>
          <a:p>
            <a:pPr marL="0" lvl="0" indent="0" defTabSz="457200">
              <a:lnSpc>
                <a:spcPct val="100000"/>
              </a:lnSpc>
              <a:spcBef>
                <a:spcPct val="20000"/>
              </a:spcBef>
              <a:buNone/>
            </a:pPr>
            <a:r>
              <a:rPr lang="en-US" sz="3500" dirty="0">
                <a:solidFill>
                  <a:schemeClr val="tx2"/>
                </a:solidFill>
                <a:latin typeface="Franklin Gothic Book" panose="020B0503020102020204" pitchFamily="34" charset="0"/>
              </a:rPr>
              <a:t>Time: 60 minutes</a:t>
            </a:r>
            <a:endParaRPr lang="en-US" sz="3500" dirty="0">
              <a:solidFill>
                <a:schemeClr val="tx2"/>
              </a:solidFill>
            </a:endParaRPr>
          </a:p>
        </p:txBody>
      </p:sp>
      <p:sp>
        <p:nvSpPr>
          <p:cNvPr id="5" name="TextBox 4"/>
          <p:cNvSpPr txBox="1"/>
          <p:nvPr/>
        </p:nvSpPr>
        <p:spPr>
          <a:xfrm>
            <a:off x="8859849" y="1150964"/>
            <a:ext cx="324930"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1" name="TextBox 10"/>
          <p:cNvSpPr txBox="1"/>
          <p:nvPr/>
        </p:nvSpPr>
        <p:spPr>
          <a:xfrm>
            <a:off x="4818323" y="1337920"/>
            <a:ext cx="2754923"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The High C</a:t>
            </a:r>
          </a:p>
        </p:txBody>
      </p:sp>
    </p:spTree>
    <p:extLst>
      <p:ext uri="{BB962C8B-B14F-4D97-AF65-F5344CB8AC3E}">
        <p14:creationId xmlns:p14="http://schemas.microsoft.com/office/powerpoint/2010/main" val="119783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0"/>
          <p:cNvPicPr>
            <a:picLocks noChangeAspect="1"/>
          </p:cNvPicPr>
          <p:nvPr/>
        </p:nvPicPr>
        <p:blipFill rotWithShape="1">
          <a:blip r:embed="rId2">
            <a:extLst>
              <a:ext uri="{28A0092B-C50C-407E-A947-70E740481C1C}">
                <a14:useLocalDpi xmlns:a14="http://schemas.microsoft.com/office/drawing/2010/main" val="0"/>
              </a:ext>
            </a:extLst>
          </a:blip>
          <a:srcRect l="19373" r="21228" b="3247"/>
          <a:stretch/>
        </p:blipFill>
        <p:spPr>
          <a:xfrm>
            <a:off x="4818323" y="1337920"/>
            <a:ext cx="4038600" cy="5258375"/>
          </a:xfrm>
          <a:prstGeom prst="rect">
            <a:avLst/>
          </a:prstGeom>
        </p:spPr>
      </p:pic>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296032" y="1337920"/>
            <a:ext cx="4498706" cy="4781917"/>
          </a:xfrm>
        </p:spPr>
        <p:txBody>
          <a:bodyPr>
            <a:normAutofit fontScale="92500" lnSpcReduction="20000"/>
          </a:bodyPr>
          <a:lstStyle/>
          <a:p>
            <a:pPr marL="0" indent="0">
              <a:spcBef>
                <a:spcPct val="0"/>
              </a:spcBef>
              <a:buNone/>
            </a:pPr>
            <a:r>
              <a:rPr lang="en-US" altLang="en-US" dirty="0">
                <a:solidFill>
                  <a:schemeClr val="tx2"/>
                </a:solidFill>
                <a:latin typeface="Franklin Gothic Book" panose="020B0503020102020204" pitchFamily="34" charset="0"/>
              </a:rPr>
              <a:t>This meeting agenda would be best for which of the communication styles?</a:t>
            </a:r>
          </a:p>
          <a:p>
            <a:pPr marL="0" indent="0">
              <a:spcBef>
                <a:spcPct val="0"/>
              </a:spcBef>
              <a:buNone/>
            </a:pPr>
            <a:endParaRPr lang="en-US" altLang="en-US" dirty="0">
              <a:solidFill>
                <a:schemeClr val="tx2"/>
              </a:solidFill>
              <a:latin typeface="Franklin Gothic Book" panose="020B0503020102020204" pitchFamily="34" charset="0"/>
            </a:endParaRPr>
          </a:p>
          <a:p>
            <a:pPr marL="514350" lvl="0" indent="-514350" defTabSz="457200">
              <a:lnSpc>
                <a:spcPct val="100000"/>
              </a:lnSpc>
              <a:spcBef>
                <a:spcPct val="20000"/>
              </a:spcBef>
              <a:buFont typeface="+mj-lt"/>
              <a:buAutoNum type="arabicPeriod"/>
            </a:pPr>
            <a:r>
              <a:rPr lang="en-US" dirty="0">
                <a:solidFill>
                  <a:schemeClr val="tx2"/>
                </a:solidFill>
                <a:latin typeface="Franklin Gothic Book" panose="020B0503020102020204" pitchFamily="34" charset="0"/>
              </a:rPr>
              <a:t>High level explanation of your solution</a:t>
            </a:r>
          </a:p>
          <a:p>
            <a:pPr marL="514350" lvl="0" indent="-514350" defTabSz="457200">
              <a:lnSpc>
                <a:spcPct val="100000"/>
              </a:lnSpc>
              <a:spcBef>
                <a:spcPct val="20000"/>
              </a:spcBef>
              <a:buFont typeface="+mj-lt"/>
              <a:buAutoNum type="arabicPeriod"/>
            </a:pPr>
            <a:r>
              <a:rPr lang="en-US" dirty="0">
                <a:solidFill>
                  <a:schemeClr val="tx2"/>
                </a:solidFill>
                <a:latin typeface="Franklin Gothic Book" panose="020B0503020102020204" pitchFamily="34" charset="0"/>
              </a:rPr>
              <a:t>High level explanation of the problem</a:t>
            </a:r>
          </a:p>
          <a:p>
            <a:pPr marL="514350" lvl="0" indent="-514350" defTabSz="457200">
              <a:lnSpc>
                <a:spcPct val="100000"/>
              </a:lnSpc>
              <a:spcBef>
                <a:spcPct val="20000"/>
              </a:spcBef>
              <a:buFont typeface="+mj-lt"/>
              <a:buAutoNum type="arabicPeriod"/>
            </a:pPr>
            <a:r>
              <a:rPr lang="en-US" dirty="0">
                <a:solidFill>
                  <a:schemeClr val="tx2"/>
                </a:solidFill>
                <a:latin typeface="Franklin Gothic Book" panose="020B0503020102020204" pitchFamily="34" charset="0"/>
              </a:rPr>
              <a:t>Explain the benefits of your solution</a:t>
            </a:r>
          </a:p>
          <a:p>
            <a:pPr marL="514350" lvl="0" indent="-514350" defTabSz="457200">
              <a:lnSpc>
                <a:spcPct val="100000"/>
              </a:lnSpc>
              <a:spcBef>
                <a:spcPct val="20000"/>
              </a:spcBef>
              <a:buFont typeface="+mj-lt"/>
              <a:buAutoNum type="arabicPeriod"/>
            </a:pPr>
            <a:r>
              <a:rPr lang="en-US" dirty="0">
                <a:solidFill>
                  <a:schemeClr val="tx2"/>
                </a:solidFill>
                <a:latin typeface="Franklin Gothic Book" panose="020B0503020102020204" pitchFamily="34" charset="0"/>
              </a:rPr>
              <a:t>Reach agreement on the next step</a:t>
            </a:r>
          </a:p>
          <a:p>
            <a:pPr marL="0" lvl="0" indent="0" defTabSz="457200">
              <a:lnSpc>
                <a:spcPct val="100000"/>
              </a:lnSpc>
              <a:spcBef>
                <a:spcPct val="20000"/>
              </a:spcBef>
              <a:buNone/>
            </a:pPr>
            <a:endParaRPr lang="en-US" sz="900" dirty="0">
              <a:solidFill>
                <a:schemeClr val="tx2"/>
              </a:solidFill>
              <a:latin typeface="Franklin Gothic Book" panose="020B0503020102020204" pitchFamily="34" charset="0"/>
            </a:endParaRPr>
          </a:p>
          <a:p>
            <a:pPr marL="0" lvl="0" indent="0" defTabSz="457200">
              <a:lnSpc>
                <a:spcPct val="100000"/>
              </a:lnSpc>
              <a:spcBef>
                <a:spcPct val="20000"/>
              </a:spcBef>
              <a:buNone/>
            </a:pPr>
            <a:r>
              <a:rPr lang="en-US" dirty="0">
                <a:solidFill>
                  <a:schemeClr val="tx2"/>
                </a:solidFill>
                <a:latin typeface="Franklin Gothic Book" panose="020B0503020102020204" pitchFamily="34" charset="0"/>
              </a:rPr>
              <a:t>Time 15 minutes</a:t>
            </a:r>
            <a:endParaRPr lang="en-US" dirty="0">
              <a:solidFill>
                <a:schemeClr val="tx2"/>
              </a:solidFill>
            </a:endParaRPr>
          </a:p>
        </p:txBody>
      </p:sp>
      <p:sp>
        <p:nvSpPr>
          <p:cNvPr id="4" name="Slide Number Placeholder 3"/>
          <p:cNvSpPr>
            <a:spLocks noGrp="1"/>
          </p:cNvSpPr>
          <p:nvPr>
            <p:ph type="sldNum" sz="quarter" idx="4294967295"/>
          </p:nvPr>
        </p:nvSpPr>
        <p:spPr>
          <a:xfrm>
            <a:off x="8502162" y="6297300"/>
            <a:ext cx="641838" cy="560700"/>
          </a:xfrm>
          <a:prstGeom prst="rect">
            <a:avLst/>
          </a:prstGeom>
        </p:spPr>
        <p:txBody>
          <a:bodyPr/>
          <a:lstStyle/>
          <a:p>
            <a:fld id="{6ABDF21D-6A5A-E64E-9DEC-7E45BDE9297E}" type="slidenum">
              <a:rPr lang="en-US" smtClean="0"/>
              <a:t>75</a:t>
            </a:fld>
            <a:endParaRPr lang="en-US" dirty="0"/>
          </a:p>
        </p:txBody>
      </p:sp>
      <p:sp>
        <p:nvSpPr>
          <p:cNvPr id="5" name="TextBox 4"/>
          <p:cNvSpPr txBox="1"/>
          <p:nvPr/>
        </p:nvSpPr>
        <p:spPr>
          <a:xfrm>
            <a:off x="8817659" y="1076215"/>
            <a:ext cx="324930"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1" name="TextBox 10"/>
          <p:cNvSpPr txBox="1"/>
          <p:nvPr/>
        </p:nvSpPr>
        <p:spPr>
          <a:xfrm>
            <a:off x="4818323" y="1337920"/>
            <a:ext cx="2754923"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The High D</a:t>
            </a:r>
          </a:p>
        </p:txBody>
      </p:sp>
    </p:spTree>
    <p:extLst>
      <p:ext uri="{BB962C8B-B14F-4D97-AF65-F5344CB8AC3E}">
        <p14:creationId xmlns:p14="http://schemas.microsoft.com/office/powerpoint/2010/main" val="260102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10642"/>
          <a:stretch/>
        </p:blipFill>
        <p:spPr>
          <a:xfrm>
            <a:off x="4818323" y="1337920"/>
            <a:ext cx="3571849" cy="4781917"/>
          </a:xfrm>
          <a:prstGeom prst="rect">
            <a:avLst/>
          </a:prstGeom>
        </p:spPr>
      </p:pic>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296032" y="1337920"/>
            <a:ext cx="4498706" cy="4781917"/>
          </a:xfrm>
        </p:spPr>
        <p:txBody>
          <a:bodyPr>
            <a:normAutofit fontScale="85000" lnSpcReduction="20000"/>
          </a:bodyPr>
          <a:lstStyle/>
          <a:p>
            <a:pPr marL="0" indent="0">
              <a:spcBef>
                <a:spcPct val="0"/>
              </a:spcBef>
              <a:buNone/>
            </a:pPr>
            <a:r>
              <a:rPr lang="en-US" altLang="en-US" dirty="0">
                <a:solidFill>
                  <a:schemeClr val="tx2"/>
                </a:solidFill>
                <a:latin typeface="Franklin Gothic Book" panose="020B0503020102020204" pitchFamily="34" charset="0"/>
              </a:rPr>
              <a:t>This meeting agenda would be best for which of the communication styles?</a:t>
            </a:r>
          </a:p>
          <a:p>
            <a:pPr marL="0" indent="0">
              <a:spcBef>
                <a:spcPct val="0"/>
              </a:spcBef>
              <a:buNone/>
            </a:pPr>
            <a:endParaRPr lang="en-US" altLang="en-US" dirty="0">
              <a:solidFill>
                <a:schemeClr val="tx2"/>
              </a:solidFill>
              <a:latin typeface="Franklin Gothic Book" panose="020B0503020102020204" pitchFamily="34" charset="0"/>
            </a:endParaRPr>
          </a:p>
          <a:p>
            <a:pPr marL="514350" lvl="0" indent="-514350" defTabSz="457200">
              <a:lnSpc>
                <a:spcPct val="100000"/>
              </a:lnSpc>
              <a:spcBef>
                <a:spcPct val="20000"/>
              </a:spcBef>
              <a:buFont typeface="+mj-lt"/>
              <a:buAutoNum type="arabicPeriod"/>
            </a:pPr>
            <a:r>
              <a:rPr lang="en-US" dirty="0">
                <a:solidFill>
                  <a:schemeClr val="tx2"/>
                </a:solidFill>
                <a:latin typeface="Franklin Gothic Book" panose="020B0503020102020204" pitchFamily="34" charset="0"/>
              </a:rPr>
              <a:t>Pleasantries</a:t>
            </a:r>
          </a:p>
          <a:p>
            <a:pPr marL="514350" indent="-514350" defTabSz="457200">
              <a:lnSpc>
                <a:spcPct val="100000"/>
              </a:lnSpc>
              <a:spcBef>
                <a:spcPct val="20000"/>
              </a:spcBef>
              <a:buFont typeface="+mj-lt"/>
              <a:buAutoNum type="arabicPeriod"/>
            </a:pPr>
            <a:r>
              <a:rPr lang="en-US" dirty="0">
                <a:solidFill>
                  <a:schemeClr val="tx2"/>
                </a:solidFill>
                <a:latin typeface="Franklin Gothic Book" panose="020B0503020102020204" pitchFamily="34" charset="0"/>
              </a:rPr>
              <a:t>High level explanation of the problem</a:t>
            </a:r>
          </a:p>
          <a:p>
            <a:pPr marL="514350" indent="-514350" defTabSz="457200">
              <a:lnSpc>
                <a:spcPct val="100000"/>
              </a:lnSpc>
              <a:spcBef>
                <a:spcPct val="20000"/>
              </a:spcBef>
              <a:buFont typeface="+mj-lt"/>
              <a:buAutoNum type="arabicPeriod"/>
            </a:pPr>
            <a:r>
              <a:rPr lang="en-US" dirty="0">
                <a:solidFill>
                  <a:schemeClr val="tx2"/>
                </a:solidFill>
                <a:latin typeface="Franklin Gothic Book" panose="020B0503020102020204" pitchFamily="34" charset="0"/>
              </a:rPr>
              <a:t>High level explanation of your solution</a:t>
            </a:r>
          </a:p>
          <a:p>
            <a:pPr marL="514350" indent="-514350" defTabSz="457200">
              <a:lnSpc>
                <a:spcPct val="100000"/>
              </a:lnSpc>
              <a:spcBef>
                <a:spcPct val="20000"/>
              </a:spcBef>
              <a:buFont typeface="+mj-lt"/>
              <a:buAutoNum type="arabicPeriod"/>
            </a:pPr>
            <a:r>
              <a:rPr lang="en-US" dirty="0">
                <a:solidFill>
                  <a:schemeClr val="tx2"/>
                </a:solidFill>
                <a:latin typeface="Franklin Gothic Book" panose="020B0503020102020204" pitchFamily="34" charset="0"/>
              </a:rPr>
              <a:t>Explain the benefits of your solution</a:t>
            </a:r>
          </a:p>
          <a:p>
            <a:pPr marL="514350" indent="-514350" defTabSz="457200">
              <a:lnSpc>
                <a:spcPct val="100000"/>
              </a:lnSpc>
              <a:spcBef>
                <a:spcPct val="20000"/>
              </a:spcBef>
              <a:buFont typeface="+mj-lt"/>
              <a:buAutoNum type="arabicPeriod"/>
            </a:pPr>
            <a:r>
              <a:rPr lang="en-US" dirty="0">
                <a:solidFill>
                  <a:schemeClr val="tx2"/>
                </a:solidFill>
                <a:latin typeface="Franklin Gothic Book" panose="020B0503020102020204" pitchFamily="34" charset="0"/>
              </a:rPr>
              <a:t>Reach agreement on the next step</a:t>
            </a:r>
          </a:p>
          <a:p>
            <a:pPr marL="0" indent="0" defTabSz="457200">
              <a:lnSpc>
                <a:spcPct val="100000"/>
              </a:lnSpc>
              <a:spcBef>
                <a:spcPct val="20000"/>
              </a:spcBef>
              <a:buNone/>
            </a:pPr>
            <a:endParaRPr lang="en-US" sz="900" dirty="0">
              <a:solidFill>
                <a:schemeClr val="tx2"/>
              </a:solidFill>
              <a:latin typeface="Franklin Gothic Book" panose="020B0503020102020204" pitchFamily="34" charset="0"/>
            </a:endParaRPr>
          </a:p>
          <a:p>
            <a:pPr marL="0" indent="0" defTabSz="457200">
              <a:lnSpc>
                <a:spcPct val="100000"/>
              </a:lnSpc>
              <a:spcBef>
                <a:spcPct val="20000"/>
              </a:spcBef>
              <a:buNone/>
            </a:pPr>
            <a:r>
              <a:rPr lang="en-US" dirty="0">
                <a:solidFill>
                  <a:schemeClr val="tx2"/>
                </a:solidFill>
                <a:latin typeface="Franklin Gothic Book" panose="020B0503020102020204" pitchFamily="34" charset="0"/>
              </a:rPr>
              <a:t>Time: 30 minutes</a:t>
            </a:r>
          </a:p>
          <a:p>
            <a:pPr marL="342900" indent="-342900" defTabSz="457200">
              <a:lnSpc>
                <a:spcPct val="100000"/>
              </a:lnSpc>
              <a:spcBef>
                <a:spcPct val="20000"/>
              </a:spcBef>
              <a:buFont typeface="Arial"/>
              <a:buChar char="•"/>
            </a:pPr>
            <a:endParaRPr lang="en-US" dirty="0">
              <a:latin typeface="Franklin Gothic Book" panose="020B0503020102020204" pitchFamily="34" charset="0"/>
            </a:endParaRPr>
          </a:p>
          <a:p>
            <a:pPr marL="342900" lvl="0" indent="-342900" defTabSz="457200">
              <a:lnSpc>
                <a:spcPct val="100000"/>
              </a:lnSpc>
              <a:spcBef>
                <a:spcPct val="20000"/>
              </a:spcBef>
              <a:buFont typeface="Arial"/>
              <a:buChar char="•"/>
            </a:pPr>
            <a:endParaRPr lang="en-US" dirty="0">
              <a:latin typeface="Franklin Gothic Book" panose="020B0503020102020204" pitchFamily="34" charset="0"/>
            </a:endParaRPr>
          </a:p>
          <a:p>
            <a:pPr marL="342900" lvl="0" indent="-342900" defTabSz="457200">
              <a:lnSpc>
                <a:spcPct val="100000"/>
              </a:lnSpc>
              <a:spcBef>
                <a:spcPct val="20000"/>
              </a:spcBef>
              <a:buFont typeface="Arial"/>
              <a:buChar char="•"/>
            </a:pPr>
            <a:endParaRPr lang="en-US" dirty="0"/>
          </a:p>
          <a:p>
            <a:pPr marL="0" indent="0">
              <a:buNone/>
            </a:pPr>
            <a:endParaRPr lang="en-US" dirty="0"/>
          </a:p>
        </p:txBody>
      </p:sp>
      <p:sp>
        <p:nvSpPr>
          <p:cNvPr id="5" name="TextBox 4"/>
          <p:cNvSpPr txBox="1"/>
          <p:nvPr/>
        </p:nvSpPr>
        <p:spPr>
          <a:xfrm>
            <a:off x="8817659" y="5411951"/>
            <a:ext cx="324930"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1" name="TextBox 10"/>
          <p:cNvSpPr txBox="1"/>
          <p:nvPr/>
        </p:nvSpPr>
        <p:spPr>
          <a:xfrm>
            <a:off x="4818323" y="1337920"/>
            <a:ext cx="2754923"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The High S</a:t>
            </a:r>
          </a:p>
        </p:txBody>
      </p:sp>
    </p:spTree>
    <p:extLst>
      <p:ext uri="{BB962C8B-B14F-4D97-AF65-F5344CB8AC3E}">
        <p14:creationId xmlns:p14="http://schemas.microsoft.com/office/powerpoint/2010/main" val="424144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10642"/>
          <a:stretch/>
        </p:blipFill>
        <p:spPr>
          <a:xfrm>
            <a:off x="4794738" y="1337920"/>
            <a:ext cx="3571849" cy="4781917"/>
          </a:xfrm>
          <a:prstGeom prst="rect">
            <a:avLst/>
          </a:prstGeom>
        </p:spPr>
      </p:pic>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296032" y="1337920"/>
            <a:ext cx="4498706" cy="4781917"/>
          </a:xfrm>
        </p:spPr>
        <p:txBody>
          <a:bodyPr>
            <a:normAutofit fontScale="77500" lnSpcReduction="20000"/>
          </a:bodyPr>
          <a:lstStyle/>
          <a:p>
            <a:pPr marL="0" indent="0">
              <a:spcBef>
                <a:spcPct val="0"/>
              </a:spcBef>
              <a:buNone/>
            </a:pPr>
            <a:r>
              <a:rPr lang="en-US" altLang="en-US" dirty="0">
                <a:latin typeface="Franklin Gothic Book" panose="020B0503020102020204" pitchFamily="34" charset="0"/>
              </a:rPr>
              <a:t>This meeting agenda would be best for which of the communication styles?</a:t>
            </a:r>
          </a:p>
          <a:p>
            <a:pPr marL="0" indent="0">
              <a:spcBef>
                <a:spcPct val="0"/>
              </a:spcBef>
              <a:buNone/>
            </a:pPr>
            <a:endParaRPr lang="en-US" altLang="en-US" dirty="0">
              <a:latin typeface="Franklin Gothic Book" panose="020B0503020102020204" pitchFamily="34" charset="0"/>
            </a:endParaRPr>
          </a:p>
          <a:p>
            <a:pPr marL="514350" lvl="0" indent="-514350" defTabSz="457200">
              <a:lnSpc>
                <a:spcPct val="100000"/>
              </a:lnSpc>
              <a:spcBef>
                <a:spcPct val="20000"/>
              </a:spcBef>
              <a:buFont typeface="+mj-lt"/>
              <a:buAutoNum type="arabicPeriod"/>
            </a:pPr>
            <a:r>
              <a:rPr lang="en-US" dirty="0">
                <a:latin typeface="Franklin Gothic Book" panose="020B0503020102020204" pitchFamily="34" charset="0"/>
              </a:rPr>
              <a:t>Pleasantries</a:t>
            </a:r>
          </a:p>
          <a:p>
            <a:pPr marL="514350" indent="-514350" defTabSz="457200">
              <a:lnSpc>
                <a:spcPct val="100000"/>
              </a:lnSpc>
              <a:spcBef>
                <a:spcPct val="20000"/>
              </a:spcBef>
              <a:buFont typeface="+mj-lt"/>
              <a:buAutoNum type="arabicPeriod"/>
            </a:pPr>
            <a:r>
              <a:rPr lang="en-US" dirty="0">
                <a:latin typeface="Franklin Gothic Book" panose="020B0503020102020204" pitchFamily="34" charset="0"/>
              </a:rPr>
              <a:t>High level explanation of the problem</a:t>
            </a:r>
          </a:p>
          <a:p>
            <a:pPr marL="514350" indent="-514350" defTabSz="457200">
              <a:lnSpc>
                <a:spcPct val="100000"/>
              </a:lnSpc>
              <a:spcBef>
                <a:spcPct val="20000"/>
              </a:spcBef>
              <a:buFont typeface="+mj-lt"/>
              <a:buAutoNum type="arabicPeriod"/>
            </a:pPr>
            <a:r>
              <a:rPr lang="en-US" dirty="0">
                <a:latin typeface="Franklin Gothic Book" panose="020B0503020102020204" pitchFamily="34" charset="0"/>
              </a:rPr>
              <a:t>Ask how to solve the problem</a:t>
            </a:r>
          </a:p>
          <a:p>
            <a:pPr marL="514350" indent="-514350" defTabSz="457200">
              <a:lnSpc>
                <a:spcPct val="100000"/>
              </a:lnSpc>
              <a:spcBef>
                <a:spcPct val="20000"/>
              </a:spcBef>
              <a:buFont typeface="+mj-lt"/>
              <a:buAutoNum type="arabicPeriod"/>
            </a:pPr>
            <a:r>
              <a:rPr lang="en-US" dirty="0">
                <a:latin typeface="Franklin Gothic Book" panose="020B0503020102020204" pitchFamily="34" charset="0"/>
              </a:rPr>
              <a:t>High level explanation of your solution</a:t>
            </a:r>
          </a:p>
          <a:p>
            <a:pPr marL="514350" indent="-514350" defTabSz="457200">
              <a:lnSpc>
                <a:spcPct val="100000"/>
              </a:lnSpc>
              <a:spcBef>
                <a:spcPct val="20000"/>
              </a:spcBef>
              <a:buFont typeface="+mj-lt"/>
              <a:buAutoNum type="arabicPeriod"/>
            </a:pPr>
            <a:r>
              <a:rPr lang="en-US" dirty="0">
                <a:latin typeface="Franklin Gothic Book" panose="020B0503020102020204" pitchFamily="34" charset="0"/>
              </a:rPr>
              <a:t>Asking for the benefits of your solution</a:t>
            </a:r>
          </a:p>
          <a:p>
            <a:pPr marL="514350" indent="-514350" defTabSz="457200">
              <a:lnSpc>
                <a:spcPct val="100000"/>
              </a:lnSpc>
              <a:spcBef>
                <a:spcPct val="20000"/>
              </a:spcBef>
              <a:buFont typeface="+mj-lt"/>
              <a:buAutoNum type="arabicPeriod"/>
            </a:pPr>
            <a:r>
              <a:rPr lang="en-US" dirty="0">
                <a:latin typeface="Franklin Gothic Book" panose="020B0503020102020204" pitchFamily="34" charset="0"/>
              </a:rPr>
              <a:t>Reach agreement on the next step</a:t>
            </a:r>
          </a:p>
          <a:p>
            <a:pPr marL="0" indent="0" defTabSz="457200">
              <a:lnSpc>
                <a:spcPct val="100000"/>
              </a:lnSpc>
              <a:spcBef>
                <a:spcPct val="20000"/>
              </a:spcBef>
              <a:buNone/>
            </a:pPr>
            <a:endParaRPr lang="en-US" sz="1000" dirty="0">
              <a:latin typeface="Franklin Gothic Book" panose="020B0503020102020204" pitchFamily="34" charset="0"/>
            </a:endParaRPr>
          </a:p>
          <a:p>
            <a:pPr marL="0" indent="0" defTabSz="457200">
              <a:lnSpc>
                <a:spcPct val="100000"/>
              </a:lnSpc>
              <a:spcBef>
                <a:spcPct val="20000"/>
              </a:spcBef>
              <a:buNone/>
            </a:pPr>
            <a:r>
              <a:rPr lang="en-US" dirty="0">
                <a:latin typeface="Franklin Gothic Book" panose="020B0503020102020204" pitchFamily="34" charset="0"/>
              </a:rPr>
              <a:t>Time: 45 minutes</a:t>
            </a:r>
            <a:endParaRPr lang="en-US" dirty="0"/>
          </a:p>
        </p:txBody>
      </p:sp>
      <p:sp>
        <p:nvSpPr>
          <p:cNvPr id="5" name="TextBox 4"/>
          <p:cNvSpPr txBox="1"/>
          <p:nvPr/>
        </p:nvSpPr>
        <p:spPr>
          <a:xfrm>
            <a:off x="8817659" y="5411951"/>
            <a:ext cx="324930"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1" name="TextBox 10"/>
          <p:cNvSpPr txBox="1"/>
          <p:nvPr/>
        </p:nvSpPr>
        <p:spPr>
          <a:xfrm>
            <a:off x="4818323" y="1337920"/>
            <a:ext cx="2754923"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rPr>
              <a:t>The High I</a:t>
            </a:r>
          </a:p>
        </p:txBody>
      </p:sp>
    </p:spTree>
    <p:extLst>
      <p:ext uri="{BB962C8B-B14F-4D97-AF65-F5344CB8AC3E}">
        <p14:creationId xmlns:p14="http://schemas.microsoft.com/office/powerpoint/2010/main" val="425652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296031" y="1337920"/>
            <a:ext cx="8560891" cy="4781917"/>
          </a:xfrm>
        </p:spPr>
        <p:txBody>
          <a:bodyPr>
            <a:normAutofit/>
          </a:bodyPr>
          <a:lstStyle/>
          <a:p>
            <a:pPr marL="0" indent="0">
              <a:spcBef>
                <a:spcPct val="0"/>
              </a:spcBef>
              <a:buNone/>
            </a:pPr>
            <a:r>
              <a:rPr lang="en-US" altLang="en-US" dirty="0">
                <a:solidFill>
                  <a:schemeClr val="tx2"/>
                </a:solidFill>
                <a:latin typeface="Franklin Gothic Book" panose="020B0503020102020204" pitchFamily="34" charset="0"/>
              </a:rPr>
              <a:t>Which communication style would most likely strongly dislike the High I approach?</a:t>
            </a:r>
          </a:p>
          <a:p>
            <a:pPr marL="0" indent="0">
              <a:spcBef>
                <a:spcPct val="0"/>
              </a:spcBef>
              <a:buNone/>
            </a:pPr>
            <a:endParaRPr lang="en-US" altLang="en-US" dirty="0">
              <a:solidFill>
                <a:schemeClr val="tx2"/>
              </a:solidFill>
              <a:latin typeface="Franklin Gothic Book" panose="020B0503020102020204" pitchFamily="34" charset="0"/>
            </a:endParaRPr>
          </a:p>
          <a:p>
            <a:r>
              <a:rPr lang="en-US" dirty="0">
                <a:solidFill>
                  <a:schemeClr val="tx2"/>
                </a:solidFill>
                <a:latin typeface="Franklin Gothic Book" panose="020B0503020102020204" pitchFamily="34" charset="0"/>
              </a:rPr>
              <a:t>The High C</a:t>
            </a:r>
          </a:p>
          <a:p>
            <a:endParaRPr lang="en-US" dirty="0">
              <a:solidFill>
                <a:schemeClr val="tx2"/>
              </a:solidFill>
              <a:latin typeface="Franklin Gothic Book" panose="020B0503020102020204" pitchFamily="34" charset="0"/>
            </a:endParaRPr>
          </a:p>
          <a:p>
            <a:pPr marL="0" indent="0">
              <a:buNone/>
            </a:pPr>
            <a:r>
              <a:rPr lang="en-US" altLang="en-US" dirty="0">
                <a:solidFill>
                  <a:schemeClr val="tx2"/>
                </a:solidFill>
                <a:latin typeface="Franklin Gothic Book" panose="020B0503020102020204" pitchFamily="34" charset="0"/>
              </a:rPr>
              <a:t>Which communication style would most likely strongly dislike the High S approach?</a:t>
            </a:r>
          </a:p>
          <a:p>
            <a:endParaRPr lang="en-US" altLang="en-US" dirty="0">
              <a:solidFill>
                <a:schemeClr val="tx2"/>
              </a:solidFill>
              <a:latin typeface="Franklin Gothic Book" panose="020B0503020102020204" pitchFamily="34" charset="0"/>
            </a:endParaRPr>
          </a:p>
          <a:p>
            <a:r>
              <a:rPr lang="en-US" altLang="en-US" dirty="0">
                <a:solidFill>
                  <a:schemeClr val="tx2"/>
                </a:solidFill>
                <a:latin typeface="Franklin Gothic Book" panose="020B0503020102020204" pitchFamily="34" charset="0"/>
              </a:rPr>
              <a:t>The High D</a:t>
            </a:r>
          </a:p>
          <a:p>
            <a:endParaRPr lang="en-US" dirty="0">
              <a:latin typeface="Franklin Gothic Book" panose="020B0503020102020204" pitchFamily="34" charset="0"/>
            </a:endParaRPr>
          </a:p>
          <a:p>
            <a:pPr marL="0" indent="0">
              <a:spcBef>
                <a:spcPct val="0"/>
              </a:spcBef>
              <a:buNone/>
            </a:pPr>
            <a:endParaRPr lang="en-US" altLang="en-US" dirty="0">
              <a:latin typeface="Franklin Gothic Book" panose="020B0503020102020204" pitchFamily="34" charset="0"/>
            </a:endParaRPr>
          </a:p>
          <a:p>
            <a:pPr marL="0" indent="0">
              <a:buNone/>
            </a:pPr>
            <a:endParaRPr lang="en-US" dirty="0"/>
          </a:p>
        </p:txBody>
      </p:sp>
      <p:sp>
        <p:nvSpPr>
          <p:cNvPr id="5" name="TextBox 4"/>
          <p:cNvSpPr txBox="1"/>
          <p:nvPr/>
        </p:nvSpPr>
        <p:spPr>
          <a:xfrm>
            <a:off x="8817659" y="4919585"/>
            <a:ext cx="324930" cy="707886"/>
          </a:xfrm>
          <a:prstGeom prst="rect">
            <a:avLst/>
          </a:prstGeom>
          <a:noFill/>
        </p:spPr>
        <p:txBody>
          <a:bodyPr wrap="square" rtlCol="0">
            <a:spAutoFit/>
          </a:bodyPr>
          <a:lstStyle/>
          <a:p>
            <a:r>
              <a:rPr lang="en-US" sz="4000" b="1" dirty="0">
                <a:solidFill>
                  <a:schemeClr val="bg1">
                    <a:lumMod val="75000"/>
                  </a:schemeClr>
                </a:solidFill>
              </a:rPr>
              <a:t>-</a:t>
            </a:r>
          </a:p>
        </p:txBody>
      </p:sp>
    </p:spTree>
    <p:extLst>
      <p:ext uri="{BB962C8B-B14F-4D97-AF65-F5344CB8AC3E}">
        <p14:creationId xmlns:p14="http://schemas.microsoft.com/office/powerpoint/2010/main" val="303943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32" y="1"/>
            <a:ext cx="8560891" cy="973499"/>
          </a:xfrm>
          <a:solidFill>
            <a:srgbClr val="E46C0A"/>
          </a:solidFill>
        </p:spPr>
        <p:txBody>
          <a:bodyPr/>
          <a:lstStyle/>
          <a:p>
            <a:r>
              <a:rPr lang="en-US" dirty="0">
                <a:solidFill>
                  <a:schemeClr val="bg1"/>
                </a:solidFill>
                <a:latin typeface="Franklin Gothic Demi" panose="020B0703020102020204" pitchFamily="34" charset="0"/>
              </a:rPr>
              <a:t> Review</a:t>
            </a:r>
          </a:p>
        </p:txBody>
      </p:sp>
      <p:sp>
        <p:nvSpPr>
          <p:cNvPr id="3" name="Content Placeholder 2"/>
          <p:cNvSpPr>
            <a:spLocks noGrp="1"/>
          </p:cNvSpPr>
          <p:nvPr>
            <p:ph idx="1"/>
          </p:nvPr>
        </p:nvSpPr>
        <p:spPr>
          <a:xfrm>
            <a:off x="296031" y="1337920"/>
            <a:ext cx="8560891" cy="4781917"/>
          </a:xfrm>
        </p:spPr>
        <p:txBody>
          <a:bodyPr>
            <a:normAutofit/>
          </a:bodyPr>
          <a:lstStyle/>
          <a:p>
            <a:pPr marL="0" indent="0">
              <a:spcBef>
                <a:spcPct val="0"/>
              </a:spcBef>
              <a:buNone/>
            </a:pPr>
            <a:r>
              <a:rPr lang="en-US" altLang="en-US" dirty="0">
                <a:solidFill>
                  <a:schemeClr val="tx2"/>
                </a:solidFill>
                <a:latin typeface="Franklin Gothic Book" panose="020B0503020102020204" pitchFamily="34" charset="0"/>
              </a:rPr>
              <a:t>Name four warning signs that you may be miscommunicating:</a:t>
            </a:r>
          </a:p>
          <a:p>
            <a:pPr marL="0" indent="0">
              <a:spcBef>
                <a:spcPct val="0"/>
              </a:spcBef>
              <a:buNone/>
            </a:pPr>
            <a:endParaRPr lang="en-US" altLang="en-US" dirty="0">
              <a:solidFill>
                <a:schemeClr val="tx2"/>
              </a:solidFill>
              <a:latin typeface="Franklin Gothic Book" panose="020B0503020102020204" pitchFamily="34" charset="0"/>
            </a:endParaRPr>
          </a:p>
          <a:p>
            <a:r>
              <a:rPr lang="en-US" altLang="en-US" dirty="0">
                <a:solidFill>
                  <a:schemeClr val="tx2"/>
                </a:solidFill>
                <a:latin typeface="Franklin Gothic Book" panose="020B0503020102020204" pitchFamily="34" charset="0"/>
              </a:rPr>
              <a:t>Looking at watch, impatience</a:t>
            </a:r>
          </a:p>
          <a:p>
            <a:r>
              <a:rPr lang="en-US" altLang="en-US" dirty="0">
                <a:solidFill>
                  <a:schemeClr val="tx2"/>
                </a:solidFill>
                <a:latin typeface="Franklin Gothic Book" panose="020B0503020102020204" pitchFamily="34" charset="0"/>
              </a:rPr>
              <a:t>Interrupting</a:t>
            </a:r>
          </a:p>
          <a:p>
            <a:r>
              <a:rPr lang="en-US" altLang="en-US" dirty="0">
                <a:solidFill>
                  <a:schemeClr val="tx2"/>
                </a:solidFill>
                <a:latin typeface="Franklin Gothic Book" panose="020B0503020102020204" pitchFamily="34" charset="0"/>
              </a:rPr>
              <a:t>Shutting down, passive-</a:t>
            </a:r>
            <a:r>
              <a:rPr lang="en-US" altLang="en-US" dirty="0" err="1">
                <a:solidFill>
                  <a:schemeClr val="tx2"/>
                </a:solidFill>
                <a:latin typeface="Franklin Gothic Book" panose="020B0503020102020204" pitchFamily="34" charset="0"/>
              </a:rPr>
              <a:t>agressive</a:t>
            </a:r>
            <a:endParaRPr lang="en-US" altLang="en-US" dirty="0">
              <a:solidFill>
                <a:schemeClr val="tx2"/>
              </a:solidFill>
              <a:latin typeface="Franklin Gothic Book" panose="020B0503020102020204" pitchFamily="34" charset="0"/>
            </a:endParaRPr>
          </a:p>
          <a:p>
            <a:r>
              <a:rPr lang="en-US" altLang="en-US" dirty="0">
                <a:solidFill>
                  <a:schemeClr val="tx2"/>
                </a:solidFill>
                <a:latin typeface="Franklin Gothic Book" panose="020B0503020102020204" pitchFamily="34" charset="0"/>
              </a:rPr>
              <a:t>Arguing, objecting</a:t>
            </a:r>
          </a:p>
          <a:p>
            <a:endParaRPr lang="en-US" dirty="0">
              <a:latin typeface="Franklin Gothic Book" panose="020B0503020102020204" pitchFamily="34" charset="0"/>
            </a:endParaRPr>
          </a:p>
          <a:p>
            <a:pPr marL="0" indent="0">
              <a:spcBef>
                <a:spcPct val="0"/>
              </a:spcBef>
              <a:buNone/>
            </a:pPr>
            <a:endParaRPr lang="en-US" altLang="en-US" dirty="0">
              <a:latin typeface="Franklin Gothic Book" panose="020B0503020102020204" pitchFamily="34" charset="0"/>
            </a:endParaRPr>
          </a:p>
          <a:p>
            <a:pPr marL="0" indent="0">
              <a:buNone/>
            </a:pPr>
            <a:endParaRPr lang="en-US" dirty="0"/>
          </a:p>
        </p:txBody>
      </p:sp>
      <p:sp>
        <p:nvSpPr>
          <p:cNvPr id="5" name="TextBox 4"/>
          <p:cNvSpPr txBox="1"/>
          <p:nvPr/>
        </p:nvSpPr>
        <p:spPr>
          <a:xfrm>
            <a:off x="8843743" y="4109960"/>
            <a:ext cx="324930" cy="707886"/>
          </a:xfrm>
          <a:prstGeom prst="rect">
            <a:avLst/>
          </a:prstGeom>
          <a:noFill/>
        </p:spPr>
        <p:txBody>
          <a:bodyPr wrap="square" rtlCol="0">
            <a:spAutoFit/>
          </a:bodyPr>
          <a:lstStyle/>
          <a:p>
            <a:r>
              <a:rPr lang="en-US" sz="4000" b="1" dirty="0">
                <a:solidFill>
                  <a:schemeClr val="bg1">
                    <a:lumMod val="75000"/>
                  </a:schemeClr>
                </a:solidFill>
              </a:rPr>
              <a:t>-</a:t>
            </a:r>
          </a:p>
        </p:txBody>
      </p:sp>
    </p:spTree>
    <p:extLst>
      <p:ext uri="{BB962C8B-B14F-4D97-AF65-F5344CB8AC3E}">
        <p14:creationId xmlns:p14="http://schemas.microsoft.com/office/powerpoint/2010/main" val="353016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1130"/>
            <a:ext cx="9144000" cy="496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602769" y="3867610"/>
            <a:ext cx="9144000" cy="2415315"/>
          </a:xfrm>
        </p:spPr>
        <p:txBody>
          <a:bodyPr>
            <a:noAutofit/>
          </a:bodyPr>
          <a:lstStyle/>
          <a:p>
            <a:pPr marL="457200" lvl="0" indent="-457200">
              <a:spcBef>
                <a:spcPts val="0"/>
              </a:spcBef>
              <a:buFont typeface="+mj-lt"/>
              <a:buAutoNum type="alphaUcPeriod"/>
            </a:pPr>
            <a:r>
              <a:rPr lang="en-US" sz="2400" dirty="0">
                <a:solidFill>
                  <a:schemeClr val="tx2"/>
                </a:solidFill>
              </a:rPr>
              <a:t>Understanding Communication Styles</a:t>
            </a:r>
          </a:p>
          <a:p>
            <a:pPr marL="457200" lvl="0" indent="-457200">
              <a:spcBef>
                <a:spcPts val="0"/>
              </a:spcBef>
              <a:buFont typeface="+mj-lt"/>
              <a:buAutoNum type="alphaUcPeriod"/>
            </a:pPr>
            <a:r>
              <a:rPr lang="en-US" sz="2400" dirty="0">
                <a:solidFill>
                  <a:schemeClr val="tx2"/>
                </a:solidFill>
              </a:rPr>
              <a:t>Adapting to the Styles of Others</a:t>
            </a:r>
          </a:p>
          <a:p>
            <a:pPr marL="0" indent="0">
              <a:spcBef>
                <a:spcPts val="0"/>
              </a:spcBef>
              <a:buNone/>
            </a:pPr>
            <a:r>
              <a:rPr lang="en-US" sz="2400" dirty="0">
                <a:solidFill>
                  <a:schemeClr val="accent6">
                    <a:lumMod val="75000"/>
                  </a:schemeClr>
                </a:solidFill>
              </a:rPr>
              <a:t>Exercise</a:t>
            </a:r>
            <a:r>
              <a:rPr lang="en-US" sz="2400" dirty="0">
                <a:solidFill>
                  <a:schemeClr val="tx2"/>
                </a:solidFill>
              </a:rPr>
              <a:t>: Adapting to Your Team’s Styles</a:t>
            </a:r>
          </a:p>
          <a:p>
            <a:pPr marL="457200" lvl="0" indent="-457200">
              <a:spcBef>
                <a:spcPts val="0"/>
              </a:spcBef>
              <a:buFont typeface="+mj-lt"/>
              <a:buAutoNum type="alphaUcPeriod" startAt="3"/>
            </a:pPr>
            <a:r>
              <a:rPr lang="en-US" sz="2400" dirty="0">
                <a:solidFill>
                  <a:schemeClr val="tx2"/>
                </a:solidFill>
              </a:rPr>
              <a:t>Identifying Styles</a:t>
            </a:r>
          </a:p>
          <a:p>
            <a:pPr marL="457200" indent="-457200">
              <a:spcBef>
                <a:spcPts val="0"/>
              </a:spcBef>
              <a:buFont typeface="+mj-lt"/>
              <a:buAutoNum type="alphaUcPeriod" startAt="3"/>
            </a:pPr>
            <a:r>
              <a:rPr lang="en-US" sz="2400" dirty="0">
                <a:solidFill>
                  <a:schemeClr val="tx2"/>
                </a:solidFill>
              </a:rPr>
              <a:t>Recognizing and Addressing Style Clashes</a:t>
            </a:r>
          </a:p>
          <a:p>
            <a:pPr marL="0" indent="0">
              <a:spcBef>
                <a:spcPts val="0"/>
              </a:spcBef>
              <a:buNone/>
            </a:pPr>
            <a:r>
              <a:rPr lang="en-US" sz="2400" dirty="0">
                <a:solidFill>
                  <a:schemeClr val="accent6">
                    <a:lumMod val="75000"/>
                  </a:schemeClr>
                </a:solidFill>
              </a:rPr>
              <a:t>Exercise</a:t>
            </a:r>
            <a:r>
              <a:rPr lang="en-US" sz="2400" dirty="0">
                <a:solidFill>
                  <a:schemeClr val="tx2"/>
                </a:solidFill>
              </a:rPr>
              <a:t>: Communicating Across Styles</a:t>
            </a:r>
          </a:p>
          <a:p>
            <a:pPr marL="457200" indent="-457200">
              <a:spcBef>
                <a:spcPts val="0"/>
              </a:spcBef>
              <a:buFont typeface="+mj-lt"/>
              <a:buAutoNum type="alphaUcPeriod" startAt="5"/>
            </a:pPr>
            <a:r>
              <a:rPr lang="en-US" sz="2400" dirty="0">
                <a:solidFill>
                  <a:schemeClr val="tx2"/>
                </a:solidFill>
              </a:rPr>
              <a:t>Your DISC Report: Understanding Your Biases</a:t>
            </a:r>
          </a:p>
          <a:p>
            <a:pPr marL="0" indent="0">
              <a:spcBef>
                <a:spcPts val="0"/>
              </a:spcBef>
              <a:buNone/>
            </a:pPr>
            <a:endParaRPr lang="en-US" sz="2400" dirty="0">
              <a:solidFill>
                <a:schemeClr val="tx2"/>
              </a:solidFill>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2827" b="5189"/>
          <a:stretch/>
        </p:blipFill>
        <p:spPr>
          <a:xfrm>
            <a:off x="3746090" y="0"/>
            <a:ext cx="5397910" cy="2947690"/>
          </a:xfrm>
          <a:prstGeom prst="rect">
            <a:avLst/>
          </a:prstGeom>
        </p:spPr>
      </p:pic>
      <p:graphicFrame>
        <p:nvGraphicFramePr>
          <p:cNvPr id="13" name="Table 12"/>
          <p:cNvGraphicFramePr>
            <a:graphicFrameLocks noGrp="1"/>
          </p:cNvGraphicFramePr>
          <p:nvPr>
            <p:extLst/>
          </p:nvPr>
        </p:nvGraphicFramePr>
        <p:xfrm>
          <a:off x="1161369" y="3054642"/>
          <a:ext cx="6556952" cy="762000"/>
        </p:xfrm>
        <a:graphic>
          <a:graphicData uri="http://schemas.openxmlformats.org/drawingml/2006/table">
            <a:tbl>
              <a:tblPr firstRow="1" bandRow="1">
                <a:tableStyleId>{5C22544A-7EE6-4342-B048-85BDC9FD1C3A}</a:tableStyleId>
              </a:tblPr>
              <a:tblGrid>
                <a:gridCol w="746087">
                  <a:extLst>
                    <a:ext uri="{9D8B030D-6E8A-4147-A177-3AD203B41FA5}">
                      <a16:colId xmlns:a16="http://schemas.microsoft.com/office/drawing/2014/main" val="2530965431"/>
                    </a:ext>
                  </a:extLst>
                </a:gridCol>
                <a:gridCol w="5810865">
                  <a:extLst>
                    <a:ext uri="{9D8B030D-6E8A-4147-A177-3AD203B41FA5}">
                      <a16:colId xmlns:a16="http://schemas.microsoft.com/office/drawing/2014/main" val="2374861410"/>
                    </a:ext>
                  </a:extLst>
                </a:gridCol>
              </a:tblGrid>
              <a:tr h="370840">
                <a:tc>
                  <a:txBody>
                    <a:bodyPr/>
                    <a:lstStyle/>
                    <a:p>
                      <a:pPr algn="ctr"/>
                      <a:r>
                        <a:rPr lang="en-US" sz="4400" dirty="0"/>
                        <a:t>2</a:t>
                      </a:r>
                    </a:p>
                  </a:txBody>
                  <a:tcPr>
                    <a:solidFill>
                      <a:schemeClr val="tx1"/>
                    </a:solidFill>
                  </a:tcPr>
                </a:tc>
                <a:tc>
                  <a:txBody>
                    <a:bodyPr/>
                    <a:lstStyle/>
                    <a:p>
                      <a:r>
                        <a:rPr lang="en-US" sz="3600" dirty="0"/>
                        <a:t>Facilitating Communication</a:t>
                      </a:r>
                    </a:p>
                  </a:txBody>
                  <a:tcPr>
                    <a:gradFill flip="none" rotWithShape="1">
                      <a:gsLst>
                        <a:gs pos="100000">
                          <a:srgbClr val="FFB115"/>
                        </a:gs>
                        <a:gs pos="64000">
                          <a:srgbClr val="FFB115"/>
                        </a:gs>
                        <a:gs pos="32500">
                          <a:schemeClr val="accent5">
                            <a:lumMod val="60000"/>
                            <a:lumOff val="40000"/>
                          </a:schemeClr>
                        </a:gs>
                        <a:gs pos="1000">
                          <a:schemeClr val="accent5">
                            <a:lumMod val="60000"/>
                            <a:lumOff val="40000"/>
                          </a:schemeClr>
                        </a:gs>
                      </a:gsLst>
                      <a:lin ang="0" scaled="1"/>
                      <a:tileRect/>
                    </a:gradFill>
                  </a:tcPr>
                </a:tc>
                <a:extLst>
                  <a:ext uri="{0D108BD9-81ED-4DB2-BD59-A6C34878D82A}">
                    <a16:rowId xmlns:a16="http://schemas.microsoft.com/office/drawing/2014/main" val="583231483"/>
                  </a:ext>
                </a:extLst>
              </a:tr>
            </a:tbl>
          </a:graphicData>
        </a:graphic>
      </p:graphicFrame>
      <p:pic>
        <p:nvPicPr>
          <p:cNvPr id="9" name="Picture 8"/>
          <p:cNvPicPr>
            <a:picLocks noChangeAspect="1"/>
          </p:cNvPicPr>
          <p:nvPr/>
        </p:nvPicPr>
        <p:blipFill>
          <a:blip r:embed="rId3"/>
          <a:stretch>
            <a:fillRect/>
          </a:stretch>
        </p:blipFill>
        <p:spPr>
          <a:xfrm>
            <a:off x="629264" y="149277"/>
            <a:ext cx="2605554" cy="2615731"/>
          </a:xfrm>
          <a:prstGeom prst="rect">
            <a:avLst/>
          </a:prstGeom>
        </p:spPr>
      </p:pic>
      <p:sp>
        <p:nvSpPr>
          <p:cNvPr id="11" name="Footer Placeholder 4"/>
          <p:cNvSpPr>
            <a:spLocks noGrp="1"/>
          </p:cNvSpPr>
          <p:nvPr>
            <p:ph type="ftr" sz="quarter" idx="11"/>
          </p:nvPr>
        </p:nvSpPr>
        <p:spPr>
          <a:xfrm>
            <a:off x="1772874" y="6472792"/>
            <a:ext cx="4246926" cy="283668"/>
          </a:xfrm>
        </p:spPr>
        <p:txBody>
          <a:bodyPr/>
          <a:lstStyle/>
          <a:p>
            <a:r>
              <a:rPr lang="en-US" dirty="0">
                <a:latin typeface="Franklin Gothic Book"/>
                <a:cs typeface="Franklin Gothic Book"/>
              </a:rPr>
              <a:t>Copyright 2017, Leadership Strategies, Inc. - V15.07c Duplication prohibited without consent </a:t>
            </a:r>
          </a:p>
        </p:txBody>
      </p:sp>
    </p:spTree>
    <p:extLst>
      <p:ext uri="{BB962C8B-B14F-4D97-AF65-F5344CB8AC3E}">
        <p14:creationId xmlns:p14="http://schemas.microsoft.com/office/powerpoint/2010/main" val="369238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A1559F-C2B4-5749-B15A-A88D8DD5B87C}" type="slidenum">
              <a:rPr lang="en-US" smtClean="0"/>
              <a:pPr/>
              <a:t>80</a:t>
            </a:fld>
            <a:r>
              <a:rPr lang="en-US" dirty="0"/>
              <a:t> | SP: 4</a:t>
            </a:r>
          </a:p>
        </p:txBody>
      </p:sp>
      <p:sp>
        <p:nvSpPr>
          <p:cNvPr id="3" name="Footer Placeholder 2"/>
          <p:cNvSpPr>
            <a:spLocks noGrp="1"/>
          </p:cNvSpPr>
          <p:nvPr>
            <p:ph type="ftr" sz="quarter" idx="11"/>
          </p:nvPr>
        </p:nvSpPr>
        <p:spPr/>
        <p:txBody>
          <a:bodyPr/>
          <a:lstStyle/>
          <a:p>
            <a:r>
              <a:rPr lang="en-US" dirty="0">
                <a:latin typeface="Franklin Gothic Book"/>
                <a:cs typeface="Franklin Gothic Book"/>
              </a:rPr>
              <a:t>Copyright 2017, Leadership Strategies, Inc. - V15.07c Duplication prohibited without consent </a:t>
            </a:r>
          </a:p>
        </p:txBody>
      </p:sp>
      <p:sp>
        <p:nvSpPr>
          <p:cNvPr id="5" name="Content Placeholder 4"/>
          <p:cNvSpPr>
            <a:spLocks noGrp="1"/>
          </p:cNvSpPr>
          <p:nvPr>
            <p:ph sz="half" idx="2"/>
          </p:nvPr>
        </p:nvSpPr>
        <p:spPr>
          <a:xfrm>
            <a:off x="4648200" y="1552410"/>
            <a:ext cx="4038600" cy="4981530"/>
          </a:xfrm>
        </p:spPr>
        <p:txBody>
          <a:bodyPr/>
          <a:lstStyle/>
          <a:p>
            <a:r>
              <a:rPr lang="en-US" dirty="0"/>
              <a:t>Select a 1-1 meeting you will be having with one of your reports, or with your leader.</a:t>
            </a:r>
          </a:p>
          <a:p>
            <a:r>
              <a:rPr lang="en-US" dirty="0"/>
              <a:t>Determine the person’s communication style, and plan an agenda for that meeting based on their style.</a:t>
            </a:r>
          </a:p>
        </p:txBody>
      </p:sp>
      <p:sp>
        <p:nvSpPr>
          <p:cNvPr id="6" name="Title 5"/>
          <p:cNvSpPr>
            <a:spLocks noGrp="1"/>
          </p:cNvSpPr>
          <p:nvPr>
            <p:ph type="title"/>
          </p:nvPr>
        </p:nvSpPr>
        <p:spPr>
          <a:xfrm>
            <a:off x="296030" y="0"/>
            <a:ext cx="7908856" cy="973498"/>
          </a:xfrm>
        </p:spPr>
        <p:txBody>
          <a:bodyPr/>
          <a:lstStyle/>
          <a:p>
            <a:r>
              <a:rPr lang="en-US" sz="3000" dirty="0"/>
              <a:t>Spring Forward 2c – The Agenda</a:t>
            </a:r>
          </a:p>
        </p:txBody>
      </p:sp>
      <p:sp>
        <p:nvSpPr>
          <p:cNvPr id="9" name="TextBox 8"/>
          <p:cNvSpPr txBox="1"/>
          <p:nvPr/>
        </p:nvSpPr>
        <p:spPr>
          <a:xfrm>
            <a:off x="8739003" y="3383499"/>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10" name="Rectangle 9"/>
          <p:cNvSpPr/>
          <p:nvPr/>
        </p:nvSpPr>
        <p:spPr>
          <a:xfrm>
            <a:off x="7870370" y="798006"/>
            <a:ext cx="1007769" cy="50188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In Class</a:t>
            </a:r>
          </a:p>
        </p:txBody>
      </p:sp>
      <p:pic>
        <p:nvPicPr>
          <p:cNvPr id="4" name="Picture 3"/>
          <p:cNvPicPr>
            <a:picLocks noChangeAspect="1"/>
          </p:cNvPicPr>
          <p:nvPr/>
        </p:nvPicPr>
        <p:blipFill>
          <a:blip r:embed="rId3"/>
          <a:stretch>
            <a:fillRect/>
          </a:stretch>
        </p:blipFill>
        <p:spPr>
          <a:xfrm>
            <a:off x="325200" y="973498"/>
            <a:ext cx="4218798" cy="5352752"/>
          </a:xfrm>
          <a:prstGeom prst="rect">
            <a:avLst/>
          </a:prstGeom>
        </p:spPr>
      </p:pic>
    </p:spTree>
    <p:extLst>
      <p:ext uri="{BB962C8B-B14F-4D97-AF65-F5344CB8AC3E}">
        <p14:creationId xmlns:p14="http://schemas.microsoft.com/office/powerpoint/2010/main" val="241252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3A1559F-C2B4-5749-B15A-A88D8DD5B87C}" type="slidenum">
              <a:rPr lang="en-US" smtClean="0"/>
              <a:pPr/>
              <a:t>81</a:t>
            </a:fld>
            <a:r>
              <a:rPr lang="en-US" dirty="0"/>
              <a:t> | SP: 4</a:t>
            </a:r>
          </a:p>
        </p:txBody>
      </p:sp>
      <p:sp>
        <p:nvSpPr>
          <p:cNvPr id="3" name="Footer Placeholder 2"/>
          <p:cNvSpPr>
            <a:spLocks noGrp="1"/>
          </p:cNvSpPr>
          <p:nvPr>
            <p:ph type="ftr" sz="quarter" idx="11"/>
          </p:nvPr>
        </p:nvSpPr>
        <p:spPr/>
        <p:txBody>
          <a:bodyPr/>
          <a:lstStyle/>
          <a:p>
            <a:r>
              <a:rPr lang="en-US" dirty="0">
                <a:latin typeface="Franklin Gothic Book"/>
                <a:cs typeface="Franklin Gothic Book"/>
              </a:rPr>
              <a:t>Copyright 2017, Leadership Strategies, Inc. - V15.07c Duplication prohibited without consent </a:t>
            </a:r>
          </a:p>
        </p:txBody>
      </p:sp>
      <p:sp>
        <p:nvSpPr>
          <p:cNvPr id="5" name="Content Placeholder 4"/>
          <p:cNvSpPr>
            <a:spLocks noGrp="1"/>
          </p:cNvSpPr>
          <p:nvPr>
            <p:ph sz="half" idx="2"/>
          </p:nvPr>
        </p:nvSpPr>
        <p:spPr>
          <a:xfrm>
            <a:off x="4702630" y="1552989"/>
            <a:ext cx="4038600" cy="4981530"/>
          </a:xfrm>
        </p:spPr>
        <p:txBody>
          <a:bodyPr/>
          <a:lstStyle/>
          <a:p>
            <a:r>
              <a:rPr lang="en-US" dirty="0"/>
              <a:t>Select a 1-1 meeting you will be having with one of your reports, or with your leader.</a:t>
            </a:r>
          </a:p>
          <a:p>
            <a:r>
              <a:rPr lang="en-US" dirty="0"/>
              <a:t>Determine the person’s communication style, and plan an agenda for that meeting based on their style.</a:t>
            </a:r>
          </a:p>
          <a:p>
            <a:endParaRPr lang="en-US" sz="2200" dirty="0"/>
          </a:p>
        </p:txBody>
      </p:sp>
      <p:sp>
        <p:nvSpPr>
          <p:cNvPr id="6" name="Title 5"/>
          <p:cNvSpPr>
            <a:spLocks noGrp="1"/>
          </p:cNvSpPr>
          <p:nvPr>
            <p:ph type="title"/>
          </p:nvPr>
        </p:nvSpPr>
        <p:spPr>
          <a:xfrm>
            <a:off x="296030" y="0"/>
            <a:ext cx="7373796" cy="973498"/>
          </a:xfrm>
        </p:spPr>
        <p:txBody>
          <a:bodyPr/>
          <a:lstStyle/>
          <a:p>
            <a:r>
              <a:rPr lang="en-US" dirty="0"/>
              <a:t>Spring Forward 2c – The Agenda</a:t>
            </a:r>
          </a:p>
        </p:txBody>
      </p:sp>
      <p:sp>
        <p:nvSpPr>
          <p:cNvPr id="9" name="TextBox 8"/>
          <p:cNvSpPr txBox="1"/>
          <p:nvPr/>
        </p:nvSpPr>
        <p:spPr>
          <a:xfrm>
            <a:off x="8739003" y="3272290"/>
            <a:ext cx="668862" cy="707886"/>
          </a:xfrm>
          <a:prstGeom prst="rect">
            <a:avLst/>
          </a:prstGeom>
          <a:noFill/>
        </p:spPr>
        <p:txBody>
          <a:bodyPr wrap="square" rtlCol="0">
            <a:spAutoFit/>
          </a:bodyPr>
          <a:lstStyle/>
          <a:p>
            <a:r>
              <a:rPr lang="en-US" sz="4000" b="1" dirty="0">
                <a:solidFill>
                  <a:schemeClr val="bg1">
                    <a:lumMod val="75000"/>
                  </a:schemeClr>
                </a:solidFill>
              </a:rPr>
              <a:t>-</a:t>
            </a:r>
          </a:p>
        </p:txBody>
      </p:sp>
      <p:sp>
        <p:nvSpPr>
          <p:cNvPr id="4" name="Rectangle 3"/>
          <p:cNvSpPr/>
          <p:nvPr/>
        </p:nvSpPr>
        <p:spPr>
          <a:xfrm>
            <a:off x="7565571" y="798006"/>
            <a:ext cx="1312569" cy="50188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Homework</a:t>
            </a:r>
          </a:p>
        </p:txBody>
      </p:sp>
      <p:pic>
        <p:nvPicPr>
          <p:cNvPr id="10" name="Picture 9"/>
          <p:cNvPicPr>
            <a:picLocks noChangeAspect="1"/>
          </p:cNvPicPr>
          <p:nvPr/>
        </p:nvPicPr>
        <p:blipFill>
          <a:blip r:embed="rId3"/>
          <a:stretch>
            <a:fillRect/>
          </a:stretch>
        </p:blipFill>
        <p:spPr>
          <a:xfrm>
            <a:off x="340621" y="973498"/>
            <a:ext cx="4218798" cy="5352752"/>
          </a:xfrm>
          <a:prstGeom prst="rect">
            <a:avLst/>
          </a:prstGeom>
        </p:spPr>
      </p:pic>
    </p:spTree>
    <p:extLst>
      <p:ext uri="{BB962C8B-B14F-4D97-AF65-F5344CB8AC3E}">
        <p14:creationId xmlns:p14="http://schemas.microsoft.com/office/powerpoint/2010/main" val="32656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1130"/>
            <a:ext cx="9144000" cy="496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602769" y="3867610"/>
            <a:ext cx="9144000" cy="2415315"/>
          </a:xfrm>
        </p:spPr>
        <p:txBody>
          <a:bodyPr>
            <a:noAutofit/>
          </a:bodyPr>
          <a:lstStyle/>
          <a:p>
            <a:pPr marL="457200" lvl="0" indent="-457200">
              <a:spcBef>
                <a:spcPts val="0"/>
              </a:spcBef>
              <a:buFont typeface="+mj-lt"/>
              <a:buAutoNum type="alphaUcPeriod"/>
            </a:pPr>
            <a:r>
              <a:rPr lang="en-US" sz="2400" dirty="0">
                <a:solidFill>
                  <a:schemeClr val="tx2"/>
                </a:solidFill>
              </a:rPr>
              <a:t>Understanding Communication Styles</a:t>
            </a:r>
          </a:p>
          <a:p>
            <a:pPr marL="457200" lvl="0" indent="-457200">
              <a:spcBef>
                <a:spcPts val="0"/>
              </a:spcBef>
              <a:buFont typeface="+mj-lt"/>
              <a:buAutoNum type="alphaUcPeriod"/>
            </a:pPr>
            <a:r>
              <a:rPr lang="en-US" sz="2400" dirty="0">
                <a:solidFill>
                  <a:schemeClr val="tx2"/>
                </a:solidFill>
              </a:rPr>
              <a:t>Adapting to the Styles of Others</a:t>
            </a:r>
          </a:p>
          <a:p>
            <a:pPr marL="0" indent="0">
              <a:spcBef>
                <a:spcPts val="0"/>
              </a:spcBef>
              <a:buNone/>
            </a:pPr>
            <a:r>
              <a:rPr lang="en-US" sz="2400" dirty="0">
                <a:solidFill>
                  <a:schemeClr val="accent6">
                    <a:lumMod val="75000"/>
                  </a:schemeClr>
                </a:solidFill>
              </a:rPr>
              <a:t>Exercise</a:t>
            </a:r>
            <a:r>
              <a:rPr lang="en-US" sz="2400" dirty="0">
                <a:solidFill>
                  <a:schemeClr val="tx2"/>
                </a:solidFill>
              </a:rPr>
              <a:t>: Adapting to Your Team’s Styles</a:t>
            </a:r>
          </a:p>
          <a:p>
            <a:pPr marL="457200" lvl="0" indent="-457200">
              <a:spcBef>
                <a:spcPts val="0"/>
              </a:spcBef>
              <a:buFont typeface="+mj-lt"/>
              <a:buAutoNum type="alphaUcPeriod" startAt="3"/>
            </a:pPr>
            <a:r>
              <a:rPr lang="en-US" sz="2400" dirty="0">
                <a:solidFill>
                  <a:schemeClr val="tx2"/>
                </a:solidFill>
              </a:rPr>
              <a:t>Identifying Styles</a:t>
            </a:r>
          </a:p>
          <a:p>
            <a:pPr marL="457200" indent="-457200">
              <a:spcBef>
                <a:spcPts val="0"/>
              </a:spcBef>
              <a:buFont typeface="+mj-lt"/>
              <a:buAutoNum type="alphaUcPeriod" startAt="3"/>
            </a:pPr>
            <a:r>
              <a:rPr lang="en-US" sz="2400" dirty="0">
                <a:solidFill>
                  <a:schemeClr val="tx2"/>
                </a:solidFill>
              </a:rPr>
              <a:t>Recognizing and Addressing Style Clashes</a:t>
            </a:r>
          </a:p>
          <a:p>
            <a:pPr marL="0" indent="0">
              <a:spcBef>
                <a:spcPts val="0"/>
              </a:spcBef>
              <a:buNone/>
            </a:pPr>
            <a:r>
              <a:rPr lang="en-US" sz="2400" dirty="0">
                <a:solidFill>
                  <a:schemeClr val="accent6">
                    <a:lumMod val="75000"/>
                  </a:schemeClr>
                </a:solidFill>
              </a:rPr>
              <a:t>Exercise</a:t>
            </a:r>
            <a:r>
              <a:rPr lang="en-US" sz="2400" dirty="0">
                <a:solidFill>
                  <a:schemeClr val="tx2"/>
                </a:solidFill>
              </a:rPr>
              <a:t>: Communicating Across Styles</a:t>
            </a:r>
          </a:p>
          <a:p>
            <a:pPr marL="457200" indent="-457200">
              <a:spcBef>
                <a:spcPts val="0"/>
              </a:spcBef>
              <a:buFont typeface="+mj-lt"/>
              <a:buAutoNum type="alphaUcPeriod" startAt="5"/>
            </a:pPr>
            <a:r>
              <a:rPr lang="en-US" sz="2400" dirty="0">
                <a:solidFill>
                  <a:schemeClr val="tx2"/>
                </a:solidFill>
              </a:rPr>
              <a:t>Your DISC Report: Understanding Your Biases</a:t>
            </a:r>
          </a:p>
          <a:p>
            <a:pPr marL="0" indent="0">
              <a:spcBef>
                <a:spcPts val="0"/>
              </a:spcBef>
              <a:buNone/>
            </a:pPr>
            <a:endParaRPr lang="en-US" sz="2400" dirty="0">
              <a:solidFill>
                <a:schemeClr val="tx2"/>
              </a:solidFill>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2827" b="5189"/>
          <a:stretch/>
        </p:blipFill>
        <p:spPr>
          <a:xfrm>
            <a:off x="3746090" y="0"/>
            <a:ext cx="5397910" cy="2947690"/>
          </a:xfrm>
          <a:prstGeom prst="rect">
            <a:avLst/>
          </a:prstGeom>
        </p:spPr>
      </p:pic>
      <p:graphicFrame>
        <p:nvGraphicFramePr>
          <p:cNvPr id="13" name="Table 12"/>
          <p:cNvGraphicFramePr>
            <a:graphicFrameLocks noGrp="1"/>
          </p:cNvGraphicFramePr>
          <p:nvPr>
            <p:extLst/>
          </p:nvPr>
        </p:nvGraphicFramePr>
        <p:xfrm>
          <a:off x="1161369" y="3054642"/>
          <a:ext cx="6556952" cy="762000"/>
        </p:xfrm>
        <a:graphic>
          <a:graphicData uri="http://schemas.openxmlformats.org/drawingml/2006/table">
            <a:tbl>
              <a:tblPr firstRow="1" bandRow="1">
                <a:tableStyleId>{5C22544A-7EE6-4342-B048-85BDC9FD1C3A}</a:tableStyleId>
              </a:tblPr>
              <a:tblGrid>
                <a:gridCol w="746087">
                  <a:extLst>
                    <a:ext uri="{9D8B030D-6E8A-4147-A177-3AD203B41FA5}">
                      <a16:colId xmlns:a16="http://schemas.microsoft.com/office/drawing/2014/main" val="2530965431"/>
                    </a:ext>
                  </a:extLst>
                </a:gridCol>
                <a:gridCol w="5810865">
                  <a:extLst>
                    <a:ext uri="{9D8B030D-6E8A-4147-A177-3AD203B41FA5}">
                      <a16:colId xmlns:a16="http://schemas.microsoft.com/office/drawing/2014/main" val="2374861410"/>
                    </a:ext>
                  </a:extLst>
                </a:gridCol>
              </a:tblGrid>
              <a:tr h="370840">
                <a:tc>
                  <a:txBody>
                    <a:bodyPr/>
                    <a:lstStyle/>
                    <a:p>
                      <a:pPr algn="ctr"/>
                      <a:r>
                        <a:rPr lang="en-US" sz="4400" dirty="0"/>
                        <a:t>2</a:t>
                      </a:r>
                    </a:p>
                  </a:txBody>
                  <a:tcPr>
                    <a:solidFill>
                      <a:schemeClr val="tx1"/>
                    </a:solidFill>
                  </a:tcPr>
                </a:tc>
                <a:tc>
                  <a:txBody>
                    <a:bodyPr/>
                    <a:lstStyle/>
                    <a:p>
                      <a:r>
                        <a:rPr lang="en-US" sz="3600" dirty="0"/>
                        <a:t>Facilitating Communication</a:t>
                      </a:r>
                    </a:p>
                  </a:txBody>
                  <a:tcPr>
                    <a:gradFill flip="none" rotWithShape="1">
                      <a:gsLst>
                        <a:gs pos="100000">
                          <a:srgbClr val="FFB115"/>
                        </a:gs>
                        <a:gs pos="64000">
                          <a:srgbClr val="FFB115"/>
                        </a:gs>
                        <a:gs pos="32500">
                          <a:schemeClr val="accent5">
                            <a:lumMod val="60000"/>
                            <a:lumOff val="40000"/>
                          </a:schemeClr>
                        </a:gs>
                        <a:gs pos="1000">
                          <a:schemeClr val="accent5">
                            <a:lumMod val="60000"/>
                            <a:lumOff val="40000"/>
                          </a:schemeClr>
                        </a:gs>
                      </a:gsLst>
                      <a:lin ang="0" scaled="1"/>
                      <a:tileRect/>
                    </a:gradFill>
                  </a:tcPr>
                </a:tc>
                <a:extLst>
                  <a:ext uri="{0D108BD9-81ED-4DB2-BD59-A6C34878D82A}">
                    <a16:rowId xmlns:a16="http://schemas.microsoft.com/office/drawing/2014/main" val="583231483"/>
                  </a:ext>
                </a:extLst>
              </a:tr>
            </a:tbl>
          </a:graphicData>
        </a:graphic>
      </p:graphicFrame>
      <p:pic>
        <p:nvPicPr>
          <p:cNvPr id="9" name="Picture 8"/>
          <p:cNvPicPr>
            <a:picLocks noChangeAspect="1"/>
          </p:cNvPicPr>
          <p:nvPr/>
        </p:nvPicPr>
        <p:blipFill>
          <a:blip r:embed="rId3"/>
          <a:stretch>
            <a:fillRect/>
          </a:stretch>
        </p:blipFill>
        <p:spPr>
          <a:xfrm>
            <a:off x="629264" y="149277"/>
            <a:ext cx="2605554" cy="2615731"/>
          </a:xfrm>
          <a:prstGeom prst="rect">
            <a:avLst/>
          </a:prstGeom>
        </p:spPr>
      </p:pic>
      <p:sp>
        <p:nvSpPr>
          <p:cNvPr id="11" name="Footer Placeholder 4"/>
          <p:cNvSpPr>
            <a:spLocks noGrp="1"/>
          </p:cNvSpPr>
          <p:nvPr>
            <p:ph type="ftr" sz="quarter" idx="11"/>
          </p:nvPr>
        </p:nvSpPr>
        <p:spPr>
          <a:xfrm>
            <a:off x="1772874" y="6472792"/>
            <a:ext cx="4246926" cy="283668"/>
          </a:xfrm>
        </p:spPr>
        <p:txBody>
          <a:bodyPr/>
          <a:lstStyle/>
          <a:p>
            <a:r>
              <a:rPr lang="en-US" dirty="0">
                <a:latin typeface="Franklin Gothic Book"/>
                <a:cs typeface="Franklin Gothic Book"/>
              </a:rPr>
              <a:t>Copyright 2017, Leadership Strategies, Inc. - V15.07c Duplication prohibited without consent </a:t>
            </a:r>
          </a:p>
        </p:txBody>
      </p:sp>
    </p:spTree>
    <p:extLst>
      <p:ext uri="{BB962C8B-B14F-4D97-AF65-F5344CB8AC3E}">
        <p14:creationId xmlns:p14="http://schemas.microsoft.com/office/powerpoint/2010/main" val="7724676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929" y="-154522"/>
            <a:ext cx="3119637" cy="1200329"/>
          </a:xfrm>
        </p:spPr>
        <p:txBody>
          <a:bodyPr wrap="none">
            <a:spAutoFit/>
          </a:bodyPr>
          <a:lstStyle/>
          <a:p>
            <a:r>
              <a:rPr lang="en-US" sz="7200" dirty="0">
                <a:latin typeface="Franklin Gothic Demi" panose="020B0703020102020204" pitchFamily="34" charset="0"/>
              </a:rPr>
              <a:t>TAFA   </a:t>
            </a:r>
            <a:r>
              <a:rPr lang="en-US" sz="7200" dirty="0">
                <a:solidFill>
                  <a:srgbClr val="E46C0A"/>
                </a:solidFill>
                <a:latin typeface="Franklin Gothic Demi" panose="020B0703020102020204" pitchFamily="34" charset="0"/>
              </a:rPr>
              <a:t>-</a:t>
            </a:r>
          </a:p>
        </p:txBody>
      </p:sp>
      <p:sp>
        <p:nvSpPr>
          <p:cNvPr id="3" name="Content Placeholder 2"/>
          <p:cNvSpPr>
            <a:spLocks noGrp="1"/>
          </p:cNvSpPr>
          <p:nvPr>
            <p:ph idx="1"/>
          </p:nvPr>
        </p:nvSpPr>
        <p:spPr>
          <a:xfrm>
            <a:off x="4116912" y="1775199"/>
            <a:ext cx="4929113" cy="4660629"/>
          </a:xfrm>
        </p:spPr>
        <p:txBody>
          <a:bodyPr/>
          <a:lstStyle/>
          <a:p>
            <a:pPr marL="0" indent="0">
              <a:spcBef>
                <a:spcPts val="1500"/>
              </a:spcBef>
              <a:buClr>
                <a:schemeClr val="tx1"/>
              </a:buClr>
              <a:buSzPct val="85000"/>
              <a:buNone/>
            </a:pPr>
            <a:r>
              <a:rPr lang="en-US" sz="2400" b="1" dirty="0">
                <a:solidFill>
                  <a:schemeClr val="accent6">
                    <a:lumMod val="75000"/>
                  </a:schemeClr>
                </a:solidFill>
                <a:latin typeface="Franklin Gothic Demi" panose="020B0703020102020204" pitchFamily="34" charset="0"/>
              </a:rPr>
              <a:t>S</a:t>
            </a:r>
            <a:r>
              <a:rPr lang="en-US" sz="2400" b="1" u="sng" dirty="0"/>
              <a:t>tart</a:t>
            </a:r>
            <a:r>
              <a:rPr lang="en-US" sz="2400" b="1" dirty="0">
                <a:solidFill>
                  <a:schemeClr val="accent6">
                    <a:lumMod val="75000"/>
                  </a:schemeClr>
                </a:solidFill>
                <a:latin typeface="Franklin Gothic Demi" panose="020B0703020102020204" pitchFamily="34" charset="0"/>
              </a:rPr>
              <a:t> </a:t>
            </a:r>
            <a:r>
              <a:rPr lang="en-US" sz="2400" dirty="0"/>
              <a:t>with the why, not with the what.</a:t>
            </a:r>
          </a:p>
          <a:p>
            <a:pPr marL="0" indent="0">
              <a:spcBef>
                <a:spcPts val="1500"/>
              </a:spcBef>
              <a:buClr>
                <a:schemeClr val="tx1"/>
              </a:buClr>
              <a:buSzPct val="85000"/>
              <a:buNone/>
            </a:pPr>
            <a:r>
              <a:rPr lang="en-US" sz="2400" b="1" dirty="0">
                <a:solidFill>
                  <a:schemeClr val="accent6">
                    <a:lumMod val="75000"/>
                  </a:schemeClr>
                </a:solidFill>
                <a:latin typeface="Franklin Gothic Demi" panose="020B0703020102020204" pitchFamily="34" charset="0"/>
              </a:rPr>
              <a:t>U</a:t>
            </a:r>
            <a:r>
              <a:rPr lang="en-US" sz="2400" b="1" u="sng" dirty="0"/>
              <a:t>nderstand</a:t>
            </a:r>
            <a:r>
              <a:rPr lang="en-US" sz="2400" dirty="0">
                <a:solidFill>
                  <a:schemeClr val="tx1"/>
                </a:solidFill>
              </a:rPr>
              <a:t> and empower, don’t command and control.</a:t>
            </a:r>
          </a:p>
          <a:p>
            <a:pPr marL="0" indent="0">
              <a:spcBef>
                <a:spcPts val="1500"/>
              </a:spcBef>
              <a:buClr>
                <a:schemeClr val="tx1"/>
              </a:buClr>
              <a:buSzPct val="85000"/>
              <a:buNone/>
            </a:pPr>
            <a:r>
              <a:rPr lang="en-US" sz="2400" b="1" dirty="0">
                <a:solidFill>
                  <a:schemeClr val="accent6">
                    <a:lumMod val="75000"/>
                  </a:schemeClr>
                </a:solidFill>
                <a:latin typeface="Franklin Gothic Demi" panose="020B0703020102020204" pitchFamily="34" charset="0"/>
              </a:rPr>
              <a:t>C</a:t>
            </a:r>
            <a:r>
              <a:rPr lang="en-US" sz="2400" b="1" u="sng" dirty="0"/>
              <a:t>reate</a:t>
            </a:r>
            <a:r>
              <a:rPr lang="en-US" sz="2400" b="1" dirty="0"/>
              <a:t> </a:t>
            </a:r>
            <a:r>
              <a:rPr lang="en-US" sz="2400" dirty="0"/>
              <a:t>the </a:t>
            </a:r>
            <a:r>
              <a:rPr lang="en-US" sz="2400" dirty="0">
                <a:solidFill>
                  <a:schemeClr val="tx1"/>
                </a:solidFill>
              </a:rPr>
              <a:t>vision, </a:t>
            </a:r>
            <a:r>
              <a:rPr lang="en-US" sz="2400" dirty="0"/>
              <a:t>not the solution.</a:t>
            </a:r>
          </a:p>
          <a:p>
            <a:pPr marL="0" indent="0">
              <a:spcBef>
                <a:spcPts val="1500"/>
              </a:spcBef>
              <a:buClr>
                <a:schemeClr val="tx1"/>
              </a:buClr>
              <a:buSzPct val="85000"/>
              <a:buNone/>
            </a:pPr>
            <a:r>
              <a:rPr lang="en-US" sz="2400" b="1" dirty="0">
                <a:solidFill>
                  <a:schemeClr val="accent6">
                    <a:lumMod val="75000"/>
                  </a:schemeClr>
                </a:solidFill>
                <a:latin typeface="Franklin Gothic Medium"/>
                <a:cs typeface="Franklin Gothic Medium"/>
              </a:rPr>
              <a:t>C</a:t>
            </a:r>
            <a:r>
              <a:rPr lang="en-US" sz="2400" b="1" u="sng" dirty="0"/>
              <a:t>onnect</a:t>
            </a:r>
            <a:r>
              <a:rPr lang="en-US" sz="2400" dirty="0"/>
              <a:t> first; correct second.</a:t>
            </a:r>
          </a:p>
          <a:p>
            <a:pPr marL="0" indent="0">
              <a:spcBef>
                <a:spcPts val="1500"/>
              </a:spcBef>
              <a:buClr>
                <a:schemeClr val="tx1"/>
              </a:buClr>
              <a:buSzPct val="85000"/>
              <a:buNone/>
            </a:pPr>
            <a:r>
              <a:rPr lang="en-US" sz="2400" b="1" dirty="0">
                <a:solidFill>
                  <a:schemeClr val="accent6">
                    <a:lumMod val="75000"/>
                  </a:schemeClr>
                </a:solidFill>
                <a:latin typeface="Franklin Gothic Demi" panose="020B0703020102020204" pitchFamily="34" charset="0"/>
              </a:rPr>
              <a:t>E</a:t>
            </a:r>
            <a:r>
              <a:rPr lang="en-US" sz="2400" b="1" u="sng" dirty="0"/>
              <a:t>quip</a:t>
            </a:r>
            <a:r>
              <a:rPr lang="en-US" sz="2400" dirty="0"/>
              <a:t> for success; monitor for results.</a:t>
            </a:r>
          </a:p>
          <a:p>
            <a:pPr marL="0" indent="0">
              <a:spcBef>
                <a:spcPts val="1500"/>
              </a:spcBef>
              <a:buClr>
                <a:schemeClr val="tx1"/>
              </a:buClr>
              <a:buSzPct val="85000"/>
              <a:buNone/>
            </a:pPr>
            <a:r>
              <a:rPr lang="en-US" sz="2400" b="1" dirty="0">
                <a:solidFill>
                  <a:schemeClr val="accent6">
                    <a:lumMod val="75000"/>
                  </a:schemeClr>
                </a:solidFill>
                <a:latin typeface="Franklin Gothic Demi" panose="020B0703020102020204" pitchFamily="34" charset="0"/>
              </a:rPr>
              <a:t>E</a:t>
            </a:r>
            <a:r>
              <a:rPr lang="en-US" sz="2400" b="1" u="sng" dirty="0"/>
              <a:t>ngage</a:t>
            </a:r>
            <a:r>
              <a:rPr lang="en-US" sz="2400" dirty="0"/>
              <a:t> conflict; resolve dysfunction.</a:t>
            </a:r>
          </a:p>
          <a:p>
            <a:pPr marL="0" indent="0">
              <a:spcBef>
                <a:spcPts val="1500"/>
              </a:spcBef>
              <a:buClr>
                <a:schemeClr val="tx1"/>
              </a:buClr>
              <a:buSzPct val="85000"/>
              <a:buNone/>
            </a:pPr>
            <a:r>
              <a:rPr lang="en-US" sz="2400" b="1" dirty="0">
                <a:solidFill>
                  <a:schemeClr val="accent6">
                    <a:lumMod val="75000"/>
                  </a:schemeClr>
                </a:solidFill>
                <a:latin typeface="Franklin Gothic Demi" panose="020B0703020102020204" pitchFamily="34" charset="0"/>
              </a:rPr>
              <a:t>D</a:t>
            </a:r>
            <a:r>
              <a:rPr lang="en-US" sz="2400" b="1" u="sng" dirty="0"/>
              <a:t>rive</a:t>
            </a:r>
            <a:r>
              <a:rPr lang="en-US" sz="2400" b="1" dirty="0">
                <a:solidFill>
                  <a:schemeClr val="accent6">
                    <a:lumMod val="75000"/>
                  </a:schemeClr>
                </a:solidFill>
                <a:latin typeface="Franklin Gothic Demi" panose="020B0703020102020204" pitchFamily="34" charset="0"/>
              </a:rPr>
              <a:t> </a:t>
            </a:r>
            <a:r>
              <a:rPr lang="en-US" sz="2400" dirty="0"/>
              <a:t>participation, not just input.</a:t>
            </a:r>
          </a:p>
          <a:p>
            <a:pPr marL="0" indent="0">
              <a:spcBef>
                <a:spcPts val="1500"/>
              </a:spcBef>
              <a:buClr>
                <a:schemeClr val="tx1"/>
              </a:buClr>
              <a:buSzPct val="85000"/>
              <a:buNone/>
            </a:pPr>
            <a:endParaRPr lang="en-US" sz="2400" dirty="0"/>
          </a:p>
        </p:txBody>
      </p:sp>
      <p:grpSp>
        <p:nvGrpSpPr>
          <p:cNvPr id="33" name="Group 32"/>
          <p:cNvGrpSpPr/>
          <p:nvPr/>
        </p:nvGrpSpPr>
        <p:grpSpPr>
          <a:xfrm>
            <a:off x="4535792" y="1087897"/>
            <a:ext cx="4097424" cy="556787"/>
            <a:chOff x="4851477" y="119064"/>
            <a:chExt cx="4097424" cy="556787"/>
          </a:xfrm>
        </p:grpSpPr>
        <p:sp>
          <p:nvSpPr>
            <p:cNvPr id="6" name="TextBox 5"/>
            <p:cNvSpPr txBox="1"/>
            <p:nvPr/>
          </p:nvSpPr>
          <p:spPr>
            <a:xfrm>
              <a:off x="7217333" y="119065"/>
              <a:ext cx="548640" cy="548640"/>
            </a:xfrm>
            <a:prstGeom prst="rect">
              <a:avLst/>
            </a:prstGeom>
            <a:solidFill>
              <a:srgbClr val="00467F"/>
            </a:solidFill>
          </p:spPr>
          <p:txBody>
            <a:bodyPr wrap="none" rtlCol="0" anchor="ctr" anchorCtr="0">
              <a:noAutofit/>
            </a:bodyPr>
            <a:lstStyle/>
            <a:p>
              <a:pPr algn="ctr"/>
              <a:r>
                <a:rPr lang="en-US" sz="4200" dirty="0">
                  <a:solidFill>
                    <a:schemeClr val="accent6">
                      <a:lumMod val="40000"/>
                      <a:lumOff val="60000"/>
                    </a:schemeClr>
                  </a:solidFill>
                  <a:latin typeface="Franklin Gothic Demi" panose="020B0703020102020204" pitchFamily="34" charset="0"/>
                </a:rPr>
                <a:t>E</a:t>
              </a:r>
            </a:p>
          </p:txBody>
        </p:sp>
        <p:sp>
          <p:nvSpPr>
            <p:cNvPr id="7" name="TextBox 6"/>
            <p:cNvSpPr txBox="1"/>
            <p:nvPr/>
          </p:nvSpPr>
          <p:spPr>
            <a:xfrm>
              <a:off x="6625869" y="119065"/>
              <a:ext cx="548640" cy="548640"/>
            </a:xfrm>
            <a:prstGeom prst="rect">
              <a:avLst/>
            </a:prstGeom>
            <a:solidFill>
              <a:srgbClr val="00467F"/>
            </a:solidFill>
          </p:spPr>
          <p:txBody>
            <a:bodyPr wrap="none" rtlCol="0" anchor="ctr" anchorCtr="0">
              <a:noAutofit/>
            </a:bodyPr>
            <a:lstStyle/>
            <a:p>
              <a:pPr algn="ctr"/>
              <a:r>
                <a:rPr lang="en-US" sz="4200" dirty="0">
                  <a:solidFill>
                    <a:schemeClr val="accent6">
                      <a:lumMod val="40000"/>
                      <a:lumOff val="60000"/>
                    </a:schemeClr>
                  </a:solidFill>
                  <a:latin typeface="Franklin Gothic Demi" panose="020B0703020102020204" pitchFamily="34" charset="0"/>
                </a:rPr>
                <a:t>C</a:t>
              </a:r>
            </a:p>
          </p:txBody>
        </p:sp>
        <p:sp>
          <p:nvSpPr>
            <p:cNvPr id="8" name="TextBox 7"/>
            <p:cNvSpPr txBox="1"/>
            <p:nvPr/>
          </p:nvSpPr>
          <p:spPr>
            <a:xfrm>
              <a:off x="7808797" y="119064"/>
              <a:ext cx="548640" cy="548640"/>
            </a:xfrm>
            <a:prstGeom prst="rect">
              <a:avLst/>
            </a:prstGeom>
            <a:solidFill>
              <a:srgbClr val="00467F"/>
            </a:solidFill>
          </p:spPr>
          <p:txBody>
            <a:bodyPr wrap="none" rtlCol="0" anchor="ctr" anchorCtr="0">
              <a:noAutofit/>
            </a:bodyPr>
            <a:lstStyle/>
            <a:p>
              <a:pPr algn="ctr"/>
              <a:r>
                <a:rPr lang="en-US" sz="4200" dirty="0">
                  <a:solidFill>
                    <a:schemeClr val="accent6">
                      <a:lumMod val="40000"/>
                      <a:lumOff val="60000"/>
                    </a:schemeClr>
                  </a:solidFill>
                  <a:latin typeface="Franklin Gothic Demi" panose="020B0703020102020204" pitchFamily="34" charset="0"/>
                </a:rPr>
                <a:t>E</a:t>
              </a:r>
            </a:p>
          </p:txBody>
        </p:sp>
        <p:sp>
          <p:nvSpPr>
            <p:cNvPr id="9" name="TextBox 8"/>
            <p:cNvSpPr txBox="1"/>
            <p:nvPr/>
          </p:nvSpPr>
          <p:spPr>
            <a:xfrm>
              <a:off x="5442941" y="127211"/>
              <a:ext cx="548640" cy="548640"/>
            </a:xfrm>
            <a:prstGeom prst="rect">
              <a:avLst/>
            </a:prstGeom>
            <a:solidFill>
              <a:srgbClr val="00467F"/>
            </a:solidFill>
          </p:spPr>
          <p:txBody>
            <a:bodyPr wrap="none" rtlCol="0" anchor="ctr" anchorCtr="0">
              <a:noAutofit/>
            </a:bodyPr>
            <a:lstStyle/>
            <a:p>
              <a:pPr algn="ctr"/>
              <a:r>
                <a:rPr lang="en-US" sz="4200" dirty="0">
                  <a:solidFill>
                    <a:schemeClr val="accent6">
                      <a:lumMod val="40000"/>
                      <a:lumOff val="60000"/>
                    </a:schemeClr>
                  </a:solidFill>
                  <a:latin typeface="Franklin Gothic Demi" panose="020B0703020102020204" pitchFamily="34" charset="0"/>
                </a:rPr>
                <a:t>U</a:t>
              </a:r>
            </a:p>
          </p:txBody>
        </p:sp>
        <p:sp>
          <p:nvSpPr>
            <p:cNvPr id="10" name="TextBox 9"/>
            <p:cNvSpPr txBox="1"/>
            <p:nvPr/>
          </p:nvSpPr>
          <p:spPr>
            <a:xfrm>
              <a:off x="4851477" y="127211"/>
              <a:ext cx="548640" cy="548640"/>
            </a:xfrm>
            <a:prstGeom prst="rect">
              <a:avLst/>
            </a:prstGeom>
            <a:solidFill>
              <a:srgbClr val="00467F"/>
            </a:solidFill>
          </p:spPr>
          <p:txBody>
            <a:bodyPr wrap="none" rtlCol="0" anchor="ctr" anchorCtr="0">
              <a:noAutofit/>
            </a:bodyPr>
            <a:lstStyle/>
            <a:p>
              <a:pPr algn="ctr"/>
              <a:r>
                <a:rPr lang="en-US" sz="4200" dirty="0">
                  <a:solidFill>
                    <a:schemeClr val="accent6">
                      <a:lumMod val="40000"/>
                      <a:lumOff val="60000"/>
                    </a:schemeClr>
                  </a:solidFill>
                  <a:latin typeface="Franklin Gothic Demi" panose="020B0703020102020204" pitchFamily="34" charset="0"/>
                </a:rPr>
                <a:t>S</a:t>
              </a:r>
            </a:p>
          </p:txBody>
        </p:sp>
        <p:sp>
          <p:nvSpPr>
            <p:cNvPr id="11" name="TextBox 10"/>
            <p:cNvSpPr txBox="1"/>
            <p:nvPr/>
          </p:nvSpPr>
          <p:spPr>
            <a:xfrm>
              <a:off x="8400261" y="119065"/>
              <a:ext cx="548640" cy="548640"/>
            </a:xfrm>
            <a:prstGeom prst="rect">
              <a:avLst/>
            </a:prstGeom>
            <a:solidFill>
              <a:srgbClr val="00467F"/>
            </a:solidFill>
          </p:spPr>
          <p:txBody>
            <a:bodyPr wrap="none" rtlCol="0" anchor="ctr" anchorCtr="0">
              <a:noAutofit/>
            </a:bodyPr>
            <a:lstStyle/>
            <a:p>
              <a:pPr algn="ctr"/>
              <a:r>
                <a:rPr lang="en-US" sz="4200" dirty="0">
                  <a:solidFill>
                    <a:schemeClr val="accent6">
                      <a:lumMod val="40000"/>
                      <a:lumOff val="60000"/>
                    </a:schemeClr>
                  </a:solidFill>
                  <a:latin typeface="Franklin Gothic Demi" panose="020B0703020102020204" pitchFamily="34" charset="0"/>
                </a:rPr>
                <a:t>D</a:t>
              </a:r>
            </a:p>
          </p:txBody>
        </p:sp>
        <p:sp>
          <p:nvSpPr>
            <p:cNvPr id="12" name="TextBox 11"/>
            <p:cNvSpPr txBox="1"/>
            <p:nvPr/>
          </p:nvSpPr>
          <p:spPr>
            <a:xfrm>
              <a:off x="6034405" y="119065"/>
              <a:ext cx="548640" cy="548640"/>
            </a:xfrm>
            <a:prstGeom prst="rect">
              <a:avLst/>
            </a:prstGeom>
            <a:solidFill>
              <a:srgbClr val="00467F"/>
            </a:solidFill>
          </p:spPr>
          <p:txBody>
            <a:bodyPr wrap="none" rtlCol="0" anchor="ctr" anchorCtr="0">
              <a:noAutofit/>
            </a:bodyPr>
            <a:lstStyle/>
            <a:p>
              <a:pPr algn="ctr"/>
              <a:r>
                <a:rPr lang="en-US" sz="4200" dirty="0">
                  <a:solidFill>
                    <a:schemeClr val="accent6">
                      <a:lumMod val="40000"/>
                      <a:lumOff val="60000"/>
                    </a:schemeClr>
                  </a:solidFill>
                  <a:latin typeface="Franklin Gothic Demi" panose="020B0703020102020204" pitchFamily="34" charset="0"/>
                </a:rPr>
                <a:t>C</a:t>
              </a:r>
            </a:p>
          </p:txBody>
        </p:sp>
      </p:grpSp>
      <p:sp>
        <p:nvSpPr>
          <p:cNvPr id="13" name="Footer Placeholder 4"/>
          <p:cNvSpPr>
            <a:spLocks noGrp="1"/>
          </p:cNvSpPr>
          <p:nvPr>
            <p:ph type="ftr" sz="quarter" idx="11"/>
          </p:nvPr>
        </p:nvSpPr>
        <p:spPr>
          <a:xfrm>
            <a:off x="2393599" y="6435829"/>
            <a:ext cx="4246926" cy="283668"/>
          </a:xfrm>
        </p:spPr>
        <p:txBody>
          <a:bodyPr/>
          <a:lstStyle/>
          <a:p>
            <a:r>
              <a:rPr lang="en-US" dirty="0">
                <a:latin typeface="Franklin Gothic Book"/>
                <a:cs typeface="Franklin Gothic Book"/>
              </a:rPr>
              <a:t>Copyright 2017, Leadership Strategies, Inc. - V15.07c Duplication prohibited without consent </a:t>
            </a:r>
          </a:p>
        </p:txBody>
      </p:sp>
      <p:sp>
        <p:nvSpPr>
          <p:cNvPr id="15" name="Content Placeholder 2"/>
          <p:cNvSpPr txBox="1">
            <a:spLocks/>
          </p:cNvSpPr>
          <p:nvPr/>
        </p:nvSpPr>
        <p:spPr>
          <a:xfrm>
            <a:off x="4073369" y="207663"/>
            <a:ext cx="4950714" cy="523220"/>
          </a:xfrm>
          <a:prstGeom prst="rect">
            <a:avLst/>
          </a:prstGeom>
        </p:spPr>
        <p:txBody>
          <a:bodyPr wrap="none">
            <a:spAutoFit/>
          </a:bodyPr>
          <a:lst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a:solidFill>
                  <a:srgbClr val="E46C0A"/>
                </a:solidFill>
                <a:latin typeface="Franklin Gothic Demi" panose="020B0703020102020204" pitchFamily="34" charset="0"/>
                <a:ea typeface="+mj-ea"/>
                <a:cs typeface="Franklin Gothic Book" panose="020B0503020102020204" pitchFamily="34" charset="0"/>
              </a:rPr>
              <a:t>“Take a Facilitative Approach”</a:t>
            </a:r>
            <a:endParaRPr lang="en-US" b="1" dirty="0">
              <a:solidFill>
                <a:srgbClr val="E46C0A"/>
              </a:solidFill>
              <a:latin typeface="Franklin Gothic Medium"/>
              <a:cs typeface="Franklin Gothic Medium"/>
            </a:endParaRPr>
          </a:p>
        </p:txBody>
      </p:sp>
      <p:sp>
        <p:nvSpPr>
          <p:cNvPr id="4" name="Rectangle 3"/>
          <p:cNvSpPr/>
          <p:nvPr/>
        </p:nvSpPr>
        <p:spPr>
          <a:xfrm>
            <a:off x="87287" y="3403988"/>
            <a:ext cx="3245247" cy="369332"/>
          </a:xfrm>
          <a:prstGeom prst="rect">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spAutoFit/>
          </a:bodyPr>
          <a:lstStyle/>
          <a:p>
            <a:pPr algn="ctr"/>
            <a:r>
              <a:rPr lang="en-US" b="1" dirty="0">
                <a:solidFill>
                  <a:schemeClr val="bg1"/>
                </a:solidFill>
                <a:latin typeface="Franklin Gothic Book" panose="020B0503020102020204" pitchFamily="34" charset="0"/>
              </a:rPr>
              <a:t>Adapting to the Styles of Others</a:t>
            </a:r>
          </a:p>
        </p:txBody>
      </p:sp>
      <p:cxnSp>
        <p:nvCxnSpPr>
          <p:cNvPr id="16" name="Straight Arrow Connector 15"/>
          <p:cNvCxnSpPr>
            <a:cxnSpLocks/>
            <a:stCxn id="4" idx="3"/>
          </p:cNvCxnSpPr>
          <p:nvPr/>
        </p:nvCxnSpPr>
        <p:spPr>
          <a:xfrm>
            <a:off x="3332534" y="3588654"/>
            <a:ext cx="784378" cy="2485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431751" y="2115232"/>
            <a:ext cx="2408030" cy="646331"/>
          </a:xfrm>
          <a:prstGeom prst="rect">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spAutoFit/>
          </a:bodyPr>
          <a:lstStyle/>
          <a:p>
            <a:pPr algn="ctr"/>
            <a:r>
              <a:rPr lang="en-US" b="1" dirty="0">
                <a:solidFill>
                  <a:schemeClr val="bg1"/>
                </a:solidFill>
                <a:latin typeface="Franklin Gothic Book" panose="020B0503020102020204" pitchFamily="34" charset="0"/>
              </a:rPr>
              <a:t>Understanding </a:t>
            </a:r>
            <a:br>
              <a:rPr lang="en-US" b="1" dirty="0">
                <a:solidFill>
                  <a:schemeClr val="bg1"/>
                </a:solidFill>
                <a:latin typeface="Franklin Gothic Book" panose="020B0503020102020204" pitchFamily="34" charset="0"/>
              </a:rPr>
            </a:br>
            <a:r>
              <a:rPr lang="en-US" b="1" dirty="0">
                <a:solidFill>
                  <a:schemeClr val="bg1"/>
                </a:solidFill>
                <a:latin typeface="Franklin Gothic Book" panose="020B0503020102020204" pitchFamily="34" charset="0"/>
              </a:rPr>
              <a:t>Communication Styles</a:t>
            </a:r>
          </a:p>
        </p:txBody>
      </p:sp>
      <p:sp>
        <p:nvSpPr>
          <p:cNvPr id="19" name="Rectangle 18"/>
          <p:cNvSpPr/>
          <p:nvPr/>
        </p:nvSpPr>
        <p:spPr>
          <a:xfrm>
            <a:off x="721092" y="4554245"/>
            <a:ext cx="1829347" cy="369332"/>
          </a:xfrm>
          <a:prstGeom prst="rect">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spAutoFit/>
          </a:bodyPr>
          <a:lstStyle/>
          <a:p>
            <a:pPr algn="ctr"/>
            <a:r>
              <a:rPr lang="en-US" b="1" dirty="0">
                <a:solidFill>
                  <a:schemeClr val="bg1"/>
                </a:solidFill>
                <a:latin typeface="Franklin Gothic Book" panose="020B0503020102020204" pitchFamily="34" charset="0"/>
              </a:rPr>
              <a:t>Identifying Styles</a:t>
            </a:r>
          </a:p>
        </p:txBody>
      </p:sp>
      <p:sp>
        <p:nvSpPr>
          <p:cNvPr id="20" name="Rectangle 19"/>
          <p:cNvSpPr/>
          <p:nvPr/>
        </p:nvSpPr>
        <p:spPr>
          <a:xfrm>
            <a:off x="328676" y="5704502"/>
            <a:ext cx="2614177" cy="369332"/>
          </a:xfrm>
          <a:prstGeom prst="rect">
            <a:avLst/>
          </a:prstGeom>
          <a:solidFill>
            <a:srgbClr val="E46C0A"/>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spAutoFit/>
          </a:bodyPr>
          <a:lstStyle/>
          <a:p>
            <a:pPr algn="ctr"/>
            <a:r>
              <a:rPr lang="en-US" b="1" dirty="0">
                <a:solidFill>
                  <a:schemeClr val="bg1"/>
                </a:solidFill>
                <a:latin typeface="Franklin Gothic Book" panose="020B0503020102020204" pitchFamily="34" charset="0"/>
              </a:rPr>
              <a:t>Addressing Style Clashes</a:t>
            </a:r>
          </a:p>
        </p:txBody>
      </p:sp>
      <p:cxnSp>
        <p:nvCxnSpPr>
          <p:cNvPr id="23" name="Straight Arrow Connector 22"/>
          <p:cNvCxnSpPr>
            <a:cxnSpLocks/>
            <a:stCxn id="18" idx="3"/>
          </p:cNvCxnSpPr>
          <p:nvPr/>
        </p:nvCxnSpPr>
        <p:spPr>
          <a:xfrm>
            <a:off x="2839781" y="2438398"/>
            <a:ext cx="1155276" cy="1725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cxnSpLocks/>
            <a:stCxn id="19" idx="3"/>
            <a:endCxn id="3" idx="1"/>
          </p:cNvCxnSpPr>
          <p:nvPr/>
        </p:nvCxnSpPr>
        <p:spPr>
          <a:xfrm flipV="1">
            <a:off x="2550439" y="4105514"/>
            <a:ext cx="1566473" cy="6333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cxnSpLocks/>
            <a:stCxn id="20" idx="3"/>
          </p:cNvCxnSpPr>
          <p:nvPr/>
        </p:nvCxnSpPr>
        <p:spPr>
          <a:xfrm flipV="1">
            <a:off x="2942853" y="5543550"/>
            <a:ext cx="1174059" cy="3456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Content Placeholder 2"/>
          <p:cNvSpPr txBox="1">
            <a:spLocks/>
          </p:cNvSpPr>
          <p:nvPr/>
        </p:nvSpPr>
        <p:spPr>
          <a:xfrm>
            <a:off x="252495" y="1100292"/>
            <a:ext cx="3020763" cy="892552"/>
          </a:xfrm>
          <a:prstGeom prst="rect">
            <a:avLst/>
          </a:prstGeom>
        </p:spPr>
        <p:txBody>
          <a:bodyPr wrap="none">
            <a:spAutoFit/>
          </a:bodyPr>
          <a:lstStyle>
            <a:lvl1pPr marL="342900" indent="-342900" algn="l" defTabSz="457200" rtl="0" eaLnBrk="1" latinLnBrk="0" hangingPunct="1">
              <a:spcBef>
                <a:spcPct val="20000"/>
              </a:spcBef>
              <a:buFont typeface="Arial"/>
              <a:buChar char="•"/>
              <a:defRPr sz="2800" kern="1200">
                <a:solidFill>
                  <a:schemeClr val="tx1">
                    <a:lumMod val="75000"/>
                    <a:lumOff val="25000"/>
                  </a:schemeClr>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400" kern="1200">
                <a:solidFill>
                  <a:schemeClr val="tx1">
                    <a:lumMod val="75000"/>
                    <a:lumOff val="25000"/>
                  </a:schemeClr>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000" kern="1200">
                <a:solidFill>
                  <a:schemeClr val="tx1">
                    <a:lumMod val="75000"/>
                    <a:lumOff val="25000"/>
                  </a:schemeClr>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1800" kern="1200">
                <a:solidFill>
                  <a:schemeClr val="tx1">
                    <a:lumMod val="75000"/>
                    <a:lumOff val="25000"/>
                  </a:schemeClr>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600" b="1" dirty="0">
                <a:solidFill>
                  <a:schemeClr val="tx2"/>
                </a:solidFill>
                <a:latin typeface="Franklin Gothic Demi" panose="020B0703020102020204" pitchFamily="34" charset="0"/>
                <a:ea typeface="+mj-ea"/>
                <a:cs typeface="Franklin Gothic Book" panose="020B0503020102020204" pitchFamily="34" charset="0"/>
              </a:rPr>
              <a:t>Tools and Concepts</a:t>
            </a:r>
            <a:br>
              <a:rPr lang="en-US" sz="2600" b="1" dirty="0">
                <a:solidFill>
                  <a:schemeClr val="tx2"/>
                </a:solidFill>
                <a:latin typeface="Franklin Gothic Demi" panose="020B0703020102020204" pitchFamily="34" charset="0"/>
                <a:ea typeface="+mj-ea"/>
                <a:cs typeface="Franklin Gothic Book" panose="020B0503020102020204" pitchFamily="34" charset="0"/>
              </a:rPr>
            </a:br>
            <a:r>
              <a:rPr lang="en-US" sz="2600" b="1" dirty="0">
                <a:solidFill>
                  <a:schemeClr val="tx2"/>
                </a:solidFill>
                <a:latin typeface="Franklin Gothic Demi" panose="020B0703020102020204" pitchFamily="34" charset="0"/>
                <a:ea typeface="+mj-ea"/>
                <a:cs typeface="Franklin Gothic Book" panose="020B0503020102020204" pitchFamily="34" charset="0"/>
              </a:rPr>
              <a:t>in This Module</a:t>
            </a:r>
            <a:endParaRPr lang="en-US" sz="2600" b="1" dirty="0">
              <a:solidFill>
                <a:schemeClr val="tx2"/>
              </a:solidFill>
              <a:latin typeface="Franklin Gothic Medium"/>
              <a:cs typeface="Franklin Gothic Medium"/>
            </a:endParaRPr>
          </a:p>
        </p:txBody>
      </p:sp>
      <p:sp>
        <p:nvSpPr>
          <p:cNvPr id="24" name="Slide Number Placeholder 3"/>
          <p:cNvSpPr txBox="1">
            <a:spLocks/>
          </p:cNvSpPr>
          <p:nvPr/>
        </p:nvSpPr>
        <p:spPr>
          <a:xfrm>
            <a:off x="8084576" y="6371277"/>
            <a:ext cx="1059425" cy="4866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fld id="{53A1559F-C2B4-5749-B15A-A88D8DD5B87C}" type="slidenum">
              <a:rPr lang="en-US" sz="1400">
                <a:solidFill>
                  <a:srgbClr val="04346C"/>
                </a:solidFill>
                <a:latin typeface="Franklin Gothic Book"/>
              </a:rPr>
              <a:pPr lvl="0" algn="ctr"/>
              <a:t>83</a:t>
            </a:fld>
            <a:r>
              <a:rPr lang="en-US" dirty="0"/>
              <a:t> </a:t>
            </a:r>
            <a:r>
              <a:rPr lang="en-US" dirty="0">
                <a:solidFill>
                  <a:srgbClr val="002060"/>
                </a:solidFill>
                <a:latin typeface="Calibri"/>
              </a:rPr>
              <a:t>| </a:t>
            </a:r>
            <a:r>
              <a:rPr lang="en-US" sz="1400" dirty="0">
                <a:solidFill>
                  <a:srgbClr val="04346C"/>
                </a:solidFill>
                <a:latin typeface="Franklin Gothic Book"/>
              </a:rPr>
              <a:t>2-18</a:t>
            </a:r>
            <a:endParaRPr lang="en-US" dirty="0"/>
          </a:p>
        </p:txBody>
      </p:sp>
    </p:spTree>
    <p:extLst>
      <p:ext uri="{BB962C8B-B14F-4D97-AF65-F5344CB8AC3E}">
        <p14:creationId xmlns:p14="http://schemas.microsoft.com/office/powerpoint/2010/main" val="2907327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Checkpoint</a:t>
            </a:r>
            <a:endParaRPr lang="en-US" dirty="0"/>
          </a:p>
        </p:txBody>
      </p:sp>
      <p:graphicFrame>
        <p:nvGraphicFramePr>
          <p:cNvPr id="5" name="Table 4"/>
          <p:cNvGraphicFramePr>
            <a:graphicFrameLocks noGrp="1"/>
          </p:cNvGraphicFramePr>
          <p:nvPr>
            <p:extLst/>
          </p:nvPr>
        </p:nvGraphicFramePr>
        <p:xfrm>
          <a:off x="1380763" y="1685662"/>
          <a:ext cx="3200400" cy="762000"/>
        </p:xfrm>
        <a:graphic>
          <a:graphicData uri="http://schemas.openxmlformats.org/drawingml/2006/table">
            <a:tbl>
              <a:tblPr firstRow="1" bandRow="1">
                <a:tableStyleId>{5C22544A-7EE6-4342-B048-85BDC9FD1C3A}</a:tableStyleId>
              </a:tblPr>
              <a:tblGrid>
                <a:gridCol w="604799">
                  <a:extLst>
                    <a:ext uri="{9D8B030D-6E8A-4147-A177-3AD203B41FA5}">
                      <a16:colId xmlns:a16="http://schemas.microsoft.com/office/drawing/2014/main" val="2530965431"/>
                    </a:ext>
                  </a:extLst>
                </a:gridCol>
                <a:gridCol w="2595601">
                  <a:extLst>
                    <a:ext uri="{9D8B030D-6E8A-4147-A177-3AD203B41FA5}">
                      <a16:colId xmlns:a16="http://schemas.microsoft.com/office/drawing/2014/main" val="2374861410"/>
                    </a:ext>
                  </a:extLst>
                </a:gridCol>
              </a:tblGrid>
              <a:tr h="370840">
                <a:tc>
                  <a:txBody>
                    <a:bodyPr/>
                    <a:lstStyle/>
                    <a:p>
                      <a:pPr algn="ctr"/>
                      <a:r>
                        <a:rPr lang="en-US" sz="4400" dirty="0"/>
                        <a:t>1</a:t>
                      </a:r>
                    </a:p>
                  </a:txBody>
                  <a:tcPr>
                    <a:solidFill>
                      <a:schemeClr val="tx1"/>
                    </a:solidFill>
                  </a:tcPr>
                </a:tc>
                <a:tc>
                  <a:txBody>
                    <a:bodyPr/>
                    <a:lstStyle/>
                    <a:p>
                      <a:r>
                        <a:rPr lang="en-US" sz="2200" dirty="0"/>
                        <a:t>Getting Started, Facilitating Yourself</a:t>
                      </a:r>
                    </a:p>
                  </a:txBody>
                  <a:tcPr>
                    <a:solidFill>
                      <a:schemeClr val="accent5">
                        <a:lumMod val="60000"/>
                        <a:lumOff val="40000"/>
                      </a:schemeClr>
                    </a:solidFill>
                  </a:tcPr>
                </a:tc>
                <a:extLst>
                  <a:ext uri="{0D108BD9-81ED-4DB2-BD59-A6C34878D82A}">
                    <a16:rowId xmlns:a16="http://schemas.microsoft.com/office/drawing/2014/main" val="583231483"/>
                  </a:ext>
                </a:extLst>
              </a:tr>
            </a:tbl>
          </a:graphicData>
        </a:graphic>
      </p:graphicFrame>
      <p:graphicFrame>
        <p:nvGraphicFramePr>
          <p:cNvPr id="6" name="Table 5"/>
          <p:cNvGraphicFramePr>
            <a:graphicFrameLocks noGrp="1"/>
          </p:cNvGraphicFramePr>
          <p:nvPr>
            <p:extLst/>
          </p:nvPr>
        </p:nvGraphicFramePr>
        <p:xfrm>
          <a:off x="4939069" y="1699558"/>
          <a:ext cx="3131579" cy="762000"/>
        </p:xfrm>
        <a:graphic>
          <a:graphicData uri="http://schemas.openxmlformats.org/drawingml/2006/table">
            <a:tbl>
              <a:tblPr firstRow="1" bandRow="1">
                <a:tableStyleId>{5C22544A-7EE6-4342-B048-85BDC9FD1C3A}</a:tableStyleId>
              </a:tblPr>
              <a:tblGrid>
                <a:gridCol w="591793">
                  <a:extLst>
                    <a:ext uri="{9D8B030D-6E8A-4147-A177-3AD203B41FA5}">
                      <a16:colId xmlns:a16="http://schemas.microsoft.com/office/drawing/2014/main" val="2530965431"/>
                    </a:ext>
                  </a:extLst>
                </a:gridCol>
                <a:gridCol w="2539786">
                  <a:extLst>
                    <a:ext uri="{9D8B030D-6E8A-4147-A177-3AD203B41FA5}">
                      <a16:colId xmlns:a16="http://schemas.microsoft.com/office/drawing/2014/main" val="2374861410"/>
                    </a:ext>
                  </a:extLst>
                </a:gridCol>
              </a:tblGrid>
              <a:tr h="370840">
                <a:tc>
                  <a:txBody>
                    <a:bodyPr/>
                    <a:lstStyle/>
                    <a:p>
                      <a:pPr algn="ctr"/>
                      <a:r>
                        <a:rPr lang="en-US" sz="4400" dirty="0"/>
                        <a:t>2</a:t>
                      </a:r>
                    </a:p>
                  </a:txBody>
                  <a:tcPr>
                    <a:solidFill>
                      <a:schemeClr val="tx1"/>
                    </a:solidFill>
                  </a:tcPr>
                </a:tc>
                <a:tc>
                  <a:txBody>
                    <a:bodyPr/>
                    <a:lstStyle/>
                    <a:p>
                      <a:r>
                        <a:rPr lang="en-US" sz="2200" dirty="0"/>
                        <a:t>Facilitating Communication</a:t>
                      </a:r>
                    </a:p>
                  </a:txBody>
                  <a:tcPr>
                    <a:gradFill flip="none" rotWithShape="1">
                      <a:gsLst>
                        <a:gs pos="100000">
                          <a:srgbClr val="FFB115"/>
                        </a:gs>
                        <a:gs pos="64000">
                          <a:srgbClr val="FFB115"/>
                        </a:gs>
                        <a:gs pos="32500">
                          <a:schemeClr val="accent5">
                            <a:lumMod val="60000"/>
                            <a:lumOff val="40000"/>
                          </a:schemeClr>
                        </a:gs>
                        <a:gs pos="1000">
                          <a:schemeClr val="accent5">
                            <a:lumMod val="60000"/>
                            <a:lumOff val="40000"/>
                          </a:schemeClr>
                        </a:gs>
                      </a:gsLst>
                      <a:lin ang="0" scaled="1"/>
                      <a:tileRect/>
                    </a:gradFill>
                  </a:tcPr>
                </a:tc>
                <a:extLst>
                  <a:ext uri="{0D108BD9-81ED-4DB2-BD59-A6C34878D82A}">
                    <a16:rowId xmlns:a16="http://schemas.microsoft.com/office/drawing/2014/main" val="583231483"/>
                  </a:ext>
                </a:extLst>
              </a:tr>
            </a:tbl>
          </a:graphicData>
        </a:graphic>
      </p:graphicFrame>
      <p:graphicFrame>
        <p:nvGraphicFramePr>
          <p:cNvPr id="7" name="Table 6"/>
          <p:cNvGraphicFramePr>
            <a:graphicFrameLocks noGrp="1"/>
          </p:cNvGraphicFramePr>
          <p:nvPr>
            <p:extLst/>
          </p:nvPr>
        </p:nvGraphicFramePr>
        <p:xfrm>
          <a:off x="1380763" y="2759638"/>
          <a:ext cx="3200400" cy="762000"/>
        </p:xfrm>
        <a:graphic>
          <a:graphicData uri="http://schemas.openxmlformats.org/drawingml/2006/table">
            <a:tbl>
              <a:tblPr firstRow="1" bandRow="1">
                <a:tableStyleId>{5C22544A-7EE6-4342-B048-85BDC9FD1C3A}</a:tableStyleId>
              </a:tblPr>
              <a:tblGrid>
                <a:gridCol w="604798">
                  <a:extLst>
                    <a:ext uri="{9D8B030D-6E8A-4147-A177-3AD203B41FA5}">
                      <a16:colId xmlns:a16="http://schemas.microsoft.com/office/drawing/2014/main" val="2530965431"/>
                    </a:ext>
                  </a:extLst>
                </a:gridCol>
                <a:gridCol w="2595602">
                  <a:extLst>
                    <a:ext uri="{9D8B030D-6E8A-4147-A177-3AD203B41FA5}">
                      <a16:colId xmlns:a16="http://schemas.microsoft.com/office/drawing/2014/main" val="2374861410"/>
                    </a:ext>
                  </a:extLst>
                </a:gridCol>
              </a:tblGrid>
              <a:tr h="762000">
                <a:tc>
                  <a:txBody>
                    <a:bodyPr/>
                    <a:lstStyle/>
                    <a:p>
                      <a:pPr algn="ctr"/>
                      <a:r>
                        <a:rPr lang="en-US" sz="4400" dirty="0"/>
                        <a:t>3</a:t>
                      </a:r>
                    </a:p>
                  </a:txBody>
                  <a:tcPr>
                    <a:solidFill>
                      <a:schemeClr val="tx1"/>
                    </a:solidFill>
                  </a:tcPr>
                </a:tc>
                <a:tc>
                  <a:txBody>
                    <a:bodyPr/>
                    <a:lstStyle/>
                    <a:p>
                      <a:r>
                        <a:rPr lang="en-US" sz="2200" dirty="0"/>
                        <a:t>Facilitating and Coaching Individuals</a:t>
                      </a:r>
                    </a:p>
                  </a:txBody>
                  <a:tcPr>
                    <a:solidFill>
                      <a:srgbClr val="FFB115"/>
                    </a:solidFill>
                  </a:tcPr>
                </a:tc>
                <a:extLst>
                  <a:ext uri="{0D108BD9-81ED-4DB2-BD59-A6C34878D82A}">
                    <a16:rowId xmlns:a16="http://schemas.microsoft.com/office/drawing/2014/main" val="583231483"/>
                  </a:ext>
                </a:extLst>
              </a:tr>
            </a:tbl>
          </a:graphicData>
        </a:graphic>
      </p:graphicFrame>
      <p:graphicFrame>
        <p:nvGraphicFramePr>
          <p:cNvPr id="9" name="Table 8"/>
          <p:cNvGraphicFramePr>
            <a:graphicFrameLocks noGrp="1"/>
          </p:cNvGraphicFramePr>
          <p:nvPr>
            <p:extLst/>
          </p:nvPr>
        </p:nvGraphicFramePr>
        <p:xfrm>
          <a:off x="4939069" y="3863678"/>
          <a:ext cx="3131579" cy="762000"/>
        </p:xfrm>
        <a:graphic>
          <a:graphicData uri="http://schemas.openxmlformats.org/drawingml/2006/table">
            <a:tbl>
              <a:tblPr firstRow="1" bandRow="1">
                <a:tableStyleId>{5C22544A-7EE6-4342-B048-85BDC9FD1C3A}</a:tableStyleId>
              </a:tblPr>
              <a:tblGrid>
                <a:gridCol w="591793">
                  <a:extLst>
                    <a:ext uri="{9D8B030D-6E8A-4147-A177-3AD203B41FA5}">
                      <a16:colId xmlns:a16="http://schemas.microsoft.com/office/drawing/2014/main" val="2530965431"/>
                    </a:ext>
                  </a:extLst>
                </a:gridCol>
                <a:gridCol w="2539786">
                  <a:extLst>
                    <a:ext uri="{9D8B030D-6E8A-4147-A177-3AD203B41FA5}">
                      <a16:colId xmlns:a16="http://schemas.microsoft.com/office/drawing/2014/main" val="2374861410"/>
                    </a:ext>
                  </a:extLst>
                </a:gridCol>
              </a:tblGrid>
              <a:tr h="370840">
                <a:tc>
                  <a:txBody>
                    <a:bodyPr/>
                    <a:lstStyle/>
                    <a:p>
                      <a:pPr algn="ctr"/>
                      <a:r>
                        <a:rPr lang="en-US" sz="4400" dirty="0"/>
                        <a:t>6</a:t>
                      </a:r>
                    </a:p>
                  </a:txBody>
                  <a:tcPr>
                    <a:solidFill>
                      <a:schemeClr val="tx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dirty="0"/>
                        <a:t>Facilitating Your Strategy</a:t>
                      </a:r>
                    </a:p>
                  </a:txBody>
                  <a:tcPr>
                    <a:solidFill>
                      <a:srgbClr val="ACBF45"/>
                    </a:solidFill>
                  </a:tcPr>
                </a:tc>
                <a:extLst>
                  <a:ext uri="{0D108BD9-81ED-4DB2-BD59-A6C34878D82A}">
                    <a16:rowId xmlns:a16="http://schemas.microsoft.com/office/drawing/2014/main" val="583231483"/>
                  </a:ext>
                </a:extLst>
              </a:tr>
            </a:tbl>
          </a:graphicData>
        </a:graphic>
      </p:graphicFrame>
      <p:graphicFrame>
        <p:nvGraphicFramePr>
          <p:cNvPr id="10" name="Table 9"/>
          <p:cNvGraphicFramePr>
            <a:graphicFrameLocks noGrp="1"/>
          </p:cNvGraphicFramePr>
          <p:nvPr>
            <p:extLst/>
          </p:nvPr>
        </p:nvGraphicFramePr>
        <p:xfrm>
          <a:off x="1380763" y="4907590"/>
          <a:ext cx="3183005" cy="762000"/>
        </p:xfrm>
        <a:graphic>
          <a:graphicData uri="http://schemas.openxmlformats.org/drawingml/2006/table">
            <a:tbl>
              <a:tblPr firstRow="1" bandRow="1">
                <a:tableStyleId>{5C22544A-7EE6-4342-B048-85BDC9FD1C3A}</a:tableStyleId>
              </a:tblPr>
              <a:tblGrid>
                <a:gridCol w="595521">
                  <a:extLst>
                    <a:ext uri="{9D8B030D-6E8A-4147-A177-3AD203B41FA5}">
                      <a16:colId xmlns:a16="http://schemas.microsoft.com/office/drawing/2014/main" val="2530965431"/>
                    </a:ext>
                  </a:extLst>
                </a:gridCol>
                <a:gridCol w="2587484">
                  <a:extLst>
                    <a:ext uri="{9D8B030D-6E8A-4147-A177-3AD203B41FA5}">
                      <a16:colId xmlns:a16="http://schemas.microsoft.com/office/drawing/2014/main" val="2374861410"/>
                    </a:ext>
                  </a:extLst>
                </a:gridCol>
              </a:tblGrid>
              <a:tr h="376586">
                <a:tc>
                  <a:txBody>
                    <a:bodyPr/>
                    <a:lstStyle/>
                    <a:p>
                      <a:pPr algn="ctr"/>
                      <a:r>
                        <a:rPr lang="en-US" sz="4400" dirty="0"/>
                        <a:t>7</a:t>
                      </a:r>
                    </a:p>
                  </a:txBody>
                  <a:tcPr>
                    <a:solidFill>
                      <a:schemeClr val="tx1"/>
                    </a:solidFill>
                  </a:tcPr>
                </a:tc>
                <a:tc>
                  <a:txBody>
                    <a:bodyPr/>
                    <a:lstStyle/>
                    <a:p>
                      <a:r>
                        <a:rPr lang="en-US" sz="2200" dirty="0"/>
                        <a:t>Facilitating </a:t>
                      </a:r>
                      <a:br>
                        <a:rPr lang="en-US" sz="2200" dirty="0"/>
                      </a:br>
                      <a:r>
                        <a:rPr lang="en-US" sz="2200" dirty="0"/>
                        <a:t>Meetings Part 1</a:t>
                      </a:r>
                    </a:p>
                  </a:txBody>
                  <a:tcPr>
                    <a:solidFill>
                      <a:srgbClr val="00467F"/>
                    </a:solidFill>
                  </a:tcPr>
                </a:tc>
                <a:extLst>
                  <a:ext uri="{0D108BD9-81ED-4DB2-BD59-A6C34878D82A}">
                    <a16:rowId xmlns:a16="http://schemas.microsoft.com/office/drawing/2014/main" val="583231483"/>
                  </a:ext>
                </a:extLst>
              </a:tr>
            </a:tbl>
          </a:graphicData>
        </a:graphic>
      </p:graphicFrame>
      <p:graphicFrame>
        <p:nvGraphicFramePr>
          <p:cNvPr id="11" name="Table 10"/>
          <p:cNvGraphicFramePr>
            <a:graphicFrameLocks noGrp="1"/>
          </p:cNvGraphicFramePr>
          <p:nvPr>
            <p:extLst/>
          </p:nvPr>
        </p:nvGraphicFramePr>
        <p:xfrm>
          <a:off x="4939069" y="4945737"/>
          <a:ext cx="3139300" cy="762000"/>
        </p:xfrm>
        <a:graphic>
          <a:graphicData uri="http://schemas.openxmlformats.org/drawingml/2006/table">
            <a:tbl>
              <a:tblPr firstRow="1" bandRow="1">
                <a:tableStyleId>{5C22544A-7EE6-4342-B048-85BDC9FD1C3A}</a:tableStyleId>
              </a:tblPr>
              <a:tblGrid>
                <a:gridCol w="601922">
                  <a:extLst>
                    <a:ext uri="{9D8B030D-6E8A-4147-A177-3AD203B41FA5}">
                      <a16:colId xmlns:a16="http://schemas.microsoft.com/office/drawing/2014/main" val="2530965431"/>
                    </a:ext>
                  </a:extLst>
                </a:gridCol>
                <a:gridCol w="2537378">
                  <a:extLst>
                    <a:ext uri="{9D8B030D-6E8A-4147-A177-3AD203B41FA5}">
                      <a16:colId xmlns:a16="http://schemas.microsoft.com/office/drawing/2014/main" val="2374861410"/>
                    </a:ext>
                  </a:extLst>
                </a:gridCol>
              </a:tblGrid>
              <a:tr h="370840">
                <a:tc>
                  <a:txBody>
                    <a:bodyPr/>
                    <a:lstStyle/>
                    <a:p>
                      <a:pPr algn="ctr"/>
                      <a:r>
                        <a:rPr lang="en-US" sz="4400" dirty="0"/>
                        <a:t>8</a:t>
                      </a:r>
                    </a:p>
                  </a:txBody>
                  <a:tcPr>
                    <a:solidFill>
                      <a:schemeClr val="tx1"/>
                    </a:solidFill>
                  </a:tcPr>
                </a:tc>
                <a:tc>
                  <a:txBody>
                    <a:bodyPr/>
                    <a:lstStyle/>
                    <a:p>
                      <a:r>
                        <a:rPr lang="en-US" sz="2200" dirty="0"/>
                        <a:t>Facilitating Meetings Part 2</a:t>
                      </a:r>
                    </a:p>
                  </a:txBody>
                  <a:tcPr>
                    <a:solidFill>
                      <a:srgbClr val="00467F"/>
                    </a:solidFill>
                  </a:tcPr>
                </a:tc>
                <a:extLst>
                  <a:ext uri="{0D108BD9-81ED-4DB2-BD59-A6C34878D82A}">
                    <a16:rowId xmlns:a16="http://schemas.microsoft.com/office/drawing/2014/main" val="583231483"/>
                  </a:ext>
                </a:extLst>
              </a:tr>
            </a:tbl>
          </a:graphicData>
        </a:graphic>
      </p:graphicFrame>
      <p:graphicFrame>
        <p:nvGraphicFramePr>
          <p:cNvPr id="17" name="Table 16"/>
          <p:cNvGraphicFramePr>
            <a:graphicFrameLocks noGrp="1"/>
          </p:cNvGraphicFramePr>
          <p:nvPr>
            <p:extLst/>
          </p:nvPr>
        </p:nvGraphicFramePr>
        <p:xfrm>
          <a:off x="4939069" y="2781618"/>
          <a:ext cx="3139300" cy="762000"/>
        </p:xfrm>
        <a:graphic>
          <a:graphicData uri="http://schemas.openxmlformats.org/drawingml/2006/table">
            <a:tbl>
              <a:tblPr firstRow="1" bandRow="1">
                <a:tableStyleId>{5C22544A-7EE6-4342-B048-85BDC9FD1C3A}</a:tableStyleId>
              </a:tblPr>
              <a:tblGrid>
                <a:gridCol w="593253">
                  <a:extLst>
                    <a:ext uri="{9D8B030D-6E8A-4147-A177-3AD203B41FA5}">
                      <a16:colId xmlns:a16="http://schemas.microsoft.com/office/drawing/2014/main" val="2530965431"/>
                    </a:ext>
                  </a:extLst>
                </a:gridCol>
                <a:gridCol w="2546047">
                  <a:extLst>
                    <a:ext uri="{9D8B030D-6E8A-4147-A177-3AD203B41FA5}">
                      <a16:colId xmlns:a16="http://schemas.microsoft.com/office/drawing/2014/main" val="2374861410"/>
                    </a:ext>
                  </a:extLst>
                </a:gridCol>
              </a:tblGrid>
              <a:tr h="370840">
                <a:tc>
                  <a:txBody>
                    <a:bodyPr/>
                    <a:lstStyle/>
                    <a:p>
                      <a:pPr algn="ctr"/>
                      <a:r>
                        <a:rPr lang="en-US" sz="4400" dirty="0"/>
                        <a:t>4</a:t>
                      </a:r>
                    </a:p>
                  </a:txBody>
                  <a:tcPr>
                    <a:solidFill>
                      <a:schemeClr val="tx1"/>
                    </a:solidFill>
                  </a:tcPr>
                </a:tc>
                <a:tc>
                  <a:txBody>
                    <a:bodyPr/>
                    <a:lstStyle/>
                    <a:p>
                      <a:r>
                        <a:rPr lang="en-US" sz="2200" dirty="0"/>
                        <a:t>Facilitating</a:t>
                      </a:r>
                      <a:br>
                        <a:rPr lang="en-US" sz="2200" dirty="0"/>
                      </a:br>
                      <a:r>
                        <a:rPr lang="en-US" sz="2200" dirty="0"/>
                        <a:t>Your Team</a:t>
                      </a:r>
                    </a:p>
                  </a:txBody>
                  <a:tcPr>
                    <a:solidFill>
                      <a:schemeClr val="accent6">
                        <a:lumMod val="75000"/>
                      </a:schemeClr>
                    </a:solidFill>
                  </a:tcPr>
                </a:tc>
                <a:extLst>
                  <a:ext uri="{0D108BD9-81ED-4DB2-BD59-A6C34878D82A}">
                    <a16:rowId xmlns:a16="http://schemas.microsoft.com/office/drawing/2014/main" val="583231483"/>
                  </a:ext>
                </a:extLst>
              </a:tr>
            </a:tbl>
          </a:graphicData>
        </a:graphic>
      </p:graphicFrame>
      <p:pic>
        <p:nvPicPr>
          <p:cNvPr id="19" name="Picture 18"/>
          <p:cNvPicPr>
            <a:picLocks noChangeAspect="1"/>
          </p:cNvPicPr>
          <p:nvPr/>
        </p:nvPicPr>
        <p:blipFill>
          <a:blip r:embed="rId3"/>
          <a:stretch>
            <a:fillRect/>
          </a:stretch>
        </p:blipFill>
        <p:spPr>
          <a:xfrm>
            <a:off x="7608500" y="78746"/>
            <a:ext cx="1384438" cy="1389846"/>
          </a:xfrm>
          <a:prstGeom prst="rect">
            <a:avLst/>
          </a:prstGeom>
        </p:spPr>
      </p:pic>
      <p:graphicFrame>
        <p:nvGraphicFramePr>
          <p:cNvPr id="20" name="Table 19"/>
          <p:cNvGraphicFramePr>
            <a:graphicFrameLocks noGrp="1"/>
          </p:cNvGraphicFramePr>
          <p:nvPr>
            <p:extLst/>
          </p:nvPr>
        </p:nvGraphicFramePr>
        <p:xfrm>
          <a:off x="1380763" y="3833614"/>
          <a:ext cx="3233839" cy="762000"/>
        </p:xfrm>
        <a:graphic>
          <a:graphicData uri="http://schemas.openxmlformats.org/drawingml/2006/table">
            <a:tbl>
              <a:tblPr firstRow="1" bandRow="1">
                <a:tableStyleId>{5C22544A-7EE6-4342-B048-85BDC9FD1C3A}</a:tableStyleId>
              </a:tblPr>
              <a:tblGrid>
                <a:gridCol w="603504">
                  <a:extLst>
                    <a:ext uri="{9D8B030D-6E8A-4147-A177-3AD203B41FA5}">
                      <a16:colId xmlns:a16="http://schemas.microsoft.com/office/drawing/2014/main" val="2530965431"/>
                    </a:ext>
                  </a:extLst>
                </a:gridCol>
                <a:gridCol w="2630335">
                  <a:extLst>
                    <a:ext uri="{9D8B030D-6E8A-4147-A177-3AD203B41FA5}">
                      <a16:colId xmlns:a16="http://schemas.microsoft.com/office/drawing/2014/main" val="2374861410"/>
                    </a:ext>
                  </a:extLst>
                </a:gridCol>
              </a:tblGrid>
              <a:tr h="370840">
                <a:tc>
                  <a:txBody>
                    <a:bodyPr/>
                    <a:lstStyle/>
                    <a:p>
                      <a:pPr algn="ctr"/>
                      <a:r>
                        <a:rPr lang="en-US" sz="4400" dirty="0"/>
                        <a:t>5</a:t>
                      </a:r>
                    </a:p>
                  </a:txBody>
                  <a:tcPr>
                    <a:solidFill>
                      <a:schemeClr val="tx1"/>
                    </a:solidFill>
                  </a:tcPr>
                </a:tc>
                <a:tc>
                  <a:txBody>
                    <a:bodyPr/>
                    <a:lstStyle/>
                    <a:p>
                      <a:r>
                        <a:rPr lang="en-US" sz="2200" dirty="0"/>
                        <a:t>Facilitating Agreement </a:t>
                      </a:r>
                    </a:p>
                  </a:txBody>
                  <a:tcPr>
                    <a:solidFill>
                      <a:srgbClr val="660066"/>
                    </a:solidFill>
                  </a:tcPr>
                </a:tc>
                <a:extLst>
                  <a:ext uri="{0D108BD9-81ED-4DB2-BD59-A6C34878D82A}">
                    <a16:rowId xmlns:a16="http://schemas.microsoft.com/office/drawing/2014/main" val="583231483"/>
                  </a:ext>
                </a:extLst>
              </a:tr>
            </a:tbl>
          </a:graphicData>
        </a:graphic>
      </p:graphicFrame>
      <p:sp>
        <p:nvSpPr>
          <p:cNvPr id="16" name="Footer Placeholder 4"/>
          <p:cNvSpPr>
            <a:spLocks noGrp="1"/>
          </p:cNvSpPr>
          <p:nvPr>
            <p:ph type="ftr" sz="quarter" idx="11"/>
          </p:nvPr>
        </p:nvSpPr>
        <p:spPr>
          <a:xfrm>
            <a:off x="1772874" y="6472792"/>
            <a:ext cx="4246926" cy="283668"/>
          </a:xfrm>
        </p:spPr>
        <p:txBody>
          <a:bodyPr/>
          <a:lstStyle/>
          <a:p>
            <a:r>
              <a:rPr lang="en-US" dirty="0">
                <a:latin typeface="Franklin Gothic Book"/>
                <a:cs typeface="Franklin Gothic Book"/>
              </a:rPr>
              <a:t>Copyright 2017, Leadership Strategies, Inc. - V15.07c Duplication prohibited without consent </a:t>
            </a:r>
          </a:p>
        </p:txBody>
      </p:sp>
    </p:spTree>
    <p:extLst>
      <p:ext uri="{BB962C8B-B14F-4D97-AF65-F5344CB8AC3E}">
        <p14:creationId xmlns:p14="http://schemas.microsoft.com/office/powerpoint/2010/main" val="37844574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normAutofit/>
          </a:bodyPr>
          <a:lstStyle/>
          <a:p>
            <a:pPr algn="ctr" eaLnBrk="1" hangingPunct="1"/>
            <a:r>
              <a:rPr lang="en-US" sz="4800" b="1" dirty="0">
                <a:solidFill>
                  <a:srgbClr val="004678"/>
                </a:solidFill>
              </a:rPr>
              <a:t>Questions?</a:t>
            </a:r>
          </a:p>
        </p:txBody>
      </p:sp>
      <p:sp>
        <p:nvSpPr>
          <p:cNvPr id="108547" name="Text Box 3"/>
          <p:cNvSpPr txBox="1">
            <a:spLocks noChangeArrowheads="1"/>
          </p:cNvSpPr>
          <p:nvPr/>
        </p:nvSpPr>
        <p:spPr bwMode="auto">
          <a:xfrm>
            <a:off x="2093912" y="1977497"/>
            <a:ext cx="5095876" cy="3427092"/>
          </a:xfrm>
          <a:prstGeom prst="rect">
            <a:avLst/>
          </a:prstGeom>
          <a:noFill/>
          <a:ln w="9525" algn="ctr">
            <a:noFill/>
            <a:miter lim="800000"/>
            <a:headEnd/>
            <a:tailEnd/>
          </a:ln>
        </p:spPr>
        <p:txBody>
          <a:bodyPr wrap="square" lIns="0" rIns="0" anchor="b">
            <a:spAutoFit/>
          </a:bodyPr>
          <a:lstStyle/>
          <a:p>
            <a:pPr>
              <a:lnSpc>
                <a:spcPct val="110000"/>
              </a:lnSpc>
              <a:spcBef>
                <a:spcPct val="20000"/>
              </a:spcBef>
            </a:pPr>
            <a:r>
              <a:rPr lang="en-US" sz="2000" dirty="0">
                <a:solidFill>
                  <a:srgbClr val="000066"/>
                </a:solidFill>
                <a:latin typeface="+mj-lt"/>
                <a:hlinkClick r:id="rId3"/>
              </a:rPr>
              <a:t>etraining@leadstrat.com</a:t>
            </a:r>
            <a:r>
              <a:rPr lang="en-US" sz="2000" dirty="0">
                <a:solidFill>
                  <a:srgbClr val="000066"/>
                </a:solidFill>
                <a:latin typeface="+mj-lt"/>
              </a:rPr>
              <a:t> </a:t>
            </a:r>
          </a:p>
          <a:p>
            <a:pPr>
              <a:lnSpc>
                <a:spcPct val="110000"/>
              </a:lnSpc>
              <a:spcBef>
                <a:spcPct val="20000"/>
              </a:spcBef>
            </a:pPr>
            <a:r>
              <a:rPr lang="en-US" dirty="0">
                <a:solidFill>
                  <a:srgbClr val="004678"/>
                </a:solidFill>
                <a:latin typeface="+mj-lt"/>
              </a:rPr>
              <a:t>800.824.2850</a:t>
            </a:r>
          </a:p>
          <a:p>
            <a:pPr>
              <a:lnSpc>
                <a:spcPct val="110000"/>
              </a:lnSpc>
              <a:spcBef>
                <a:spcPct val="20000"/>
              </a:spcBef>
            </a:pPr>
            <a:r>
              <a:rPr lang="en-US" sz="1800" b="0" dirty="0">
                <a:solidFill>
                  <a:srgbClr val="004678"/>
                </a:solidFill>
                <a:latin typeface="+mj-lt"/>
              </a:rPr>
              <a:t>Or, submit your questions for open discussion</a:t>
            </a:r>
          </a:p>
          <a:p>
            <a:pPr>
              <a:lnSpc>
                <a:spcPct val="110000"/>
              </a:lnSpc>
              <a:spcBef>
                <a:spcPct val="20000"/>
              </a:spcBef>
            </a:pPr>
            <a:r>
              <a:rPr lang="en-US" sz="1800" b="0" dirty="0">
                <a:solidFill>
                  <a:srgbClr val="004678"/>
                </a:solidFill>
                <a:latin typeface="+mj-lt"/>
              </a:rPr>
              <a:t>on the </a:t>
            </a:r>
            <a:r>
              <a:rPr lang="en-US" sz="1800" dirty="0">
                <a:solidFill>
                  <a:srgbClr val="004678"/>
                </a:solidFill>
                <a:latin typeface="+mj-lt"/>
              </a:rPr>
              <a:t>Linked-In “Leadership Strategies</a:t>
            </a:r>
          </a:p>
          <a:p>
            <a:pPr>
              <a:lnSpc>
                <a:spcPct val="110000"/>
              </a:lnSpc>
              <a:spcBef>
                <a:spcPct val="20000"/>
              </a:spcBef>
            </a:pPr>
            <a:r>
              <a:rPr lang="en-US" sz="1800" dirty="0">
                <a:solidFill>
                  <a:srgbClr val="004678"/>
                </a:solidFill>
                <a:latin typeface="+mj-lt"/>
              </a:rPr>
              <a:t>Facilitation &amp; Leadership Community” </a:t>
            </a:r>
            <a:r>
              <a:rPr lang="en-US" sz="1800" b="0" dirty="0">
                <a:solidFill>
                  <a:srgbClr val="004678"/>
                </a:solidFill>
                <a:latin typeface="+mj-lt"/>
              </a:rPr>
              <a:t>Group</a:t>
            </a:r>
          </a:p>
          <a:p>
            <a:pPr>
              <a:lnSpc>
                <a:spcPct val="110000"/>
              </a:lnSpc>
              <a:spcBef>
                <a:spcPct val="20000"/>
              </a:spcBef>
            </a:pPr>
            <a:endParaRPr lang="en-US" sz="1800" b="0" dirty="0">
              <a:solidFill>
                <a:srgbClr val="004678"/>
              </a:solidFill>
              <a:latin typeface="+mj-lt"/>
            </a:endParaRPr>
          </a:p>
          <a:p>
            <a:pPr>
              <a:lnSpc>
                <a:spcPct val="110000"/>
              </a:lnSpc>
              <a:spcBef>
                <a:spcPct val="20000"/>
              </a:spcBef>
            </a:pPr>
            <a:r>
              <a:rPr lang="en-US" sz="1800" dirty="0">
                <a:solidFill>
                  <a:srgbClr val="004678"/>
                </a:solidFill>
                <a:latin typeface="+mj-lt"/>
              </a:rPr>
              <a:t>Join us on Facebook at </a:t>
            </a:r>
          </a:p>
          <a:p>
            <a:pPr>
              <a:lnSpc>
                <a:spcPct val="110000"/>
              </a:lnSpc>
              <a:spcBef>
                <a:spcPct val="20000"/>
              </a:spcBef>
            </a:pPr>
            <a:r>
              <a:rPr lang="en-US" sz="1800" dirty="0">
                <a:solidFill>
                  <a:srgbClr val="004678"/>
                </a:solidFill>
                <a:latin typeface="+mj-lt"/>
                <a:hlinkClick r:id="rId4"/>
              </a:rPr>
              <a:t>www.Facebook.com/Leadstrat</a:t>
            </a:r>
            <a:endParaRPr lang="en-US" sz="1800" dirty="0">
              <a:solidFill>
                <a:srgbClr val="004678"/>
              </a:solidFill>
              <a:latin typeface="+mj-lt"/>
            </a:endParaRPr>
          </a:p>
          <a:p>
            <a:pPr>
              <a:lnSpc>
                <a:spcPct val="110000"/>
              </a:lnSpc>
              <a:spcBef>
                <a:spcPct val="20000"/>
              </a:spcBef>
            </a:pPr>
            <a:r>
              <a:rPr lang="en-US" sz="1800" dirty="0">
                <a:solidFill>
                  <a:srgbClr val="004678"/>
                </a:solidFill>
                <a:latin typeface="+mj-lt"/>
              </a:rPr>
              <a:t>and Twitter @Leadstrat</a:t>
            </a:r>
            <a:endParaRPr lang="en-US" sz="1800" dirty="0">
              <a:solidFill>
                <a:srgbClr val="000066"/>
              </a:solidFill>
              <a:latin typeface="+mj-lt"/>
            </a:endParaRPr>
          </a:p>
        </p:txBody>
      </p:sp>
      <p:pic>
        <p:nvPicPr>
          <p:cNvPr id="108549"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7200" y="2296161"/>
            <a:ext cx="1554162" cy="2028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8550" name="Picture 7" descr="cover"/>
          <p:cNvPicPr>
            <a:picLocks noChangeAspect="1" noChangeArrowheads="1"/>
          </p:cNvPicPr>
          <p:nvPr/>
        </p:nvPicPr>
        <p:blipFill>
          <a:blip r:embed="rId6" cstate="print"/>
          <a:srcRect/>
          <a:stretch>
            <a:fillRect/>
          </a:stretch>
        </p:blipFill>
        <p:spPr bwMode="auto">
          <a:xfrm>
            <a:off x="7261225" y="2137089"/>
            <a:ext cx="1565275" cy="2408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Slide Number Placeholder 13"/>
          <p:cNvSpPr>
            <a:spLocks noGrp="1"/>
          </p:cNvSpPr>
          <p:nvPr>
            <p:ph type="sldNum" sz="quarter" idx="4294967295"/>
          </p:nvPr>
        </p:nvSpPr>
        <p:spPr>
          <a:xfrm>
            <a:off x="8502162" y="6297300"/>
            <a:ext cx="641838" cy="560700"/>
          </a:xfrm>
          <a:prstGeom prst="rect">
            <a:avLst/>
          </a:prstGeom>
        </p:spPr>
        <p:txBody>
          <a:bodyPr/>
          <a:lstStyle/>
          <a:p>
            <a:pPr>
              <a:defRPr/>
            </a:pPr>
            <a:fld id="{57F09362-3ECF-43FF-9131-C2EB0D040696}" type="slidenum">
              <a:rPr lang="en-US" altLang="en-US" smtClean="0"/>
              <a:pPr>
                <a:defRPr/>
              </a:pPr>
              <a:t>85</a:t>
            </a:fld>
            <a:endParaRPr lang="en-US" altLang="en-US" dirty="0"/>
          </a:p>
        </p:txBody>
      </p:sp>
      <p:sp>
        <p:nvSpPr>
          <p:cNvPr id="12" name="Footer Placeholder 11"/>
          <p:cNvSpPr>
            <a:spLocks noGrp="1"/>
          </p:cNvSpPr>
          <p:nvPr>
            <p:ph type="ftr" sz="quarter" idx="4294967295"/>
          </p:nvPr>
        </p:nvSpPr>
        <p:spPr>
          <a:xfrm>
            <a:off x="4787900" y="6353175"/>
            <a:ext cx="4068232" cy="365125"/>
          </a:xfrm>
          <a:prstGeom prst="rect">
            <a:avLst/>
          </a:prstGeom>
        </p:spPr>
        <p:txBody>
          <a:bodyPr/>
          <a:lstStyle/>
          <a:p>
            <a:pPr>
              <a:defRPr/>
            </a:pPr>
            <a:r>
              <a:rPr lang="en-US" altLang="en-US" dirty="0"/>
              <a:t>A4                                                                  WORKBOOK AT: www.leadstrat.com/webinar-workbook-fg</a:t>
            </a:r>
            <a:endParaRPr lang="en-US" altLang="en-US" cap="none" dirty="0"/>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17557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95568"/>
            <a:ext cx="9144000" cy="2162432"/>
          </a:xfrm>
        </p:spPr>
        <p:txBody>
          <a:bodyPr/>
          <a:lstStyle/>
          <a:p>
            <a:r>
              <a:rPr lang="en-US" sz="6600" dirty="0">
                <a:solidFill>
                  <a:srgbClr val="B4BF45"/>
                </a:solidFill>
                <a:effectLst>
                  <a:outerShdw blurRad="38100" dist="38100" dir="2700000" algn="tl">
                    <a:srgbClr val="000000">
                      <a:alpha val="43137"/>
                    </a:srgbClr>
                  </a:outerShdw>
                </a:effectLst>
              </a:rPr>
              <a:t>The Facilitative Leader</a:t>
            </a:r>
            <a:endParaRPr lang="en-US" sz="6600" dirty="0">
              <a:solidFill>
                <a:schemeClr val="accent6">
                  <a:lumMod val="60000"/>
                  <a:lumOff val="40000"/>
                </a:schemeClr>
              </a:solidFill>
            </a:endParaRPr>
          </a:p>
        </p:txBody>
      </p:sp>
      <p:sp>
        <p:nvSpPr>
          <p:cNvPr id="3" name="WordArt 4"/>
          <p:cNvSpPr>
            <a:spLocks noChangeArrowheads="1" noChangeShapeType="1" noTextEdit="1"/>
          </p:cNvSpPr>
          <p:nvPr/>
        </p:nvSpPr>
        <p:spPr bwMode="auto">
          <a:xfrm>
            <a:off x="211697" y="261257"/>
            <a:ext cx="8774678" cy="4073237"/>
          </a:xfrm>
          <a:prstGeom prst="rect">
            <a:avLst/>
          </a:prstGeom>
        </p:spPr>
        <p:txBody>
          <a:bodyPr wrap="none" fromWordArt="1">
            <a:prstTxWarp prst="textSlantUp">
              <a:avLst>
                <a:gd name="adj" fmla="val 32056"/>
              </a:avLst>
            </a:prstTxWarp>
          </a:bodyPr>
          <a:lstStyle/>
          <a:p>
            <a:r>
              <a:rPr lang="en-US" sz="13800" kern="10" dirty="0">
                <a:ln w="9525">
                  <a:solidFill>
                    <a:srgbClr val="CC99FF"/>
                  </a:solidFill>
                  <a:miter lim="800000"/>
                  <a:headEnd/>
                  <a:tailEnd/>
                </a:ln>
                <a:solidFill>
                  <a:schemeClr val="accent6"/>
                </a:solidFill>
                <a:effectLst>
                  <a:outerShdw dist="38100" dir="2700000" algn="tl" rotWithShape="0">
                    <a:prstClr val="black"/>
                  </a:outerShdw>
                </a:effectLst>
                <a:latin typeface="Impact" panose="020B0806030902050204" pitchFamily="34" charset="0"/>
              </a:rPr>
              <a:t>Congratulations!</a:t>
            </a:r>
          </a:p>
          <a:p>
            <a:r>
              <a:rPr lang="en-US" sz="5400" kern="10" dirty="0">
                <a:ln w="9525">
                  <a:solidFill>
                    <a:srgbClr val="CC99FF"/>
                  </a:solidFill>
                  <a:miter lim="800000"/>
                  <a:headEnd/>
                  <a:tailEnd/>
                </a:ln>
                <a:solidFill>
                  <a:schemeClr val="bg1"/>
                </a:solidFill>
                <a:effectLst>
                  <a:outerShdw dist="38100" dir="2700000" algn="tl" rotWithShape="0">
                    <a:prstClr val="black"/>
                  </a:outerShdw>
                </a:effectLst>
                <a:latin typeface="Impact" panose="020B0806030902050204" pitchFamily="34" charset="0"/>
              </a:rPr>
              <a:t>- Completed Module 2: Facilitating Communication</a:t>
            </a:r>
          </a:p>
          <a:p>
            <a:r>
              <a:rPr lang="en-US" sz="5400" kern="10" dirty="0">
                <a:ln w="9525">
                  <a:solidFill>
                    <a:srgbClr val="CC99FF"/>
                  </a:solidFill>
                  <a:miter lim="800000"/>
                  <a:headEnd/>
                  <a:tailEnd/>
                </a:ln>
                <a:solidFill>
                  <a:schemeClr val="bg1"/>
                </a:solidFill>
                <a:effectLst>
                  <a:outerShdw dist="38100" dir="2700000" algn="tl" rotWithShape="0">
                    <a:prstClr val="black"/>
                  </a:outerShdw>
                </a:effectLst>
                <a:latin typeface="Impact" panose="020B0806030902050204" pitchFamily="34" charset="0"/>
              </a:rPr>
              <a:t>- Next: Facilitating and Coaching Individuals</a:t>
            </a:r>
          </a:p>
        </p:txBody>
      </p:sp>
    </p:spTree>
    <p:extLst>
      <p:ext uri="{BB962C8B-B14F-4D97-AF65-F5344CB8AC3E}">
        <p14:creationId xmlns:p14="http://schemas.microsoft.com/office/powerpoint/2010/main" val="43583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95568"/>
            <a:ext cx="9144000" cy="2162432"/>
          </a:xfrm>
        </p:spPr>
        <p:txBody>
          <a:bodyPr/>
          <a:lstStyle/>
          <a:p>
            <a:r>
              <a:rPr lang="en-US" sz="6600" dirty="0">
                <a:solidFill>
                  <a:srgbClr val="B4BF45"/>
                </a:solidFill>
                <a:effectLst>
                  <a:outerShdw blurRad="38100" dist="38100" dir="2700000" algn="tl">
                    <a:srgbClr val="000000">
                      <a:alpha val="43137"/>
                    </a:srgbClr>
                  </a:outerShdw>
                </a:effectLst>
              </a:rPr>
              <a:t>The Facilitative Leader</a:t>
            </a:r>
            <a:endParaRPr lang="en-US" sz="6600" dirty="0">
              <a:solidFill>
                <a:schemeClr val="accent6">
                  <a:lumMod val="60000"/>
                  <a:lumOff val="40000"/>
                </a:schemeClr>
              </a:solidFill>
            </a:endParaRPr>
          </a:p>
        </p:txBody>
      </p:sp>
      <p:sp>
        <p:nvSpPr>
          <p:cNvPr id="3" name="WordArt 4"/>
          <p:cNvSpPr>
            <a:spLocks noChangeArrowheads="1" noChangeShapeType="1" noTextEdit="1"/>
          </p:cNvSpPr>
          <p:nvPr/>
        </p:nvSpPr>
        <p:spPr bwMode="auto">
          <a:xfrm>
            <a:off x="211697" y="261257"/>
            <a:ext cx="8774678" cy="4073237"/>
          </a:xfrm>
          <a:prstGeom prst="rect">
            <a:avLst/>
          </a:prstGeom>
        </p:spPr>
        <p:txBody>
          <a:bodyPr wrap="none" fromWordArt="1">
            <a:prstTxWarp prst="textSlantUp">
              <a:avLst>
                <a:gd name="adj" fmla="val 32056"/>
              </a:avLst>
            </a:prstTxWarp>
          </a:bodyPr>
          <a:lstStyle/>
          <a:p>
            <a:r>
              <a:rPr lang="en-US" sz="13800" kern="10" dirty="0">
                <a:ln w="9525">
                  <a:solidFill>
                    <a:srgbClr val="CC99FF"/>
                  </a:solidFill>
                  <a:miter lim="800000"/>
                  <a:headEnd/>
                  <a:tailEnd/>
                </a:ln>
                <a:solidFill>
                  <a:schemeClr val="accent6"/>
                </a:solidFill>
                <a:effectLst>
                  <a:outerShdw dist="38100" dir="2700000" algn="tl" rotWithShape="0">
                    <a:schemeClr val="tx1"/>
                  </a:outerShdw>
                </a:effectLst>
                <a:latin typeface="Impact" panose="020B0806030902050204" pitchFamily="34" charset="0"/>
              </a:rPr>
              <a:t>Congratulations!</a:t>
            </a:r>
          </a:p>
          <a:p>
            <a:r>
              <a:rPr lang="en-US" sz="5400" kern="10" dirty="0">
                <a:ln w="9525">
                  <a:solidFill>
                    <a:srgbClr val="CC99FF"/>
                  </a:solidFill>
                  <a:miter lim="800000"/>
                  <a:headEnd/>
                  <a:tailEnd/>
                </a:ln>
                <a:solidFill>
                  <a:schemeClr val="bg1"/>
                </a:solidFill>
                <a:effectLst>
                  <a:outerShdw dist="38100" dir="2700000" algn="tl" rotWithShape="0">
                    <a:schemeClr val="tx1"/>
                  </a:outerShdw>
                </a:effectLst>
                <a:latin typeface="Impact" panose="020B0806030902050204" pitchFamily="34" charset="0"/>
              </a:rPr>
              <a:t>- Completed Module 2: Facilitating </a:t>
            </a:r>
            <a:r>
              <a:rPr lang="en-US" sz="5400" kern="10" dirty="0" err="1">
                <a:ln w="9525">
                  <a:solidFill>
                    <a:srgbClr val="CC99FF"/>
                  </a:solidFill>
                  <a:miter lim="800000"/>
                  <a:headEnd/>
                  <a:tailEnd/>
                </a:ln>
                <a:solidFill>
                  <a:schemeClr val="bg1"/>
                </a:solidFill>
                <a:effectLst>
                  <a:outerShdw dist="38100" dir="2700000" algn="tl" rotWithShape="0">
                    <a:schemeClr val="tx1"/>
                  </a:outerShdw>
                </a:effectLst>
                <a:latin typeface="Impact" panose="020B0806030902050204" pitchFamily="34" charset="0"/>
              </a:rPr>
              <a:t>Communicaiton</a:t>
            </a:r>
            <a:endParaRPr lang="en-US" sz="5400" kern="10" dirty="0">
              <a:ln w="9525">
                <a:solidFill>
                  <a:srgbClr val="CC99FF"/>
                </a:solidFill>
                <a:miter lim="800000"/>
                <a:headEnd/>
                <a:tailEnd/>
              </a:ln>
              <a:solidFill>
                <a:schemeClr val="bg1"/>
              </a:solidFill>
              <a:effectLst>
                <a:outerShdw dist="38100" dir="2700000" algn="tl" rotWithShape="0">
                  <a:schemeClr val="tx1"/>
                </a:outerShdw>
              </a:effectLst>
              <a:latin typeface="Impact" panose="020B0806030902050204" pitchFamily="34" charset="0"/>
            </a:endParaRPr>
          </a:p>
          <a:p>
            <a:r>
              <a:rPr lang="en-US" sz="5400" kern="10" dirty="0">
                <a:ln w="9525">
                  <a:solidFill>
                    <a:srgbClr val="CC99FF"/>
                  </a:solidFill>
                  <a:miter lim="800000"/>
                  <a:headEnd/>
                  <a:tailEnd/>
                </a:ln>
                <a:solidFill>
                  <a:schemeClr val="bg1"/>
                </a:solidFill>
                <a:effectLst>
                  <a:outerShdw dist="38100" dir="2700000" algn="tl" rotWithShape="0">
                    <a:schemeClr val="tx1"/>
                  </a:outerShdw>
                </a:effectLst>
                <a:latin typeface="Impact" panose="020B0806030902050204" pitchFamily="34" charset="0"/>
              </a:rPr>
              <a:t>- Next: Facilitating and Coaching Individuals</a:t>
            </a:r>
          </a:p>
          <a:p>
            <a:r>
              <a:rPr lang="en-US" sz="5400" kern="10" dirty="0">
                <a:ln w="9525">
                  <a:solidFill>
                    <a:srgbClr val="CC99FF"/>
                  </a:solidFill>
                  <a:miter lim="800000"/>
                  <a:headEnd/>
                  <a:tailEnd/>
                </a:ln>
                <a:solidFill>
                  <a:schemeClr val="bg1"/>
                </a:solidFill>
                <a:effectLst>
                  <a:outerShdw dist="38100" dir="2700000" algn="tl" rotWithShape="0">
                    <a:schemeClr val="tx1"/>
                  </a:outerShdw>
                </a:effectLst>
                <a:latin typeface="Impact" panose="020B0806030902050204" pitchFamily="34" charset="0"/>
              </a:rPr>
              <a:t>- Evaluations</a:t>
            </a:r>
          </a:p>
        </p:txBody>
      </p:sp>
    </p:spTree>
    <p:extLst>
      <p:ext uri="{BB962C8B-B14F-4D97-AF65-F5344CB8AC3E}">
        <p14:creationId xmlns:p14="http://schemas.microsoft.com/office/powerpoint/2010/main" val="59216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4"/>
          <p:cNvSpPr>
            <a:spLocks noChangeArrowheads="1" noChangeShapeType="1" noTextEdit="1"/>
          </p:cNvSpPr>
          <p:nvPr/>
        </p:nvSpPr>
        <p:spPr bwMode="auto">
          <a:xfrm>
            <a:off x="211697" y="261257"/>
            <a:ext cx="8774678" cy="4073237"/>
          </a:xfrm>
          <a:prstGeom prst="rect">
            <a:avLst/>
          </a:prstGeom>
        </p:spPr>
        <p:txBody>
          <a:bodyPr wrap="none" fromWordArt="1">
            <a:prstTxWarp prst="textSlantUp">
              <a:avLst>
                <a:gd name="adj" fmla="val 32056"/>
              </a:avLst>
            </a:prstTxWarp>
          </a:bodyPr>
          <a:lstStyle/>
          <a:p>
            <a:r>
              <a:rPr lang="en-US" sz="13800" kern="10" dirty="0">
                <a:ln w="9525">
                  <a:solidFill>
                    <a:srgbClr val="CC99FF"/>
                  </a:solidFill>
                  <a:miter lim="800000"/>
                  <a:headEnd/>
                  <a:tailEnd/>
                </a:ln>
                <a:solidFill>
                  <a:schemeClr val="accent6"/>
                </a:solidFill>
                <a:effectLst>
                  <a:outerShdw dist="38100" dir="2700000" algn="tl" rotWithShape="0">
                    <a:prstClr val="black"/>
                  </a:outerShdw>
                </a:effectLst>
                <a:latin typeface="Impact" panose="020B0806030902050204" pitchFamily="34" charset="0"/>
              </a:rPr>
              <a:t>Congratulations!</a:t>
            </a:r>
          </a:p>
          <a:p>
            <a:r>
              <a:rPr lang="en-US" sz="5400" kern="10" dirty="0">
                <a:ln w="9525">
                  <a:solidFill>
                    <a:srgbClr val="CC99FF"/>
                  </a:solidFill>
                  <a:miter lim="800000"/>
                  <a:headEnd/>
                  <a:tailEnd/>
                </a:ln>
                <a:solidFill>
                  <a:schemeClr val="bg1"/>
                </a:solidFill>
                <a:effectLst>
                  <a:outerShdw dist="38100" dir="2700000" algn="tl" rotWithShape="0">
                    <a:prstClr val="black"/>
                  </a:outerShdw>
                </a:effectLst>
                <a:latin typeface="Impact" panose="020B0806030902050204" pitchFamily="34" charset="0"/>
              </a:rPr>
              <a:t>- Course completed!</a:t>
            </a:r>
          </a:p>
          <a:p>
            <a:r>
              <a:rPr lang="en-US" sz="5400" kern="10" dirty="0">
                <a:ln w="9525">
                  <a:solidFill>
                    <a:srgbClr val="CC99FF"/>
                  </a:solidFill>
                  <a:miter lim="800000"/>
                  <a:headEnd/>
                  <a:tailEnd/>
                </a:ln>
                <a:solidFill>
                  <a:schemeClr val="bg1"/>
                </a:solidFill>
                <a:effectLst>
                  <a:outerShdw dist="38100" dir="2700000" algn="tl" rotWithShape="0">
                    <a:prstClr val="black"/>
                  </a:outerShdw>
                </a:effectLst>
                <a:latin typeface="Impact" panose="020B0806030902050204" pitchFamily="34" charset="0"/>
              </a:rPr>
              <a:t>- Post-test</a:t>
            </a:r>
          </a:p>
          <a:p>
            <a:r>
              <a:rPr lang="en-US" sz="5400" kern="10" dirty="0">
                <a:ln w="9525">
                  <a:solidFill>
                    <a:srgbClr val="CC99FF"/>
                  </a:solidFill>
                  <a:miter lim="800000"/>
                  <a:headEnd/>
                  <a:tailEnd/>
                </a:ln>
                <a:solidFill>
                  <a:schemeClr val="bg1"/>
                </a:solidFill>
                <a:effectLst>
                  <a:outerShdw dist="38100" dir="2700000" algn="tl" rotWithShape="0">
                    <a:prstClr val="black"/>
                  </a:outerShdw>
                </a:effectLst>
                <a:latin typeface="Impact" panose="020B0806030902050204" pitchFamily="34" charset="0"/>
              </a:rPr>
              <a:t>- MVP</a:t>
            </a:r>
          </a:p>
          <a:p>
            <a:r>
              <a:rPr lang="en-US" sz="5400" kern="10" dirty="0">
                <a:ln w="9525">
                  <a:solidFill>
                    <a:srgbClr val="CC99FF"/>
                  </a:solidFill>
                  <a:miter lim="800000"/>
                  <a:headEnd/>
                  <a:tailEnd/>
                </a:ln>
                <a:solidFill>
                  <a:schemeClr val="bg1"/>
                </a:solidFill>
                <a:effectLst>
                  <a:outerShdw dist="38100" dir="2700000" algn="tl" rotWithShape="0">
                    <a:prstClr val="black"/>
                  </a:outerShdw>
                </a:effectLst>
                <a:latin typeface="Impact" panose="020B0806030902050204" pitchFamily="34" charset="0"/>
              </a:rPr>
              <a:t>- Classroom to application</a:t>
            </a:r>
          </a:p>
          <a:p>
            <a:r>
              <a:rPr lang="en-US" sz="5400" kern="10" dirty="0">
                <a:ln w="9525">
                  <a:solidFill>
                    <a:srgbClr val="CC99FF"/>
                  </a:solidFill>
                  <a:miter lim="800000"/>
                  <a:headEnd/>
                  <a:tailEnd/>
                </a:ln>
                <a:solidFill>
                  <a:schemeClr val="bg1"/>
                </a:solidFill>
                <a:effectLst>
                  <a:outerShdw dist="38100" dir="2700000" algn="tl" rotWithShape="0">
                    <a:prstClr val="black"/>
                  </a:outerShdw>
                </a:effectLst>
                <a:latin typeface="Impact" panose="020B0806030902050204" pitchFamily="34" charset="0"/>
              </a:rPr>
              <a:t>- Evaluations</a:t>
            </a:r>
          </a:p>
        </p:txBody>
      </p:sp>
      <p:sp>
        <p:nvSpPr>
          <p:cNvPr id="6" name="Title 1"/>
          <p:cNvSpPr txBox="1">
            <a:spLocks/>
          </p:cNvSpPr>
          <p:nvPr/>
        </p:nvSpPr>
        <p:spPr>
          <a:xfrm>
            <a:off x="0" y="4695568"/>
            <a:ext cx="9144000" cy="2162432"/>
          </a:xfrm>
          <a:prstGeom prst="rect">
            <a:avLst/>
          </a:prstGeom>
        </p:spPr>
        <p:txBody>
          <a:bodyPr vert="horz" anchor="ctr"/>
          <a:lstStyle>
            <a:lvl1pPr algn="ctr" defTabSz="457200" rtl="0" eaLnBrk="1" latinLnBrk="0" hangingPunct="1">
              <a:spcBef>
                <a:spcPct val="0"/>
              </a:spcBef>
              <a:buNone/>
              <a:defRPr sz="4400" kern="1200">
                <a:solidFill>
                  <a:schemeClr val="bg1"/>
                </a:solidFill>
                <a:latin typeface="Franklin Gothic Medium"/>
                <a:ea typeface="+mj-ea"/>
                <a:cs typeface="Franklin Gothic Medium"/>
              </a:defRPr>
            </a:lvl1pPr>
          </a:lstStyle>
          <a:p>
            <a:r>
              <a:rPr lang="en-US" sz="6600">
                <a:solidFill>
                  <a:srgbClr val="B4BF45"/>
                </a:solidFill>
                <a:effectLst>
                  <a:outerShdw blurRad="38100" dist="38100" dir="2700000" algn="tl">
                    <a:srgbClr val="000000">
                      <a:alpha val="43137"/>
                    </a:srgbClr>
                  </a:outerShdw>
                </a:effectLst>
              </a:rPr>
              <a:t>The Facilitative Leader</a:t>
            </a:r>
            <a:endParaRPr lang="en-US" sz="6600" dirty="0">
              <a:solidFill>
                <a:schemeClr val="accent6">
                  <a:lumMod val="60000"/>
                  <a:lumOff val="40000"/>
                </a:schemeClr>
              </a:solidFill>
            </a:endParaRPr>
          </a:p>
        </p:txBody>
      </p:sp>
    </p:spTree>
    <p:extLst>
      <p:ext uri="{BB962C8B-B14F-4D97-AF65-F5344CB8AC3E}">
        <p14:creationId xmlns:p14="http://schemas.microsoft.com/office/powerpoint/2010/main" val="249197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41130"/>
            <a:ext cx="9144000" cy="496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a:xfrm>
            <a:off x="602769" y="3867610"/>
            <a:ext cx="9144000" cy="2415315"/>
          </a:xfrm>
        </p:spPr>
        <p:txBody>
          <a:bodyPr>
            <a:noAutofit/>
          </a:bodyPr>
          <a:lstStyle/>
          <a:p>
            <a:pPr marL="457200" lvl="0" indent="-457200">
              <a:spcBef>
                <a:spcPts val="0"/>
              </a:spcBef>
              <a:buFont typeface="+mj-lt"/>
              <a:buAutoNum type="alphaUcPeriod"/>
            </a:pPr>
            <a:r>
              <a:rPr lang="en-US" sz="2400" dirty="0">
                <a:solidFill>
                  <a:schemeClr val="tx2"/>
                </a:solidFill>
                <a:latin typeface="Franklin Gothic Demi" panose="020B0703020102020204" pitchFamily="34" charset="0"/>
              </a:rPr>
              <a:t>Understanding Communication Styles</a:t>
            </a:r>
          </a:p>
          <a:p>
            <a:pPr marL="457200" lvl="0" indent="-457200">
              <a:spcBef>
                <a:spcPts val="0"/>
              </a:spcBef>
              <a:buFont typeface="+mj-lt"/>
              <a:buAutoNum type="alphaUcPeriod"/>
            </a:pPr>
            <a:r>
              <a:rPr lang="en-US" sz="2400" dirty="0">
                <a:solidFill>
                  <a:schemeClr val="tx2"/>
                </a:solidFill>
              </a:rPr>
              <a:t>Adapting to the Styles of Others</a:t>
            </a:r>
          </a:p>
          <a:p>
            <a:pPr marL="0" indent="0">
              <a:spcBef>
                <a:spcPts val="0"/>
              </a:spcBef>
              <a:buNone/>
            </a:pPr>
            <a:r>
              <a:rPr lang="en-US" sz="2400" dirty="0">
                <a:solidFill>
                  <a:schemeClr val="accent6">
                    <a:lumMod val="75000"/>
                  </a:schemeClr>
                </a:solidFill>
              </a:rPr>
              <a:t>Exercise</a:t>
            </a:r>
            <a:r>
              <a:rPr lang="en-US" sz="2400" dirty="0">
                <a:solidFill>
                  <a:schemeClr val="tx2"/>
                </a:solidFill>
              </a:rPr>
              <a:t>: Adapting to Your Team’s Styles</a:t>
            </a:r>
          </a:p>
          <a:p>
            <a:pPr marL="457200" lvl="0" indent="-457200">
              <a:spcBef>
                <a:spcPts val="0"/>
              </a:spcBef>
              <a:buFont typeface="+mj-lt"/>
              <a:buAutoNum type="alphaUcPeriod" startAt="3"/>
            </a:pPr>
            <a:r>
              <a:rPr lang="en-US" sz="2400" dirty="0">
                <a:solidFill>
                  <a:schemeClr val="tx2"/>
                </a:solidFill>
              </a:rPr>
              <a:t>Identifying Styles</a:t>
            </a:r>
          </a:p>
          <a:p>
            <a:pPr marL="457200" indent="-457200">
              <a:spcBef>
                <a:spcPts val="0"/>
              </a:spcBef>
              <a:buFont typeface="+mj-lt"/>
              <a:buAutoNum type="alphaUcPeriod" startAt="3"/>
            </a:pPr>
            <a:r>
              <a:rPr lang="en-US" sz="2400" dirty="0">
                <a:solidFill>
                  <a:schemeClr val="tx2"/>
                </a:solidFill>
              </a:rPr>
              <a:t>Recognizing and Addressing Style Clashes</a:t>
            </a:r>
          </a:p>
          <a:p>
            <a:pPr marL="0" indent="0">
              <a:spcBef>
                <a:spcPts val="0"/>
              </a:spcBef>
              <a:buNone/>
            </a:pPr>
            <a:r>
              <a:rPr lang="en-US" sz="2400" dirty="0">
                <a:solidFill>
                  <a:schemeClr val="accent6">
                    <a:lumMod val="75000"/>
                  </a:schemeClr>
                </a:solidFill>
              </a:rPr>
              <a:t>Exercise</a:t>
            </a:r>
            <a:r>
              <a:rPr lang="en-US" sz="2400" dirty="0">
                <a:solidFill>
                  <a:schemeClr val="tx2"/>
                </a:solidFill>
              </a:rPr>
              <a:t>: Communicating Across Styles</a:t>
            </a:r>
          </a:p>
          <a:p>
            <a:pPr marL="457200" indent="-457200">
              <a:spcBef>
                <a:spcPts val="0"/>
              </a:spcBef>
              <a:buFont typeface="+mj-lt"/>
              <a:buAutoNum type="alphaUcPeriod" startAt="5"/>
            </a:pPr>
            <a:r>
              <a:rPr lang="en-US" sz="2400" dirty="0">
                <a:solidFill>
                  <a:schemeClr val="tx2"/>
                </a:solidFill>
              </a:rPr>
              <a:t>Your DISC Report: Understanding Your Biases</a:t>
            </a:r>
          </a:p>
          <a:p>
            <a:pPr marL="0" indent="0">
              <a:spcBef>
                <a:spcPts val="0"/>
              </a:spcBef>
              <a:buNone/>
            </a:pPr>
            <a:endParaRPr lang="en-US" sz="2400" dirty="0">
              <a:solidFill>
                <a:schemeClr val="tx2"/>
              </a:solidFill>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2827" b="5189"/>
          <a:stretch/>
        </p:blipFill>
        <p:spPr>
          <a:xfrm>
            <a:off x="3746090" y="0"/>
            <a:ext cx="5397910" cy="2947690"/>
          </a:xfrm>
          <a:prstGeom prst="rect">
            <a:avLst/>
          </a:prstGeom>
        </p:spPr>
      </p:pic>
      <p:graphicFrame>
        <p:nvGraphicFramePr>
          <p:cNvPr id="13" name="Table 12"/>
          <p:cNvGraphicFramePr>
            <a:graphicFrameLocks noGrp="1"/>
          </p:cNvGraphicFramePr>
          <p:nvPr>
            <p:extLst/>
          </p:nvPr>
        </p:nvGraphicFramePr>
        <p:xfrm>
          <a:off x="1161369" y="3054642"/>
          <a:ext cx="6556952" cy="762000"/>
        </p:xfrm>
        <a:graphic>
          <a:graphicData uri="http://schemas.openxmlformats.org/drawingml/2006/table">
            <a:tbl>
              <a:tblPr firstRow="1" bandRow="1">
                <a:tableStyleId>{5C22544A-7EE6-4342-B048-85BDC9FD1C3A}</a:tableStyleId>
              </a:tblPr>
              <a:tblGrid>
                <a:gridCol w="746087">
                  <a:extLst>
                    <a:ext uri="{9D8B030D-6E8A-4147-A177-3AD203B41FA5}">
                      <a16:colId xmlns:a16="http://schemas.microsoft.com/office/drawing/2014/main" val="2530965431"/>
                    </a:ext>
                  </a:extLst>
                </a:gridCol>
                <a:gridCol w="5810865">
                  <a:extLst>
                    <a:ext uri="{9D8B030D-6E8A-4147-A177-3AD203B41FA5}">
                      <a16:colId xmlns:a16="http://schemas.microsoft.com/office/drawing/2014/main" val="2374861410"/>
                    </a:ext>
                  </a:extLst>
                </a:gridCol>
              </a:tblGrid>
              <a:tr h="370840">
                <a:tc>
                  <a:txBody>
                    <a:bodyPr/>
                    <a:lstStyle/>
                    <a:p>
                      <a:pPr algn="ctr"/>
                      <a:r>
                        <a:rPr lang="en-US" sz="4400" dirty="0"/>
                        <a:t>2</a:t>
                      </a:r>
                    </a:p>
                  </a:txBody>
                  <a:tcPr>
                    <a:solidFill>
                      <a:schemeClr val="tx1"/>
                    </a:solidFill>
                  </a:tcPr>
                </a:tc>
                <a:tc>
                  <a:txBody>
                    <a:bodyPr/>
                    <a:lstStyle/>
                    <a:p>
                      <a:r>
                        <a:rPr lang="en-US" sz="3600" dirty="0"/>
                        <a:t>Facilitating Communication</a:t>
                      </a:r>
                    </a:p>
                  </a:txBody>
                  <a:tcPr>
                    <a:gradFill flip="none" rotWithShape="1">
                      <a:gsLst>
                        <a:gs pos="100000">
                          <a:srgbClr val="FFB115"/>
                        </a:gs>
                        <a:gs pos="64000">
                          <a:srgbClr val="FFB115"/>
                        </a:gs>
                        <a:gs pos="32500">
                          <a:schemeClr val="accent5">
                            <a:lumMod val="60000"/>
                            <a:lumOff val="40000"/>
                          </a:schemeClr>
                        </a:gs>
                        <a:gs pos="1000">
                          <a:schemeClr val="accent5">
                            <a:lumMod val="60000"/>
                            <a:lumOff val="40000"/>
                          </a:schemeClr>
                        </a:gs>
                      </a:gsLst>
                      <a:lin ang="0" scaled="1"/>
                      <a:tileRect/>
                    </a:gradFill>
                  </a:tcPr>
                </a:tc>
                <a:extLst>
                  <a:ext uri="{0D108BD9-81ED-4DB2-BD59-A6C34878D82A}">
                    <a16:rowId xmlns:a16="http://schemas.microsoft.com/office/drawing/2014/main" val="583231483"/>
                  </a:ext>
                </a:extLst>
              </a:tr>
            </a:tbl>
          </a:graphicData>
        </a:graphic>
      </p:graphicFrame>
      <p:pic>
        <p:nvPicPr>
          <p:cNvPr id="9" name="Picture 8"/>
          <p:cNvPicPr>
            <a:picLocks noChangeAspect="1"/>
          </p:cNvPicPr>
          <p:nvPr/>
        </p:nvPicPr>
        <p:blipFill>
          <a:blip r:embed="rId3"/>
          <a:stretch>
            <a:fillRect/>
          </a:stretch>
        </p:blipFill>
        <p:spPr>
          <a:xfrm>
            <a:off x="629264" y="149277"/>
            <a:ext cx="2605554" cy="2615731"/>
          </a:xfrm>
          <a:prstGeom prst="rect">
            <a:avLst/>
          </a:prstGeom>
        </p:spPr>
      </p:pic>
      <p:sp>
        <p:nvSpPr>
          <p:cNvPr id="11" name="Footer Placeholder 4"/>
          <p:cNvSpPr>
            <a:spLocks noGrp="1"/>
          </p:cNvSpPr>
          <p:nvPr>
            <p:ph type="ftr" sz="quarter" idx="11"/>
          </p:nvPr>
        </p:nvSpPr>
        <p:spPr>
          <a:xfrm>
            <a:off x="1772874" y="6472792"/>
            <a:ext cx="4246926" cy="283668"/>
          </a:xfrm>
        </p:spPr>
        <p:txBody>
          <a:bodyPr/>
          <a:lstStyle/>
          <a:p>
            <a:r>
              <a:rPr lang="en-US" dirty="0">
                <a:latin typeface="Franklin Gothic Book"/>
                <a:cs typeface="Franklin Gothic Book"/>
              </a:rPr>
              <a:t>Copyright 2017, Leadership Strategies, Inc. - V15.07c Duplication prohibited without consent </a:t>
            </a:r>
          </a:p>
        </p:txBody>
      </p:sp>
    </p:spTree>
    <p:extLst>
      <p:ext uri="{BB962C8B-B14F-4D97-AF65-F5344CB8AC3E}">
        <p14:creationId xmlns:p14="http://schemas.microsoft.com/office/powerpoint/2010/main" val="2474455698"/>
      </p:ext>
    </p:extLst>
  </p:cSld>
  <p:clrMapOvr>
    <a:masterClrMapping/>
  </p:clrMapOvr>
</p:sld>
</file>

<file path=ppt/theme/theme1.xml><?xml version="1.0" encoding="utf-8"?>
<a:theme xmlns:a="http://schemas.openxmlformats.org/drawingml/2006/main" name="LTF-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6487</TotalTime>
  <Words>5089</Words>
  <Application>Microsoft Office PowerPoint</Application>
  <PresentationFormat>On-screen Show (4:3)</PresentationFormat>
  <Paragraphs>1058</Paragraphs>
  <Slides>88</Slides>
  <Notes>23</Notes>
  <HiddenSlides>0</HiddenSlides>
  <MMClips>4</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88</vt:i4>
      </vt:variant>
    </vt:vector>
  </HeadingPairs>
  <TitlesOfParts>
    <vt:vector size="104" baseType="lpstr">
      <vt:lpstr>ＭＳ Ｐゴシック</vt:lpstr>
      <vt:lpstr>SimHei</vt:lpstr>
      <vt:lpstr>Arial</vt:lpstr>
      <vt:lpstr>Arial Black</vt:lpstr>
      <vt:lpstr>Arial Narrow</vt:lpstr>
      <vt:lpstr>Calibri</vt:lpstr>
      <vt:lpstr>Franklin Gothic Book</vt:lpstr>
      <vt:lpstr>Franklin Gothic Demi</vt:lpstr>
      <vt:lpstr>Franklin Gothic Medium</vt:lpstr>
      <vt:lpstr>HelveticaNeue MediumExt</vt:lpstr>
      <vt:lpstr>Impact</vt:lpstr>
      <vt:lpstr>Tahoma</vt:lpstr>
      <vt:lpstr>Times New Roman</vt:lpstr>
      <vt:lpstr>Trebuchet MS</vt:lpstr>
      <vt:lpstr>Wingdings</vt:lpstr>
      <vt:lpstr>LTF-draft</vt:lpstr>
      <vt:lpstr>The Facilitative Leader</vt:lpstr>
      <vt:lpstr>PowerPoint Presentation</vt:lpstr>
      <vt:lpstr>Checkpoint</vt:lpstr>
      <vt:lpstr>TAFA - What does it mean to  “Take a Facilitative Approach?”</vt:lpstr>
      <vt:lpstr>Reminder of Ground Rules</vt:lpstr>
      <vt:lpstr>Your Materials</vt:lpstr>
      <vt:lpstr>Homework  Review</vt:lpstr>
      <vt:lpstr>PowerPoint Presentation</vt:lpstr>
      <vt:lpstr>PowerPoint Presentation</vt:lpstr>
      <vt:lpstr>A. Understanding Communication Styles</vt:lpstr>
      <vt:lpstr>A. Understanding Communication Styles</vt:lpstr>
      <vt:lpstr>A. Understanding Communication Styles</vt:lpstr>
      <vt:lpstr>A. Understanding Communication Styles</vt:lpstr>
      <vt:lpstr>A. Understanding Communication Styles</vt:lpstr>
      <vt:lpstr>A. Understanding Communication Styles</vt:lpstr>
      <vt:lpstr>PowerPoint Presentation</vt:lpstr>
      <vt:lpstr>A. Understanding Communication Styles</vt:lpstr>
      <vt:lpstr>A. Understanding Communication Styles</vt:lpstr>
      <vt:lpstr>A. Understanding Communication Styles</vt:lpstr>
      <vt:lpstr>PowerPoint Presentation</vt:lpstr>
      <vt:lpstr>A. Understanding Communication Styles</vt:lpstr>
      <vt:lpstr>A. Understanding Communication Styles</vt:lpstr>
      <vt:lpstr>A. Understanding Communication Styles</vt:lpstr>
      <vt:lpstr>PowerPoint Presentation</vt:lpstr>
      <vt:lpstr>A. Understanding Communication Styles</vt:lpstr>
      <vt:lpstr>A. Understanding Communication Styles</vt:lpstr>
      <vt:lpstr>A. Understanding Communication Styles</vt:lpstr>
      <vt:lpstr>PowerPoint Presentation</vt:lpstr>
      <vt:lpstr> Review</vt:lpstr>
      <vt:lpstr> Review</vt:lpstr>
      <vt:lpstr> Review</vt:lpstr>
      <vt:lpstr> Review</vt:lpstr>
      <vt:lpstr> Review</vt:lpstr>
      <vt:lpstr>PowerPoint Presentation</vt:lpstr>
      <vt:lpstr>B. Adapting to the Style of Others</vt:lpstr>
      <vt:lpstr>B. Adapting to the Style of Others</vt:lpstr>
      <vt:lpstr>B. Adapting to the Style of Others</vt:lpstr>
      <vt:lpstr>B. Adapting to the Style of Others</vt:lpstr>
      <vt:lpstr>Your Boss is a High-S</vt:lpstr>
      <vt:lpstr>B. Adapting to the Style of Others</vt:lpstr>
      <vt:lpstr>B. Adapting to the Style of Others</vt:lpstr>
      <vt:lpstr>PowerPoint Presentation</vt:lpstr>
      <vt:lpstr>Spring Forward: 2a. Adapting to Your Team’s Styles</vt:lpstr>
      <vt:lpstr>PowerPoint Presentation</vt:lpstr>
      <vt:lpstr>C. Identifying Styles</vt:lpstr>
      <vt:lpstr>C. Identifying Styles</vt:lpstr>
      <vt:lpstr>C. Identifying Styles</vt:lpstr>
      <vt:lpstr>C. Identifying Styles</vt:lpstr>
      <vt:lpstr>C. Identifying Styles</vt:lpstr>
      <vt:lpstr>C. Identifying Styles</vt:lpstr>
      <vt:lpstr>C. Identifying Styles</vt:lpstr>
      <vt:lpstr>Jamie’s DISC Style</vt:lpstr>
      <vt:lpstr>Doug’s DISC Style?</vt:lpstr>
      <vt:lpstr>Sandra’s DISC Style</vt:lpstr>
      <vt:lpstr>Patty’s DISC Style</vt:lpstr>
      <vt:lpstr>C. Identifying Styles</vt:lpstr>
      <vt:lpstr>C. Identifying Styles</vt:lpstr>
      <vt:lpstr>C. Identifying Styles</vt:lpstr>
      <vt:lpstr>C. Identifying Styles</vt:lpstr>
      <vt:lpstr>PowerPoint Presentation</vt:lpstr>
      <vt:lpstr>D. Recognizing and Addressing Style Clashes </vt:lpstr>
      <vt:lpstr>D. Recognizing and Addressing Style Clashes </vt:lpstr>
      <vt:lpstr>D. Recognizing and Addressing Style Clashes </vt:lpstr>
      <vt:lpstr>D. Recognizing and Addressing Style Clashes </vt:lpstr>
      <vt:lpstr>D. Recognizing and Addressing Style Clashes </vt:lpstr>
      <vt:lpstr>D. Recognizing and Addressing Style Clashes </vt:lpstr>
      <vt:lpstr>D. Recognizing and Addressing Style Clashes </vt:lpstr>
      <vt:lpstr>D. Recognizing and Addressing Style Clashes </vt:lpstr>
      <vt:lpstr>PowerPoint Presentation</vt:lpstr>
      <vt:lpstr>Spring Forward 2b. Communicating Across Styles</vt:lpstr>
      <vt:lpstr>PowerPoint Presentation</vt:lpstr>
      <vt:lpstr>E. Your DISC Report: Understanding Your Biases</vt:lpstr>
      <vt:lpstr>Optional Activity</vt:lpstr>
      <vt:lpstr> Review</vt:lpstr>
      <vt:lpstr> Review</vt:lpstr>
      <vt:lpstr> Review</vt:lpstr>
      <vt:lpstr> Review</vt:lpstr>
      <vt:lpstr> Review</vt:lpstr>
      <vt:lpstr> Review</vt:lpstr>
      <vt:lpstr>Spring Forward 2c – The Agenda</vt:lpstr>
      <vt:lpstr>Spring Forward 2c – The Agenda</vt:lpstr>
      <vt:lpstr>PowerPoint Presentation</vt:lpstr>
      <vt:lpstr>TAFA   -</vt:lpstr>
      <vt:lpstr>Checkpoint</vt:lpstr>
      <vt:lpstr>Questions?</vt:lpstr>
      <vt:lpstr>The Facilitative Leader</vt:lpstr>
      <vt:lpstr>The Facilitative Leader</vt:lpstr>
      <vt:lpstr>PowerPoint Presentation</vt:lpstr>
    </vt:vector>
  </TitlesOfParts>
  <Company>Leadership Strategies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Malika Waller</dc:creator>
  <cp:lastModifiedBy>Shauna Johnson</cp:lastModifiedBy>
  <cp:revision>343</cp:revision>
  <cp:lastPrinted>2017-01-26T17:59:57Z</cp:lastPrinted>
  <dcterms:created xsi:type="dcterms:W3CDTF">2015-07-09T15:55:52Z</dcterms:created>
  <dcterms:modified xsi:type="dcterms:W3CDTF">2017-05-08T17:00:27Z</dcterms:modified>
</cp:coreProperties>
</file>