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58"/>
  </p:notesMasterIdLst>
  <p:handoutMasterIdLst>
    <p:handoutMasterId r:id="rId59"/>
  </p:handoutMasterIdLst>
  <p:sldIdLst>
    <p:sldId id="475" r:id="rId2"/>
    <p:sldId id="607" r:id="rId3"/>
    <p:sldId id="430" r:id="rId4"/>
    <p:sldId id="455" r:id="rId5"/>
    <p:sldId id="526" r:id="rId6"/>
    <p:sldId id="456" r:id="rId7"/>
    <p:sldId id="457" r:id="rId8"/>
    <p:sldId id="615" r:id="rId9"/>
    <p:sldId id="609" r:id="rId10"/>
    <p:sldId id="458" r:id="rId11"/>
    <p:sldId id="611" r:id="rId12"/>
    <p:sldId id="612" r:id="rId13"/>
    <p:sldId id="613" r:id="rId14"/>
    <p:sldId id="614" r:id="rId15"/>
    <p:sldId id="459" r:id="rId16"/>
    <p:sldId id="464" r:id="rId17"/>
    <p:sldId id="465" r:id="rId18"/>
    <p:sldId id="467" r:id="rId19"/>
    <p:sldId id="532" r:id="rId20"/>
    <p:sldId id="533" r:id="rId21"/>
    <p:sldId id="460" r:id="rId22"/>
    <p:sldId id="573" r:id="rId23"/>
    <p:sldId id="561" r:id="rId24"/>
    <p:sldId id="549" r:id="rId25"/>
    <p:sldId id="587" r:id="rId26"/>
    <p:sldId id="623" r:id="rId27"/>
    <p:sldId id="626" r:id="rId28"/>
    <p:sldId id="627" r:id="rId29"/>
    <p:sldId id="628" r:id="rId30"/>
    <p:sldId id="629" r:id="rId31"/>
    <p:sldId id="630" r:id="rId32"/>
    <p:sldId id="631" r:id="rId33"/>
    <p:sldId id="585" r:id="rId34"/>
    <p:sldId id="537" r:id="rId35"/>
    <p:sldId id="536" r:id="rId36"/>
    <p:sldId id="632" r:id="rId37"/>
    <p:sldId id="624" r:id="rId38"/>
    <p:sldId id="538" r:id="rId39"/>
    <p:sldId id="565" r:id="rId40"/>
    <p:sldId id="540" r:id="rId41"/>
    <p:sldId id="596" r:id="rId42"/>
    <p:sldId id="590" r:id="rId43"/>
    <p:sldId id="591" r:id="rId44"/>
    <p:sldId id="592" r:id="rId45"/>
    <p:sldId id="593" r:id="rId46"/>
    <p:sldId id="595" r:id="rId47"/>
    <p:sldId id="594" r:id="rId48"/>
    <p:sldId id="606" r:id="rId49"/>
    <p:sldId id="633" r:id="rId50"/>
    <p:sldId id="617" r:id="rId51"/>
    <p:sldId id="625" r:id="rId52"/>
    <p:sldId id="586" r:id="rId53"/>
    <p:sldId id="557" r:id="rId54"/>
    <p:sldId id="620" r:id="rId55"/>
    <p:sldId id="622" r:id="rId56"/>
    <p:sldId id="619" r:id="rId57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ichael Wilkinson" initials="MW" lastIdx="6" clrIdx="0"/>
  <p:cmAuthor id="2" name="Peter Martin" initials="PM" lastIdx="2" clrIdx="1">
    <p:extLst>
      <p:ext uri="{19B8F6BF-5375-455C-9EA6-DF929625EA0E}">
        <p15:presenceInfo xmlns:p15="http://schemas.microsoft.com/office/powerpoint/2012/main" userId="S-1-5-21-4000621018-3842134135-1534255045-423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  <a:srgbClr val="FAC090"/>
    <a:srgbClr val="B4BF45"/>
    <a:srgbClr val="A5B845"/>
    <a:srgbClr val="660066"/>
    <a:srgbClr val="ACBF45"/>
    <a:srgbClr val="008000"/>
    <a:srgbClr val="E8E8E8"/>
    <a:srgbClr val="AFBF45"/>
    <a:srgbClr val="9DBF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5401" autoAdjust="0"/>
  </p:normalViewPr>
  <p:slideViewPr>
    <p:cSldViewPr snapToGrid="0" snapToObjects="1">
      <p:cViewPr varScale="1">
        <p:scale>
          <a:sx n="116" d="100"/>
          <a:sy n="116" d="100"/>
        </p:scale>
        <p:origin x="138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56FCBDE7-740B-A14F-AF1B-06CCAAAF0227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D6F7BD76-6B67-8B4B-80DE-61E67726D2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23198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/>
          <a:lstStyle>
            <a:lvl1pPr algn="r">
              <a:defRPr sz="1300"/>
            </a:lvl1pPr>
          </a:lstStyle>
          <a:p>
            <a:fld id="{ECA6E591-6C5F-354B-B66A-F08200E173D4}" type="datetimeFigureOut">
              <a:rPr lang="en-US" smtClean="0"/>
              <a:t>9/28/2017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6" rIns="93172" bIns="4658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2" tIns="46586" rIns="93172" bIns="4658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2" tIns="46586" rIns="93172" bIns="46586" rtlCol="0" anchor="b"/>
          <a:lstStyle>
            <a:lvl1pPr algn="r">
              <a:defRPr sz="1300"/>
            </a:lvl1pPr>
          </a:lstStyle>
          <a:p>
            <a:fld id="{9BF10644-A130-D241-8134-3B424690AF7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0320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24786"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478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876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515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42528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381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972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56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170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7858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9437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2404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932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24786"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46272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24786"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9338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24786">
              <a:defRPr/>
            </a:pPr>
            <a:endParaRPr lang="en-US" dirty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561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009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433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796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8500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567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34888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228600" indent="-228600">
              <a:lnSpc>
                <a:spcPct val="80000"/>
              </a:lnSpc>
            </a:pPr>
            <a:endParaRPr lang="en-US" sz="1200" dirty="0">
              <a:latin typeface="Times New Roman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573F6C-1218-BD4D-A5E4-4AD687B88FB2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2901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1" baseline="0" dirty="0"/>
              <a:t>OK, while we have this methodology diagram in front of us, let’s go back to our grouped objectives. </a:t>
            </a:r>
            <a:r>
              <a:rPr lang="en-US" b="1" baseline="0" dirty="0"/>
              <a:t>[Go back to each category from the grouped objectives collected earlier and ask the group where that item will be covered. Match their objectives to the principles – essentially the agenda for the class – and demonstrate how to adapt the agenda to meet the need for any group that will not map to a principle.]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F10644-A130-D241-8134-3B424690AF77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537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686010"/>
            <a:ext cx="9144000" cy="2182091"/>
          </a:xfrm>
          <a:prstGeom prst="rect">
            <a:avLst/>
          </a:prstGeom>
          <a:solidFill>
            <a:srgbClr val="00467F"/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11694" y="4686005"/>
            <a:ext cx="8655927" cy="2182091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solidFill>
                  <a:schemeClr val="bg1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93940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Divid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80443" y="2391426"/>
            <a:ext cx="5472877" cy="1143000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FFFFF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  <a:prstGeom prst="rect">
            <a:avLst/>
          </a:prstGeom>
        </p:spPr>
        <p:txBody>
          <a:bodyPr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480442" y="3534426"/>
            <a:ext cx="5472877" cy="2591738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2162" y="6297300"/>
            <a:ext cx="641838" cy="5607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04346C"/>
                </a:solidFill>
                <a:latin typeface="Franklin Gothic Book"/>
                <a:cs typeface="Franklin Gothic Book"/>
              </a:defRPr>
            </a:lvl1pPr>
          </a:lstStyle>
          <a:p>
            <a:fld id="{6ABDF21D-6A5A-E64E-9DEC-7E45BDE929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16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 descr="background_standard_screen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342900" cy="6858000"/>
          </a:xfrm>
          <a:prstGeom prst="rect">
            <a:avLst/>
          </a:prstGeom>
          <a:solidFill>
            <a:srgbClr val="AFBD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33375" y="0"/>
            <a:ext cx="92075" cy="6858000"/>
          </a:xfrm>
          <a:prstGeom prst="rect">
            <a:avLst/>
          </a:prstGeom>
          <a:solidFill>
            <a:srgbClr val="A0DBE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extBox 7"/>
          <p:cNvSpPr txBox="1">
            <a:spLocks noChangeArrowheads="1"/>
          </p:cNvSpPr>
          <p:nvPr userDrawn="1"/>
        </p:nvSpPr>
        <p:spPr bwMode="auto">
          <a:xfrm>
            <a:off x="436563" y="6565900"/>
            <a:ext cx="32924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en-US" sz="1000" b="0" dirty="0">
                <a:solidFill>
                  <a:srgbClr val="00467F"/>
                </a:solidFill>
                <a:latin typeface="Franklin Gothic Book" panose="020B0503020102020204" pitchFamily="34" charset="0"/>
              </a:rPr>
              <a:t>Copyright 1992-2016, Leadership Strategies, Inc. V16.02</a:t>
            </a:r>
          </a:p>
        </p:txBody>
      </p:sp>
      <p:pic>
        <p:nvPicPr>
          <p:cNvPr id="9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63" y="6359525"/>
            <a:ext cx="2335212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 userDrawn="1"/>
        </p:nvSpPr>
        <p:spPr bwMode="auto">
          <a:xfrm>
            <a:off x="3690938" y="6565900"/>
            <a:ext cx="2305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 b="1">
                <a:solidFill>
                  <a:srgbClr val="104A7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000" b="0" dirty="0">
                <a:solidFill>
                  <a:srgbClr val="00467F"/>
                </a:solidFill>
                <a:latin typeface="Franklin Gothic Book" panose="020B0503020102020204" pitchFamily="34" charset="0"/>
              </a:rPr>
              <a:t>Duplication prohibited without consent.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3390" y="132198"/>
            <a:ext cx="8071290" cy="1143000"/>
          </a:xfrm>
        </p:spPr>
        <p:txBody>
          <a:bodyPr>
            <a:normAutofit/>
          </a:bodyPr>
          <a:lstStyle>
            <a:lvl1pPr algn="l">
              <a:defRPr sz="4800" cap="none">
                <a:solidFill>
                  <a:srgbClr val="00467F"/>
                </a:solidFill>
                <a:latin typeface="Franklin Gothic Medium"/>
                <a:cs typeface="Franklin Gothic Medium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3390" y="1457760"/>
            <a:ext cx="394101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3"/>
          </p:nvPr>
        </p:nvSpPr>
        <p:spPr>
          <a:xfrm>
            <a:off x="4913670" y="1457760"/>
            <a:ext cx="3941010" cy="4898590"/>
          </a:xfrm>
        </p:spPr>
        <p:txBody>
          <a:bodyPr/>
          <a:lstStyle>
            <a:lvl1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1pPr>
            <a:lvl2pPr>
              <a:buClr>
                <a:srgbClr val="99AB21"/>
              </a:buClr>
              <a:defRPr>
                <a:solidFill>
                  <a:srgbClr val="AFBD22"/>
                </a:solidFill>
                <a:latin typeface="Franklin Gothic Book"/>
                <a:cs typeface="Franklin Gothic Book"/>
              </a:defRPr>
            </a:lvl2pPr>
            <a:lvl3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3pPr>
            <a:lvl4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4pPr>
            <a:lvl5pPr>
              <a:buClr>
                <a:srgbClr val="99AB21"/>
              </a:buClr>
              <a:defRPr>
                <a:solidFill>
                  <a:srgbClr val="00467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4"/>
          </p:nvPr>
        </p:nvSpPr>
        <p:spPr>
          <a:xfrm>
            <a:off x="0" y="6446838"/>
            <a:ext cx="457200" cy="365125"/>
          </a:xfrm>
        </p:spPr>
        <p:txBody>
          <a:bodyPr anchor="b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0B1CFB53-C086-405E-9C9D-60E500A9A7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615714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0" y="0"/>
            <a:ext cx="6821253" cy="973498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rgbClr val="04346C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992"/>
            <a:ext cx="8229600" cy="5030172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  <a:prstGeom prst="rect">
            <a:avLst/>
          </a:prstGeom>
        </p:spPr>
        <p:txBody>
          <a:bodyPr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2162" y="6297300"/>
            <a:ext cx="641838" cy="5607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04346C"/>
                </a:solidFill>
                <a:latin typeface="Franklin Gothic Book"/>
                <a:cs typeface="Franklin Gothic Book"/>
              </a:defRPr>
            </a:lvl1pPr>
          </a:lstStyle>
          <a:p>
            <a:fld id="{6ABDF21D-6A5A-E64E-9DEC-7E45BDE929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7817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4634"/>
            <a:ext cx="4038600" cy="498153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4634"/>
            <a:ext cx="4038600" cy="498153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cs typeface="Franklin Gothic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96030" y="0"/>
            <a:ext cx="6821253" cy="973498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rgbClr val="04346C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2162" y="6297300"/>
            <a:ext cx="641838" cy="5607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04346C"/>
                </a:solidFill>
                <a:latin typeface="Franklin Gothic Book"/>
                <a:cs typeface="Franklin Gothic Book"/>
              </a:defRPr>
            </a:lvl1pPr>
          </a:lstStyle>
          <a:p>
            <a:fld id="{6ABDF21D-6A5A-E64E-9DEC-7E45BDE929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  <a:prstGeom prst="rect">
            <a:avLst/>
          </a:prstGeom>
        </p:spPr>
        <p:txBody>
          <a:bodyPr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>
              <a:latin typeface="Franklin Gothic Book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416892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  <a:latin typeface="Franklin Gothic Book"/>
                <a:cs typeface="Franklin Gothic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0"/>
                </a:solidFill>
                <a:latin typeface="Franklin Gothic Book"/>
                <a:cs typeface="Franklin Gothic Book"/>
              </a:defRPr>
            </a:lvl1pPr>
            <a:lvl2pPr>
              <a:defRPr sz="2000">
                <a:solidFill>
                  <a:srgbClr val="404040"/>
                </a:solidFill>
                <a:latin typeface="Franklin Gothic Book"/>
                <a:cs typeface="Franklin Gothic Book"/>
              </a:defRPr>
            </a:lvl2pPr>
            <a:lvl3pPr>
              <a:defRPr sz="1800">
                <a:solidFill>
                  <a:srgbClr val="404040"/>
                </a:solidFill>
                <a:latin typeface="Franklin Gothic Book"/>
                <a:cs typeface="Franklin Gothic Book"/>
              </a:defRPr>
            </a:lvl3pPr>
            <a:lvl4pPr>
              <a:defRPr sz="1600">
                <a:solidFill>
                  <a:srgbClr val="404040"/>
                </a:solidFill>
                <a:latin typeface="Franklin Gothic Book"/>
                <a:cs typeface="Franklin Gothic Book"/>
              </a:defRPr>
            </a:lvl4pPr>
            <a:lvl5pPr>
              <a:defRPr sz="1600">
                <a:solidFill>
                  <a:srgbClr val="404040"/>
                </a:solidFill>
                <a:latin typeface="Franklin Gothic Book"/>
                <a:cs typeface="Franklin Gothic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404040"/>
                </a:solidFill>
                <a:latin typeface="Franklin Gothic Book"/>
                <a:cs typeface="Franklin Gothic Book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404040"/>
                </a:solidFill>
                <a:latin typeface="Franklin Gothic Book"/>
                <a:cs typeface="Franklin Gothic Book"/>
              </a:defRPr>
            </a:lvl1pPr>
            <a:lvl2pPr>
              <a:defRPr sz="2000">
                <a:solidFill>
                  <a:srgbClr val="404040"/>
                </a:solidFill>
                <a:latin typeface="Franklin Gothic Book"/>
                <a:cs typeface="Franklin Gothic Book"/>
              </a:defRPr>
            </a:lvl2pPr>
            <a:lvl3pPr>
              <a:defRPr sz="1800">
                <a:solidFill>
                  <a:srgbClr val="404040"/>
                </a:solidFill>
                <a:latin typeface="Franklin Gothic Book"/>
                <a:cs typeface="Franklin Gothic Book"/>
              </a:defRPr>
            </a:lvl3pPr>
            <a:lvl4pPr>
              <a:defRPr sz="1600">
                <a:solidFill>
                  <a:srgbClr val="404040"/>
                </a:solidFill>
                <a:latin typeface="Franklin Gothic Book"/>
                <a:cs typeface="Franklin Gothic Book"/>
              </a:defRPr>
            </a:lvl4pPr>
            <a:lvl5pPr>
              <a:defRPr sz="1600">
                <a:solidFill>
                  <a:srgbClr val="404040"/>
                </a:solidFill>
                <a:latin typeface="Franklin Gothic Book"/>
                <a:cs typeface="Franklin Gothic Book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6030" y="0"/>
            <a:ext cx="6821253" cy="973498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rgbClr val="04346C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  <a:prstGeom prst="rect">
            <a:avLst/>
          </a:prstGeom>
        </p:spPr>
        <p:txBody>
          <a:bodyPr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2162" y="6297300"/>
            <a:ext cx="641838" cy="5607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04346C"/>
                </a:solidFill>
                <a:latin typeface="Franklin Gothic Book"/>
                <a:cs typeface="Franklin Gothic Book"/>
              </a:defRPr>
            </a:lvl1pPr>
          </a:lstStyle>
          <a:p>
            <a:fld id="{6ABDF21D-6A5A-E64E-9DEC-7E45BDE929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922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6030" y="0"/>
            <a:ext cx="6821253" cy="973498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rgbClr val="04346C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  <a:prstGeom prst="rect">
            <a:avLst/>
          </a:prstGeom>
        </p:spPr>
        <p:txBody>
          <a:bodyPr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2162" y="6297300"/>
            <a:ext cx="641838" cy="5607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04346C"/>
                </a:solidFill>
                <a:latin typeface="Franklin Gothic Book"/>
                <a:cs typeface="Franklin Gothic Book"/>
              </a:defRPr>
            </a:lvl1pPr>
          </a:lstStyle>
          <a:p>
            <a:fld id="{6ABDF21D-6A5A-E64E-9DEC-7E45BDE929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34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  <a:prstGeom prst="rect">
            <a:avLst/>
          </a:prstGeom>
        </p:spPr>
        <p:txBody>
          <a:bodyPr anchor="ctr"/>
          <a:lstStyle>
            <a:lvl1pPr>
              <a:defRPr sz="7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2162" y="6297300"/>
            <a:ext cx="641838" cy="5607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04346C"/>
                </a:solidFill>
                <a:latin typeface="Franklin Gothic Book"/>
                <a:cs typeface="Franklin Gothic Book"/>
              </a:defRPr>
            </a:lvl1pPr>
          </a:lstStyle>
          <a:p>
            <a:fld id="{6ABDF21D-6A5A-E64E-9DEC-7E45BDE929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98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  <a:prstGeom prst="rect">
            <a:avLst/>
          </a:prstGeom>
        </p:spPr>
        <p:txBody>
          <a:bodyPr anchor="ctr"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endParaRPr lang="en-US" dirty="0">
              <a:latin typeface="Franklin Gothic Book"/>
              <a:cs typeface="Franklin Gothic Book"/>
            </a:endParaRPr>
          </a:p>
        </p:txBody>
      </p:sp>
      <p:pic>
        <p:nvPicPr>
          <p:cNvPr id="7" name="Picture 6" descr="question-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9" y="2369157"/>
            <a:ext cx="2246065" cy="2239592"/>
          </a:xfrm>
          <a:prstGeom prst="rect">
            <a:avLst/>
          </a:prstGeom>
        </p:spPr>
      </p:pic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3630614" y="2552711"/>
            <a:ext cx="5041900" cy="1898497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solidFill>
                  <a:srgbClr val="FFFFFF"/>
                </a:solidFill>
                <a:latin typeface="Franklin Gothic Book"/>
                <a:cs typeface="Franklin Gothic Book"/>
              </a:defRPr>
            </a:lvl1pPr>
            <a:lvl2pPr>
              <a:defRPr>
                <a:solidFill>
                  <a:srgbClr val="FFFFFF"/>
                </a:solidFill>
                <a:latin typeface="Franklin Gothic Book"/>
                <a:cs typeface="Franklin Gothic Book"/>
              </a:defRPr>
            </a:lvl2pPr>
            <a:lvl3pPr>
              <a:defRPr>
                <a:solidFill>
                  <a:srgbClr val="FFFFFF"/>
                </a:solidFill>
                <a:latin typeface="Franklin Gothic Book"/>
                <a:cs typeface="Franklin Gothic Book"/>
              </a:defRPr>
            </a:lvl3pPr>
            <a:lvl4pPr>
              <a:defRPr>
                <a:solidFill>
                  <a:srgbClr val="FFFFFF"/>
                </a:solidFill>
                <a:latin typeface="Franklin Gothic Book"/>
                <a:cs typeface="Franklin Gothic Book"/>
              </a:defRPr>
            </a:lvl4pPr>
            <a:lvl5pPr>
              <a:defRPr>
                <a:solidFill>
                  <a:srgbClr val="FFFFF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533353" y="4959505"/>
            <a:ext cx="8228979" cy="1274751"/>
          </a:xfrm>
          <a:prstGeom prst="rect">
            <a:avLst/>
          </a:prstGeom>
        </p:spPr>
        <p:txBody>
          <a:bodyPr vert="horz" anchor="ctr"/>
          <a:lstStyle>
            <a:lvl1pPr>
              <a:defRPr>
                <a:solidFill>
                  <a:srgbClr val="FFFFFF"/>
                </a:solidFill>
                <a:latin typeface="Franklin Gothic Book"/>
                <a:cs typeface="Franklin Gothic Book"/>
              </a:defRPr>
            </a:lvl1pPr>
            <a:lvl2pPr>
              <a:defRPr>
                <a:solidFill>
                  <a:srgbClr val="FFFFFF"/>
                </a:solidFill>
                <a:latin typeface="Franklin Gothic Book"/>
                <a:cs typeface="Franklin Gothic Book"/>
              </a:defRPr>
            </a:lvl2pPr>
            <a:lvl3pPr>
              <a:defRPr>
                <a:solidFill>
                  <a:srgbClr val="FFFFFF"/>
                </a:solidFill>
                <a:latin typeface="Franklin Gothic Book"/>
                <a:cs typeface="Franklin Gothic Book"/>
              </a:defRPr>
            </a:lvl3pPr>
            <a:lvl4pPr>
              <a:defRPr>
                <a:solidFill>
                  <a:srgbClr val="FFFFFF"/>
                </a:solidFill>
                <a:latin typeface="Franklin Gothic Book"/>
                <a:cs typeface="Franklin Gothic Book"/>
              </a:defRPr>
            </a:lvl4pPr>
            <a:lvl5pPr>
              <a:defRPr>
                <a:solidFill>
                  <a:srgbClr val="FFFFFF"/>
                </a:solidFill>
                <a:latin typeface="Franklin Gothic Book"/>
                <a:cs typeface="Franklin Gothic Book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question-mark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39" y="2369157"/>
            <a:ext cx="2246065" cy="2239592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2162" y="6297300"/>
            <a:ext cx="641838" cy="5607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fld id="{6ABDF21D-6A5A-E64E-9DEC-7E45BDE9297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37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46070" y="0"/>
            <a:ext cx="1411854" cy="973498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6ABDF21D-6A5A-E64E-9DEC-7E45BDE9297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  <a:prstGeom prst="rect">
            <a:avLst/>
          </a:prstGeom>
        </p:spPr>
        <p:txBody>
          <a:bodyPr anchor="ctr"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endParaRPr lang="en-US" dirty="0">
              <a:latin typeface="Franklin Gothic Book"/>
              <a:cs typeface="Franklin Gothic Book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4634"/>
            <a:ext cx="4038600" cy="498153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  <a:lvl2pPr>
              <a:defRPr sz="2400">
                <a:solidFill>
                  <a:schemeClr val="bg1"/>
                </a:solidFill>
                <a:latin typeface="Franklin Gothic Book"/>
                <a:cs typeface="Franklin Gothic Book"/>
              </a:defRPr>
            </a:lvl2pPr>
            <a:lvl3pPr>
              <a:defRPr sz="2000">
                <a:solidFill>
                  <a:schemeClr val="bg1"/>
                </a:solidFill>
                <a:latin typeface="Franklin Gothic Book"/>
                <a:cs typeface="Franklin Gothic Book"/>
              </a:defRPr>
            </a:lvl3pPr>
            <a:lvl4pPr>
              <a:defRPr sz="1800">
                <a:solidFill>
                  <a:schemeClr val="bg1"/>
                </a:solidFill>
                <a:latin typeface="Franklin Gothic Book"/>
                <a:cs typeface="Franklin Gothic Book"/>
              </a:defRPr>
            </a:lvl4pPr>
            <a:lvl5pPr>
              <a:defRPr sz="1800">
                <a:solidFill>
                  <a:schemeClr val="bg1"/>
                </a:solidFill>
                <a:latin typeface="Franklin Gothic Book"/>
                <a:cs typeface="Franklin Gothic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4634"/>
            <a:ext cx="4038600" cy="4981530"/>
          </a:xfrm>
          <a:prstGeom prst="rect">
            <a:avLst/>
          </a:prstGeom>
        </p:spPr>
        <p:txBody>
          <a:bodyPr/>
          <a:lstStyle>
            <a:lvl1pPr>
              <a:defRPr sz="28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  <a:lvl2pPr>
              <a:defRPr sz="2400">
                <a:solidFill>
                  <a:schemeClr val="bg1"/>
                </a:solidFill>
                <a:latin typeface="Franklin Gothic Book"/>
                <a:cs typeface="Franklin Gothic Book"/>
              </a:defRPr>
            </a:lvl2pPr>
            <a:lvl3pPr>
              <a:defRPr sz="2000">
                <a:solidFill>
                  <a:schemeClr val="bg1"/>
                </a:solidFill>
                <a:latin typeface="Franklin Gothic Book"/>
                <a:cs typeface="Franklin Gothic Book"/>
              </a:defRPr>
            </a:lvl3pPr>
            <a:lvl4pPr>
              <a:defRPr sz="1800">
                <a:solidFill>
                  <a:schemeClr val="bg1"/>
                </a:solidFill>
                <a:latin typeface="Franklin Gothic Book"/>
                <a:cs typeface="Franklin Gothic Book"/>
              </a:defRPr>
            </a:lvl4pPr>
            <a:lvl5pPr>
              <a:defRPr sz="1800">
                <a:solidFill>
                  <a:schemeClr val="bg1"/>
                </a:solidFill>
                <a:latin typeface="Franklin Gothic Book"/>
                <a:cs typeface="Franklin Gothic Book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96030" y="0"/>
            <a:ext cx="6821253" cy="973498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chemeClr val="bg1"/>
                </a:solidFill>
                <a:latin typeface="Franklin Gothic Book"/>
                <a:cs typeface="Franklin Gothic Book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548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2162" y="6297300"/>
            <a:ext cx="641838" cy="560700"/>
          </a:xfrm>
          <a:prstGeom prst="rect">
            <a:avLst/>
          </a:prstGeom>
        </p:spPr>
        <p:txBody>
          <a:bodyPr anchor="ctr"/>
          <a:lstStyle>
            <a:lvl1pPr algn="ctr">
              <a:defRPr sz="1400">
                <a:solidFill>
                  <a:srgbClr val="04346C"/>
                </a:solidFill>
                <a:latin typeface="Franklin Gothic Book"/>
                <a:cs typeface="Franklin Gothic Book"/>
              </a:defRPr>
            </a:lvl1pPr>
          </a:lstStyle>
          <a:p>
            <a:fld id="{6ABDF21D-6A5A-E64E-9DEC-7E45BDE929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18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983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etraining@leadstrat.com" TargetMode="External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hyperlink" Target="http://www.facebook.com/Leadstrat" TargetMode="Externa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4671152"/>
            <a:ext cx="9144000" cy="2196944"/>
          </a:xfrm>
        </p:spPr>
        <p:txBody>
          <a:bodyPr/>
          <a:lstStyle/>
          <a:p>
            <a:r>
              <a:rPr lang="en-US" sz="6600" dirty="0">
                <a:solidFill>
                  <a:srgbClr val="B4BF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Facilitative Leader</a:t>
            </a:r>
          </a:p>
        </p:txBody>
      </p:sp>
    </p:spTree>
    <p:extLst>
      <p:ext uri="{BB962C8B-B14F-4D97-AF65-F5344CB8AC3E}">
        <p14:creationId xmlns:p14="http://schemas.microsoft.com/office/powerpoint/2010/main" val="28288399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The 3 Levels of Leadership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7200" y="2700171"/>
            <a:ext cx="4114800" cy="1645920"/>
            <a:chOff x="457200" y="2700171"/>
            <a:chExt cx="4114800" cy="1645920"/>
          </a:xfrm>
        </p:grpSpPr>
        <p:graphicFrame>
          <p:nvGraphicFramePr>
            <p:cNvPr id="8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31528810"/>
                </p:ext>
              </p:extLst>
            </p:nvPr>
          </p:nvGraphicFramePr>
          <p:xfrm>
            <a:off x="457200" y="2700171"/>
            <a:ext cx="4114800" cy="164592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41148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1638761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Level 2 – COACH</a:t>
                        </a:r>
                      </a:p>
                      <a:p>
                        <a:pPr algn="ctr"/>
                        <a:endParaRPr lang="en-US" sz="10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10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10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24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r>
                          <a:rPr lang="en-US" sz="2400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“P</a:t>
                        </a:r>
                        <a:r>
                          <a:rPr lang="en-US" sz="2400" u="sng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eople</a:t>
                        </a:r>
                        <a:r>
                          <a:rPr lang="en-US" sz="2400" baseline="0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 Focus”</a:t>
                        </a:r>
                        <a:endParaRPr lang="en-US" sz="24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</a:txBody>
                    <a:tcPr anchor="ctr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50040">
              <a:off x="2003664" y="2943419"/>
              <a:ext cx="1137478" cy="1142999"/>
            </a:xfrm>
            <a:prstGeom prst="rect">
              <a:avLst/>
            </a:prstGeom>
          </p:spPr>
        </p:pic>
      </p:grpSp>
      <p:graphicFrame>
        <p:nvGraphicFramePr>
          <p:cNvPr id="10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41968229"/>
              </p:ext>
            </p:extLst>
          </p:nvPr>
        </p:nvGraphicFramePr>
        <p:xfrm>
          <a:off x="4576937" y="4422823"/>
          <a:ext cx="4114800" cy="1727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743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Getting tasks done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Staying within budget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Meeting deadlines 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8809569" y="1436440"/>
            <a:ext cx="334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452287" y="4422823"/>
            <a:ext cx="4114800" cy="1727436"/>
            <a:chOff x="452287" y="4467069"/>
            <a:chExt cx="4114800" cy="1727436"/>
          </a:xfrm>
        </p:grpSpPr>
        <p:graphicFrame>
          <p:nvGraphicFramePr>
            <p:cNvPr id="15" name="Content Placeholder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49130507"/>
                </p:ext>
              </p:extLst>
            </p:nvPr>
          </p:nvGraphicFramePr>
          <p:xfrm>
            <a:off x="452287" y="4467069"/>
            <a:ext cx="4114800" cy="172743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41148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1727436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Level 1 – OVERSEER</a:t>
                        </a:r>
                      </a:p>
                      <a:p>
                        <a:pPr algn="ctr"/>
                        <a:endPara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r>
                          <a:rPr lang="en-US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“T</a:t>
                        </a:r>
                        <a:r>
                          <a:rPr lang="en-US" sz="2400" u="sng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ask</a:t>
                        </a:r>
                        <a:r>
                          <a:rPr lang="en-US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 Focus”</a:t>
                        </a:r>
                      </a:p>
                    </a:txBody>
                    <a:tcPr anchor="ctr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6294">
              <a:off x="2003664" y="4821241"/>
              <a:ext cx="1137477" cy="1142999"/>
            </a:xfrm>
            <a:prstGeom prst="rect">
              <a:avLst/>
            </a:prstGeom>
          </p:spPr>
        </p:pic>
      </p:grpSp>
      <p:graphicFrame>
        <p:nvGraphicFramePr>
          <p:cNvPr id="16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7312507"/>
              </p:ext>
            </p:extLst>
          </p:nvPr>
        </p:nvGraphicFramePr>
        <p:xfrm>
          <a:off x="4576937" y="2700173"/>
          <a:ext cx="4114800" cy="1638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8761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Communicating objectives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Delegating and grooming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Maximizing people's strengths 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079696"/>
          <a:ext cx="4114800" cy="1523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5231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A0B31B"/>
                          </a:solidFill>
                          <a:latin typeface="Franklin Gothic Medium"/>
                          <a:cs typeface="Franklin Gothic Medium"/>
                        </a:rPr>
                        <a:t>Level 3 – VISIONARY</a:t>
                      </a:r>
                    </a:p>
                    <a:p>
                      <a:pPr algn="ctr"/>
                      <a:endParaRPr lang="en-US" sz="1000" dirty="0">
                        <a:solidFill>
                          <a:srgbClr val="A0B31B"/>
                        </a:solidFill>
                        <a:latin typeface="Franklin Gothic Medium"/>
                        <a:cs typeface="Franklin Gothic Medium"/>
                      </a:endParaRPr>
                    </a:p>
                    <a:p>
                      <a:pPr algn="ctr"/>
                      <a:endParaRPr lang="en-US" sz="1000" dirty="0">
                        <a:solidFill>
                          <a:srgbClr val="A0B31B"/>
                        </a:solidFill>
                        <a:latin typeface="Franklin Gothic Medium"/>
                        <a:cs typeface="Franklin Gothic Medium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A0B31B"/>
                        </a:solidFill>
                        <a:latin typeface="Franklin Gothic Medium"/>
                        <a:cs typeface="Franklin Gothic Medium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A0B31B"/>
                          </a:solidFill>
                          <a:latin typeface="Franklin Gothic Medium"/>
                          <a:cs typeface="Franklin Gothic Medium"/>
                        </a:rPr>
                        <a:t>“F</a:t>
                      </a:r>
                      <a:r>
                        <a:rPr lang="en-US" sz="2400" u="sng" dirty="0">
                          <a:solidFill>
                            <a:srgbClr val="A0B31B"/>
                          </a:solidFill>
                          <a:latin typeface="Franklin Gothic Medium"/>
                          <a:cs typeface="Franklin Gothic Medium"/>
                        </a:rPr>
                        <a:t>orward</a:t>
                      </a:r>
                      <a:r>
                        <a:rPr lang="en-US" sz="2400" dirty="0">
                          <a:solidFill>
                            <a:srgbClr val="A0B31B"/>
                          </a:solidFill>
                          <a:latin typeface="Franklin Gothic Medium"/>
                          <a:cs typeface="Franklin Gothic Medium"/>
                        </a:rPr>
                        <a:t> Focus”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5762577"/>
              </p:ext>
            </p:extLst>
          </p:nvPr>
        </p:nvGraphicFramePr>
        <p:xfrm>
          <a:off x="4576937" y="1079696"/>
          <a:ext cx="4114800" cy="1523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3170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Visioning the future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Linking to business objectives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Anticipating customer needs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Continuous improvement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10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1-4</a:t>
            </a:r>
          </a:p>
        </p:txBody>
      </p:sp>
      <p:pic>
        <p:nvPicPr>
          <p:cNvPr id="20" name="Picture 19" descr="levels-visionary.png">
            <a:extLst>
              <a:ext uri="{FF2B5EF4-FFF2-40B4-BE49-F238E27FC236}">
                <a16:creationId xmlns:a16="http://schemas.microsoft.com/office/drawing/2014/main" id="{A9B67ABB-BEDE-4918-9C65-69B6667CB4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54" y="1254391"/>
            <a:ext cx="1137478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50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581B4F9-4ED1-49AC-AADC-A3311857DA21}" type="slidenum">
              <a:rPr lang="en-US" altLang="en-US" sz="900">
                <a:latin typeface="Trebuchet MS" panose="020B0603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900">
              <a:latin typeface="HelveticaNeue MediumExt" charset="0"/>
            </a:endParaRPr>
          </a:p>
        </p:txBody>
      </p: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The 3 Levels of Leadership</a:t>
            </a:r>
            <a:endParaRPr lang="en-US" altLang="en-US" dirty="0"/>
          </a:p>
        </p:txBody>
      </p:sp>
      <p:sp>
        <p:nvSpPr>
          <p:cNvPr id="75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14272"/>
            <a:ext cx="7772400" cy="1040285"/>
          </a:xfrm>
          <a:noFill/>
        </p:spPr>
        <p:txBody>
          <a:bodyPr>
            <a:spAutoFit/>
          </a:bodyPr>
          <a:lstStyle/>
          <a:p>
            <a:pPr eaLnBrk="1" hangingPunct="1">
              <a:buClr>
                <a:srgbClr val="B4BF45"/>
              </a:buClr>
            </a:pPr>
            <a:r>
              <a:rPr lang="en-US" altLang="en-US" dirty="0">
                <a:solidFill>
                  <a:schemeClr val="tx2"/>
                </a:solidFill>
              </a:rPr>
              <a:t>Presentation</a:t>
            </a:r>
          </a:p>
          <a:p>
            <a:pPr eaLnBrk="1" hangingPunct="1">
              <a:buClr>
                <a:srgbClr val="B4BF45"/>
              </a:buClr>
            </a:pPr>
            <a:r>
              <a:rPr lang="en-US" altLang="en-US" dirty="0">
                <a:solidFill>
                  <a:schemeClr val="tx2"/>
                </a:solidFill>
              </a:rPr>
              <a:t>23 Subsystems – 8 with a Resident DB</a:t>
            </a:r>
          </a:p>
        </p:txBody>
      </p:sp>
      <p:grpSp>
        <p:nvGrpSpPr>
          <p:cNvPr id="2" name="Group 52"/>
          <p:cNvGrpSpPr>
            <a:grpSpLocks/>
          </p:cNvGrpSpPr>
          <p:nvPr/>
        </p:nvGrpSpPr>
        <p:grpSpPr bwMode="auto">
          <a:xfrm>
            <a:off x="76200" y="2615184"/>
            <a:ext cx="1066800" cy="1143000"/>
            <a:chOff x="48" y="1584"/>
            <a:chExt cx="672" cy="720"/>
          </a:xfrm>
        </p:grpSpPr>
        <p:sp>
          <p:nvSpPr>
            <p:cNvPr id="11324" name="Oval 4"/>
            <p:cNvSpPr>
              <a:spLocks noChangeArrowheads="1"/>
            </p:cNvSpPr>
            <p:nvPr/>
          </p:nvSpPr>
          <p:spPr bwMode="auto">
            <a:xfrm>
              <a:off x="48" y="1584"/>
              <a:ext cx="672" cy="288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sp>
          <p:nvSpPr>
            <p:cNvPr id="11325" name="AutoShape 12"/>
            <p:cNvSpPr>
              <a:spLocks noChangeArrowheads="1"/>
            </p:cNvSpPr>
            <p:nvPr/>
          </p:nvSpPr>
          <p:spPr bwMode="auto">
            <a:xfrm>
              <a:off x="264" y="2112"/>
              <a:ext cx="240" cy="192"/>
            </a:xfrm>
            <a:prstGeom prst="can">
              <a:avLst>
                <a:gd name="adj" fmla="val 25000"/>
              </a:avLst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cxnSp>
          <p:nvCxnSpPr>
            <p:cNvPr id="11326" name="AutoShape 13"/>
            <p:cNvCxnSpPr>
              <a:cxnSpLocks noChangeShapeType="1"/>
              <a:stCxn id="11325" idx="1"/>
              <a:endCxn id="11324" idx="4"/>
            </p:cNvCxnSpPr>
            <p:nvPr/>
          </p:nvCxnSpPr>
          <p:spPr bwMode="auto">
            <a:xfrm flipV="1">
              <a:off x="384" y="1872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53"/>
          <p:cNvGrpSpPr>
            <a:grpSpLocks/>
          </p:cNvGrpSpPr>
          <p:nvPr/>
        </p:nvGrpSpPr>
        <p:grpSpPr bwMode="auto">
          <a:xfrm>
            <a:off x="1196975" y="2615184"/>
            <a:ext cx="1066800" cy="1143000"/>
            <a:chOff x="754" y="1584"/>
            <a:chExt cx="672" cy="720"/>
          </a:xfrm>
        </p:grpSpPr>
        <p:sp>
          <p:nvSpPr>
            <p:cNvPr id="11321" name="Oval 5"/>
            <p:cNvSpPr>
              <a:spLocks noChangeArrowheads="1"/>
            </p:cNvSpPr>
            <p:nvPr/>
          </p:nvSpPr>
          <p:spPr bwMode="auto">
            <a:xfrm>
              <a:off x="754" y="1584"/>
              <a:ext cx="672" cy="28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sp>
          <p:nvSpPr>
            <p:cNvPr id="11322" name="AutoShape 14"/>
            <p:cNvSpPr>
              <a:spLocks noChangeArrowheads="1"/>
            </p:cNvSpPr>
            <p:nvPr/>
          </p:nvSpPr>
          <p:spPr bwMode="auto">
            <a:xfrm>
              <a:off x="970" y="2112"/>
              <a:ext cx="240" cy="192"/>
            </a:xfrm>
            <a:prstGeom prst="can">
              <a:avLst>
                <a:gd name="adj" fmla="val 25000"/>
              </a:avLst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cxnSp>
          <p:nvCxnSpPr>
            <p:cNvPr id="11323" name="AutoShape 15"/>
            <p:cNvCxnSpPr>
              <a:cxnSpLocks noChangeShapeType="1"/>
              <a:stCxn id="11322" idx="1"/>
              <a:endCxn id="11321" idx="4"/>
            </p:cNvCxnSpPr>
            <p:nvPr/>
          </p:nvCxnSpPr>
          <p:spPr bwMode="auto">
            <a:xfrm flipV="1">
              <a:off x="1090" y="1872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2317750" y="2615184"/>
            <a:ext cx="1066800" cy="1143000"/>
            <a:chOff x="1460" y="1584"/>
            <a:chExt cx="672" cy="720"/>
          </a:xfrm>
        </p:grpSpPr>
        <p:sp>
          <p:nvSpPr>
            <p:cNvPr id="11318" name="Oval 6"/>
            <p:cNvSpPr>
              <a:spLocks noChangeArrowheads="1"/>
            </p:cNvSpPr>
            <p:nvPr/>
          </p:nvSpPr>
          <p:spPr bwMode="auto">
            <a:xfrm>
              <a:off x="1460" y="1584"/>
              <a:ext cx="672" cy="288"/>
            </a:xfrm>
            <a:prstGeom prst="ellipse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sp>
          <p:nvSpPr>
            <p:cNvPr id="11319" name="AutoShape 16"/>
            <p:cNvSpPr>
              <a:spLocks noChangeArrowheads="1"/>
            </p:cNvSpPr>
            <p:nvPr/>
          </p:nvSpPr>
          <p:spPr bwMode="auto">
            <a:xfrm>
              <a:off x="1676" y="2112"/>
              <a:ext cx="240" cy="192"/>
            </a:xfrm>
            <a:prstGeom prst="can">
              <a:avLst>
                <a:gd name="adj" fmla="val 25000"/>
              </a:avLst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cxnSp>
          <p:nvCxnSpPr>
            <p:cNvPr id="11320" name="AutoShape 17"/>
            <p:cNvCxnSpPr>
              <a:cxnSpLocks noChangeShapeType="1"/>
              <a:stCxn id="11319" idx="1"/>
              <a:endCxn id="11318" idx="4"/>
            </p:cNvCxnSpPr>
            <p:nvPr/>
          </p:nvCxnSpPr>
          <p:spPr bwMode="auto">
            <a:xfrm flipV="1">
              <a:off x="1796" y="1872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3438525" y="2615184"/>
            <a:ext cx="1066800" cy="1143000"/>
            <a:chOff x="2166" y="1584"/>
            <a:chExt cx="672" cy="720"/>
          </a:xfrm>
        </p:grpSpPr>
        <p:sp>
          <p:nvSpPr>
            <p:cNvPr id="11315" name="Oval 7"/>
            <p:cNvSpPr>
              <a:spLocks noChangeArrowheads="1"/>
            </p:cNvSpPr>
            <p:nvPr/>
          </p:nvSpPr>
          <p:spPr bwMode="auto">
            <a:xfrm>
              <a:off x="2166" y="1584"/>
              <a:ext cx="672" cy="288"/>
            </a:xfrm>
            <a:prstGeom prst="ellipse">
              <a:avLst/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sp>
          <p:nvSpPr>
            <p:cNvPr id="11316" name="AutoShape 18"/>
            <p:cNvSpPr>
              <a:spLocks noChangeArrowheads="1"/>
            </p:cNvSpPr>
            <p:nvPr/>
          </p:nvSpPr>
          <p:spPr bwMode="auto">
            <a:xfrm>
              <a:off x="2382" y="2112"/>
              <a:ext cx="240" cy="192"/>
            </a:xfrm>
            <a:prstGeom prst="can">
              <a:avLst>
                <a:gd name="adj" fmla="val 25000"/>
              </a:avLst>
            </a:pr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cxnSp>
          <p:nvCxnSpPr>
            <p:cNvPr id="11317" name="AutoShape 19"/>
            <p:cNvCxnSpPr>
              <a:cxnSpLocks noChangeShapeType="1"/>
              <a:stCxn id="11316" idx="1"/>
              <a:endCxn id="11315" idx="4"/>
            </p:cNvCxnSpPr>
            <p:nvPr/>
          </p:nvCxnSpPr>
          <p:spPr bwMode="auto">
            <a:xfrm flipV="1">
              <a:off x="2502" y="1872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56"/>
          <p:cNvGrpSpPr>
            <a:grpSpLocks/>
          </p:cNvGrpSpPr>
          <p:nvPr/>
        </p:nvGrpSpPr>
        <p:grpSpPr bwMode="auto">
          <a:xfrm>
            <a:off x="4560888" y="2615184"/>
            <a:ext cx="4430712" cy="1143000"/>
            <a:chOff x="2873" y="1584"/>
            <a:chExt cx="2791" cy="720"/>
          </a:xfrm>
        </p:grpSpPr>
        <p:sp>
          <p:nvSpPr>
            <p:cNvPr id="11303" name="Oval 8"/>
            <p:cNvSpPr>
              <a:spLocks noChangeArrowheads="1"/>
            </p:cNvSpPr>
            <p:nvPr/>
          </p:nvSpPr>
          <p:spPr bwMode="auto">
            <a:xfrm>
              <a:off x="2873" y="1584"/>
              <a:ext cx="672" cy="288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sp>
          <p:nvSpPr>
            <p:cNvPr id="11304" name="Oval 9"/>
            <p:cNvSpPr>
              <a:spLocks noChangeArrowheads="1"/>
            </p:cNvSpPr>
            <p:nvPr/>
          </p:nvSpPr>
          <p:spPr bwMode="auto">
            <a:xfrm>
              <a:off x="3579" y="1584"/>
              <a:ext cx="672" cy="288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sp>
          <p:nvSpPr>
            <p:cNvPr id="11305" name="Oval 10"/>
            <p:cNvSpPr>
              <a:spLocks noChangeArrowheads="1"/>
            </p:cNvSpPr>
            <p:nvPr/>
          </p:nvSpPr>
          <p:spPr bwMode="auto">
            <a:xfrm>
              <a:off x="4285" y="1584"/>
              <a:ext cx="672" cy="288"/>
            </a:xfrm>
            <a:prstGeom prst="ellipse">
              <a:avLst/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sp>
          <p:nvSpPr>
            <p:cNvPr id="11306" name="Oval 11"/>
            <p:cNvSpPr>
              <a:spLocks noChangeArrowheads="1"/>
            </p:cNvSpPr>
            <p:nvPr/>
          </p:nvSpPr>
          <p:spPr bwMode="auto">
            <a:xfrm>
              <a:off x="4992" y="1584"/>
              <a:ext cx="672" cy="288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sp>
          <p:nvSpPr>
            <p:cNvPr id="11307" name="AutoShape 20"/>
            <p:cNvSpPr>
              <a:spLocks noChangeArrowheads="1"/>
            </p:cNvSpPr>
            <p:nvPr/>
          </p:nvSpPr>
          <p:spPr bwMode="auto">
            <a:xfrm>
              <a:off x="3089" y="2112"/>
              <a:ext cx="240" cy="192"/>
            </a:xfrm>
            <a:prstGeom prst="can">
              <a:avLst>
                <a:gd name="adj" fmla="val 25000"/>
              </a:avLst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cxnSp>
          <p:nvCxnSpPr>
            <p:cNvPr id="11308" name="AutoShape 21"/>
            <p:cNvCxnSpPr>
              <a:cxnSpLocks noChangeShapeType="1"/>
              <a:stCxn id="11307" idx="1"/>
              <a:endCxn id="11303" idx="4"/>
            </p:cNvCxnSpPr>
            <p:nvPr/>
          </p:nvCxnSpPr>
          <p:spPr bwMode="auto">
            <a:xfrm flipV="1">
              <a:off x="3209" y="1872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09" name="AutoShape 22"/>
            <p:cNvSpPr>
              <a:spLocks noChangeArrowheads="1"/>
            </p:cNvSpPr>
            <p:nvPr/>
          </p:nvSpPr>
          <p:spPr bwMode="auto">
            <a:xfrm>
              <a:off x="3795" y="2112"/>
              <a:ext cx="240" cy="192"/>
            </a:xfrm>
            <a:prstGeom prst="can">
              <a:avLst>
                <a:gd name="adj" fmla="val 25000"/>
              </a:avLst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cxnSp>
          <p:nvCxnSpPr>
            <p:cNvPr id="11310" name="AutoShape 23"/>
            <p:cNvCxnSpPr>
              <a:cxnSpLocks noChangeShapeType="1"/>
              <a:stCxn id="11309" idx="1"/>
              <a:endCxn id="11304" idx="4"/>
            </p:cNvCxnSpPr>
            <p:nvPr/>
          </p:nvCxnSpPr>
          <p:spPr bwMode="auto">
            <a:xfrm flipV="1">
              <a:off x="3915" y="1872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11" name="AutoShape 24"/>
            <p:cNvSpPr>
              <a:spLocks noChangeArrowheads="1"/>
            </p:cNvSpPr>
            <p:nvPr/>
          </p:nvSpPr>
          <p:spPr bwMode="auto">
            <a:xfrm>
              <a:off x="4501" y="2112"/>
              <a:ext cx="240" cy="192"/>
            </a:xfrm>
            <a:prstGeom prst="can">
              <a:avLst>
                <a:gd name="adj" fmla="val 25000"/>
              </a:avLst>
            </a:prstGeom>
            <a:solidFill>
              <a:srgbClr val="FF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cxnSp>
          <p:nvCxnSpPr>
            <p:cNvPr id="11312" name="AutoShape 25"/>
            <p:cNvCxnSpPr>
              <a:cxnSpLocks noChangeShapeType="1"/>
              <a:stCxn id="11311" idx="1"/>
              <a:endCxn id="11305" idx="4"/>
            </p:cNvCxnSpPr>
            <p:nvPr/>
          </p:nvCxnSpPr>
          <p:spPr bwMode="auto">
            <a:xfrm flipV="1">
              <a:off x="4621" y="1872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1313" name="AutoShape 26"/>
            <p:cNvSpPr>
              <a:spLocks noChangeArrowheads="1"/>
            </p:cNvSpPr>
            <p:nvPr/>
          </p:nvSpPr>
          <p:spPr bwMode="auto">
            <a:xfrm>
              <a:off x="5208" y="2112"/>
              <a:ext cx="240" cy="192"/>
            </a:xfrm>
            <a:prstGeom prst="can">
              <a:avLst>
                <a:gd name="adj" fmla="val 25000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cxnSp>
          <p:nvCxnSpPr>
            <p:cNvPr id="11314" name="AutoShape 27"/>
            <p:cNvCxnSpPr>
              <a:cxnSpLocks noChangeShapeType="1"/>
              <a:stCxn id="11313" idx="1"/>
              <a:endCxn id="11306" idx="4"/>
            </p:cNvCxnSpPr>
            <p:nvPr/>
          </p:nvCxnSpPr>
          <p:spPr bwMode="auto">
            <a:xfrm flipV="1">
              <a:off x="5328" y="1872"/>
              <a:ext cx="0" cy="24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59866" name="Rectangle 58"/>
          <p:cNvSpPr>
            <a:spLocks noChangeArrowheads="1"/>
          </p:cNvSpPr>
          <p:nvPr/>
        </p:nvSpPr>
        <p:spPr bwMode="auto">
          <a:xfrm>
            <a:off x="762000" y="4581144"/>
            <a:ext cx="77724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buSzPct val="100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2"/>
                </a:solidFill>
                <a:latin typeface="Franklin Gothic Book"/>
                <a:cs typeface="Franklin Gothic Book"/>
              </a:rPr>
              <a:t>Suppose we create an integrated architecture with a single database?</a:t>
            </a:r>
          </a:p>
        </p:txBody>
      </p:sp>
      <p:grpSp>
        <p:nvGrpSpPr>
          <p:cNvPr id="7" name="Group 70"/>
          <p:cNvGrpSpPr>
            <a:grpSpLocks/>
          </p:cNvGrpSpPr>
          <p:nvPr/>
        </p:nvGrpSpPr>
        <p:grpSpPr bwMode="auto">
          <a:xfrm>
            <a:off x="4191000" y="5457825"/>
            <a:ext cx="1066800" cy="942975"/>
            <a:chOff x="2688" y="3408"/>
            <a:chExt cx="672" cy="594"/>
          </a:xfrm>
        </p:grpSpPr>
        <p:sp>
          <p:nvSpPr>
            <p:cNvPr id="11300" name="Oval 60"/>
            <p:cNvSpPr>
              <a:spLocks noChangeArrowheads="1"/>
            </p:cNvSpPr>
            <p:nvPr/>
          </p:nvSpPr>
          <p:spPr bwMode="auto">
            <a:xfrm>
              <a:off x="2688" y="3408"/>
              <a:ext cx="672" cy="288"/>
            </a:xfrm>
            <a:prstGeom prst="ellipse">
              <a:avLst/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1800">
                  <a:solidFill>
                    <a:schemeClr val="bg1"/>
                  </a:solidFill>
                </a:rPr>
                <a:t>Police</a:t>
              </a:r>
            </a:p>
          </p:txBody>
        </p:sp>
        <p:sp>
          <p:nvSpPr>
            <p:cNvPr id="11301" name="AutoShape 61"/>
            <p:cNvSpPr>
              <a:spLocks noChangeArrowheads="1"/>
            </p:cNvSpPr>
            <p:nvPr/>
          </p:nvSpPr>
          <p:spPr bwMode="auto">
            <a:xfrm>
              <a:off x="2904" y="3810"/>
              <a:ext cx="240" cy="192"/>
            </a:xfrm>
            <a:prstGeom prst="can">
              <a:avLst>
                <a:gd name="adj" fmla="val 25000"/>
              </a:avLst>
            </a:prstGeom>
            <a:solidFill>
              <a:srgbClr val="99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cxnSp>
          <p:nvCxnSpPr>
            <p:cNvPr id="11302" name="AutoShape 62"/>
            <p:cNvCxnSpPr>
              <a:cxnSpLocks noChangeShapeType="1"/>
              <a:stCxn id="11301" idx="1"/>
              <a:endCxn id="11300" idx="4"/>
            </p:cNvCxnSpPr>
            <p:nvPr/>
          </p:nvCxnSpPr>
          <p:spPr bwMode="auto">
            <a:xfrm flipV="1">
              <a:off x="3024" y="3696"/>
              <a:ext cx="0" cy="114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8" name="Group 69"/>
          <p:cNvGrpSpPr>
            <a:grpSpLocks/>
          </p:cNvGrpSpPr>
          <p:nvPr/>
        </p:nvGrpSpPr>
        <p:grpSpPr bwMode="auto">
          <a:xfrm>
            <a:off x="76200" y="2538984"/>
            <a:ext cx="8943975" cy="2133600"/>
            <a:chOff x="48" y="2667"/>
            <a:chExt cx="5634" cy="1344"/>
          </a:xfrm>
        </p:grpSpPr>
        <p:sp>
          <p:nvSpPr>
            <p:cNvPr id="11281" name="Rectangle 68"/>
            <p:cNvSpPr>
              <a:spLocks noChangeArrowheads="1"/>
            </p:cNvSpPr>
            <p:nvPr/>
          </p:nvSpPr>
          <p:spPr bwMode="auto">
            <a:xfrm>
              <a:off x="48" y="2667"/>
              <a:ext cx="5634" cy="13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grpSp>
          <p:nvGrpSpPr>
            <p:cNvPr id="11282" name="Group 57"/>
            <p:cNvGrpSpPr>
              <a:grpSpLocks/>
            </p:cNvGrpSpPr>
            <p:nvPr/>
          </p:nvGrpSpPr>
          <p:grpSpPr bwMode="auto">
            <a:xfrm>
              <a:off x="96" y="2688"/>
              <a:ext cx="5568" cy="1296"/>
              <a:chOff x="48" y="2784"/>
              <a:chExt cx="5616" cy="1200"/>
            </a:xfrm>
          </p:grpSpPr>
          <p:sp>
            <p:nvSpPr>
              <p:cNvPr id="11283" name="Oval 28"/>
              <p:cNvSpPr>
                <a:spLocks noChangeArrowheads="1"/>
              </p:cNvSpPr>
              <p:nvPr/>
            </p:nvSpPr>
            <p:spPr bwMode="auto">
              <a:xfrm>
                <a:off x="48" y="2784"/>
                <a:ext cx="672" cy="288"/>
              </a:xfrm>
              <a:prstGeom prst="ellipse">
                <a:avLst/>
              </a:pr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5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66"/>
                  </a:buClr>
                  <a:buSzPct val="60000"/>
                  <a:buFont typeface="Wingdings" panose="05000000000000000000" pitchFamily="2" charset="2"/>
                  <a:buChar char="q"/>
                  <a:defRPr sz="28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q"/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66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3800">
                  <a:solidFill>
                    <a:srgbClr val="104A73"/>
                  </a:solidFill>
                </a:endParaRPr>
              </a:p>
            </p:txBody>
          </p:sp>
          <p:sp>
            <p:nvSpPr>
              <p:cNvPr id="11284" name="Oval 29"/>
              <p:cNvSpPr>
                <a:spLocks noChangeArrowheads="1"/>
              </p:cNvSpPr>
              <p:nvPr/>
            </p:nvSpPr>
            <p:spPr bwMode="auto">
              <a:xfrm>
                <a:off x="754" y="2784"/>
                <a:ext cx="672" cy="288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5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66"/>
                  </a:buClr>
                  <a:buSzPct val="60000"/>
                  <a:buFont typeface="Wingdings" panose="05000000000000000000" pitchFamily="2" charset="2"/>
                  <a:buChar char="q"/>
                  <a:defRPr sz="28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q"/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66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3800">
                  <a:solidFill>
                    <a:srgbClr val="104A73"/>
                  </a:solidFill>
                </a:endParaRPr>
              </a:p>
            </p:txBody>
          </p:sp>
          <p:sp>
            <p:nvSpPr>
              <p:cNvPr id="11285" name="Oval 30"/>
              <p:cNvSpPr>
                <a:spLocks noChangeArrowheads="1"/>
              </p:cNvSpPr>
              <p:nvPr/>
            </p:nvSpPr>
            <p:spPr bwMode="auto">
              <a:xfrm>
                <a:off x="1460" y="2784"/>
                <a:ext cx="672" cy="288"/>
              </a:xfrm>
              <a:prstGeom prst="ellipse">
                <a:avLst/>
              </a:prstGeom>
              <a:solidFill>
                <a:schemeClr val="fol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5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66"/>
                  </a:buClr>
                  <a:buSzPct val="60000"/>
                  <a:buFont typeface="Wingdings" panose="05000000000000000000" pitchFamily="2" charset="2"/>
                  <a:buChar char="q"/>
                  <a:defRPr sz="28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q"/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66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3800">
                  <a:solidFill>
                    <a:srgbClr val="104A73"/>
                  </a:solidFill>
                </a:endParaRPr>
              </a:p>
            </p:txBody>
          </p:sp>
          <p:sp>
            <p:nvSpPr>
              <p:cNvPr id="11286" name="Oval 31"/>
              <p:cNvSpPr>
                <a:spLocks noChangeArrowheads="1"/>
              </p:cNvSpPr>
              <p:nvPr/>
            </p:nvSpPr>
            <p:spPr bwMode="auto">
              <a:xfrm>
                <a:off x="2166" y="2784"/>
                <a:ext cx="672" cy="288"/>
              </a:xfrm>
              <a:prstGeom prst="ellipse">
                <a:avLst/>
              </a:prstGeom>
              <a:solidFill>
                <a:srgbClr val="99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5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66"/>
                  </a:buClr>
                  <a:buSzPct val="60000"/>
                  <a:buFont typeface="Wingdings" panose="05000000000000000000" pitchFamily="2" charset="2"/>
                  <a:buChar char="q"/>
                  <a:defRPr sz="28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q"/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66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3800">
                  <a:solidFill>
                    <a:srgbClr val="104A73"/>
                  </a:solidFill>
                </a:endParaRPr>
              </a:p>
            </p:txBody>
          </p:sp>
          <p:sp>
            <p:nvSpPr>
              <p:cNvPr id="11287" name="Oval 32"/>
              <p:cNvSpPr>
                <a:spLocks noChangeArrowheads="1"/>
              </p:cNvSpPr>
              <p:nvPr/>
            </p:nvSpPr>
            <p:spPr bwMode="auto">
              <a:xfrm>
                <a:off x="2873" y="2784"/>
                <a:ext cx="672" cy="28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5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66"/>
                  </a:buClr>
                  <a:buSzPct val="60000"/>
                  <a:buFont typeface="Wingdings" panose="05000000000000000000" pitchFamily="2" charset="2"/>
                  <a:buChar char="q"/>
                  <a:defRPr sz="28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q"/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66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3800">
                  <a:solidFill>
                    <a:srgbClr val="104A73"/>
                  </a:solidFill>
                </a:endParaRPr>
              </a:p>
            </p:txBody>
          </p:sp>
          <p:sp>
            <p:nvSpPr>
              <p:cNvPr id="11288" name="Oval 33"/>
              <p:cNvSpPr>
                <a:spLocks noChangeArrowheads="1"/>
              </p:cNvSpPr>
              <p:nvPr/>
            </p:nvSpPr>
            <p:spPr bwMode="auto">
              <a:xfrm>
                <a:off x="3579" y="2784"/>
                <a:ext cx="672" cy="288"/>
              </a:xfrm>
              <a:prstGeom prst="ellipse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5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66"/>
                  </a:buClr>
                  <a:buSzPct val="60000"/>
                  <a:buFont typeface="Wingdings" panose="05000000000000000000" pitchFamily="2" charset="2"/>
                  <a:buChar char="q"/>
                  <a:defRPr sz="28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q"/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66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3800">
                  <a:solidFill>
                    <a:srgbClr val="104A73"/>
                  </a:solidFill>
                </a:endParaRPr>
              </a:p>
            </p:txBody>
          </p:sp>
          <p:sp>
            <p:nvSpPr>
              <p:cNvPr id="11289" name="Oval 34"/>
              <p:cNvSpPr>
                <a:spLocks noChangeArrowheads="1"/>
              </p:cNvSpPr>
              <p:nvPr/>
            </p:nvSpPr>
            <p:spPr bwMode="auto">
              <a:xfrm>
                <a:off x="4285" y="2784"/>
                <a:ext cx="672" cy="288"/>
              </a:xfrm>
              <a:prstGeom prst="ellipse">
                <a:avLst/>
              </a:prstGeom>
              <a:solidFill>
                <a:srgbClr val="FF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5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66"/>
                  </a:buClr>
                  <a:buSzPct val="60000"/>
                  <a:buFont typeface="Wingdings" panose="05000000000000000000" pitchFamily="2" charset="2"/>
                  <a:buChar char="q"/>
                  <a:defRPr sz="28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q"/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66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3800">
                  <a:solidFill>
                    <a:srgbClr val="104A73"/>
                  </a:solidFill>
                </a:endParaRPr>
              </a:p>
            </p:txBody>
          </p:sp>
          <p:sp>
            <p:nvSpPr>
              <p:cNvPr id="11290" name="Oval 35"/>
              <p:cNvSpPr>
                <a:spLocks noChangeArrowheads="1"/>
              </p:cNvSpPr>
              <p:nvPr/>
            </p:nvSpPr>
            <p:spPr bwMode="auto">
              <a:xfrm>
                <a:off x="4992" y="2784"/>
                <a:ext cx="672" cy="288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5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66"/>
                  </a:buClr>
                  <a:buSzPct val="60000"/>
                  <a:buFont typeface="Wingdings" panose="05000000000000000000" pitchFamily="2" charset="2"/>
                  <a:buChar char="q"/>
                  <a:defRPr sz="28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q"/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66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3800">
                  <a:solidFill>
                    <a:srgbClr val="104A73"/>
                  </a:solidFill>
                </a:endParaRPr>
              </a:p>
            </p:txBody>
          </p:sp>
          <p:cxnSp>
            <p:nvCxnSpPr>
              <p:cNvPr id="11291" name="AutoShape 37"/>
              <p:cNvCxnSpPr>
                <a:cxnSpLocks noChangeShapeType="1"/>
                <a:stCxn id="11295" idx="1"/>
                <a:endCxn id="11283" idx="4"/>
              </p:cNvCxnSpPr>
              <p:nvPr/>
            </p:nvCxnSpPr>
            <p:spPr bwMode="auto">
              <a:xfrm flipH="1" flipV="1">
                <a:off x="384" y="3072"/>
                <a:ext cx="2424" cy="57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92" name="AutoShape 39"/>
              <p:cNvCxnSpPr>
                <a:cxnSpLocks noChangeShapeType="1"/>
                <a:stCxn id="11295" idx="1"/>
                <a:endCxn id="11284" idx="4"/>
              </p:cNvCxnSpPr>
              <p:nvPr/>
            </p:nvCxnSpPr>
            <p:spPr bwMode="auto">
              <a:xfrm flipH="1" flipV="1">
                <a:off x="1090" y="3072"/>
                <a:ext cx="1718" cy="57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93" name="AutoShape 41"/>
              <p:cNvCxnSpPr>
                <a:cxnSpLocks noChangeShapeType="1"/>
                <a:stCxn id="11295" idx="1"/>
                <a:endCxn id="11285" idx="4"/>
              </p:cNvCxnSpPr>
              <p:nvPr/>
            </p:nvCxnSpPr>
            <p:spPr bwMode="auto">
              <a:xfrm flipH="1" flipV="1">
                <a:off x="1796" y="3072"/>
                <a:ext cx="1012" cy="57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94" name="AutoShape 43"/>
              <p:cNvCxnSpPr>
                <a:cxnSpLocks noChangeShapeType="1"/>
                <a:stCxn id="11295" idx="1"/>
                <a:endCxn id="11286" idx="4"/>
              </p:cNvCxnSpPr>
              <p:nvPr/>
            </p:nvCxnSpPr>
            <p:spPr bwMode="auto">
              <a:xfrm flipH="1" flipV="1">
                <a:off x="2502" y="3072"/>
                <a:ext cx="306" cy="57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11295" name="AutoShape 44"/>
              <p:cNvSpPr>
                <a:spLocks noChangeArrowheads="1"/>
              </p:cNvSpPr>
              <p:nvPr/>
            </p:nvSpPr>
            <p:spPr bwMode="auto">
              <a:xfrm>
                <a:off x="2592" y="3648"/>
                <a:ext cx="432" cy="336"/>
              </a:xfrm>
              <a:prstGeom prst="can">
                <a:avLst>
                  <a:gd name="adj" fmla="val 25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5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32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lr>
                    <a:srgbClr val="000066"/>
                  </a:buClr>
                  <a:buSzPct val="60000"/>
                  <a:buFont typeface="Wingdings" panose="05000000000000000000" pitchFamily="2" charset="2"/>
                  <a:buChar char="q"/>
                  <a:defRPr sz="28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q"/>
                  <a:defRPr sz="24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lr>
                    <a:srgbClr val="000066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99CC00"/>
                  </a:buClr>
                  <a:buSzPct val="75000"/>
                  <a:buFont typeface="Wingdings" panose="05000000000000000000" pitchFamily="2" charset="2"/>
                  <a:buChar char="n"/>
                  <a:defRPr sz="2000">
                    <a:solidFill>
                      <a:srgbClr val="000066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en-US" altLang="en-US" sz="3800">
                  <a:solidFill>
                    <a:srgbClr val="104A73"/>
                  </a:solidFill>
                </a:endParaRPr>
              </a:p>
            </p:txBody>
          </p:sp>
          <p:cxnSp>
            <p:nvCxnSpPr>
              <p:cNvPr id="11296" name="AutoShape 45"/>
              <p:cNvCxnSpPr>
                <a:cxnSpLocks noChangeShapeType="1"/>
                <a:stCxn id="11295" idx="1"/>
                <a:endCxn id="11287" idx="4"/>
              </p:cNvCxnSpPr>
              <p:nvPr/>
            </p:nvCxnSpPr>
            <p:spPr bwMode="auto">
              <a:xfrm flipV="1">
                <a:off x="2808" y="3072"/>
                <a:ext cx="401" cy="57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97" name="AutoShape 47"/>
              <p:cNvCxnSpPr>
                <a:cxnSpLocks noChangeShapeType="1"/>
                <a:stCxn id="11295" idx="1"/>
                <a:endCxn id="11288" idx="4"/>
              </p:cNvCxnSpPr>
              <p:nvPr/>
            </p:nvCxnSpPr>
            <p:spPr bwMode="auto">
              <a:xfrm flipV="1">
                <a:off x="2808" y="3072"/>
                <a:ext cx="1107" cy="57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98" name="AutoShape 49"/>
              <p:cNvCxnSpPr>
                <a:cxnSpLocks noChangeShapeType="1"/>
                <a:stCxn id="11295" idx="1"/>
                <a:endCxn id="11289" idx="4"/>
              </p:cNvCxnSpPr>
              <p:nvPr/>
            </p:nvCxnSpPr>
            <p:spPr bwMode="auto">
              <a:xfrm flipV="1">
                <a:off x="2808" y="3072"/>
                <a:ext cx="1813" cy="57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11299" name="AutoShape 51"/>
              <p:cNvCxnSpPr>
                <a:cxnSpLocks noChangeShapeType="1"/>
                <a:stCxn id="11295" idx="1"/>
                <a:endCxn id="11290" idx="4"/>
              </p:cNvCxnSpPr>
              <p:nvPr/>
            </p:nvCxnSpPr>
            <p:spPr bwMode="auto">
              <a:xfrm flipV="1">
                <a:off x="2808" y="3072"/>
                <a:ext cx="2520" cy="576"/>
              </a:xfrm>
              <a:prstGeom prst="straightConnector1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759879" name="Text Box 71"/>
          <p:cNvSpPr txBox="1">
            <a:spLocks noChangeArrowheads="1"/>
          </p:cNvSpPr>
          <p:nvPr/>
        </p:nvSpPr>
        <p:spPr bwMode="auto">
          <a:xfrm>
            <a:off x="5562600" y="6309380"/>
            <a:ext cx="3352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800" dirty="0">
                <a:solidFill>
                  <a:schemeClr val="hlink"/>
                </a:solidFill>
              </a:rPr>
              <a:t>There’s more…</a:t>
            </a:r>
          </a:p>
        </p:txBody>
      </p:sp>
      <p:sp>
        <p:nvSpPr>
          <p:cNvPr id="759880" name="Rectangle 72"/>
          <p:cNvSpPr>
            <a:spLocks noChangeArrowheads="1"/>
          </p:cNvSpPr>
          <p:nvPr/>
        </p:nvSpPr>
        <p:spPr bwMode="auto">
          <a:xfrm>
            <a:off x="762000" y="5745163"/>
            <a:ext cx="77724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r">
              <a:buSzPct val="100000"/>
              <a:buFont typeface="Arial" panose="020B0604020202020204" pitchFamily="34" charset="0"/>
              <a:buChar char="•"/>
            </a:pPr>
            <a:r>
              <a:rPr lang="en-US" altLang="en-US" sz="2800" dirty="0">
                <a:solidFill>
                  <a:schemeClr val="tx2"/>
                </a:solidFill>
                <a:latin typeface="Franklin Gothic Book"/>
                <a:cs typeface="Franklin Gothic Book"/>
              </a:rPr>
              <a:t>Her response…</a:t>
            </a:r>
          </a:p>
        </p:txBody>
      </p:sp>
      <p:sp>
        <p:nvSpPr>
          <p:cNvPr id="11279" name="Text Box 5"/>
          <p:cNvSpPr txBox="1">
            <a:spLocks noChangeArrowheads="1"/>
          </p:cNvSpPr>
          <p:nvPr/>
        </p:nvSpPr>
        <p:spPr bwMode="auto">
          <a:xfrm>
            <a:off x="8877300" y="642114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800" dirty="0">
                <a:solidFill>
                  <a:srgbClr val="CCCCFF"/>
                </a:solidFill>
              </a:rPr>
              <a:t>-</a:t>
            </a:r>
          </a:p>
        </p:txBody>
      </p:sp>
      <p:sp>
        <p:nvSpPr>
          <p:cNvPr id="11280" name="TextBox 62"/>
          <p:cNvSpPr txBox="1">
            <a:spLocks noChangeArrowheads="1"/>
          </p:cNvSpPr>
          <p:nvPr/>
        </p:nvSpPr>
        <p:spPr bwMode="auto">
          <a:xfrm>
            <a:off x="-76200" y="6245225"/>
            <a:ext cx="3841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0">
                <a:solidFill>
                  <a:srgbClr val="104A73"/>
                </a:solidFill>
              </a:rPr>
              <a:t>28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07975" y="954457"/>
            <a:ext cx="35620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E46C0A"/>
                </a:solidFill>
                <a:latin typeface="Franklin Gothic Book" panose="020B0503020102020204" pitchFamily="34" charset="0"/>
              </a:rPr>
              <a:t>Example #1: The CIO</a:t>
            </a:r>
          </a:p>
        </p:txBody>
      </p:sp>
    </p:spTree>
    <p:extLst>
      <p:ext uri="{BB962C8B-B14F-4D97-AF65-F5344CB8AC3E}">
        <p14:creationId xmlns:p14="http://schemas.microsoft.com/office/powerpoint/2010/main" val="243094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5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5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7598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59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9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759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9811" grpId="0" build="p"/>
      <p:bldP spid="759866" grpId="0" build="p"/>
      <p:bldP spid="759879" grpId="0"/>
      <p:bldP spid="75988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The 3 Levels of Leadership</a:t>
            </a:r>
            <a:endParaRPr lang="en-US" altLang="en-US" dirty="0"/>
          </a:p>
        </p:txBody>
      </p:sp>
      <p:sp>
        <p:nvSpPr>
          <p:cNvPr id="76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450848"/>
            <a:ext cx="7772400" cy="3453253"/>
          </a:xfrm>
          <a:noFill/>
        </p:spPr>
        <p:txBody>
          <a:bodyPr>
            <a:spAutoFit/>
          </a:bodyPr>
          <a:lstStyle/>
          <a:p>
            <a:pPr eaLnBrk="1" hangingPunct="1">
              <a:buClr>
                <a:srgbClr val="B4BF45"/>
              </a:buClr>
            </a:pPr>
            <a:r>
              <a:rPr lang="en-US" altLang="en-US" dirty="0">
                <a:solidFill>
                  <a:schemeClr val="tx2"/>
                </a:solidFill>
              </a:rPr>
              <a:t>2 years later I receive a call from her</a:t>
            </a:r>
          </a:p>
          <a:p>
            <a:pPr eaLnBrk="1" hangingPunct="1">
              <a:buClr>
                <a:srgbClr val="B4BF45"/>
              </a:buClr>
            </a:pPr>
            <a:r>
              <a:rPr lang="en-US" altLang="en-US" dirty="0">
                <a:solidFill>
                  <a:schemeClr val="tx2"/>
                </a:solidFill>
              </a:rPr>
              <a:t>“We have a request from the Water Dept. for a new system…”</a:t>
            </a:r>
          </a:p>
          <a:p>
            <a:pPr eaLnBrk="1" hangingPunct="1">
              <a:buClr>
                <a:srgbClr val="B4BF45"/>
              </a:buClr>
            </a:pPr>
            <a:r>
              <a:rPr lang="en-US" altLang="en-US" dirty="0">
                <a:solidFill>
                  <a:schemeClr val="tx2"/>
                </a:solidFill>
              </a:rPr>
              <a:t>“It doesn’t make sense to implement this system independently…”</a:t>
            </a:r>
          </a:p>
          <a:p>
            <a:pPr eaLnBrk="1" hangingPunct="1">
              <a:buClr>
                <a:srgbClr val="B4BF45"/>
              </a:buClr>
            </a:pPr>
            <a:r>
              <a:rPr lang="en-US" altLang="en-US" dirty="0">
                <a:solidFill>
                  <a:schemeClr val="tx2"/>
                </a:solidFill>
              </a:rPr>
              <a:t>“We need an integration roadmap…”</a:t>
            </a:r>
          </a:p>
          <a:p>
            <a:pPr eaLnBrk="1" hangingPunct="1">
              <a:buClr>
                <a:srgbClr val="B4BF45"/>
              </a:buClr>
            </a:pPr>
            <a:r>
              <a:rPr lang="en-US" altLang="en-US" dirty="0">
                <a:solidFill>
                  <a:schemeClr val="tx2"/>
                </a:solidFill>
              </a:rPr>
              <a:t>“Do you guys do that kind of work?”</a:t>
            </a:r>
          </a:p>
        </p:txBody>
      </p:sp>
      <p:sp>
        <p:nvSpPr>
          <p:cNvPr id="12295" name="Text Box 5"/>
          <p:cNvSpPr txBox="1">
            <a:spLocks noChangeArrowheads="1"/>
          </p:cNvSpPr>
          <p:nvPr/>
        </p:nvSpPr>
        <p:spPr bwMode="auto">
          <a:xfrm>
            <a:off x="8696325" y="5638800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800">
                <a:solidFill>
                  <a:srgbClr val="CCCCFF"/>
                </a:solidFill>
              </a:rPr>
              <a:t>-</a:t>
            </a:r>
          </a:p>
        </p:txBody>
      </p:sp>
      <p:sp>
        <p:nvSpPr>
          <p:cNvPr id="8" name="Rectangle 7"/>
          <p:cNvSpPr/>
          <p:nvPr/>
        </p:nvSpPr>
        <p:spPr>
          <a:xfrm>
            <a:off x="-9525" y="4933345"/>
            <a:ext cx="9144000" cy="11916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Franklin Gothic Medium"/>
                <a:cs typeface="Franklin Gothic Medium"/>
              </a:rPr>
              <a:t>Why didn’t she get it the first time?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9003" y="5183359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030" y="917567"/>
            <a:ext cx="356200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E46C0A"/>
                </a:solidFill>
                <a:latin typeface="Franklin Gothic Book" panose="020B0503020102020204" pitchFamily="34" charset="0"/>
              </a:rPr>
              <a:t>Example #1: The CIO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12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1-4</a:t>
            </a:r>
          </a:p>
        </p:txBody>
      </p:sp>
    </p:spTree>
    <p:extLst>
      <p:ext uri="{BB962C8B-B14F-4D97-AF65-F5344CB8AC3E}">
        <p14:creationId xmlns:p14="http://schemas.microsoft.com/office/powerpoint/2010/main" val="10474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618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618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618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7618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The 3 Levels of Leadership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457200" y="1079696"/>
          <a:ext cx="8229600" cy="1523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52317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A0B31B"/>
                          </a:solidFill>
                          <a:latin typeface="Franklin Gothic Medium"/>
                          <a:cs typeface="Franklin Gothic Medium"/>
                        </a:rPr>
                        <a:t>Level 3 – VISIONARY</a:t>
                      </a:r>
                    </a:p>
                    <a:p>
                      <a:pPr algn="ctr"/>
                      <a:endParaRPr lang="en-US" sz="1000" dirty="0">
                        <a:solidFill>
                          <a:srgbClr val="A0B31B"/>
                        </a:solidFill>
                        <a:latin typeface="Franklin Gothic Medium"/>
                        <a:cs typeface="Franklin Gothic Medium"/>
                      </a:endParaRPr>
                    </a:p>
                    <a:p>
                      <a:pPr algn="ctr"/>
                      <a:endParaRPr lang="en-US" sz="1000" dirty="0">
                        <a:solidFill>
                          <a:srgbClr val="A0B31B"/>
                        </a:solidFill>
                        <a:latin typeface="Franklin Gothic Medium"/>
                        <a:cs typeface="Franklin Gothic Medium"/>
                      </a:endParaRPr>
                    </a:p>
                    <a:p>
                      <a:pPr algn="ctr"/>
                      <a:endParaRPr lang="en-US" sz="2400" dirty="0">
                        <a:solidFill>
                          <a:srgbClr val="A0B31B"/>
                        </a:solidFill>
                        <a:latin typeface="Franklin Gothic Medium"/>
                        <a:cs typeface="Franklin Gothic Medium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A0B31B"/>
                          </a:solidFill>
                          <a:latin typeface="Franklin Gothic Medium"/>
                          <a:cs typeface="Franklin Gothic Medium"/>
                        </a:rPr>
                        <a:t>“F</a:t>
                      </a:r>
                      <a:r>
                        <a:rPr lang="en-US" sz="2400" u="sng" dirty="0">
                          <a:solidFill>
                            <a:srgbClr val="A0B31B"/>
                          </a:solidFill>
                          <a:latin typeface="Franklin Gothic Medium"/>
                          <a:cs typeface="Franklin Gothic Medium"/>
                        </a:rPr>
                        <a:t>orward</a:t>
                      </a:r>
                      <a:r>
                        <a:rPr lang="en-US" sz="2400" dirty="0">
                          <a:solidFill>
                            <a:srgbClr val="A0B31B"/>
                          </a:solidFill>
                          <a:latin typeface="Franklin Gothic Medium"/>
                          <a:cs typeface="Franklin Gothic Medium"/>
                        </a:rPr>
                        <a:t> Focus”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Visioning the future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Linking to business objectives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Anticipating customer needs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Continuous improvement</a:t>
                      </a: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2015, Leadership Strategies, Inc. - V15.07c Duplication prohibited without consent </a:t>
            </a:r>
          </a:p>
        </p:txBody>
      </p:sp>
      <p:pic>
        <p:nvPicPr>
          <p:cNvPr id="7" name="Picture 6" descr="levels-visionary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654" y="1254391"/>
            <a:ext cx="1137478" cy="1143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2700171"/>
            <a:ext cx="8229600" cy="1645920"/>
            <a:chOff x="457200" y="2715851"/>
            <a:chExt cx="8229600" cy="1645920"/>
          </a:xfrm>
        </p:grpSpPr>
        <p:graphicFrame>
          <p:nvGraphicFramePr>
            <p:cNvPr id="8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457200" y="2715851"/>
            <a:ext cx="8229600" cy="164592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41148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1148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1638761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Level 2 – COACH</a:t>
                        </a:r>
                      </a:p>
                      <a:p>
                        <a:pPr algn="ctr"/>
                        <a:endParaRPr lang="en-US" sz="10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10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10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24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r>
                          <a:rPr lang="en-US" sz="2400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“P</a:t>
                        </a:r>
                        <a:r>
                          <a:rPr lang="en-US" sz="2400" u="sng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eople</a:t>
                        </a:r>
                        <a:r>
                          <a:rPr lang="en-US" sz="2400" baseline="0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 Focus”</a:t>
                        </a:r>
                        <a:endParaRPr lang="en-US" sz="24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</a:txBody>
                    <a:tcPr anchor="ctr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285750" indent="-285750">
                          <a:buFont typeface="Arial"/>
                          <a:buChar char="•"/>
                        </a:pPr>
                        <a:r>
                          <a:rPr lang="en-US" sz="20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Book"/>
                            <a:cs typeface="Franklin Gothic Book"/>
                          </a:rPr>
                          <a:t>Communicating objectives</a:t>
                        </a:r>
                      </a:p>
                      <a:p>
                        <a:pPr marL="285750" indent="-285750">
                          <a:buFont typeface="Arial"/>
                          <a:buChar char="•"/>
                        </a:pPr>
                        <a:r>
                          <a:rPr lang="en-US" sz="20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Book"/>
                            <a:cs typeface="Franklin Gothic Book"/>
                          </a:rPr>
                          <a:t>Delegating and grooming</a:t>
                        </a:r>
                      </a:p>
                      <a:p>
                        <a:pPr marL="285750" indent="-285750">
                          <a:buFont typeface="Arial"/>
                          <a:buChar char="•"/>
                        </a:pPr>
                        <a:r>
                          <a:rPr lang="en-US" sz="20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Book"/>
                            <a:cs typeface="Franklin Gothic Book"/>
                          </a:rPr>
                          <a:t>Maximizing people's strengths </a:t>
                        </a:r>
                      </a:p>
                    </a:txBody>
                    <a:tcPr anchor="ctr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50040">
              <a:off x="2003664" y="2959099"/>
              <a:ext cx="1137478" cy="1142999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457200" y="4462151"/>
            <a:ext cx="8229600" cy="1727436"/>
            <a:chOff x="457200" y="4462151"/>
            <a:chExt cx="8229600" cy="1727436"/>
          </a:xfrm>
        </p:grpSpPr>
        <p:graphicFrame>
          <p:nvGraphicFramePr>
            <p:cNvPr id="10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457200" y="4462151"/>
            <a:ext cx="8229600" cy="172743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41148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  <a:gridCol w="4114800">
                    <a:extLst>
                      <a:ext uri="{9D8B030D-6E8A-4147-A177-3AD203B41FA5}">
                        <a16:colId xmlns:a16="http://schemas.microsoft.com/office/drawing/2014/main" val="20001"/>
                      </a:ext>
                    </a:extLst>
                  </a:gridCol>
                </a:tblGrid>
                <a:tr h="1727436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Level 1 – OVERSEER</a:t>
                        </a:r>
                      </a:p>
                      <a:p>
                        <a:pPr algn="ctr"/>
                        <a:endPara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r>
                          <a:rPr lang="en-US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“T</a:t>
                        </a:r>
                        <a:r>
                          <a:rPr lang="en-US" sz="2400" u="sng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ask</a:t>
                        </a:r>
                        <a:r>
                          <a:rPr lang="en-US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 Focus”</a:t>
                        </a:r>
                      </a:p>
                    </a:txBody>
                    <a:tcPr anchor="ctr">
                      <a:solidFill>
                        <a:srgbClr val="FFFFFF"/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285750" indent="-285750">
                          <a:buFont typeface="Arial"/>
                          <a:buChar char="•"/>
                        </a:pPr>
                        <a:r>
                          <a:rPr lang="en-US" sz="20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Book"/>
                            <a:cs typeface="Franklin Gothic Book"/>
                          </a:rPr>
                          <a:t>Getting tasks done</a:t>
                        </a:r>
                      </a:p>
                      <a:p>
                        <a:pPr marL="285750" indent="-285750">
                          <a:buFont typeface="Arial"/>
                          <a:buChar char="•"/>
                        </a:pPr>
                        <a:r>
                          <a:rPr lang="en-US" sz="20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Book"/>
                            <a:cs typeface="Franklin Gothic Book"/>
                          </a:rPr>
                          <a:t>Staying within budget</a:t>
                        </a:r>
                      </a:p>
                      <a:p>
                        <a:pPr marL="285750" indent="-285750">
                          <a:buFont typeface="Arial"/>
                          <a:buChar char="•"/>
                        </a:pPr>
                        <a:r>
                          <a:rPr lang="en-US" sz="20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Book"/>
                            <a:cs typeface="Franklin Gothic Book"/>
                          </a:rPr>
                          <a:t>Meeting deadlines </a:t>
                        </a:r>
                      </a:p>
                    </a:txBody>
                    <a:tcPr anchor="ctr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6294">
              <a:off x="2003664" y="4821241"/>
              <a:ext cx="1137477" cy="1142999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8739003" y="1249628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15" name="Right Arrow 14"/>
          <p:cNvSpPr>
            <a:spLocks noChangeArrowheads="1"/>
          </p:cNvSpPr>
          <p:nvPr/>
        </p:nvSpPr>
        <p:spPr bwMode="auto">
          <a:xfrm>
            <a:off x="228600" y="5181600"/>
            <a:ext cx="990600" cy="8382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3800">
              <a:solidFill>
                <a:srgbClr val="104A73"/>
              </a:solidFill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13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1-4</a:t>
            </a:r>
          </a:p>
        </p:txBody>
      </p:sp>
    </p:spTree>
    <p:extLst>
      <p:ext uri="{BB962C8B-B14F-4D97-AF65-F5344CB8AC3E}">
        <p14:creationId xmlns:p14="http://schemas.microsoft.com/office/powerpoint/2010/main" val="203078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33333E-6 L 3.33333E-6 -0.4944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7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>
          <a:xfrm>
            <a:off x="296030" y="-54428"/>
            <a:ext cx="6821253" cy="973498"/>
          </a:xfrm>
        </p:spPr>
        <p:txBody>
          <a:bodyPr/>
          <a:lstStyle/>
          <a:p>
            <a:r>
              <a:rPr lang="en-US" dirty="0"/>
              <a:t>B. The 3 Levels of Leadership</a:t>
            </a:r>
            <a:endParaRPr lang="en-US" alt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1691" y="2649832"/>
            <a:ext cx="8118021" cy="5030172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From Level-3 Principal at a Big 4 Consulting Firm</a:t>
            </a:r>
          </a:p>
          <a:p>
            <a:pPr eaLnBrk="1" hangingPunct="1"/>
            <a:endParaRPr lang="en-US" altLang="en-US" dirty="0">
              <a:solidFill>
                <a:schemeClr val="tx2"/>
              </a:solidFill>
            </a:endParaRPr>
          </a:p>
          <a:p>
            <a:pPr eaLnBrk="1" hangingPunct="1"/>
            <a:r>
              <a:rPr lang="en-US" altLang="en-US" dirty="0">
                <a:solidFill>
                  <a:schemeClr val="tx2"/>
                </a:solidFill>
              </a:rPr>
              <a:t>To Level-1 Entrepreneur</a:t>
            </a:r>
          </a:p>
        </p:txBody>
      </p:sp>
      <p:sp>
        <p:nvSpPr>
          <p:cNvPr id="14340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828800" y="6477000"/>
            <a:ext cx="72390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800"/>
              <a:t>Duplication prohibited without prior written consent of Leadership Strategies, Inc. Copyright 2013 Leadership Strategies, Inc.</a:t>
            </a:r>
          </a:p>
        </p:txBody>
      </p:sp>
      <p:sp>
        <p:nvSpPr>
          <p:cNvPr id="14341" name="Slide Number Placeholder 3"/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9A5CF8-71DE-41D9-82FB-604FB904C844}" type="slidenum">
              <a:rPr lang="en-US" altLang="en-US" sz="900">
                <a:latin typeface="Trebuchet MS" panose="020B0603020202020204" pitchFamily="34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900">
              <a:latin typeface="HelveticaNeue MediumExt" charset="0"/>
            </a:endParaRPr>
          </a:p>
        </p:txBody>
      </p:sp>
      <p:sp>
        <p:nvSpPr>
          <p:cNvPr id="14342" name="Text Box 4"/>
          <p:cNvSpPr txBox="1">
            <a:spLocks noChangeArrowheads="1"/>
          </p:cNvSpPr>
          <p:nvPr/>
        </p:nvSpPr>
        <p:spPr bwMode="auto">
          <a:xfrm>
            <a:off x="8782050" y="3770978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800" dirty="0">
                <a:solidFill>
                  <a:srgbClr val="CCCCFF"/>
                </a:solidFill>
              </a:rPr>
              <a:t>-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6030" y="2008403"/>
            <a:ext cx="488255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E46C0A"/>
                </a:solidFill>
                <a:latin typeface="Franklin Gothic Book" panose="020B0503020102020204" pitchFamily="34" charset="0"/>
              </a:rPr>
              <a:t>Record Relevant Information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92982" y="1118387"/>
            <a:ext cx="48930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E46C0A"/>
                </a:solidFill>
                <a:latin typeface="Franklin Gothic Book" panose="020B0503020102020204" pitchFamily="34" charset="0"/>
              </a:rPr>
              <a:t>Example #2: Principal to CEO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14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1-4</a:t>
            </a:r>
          </a:p>
        </p:txBody>
      </p:sp>
    </p:spTree>
    <p:extLst>
      <p:ext uri="{BB962C8B-B14F-4D97-AF65-F5344CB8AC3E}">
        <p14:creationId xmlns:p14="http://schemas.microsoft.com/office/powerpoint/2010/main" val="3497064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3626" y="2129363"/>
            <a:ext cx="2910348" cy="2463551"/>
          </a:xfrm>
          <a:prstGeom prst="rect">
            <a:avLst/>
          </a:prstGeom>
          <a:solidFill>
            <a:srgbClr val="00467F"/>
          </a:solidFill>
          <a:ln>
            <a:solidFill>
              <a:srgbClr val="0046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4800" y="3312018"/>
            <a:ext cx="8553124" cy="1898497"/>
          </a:xfrm>
        </p:spPr>
        <p:txBody>
          <a:bodyPr/>
          <a:lstStyle/>
          <a:p>
            <a:pPr marL="403225" indent="-403225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1.</a:t>
            </a:r>
            <a:r>
              <a:rPr lang="en-US" dirty="0"/>
              <a:t> What must a leader have accomplished </a:t>
            </a:r>
            <a:br>
              <a:rPr lang="en-US" dirty="0"/>
            </a:br>
            <a:r>
              <a:rPr lang="en-US" dirty="0"/>
              <a:t>to </a:t>
            </a:r>
            <a:r>
              <a:rPr lang="en-US" b="1" dirty="0"/>
              <a:t>move from Level 1 </a:t>
            </a:r>
            <a:r>
              <a:rPr lang="en-US" dirty="0"/>
              <a:t>to Level 2?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	Answer: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5" y="104622"/>
            <a:ext cx="5350645" cy="3326839"/>
          </a:xfrm>
          <a:prstGeom prst="rect">
            <a:avLst/>
          </a:prstGeom>
        </p:spPr>
      </p:pic>
      <p:pic>
        <p:nvPicPr>
          <p:cNvPr id="9" name="Picture 8" descr="question-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4" y="555574"/>
            <a:ext cx="2246065" cy="2239592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90669" y="4983389"/>
            <a:ext cx="8228979" cy="1274751"/>
          </a:xfrm>
        </p:spPr>
        <p:txBody>
          <a:bodyPr/>
          <a:lstStyle/>
          <a:p>
            <a:pPr marL="569913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 leader must understand what it takes to be successful in the job!</a:t>
            </a:r>
          </a:p>
        </p:txBody>
      </p:sp>
      <p:sp>
        <p:nvSpPr>
          <p:cNvPr id="11" name="Arrow: Down 10"/>
          <p:cNvSpPr/>
          <p:nvPr/>
        </p:nvSpPr>
        <p:spPr>
          <a:xfrm flipV="1">
            <a:off x="3262782" y="1651819"/>
            <a:ext cx="660289" cy="177964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50325" y="5026441"/>
            <a:ext cx="334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-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15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1-5</a:t>
            </a:r>
          </a:p>
        </p:txBody>
      </p:sp>
    </p:spTree>
    <p:extLst>
      <p:ext uri="{BB962C8B-B14F-4D97-AF65-F5344CB8AC3E}">
        <p14:creationId xmlns:p14="http://schemas.microsoft.com/office/powerpoint/2010/main" val="160699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 build="p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3626" y="2129363"/>
            <a:ext cx="2910348" cy="2463551"/>
          </a:xfrm>
          <a:prstGeom prst="rect">
            <a:avLst/>
          </a:prstGeom>
          <a:solidFill>
            <a:srgbClr val="00467F"/>
          </a:solidFill>
          <a:ln>
            <a:solidFill>
              <a:srgbClr val="0046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4802" y="3312018"/>
            <a:ext cx="8269393" cy="1898497"/>
          </a:xfrm>
        </p:spPr>
        <p:txBody>
          <a:bodyPr/>
          <a:lstStyle/>
          <a:p>
            <a:pPr marL="461963" indent="-461963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2.</a:t>
            </a:r>
            <a:r>
              <a:rPr lang="en-US" dirty="0"/>
              <a:t> What must a leader have in place to move from Level 2 to Level 3?</a:t>
            </a:r>
          </a:p>
          <a:p>
            <a:pPr marL="461963" indent="-461963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Answer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5" y="104622"/>
            <a:ext cx="5350645" cy="3326839"/>
          </a:xfrm>
          <a:prstGeom prst="rect">
            <a:avLst/>
          </a:prstGeom>
        </p:spPr>
      </p:pic>
      <p:pic>
        <p:nvPicPr>
          <p:cNvPr id="9" name="Picture 8" descr="question-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4" y="555574"/>
            <a:ext cx="2246065" cy="2239592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90669" y="4983389"/>
            <a:ext cx="8228979" cy="1274751"/>
          </a:xfrm>
        </p:spPr>
        <p:txBody>
          <a:bodyPr/>
          <a:lstStyle/>
          <a:p>
            <a:pPr marL="569913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 leader must have people who can coach other people.</a:t>
            </a:r>
          </a:p>
        </p:txBody>
      </p:sp>
      <p:sp>
        <p:nvSpPr>
          <p:cNvPr id="11" name="Arrow: Down 10"/>
          <p:cNvSpPr/>
          <p:nvPr/>
        </p:nvSpPr>
        <p:spPr>
          <a:xfrm flipV="1">
            <a:off x="3262782" y="471947"/>
            <a:ext cx="660289" cy="177964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50325" y="5026441"/>
            <a:ext cx="334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-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16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1-5</a:t>
            </a:r>
          </a:p>
        </p:txBody>
      </p:sp>
    </p:spTree>
    <p:extLst>
      <p:ext uri="{BB962C8B-B14F-4D97-AF65-F5344CB8AC3E}">
        <p14:creationId xmlns:p14="http://schemas.microsoft.com/office/powerpoint/2010/main" val="322189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3626" y="2129363"/>
            <a:ext cx="2910348" cy="2463551"/>
          </a:xfrm>
          <a:prstGeom prst="rect">
            <a:avLst/>
          </a:prstGeom>
          <a:solidFill>
            <a:srgbClr val="00467F"/>
          </a:solidFill>
          <a:ln>
            <a:solidFill>
              <a:srgbClr val="0046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4802" y="3312018"/>
            <a:ext cx="8269393" cy="1898497"/>
          </a:xfrm>
        </p:spPr>
        <p:txBody>
          <a:bodyPr/>
          <a:lstStyle/>
          <a:p>
            <a:pPr marL="461963" indent="-461963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3.</a:t>
            </a:r>
            <a:r>
              <a:rPr lang="en-US" dirty="0"/>
              <a:t> What are key reasons managers might never advance past Level 1?</a:t>
            </a:r>
          </a:p>
          <a:p>
            <a:pPr marL="461963" indent="-461963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Answer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 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5" y="104622"/>
            <a:ext cx="5350645" cy="3326839"/>
          </a:xfrm>
          <a:prstGeom prst="rect">
            <a:avLst/>
          </a:prstGeom>
        </p:spPr>
      </p:pic>
      <p:pic>
        <p:nvPicPr>
          <p:cNvPr id="9" name="Picture 8" descr="question-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4" y="555574"/>
            <a:ext cx="2246065" cy="2239592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90669" y="4698255"/>
            <a:ext cx="8228979" cy="1274751"/>
          </a:xfrm>
        </p:spPr>
        <p:txBody>
          <a:bodyPr/>
          <a:lstStyle/>
          <a:p>
            <a:pPr marL="569913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They don’t know that there are other levels!</a:t>
            </a:r>
          </a:p>
        </p:txBody>
      </p:sp>
      <p:sp>
        <p:nvSpPr>
          <p:cNvPr id="6" name="Arrow: Curved Down 5"/>
          <p:cNvSpPr/>
          <p:nvPr/>
        </p:nvSpPr>
        <p:spPr>
          <a:xfrm>
            <a:off x="3254481" y="2352709"/>
            <a:ext cx="914400" cy="457200"/>
          </a:xfrm>
          <a:prstGeom prst="curved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Arrow: Curved Down 11"/>
          <p:cNvSpPr/>
          <p:nvPr/>
        </p:nvSpPr>
        <p:spPr>
          <a:xfrm flipH="1" flipV="1">
            <a:off x="3220065" y="2878742"/>
            <a:ext cx="914400" cy="457200"/>
          </a:xfrm>
          <a:prstGeom prst="curved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819149" y="5026441"/>
            <a:ext cx="334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-</a:t>
            </a:r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17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1-5</a:t>
            </a:r>
          </a:p>
        </p:txBody>
      </p:sp>
    </p:spTree>
    <p:extLst>
      <p:ext uri="{BB962C8B-B14F-4D97-AF65-F5344CB8AC3E}">
        <p14:creationId xmlns:p14="http://schemas.microsoft.com/office/powerpoint/2010/main" val="427772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6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3626" y="2129363"/>
            <a:ext cx="2910348" cy="2463551"/>
          </a:xfrm>
          <a:prstGeom prst="rect">
            <a:avLst/>
          </a:prstGeom>
          <a:solidFill>
            <a:srgbClr val="00467F"/>
          </a:solidFill>
          <a:ln>
            <a:solidFill>
              <a:srgbClr val="0046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304802" y="3312018"/>
            <a:ext cx="8269393" cy="1898497"/>
          </a:xfrm>
        </p:spPr>
        <p:txBody>
          <a:bodyPr/>
          <a:lstStyle/>
          <a:p>
            <a:pPr marL="461963" indent="-461963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4.</a:t>
            </a:r>
            <a:r>
              <a:rPr lang="en-US" dirty="0"/>
              <a:t> To be most effective, what should a leader do when he/she takes a new position?</a:t>
            </a:r>
          </a:p>
          <a:p>
            <a:pPr marL="461963" indent="-461963">
              <a:buNone/>
            </a:pPr>
            <a:r>
              <a:rPr lang="en-US" dirty="0"/>
              <a:t>	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Answer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6165" y="104622"/>
            <a:ext cx="5350645" cy="3326839"/>
          </a:xfrm>
          <a:prstGeom prst="rect">
            <a:avLst/>
          </a:prstGeom>
        </p:spPr>
      </p:pic>
      <p:pic>
        <p:nvPicPr>
          <p:cNvPr id="9" name="Picture 8" descr="question-mar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64" y="555574"/>
            <a:ext cx="2246065" cy="2239592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690669" y="4698255"/>
            <a:ext cx="8228979" cy="1274751"/>
          </a:xfrm>
        </p:spPr>
        <p:txBody>
          <a:bodyPr/>
          <a:lstStyle/>
          <a:p>
            <a:pPr marL="569913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Start back at Level 1.</a:t>
            </a:r>
          </a:p>
        </p:txBody>
      </p:sp>
      <p:sp>
        <p:nvSpPr>
          <p:cNvPr id="11" name="Arrow: Down 10"/>
          <p:cNvSpPr/>
          <p:nvPr/>
        </p:nvSpPr>
        <p:spPr>
          <a:xfrm>
            <a:off x="3262782" y="471945"/>
            <a:ext cx="660289" cy="273473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50325" y="4947785"/>
            <a:ext cx="334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50000"/>
                  </a:schemeClr>
                </a:solidFill>
              </a:rPr>
              <a:t>-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18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1-5</a:t>
            </a:r>
          </a:p>
        </p:txBody>
      </p:sp>
    </p:spTree>
    <p:extLst>
      <p:ext uri="{BB962C8B-B14F-4D97-AF65-F5344CB8AC3E}">
        <p14:creationId xmlns:p14="http://schemas.microsoft.com/office/powerpoint/2010/main" val="375364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2015, Leadership Strategies, Inc. - V15.07c Duplication prohibited without consent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3630613" y="2272794"/>
            <a:ext cx="5041900" cy="1898497"/>
          </a:xfrm>
        </p:spPr>
        <p:txBody>
          <a:bodyPr/>
          <a:lstStyle/>
          <a:p>
            <a:pPr marL="514350" indent="-514350">
              <a:buClr>
                <a:srgbClr val="FAC090"/>
              </a:buClr>
              <a:buFont typeface="+mj-lt"/>
              <a:buAutoNum type="arabicPeriod" startAt="5"/>
            </a:pPr>
            <a:r>
              <a:rPr lang="en-US" dirty="0"/>
              <a:t>Who is responsible for the development of the organization’s leaders?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Answer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: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4188147" y="3938694"/>
            <a:ext cx="8228979" cy="1274751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Everyone </a:t>
            </a:r>
            <a:r>
              <a:rPr lang="en-US" dirty="0">
                <a:solidFill>
                  <a:srgbClr val="FAC090"/>
                </a:solidFill>
              </a:rPr>
              <a:t>has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 role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9569" y="4222126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19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1-5</a:t>
            </a:r>
          </a:p>
        </p:txBody>
      </p:sp>
    </p:spTree>
    <p:extLst>
      <p:ext uri="{BB962C8B-B14F-4D97-AF65-F5344CB8AC3E}">
        <p14:creationId xmlns:p14="http://schemas.microsoft.com/office/powerpoint/2010/main" val="3650151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13096" r="422" b="198"/>
          <a:stretch/>
        </p:blipFill>
        <p:spPr>
          <a:xfrm>
            <a:off x="-20906" y="1717289"/>
            <a:ext cx="9144000" cy="5280842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7728297"/>
              </p:ext>
            </p:extLst>
          </p:nvPr>
        </p:nvGraphicFramePr>
        <p:xfrm>
          <a:off x="2207400" y="559553"/>
          <a:ext cx="689199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334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6243658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200" dirty="0"/>
                        <a:t>Getting Started, Facilitating Yourself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8817661" y="6241425"/>
            <a:ext cx="257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2057" y="0"/>
            <a:ext cx="2194560" cy="22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946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914400" y="1368171"/>
            <a:ext cx="7086600" cy="4886325"/>
            <a:chOff x="576" y="666"/>
            <a:chExt cx="4464" cy="3078"/>
          </a:xfrm>
        </p:grpSpPr>
        <p:sp>
          <p:nvSpPr>
            <p:cNvPr id="96273" name="Text Box 4"/>
            <p:cNvSpPr txBox="1">
              <a:spLocks noChangeArrowheads="1"/>
            </p:cNvSpPr>
            <p:nvPr/>
          </p:nvSpPr>
          <p:spPr bwMode="auto">
            <a:xfrm>
              <a:off x="1746" y="666"/>
              <a:ext cx="218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800">
                  <a:solidFill>
                    <a:schemeClr val="tx1"/>
                  </a:solidFill>
                  <a:latin typeface="Times New Roman" panose="02020603050405020304" pitchFamily="18" charset="0"/>
                </a:rPr>
                <a:t>Executive Leadership</a:t>
              </a:r>
            </a:p>
          </p:txBody>
        </p:sp>
        <p:sp>
          <p:nvSpPr>
            <p:cNvPr id="96274" name="AutoShape 5"/>
            <p:cNvSpPr>
              <a:spLocks noChangeArrowheads="1"/>
            </p:cNvSpPr>
            <p:nvPr/>
          </p:nvSpPr>
          <p:spPr bwMode="auto">
            <a:xfrm>
              <a:off x="576" y="816"/>
              <a:ext cx="1086" cy="2928"/>
            </a:xfrm>
            <a:prstGeom prst="curvedRightArrow">
              <a:avLst>
                <a:gd name="adj1" fmla="val 53923"/>
                <a:gd name="adj2" fmla="val 107845"/>
                <a:gd name="adj3" fmla="val 33333"/>
              </a:avLst>
            </a:prstGeom>
            <a:solidFill>
              <a:srgbClr val="CC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sp>
          <p:nvSpPr>
            <p:cNvPr id="96275" name="AutoShape 6"/>
            <p:cNvSpPr>
              <a:spLocks noChangeArrowheads="1"/>
            </p:cNvSpPr>
            <p:nvPr/>
          </p:nvSpPr>
          <p:spPr bwMode="auto">
            <a:xfrm flipH="1">
              <a:off x="3954" y="768"/>
              <a:ext cx="1086" cy="2928"/>
            </a:xfrm>
            <a:prstGeom prst="curvedRightArrow">
              <a:avLst>
                <a:gd name="adj1" fmla="val 53923"/>
                <a:gd name="adj2" fmla="val 107845"/>
                <a:gd name="adj3" fmla="val 33333"/>
              </a:avLst>
            </a:prstGeom>
            <a:solidFill>
              <a:srgbClr val="CCFF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3333750" y="1987296"/>
            <a:ext cx="2762250" cy="3897313"/>
            <a:chOff x="1821" y="1056"/>
            <a:chExt cx="1740" cy="2455"/>
          </a:xfrm>
        </p:grpSpPr>
        <p:sp>
          <p:nvSpPr>
            <p:cNvPr id="96269" name="Text Box 8"/>
            <p:cNvSpPr txBox="1">
              <a:spLocks noChangeArrowheads="1"/>
            </p:cNvSpPr>
            <p:nvPr/>
          </p:nvSpPr>
          <p:spPr bwMode="auto">
            <a:xfrm>
              <a:off x="1930" y="1936"/>
              <a:ext cx="142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800">
                  <a:solidFill>
                    <a:schemeClr val="tx1"/>
                  </a:solidFill>
                  <a:latin typeface="Times New Roman" panose="02020603050405020304" pitchFamily="18" charset="0"/>
                </a:rPr>
                <a:t>Every Leader</a:t>
              </a:r>
            </a:p>
          </p:txBody>
        </p:sp>
        <p:sp>
          <p:nvSpPr>
            <p:cNvPr id="96270" name="Text Box 9"/>
            <p:cNvSpPr txBox="1">
              <a:spLocks noChangeArrowheads="1"/>
            </p:cNvSpPr>
            <p:nvPr/>
          </p:nvSpPr>
          <p:spPr bwMode="auto">
            <a:xfrm>
              <a:off x="1821" y="3184"/>
              <a:ext cx="1740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US" altLang="en-US" sz="2800">
                  <a:solidFill>
                    <a:schemeClr val="tx1"/>
                  </a:solidFill>
                  <a:latin typeface="Times New Roman" panose="02020603050405020304" pitchFamily="18" charset="0"/>
                </a:rPr>
                <a:t>Every Individual</a:t>
              </a:r>
            </a:p>
          </p:txBody>
        </p:sp>
        <p:sp>
          <p:nvSpPr>
            <p:cNvPr id="96271" name="AutoShape 10"/>
            <p:cNvSpPr>
              <a:spLocks noChangeArrowheads="1"/>
            </p:cNvSpPr>
            <p:nvPr/>
          </p:nvSpPr>
          <p:spPr bwMode="auto">
            <a:xfrm>
              <a:off x="2544" y="1056"/>
              <a:ext cx="306" cy="864"/>
            </a:xfrm>
            <a:prstGeom prst="downArrow">
              <a:avLst>
                <a:gd name="adj1" fmla="val 50000"/>
                <a:gd name="adj2" fmla="val 7058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  <p:sp>
          <p:nvSpPr>
            <p:cNvPr id="96272" name="AutoShape 11"/>
            <p:cNvSpPr>
              <a:spLocks noChangeArrowheads="1"/>
            </p:cNvSpPr>
            <p:nvPr/>
          </p:nvSpPr>
          <p:spPr bwMode="auto">
            <a:xfrm>
              <a:off x="2544" y="2352"/>
              <a:ext cx="306" cy="864"/>
            </a:xfrm>
            <a:prstGeom prst="downArrow">
              <a:avLst>
                <a:gd name="adj1" fmla="val 50000"/>
                <a:gd name="adj2" fmla="val 70588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5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3200">
                  <a:solidFill>
                    <a:srgbClr val="0000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000066"/>
                </a:buClr>
                <a:buSzPct val="60000"/>
                <a:buFont typeface="Wingdings" panose="05000000000000000000" pitchFamily="2" charset="2"/>
                <a:buChar char="q"/>
                <a:defRPr sz="2800">
                  <a:solidFill>
                    <a:srgbClr val="0000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q"/>
                <a:defRPr sz="2400">
                  <a:solidFill>
                    <a:srgbClr val="0000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000066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99CC00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rgbClr val="000066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sz="3800">
                <a:solidFill>
                  <a:srgbClr val="104A73"/>
                </a:solidFill>
              </a:endParaRPr>
            </a:p>
          </p:txBody>
        </p:sp>
      </p:grpSp>
      <p:sp>
        <p:nvSpPr>
          <p:cNvPr id="713740" name="AutoShape 12"/>
          <p:cNvSpPr>
            <a:spLocks noChangeArrowheads="1"/>
          </p:cNvSpPr>
          <p:nvPr/>
        </p:nvSpPr>
        <p:spPr bwMode="auto">
          <a:xfrm flipH="1" flipV="1">
            <a:off x="4281488" y="5644896"/>
            <a:ext cx="976312" cy="976313"/>
          </a:xfrm>
          <a:custGeom>
            <a:avLst/>
            <a:gdLst>
              <a:gd name="T0" fmla="*/ 2147483646 w 21600"/>
              <a:gd name="T1" fmla="*/ 2147483646 h 21600"/>
              <a:gd name="T2" fmla="*/ 2147483646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2147483646 w 21600"/>
              <a:gd name="T9" fmla="*/ 2147483646 h 21600"/>
              <a:gd name="T10" fmla="*/ 2147483646 w 21600"/>
              <a:gd name="T11" fmla="*/ 2147483646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cubicBezTo>
                  <a:pt x="5399" y="11752"/>
                  <a:pt x="5652" y="12688"/>
                  <a:pt x="6130" y="13512"/>
                </a:cubicBezTo>
                <a:lnTo>
                  <a:pt x="1461" y="16225"/>
                </a:lnTo>
                <a:cubicBezTo>
                  <a:pt x="504" y="14577"/>
                  <a:pt x="0" y="12705"/>
                  <a:pt x="0" y="10800"/>
                </a:cubicBezTo>
                <a:cubicBezTo>
                  <a:pt x="0" y="4835"/>
                  <a:pt x="4835" y="0"/>
                  <a:pt x="10800" y="0"/>
                </a:cubicBezTo>
                <a:cubicBezTo>
                  <a:pt x="16764" y="-1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2895600" y="1834896"/>
            <a:ext cx="900113" cy="3886200"/>
            <a:chOff x="1632" y="960"/>
            <a:chExt cx="567" cy="2448"/>
          </a:xfrm>
        </p:grpSpPr>
        <p:sp>
          <p:nvSpPr>
            <p:cNvPr id="96267" name="AutoShape 14"/>
            <p:cNvSpPr>
              <a:spLocks noChangeArrowheads="1"/>
            </p:cNvSpPr>
            <p:nvPr/>
          </p:nvSpPr>
          <p:spPr bwMode="auto">
            <a:xfrm rot="5400000" flipH="1" flipV="1">
              <a:off x="1316" y="2524"/>
              <a:ext cx="1200" cy="5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8 w 21600"/>
                <a:gd name="T19" fmla="*/ 3162 h 21600"/>
                <a:gd name="T20" fmla="*/ 18432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186" y="7199"/>
                  </a:moveTo>
                  <a:cubicBezTo>
                    <a:pt x="14108" y="5886"/>
                    <a:pt x="12498" y="5125"/>
                    <a:pt x="10800" y="5125"/>
                  </a:cubicBezTo>
                  <a:cubicBezTo>
                    <a:pt x="7952" y="5124"/>
                    <a:pt x="5545" y="7235"/>
                    <a:pt x="5173" y="10058"/>
                  </a:cubicBezTo>
                  <a:lnTo>
                    <a:pt x="92" y="9388"/>
                  </a:lnTo>
                  <a:cubicBezTo>
                    <a:pt x="800" y="4016"/>
                    <a:pt x="5380" y="-1"/>
                    <a:pt x="10800" y="0"/>
                  </a:cubicBezTo>
                  <a:cubicBezTo>
                    <a:pt x="14033" y="0"/>
                    <a:pt x="17096" y="1448"/>
                    <a:pt x="19147" y="3947"/>
                  </a:cubicBezTo>
                  <a:lnTo>
                    <a:pt x="21234" y="2234"/>
                  </a:lnTo>
                  <a:lnTo>
                    <a:pt x="20506" y="9641"/>
                  </a:lnTo>
                  <a:lnTo>
                    <a:pt x="13099" y="8912"/>
                  </a:lnTo>
                  <a:lnTo>
                    <a:pt x="15186" y="719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268" name="AutoShape 15"/>
            <p:cNvSpPr>
              <a:spLocks noChangeArrowheads="1"/>
            </p:cNvSpPr>
            <p:nvPr/>
          </p:nvSpPr>
          <p:spPr bwMode="auto">
            <a:xfrm rot="5400000" flipH="1" flipV="1">
              <a:off x="1316" y="1276"/>
              <a:ext cx="1200" cy="56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8 w 21600"/>
                <a:gd name="T19" fmla="*/ 3162 h 21600"/>
                <a:gd name="T20" fmla="*/ 18432 w 21600"/>
                <a:gd name="T21" fmla="*/ 1843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186" y="7199"/>
                  </a:moveTo>
                  <a:cubicBezTo>
                    <a:pt x="14108" y="5886"/>
                    <a:pt x="12498" y="5125"/>
                    <a:pt x="10800" y="5125"/>
                  </a:cubicBezTo>
                  <a:cubicBezTo>
                    <a:pt x="7952" y="5124"/>
                    <a:pt x="5545" y="7235"/>
                    <a:pt x="5173" y="10058"/>
                  </a:cubicBezTo>
                  <a:lnTo>
                    <a:pt x="92" y="9388"/>
                  </a:lnTo>
                  <a:cubicBezTo>
                    <a:pt x="800" y="4016"/>
                    <a:pt x="5380" y="-1"/>
                    <a:pt x="10800" y="0"/>
                  </a:cubicBezTo>
                  <a:cubicBezTo>
                    <a:pt x="14033" y="0"/>
                    <a:pt x="17096" y="1448"/>
                    <a:pt x="19147" y="3947"/>
                  </a:cubicBezTo>
                  <a:lnTo>
                    <a:pt x="21234" y="2234"/>
                  </a:lnTo>
                  <a:lnTo>
                    <a:pt x="20506" y="9641"/>
                  </a:lnTo>
                  <a:lnTo>
                    <a:pt x="13099" y="8912"/>
                  </a:lnTo>
                  <a:lnTo>
                    <a:pt x="15186" y="7199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6265" name="Text Box 4"/>
          <p:cNvSpPr txBox="1">
            <a:spLocks noChangeArrowheads="1"/>
          </p:cNvSpPr>
          <p:nvPr/>
        </p:nvSpPr>
        <p:spPr bwMode="auto">
          <a:xfrm>
            <a:off x="8696325" y="1723753"/>
            <a:ext cx="285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spcBef>
                <a:spcPct val="5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rgbClr val="000066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000066"/>
              </a:buClr>
              <a:buSzPct val="60000"/>
              <a:buFont typeface="Wingdings" panose="05000000000000000000" pitchFamily="2" charset="2"/>
              <a:buChar char="q"/>
              <a:defRPr sz="2800">
                <a:solidFill>
                  <a:srgbClr val="000066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q"/>
              <a:defRPr sz="2400">
                <a:solidFill>
                  <a:srgbClr val="000066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000066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9CC00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rgbClr val="000066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800">
                <a:solidFill>
                  <a:srgbClr val="CCCCFF"/>
                </a:solidFill>
              </a:rPr>
              <a:t>-</a:t>
            </a:r>
          </a:p>
        </p:txBody>
      </p:sp>
      <p:sp>
        <p:nvSpPr>
          <p:cNvPr id="20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11830" y="259080"/>
            <a:ext cx="1411854" cy="973498"/>
          </a:xfrm>
        </p:spPr>
        <p:txBody>
          <a:bodyPr/>
          <a:lstStyle/>
          <a:p>
            <a:fld id="{53A1559F-C2B4-5749-B15A-A88D8DD5B87C}" type="slidenum">
              <a:rPr lang="en-US" smtClean="0"/>
              <a:pPr/>
              <a:t>20</a:t>
            </a:fld>
            <a:r>
              <a:rPr lang="en-US" dirty="0"/>
              <a:t> | M: N/A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96030" y="0"/>
            <a:ext cx="8182952" cy="973498"/>
          </a:xfrm>
          <a:prstGeom prst="rect">
            <a:avLst/>
          </a:prstGeom>
        </p:spPr>
        <p:txBody>
          <a:bodyPr anchor="ctr"/>
          <a:lstStyle>
            <a:lvl1pPr algn="l" defTabSz="4572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4346C"/>
                </a:solidFill>
                <a:latin typeface="Franklin Gothic Book"/>
                <a:ea typeface="+mj-ea"/>
                <a:cs typeface="Franklin Gothic Book"/>
              </a:defRPr>
            </a:lvl1pPr>
          </a:lstStyle>
          <a:p>
            <a:r>
              <a:rPr lang="en-US" dirty="0"/>
              <a:t>B. The 3 Levels of Leadership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2982" y="898931"/>
            <a:ext cx="709649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srgbClr val="E46C0A"/>
                </a:solidFill>
                <a:latin typeface="Franklin Gothic Book" panose="020B0503020102020204" pitchFamily="34" charset="0"/>
              </a:rPr>
              <a:t>Responsibility for Leadership Development</a:t>
            </a:r>
          </a:p>
        </p:txBody>
      </p:sp>
    </p:spTree>
    <p:extLst>
      <p:ext uri="{BB962C8B-B14F-4D97-AF65-F5344CB8AC3E}">
        <p14:creationId xmlns:p14="http://schemas.microsoft.com/office/powerpoint/2010/main" val="365737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1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374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45" y="1225296"/>
            <a:ext cx="4018498" cy="5096476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At which level are you operating today?</a:t>
            </a:r>
          </a:p>
          <a:p>
            <a:endParaRPr lang="en-US" sz="1000" dirty="0"/>
          </a:p>
          <a:p>
            <a:r>
              <a:rPr lang="en-US" dirty="0"/>
              <a:t>What do you have to put in place for you to move to the next level?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6030" y="0"/>
            <a:ext cx="7373796" cy="973498"/>
          </a:xfrm>
        </p:spPr>
        <p:txBody>
          <a:bodyPr/>
          <a:lstStyle/>
          <a:p>
            <a:r>
              <a:rPr lang="en-US" dirty="0"/>
              <a:t>Spring Forward 1a– How do You Move to the Next Level?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09569" y="2161620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21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1-5</a:t>
            </a:r>
          </a:p>
        </p:txBody>
      </p:sp>
    </p:spTree>
    <p:extLst>
      <p:ext uri="{BB962C8B-B14F-4D97-AF65-F5344CB8AC3E}">
        <p14:creationId xmlns:p14="http://schemas.microsoft.com/office/powerpoint/2010/main" val="39458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21715" r="422" b="25749"/>
          <a:stretch/>
        </p:blipFill>
        <p:spPr>
          <a:xfrm>
            <a:off x="-188171" y="2"/>
            <a:ext cx="9410563" cy="329301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79078" y="4187877"/>
            <a:ext cx="6740769" cy="264637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accent1"/>
                </a:solidFill>
              </a:rPr>
              <a:t>Manager vs. Leader 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</a:t>
            </a:r>
            <a:endParaRPr lang="en-US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accent1"/>
                </a:solidFill>
              </a:rPr>
              <a:t>3 Levels of Leadership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</a:t>
            </a: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Exercise</a:t>
            </a:r>
            <a:r>
              <a:rPr lang="en-US" sz="2400" dirty="0">
                <a:solidFill>
                  <a:schemeClr val="accent1"/>
                </a:solidFill>
              </a:rPr>
              <a:t>: How do you move to the next level? 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</a:t>
            </a:r>
            <a:endParaRPr lang="en-US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Workshop Introduction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What is Facilitative Leadership?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The TAFA Principles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0154386"/>
              </p:ext>
            </p:extLst>
          </p:nvPr>
        </p:nvGraphicFramePr>
        <p:xfrm>
          <a:off x="604017" y="3432281"/>
          <a:ext cx="810736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664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7344697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/>
                        <a:t>Getting Started, Facilitating </a:t>
                      </a:r>
                      <a:r>
                        <a:rPr lang="en-US" sz="3600" dirty="0"/>
                        <a:t>Yourself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40" y="4151017"/>
            <a:ext cx="2194560" cy="22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54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Workshop 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30" y="1727444"/>
            <a:ext cx="8229600" cy="5030172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As a result of this session, participants will be able to use the TAFA </a:t>
            </a:r>
            <a:r>
              <a:rPr lang="en-US" i="1" dirty="0">
                <a:solidFill>
                  <a:schemeClr val="tx2"/>
                </a:solidFill>
              </a:rPr>
              <a:t>“Take a Facilitative Approach”</a:t>
            </a:r>
            <a:r>
              <a:rPr lang="en-US" dirty="0">
                <a:solidFill>
                  <a:schemeClr val="tx2"/>
                </a:solidFill>
              </a:rPr>
              <a:t> principles to:</a:t>
            </a:r>
          </a:p>
          <a:p>
            <a:r>
              <a:rPr lang="en-US" b="1" dirty="0">
                <a:solidFill>
                  <a:schemeClr val="tx2"/>
                </a:solidFill>
              </a:rPr>
              <a:t>Be more facilitative </a:t>
            </a:r>
            <a:r>
              <a:rPr lang="en-US" dirty="0">
                <a:solidFill>
                  <a:schemeClr val="tx2"/>
                </a:solidFill>
              </a:rPr>
              <a:t>in leading, decision making, and problem solving</a:t>
            </a:r>
          </a:p>
          <a:p>
            <a:r>
              <a:rPr lang="en-US" b="1" dirty="0">
                <a:solidFill>
                  <a:schemeClr val="tx2"/>
                </a:solidFill>
              </a:rPr>
              <a:t>Increase buy-in </a:t>
            </a:r>
            <a:r>
              <a:rPr lang="en-US" dirty="0">
                <a:solidFill>
                  <a:schemeClr val="tx2"/>
                </a:solidFill>
              </a:rPr>
              <a:t>and engagement</a:t>
            </a:r>
          </a:p>
          <a:p>
            <a:r>
              <a:rPr lang="en-US" b="1" dirty="0">
                <a:solidFill>
                  <a:schemeClr val="tx2"/>
                </a:solidFill>
              </a:rPr>
              <a:t>Build consensus </a:t>
            </a:r>
            <a:r>
              <a:rPr lang="en-US" dirty="0">
                <a:solidFill>
                  <a:schemeClr val="tx2"/>
                </a:solidFill>
              </a:rPr>
              <a:t>and defuse dysfunction</a:t>
            </a:r>
          </a:p>
          <a:p>
            <a:r>
              <a:rPr lang="en-US" b="1" dirty="0">
                <a:solidFill>
                  <a:schemeClr val="tx2"/>
                </a:solidFill>
              </a:rPr>
              <a:t>Achieve better results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2015, Leadership Strategies, Inc. - V15.07c Duplication prohibited without consent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9569" y="4931567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030" y="1088861"/>
            <a:ext cx="64893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E46C0A"/>
                </a:solidFill>
                <a:latin typeface="Franklin Gothic Book"/>
              </a:rPr>
              <a:t>Course Objectives: The Facilitative Leader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23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1-6</a:t>
            </a:r>
          </a:p>
        </p:txBody>
      </p:sp>
    </p:spTree>
    <p:extLst>
      <p:ext uri="{BB962C8B-B14F-4D97-AF65-F5344CB8AC3E}">
        <p14:creationId xmlns:p14="http://schemas.microsoft.com/office/powerpoint/2010/main" val="124390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Workshop Introduction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296030" y="1773164"/>
            <a:ext cx="8071290" cy="5247397"/>
          </a:xfrm>
        </p:spPr>
        <p:txBody>
          <a:bodyPr/>
          <a:lstStyle/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Think about a recent leadership experience you’ve had. It may have been a coaching conversation, a meeting with your team, or some other activity.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dirty="0">
                <a:solidFill>
                  <a:schemeClr val="tx2"/>
                </a:solidFill>
              </a:rPr>
              <a:t>Think about the challenges you had, the things that did not go well, the things you know you have to get better at handling.  </a:t>
            </a:r>
          </a:p>
          <a:p>
            <a:pPr marL="0" indent="0">
              <a:spcAft>
                <a:spcPts val="1200"/>
              </a:spcAft>
              <a:buNone/>
            </a:pPr>
            <a:r>
              <a:rPr lang="en-US" b="1" dirty="0">
                <a:solidFill>
                  <a:schemeClr val="tx2"/>
                </a:solidFill>
                <a:latin typeface="Franklin Gothic Demi" panose="020B0703020102020204" pitchFamily="34" charset="0"/>
              </a:rPr>
              <a:t>What are the key areas in which you would like to improve your leadership skills?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809569" y="4717478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030" y="1088861"/>
            <a:ext cx="44465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E46C0A"/>
                </a:solidFill>
                <a:latin typeface="Franklin Gothic Book"/>
              </a:rPr>
              <a:t>Leadership Skills to Improve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/>
              <a:pPr/>
              <a:t>24</a:t>
            </a:fld>
            <a:r>
              <a:rPr lang="en-US" dirty="0"/>
              <a:t> | 1-6</a:t>
            </a:r>
          </a:p>
        </p:txBody>
      </p:sp>
    </p:spTree>
    <p:extLst>
      <p:ext uri="{BB962C8B-B14F-4D97-AF65-F5344CB8AC3E}">
        <p14:creationId xmlns:p14="http://schemas.microsoft.com/office/powerpoint/2010/main" val="24007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Workshop Introduction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80763" y="1685662"/>
          <a:ext cx="3200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799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95601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Getting Started, Facilitating Yourself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939069" y="1699558"/>
          <a:ext cx="3131579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93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39786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Communication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rgbClr val="FFB115"/>
                        </a:gs>
                        <a:gs pos="64000">
                          <a:srgbClr val="FFB115"/>
                        </a:gs>
                        <a:gs pos="32500">
                          <a:schemeClr val="accent5">
                            <a:lumMod val="60000"/>
                            <a:lumOff val="40000"/>
                          </a:schemeClr>
                        </a:gs>
                        <a:gs pos="1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380763" y="2759638"/>
          <a:ext cx="3200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798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95602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and Coaching Individuals</a:t>
                      </a:r>
                    </a:p>
                  </a:txBody>
                  <a:tcPr>
                    <a:solidFill>
                      <a:srgbClr val="FFB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939069" y="3863678"/>
          <a:ext cx="3131579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93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39786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Facilitating Your Strategy</a:t>
                      </a:r>
                    </a:p>
                  </a:txBody>
                  <a:tcPr>
                    <a:solidFill>
                      <a:srgbClr val="ACBF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380763" y="4907590"/>
          <a:ext cx="318300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521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87484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658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Meetings Part 1</a:t>
                      </a:r>
                    </a:p>
                  </a:txBody>
                  <a:tcPr>
                    <a:solidFill>
                      <a:srgbClr val="004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939069" y="4945737"/>
          <a:ext cx="31393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922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37378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Meetings Part 2</a:t>
                      </a:r>
                    </a:p>
                  </a:txBody>
                  <a:tcPr>
                    <a:solidFill>
                      <a:srgbClr val="004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939069" y="2781618"/>
          <a:ext cx="31393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253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46047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Your Team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500" y="78746"/>
            <a:ext cx="1384438" cy="1389846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380763" y="3833614"/>
          <a:ext cx="3233839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04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630335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Agreement </a:t>
                      </a:r>
                    </a:p>
                  </a:txBody>
                  <a:tcPr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96030" y="997421"/>
            <a:ext cx="26409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E46C0A"/>
                </a:solidFill>
                <a:latin typeface="Franklin Gothic Book"/>
              </a:rPr>
              <a:t>Course Modules</a:t>
            </a:r>
          </a:p>
        </p:txBody>
      </p:sp>
      <p:sp>
        <p:nvSpPr>
          <p:cNvPr id="1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25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1-7</a:t>
            </a:r>
          </a:p>
        </p:txBody>
      </p:sp>
    </p:spTree>
    <p:extLst>
      <p:ext uri="{BB962C8B-B14F-4D97-AF65-F5344CB8AC3E}">
        <p14:creationId xmlns:p14="http://schemas.microsoft.com/office/powerpoint/2010/main" val="410911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21715" r="422" b="25749"/>
          <a:stretch/>
        </p:blipFill>
        <p:spPr>
          <a:xfrm>
            <a:off x="-188171" y="2"/>
            <a:ext cx="9410563" cy="329301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79078" y="4187877"/>
            <a:ext cx="6740769" cy="264637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Manager vs. Leader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3 Levels of Leadership</a:t>
            </a:r>
            <a:r>
              <a:rPr lang="en-US" sz="2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46C0A"/>
                </a:solidFill>
              </a:rPr>
              <a:t>Exercise</a:t>
            </a:r>
            <a:r>
              <a:rPr lang="en-US" sz="2400" dirty="0">
                <a:solidFill>
                  <a:schemeClr val="tx2"/>
                </a:solidFill>
              </a:rPr>
              <a:t>: How do you move to the next level? 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Workshop Introduction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What is Facilitative Leadership?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The TAFA Principles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04017" y="3432281"/>
          <a:ext cx="810736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664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7344697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Getting Started, Facilitating Yourself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40" y="4151017"/>
            <a:ext cx="2194560" cy="2203132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26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1-8</a:t>
            </a:r>
          </a:p>
        </p:txBody>
      </p:sp>
    </p:spTree>
    <p:extLst>
      <p:ext uri="{BB962C8B-B14F-4D97-AF65-F5344CB8AC3E}">
        <p14:creationId xmlns:p14="http://schemas.microsoft.com/office/powerpoint/2010/main" val="3115225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941130"/>
            <a:ext cx="9144000" cy="49696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602769" y="3867610"/>
            <a:ext cx="9144000" cy="2415315"/>
          </a:xfrm>
        </p:spPr>
        <p:txBody>
          <a:bodyPr>
            <a:noAutofit/>
          </a:bodyPr>
          <a:lstStyle/>
          <a:p>
            <a:pPr marL="457200" lvl="0" indent="-457200">
              <a:spcBef>
                <a:spcPts val="0"/>
              </a:spcBef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Understanding Communication Styles</a:t>
            </a:r>
          </a:p>
          <a:p>
            <a:pPr marL="457200" lvl="0" indent="-457200">
              <a:spcBef>
                <a:spcPts val="0"/>
              </a:spcBef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Adapting to the Styles of Others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Exercise</a:t>
            </a:r>
            <a:r>
              <a:rPr lang="en-US" sz="2400" dirty="0">
                <a:solidFill>
                  <a:schemeClr val="tx2"/>
                </a:solidFill>
              </a:rPr>
              <a:t>: Adapting to Your Team’s Styles</a:t>
            </a:r>
          </a:p>
          <a:p>
            <a:pPr marL="457200" lvl="0" indent="-457200">
              <a:spcBef>
                <a:spcPts val="0"/>
              </a:spcBef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Identifying styles</a:t>
            </a:r>
          </a:p>
          <a:p>
            <a:pPr marL="457200" indent="-457200">
              <a:spcBef>
                <a:spcPts val="0"/>
              </a:spcBef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Recognizing and Addressing Style Clashes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Exercise</a:t>
            </a:r>
            <a:r>
              <a:rPr lang="en-US" sz="2400" dirty="0">
                <a:solidFill>
                  <a:schemeClr val="tx2"/>
                </a:solidFill>
              </a:rPr>
              <a:t>: Communicating Across Styles</a:t>
            </a:r>
          </a:p>
          <a:p>
            <a:pPr marL="457200" indent="-457200">
              <a:spcBef>
                <a:spcPts val="0"/>
              </a:spcBef>
              <a:buFont typeface="+mj-lt"/>
              <a:buAutoNum type="alphaUcPeriod" startAt="5"/>
            </a:pPr>
            <a:r>
              <a:rPr lang="en-US" sz="2400" dirty="0">
                <a:solidFill>
                  <a:schemeClr val="tx2"/>
                </a:solidFill>
              </a:rPr>
              <a:t>Your DISC report: Understanding Your Biases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7" b="5189"/>
          <a:stretch/>
        </p:blipFill>
        <p:spPr>
          <a:xfrm>
            <a:off x="3746090" y="0"/>
            <a:ext cx="5397910" cy="2947690"/>
          </a:xfrm>
          <a:prstGeom prst="rect">
            <a:avLst/>
          </a:prstGeom>
        </p:spPr>
      </p:pic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1161369" y="3054642"/>
          <a:ext cx="6556952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6087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5810865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Facilitating Communication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rgbClr val="FFB115"/>
                        </a:gs>
                        <a:gs pos="64000">
                          <a:srgbClr val="FFB115"/>
                        </a:gs>
                        <a:gs pos="32500">
                          <a:schemeClr val="accent5">
                            <a:lumMod val="60000"/>
                            <a:lumOff val="40000"/>
                          </a:schemeClr>
                        </a:gs>
                        <a:gs pos="1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64" y="149277"/>
            <a:ext cx="2605554" cy="2615731"/>
          </a:xfrm>
          <a:prstGeom prst="rect">
            <a:avLst/>
          </a:prstGeom>
        </p:spPr>
      </p:pic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27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1-8</a:t>
            </a:r>
          </a:p>
        </p:txBody>
      </p:sp>
    </p:spTree>
    <p:extLst>
      <p:ext uri="{BB962C8B-B14F-4D97-AF65-F5344CB8AC3E}">
        <p14:creationId xmlns:p14="http://schemas.microsoft.com/office/powerpoint/2010/main" val="36923811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49" b="33037"/>
          <a:stretch/>
        </p:blipFill>
        <p:spPr>
          <a:xfrm>
            <a:off x="0" y="0"/>
            <a:ext cx="9222391" cy="326879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604017" y="3432281"/>
          <a:ext cx="810736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664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7344697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Facilitating and Coaching Individuals</a:t>
                      </a:r>
                    </a:p>
                  </a:txBody>
                  <a:tcPr>
                    <a:solidFill>
                      <a:srgbClr val="FFB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sp>
        <p:nvSpPr>
          <p:cNvPr id="14" name="Content Placeholder 6"/>
          <p:cNvSpPr txBox="1">
            <a:spLocks/>
          </p:cNvSpPr>
          <p:nvPr/>
        </p:nvSpPr>
        <p:spPr>
          <a:xfrm>
            <a:off x="2731325" y="4093643"/>
            <a:ext cx="6176701" cy="2646375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3 Management Styles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Exercise</a:t>
            </a:r>
            <a:r>
              <a:rPr lang="en-US" sz="2400" dirty="0">
                <a:solidFill>
                  <a:schemeClr val="tx2"/>
                </a:solidFill>
              </a:rPr>
              <a:t>: Determining Appropriate Management Styles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lphaUcPeriod" startAt="2"/>
            </a:pPr>
            <a:r>
              <a:rPr lang="en-US" sz="2400" dirty="0">
                <a:solidFill>
                  <a:schemeClr val="tx2"/>
                </a:solidFill>
              </a:rPr>
              <a:t>5 Cs of Trust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lphaUcPeriod" startAt="2"/>
            </a:pPr>
            <a:r>
              <a:rPr lang="en-US" sz="2400" dirty="0">
                <a:solidFill>
                  <a:schemeClr val="tx2"/>
                </a:solidFill>
              </a:rPr>
              <a:t>Decision Matrix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lphaUcPeriod" startAt="2"/>
            </a:pPr>
            <a:r>
              <a:rPr lang="en-US" sz="2400" dirty="0">
                <a:solidFill>
                  <a:schemeClr val="tx2"/>
                </a:solidFill>
              </a:rPr>
              <a:t>The Power of the Starting Question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lphaUcPeriod" startAt="2"/>
            </a:pPr>
            <a:r>
              <a:rPr lang="en-US" sz="2400" dirty="0">
                <a:solidFill>
                  <a:schemeClr val="tx2"/>
                </a:solidFill>
              </a:rPr>
              <a:t>Using Reacting Questions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lphaUcPeriod" startAt="2"/>
            </a:pPr>
            <a:r>
              <a:rPr lang="en-US" sz="2400" dirty="0">
                <a:solidFill>
                  <a:schemeClr val="tx2"/>
                </a:solidFill>
              </a:rPr>
              <a:t>Keys to Meaningful Praise</a:t>
            </a:r>
          </a:p>
          <a:p>
            <a:pPr marL="457200" indent="-457200">
              <a:lnSpc>
                <a:spcPct val="110000"/>
              </a:lnSpc>
              <a:spcBef>
                <a:spcPts val="0"/>
              </a:spcBef>
              <a:buFont typeface="+mj-lt"/>
              <a:buAutoNum type="alphaUcPeriod" startAt="2"/>
            </a:pPr>
            <a:r>
              <a:rPr lang="en-US" sz="2400" dirty="0">
                <a:solidFill>
                  <a:schemeClr val="tx2"/>
                </a:solidFill>
              </a:rPr>
              <a:t>Providing Constructive Feedback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Exercise</a:t>
            </a:r>
            <a:r>
              <a:rPr lang="en-US" sz="2400" dirty="0">
                <a:solidFill>
                  <a:schemeClr val="tx2"/>
                </a:solidFill>
              </a:rPr>
              <a:t>: Giving Praise and Constructive Feedback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808" y="4151017"/>
            <a:ext cx="2194560" cy="2203132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28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1-8</a:t>
            </a:r>
          </a:p>
        </p:txBody>
      </p:sp>
    </p:spTree>
    <p:extLst>
      <p:ext uri="{BB962C8B-B14F-4D97-AF65-F5344CB8AC3E}">
        <p14:creationId xmlns:p14="http://schemas.microsoft.com/office/powerpoint/2010/main" val="18797854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12621" r="-307" b="34127"/>
          <a:stretch/>
        </p:blipFill>
        <p:spPr>
          <a:xfrm>
            <a:off x="0" y="0"/>
            <a:ext cx="9144000" cy="3281256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 </a:t>
            </a:r>
          </a:p>
        </p:txBody>
      </p:sp>
      <p:sp>
        <p:nvSpPr>
          <p:cNvPr id="18" name="Content Placeholder 6"/>
          <p:cNvSpPr txBox="1">
            <a:spLocks/>
          </p:cNvSpPr>
          <p:nvPr/>
        </p:nvSpPr>
        <p:spPr>
          <a:xfrm>
            <a:off x="2553195" y="4042889"/>
            <a:ext cx="6590805" cy="3117930"/>
          </a:xfrm>
          <a:prstGeom prst="rect">
            <a:avLst/>
          </a:prstGeom>
        </p:spPr>
        <p:txBody>
          <a:bodyPr numCol="2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9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Teams v. Groups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8 Team Essentials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Anticipating Team Issues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Team Norms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Accountability: 5 Critical Elements</a:t>
            </a: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Font typeface="+mj-lt"/>
              <a:buAutoNum type="alphaUcPeriod"/>
            </a:pP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lnSpc>
                <a:spcPct val="90000"/>
              </a:lnSpc>
              <a:spcBef>
                <a:spcPts val="0"/>
              </a:spcBef>
              <a:buFont typeface="+mj-lt"/>
              <a:buAutoNum type="alphaUcPeriod"/>
            </a:pPr>
            <a:endParaRPr lang="en-US" sz="24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lphaUcPeriod" startAt="6"/>
            </a:pPr>
            <a:r>
              <a:rPr lang="en-US" sz="2400" dirty="0">
                <a:solidFill>
                  <a:schemeClr val="tx2"/>
                </a:solidFill>
              </a:rPr>
              <a:t>Solution Processes</a:t>
            </a:r>
          </a:p>
          <a:p>
            <a:pPr marL="457200" indent="-457200">
              <a:spcBef>
                <a:spcPts val="0"/>
              </a:spcBef>
              <a:buFont typeface="+mj-lt"/>
              <a:buAutoNum type="alphaUcPeriod" startAt="6"/>
            </a:pPr>
            <a:r>
              <a:rPr lang="en-US" sz="2400" dirty="0">
                <a:solidFill>
                  <a:schemeClr val="tx2"/>
                </a:solidFill>
              </a:rPr>
              <a:t>Managing Change Resistance</a:t>
            </a:r>
          </a:p>
          <a:p>
            <a:pPr marL="457200" indent="-457200">
              <a:spcBef>
                <a:spcPts val="0"/>
              </a:spcBef>
              <a:buFont typeface="+mj-lt"/>
              <a:buAutoNum type="alphaUcPeriod" startAt="6"/>
            </a:pPr>
            <a:r>
              <a:rPr lang="en-US" sz="2400" dirty="0">
                <a:solidFill>
                  <a:schemeClr val="tx2"/>
                </a:solidFill>
              </a:rPr>
              <a:t>Developing Recommendations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Exercise</a:t>
            </a:r>
            <a:r>
              <a:rPr lang="en-US" sz="2400" dirty="0">
                <a:solidFill>
                  <a:schemeClr val="tx2"/>
                </a:solidFill>
              </a:rPr>
              <a:t>: Chartering a Team </a:t>
            </a:r>
          </a:p>
          <a:p>
            <a:pPr marL="457200" indent="-457200">
              <a:lnSpc>
                <a:spcPct val="90000"/>
              </a:lnSpc>
              <a:spcBef>
                <a:spcPts val="300"/>
              </a:spcBef>
              <a:buFont typeface="+mj-lt"/>
              <a:buAutoNum type="alphaUcPeriod"/>
            </a:pPr>
            <a:endParaRPr lang="en-US" sz="2000" dirty="0">
              <a:solidFill>
                <a:schemeClr val="tx2"/>
              </a:solidFill>
            </a:endParaRPr>
          </a:p>
        </p:txBody>
      </p:sp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889429" y="3303158"/>
          <a:ext cx="5616271" cy="745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3635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5042636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745197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 Facilitating Your Team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0" y="4151017"/>
            <a:ext cx="2194560" cy="2203132"/>
          </a:xfrm>
          <a:prstGeom prst="rect">
            <a:avLst/>
          </a:prstGeom>
        </p:spPr>
      </p:pic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29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1-8</a:t>
            </a:r>
          </a:p>
        </p:txBody>
      </p:sp>
    </p:spTree>
    <p:extLst>
      <p:ext uri="{BB962C8B-B14F-4D97-AF65-F5344CB8AC3E}">
        <p14:creationId xmlns:p14="http://schemas.microsoft.com/office/powerpoint/2010/main" val="380656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176" b="23951"/>
          <a:stretch/>
        </p:blipFill>
        <p:spPr>
          <a:xfrm>
            <a:off x="0" y="-51033"/>
            <a:ext cx="9159302" cy="5278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This…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3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15" y="5227179"/>
            <a:ext cx="9162140" cy="1200329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pPr marL="461963"/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The young director of a 100-person unit, who understands </a:t>
            </a:r>
            <a:b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</a:br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the power of engagement, is </a:t>
            </a:r>
            <a:r>
              <a:rPr lang="en-US" sz="2400" b="1" dirty="0">
                <a:solidFill>
                  <a:schemeClr val="bg1"/>
                </a:solidFill>
                <a:latin typeface="Franklin Gothic Book"/>
                <a:cs typeface="Franklin Gothic Book"/>
              </a:rPr>
              <a:t>simply fed up </a:t>
            </a:r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with his six managers who just don’t seem to get it.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739003" y="5757588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41084789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73" b="23949"/>
          <a:stretch/>
        </p:blipFill>
        <p:spPr>
          <a:xfrm>
            <a:off x="0" y="2"/>
            <a:ext cx="9144000" cy="3275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0" y="4151017"/>
            <a:ext cx="2194560" cy="2203132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2246669" y="3357604"/>
          <a:ext cx="5627331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3430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4563901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Facilitating Agreement</a:t>
                      </a:r>
                    </a:p>
                  </a:txBody>
                  <a:tcPr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sp>
        <p:nvSpPr>
          <p:cNvPr id="13" name="Content Placeholder 6"/>
          <p:cNvSpPr>
            <a:spLocks noGrp="1"/>
          </p:cNvSpPr>
          <p:nvPr>
            <p:ph idx="1"/>
          </p:nvPr>
        </p:nvSpPr>
        <p:spPr>
          <a:xfrm>
            <a:off x="2958761" y="4211627"/>
            <a:ext cx="6086916" cy="2646375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Decision-Making Alternatives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>
                <a:solidFill>
                  <a:schemeClr val="tx2"/>
                </a:solidFill>
              </a:rPr>
              <a:t>Understanding Disagreement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>
                <a:solidFill>
                  <a:schemeClr val="tx2"/>
                </a:solidFill>
              </a:rPr>
              <a:t>The </a:t>
            </a:r>
            <a:r>
              <a:rPr lang="en-US" sz="2400" dirty="0">
                <a:solidFill>
                  <a:schemeClr val="tx2"/>
                </a:solidFill>
              </a:rPr>
              <a:t>3 Reasons People Disagree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Identifying and Resolving Level 3 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Using Delineation to Resolve Level 1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Using Strengths and Weaknesses and Merge to Resolve Level 2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tx2"/>
                </a:solidFill>
              </a:rPr>
              <a:t>5-Finger Consensus</a:t>
            </a:r>
          </a:p>
          <a:p>
            <a:pPr marL="0" indent="0"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</a:rPr>
              <a:t>Exercise</a:t>
            </a:r>
            <a:r>
              <a:rPr lang="en-US" sz="2400" dirty="0">
                <a:solidFill>
                  <a:schemeClr val="tx2"/>
                </a:solidFill>
              </a:rPr>
              <a:t>: Resolving a disagreement 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30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1-8</a:t>
            </a:r>
          </a:p>
        </p:txBody>
      </p:sp>
    </p:spTree>
    <p:extLst>
      <p:ext uri="{BB962C8B-B14F-4D97-AF65-F5344CB8AC3E}">
        <p14:creationId xmlns:p14="http://schemas.microsoft.com/office/powerpoint/2010/main" val="295578335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778826"/>
            <a:ext cx="9144000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391200" y="3945427"/>
            <a:ext cx="6752800" cy="3005670"/>
          </a:xfrm>
        </p:spPr>
        <p:txBody>
          <a:bodyPr numCol="2" spcCol="182880">
            <a:noAutofit/>
          </a:bodyPr>
          <a:lstStyle/>
          <a:p>
            <a:pPr marL="344488" indent="-344488">
              <a:spcBef>
                <a:spcPts val="0"/>
              </a:spcBef>
              <a:buFont typeface="+mj-lt"/>
              <a:buAutoNum type="alphaUcPeriod"/>
            </a:pPr>
            <a:r>
              <a:rPr lang="en-US" sz="2000" dirty="0">
                <a:solidFill>
                  <a:schemeClr val="tx2"/>
                </a:solidFill>
              </a:rPr>
              <a:t>Strategic Planning: The</a:t>
            </a:r>
            <a:br>
              <a:rPr lang="en-US" sz="2000" dirty="0">
                <a:solidFill>
                  <a:schemeClr val="tx2"/>
                </a:solidFill>
              </a:rPr>
            </a:br>
            <a:r>
              <a:rPr lang="en-US" sz="2000" dirty="0">
                <a:solidFill>
                  <a:schemeClr val="tx2"/>
                </a:solidFill>
              </a:rPr>
              <a:t>Drivers Model</a:t>
            </a:r>
          </a:p>
          <a:p>
            <a:pPr marL="344488" lvl="0" indent="-344488">
              <a:spcBef>
                <a:spcPts val="0"/>
              </a:spcBef>
              <a:buFont typeface="+mj-lt"/>
              <a:buAutoNum type="alphaUcPeriod"/>
            </a:pPr>
            <a:r>
              <a:rPr lang="en-US" sz="2000" dirty="0">
                <a:solidFill>
                  <a:schemeClr val="tx2"/>
                </a:solidFill>
              </a:rPr>
              <a:t>Sample Strategic Plan Part I: Mission, Vision, Goals, Objectives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Exercise 6a</a:t>
            </a:r>
            <a:r>
              <a:rPr lang="en-US" sz="2000" dirty="0">
                <a:solidFill>
                  <a:schemeClr val="tx2"/>
                </a:solidFill>
              </a:rPr>
              <a:t>: Defining Goals and Objectives</a:t>
            </a:r>
          </a:p>
          <a:p>
            <a:pPr marL="344488" indent="-344488">
              <a:spcBef>
                <a:spcPts val="0"/>
              </a:spcBef>
              <a:buFont typeface="+mj-lt"/>
              <a:buAutoNum type="alphaUcPeriod" startAt="3"/>
            </a:pPr>
            <a:r>
              <a:rPr lang="en-US" sz="2000" dirty="0">
                <a:solidFill>
                  <a:schemeClr val="tx2"/>
                </a:solidFill>
              </a:rPr>
              <a:t>Sample Strategic Plan Part II: CSFs, Barriers, Strategies, Actions</a:t>
            </a:r>
          </a:p>
          <a:p>
            <a:pPr marL="344488" lvl="0" indent="-344488">
              <a:spcBef>
                <a:spcPts val="0"/>
              </a:spcBef>
              <a:buFont typeface="+mj-lt"/>
              <a:buAutoNum type="alphaUcPeriod" startAt="3"/>
            </a:pPr>
            <a:r>
              <a:rPr lang="en-US" sz="2000" dirty="0">
                <a:solidFill>
                  <a:schemeClr val="tx2"/>
                </a:solidFill>
              </a:rPr>
              <a:t>The Strategy Process</a:t>
            </a:r>
          </a:p>
          <a:p>
            <a:pPr marL="344488" lvl="0" indent="-344488">
              <a:spcBef>
                <a:spcPts val="0"/>
              </a:spcBef>
              <a:buFont typeface="+mj-lt"/>
              <a:buAutoNum type="alphaUcPeriod" startAt="3"/>
            </a:pPr>
            <a:r>
              <a:rPr lang="en-US" sz="2000" dirty="0">
                <a:solidFill>
                  <a:schemeClr val="tx2"/>
                </a:solidFill>
              </a:rPr>
              <a:t>Why Most Plans Fail</a:t>
            </a:r>
          </a:p>
          <a:p>
            <a:pPr marL="344488" lvl="0" indent="-344488">
              <a:spcBef>
                <a:spcPts val="0"/>
              </a:spcBef>
              <a:buFont typeface="+mj-lt"/>
              <a:buAutoNum type="alphaUcPeriod" startAt="3"/>
            </a:pPr>
            <a:r>
              <a:rPr lang="en-US" sz="2000" dirty="0">
                <a:solidFill>
                  <a:schemeClr val="tx2"/>
                </a:solidFill>
              </a:rPr>
              <a:t>Three-Step Monitoring Process</a:t>
            </a:r>
          </a:p>
          <a:p>
            <a:pPr marL="344488" lvl="0" indent="-344488">
              <a:spcBef>
                <a:spcPts val="0"/>
              </a:spcBef>
              <a:buFont typeface="+mj-lt"/>
              <a:buAutoNum type="alphaUcPeriod" startAt="3"/>
            </a:pPr>
            <a:r>
              <a:rPr lang="en-US" sz="2000" dirty="0">
                <a:solidFill>
                  <a:schemeClr val="tx2"/>
                </a:solidFill>
              </a:rPr>
              <a:t>The Leadership Briefing</a:t>
            </a:r>
          </a:p>
          <a:p>
            <a:pPr marL="344488" lvl="0" indent="-344488">
              <a:spcBef>
                <a:spcPts val="0"/>
              </a:spcBef>
              <a:buFont typeface="+mj-lt"/>
              <a:buAutoNum type="alphaUcPeriod" startAt="3"/>
            </a:pPr>
            <a:r>
              <a:rPr lang="en-US" sz="2000" dirty="0">
                <a:solidFill>
                  <a:schemeClr val="tx2"/>
                </a:solidFill>
              </a:rPr>
              <a:t>The 10 Pitfalls to Avoid</a:t>
            </a:r>
          </a:p>
          <a:p>
            <a:pPr marL="344488" lvl="0" indent="-344488">
              <a:spcBef>
                <a:spcPts val="0"/>
              </a:spcBef>
              <a:buFont typeface="+mj-lt"/>
              <a:buAutoNum type="alphaUcPeriod" startAt="3"/>
            </a:pPr>
            <a:r>
              <a:rPr lang="en-US" sz="2000" dirty="0">
                <a:solidFill>
                  <a:schemeClr val="tx2"/>
                </a:solidFill>
              </a:rPr>
              <a:t>Special Applications of the Drivers Model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1861317" y="3254156"/>
          <a:ext cx="5770880" cy="703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5130800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703146">
                <a:tc>
                  <a:txBody>
                    <a:bodyPr/>
                    <a:lstStyle/>
                    <a:p>
                      <a:pPr algn="ctr"/>
                      <a:r>
                        <a:rPr lang="en-US" sz="3600"/>
                        <a:t>6</a:t>
                      </a:r>
                      <a:endParaRPr lang="en-US" sz="3600" dirty="0"/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Facilitating Your Strategy</a:t>
                      </a:r>
                    </a:p>
                  </a:txBody>
                  <a:tcPr>
                    <a:solidFill>
                      <a:srgbClr val="ACBF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4857" t="9869" r="1089" b="46710"/>
          <a:stretch/>
        </p:blipFill>
        <p:spPr>
          <a:xfrm>
            <a:off x="12700" y="182880"/>
            <a:ext cx="9131300" cy="30175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0" y="4151017"/>
            <a:ext cx="2194560" cy="2203132"/>
          </a:xfrm>
          <a:prstGeom prst="rect">
            <a:avLst/>
          </a:prstGeom>
        </p:spPr>
      </p:pic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31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1-8</a:t>
            </a:r>
          </a:p>
        </p:txBody>
      </p:sp>
    </p:spTree>
    <p:extLst>
      <p:ext uri="{BB962C8B-B14F-4D97-AF65-F5344CB8AC3E}">
        <p14:creationId xmlns:p14="http://schemas.microsoft.com/office/powerpoint/2010/main" val="11883257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" t="12526" r="-758" b="38989"/>
          <a:stretch/>
        </p:blipFill>
        <p:spPr>
          <a:xfrm>
            <a:off x="0" y="182880"/>
            <a:ext cx="9213823" cy="29260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0" y="2612571"/>
            <a:ext cx="9142589" cy="13537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640" y="4151017"/>
            <a:ext cx="2194560" cy="2203132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1086466" y="2704943"/>
          <a:ext cx="704089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9036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5921854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7-8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Facilitating Meetings-Parts I-II</a:t>
                      </a:r>
                    </a:p>
                  </a:txBody>
                  <a:tcP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sp>
        <p:nvSpPr>
          <p:cNvPr id="13" name="Content Placeholder 6"/>
          <p:cNvSpPr>
            <a:spLocks noGrp="1"/>
          </p:cNvSpPr>
          <p:nvPr>
            <p:ph idx="1"/>
          </p:nvPr>
        </p:nvSpPr>
        <p:spPr>
          <a:xfrm>
            <a:off x="2391200" y="3585586"/>
            <a:ext cx="6654477" cy="3018949"/>
          </a:xfrm>
        </p:spPr>
        <p:txBody>
          <a:bodyPr numCol="2">
            <a:normAutofit fontScale="47500" lnSpcReduction="20000"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chemeClr val="tx2"/>
                </a:solidFill>
              </a:rPr>
              <a:t>Part I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4400" dirty="0">
                <a:solidFill>
                  <a:schemeClr val="tx2"/>
                </a:solidFill>
              </a:rPr>
              <a:t>Understanding Meeting Types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4400" dirty="0">
                <a:solidFill>
                  <a:schemeClr val="tx2"/>
                </a:solidFill>
              </a:rPr>
              <a:t>Characteristics of Masterful Meetings</a:t>
            </a:r>
          </a:p>
          <a:p>
            <a:pPr marL="457200" indent="-457200">
              <a:buFont typeface="+mj-lt"/>
              <a:buAutoNum type="alphaUcPeriod"/>
            </a:pPr>
            <a:r>
              <a:rPr lang="en-US" sz="4400" dirty="0">
                <a:solidFill>
                  <a:schemeClr val="tx2"/>
                </a:solidFill>
              </a:rPr>
              <a:t>Preparing for Success</a:t>
            </a:r>
          </a:p>
          <a:p>
            <a:pPr marL="0" indent="0">
              <a:buNone/>
            </a:pPr>
            <a:r>
              <a:rPr lang="en-US" sz="4400" b="1" dirty="0">
                <a:solidFill>
                  <a:srgbClr val="E46C0A"/>
                </a:solidFill>
              </a:rPr>
              <a:t>Exercise7a</a:t>
            </a:r>
            <a:r>
              <a:rPr lang="en-US" sz="4400" dirty="0">
                <a:solidFill>
                  <a:schemeClr val="tx2"/>
                </a:solidFill>
              </a:rPr>
              <a:t>: The 6Ps</a:t>
            </a:r>
            <a:r>
              <a:rPr lang="en-US" sz="4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endParaRPr lang="en-US" sz="4400" dirty="0">
              <a:solidFill>
                <a:schemeClr val="tx2"/>
              </a:solidFill>
            </a:endParaRPr>
          </a:p>
          <a:p>
            <a:pPr marL="457200" indent="-457200">
              <a:buFont typeface="+mj-lt"/>
              <a:buAutoNum type="alphaUcPeriod" startAt="4"/>
            </a:pPr>
            <a:r>
              <a:rPr lang="en-US" sz="4400" dirty="0">
                <a:solidFill>
                  <a:schemeClr val="tx2"/>
                </a:solidFill>
              </a:rPr>
              <a:t>Starting with Impact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Exercise 7b</a:t>
            </a:r>
            <a:r>
              <a:rPr lang="en-US" sz="4400" dirty="0">
                <a:solidFill>
                  <a:schemeClr val="tx2"/>
                </a:solidFill>
              </a:rPr>
              <a:t>: Starting a Meeting</a:t>
            </a:r>
            <a:b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en-US" sz="4400" b="1" dirty="0">
                <a:solidFill>
                  <a:schemeClr val="tx2"/>
                </a:solidFill>
                <a:latin typeface="Calibri" panose="020F0502020204030204" pitchFamily="34" charset="0"/>
              </a:rPr>
              <a:t>Part II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</a:rPr>
              <a:t>Maintaining Focus During the Meeting</a:t>
            </a:r>
          </a:p>
          <a:p>
            <a:pPr marL="457200" indent="-457200">
              <a:spcBef>
                <a:spcPts val="0"/>
              </a:spcBef>
              <a:buFont typeface="+mj-lt"/>
              <a:buAutoNum type="alphaUcPeriod" startAt="5"/>
            </a:pPr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</a:rPr>
              <a:t>Closing the Meeting</a:t>
            </a:r>
            <a:endParaRPr lang="en-US" sz="44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lphaUcPeriod" startAt="5"/>
            </a:pPr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</a:rPr>
              <a:t>Preventing, Detecting, and Resolving Dysfunction</a:t>
            </a:r>
            <a:endParaRPr lang="en-US" sz="4400" dirty="0">
              <a:solidFill>
                <a:schemeClr val="tx2"/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Exercise 8</a:t>
            </a:r>
            <a:r>
              <a:rPr lang="en-US" sz="4400" dirty="0">
                <a:solidFill>
                  <a:schemeClr val="tx2"/>
                </a:solidFill>
              </a:rPr>
              <a:t>: Resolving Dysfunction in a Meeting</a:t>
            </a:r>
          </a:p>
          <a:p>
            <a:pPr marL="457200" indent="-457200">
              <a:spcBef>
                <a:spcPts val="0"/>
              </a:spcBef>
              <a:buFont typeface="+mj-lt"/>
              <a:buAutoNum type="alphaUcPeriod" startAt="7"/>
            </a:pPr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</a:rPr>
              <a:t>Running Virtual Meetings</a:t>
            </a:r>
            <a:endParaRPr lang="en-US" sz="4400" dirty="0">
              <a:solidFill>
                <a:schemeClr val="tx2"/>
              </a:solidFill>
            </a:endParaRPr>
          </a:p>
          <a:p>
            <a:pPr marL="457200" indent="-457200">
              <a:spcBef>
                <a:spcPts val="0"/>
              </a:spcBef>
              <a:buFont typeface="+mj-lt"/>
              <a:buAutoNum type="alphaUcPeriod" startAt="7"/>
            </a:pPr>
            <a:r>
              <a:rPr lang="en-US" sz="4400" dirty="0">
                <a:solidFill>
                  <a:schemeClr val="tx2"/>
                </a:solidFill>
                <a:latin typeface="Calibri" panose="020F0502020204030204" pitchFamily="34" charset="0"/>
              </a:rPr>
              <a:t>Using Guerilla Facilitation</a:t>
            </a:r>
            <a:endParaRPr lang="en-US" sz="4400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en-US" sz="2400" dirty="0">
              <a:solidFill>
                <a:schemeClr val="tx2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32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1-8</a:t>
            </a:r>
          </a:p>
        </p:txBody>
      </p:sp>
    </p:spTree>
    <p:extLst>
      <p:ext uri="{BB962C8B-B14F-4D97-AF65-F5344CB8AC3E}">
        <p14:creationId xmlns:p14="http://schemas.microsoft.com/office/powerpoint/2010/main" val="2920812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The Course Modules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80763" y="1685662"/>
          <a:ext cx="3200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799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95601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Getting Started, Facilitating Yourself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939069" y="1699558"/>
          <a:ext cx="3131579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93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39786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Communication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rgbClr val="FFB115"/>
                        </a:gs>
                        <a:gs pos="64000">
                          <a:srgbClr val="FFB115"/>
                        </a:gs>
                        <a:gs pos="32500">
                          <a:schemeClr val="accent5">
                            <a:lumMod val="60000"/>
                            <a:lumOff val="40000"/>
                          </a:schemeClr>
                        </a:gs>
                        <a:gs pos="1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380763" y="2759638"/>
          <a:ext cx="3200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798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95602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and Coaching Individuals</a:t>
                      </a:r>
                    </a:p>
                  </a:txBody>
                  <a:tcPr>
                    <a:solidFill>
                      <a:srgbClr val="FFB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710614"/>
              </p:ext>
            </p:extLst>
          </p:nvPr>
        </p:nvGraphicFramePr>
        <p:xfrm>
          <a:off x="4939069" y="3863678"/>
          <a:ext cx="3131579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93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39786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Facilitating Your Strategy</a:t>
                      </a:r>
                    </a:p>
                  </a:txBody>
                  <a:tcPr>
                    <a:solidFill>
                      <a:srgbClr val="ACBF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380763" y="4907590"/>
          <a:ext cx="318300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521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87484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658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Meetings Part 1</a:t>
                      </a:r>
                    </a:p>
                  </a:txBody>
                  <a:tcPr>
                    <a:solidFill>
                      <a:srgbClr val="004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939069" y="4945737"/>
          <a:ext cx="31393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922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37378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Meetings Part 2</a:t>
                      </a:r>
                    </a:p>
                  </a:txBody>
                  <a:tcPr>
                    <a:solidFill>
                      <a:srgbClr val="004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939069" y="2781618"/>
          <a:ext cx="31393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253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46047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Your Team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500" y="78746"/>
            <a:ext cx="1384438" cy="1389846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774984"/>
              </p:ext>
            </p:extLst>
          </p:nvPr>
        </p:nvGraphicFramePr>
        <p:xfrm>
          <a:off x="1380763" y="3833614"/>
          <a:ext cx="3233839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04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630335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Agreement </a:t>
                      </a:r>
                    </a:p>
                  </a:txBody>
                  <a:tcPr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33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1-7</a:t>
            </a:r>
          </a:p>
        </p:txBody>
      </p:sp>
    </p:spTree>
    <p:extLst>
      <p:ext uri="{BB962C8B-B14F-4D97-AF65-F5344CB8AC3E}">
        <p14:creationId xmlns:p14="http://schemas.microsoft.com/office/powerpoint/2010/main" val="27210141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Ground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Always open for questions</a:t>
            </a:r>
          </a:p>
          <a:p>
            <a:r>
              <a:rPr lang="en-US" dirty="0">
                <a:solidFill>
                  <a:schemeClr val="tx2"/>
                </a:solidFill>
              </a:rPr>
              <a:t>The Coming Attractions board</a:t>
            </a:r>
          </a:p>
          <a:p>
            <a:r>
              <a:rPr lang="en-US" dirty="0">
                <a:solidFill>
                  <a:schemeClr val="tx2"/>
                </a:solidFill>
              </a:rPr>
              <a:t>Respect the speaker</a:t>
            </a:r>
          </a:p>
          <a:p>
            <a:r>
              <a:rPr lang="en-US" dirty="0">
                <a:solidFill>
                  <a:schemeClr val="tx2"/>
                </a:solidFill>
              </a:rPr>
              <a:t>Avoid “bar discussion”</a:t>
            </a:r>
          </a:p>
          <a:p>
            <a:r>
              <a:rPr lang="en-US" dirty="0">
                <a:solidFill>
                  <a:schemeClr val="tx2"/>
                </a:solidFill>
              </a:rPr>
              <a:t>Start on time, end on time</a:t>
            </a:r>
          </a:p>
          <a:p>
            <a:r>
              <a:rPr lang="en-US" dirty="0">
                <a:solidFill>
                  <a:schemeClr val="tx2"/>
                </a:solidFill>
              </a:rPr>
              <a:t>Repetition to train the mind</a:t>
            </a:r>
          </a:p>
          <a:p>
            <a:r>
              <a:rPr lang="en-US" dirty="0">
                <a:solidFill>
                  <a:schemeClr val="tx2"/>
                </a:solidFill>
              </a:rPr>
              <a:t>No beeps or buzzes</a:t>
            </a:r>
          </a:p>
          <a:p>
            <a:r>
              <a:rPr lang="en-US" dirty="0">
                <a:solidFill>
                  <a:schemeClr val="tx2"/>
                </a:solidFill>
              </a:rPr>
              <a:t>Team Cheers</a:t>
            </a:r>
          </a:p>
          <a:p>
            <a:r>
              <a:rPr lang="en-US" dirty="0">
                <a:solidFill>
                  <a:schemeClr val="tx2"/>
                </a:solidFill>
              </a:rPr>
              <a:t>“Choo </a:t>
            </a:r>
            <a:r>
              <a:rPr lang="en-US" dirty="0" err="1">
                <a:solidFill>
                  <a:schemeClr val="tx2"/>
                </a:solidFill>
              </a:rPr>
              <a:t>Choo</a:t>
            </a:r>
            <a:r>
              <a:rPr lang="en-US" dirty="0">
                <a:solidFill>
                  <a:schemeClr val="tx2"/>
                </a:solidFill>
              </a:rPr>
              <a:t>”</a:t>
            </a:r>
          </a:p>
          <a:p>
            <a:r>
              <a:rPr lang="en-US" dirty="0">
                <a:solidFill>
                  <a:schemeClr val="tx2"/>
                </a:solidFill>
              </a:rPr>
              <a:t> </a:t>
            </a:r>
          </a:p>
          <a:p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2015, Leadership Strategies, Inc. - V15.07c Duplication prohibited without consent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39003" y="5465632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74736" y="6371277"/>
            <a:ext cx="969265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34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1-10</a:t>
            </a:r>
          </a:p>
        </p:txBody>
      </p:sp>
    </p:spTree>
    <p:extLst>
      <p:ext uri="{BB962C8B-B14F-4D97-AF65-F5344CB8AC3E}">
        <p14:creationId xmlns:p14="http://schemas.microsoft.com/office/powerpoint/2010/main" val="23937247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C. Your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Course manual</a:t>
            </a:r>
          </a:p>
          <a:p>
            <a:r>
              <a:rPr lang="en-US" dirty="0">
                <a:solidFill>
                  <a:schemeClr val="tx2"/>
                </a:solidFill>
              </a:rPr>
              <a:t>Spring Forward exercise packet</a:t>
            </a:r>
          </a:p>
          <a:p>
            <a:r>
              <a:rPr lang="en-US" dirty="0">
                <a:solidFill>
                  <a:schemeClr val="tx2"/>
                </a:solidFill>
              </a:rPr>
              <a:t>Mini manual</a:t>
            </a:r>
          </a:p>
          <a:p>
            <a:r>
              <a:rPr lang="en-US" dirty="0">
                <a:solidFill>
                  <a:schemeClr val="tx2"/>
                </a:solidFill>
              </a:rPr>
              <a:t>Mobile App: Search “LeadStrat” or “Leadership Strategies”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2015, Leadership Strategies, Inc. - V15.07c Duplication prohibited without consent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611" y="3708844"/>
            <a:ext cx="1914525" cy="581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0284" y="3708843"/>
            <a:ext cx="1999120" cy="581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8873616" y="6003702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56448" y="6371277"/>
            <a:ext cx="987553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35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1-10</a:t>
            </a:r>
          </a:p>
        </p:txBody>
      </p:sp>
    </p:spTree>
    <p:extLst>
      <p:ext uri="{BB962C8B-B14F-4D97-AF65-F5344CB8AC3E}">
        <p14:creationId xmlns:p14="http://schemas.microsoft.com/office/powerpoint/2010/main" val="473556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992"/>
            <a:ext cx="8366760" cy="5030172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Your name and organization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Your title and the length of time at your organization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Of the topics identified earlier, the one in particular for which you would want to have better strategies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19872" y="6371277"/>
            <a:ext cx="1024129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36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1-10</a:t>
            </a:r>
          </a:p>
        </p:txBody>
      </p:sp>
    </p:spTree>
    <p:extLst>
      <p:ext uri="{BB962C8B-B14F-4D97-AF65-F5344CB8AC3E}">
        <p14:creationId xmlns:p14="http://schemas.microsoft.com/office/powerpoint/2010/main" val="1333227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21715" r="422" b="25749"/>
          <a:stretch/>
        </p:blipFill>
        <p:spPr>
          <a:xfrm>
            <a:off x="-188171" y="2"/>
            <a:ext cx="9410563" cy="329301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79078" y="4187877"/>
            <a:ext cx="6740769" cy="264637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accent1"/>
                </a:solidFill>
              </a:rPr>
              <a:t>Manager vs. Leader 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</a:t>
            </a:r>
            <a:endParaRPr lang="en-US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lphaUcPeriod"/>
            </a:pPr>
            <a:r>
              <a:rPr lang="en-US" sz="2400" dirty="0">
                <a:solidFill>
                  <a:schemeClr val="accent1"/>
                </a:solidFill>
              </a:rPr>
              <a:t>3 Levels of Leadership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accent1"/>
                </a:solidFill>
              </a:rPr>
              <a:t> 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</a:t>
            </a:r>
            <a:endParaRPr lang="en-US" sz="2400" dirty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Exercise</a:t>
            </a:r>
            <a:r>
              <a:rPr lang="en-US" sz="2400" dirty="0">
                <a:solidFill>
                  <a:schemeClr val="accent1"/>
                </a:solidFill>
              </a:rPr>
              <a:t>: How do you move to the next level? 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</a:t>
            </a:r>
            <a:endParaRPr lang="en-US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accent1"/>
                </a:solidFill>
              </a:rPr>
              <a:t>Workshop Introduction </a:t>
            </a:r>
            <a:r>
              <a:rPr lang="en-US" sz="2400" dirty="0">
                <a:solidFill>
                  <a:schemeClr val="accent1"/>
                </a:solidFill>
                <a:sym typeface="Wingdings" panose="05000000000000000000" pitchFamily="2" charset="2"/>
              </a:rPr>
              <a:t></a:t>
            </a:r>
            <a:endParaRPr lang="en-US" sz="2400" dirty="0">
              <a:solidFill>
                <a:schemeClr val="accent1"/>
              </a:solidFill>
            </a:endParaRP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  <a:latin typeface="Franklin Gothic Demi" panose="020B0703020102020204" pitchFamily="34" charset="0"/>
              </a:rPr>
              <a:t>What is Facilitative Leadership?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The TAFA Principles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04017" y="3432281"/>
          <a:ext cx="810736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664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7344697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Getting Started, Facilitating Yourself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40" y="4151017"/>
            <a:ext cx="2194560" cy="2203132"/>
          </a:xfrm>
          <a:prstGeom prst="rect">
            <a:avLst/>
          </a:prstGeom>
        </p:spPr>
      </p:pic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3880" y="6371277"/>
            <a:ext cx="960121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37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1-10</a:t>
            </a:r>
          </a:p>
        </p:txBody>
      </p:sp>
    </p:spTree>
    <p:extLst>
      <p:ext uri="{BB962C8B-B14F-4D97-AF65-F5344CB8AC3E}">
        <p14:creationId xmlns:p14="http://schemas.microsoft.com/office/powerpoint/2010/main" val="933091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0" y="0"/>
            <a:ext cx="7427726" cy="973498"/>
          </a:xfrm>
        </p:spPr>
        <p:txBody>
          <a:bodyPr>
            <a:normAutofit/>
          </a:bodyPr>
          <a:lstStyle/>
          <a:p>
            <a:r>
              <a:rPr lang="en-US" dirty="0"/>
              <a:t>D. What is Facilitative Leadership?</a:t>
            </a:r>
            <a:endParaRPr lang="en-US" sz="27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200" b="1" dirty="0">
                <a:solidFill>
                  <a:srgbClr val="E46C0A"/>
                </a:solidFill>
              </a:rPr>
              <a:t>The Scenario: </a:t>
            </a:r>
            <a:r>
              <a:rPr lang="en-US" sz="3200" dirty="0">
                <a:solidFill>
                  <a:srgbClr val="E46C0A"/>
                </a:solidFill>
                <a:latin typeface="Franklin Gothic Medium"/>
                <a:cs typeface="Franklin Gothic Medium"/>
              </a:rPr>
              <a:t>Facilitating Solutions</a:t>
            </a:r>
          </a:p>
          <a:p>
            <a:pPr marL="0" indent="0">
              <a:buNone/>
            </a:pPr>
            <a:endParaRPr lang="en-US" sz="1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When we created the answers</a:t>
            </a:r>
          </a:p>
          <a:p>
            <a:r>
              <a:rPr lang="en-US" dirty="0">
                <a:solidFill>
                  <a:schemeClr val="tx2"/>
                </a:solidFill>
              </a:rPr>
              <a:t>100% Solution – 15% Implemented</a:t>
            </a:r>
          </a:p>
          <a:p>
            <a:endParaRPr lang="en-US" sz="1000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When They created the answers</a:t>
            </a:r>
          </a:p>
          <a:p>
            <a:r>
              <a:rPr lang="en-US" dirty="0">
                <a:solidFill>
                  <a:schemeClr val="tx2"/>
                </a:solidFill>
              </a:rPr>
              <a:t>85% Solution – 80% Implemented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chemeClr val="tx2"/>
                </a:solidFill>
              </a:rPr>
              <a:t>WHY?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2015, Leadership Strategies, Inc. - V15.07c Duplication prohibited without consent 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74877" y="1707512"/>
            <a:ext cx="2669123" cy="1411192"/>
          </a:xfrm>
          <a:prstGeom prst="rect">
            <a:avLst/>
          </a:prstGeom>
          <a:solidFill>
            <a:srgbClr val="A0B31B"/>
          </a:solidFill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Franklin Gothic Book"/>
                <a:cs typeface="Franklin Gothic Book"/>
              </a:rPr>
              <a:t>Sr. Manager with E&amp;Y</a:t>
            </a:r>
          </a:p>
          <a:p>
            <a:endParaRPr lang="en-US" sz="2000" dirty="0">
              <a:latin typeface="Franklin Gothic Book"/>
              <a:cs typeface="Franklin Gothic Book"/>
            </a:endParaRPr>
          </a:p>
          <a:p>
            <a:r>
              <a:rPr lang="en-US" sz="2000" dirty="0">
                <a:latin typeface="Franklin Gothic Book"/>
                <a:cs typeface="Franklin Gothic Book"/>
              </a:rPr>
              <a:t>Management Reviews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90555" y="3338218"/>
            <a:ext cx="2669123" cy="517436"/>
          </a:xfrm>
          <a:prstGeom prst="rect">
            <a:avLst/>
          </a:prstGeom>
          <a:solidFill>
            <a:srgbClr val="E46C0A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>
                <a:latin typeface="Franklin Gothic Book"/>
                <a:cs typeface="Franklin Gothic Book"/>
              </a:rPr>
              <a:t>Facilitated Solutions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39003" y="4739421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3880" y="6371277"/>
            <a:ext cx="960121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38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1-11</a:t>
            </a:r>
          </a:p>
        </p:txBody>
      </p:sp>
    </p:spTree>
    <p:extLst>
      <p:ext uri="{BB962C8B-B14F-4D97-AF65-F5344CB8AC3E}">
        <p14:creationId xmlns:p14="http://schemas.microsoft.com/office/powerpoint/2010/main" val="240470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0" y="0"/>
            <a:ext cx="7427726" cy="973498"/>
          </a:xfrm>
        </p:spPr>
        <p:txBody>
          <a:bodyPr>
            <a:normAutofit/>
          </a:bodyPr>
          <a:lstStyle/>
          <a:p>
            <a:r>
              <a:rPr lang="en-US" dirty="0"/>
              <a:t>D. What is Facilitative Leadership?</a:t>
            </a:r>
            <a:endParaRPr lang="en-US" sz="270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2015, Leadership Strategies, Inc. - V15.07c Duplication prohibited without consent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7854" y="2486971"/>
            <a:ext cx="60359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rgbClr val="04346C"/>
                </a:solidFill>
                <a:latin typeface="Franklin Gothic Medium"/>
                <a:cs typeface="Franklin Gothic Medium"/>
              </a:rPr>
              <a:t>ED </a:t>
            </a: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/>
                <a:cs typeface="Franklin Gothic Medium"/>
              </a:rPr>
              <a:t>=</a:t>
            </a:r>
            <a:r>
              <a:rPr lang="en-US" sz="7200" dirty="0">
                <a:solidFill>
                  <a:srgbClr val="04346C"/>
                </a:solidFill>
                <a:latin typeface="Franklin Gothic Medium"/>
                <a:cs typeface="Franklin Gothic Medium"/>
              </a:rPr>
              <a:t> </a:t>
            </a:r>
            <a:r>
              <a:rPr lang="en-US" sz="7200" dirty="0">
                <a:solidFill>
                  <a:srgbClr val="A0B31B"/>
                </a:solidFill>
                <a:latin typeface="Franklin Gothic Medium"/>
                <a:cs typeface="Franklin Gothic Medium"/>
              </a:rPr>
              <a:t>RD</a:t>
            </a:r>
            <a:r>
              <a:rPr lang="en-US" sz="7200" dirty="0">
                <a:solidFill>
                  <a:srgbClr val="04346C"/>
                </a:solidFill>
                <a:latin typeface="Franklin Gothic Medium"/>
                <a:cs typeface="Franklin Gothic Medium"/>
              </a:rPr>
              <a:t> </a:t>
            </a:r>
            <a:r>
              <a:rPr lang="en-US" sz="72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Medium"/>
                <a:cs typeface="Franklin Gothic Medium"/>
              </a:rPr>
              <a:t>x</a:t>
            </a:r>
            <a:r>
              <a:rPr lang="en-US" sz="7200" dirty="0">
                <a:solidFill>
                  <a:srgbClr val="04346C"/>
                </a:solidFill>
                <a:latin typeface="Franklin Gothic Medium"/>
                <a:cs typeface="Franklin Gothic Medium"/>
              </a:rPr>
              <a:t> </a:t>
            </a:r>
            <a:r>
              <a:rPr lang="en-US" sz="7200" dirty="0">
                <a:solidFill>
                  <a:schemeClr val="accent6">
                    <a:lumMod val="75000"/>
                  </a:schemeClr>
                </a:solidFill>
                <a:latin typeface="Franklin Gothic Medium"/>
                <a:cs typeface="Franklin Gothic Medium"/>
              </a:rPr>
              <a:t>CD</a:t>
            </a:r>
          </a:p>
        </p:txBody>
      </p:sp>
      <p:sp>
        <p:nvSpPr>
          <p:cNvPr id="7" name="Text Box 6"/>
          <p:cNvSpPr>
            <a:spLocks noChangeArrowheads="1"/>
          </p:cNvSpPr>
          <p:nvPr/>
        </p:nvSpPr>
        <p:spPr bwMode="auto">
          <a:xfrm>
            <a:off x="1461749" y="3615999"/>
            <a:ext cx="1624012" cy="782637"/>
          </a:xfrm>
          <a:prstGeom prst="roundRect">
            <a:avLst>
              <a:gd name="adj" fmla="val 16667"/>
            </a:avLst>
          </a:prstGeom>
          <a:solidFill>
            <a:srgbClr val="04346C"/>
          </a:solidFill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Effective Decision</a:t>
            </a:r>
          </a:p>
        </p:txBody>
      </p:sp>
      <p:sp>
        <p:nvSpPr>
          <p:cNvPr id="8" name="Text Box 7"/>
          <p:cNvSpPr>
            <a:spLocks noChangeArrowheads="1"/>
          </p:cNvSpPr>
          <p:nvPr/>
        </p:nvSpPr>
        <p:spPr bwMode="auto">
          <a:xfrm>
            <a:off x="3757668" y="3609649"/>
            <a:ext cx="1430337" cy="782637"/>
          </a:xfrm>
          <a:prstGeom prst="roundRect">
            <a:avLst>
              <a:gd name="adj" fmla="val 16667"/>
            </a:avLst>
          </a:prstGeom>
          <a:solidFill>
            <a:srgbClr val="A0B31B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Right Decision</a:t>
            </a:r>
          </a:p>
        </p:txBody>
      </p:sp>
      <p:sp>
        <p:nvSpPr>
          <p:cNvPr id="9" name="Text Box 8"/>
          <p:cNvSpPr>
            <a:spLocks noChangeArrowheads="1"/>
          </p:cNvSpPr>
          <p:nvPr/>
        </p:nvSpPr>
        <p:spPr bwMode="auto">
          <a:xfrm>
            <a:off x="5499318" y="3603299"/>
            <a:ext cx="1905000" cy="782637"/>
          </a:xfrm>
          <a:prstGeom prst="roundRect">
            <a:avLst>
              <a:gd name="adj" fmla="val 16667"/>
            </a:avLst>
          </a:prstGeom>
          <a:solidFill>
            <a:srgbClr val="E46C0A"/>
          </a:solidFill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2000" b="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Commitment</a:t>
            </a:r>
            <a:br>
              <a:rPr lang="en-US" sz="2000" b="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</a:br>
            <a:r>
              <a:rPr lang="en-US" sz="2000" b="0" dirty="0">
                <a:solidFill>
                  <a:srgbClr val="FFFFFF"/>
                </a:solidFill>
                <a:latin typeface="+mj-lt"/>
                <a:ea typeface="+mn-ea"/>
                <a:cs typeface="+mn-cs"/>
              </a:rPr>
              <a:t>to Decision</a:t>
            </a:r>
          </a:p>
        </p:txBody>
      </p:sp>
      <p:sp>
        <p:nvSpPr>
          <p:cNvPr id="12" name="Oval 11"/>
          <p:cNvSpPr/>
          <p:nvPr/>
        </p:nvSpPr>
        <p:spPr>
          <a:xfrm>
            <a:off x="3710634" y="2471291"/>
            <a:ext cx="1430337" cy="1348473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5751975" y="2471291"/>
            <a:ext cx="1430337" cy="1348473"/>
          </a:xfrm>
          <a:prstGeom prst="ellipse">
            <a:avLst/>
          </a:prstGeom>
          <a:noFill/>
          <a:ln w="38100" cmpd="sng">
            <a:solidFill>
              <a:srgbClr val="80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3710634" y="2253343"/>
            <a:ext cx="3471678" cy="1768692"/>
          </a:xfrm>
          <a:prstGeom prst="ellipse">
            <a:avLst/>
          </a:prstGeom>
          <a:noFill/>
          <a:ln w="127000" cmpd="sng">
            <a:solidFill>
              <a:srgbClr val="00206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8419565" y="3790691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33352" y="1170893"/>
            <a:ext cx="72444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5770F"/>
                </a:solidFill>
                <a:latin typeface="Franklin Gothic Book" panose="020B0503020102020204" pitchFamily="34" charset="0"/>
              </a:rPr>
              <a:t>The Fundamental Principle of Facilitation</a:t>
            </a:r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3880" y="6371277"/>
            <a:ext cx="960121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39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1-11</a:t>
            </a:r>
          </a:p>
        </p:txBody>
      </p:sp>
    </p:spTree>
    <p:extLst>
      <p:ext uri="{BB962C8B-B14F-4D97-AF65-F5344CB8AC3E}">
        <p14:creationId xmlns:p14="http://schemas.microsoft.com/office/powerpoint/2010/main" val="252345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2" grpId="0" animBg="1"/>
      <p:bldP spid="12" grpId="1" animBg="1"/>
      <p:bldP spid="13" grpId="0" animBg="1"/>
      <p:bldP spid="13" grpId="1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This…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40" r="45071" b="9938"/>
          <a:stretch/>
        </p:blipFill>
        <p:spPr>
          <a:xfrm>
            <a:off x="0" y="973499"/>
            <a:ext cx="5142271" cy="54273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739003" y="5521615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405" y="4794558"/>
            <a:ext cx="4808381" cy="1606247"/>
          </a:xfrm>
          <a:prstGeom prst="rect">
            <a:avLst/>
          </a:prstGeom>
          <a:solidFill>
            <a:srgbClr val="E8E8E8"/>
          </a:solidFill>
        </p:spPr>
        <p:txBody>
          <a:bodyPr wrap="square" rtlCol="0">
            <a:noAutofit/>
          </a:bodyPr>
          <a:lstStyle/>
          <a:p>
            <a:pPr marL="365760"/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  <a:cs typeface="Franklin Gothic Book"/>
              </a:rPr>
              <a:t>They were all hired before he arrived five months ago, and they all seem to have the same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  <a:cs typeface="Franklin Gothic Book"/>
              </a:rPr>
              <a:t>“command and </a:t>
            </a:r>
            <a:b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  <a:cs typeface="Franklin Gothic Book"/>
              </a:rPr>
            </a:b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  <a:cs typeface="Franklin Gothic Book"/>
              </a:rPr>
              <a:t>control” 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  <a:cs typeface="Franklin Gothic Book"/>
              </a:rPr>
              <a:t>mentality.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35" t="15638" r="2324" b="9939"/>
          <a:stretch/>
        </p:blipFill>
        <p:spPr>
          <a:xfrm>
            <a:off x="5142271" y="973499"/>
            <a:ext cx="3991897" cy="542730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08565" y="4794558"/>
            <a:ext cx="4323435" cy="1616076"/>
          </a:xfrm>
          <a:prstGeom prst="rect">
            <a:avLst/>
          </a:prstGeom>
          <a:solidFill>
            <a:srgbClr val="E8E8E8"/>
          </a:solidFill>
        </p:spPr>
        <p:txBody>
          <a:bodyPr wrap="square" rtlCol="0" anchor="t" anchorCtr="0">
            <a:noAutofit/>
          </a:bodyPr>
          <a:lstStyle/>
          <a:p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  <a:cs typeface="Franklin Gothic Book"/>
              </a:rPr>
              <a:t>They dictate solutions, don’t get their people involved, treat everyone with the same style, and then wonder why they </a:t>
            </a:r>
            <a:r>
              <a:rPr lang="en-U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  <a:cs typeface="Franklin Gothic Book"/>
              </a:rPr>
              <a:t>don’t get buy-in or engagement</a:t>
            </a:r>
            <a:r>
              <a:rPr lang="en-US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/>
                <a:cs typeface="Franklin Gothic Book"/>
              </a:rPr>
              <a:t>.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4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361095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3706656" y="4264635"/>
            <a:ext cx="19469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5770F"/>
                </a:solidFill>
                <a:latin typeface="Franklin Gothic Book" panose="020B0503020102020204" pitchFamily="34" charset="0"/>
              </a:rPr>
              <a:t>New Way?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8390" y="3437281"/>
            <a:ext cx="2972729" cy="2771861"/>
          </a:xfrm>
          <a:prstGeom prst="rect">
            <a:avLst/>
          </a:prstGeom>
          <a:solidFill>
            <a:srgbClr val="04346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Old Way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  <a:latin typeface="Franklin Gothic Book"/>
                <a:cs typeface="Franklin Gothic Book"/>
              </a:rPr>
              <a:t>You and your leadership team develop the plan.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82047" y="3441681"/>
            <a:ext cx="2972729" cy="2771861"/>
          </a:xfrm>
          <a:prstGeom prst="rect">
            <a:avLst/>
          </a:prstGeom>
          <a:solidFill>
            <a:srgbClr val="04346C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Old Way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  <a:latin typeface="Franklin Gothic Book"/>
                <a:cs typeface="Franklin Gothic Book"/>
              </a:rPr>
              <a:t>You and your leadership team develop the plan.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077667" y="3437281"/>
            <a:ext cx="2972729" cy="2771861"/>
          </a:xfrm>
          <a:prstGeom prst="rect">
            <a:avLst/>
          </a:prstGeom>
          <a:solidFill>
            <a:srgbClr val="A0B31B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FF"/>
                </a:solidFill>
                <a:latin typeface="Franklin Gothic Medium"/>
                <a:cs typeface="Franklin Gothic Medium"/>
              </a:rPr>
              <a:t>New Way</a:t>
            </a:r>
          </a:p>
          <a:p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  <a:latin typeface="Franklin Gothic Book"/>
                <a:cs typeface="Franklin Gothic Book"/>
              </a:rPr>
              <a:t>You invite input from all in advance. Bring all in to review and input on draft.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0" y="0"/>
            <a:ext cx="8758555" cy="973498"/>
          </a:xfrm>
        </p:spPr>
        <p:txBody>
          <a:bodyPr/>
          <a:lstStyle/>
          <a:p>
            <a:r>
              <a:rPr lang="en-US" dirty="0"/>
              <a:t>D. What is Facilitative Leadership?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806"/>
            <a:ext cx="8229600" cy="5030172"/>
          </a:xfrm>
        </p:spPr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You lead an organization of 100 people and have an 8-person leadership team. You are going to undertake strategic planning.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2015, Leadership Strategies, Inc. - V15.07c Duplication prohibited without consent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91" t="13846" r="8768" b="1486"/>
          <a:stretch/>
        </p:blipFill>
        <p:spPr>
          <a:xfrm>
            <a:off x="78390" y="3449519"/>
            <a:ext cx="2973260" cy="27875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668" b="-7885"/>
          <a:stretch/>
        </p:blipFill>
        <p:spPr>
          <a:xfrm>
            <a:off x="6081325" y="3437281"/>
            <a:ext cx="2973260" cy="277186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09569" y="5783486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8" name="Rectangle 7"/>
          <p:cNvSpPr/>
          <p:nvPr/>
        </p:nvSpPr>
        <p:spPr>
          <a:xfrm>
            <a:off x="333352" y="1029378"/>
            <a:ext cx="37995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5770F"/>
                </a:solidFill>
                <a:latin typeface="Franklin Gothic Book" panose="020B0503020102020204" pitchFamily="34" charset="0"/>
              </a:rPr>
              <a:t>Old Way vs. New Way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3880" y="6371277"/>
            <a:ext cx="960121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40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1-12</a:t>
            </a:r>
          </a:p>
        </p:txBody>
      </p:sp>
    </p:spTree>
    <p:extLst>
      <p:ext uri="{BB962C8B-B14F-4D97-AF65-F5344CB8AC3E}">
        <p14:creationId xmlns:p14="http://schemas.microsoft.com/office/powerpoint/2010/main" val="369756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3" grpId="0" animBg="1"/>
      <p:bldP spid="7" grpId="0" animBg="1"/>
      <p:bldP spid="7" grpId="1" animBg="1"/>
      <p:bldP spid="10" grpId="0" animBg="1"/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E. The TAFA Principles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638391" y="4924964"/>
            <a:ext cx="2575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6030" y="1078518"/>
            <a:ext cx="8847970" cy="6239652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E46C0A"/>
                </a:solidFill>
                <a:latin typeface="Franklin Gothic Book" panose="020B0503020102020204" pitchFamily="34" charset="0"/>
                <a:ea typeface="+mj-ea"/>
                <a:cs typeface="Franklin Gothic Book" panose="020B0503020102020204" pitchFamily="34" charset="0"/>
              </a:rPr>
              <a:t>What does it mean to </a:t>
            </a:r>
            <a:r>
              <a:rPr lang="en-US" b="1" dirty="0">
                <a:solidFill>
                  <a:srgbClr val="E46C0A"/>
                </a:solidFill>
                <a:latin typeface="Franklin Gothic Demi" panose="020B0703020102020204" pitchFamily="34" charset="0"/>
                <a:ea typeface="+mj-ea"/>
                <a:cs typeface="Franklin Gothic Book" panose="020B0503020102020204" pitchFamily="34" charset="0"/>
              </a:rPr>
              <a:t>“Take a Facilitative Approach?”</a:t>
            </a:r>
            <a:endParaRPr lang="en-US" b="1" dirty="0">
              <a:solidFill>
                <a:srgbClr val="E46C0A"/>
              </a:solidFill>
              <a:latin typeface="Franklin Gothic Medium"/>
              <a:cs typeface="Franklin Gothic Medium"/>
            </a:endParaRPr>
          </a:p>
          <a:p>
            <a:pPr marL="457200" indent="-457200">
              <a:spcBef>
                <a:spcPts val="9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S</a:t>
            </a:r>
            <a:r>
              <a:rPr lang="en-US" sz="2400" b="1" u="sng" dirty="0"/>
              <a:t>tart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 </a:t>
            </a:r>
            <a:r>
              <a:rPr lang="en-US" sz="2400" dirty="0"/>
              <a:t>with the why, not with the what.</a:t>
            </a:r>
          </a:p>
          <a:p>
            <a:pPr marL="457200" indent="-457200">
              <a:spcBef>
                <a:spcPts val="9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U</a:t>
            </a:r>
            <a:r>
              <a:rPr lang="en-US" sz="2400" b="1" u="sng" dirty="0"/>
              <a:t>nderstand</a:t>
            </a:r>
            <a:r>
              <a:rPr lang="en-US" sz="2400" dirty="0">
                <a:solidFill>
                  <a:schemeClr val="tx1"/>
                </a:solidFill>
              </a:rPr>
              <a:t> and empower, don’t command and control.</a:t>
            </a:r>
          </a:p>
          <a:p>
            <a:pPr marL="457200" indent="-457200">
              <a:spcBef>
                <a:spcPts val="9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C</a:t>
            </a:r>
            <a:r>
              <a:rPr lang="en-US" sz="2400" b="1" u="sng" dirty="0"/>
              <a:t>reate</a:t>
            </a:r>
            <a:r>
              <a:rPr lang="en-US" sz="2400" b="1" dirty="0"/>
              <a:t> </a:t>
            </a:r>
            <a:r>
              <a:rPr lang="en-US" sz="2400" dirty="0"/>
              <a:t>the </a:t>
            </a:r>
            <a:r>
              <a:rPr lang="en-US" sz="2400" dirty="0">
                <a:solidFill>
                  <a:schemeClr val="tx1"/>
                </a:solidFill>
              </a:rPr>
              <a:t>vision, </a:t>
            </a:r>
            <a:r>
              <a:rPr lang="en-US" sz="2400" dirty="0"/>
              <a:t>not the solution.</a:t>
            </a:r>
          </a:p>
          <a:p>
            <a:pPr marL="457200" indent="-457200">
              <a:spcBef>
                <a:spcPts val="9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Medium"/>
                <a:cs typeface="Franklin Gothic Medium"/>
              </a:rPr>
              <a:t>C</a:t>
            </a:r>
            <a:r>
              <a:rPr lang="en-US" sz="2400" b="1" u="sng" dirty="0"/>
              <a:t>onnect</a:t>
            </a:r>
            <a:r>
              <a:rPr lang="en-US" sz="2400" dirty="0"/>
              <a:t> first; correct second.</a:t>
            </a:r>
          </a:p>
          <a:p>
            <a:pPr marL="457200" indent="-457200">
              <a:spcBef>
                <a:spcPts val="9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E</a:t>
            </a:r>
            <a:r>
              <a:rPr lang="en-US" sz="2400" b="1" u="sng" dirty="0"/>
              <a:t>quip</a:t>
            </a:r>
            <a:r>
              <a:rPr lang="en-US" sz="2400" dirty="0"/>
              <a:t> for success; monitor for results.</a:t>
            </a:r>
          </a:p>
          <a:p>
            <a:pPr marL="457200" indent="-457200">
              <a:spcBef>
                <a:spcPts val="9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E</a:t>
            </a:r>
            <a:r>
              <a:rPr lang="en-US" sz="2400" b="1" u="sng" dirty="0"/>
              <a:t>ngage</a:t>
            </a:r>
            <a:r>
              <a:rPr lang="en-US" sz="2400" dirty="0"/>
              <a:t> conflict; resolve dysfunction.</a:t>
            </a:r>
          </a:p>
          <a:p>
            <a:pPr marL="457200" indent="-457200">
              <a:spcBef>
                <a:spcPts val="900"/>
              </a:spcBef>
              <a:buClr>
                <a:schemeClr val="tx1"/>
              </a:buClr>
              <a:buSzPct val="85000"/>
              <a:buFont typeface="+mj-lt"/>
              <a:buAutoNum type="arabicPeriod"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D</a:t>
            </a:r>
            <a:r>
              <a:rPr lang="en-US" sz="2400" b="1" u="sng" dirty="0"/>
              <a:t>rive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 </a:t>
            </a:r>
            <a:r>
              <a:rPr lang="en-US" sz="2400" dirty="0"/>
              <a:t>participation, not just input.</a:t>
            </a:r>
          </a:p>
          <a:p>
            <a:pPr marL="0" indent="0">
              <a:spcBef>
                <a:spcPts val="900"/>
              </a:spcBef>
              <a:buClr>
                <a:schemeClr val="tx1"/>
              </a:buClr>
              <a:buSzPct val="85000"/>
              <a:buNone/>
            </a:pPr>
            <a:endParaRPr lang="en-US" sz="2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525" y="2660777"/>
            <a:ext cx="2255379" cy="2264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120593" y="5156597"/>
            <a:ext cx="994917" cy="979071"/>
          </a:xfrm>
          <a:prstGeom prst="rect">
            <a:avLst/>
          </a:prstGeom>
          <a:solidFill>
            <a:srgbClr val="00467F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72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Demi" panose="020B0703020102020204" pitchFamily="34" charset="0"/>
              </a:rPr>
              <a:t>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16470" y="5156597"/>
            <a:ext cx="994917" cy="979071"/>
          </a:xfrm>
          <a:prstGeom prst="rect">
            <a:avLst/>
          </a:prstGeom>
          <a:solidFill>
            <a:srgbClr val="00467F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72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Demi" panose="020B0703020102020204" pitchFamily="34" charset="0"/>
              </a:rPr>
              <a:t>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28271" y="5156596"/>
            <a:ext cx="994917" cy="979071"/>
          </a:xfrm>
          <a:prstGeom prst="rect">
            <a:avLst/>
          </a:prstGeom>
          <a:solidFill>
            <a:srgbClr val="00467F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72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Demi" panose="020B0703020102020204" pitchFamily="34" charset="0"/>
              </a:rPr>
              <a:t>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11693" y="5164743"/>
            <a:ext cx="994917" cy="979071"/>
          </a:xfrm>
          <a:prstGeom prst="rect">
            <a:avLst/>
          </a:prstGeom>
          <a:solidFill>
            <a:srgbClr val="00467F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72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Demi" panose="020B0703020102020204" pitchFamily="34" charset="0"/>
              </a:rPr>
              <a:t>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4015" y="5164743"/>
            <a:ext cx="994917" cy="979071"/>
          </a:xfrm>
          <a:prstGeom prst="rect">
            <a:avLst/>
          </a:prstGeom>
          <a:solidFill>
            <a:srgbClr val="00467F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72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Demi" panose="020B0703020102020204" pitchFamily="34" charset="0"/>
              </a:rPr>
              <a:t>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22570" y="5156597"/>
            <a:ext cx="994917" cy="979071"/>
          </a:xfrm>
          <a:prstGeom prst="rect">
            <a:avLst/>
          </a:prstGeom>
          <a:solidFill>
            <a:srgbClr val="00467F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72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Demi" panose="020B0703020102020204" pitchFamily="34" charset="0"/>
              </a:rPr>
              <a:t>D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19604" y="5156597"/>
            <a:ext cx="994917" cy="979071"/>
          </a:xfrm>
          <a:prstGeom prst="rect">
            <a:avLst/>
          </a:prstGeom>
          <a:solidFill>
            <a:srgbClr val="00467F"/>
          </a:solidFill>
        </p:spPr>
        <p:txBody>
          <a:bodyPr wrap="none" rtlCol="0" anchor="ctr" anchorCtr="0">
            <a:noAutofit/>
          </a:bodyPr>
          <a:lstStyle/>
          <a:p>
            <a:pPr algn="ctr"/>
            <a:r>
              <a:rPr lang="en-US" sz="7200" dirty="0">
                <a:solidFill>
                  <a:schemeClr val="accent6">
                    <a:lumMod val="40000"/>
                    <a:lumOff val="60000"/>
                  </a:schemeClr>
                </a:solidFill>
                <a:latin typeface="Franklin Gothic Demi" panose="020B0703020102020204" pitchFamily="34" charset="0"/>
              </a:rPr>
              <a:t>C</a:t>
            </a: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3599" y="6435829"/>
            <a:ext cx="4246926" cy="283668"/>
          </a:xfr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3880" y="6371277"/>
            <a:ext cx="960121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41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1-12</a:t>
            </a:r>
          </a:p>
        </p:txBody>
      </p:sp>
    </p:spTree>
    <p:extLst>
      <p:ext uri="{BB962C8B-B14F-4D97-AF65-F5344CB8AC3E}">
        <p14:creationId xmlns:p14="http://schemas.microsoft.com/office/powerpoint/2010/main" val="169554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5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2" y="1"/>
            <a:ext cx="8560891" cy="973499"/>
          </a:xfrm>
          <a:solidFill>
            <a:srgbClr val="E46C0A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5046"/>
            <a:ext cx="7886700" cy="47819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What are two ways that leaders are different from managers?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Managers:</a:t>
            </a:r>
          </a:p>
          <a:p>
            <a:r>
              <a:rPr lang="en-US" dirty="0">
                <a:solidFill>
                  <a:schemeClr val="tx2"/>
                </a:solidFill>
              </a:rPr>
              <a:t>Focus on today</a:t>
            </a:r>
          </a:p>
          <a:p>
            <a:r>
              <a:rPr lang="en-US" dirty="0">
                <a:solidFill>
                  <a:schemeClr val="tx2"/>
                </a:solidFill>
              </a:rPr>
              <a:t>Reactive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Leaders:</a:t>
            </a:r>
          </a:p>
          <a:p>
            <a:r>
              <a:rPr lang="en-US" dirty="0">
                <a:solidFill>
                  <a:schemeClr val="tx2"/>
                </a:solidFill>
              </a:rPr>
              <a:t>Focus on tomorrow</a:t>
            </a:r>
          </a:p>
          <a:p>
            <a:r>
              <a:rPr lang="en-US" dirty="0">
                <a:solidFill>
                  <a:schemeClr val="tx2"/>
                </a:solidFill>
              </a:rPr>
              <a:t>Proactive</a:t>
            </a:r>
          </a:p>
        </p:txBody>
      </p:sp>
    </p:spTree>
    <p:extLst>
      <p:ext uri="{BB962C8B-B14F-4D97-AF65-F5344CB8AC3E}">
        <p14:creationId xmlns:p14="http://schemas.microsoft.com/office/powerpoint/2010/main" val="281926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2" y="1"/>
            <a:ext cx="8560891" cy="973499"/>
          </a:xfrm>
          <a:solidFill>
            <a:srgbClr val="E46C0A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5046"/>
            <a:ext cx="7886700" cy="478191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Level 1 Leader’s focus?</a:t>
            </a:r>
          </a:p>
          <a:p>
            <a:r>
              <a:rPr lang="en-US" dirty="0">
                <a:solidFill>
                  <a:schemeClr val="tx2"/>
                </a:solidFill>
              </a:rPr>
              <a:t>Task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Level 2 Leader’s focus?</a:t>
            </a:r>
          </a:p>
          <a:p>
            <a:r>
              <a:rPr lang="en-US" dirty="0">
                <a:solidFill>
                  <a:schemeClr val="tx2"/>
                </a:solidFill>
              </a:rPr>
              <a:t>People</a:t>
            </a:r>
          </a:p>
          <a:p>
            <a:endParaRPr lang="en-US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Level 3 Leader’s focus?</a:t>
            </a:r>
          </a:p>
          <a:p>
            <a:r>
              <a:rPr lang="en-US" dirty="0">
                <a:solidFill>
                  <a:schemeClr val="tx2"/>
                </a:solidFill>
              </a:rPr>
              <a:t>Forward</a:t>
            </a:r>
          </a:p>
        </p:txBody>
      </p:sp>
    </p:spTree>
    <p:extLst>
      <p:ext uri="{BB962C8B-B14F-4D97-AF65-F5344CB8AC3E}">
        <p14:creationId xmlns:p14="http://schemas.microsoft.com/office/powerpoint/2010/main" val="153666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2" y="1"/>
            <a:ext cx="8560891" cy="973499"/>
          </a:xfrm>
          <a:solidFill>
            <a:srgbClr val="E46C0A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5046"/>
            <a:ext cx="7886700" cy="478191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What is one key reason managers might never advance past Level 1?</a:t>
            </a:r>
          </a:p>
          <a:p>
            <a:r>
              <a:rPr lang="en-US" dirty="0">
                <a:solidFill>
                  <a:schemeClr val="tx2"/>
                </a:solidFill>
              </a:rPr>
              <a:t>They don’t know there are other levels!</a:t>
            </a:r>
          </a:p>
        </p:txBody>
      </p:sp>
    </p:spTree>
    <p:extLst>
      <p:ext uri="{BB962C8B-B14F-4D97-AF65-F5344CB8AC3E}">
        <p14:creationId xmlns:p14="http://schemas.microsoft.com/office/powerpoint/2010/main" val="144837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2" y="1"/>
            <a:ext cx="8560891" cy="973499"/>
          </a:xfrm>
          <a:solidFill>
            <a:srgbClr val="E46C0A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5046"/>
            <a:ext cx="7886700" cy="478191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To be most effective, what should a leader do when he/she takes a new position?</a:t>
            </a:r>
          </a:p>
          <a:p>
            <a:r>
              <a:rPr lang="en-US" dirty="0">
                <a:solidFill>
                  <a:schemeClr val="tx2"/>
                </a:solidFill>
              </a:rPr>
              <a:t>Start back at Level 1</a:t>
            </a:r>
          </a:p>
        </p:txBody>
      </p:sp>
    </p:spTree>
    <p:extLst>
      <p:ext uri="{BB962C8B-B14F-4D97-AF65-F5344CB8AC3E}">
        <p14:creationId xmlns:p14="http://schemas.microsoft.com/office/powerpoint/2010/main" val="158237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2" y="1"/>
            <a:ext cx="8560891" cy="973499"/>
          </a:xfrm>
          <a:solidFill>
            <a:srgbClr val="E46C0A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5046"/>
            <a:ext cx="7886700" cy="478191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In ED = RD x CD, what do the letters E, R, and C stand for?</a:t>
            </a:r>
          </a:p>
          <a:p>
            <a:r>
              <a:rPr lang="en-US" dirty="0">
                <a:solidFill>
                  <a:schemeClr val="tx2"/>
                </a:solidFill>
              </a:rPr>
              <a:t>Effective</a:t>
            </a:r>
          </a:p>
          <a:p>
            <a:r>
              <a:rPr lang="en-US" dirty="0">
                <a:solidFill>
                  <a:schemeClr val="tx2"/>
                </a:solidFill>
              </a:rPr>
              <a:t>Right</a:t>
            </a:r>
          </a:p>
          <a:p>
            <a:r>
              <a:rPr lang="en-US" dirty="0">
                <a:solidFill>
                  <a:schemeClr val="tx2"/>
                </a:solidFill>
              </a:rPr>
              <a:t>Commitment</a:t>
            </a:r>
          </a:p>
        </p:txBody>
      </p:sp>
    </p:spTree>
    <p:extLst>
      <p:ext uri="{BB962C8B-B14F-4D97-AF65-F5344CB8AC3E}">
        <p14:creationId xmlns:p14="http://schemas.microsoft.com/office/powerpoint/2010/main" val="1522365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032" y="1"/>
            <a:ext cx="8560891" cy="973499"/>
          </a:xfrm>
          <a:solidFill>
            <a:srgbClr val="E46C0A"/>
          </a:solidFill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Franklin Gothic Demi" panose="020B0703020102020204" pitchFamily="34" charset="0"/>
              </a:rPr>
              <a:t>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95046"/>
            <a:ext cx="7886700" cy="478191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tx2"/>
                </a:solidFill>
              </a:rPr>
              <a:t>What does the acronym TAFA stand for?</a:t>
            </a:r>
          </a:p>
          <a:p>
            <a:r>
              <a:rPr lang="en-US" dirty="0">
                <a:solidFill>
                  <a:schemeClr val="tx2"/>
                </a:solidFill>
              </a:rPr>
              <a:t>Take a Facilitative Approach</a:t>
            </a:r>
          </a:p>
        </p:txBody>
      </p:sp>
    </p:spTree>
    <p:extLst>
      <p:ext uri="{BB962C8B-B14F-4D97-AF65-F5344CB8AC3E}">
        <p14:creationId xmlns:p14="http://schemas.microsoft.com/office/powerpoint/2010/main" val="54846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559F-C2B4-5749-B15A-A88D8DD5B87C}" type="slidenum">
              <a:rPr lang="en-US" smtClean="0"/>
              <a:pPr/>
              <a:t>48</a:t>
            </a:fld>
            <a:r>
              <a:rPr lang="en-US" dirty="0"/>
              <a:t> | SP: 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308756"/>
            <a:ext cx="4038600" cy="4981530"/>
          </a:xfrm>
        </p:spPr>
        <p:txBody>
          <a:bodyPr/>
          <a:lstStyle/>
          <a:p>
            <a:r>
              <a:rPr lang="en-US" dirty="0"/>
              <a:t>Select a decision or problem you need to address in the next 30 days.</a:t>
            </a:r>
          </a:p>
          <a:p>
            <a:endParaRPr lang="en-US" sz="1000" dirty="0"/>
          </a:p>
          <a:p>
            <a:r>
              <a:rPr lang="en-US" dirty="0"/>
              <a:t>How might you use the ED=</a:t>
            </a:r>
            <a:r>
              <a:rPr lang="en-US" dirty="0" err="1"/>
              <a:t>RDxCD</a:t>
            </a:r>
            <a:r>
              <a:rPr lang="en-US" dirty="0"/>
              <a:t> principle to create a better decision with higher levels of buy-in and commitment?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6030" y="0"/>
            <a:ext cx="7373796" cy="973498"/>
          </a:xfrm>
        </p:spPr>
        <p:txBody>
          <a:bodyPr/>
          <a:lstStyle/>
          <a:p>
            <a:r>
              <a:rPr lang="en-US" dirty="0"/>
              <a:t>Spring Forward 1b – Using ED=RDXCD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39003" y="3205115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10" name="Rectangle 9"/>
          <p:cNvSpPr/>
          <p:nvPr/>
        </p:nvSpPr>
        <p:spPr>
          <a:xfrm>
            <a:off x="7870370" y="798006"/>
            <a:ext cx="1007769" cy="50188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 Class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30" y="975877"/>
            <a:ext cx="4221106" cy="535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2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A1559F-C2B4-5749-B15A-A88D8DD5B87C}" type="slidenum">
              <a:rPr lang="en-US" smtClean="0"/>
              <a:pPr/>
              <a:t>49</a:t>
            </a:fld>
            <a:r>
              <a:rPr lang="en-US" dirty="0"/>
              <a:t> | SP: 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308756"/>
            <a:ext cx="4038600" cy="4981530"/>
          </a:xfrm>
        </p:spPr>
        <p:txBody>
          <a:bodyPr/>
          <a:lstStyle/>
          <a:p>
            <a:r>
              <a:rPr lang="en-US" dirty="0"/>
              <a:t>Select a decision or problem you need to address in the next 30 days.</a:t>
            </a:r>
          </a:p>
          <a:p>
            <a:endParaRPr lang="en-US" sz="1000" dirty="0"/>
          </a:p>
          <a:p>
            <a:r>
              <a:rPr lang="en-US" dirty="0"/>
              <a:t>How might you use the ED=</a:t>
            </a:r>
            <a:r>
              <a:rPr lang="en-US" dirty="0" err="1"/>
              <a:t>RDxCD</a:t>
            </a:r>
            <a:r>
              <a:rPr lang="en-US" dirty="0"/>
              <a:t> principle to create a better decision with higher levels of buy-in and commitment?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96030" y="0"/>
            <a:ext cx="7373796" cy="973498"/>
          </a:xfrm>
        </p:spPr>
        <p:txBody>
          <a:bodyPr/>
          <a:lstStyle/>
          <a:p>
            <a:r>
              <a:rPr lang="en-US" dirty="0"/>
              <a:t>Spring Forward 1b – Using ED=RDXCD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39003" y="3205115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69826" y="798006"/>
            <a:ext cx="1208313" cy="50188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Homework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30" y="975877"/>
            <a:ext cx="4221106" cy="5353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3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2176" b="23951"/>
          <a:stretch/>
        </p:blipFill>
        <p:spPr>
          <a:xfrm>
            <a:off x="-15302" y="-152523"/>
            <a:ext cx="9159302" cy="52782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Imagine This…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415" y="5227179"/>
            <a:ext cx="9162140" cy="1144123"/>
          </a:xfrm>
          <a:prstGeom prst="rect">
            <a:avLst/>
          </a:prstGeom>
          <a:solidFill>
            <a:schemeClr val="tx2"/>
          </a:solidFill>
        </p:spPr>
        <p:txBody>
          <a:bodyPr wrap="square" rtlCol="0" anchor="ctr" anchorCtr="0">
            <a:noAutofit/>
          </a:bodyPr>
          <a:lstStyle/>
          <a:p>
            <a:pPr marL="174625"/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He knows from his own experience that when leaders </a:t>
            </a:r>
            <a:r>
              <a:rPr lang="en-US" sz="2400" b="1" dirty="0">
                <a:solidFill>
                  <a:schemeClr val="bg1"/>
                </a:solidFill>
                <a:cs typeface="Franklin Gothic Book"/>
              </a:rPr>
              <a:t>take a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 </a:t>
            </a:r>
            <a:r>
              <a:rPr lang="en-US" sz="2400" b="1" dirty="0">
                <a:solidFill>
                  <a:schemeClr val="bg1"/>
                </a:solidFill>
                <a:cs typeface="Franklin Gothic Book"/>
              </a:rPr>
              <a:t>facilitative approach</a:t>
            </a:r>
            <a:r>
              <a:rPr lang="en-US" sz="2400" dirty="0">
                <a:solidFill>
                  <a:schemeClr val="bg1"/>
                </a:solidFill>
                <a:cs typeface="Franklin Gothic Book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Franklin Gothic Book"/>
                <a:cs typeface="Franklin Gothic Book"/>
              </a:rPr>
              <a:t>to solving a problem, it makes a big difference.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5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274709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929" y="-154522"/>
            <a:ext cx="3119637" cy="1200329"/>
          </a:xfrm>
        </p:spPr>
        <p:txBody>
          <a:bodyPr wrap="none">
            <a:spAutoFit/>
          </a:bodyPr>
          <a:lstStyle/>
          <a:p>
            <a:r>
              <a:rPr lang="en-US" sz="7200" dirty="0">
                <a:latin typeface="Franklin Gothic Demi" panose="020B0703020102020204" pitchFamily="34" charset="0"/>
              </a:rPr>
              <a:t>TAFA   </a:t>
            </a:r>
            <a:r>
              <a:rPr lang="en-US" sz="7200" dirty="0">
                <a:solidFill>
                  <a:srgbClr val="E46C0A"/>
                </a:solidFill>
                <a:latin typeface="Franklin Gothic Demi" panose="020B0703020102020204" pitchFamily="34" charset="0"/>
              </a:rPr>
              <a:t>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6912" y="1775199"/>
            <a:ext cx="4929113" cy="4660629"/>
          </a:xfrm>
        </p:spPr>
        <p:txBody>
          <a:bodyPr/>
          <a:lstStyle/>
          <a:p>
            <a:pPr marL="0" indent="0">
              <a:spcBef>
                <a:spcPts val="1500"/>
              </a:spcBef>
              <a:buClr>
                <a:schemeClr val="tx1"/>
              </a:buClr>
              <a:buSzPct val="85000"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S</a:t>
            </a:r>
            <a:r>
              <a:rPr lang="en-US" sz="2400" b="1" u="sng" dirty="0"/>
              <a:t>tart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 </a:t>
            </a:r>
            <a:r>
              <a:rPr lang="en-US" sz="2400" dirty="0"/>
              <a:t>with the why, not with the what.</a:t>
            </a:r>
          </a:p>
          <a:p>
            <a:pPr marL="0" indent="0">
              <a:spcBef>
                <a:spcPts val="1500"/>
              </a:spcBef>
              <a:buClr>
                <a:schemeClr val="tx1"/>
              </a:buClr>
              <a:buSzPct val="85000"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U</a:t>
            </a:r>
            <a:r>
              <a:rPr lang="en-US" sz="2400" b="1" u="sng" dirty="0"/>
              <a:t>nderstand</a:t>
            </a:r>
            <a:r>
              <a:rPr lang="en-US" sz="2400" dirty="0">
                <a:solidFill>
                  <a:schemeClr val="tx1"/>
                </a:solidFill>
              </a:rPr>
              <a:t> and empower, don’t command and control.</a:t>
            </a:r>
          </a:p>
          <a:p>
            <a:pPr marL="0" indent="0">
              <a:spcBef>
                <a:spcPts val="1500"/>
              </a:spcBef>
              <a:buClr>
                <a:schemeClr val="tx1"/>
              </a:buClr>
              <a:buSzPct val="85000"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C</a:t>
            </a:r>
            <a:r>
              <a:rPr lang="en-US" sz="2400" b="1" u="sng" dirty="0"/>
              <a:t>reate</a:t>
            </a:r>
            <a:r>
              <a:rPr lang="en-US" sz="2400" b="1" dirty="0"/>
              <a:t> </a:t>
            </a:r>
            <a:r>
              <a:rPr lang="en-US" sz="2400" dirty="0"/>
              <a:t>the </a:t>
            </a:r>
            <a:r>
              <a:rPr lang="en-US" sz="2400" dirty="0">
                <a:solidFill>
                  <a:schemeClr val="tx1"/>
                </a:solidFill>
              </a:rPr>
              <a:t>vision, </a:t>
            </a:r>
            <a:r>
              <a:rPr lang="en-US" sz="2400" dirty="0"/>
              <a:t>not the solution.</a:t>
            </a:r>
          </a:p>
          <a:p>
            <a:pPr marL="0" indent="0">
              <a:spcBef>
                <a:spcPts val="1500"/>
              </a:spcBef>
              <a:buClr>
                <a:schemeClr val="tx1"/>
              </a:buClr>
              <a:buSzPct val="85000"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Medium"/>
                <a:cs typeface="Franklin Gothic Medium"/>
              </a:rPr>
              <a:t>C</a:t>
            </a:r>
            <a:r>
              <a:rPr lang="en-US" sz="2400" b="1" u="sng" dirty="0"/>
              <a:t>onnect</a:t>
            </a:r>
            <a:r>
              <a:rPr lang="en-US" sz="2400" dirty="0"/>
              <a:t> first; correct second.</a:t>
            </a:r>
          </a:p>
          <a:p>
            <a:pPr marL="0" indent="0">
              <a:spcBef>
                <a:spcPts val="1500"/>
              </a:spcBef>
              <a:buClr>
                <a:schemeClr val="tx1"/>
              </a:buClr>
              <a:buSzPct val="85000"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E</a:t>
            </a:r>
            <a:r>
              <a:rPr lang="en-US" sz="2400" b="1" u="sng" dirty="0"/>
              <a:t>quip</a:t>
            </a:r>
            <a:r>
              <a:rPr lang="en-US" sz="2400" dirty="0"/>
              <a:t> for success; monitor for results.</a:t>
            </a:r>
          </a:p>
          <a:p>
            <a:pPr marL="0" indent="0">
              <a:spcBef>
                <a:spcPts val="1500"/>
              </a:spcBef>
              <a:buClr>
                <a:schemeClr val="tx1"/>
              </a:buClr>
              <a:buSzPct val="85000"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E</a:t>
            </a:r>
            <a:r>
              <a:rPr lang="en-US" sz="2400" b="1" u="sng" dirty="0"/>
              <a:t>ngage</a:t>
            </a:r>
            <a:r>
              <a:rPr lang="en-US" sz="2400" dirty="0"/>
              <a:t> conflict; resolve dysfunction.</a:t>
            </a:r>
          </a:p>
          <a:p>
            <a:pPr marL="0" indent="0">
              <a:spcBef>
                <a:spcPts val="1500"/>
              </a:spcBef>
              <a:buClr>
                <a:schemeClr val="tx1"/>
              </a:buClr>
              <a:buSzPct val="85000"/>
              <a:buNone/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D</a:t>
            </a:r>
            <a:r>
              <a:rPr lang="en-US" sz="2400" b="1" u="sng" dirty="0"/>
              <a:t>rive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 </a:t>
            </a:r>
            <a:r>
              <a:rPr lang="en-US" sz="2400" dirty="0"/>
              <a:t>participation, not just input.</a:t>
            </a:r>
          </a:p>
          <a:p>
            <a:pPr marL="0" indent="0">
              <a:spcBef>
                <a:spcPts val="1500"/>
              </a:spcBef>
              <a:buClr>
                <a:schemeClr val="tx1"/>
              </a:buClr>
              <a:buSzPct val="85000"/>
              <a:buNone/>
            </a:pPr>
            <a:endParaRPr lang="en-US" sz="2400" dirty="0"/>
          </a:p>
        </p:txBody>
      </p:sp>
      <p:grpSp>
        <p:nvGrpSpPr>
          <p:cNvPr id="33" name="Group 32"/>
          <p:cNvGrpSpPr/>
          <p:nvPr/>
        </p:nvGrpSpPr>
        <p:grpSpPr>
          <a:xfrm>
            <a:off x="4535792" y="1087897"/>
            <a:ext cx="4097424" cy="556787"/>
            <a:chOff x="4851477" y="119064"/>
            <a:chExt cx="4097424" cy="556787"/>
          </a:xfrm>
        </p:grpSpPr>
        <p:sp>
          <p:nvSpPr>
            <p:cNvPr id="6" name="TextBox 5"/>
            <p:cNvSpPr txBox="1"/>
            <p:nvPr/>
          </p:nvSpPr>
          <p:spPr>
            <a:xfrm>
              <a:off x="7217333" y="119065"/>
              <a:ext cx="548640" cy="548640"/>
            </a:xfrm>
            <a:prstGeom prst="rect">
              <a:avLst/>
            </a:prstGeom>
            <a:solidFill>
              <a:srgbClr val="00467F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4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Franklin Gothic Demi" panose="020B0703020102020204" pitchFamily="34" charset="0"/>
                </a:rPr>
                <a:t>E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625869" y="119065"/>
              <a:ext cx="548640" cy="548640"/>
            </a:xfrm>
            <a:prstGeom prst="rect">
              <a:avLst/>
            </a:prstGeom>
            <a:solidFill>
              <a:srgbClr val="00467F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4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Franklin Gothic Demi" panose="020B0703020102020204" pitchFamily="34" charset="0"/>
                </a:rPr>
                <a:t>C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808797" y="119064"/>
              <a:ext cx="548640" cy="548640"/>
            </a:xfrm>
            <a:prstGeom prst="rect">
              <a:avLst/>
            </a:prstGeom>
            <a:solidFill>
              <a:srgbClr val="00467F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4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Franklin Gothic Demi" panose="020B0703020102020204" pitchFamily="34" charset="0"/>
                </a:rPr>
                <a:t>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442941" y="127211"/>
              <a:ext cx="548640" cy="548640"/>
            </a:xfrm>
            <a:prstGeom prst="rect">
              <a:avLst/>
            </a:prstGeom>
            <a:solidFill>
              <a:srgbClr val="00467F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4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Franklin Gothic Demi" panose="020B0703020102020204" pitchFamily="34" charset="0"/>
                </a:rPr>
                <a:t>U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851477" y="127211"/>
              <a:ext cx="548640" cy="548640"/>
            </a:xfrm>
            <a:prstGeom prst="rect">
              <a:avLst/>
            </a:prstGeom>
            <a:solidFill>
              <a:srgbClr val="00467F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4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Franklin Gothic Demi" panose="020B0703020102020204" pitchFamily="34" charset="0"/>
                </a:rPr>
                <a:t>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00261" y="119065"/>
              <a:ext cx="548640" cy="548640"/>
            </a:xfrm>
            <a:prstGeom prst="rect">
              <a:avLst/>
            </a:prstGeom>
            <a:solidFill>
              <a:srgbClr val="00467F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4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Franklin Gothic Demi" panose="020B0703020102020204" pitchFamily="34" charset="0"/>
                </a:rPr>
                <a:t>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34405" y="119065"/>
              <a:ext cx="548640" cy="548640"/>
            </a:xfrm>
            <a:prstGeom prst="rect">
              <a:avLst/>
            </a:prstGeom>
            <a:solidFill>
              <a:srgbClr val="00467F"/>
            </a:solidFill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4200" dirty="0">
                  <a:solidFill>
                    <a:schemeClr val="accent6">
                      <a:lumMod val="40000"/>
                      <a:lumOff val="60000"/>
                    </a:schemeClr>
                  </a:solidFill>
                  <a:latin typeface="Franklin Gothic Demi" panose="020B0703020102020204" pitchFamily="34" charset="0"/>
                </a:rPr>
                <a:t>C</a:t>
              </a:r>
            </a:p>
          </p:txBody>
        </p:sp>
      </p:grp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393599" y="6435829"/>
            <a:ext cx="4246926" cy="283668"/>
          </a:xfr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4073369" y="207663"/>
            <a:ext cx="4950714" cy="523220"/>
          </a:xfrm>
          <a:prstGeom prst="rect">
            <a:avLst/>
          </a:prstGeom>
        </p:spPr>
        <p:txBody>
          <a:bodyPr wrap="non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 dirty="0">
                <a:solidFill>
                  <a:srgbClr val="E46C0A"/>
                </a:solidFill>
                <a:latin typeface="Franklin Gothic Demi" panose="020B0703020102020204" pitchFamily="34" charset="0"/>
                <a:ea typeface="+mj-ea"/>
                <a:cs typeface="Franklin Gothic Book" panose="020B0503020102020204" pitchFamily="34" charset="0"/>
              </a:rPr>
              <a:t>“Take a Facilitative Approach”</a:t>
            </a:r>
            <a:endParaRPr lang="en-US" b="1" dirty="0">
              <a:solidFill>
                <a:srgbClr val="E46C0A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6106" y="3403988"/>
            <a:ext cx="2379306" cy="369332"/>
          </a:xfrm>
          <a:prstGeom prst="rect">
            <a:avLst/>
          </a:prstGeom>
          <a:solidFill>
            <a:srgbClr val="E46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3 Levels of Leadership</a:t>
            </a:r>
          </a:p>
        </p:txBody>
      </p:sp>
      <p:cxnSp>
        <p:nvCxnSpPr>
          <p:cNvPr id="16" name="Straight Arrow Connector 15"/>
          <p:cNvCxnSpPr>
            <a:cxnSpLocks/>
            <a:stCxn id="4" idx="3"/>
          </p:cNvCxnSpPr>
          <p:nvPr/>
        </p:nvCxnSpPr>
        <p:spPr>
          <a:xfrm flipV="1">
            <a:off x="2825412" y="2837403"/>
            <a:ext cx="1169645" cy="7512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524045" y="2253731"/>
            <a:ext cx="2223429" cy="369332"/>
          </a:xfrm>
          <a:prstGeom prst="rect">
            <a:avLst/>
          </a:prstGeom>
          <a:solidFill>
            <a:srgbClr val="E46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Manager vs. Leaders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8156" y="4554245"/>
            <a:ext cx="2395207" cy="369332"/>
          </a:xfrm>
          <a:prstGeom prst="rect">
            <a:avLst/>
          </a:prstGeom>
          <a:solidFill>
            <a:srgbClr val="E46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Principles of Operation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002413" y="5704502"/>
            <a:ext cx="1266693" cy="369332"/>
          </a:xfrm>
          <a:prstGeom prst="rect">
            <a:avLst/>
          </a:prstGeom>
          <a:solidFill>
            <a:srgbClr val="E46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Franklin Gothic Book" panose="020B0503020102020204" pitchFamily="34" charset="0"/>
              </a:rPr>
              <a:t>ED=</a:t>
            </a:r>
            <a:r>
              <a:rPr lang="en-US" b="1" dirty="0" err="1">
                <a:solidFill>
                  <a:schemeClr val="bg1"/>
                </a:solidFill>
                <a:latin typeface="Franklin Gothic Book" panose="020B0503020102020204" pitchFamily="34" charset="0"/>
              </a:rPr>
              <a:t>RDxCD</a:t>
            </a:r>
            <a:endParaRPr lang="en-US" b="1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23" name="Straight Arrow Connector 22"/>
          <p:cNvCxnSpPr>
            <a:cxnSpLocks/>
            <a:stCxn id="18" idx="3"/>
          </p:cNvCxnSpPr>
          <p:nvPr/>
        </p:nvCxnSpPr>
        <p:spPr>
          <a:xfrm>
            <a:off x="2747474" y="2438397"/>
            <a:ext cx="1247583" cy="1725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cxnSpLocks/>
            <a:stCxn id="19" idx="3"/>
          </p:cNvCxnSpPr>
          <p:nvPr/>
        </p:nvCxnSpPr>
        <p:spPr>
          <a:xfrm flipV="1">
            <a:off x="2833363" y="4649906"/>
            <a:ext cx="1161694" cy="890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  <a:stCxn id="20" idx="3"/>
          </p:cNvCxnSpPr>
          <p:nvPr/>
        </p:nvCxnSpPr>
        <p:spPr>
          <a:xfrm>
            <a:off x="2269106" y="5889168"/>
            <a:ext cx="1725951" cy="1137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Content Placeholder 2"/>
          <p:cNvSpPr txBox="1">
            <a:spLocks/>
          </p:cNvSpPr>
          <p:nvPr/>
        </p:nvSpPr>
        <p:spPr>
          <a:xfrm>
            <a:off x="252495" y="1100292"/>
            <a:ext cx="3020763" cy="892552"/>
          </a:xfrm>
          <a:prstGeom prst="rect">
            <a:avLst/>
          </a:prstGeom>
        </p:spPr>
        <p:txBody>
          <a:bodyPr wrap="none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sz="2600" b="1" dirty="0">
                <a:solidFill>
                  <a:schemeClr val="tx2"/>
                </a:solidFill>
                <a:latin typeface="Franklin Gothic Demi" panose="020B0703020102020204" pitchFamily="34" charset="0"/>
                <a:ea typeface="+mj-ea"/>
                <a:cs typeface="Franklin Gothic Book" panose="020B0503020102020204" pitchFamily="34" charset="0"/>
              </a:rPr>
              <a:t>Tools and Concepts</a:t>
            </a:r>
            <a:br>
              <a:rPr lang="en-US" sz="2600" b="1" dirty="0">
                <a:solidFill>
                  <a:schemeClr val="tx2"/>
                </a:solidFill>
                <a:latin typeface="Franklin Gothic Demi" panose="020B0703020102020204" pitchFamily="34" charset="0"/>
                <a:ea typeface="+mj-ea"/>
                <a:cs typeface="Franklin Gothic Book" panose="020B0503020102020204" pitchFamily="34" charset="0"/>
              </a:rPr>
            </a:br>
            <a:r>
              <a:rPr lang="en-US" sz="2600" b="1" dirty="0">
                <a:solidFill>
                  <a:schemeClr val="tx2"/>
                </a:solidFill>
                <a:latin typeface="Franklin Gothic Demi" panose="020B0703020102020204" pitchFamily="34" charset="0"/>
                <a:ea typeface="+mj-ea"/>
                <a:cs typeface="Franklin Gothic Book" panose="020B0503020102020204" pitchFamily="34" charset="0"/>
              </a:rPr>
              <a:t>in This Module</a:t>
            </a:r>
            <a:endParaRPr lang="en-US" sz="2600" b="1" dirty="0">
              <a:solidFill>
                <a:schemeClr val="tx2"/>
              </a:solidFill>
              <a:latin typeface="Franklin Gothic Medium"/>
              <a:cs typeface="Franklin Gothic Medium"/>
            </a:endParaRPr>
          </a:p>
        </p:txBody>
      </p:sp>
      <p:sp>
        <p:nvSpPr>
          <p:cNvPr id="2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183880" y="6371277"/>
            <a:ext cx="960121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50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1-13</a:t>
            </a:r>
          </a:p>
        </p:txBody>
      </p:sp>
    </p:spTree>
    <p:extLst>
      <p:ext uri="{BB962C8B-B14F-4D97-AF65-F5344CB8AC3E}">
        <p14:creationId xmlns:p14="http://schemas.microsoft.com/office/powerpoint/2010/main" val="2907327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2" t="21715" r="422" b="25749"/>
          <a:stretch/>
        </p:blipFill>
        <p:spPr>
          <a:xfrm>
            <a:off x="-188171" y="2"/>
            <a:ext cx="9410563" cy="3293017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579078" y="4187877"/>
            <a:ext cx="6740769" cy="2646375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Manager vs. Leader 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3 Levels of Leadership</a:t>
            </a:r>
            <a:r>
              <a:rPr lang="en-US" sz="240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US" sz="2400" dirty="0">
                <a:solidFill>
                  <a:schemeClr val="tx2"/>
                </a:solidFill>
              </a:rPr>
              <a:t>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46C0A"/>
                </a:solidFill>
              </a:rPr>
              <a:t>Exercise</a:t>
            </a:r>
            <a:r>
              <a:rPr lang="en-US" sz="2400" dirty="0">
                <a:solidFill>
                  <a:schemeClr val="tx2"/>
                </a:solidFill>
              </a:rPr>
              <a:t>: How do you move to the next level? 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Workshop Introduction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What is Facilitative Leadership?</a:t>
            </a:r>
          </a:p>
          <a:p>
            <a:pPr marL="457200" indent="-457200">
              <a:buFont typeface="+mj-lt"/>
              <a:buAutoNum type="alphaUcPeriod" startAt="3"/>
            </a:pPr>
            <a:r>
              <a:rPr lang="en-US" sz="2400" dirty="0">
                <a:solidFill>
                  <a:schemeClr val="tx2"/>
                </a:solidFill>
              </a:rPr>
              <a:t>The TAFA Principles</a:t>
            </a:r>
          </a:p>
          <a:p>
            <a:pPr marL="0" indent="0">
              <a:buNone/>
            </a:pPr>
            <a:endParaRPr lang="en-US" sz="2400" dirty="0">
              <a:solidFill>
                <a:schemeClr val="accent1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604017" y="3432281"/>
          <a:ext cx="8107361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2664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7344697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/>
                        <a:t>Getting Started, Facilitating Yourself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640" y="4151017"/>
            <a:ext cx="2194560" cy="2203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03492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Checkpoint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1380763" y="1685662"/>
          <a:ext cx="3200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799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95601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1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Getting Started, Facilitating Yourself</a:t>
                      </a:r>
                    </a:p>
                  </a:txBody>
                  <a:tcP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4939069" y="1699558"/>
          <a:ext cx="3131579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93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39786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2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Communication</a:t>
                      </a:r>
                    </a:p>
                  </a:txBody>
                  <a:tcPr>
                    <a:gradFill flip="none" rotWithShape="1">
                      <a:gsLst>
                        <a:gs pos="100000">
                          <a:srgbClr val="FFB115"/>
                        </a:gs>
                        <a:gs pos="64000">
                          <a:srgbClr val="FFB115"/>
                        </a:gs>
                        <a:gs pos="32500">
                          <a:schemeClr val="accent5">
                            <a:lumMod val="60000"/>
                            <a:lumOff val="40000"/>
                          </a:schemeClr>
                        </a:gs>
                        <a:gs pos="1000">
                          <a:schemeClr val="accent5">
                            <a:lumMod val="60000"/>
                            <a:lumOff val="40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380763" y="2759638"/>
          <a:ext cx="32004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4798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95602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3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and Coaching Individuals</a:t>
                      </a:r>
                    </a:p>
                  </a:txBody>
                  <a:tcPr>
                    <a:solidFill>
                      <a:srgbClr val="FFB11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939069" y="3863678"/>
          <a:ext cx="3131579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1793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39786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6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/>
                        <a:t>Facilitating Your Strategy</a:t>
                      </a:r>
                    </a:p>
                  </a:txBody>
                  <a:tcPr>
                    <a:solidFill>
                      <a:srgbClr val="ACBF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1380763" y="4907590"/>
          <a:ext cx="3183005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5521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87484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6586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7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Meetings Part 1</a:t>
                      </a:r>
                    </a:p>
                  </a:txBody>
                  <a:tcPr>
                    <a:solidFill>
                      <a:srgbClr val="004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/>
          </p:nvPr>
        </p:nvGraphicFramePr>
        <p:xfrm>
          <a:off x="4939069" y="4945737"/>
          <a:ext cx="31393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1922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37378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8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Meetings Part 2</a:t>
                      </a:r>
                    </a:p>
                  </a:txBody>
                  <a:tcPr>
                    <a:solidFill>
                      <a:srgbClr val="0046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4939069" y="2781618"/>
          <a:ext cx="3139300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3253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546047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4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</a:t>
                      </a:r>
                      <a:br>
                        <a:rPr lang="en-US" sz="2200" dirty="0"/>
                      </a:br>
                      <a:r>
                        <a:rPr lang="en-US" sz="2200" dirty="0"/>
                        <a:t>Your Team</a:t>
                      </a:r>
                    </a:p>
                  </a:txBody>
                  <a:tcPr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8500" y="78746"/>
            <a:ext cx="1384438" cy="1389846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/>
          </p:nvPr>
        </p:nvGraphicFramePr>
        <p:xfrm>
          <a:off x="1380763" y="3833614"/>
          <a:ext cx="3233839" cy="76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3504">
                  <a:extLst>
                    <a:ext uri="{9D8B030D-6E8A-4147-A177-3AD203B41FA5}">
                      <a16:colId xmlns:a16="http://schemas.microsoft.com/office/drawing/2014/main" val="2530965431"/>
                    </a:ext>
                  </a:extLst>
                </a:gridCol>
                <a:gridCol w="2630335">
                  <a:extLst>
                    <a:ext uri="{9D8B030D-6E8A-4147-A177-3AD203B41FA5}">
                      <a16:colId xmlns:a16="http://schemas.microsoft.com/office/drawing/2014/main" val="23748614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4400" dirty="0"/>
                        <a:t>5</a:t>
                      </a:r>
                    </a:p>
                  </a:txBody>
                  <a:tcP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Facilitating Agreement </a:t>
                      </a:r>
                    </a:p>
                  </a:txBody>
                  <a:tcPr>
                    <a:solidFill>
                      <a:srgbClr val="6600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3231483"/>
                  </a:ext>
                </a:extLst>
              </a:tr>
            </a:tbl>
          </a:graphicData>
        </a:graphic>
      </p:graphicFrame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</p:spTree>
    <p:extLst>
      <p:ext uri="{BB962C8B-B14F-4D97-AF65-F5344CB8AC3E}">
        <p14:creationId xmlns:p14="http://schemas.microsoft.com/office/powerpoint/2010/main" val="13471020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 eaLnBrk="1" hangingPunct="1"/>
            <a:r>
              <a:rPr lang="en-US" sz="4800" b="1" dirty="0">
                <a:solidFill>
                  <a:srgbClr val="004678"/>
                </a:solidFill>
              </a:rPr>
              <a:t>Questions?</a:t>
            </a:r>
          </a:p>
        </p:txBody>
      </p:sp>
      <p:sp>
        <p:nvSpPr>
          <p:cNvPr id="108547" name="Text Box 3"/>
          <p:cNvSpPr txBox="1">
            <a:spLocks noChangeArrowheads="1"/>
          </p:cNvSpPr>
          <p:nvPr/>
        </p:nvSpPr>
        <p:spPr bwMode="auto">
          <a:xfrm>
            <a:off x="2093912" y="1977497"/>
            <a:ext cx="5095876" cy="342709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rIns="0" anchor="b">
            <a:spAutoFit/>
          </a:bodyPr>
          <a:lstStyle/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sz="2000" dirty="0">
                <a:solidFill>
                  <a:srgbClr val="000066"/>
                </a:solidFill>
                <a:latin typeface="+mj-lt"/>
                <a:hlinkClick r:id="rId3"/>
              </a:rPr>
              <a:t>etraining@leadstrat.com</a:t>
            </a:r>
            <a:r>
              <a:rPr lang="en-US" sz="2000" dirty="0">
                <a:solidFill>
                  <a:srgbClr val="000066"/>
                </a:solidFill>
                <a:latin typeface="+mj-lt"/>
              </a:rPr>
              <a:t> 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dirty="0">
                <a:solidFill>
                  <a:srgbClr val="004678"/>
                </a:solidFill>
                <a:latin typeface="+mj-lt"/>
              </a:rPr>
              <a:t>800.824.2850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sz="1800" b="0" dirty="0">
                <a:solidFill>
                  <a:srgbClr val="004678"/>
                </a:solidFill>
                <a:latin typeface="+mj-lt"/>
              </a:rPr>
              <a:t>Or, submit your questions for open discussion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sz="1800" b="0" dirty="0">
                <a:solidFill>
                  <a:srgbClr val="004678"/>
                </a:solidFill>
                <a:latin typeface="+mj-lt"/>
              </a:rPr>
              <a:t>on the </a:t>
            </a:r>
            <a:r>
              <a:rPr lang="en-US" sz="1800" dirty="0">
                <a:solidFill>
                  <a:srgbClr val="004678"/>
                </a:solidFill>
                <a:latin typeface="+mj-lt"/>
              </a:rPr>
              <a:t>Linked-In “Leadership Strategies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004678"/>
                </a:solidFill>
                <a:latin typeface="+mj-lt"/>
              </a:rPr>
              <a:t>Facilitation &amp; Leadership Community” </a:t>
            </a:r>
            <a:r>
              <a:rPr lang="en-US" sz="1800" b="0" dirty="0">
                <a:solidFill>
                  <a:srgbClr val="004678"/>
                </a:solidFill>
                <a:latin typeface="+mj-lt"/>
              </a:rPr>
              <a:t>Group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endParaRPr lang="en-US" sz="1800" b="0" dirty="0">
              <a:solidFill>
                <a:srgbClr val="004678"/>
              </a:solidFill>
              <a:latin typeface="+mj-lt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004678"/>
                </a:solidFill>
                <a:latin typeface="+mj-lt"/>
              </a:rPr>
              <a:t>Join us on Facebook at </a:t>
            </a: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004678"/>
                </a:solidFill>
                <a:latin typeface="+mj-lt"/>
                <a:hlinkClick r:id="rId4"/>
              </a:rPr>
              <a:t>www.Facebook.com/Leadstrat</a:t>
            </a:r>
            <a:endParaRPr lang="en-US" sz="1800" dirty="0">
              <a:solidFill>
                <a:srgbClr val="004678"/>
              </a:solidFill>
              <a:latin typeface="+mj-lt"/>
            </a:endParaRPr>
          </a:p>
          <a:p>
            <a:pPr>
              <a:lnSpc>
                <a:spcPct val="110000"/>
              </a:lnSpc>
              <a:spcBef>
                <a:spcPct val="20000"/>
              </a:spcBef>
            </a:pPr>
            <a:r>
              <a:rPr lang="en-US" sz="1800" dirty="0">
                <a:solidFill>
                  <a:srgbClr val="004678"/>
                </a:solidFill>
                <a:latin typeface="+mj-lt"/>
              </a:rPr>
              <a:t>and Twitter @Leadstrat</a:t>
            </a:r>
            <a:endParaRPr lang="en-US" sz="1800" dirty="0">
              <a:solidFill>
                <a:srgbClr val="000066"/>
              </a:solidFill>
              <a:latin typeface="+mj-lt"/>
            </a:endParaRPr>
          </a:p>
        </p:txBody>
      </p:sp>
      <p:pic>
        <p:nvPicPr>
          <p:cNvPr id="108549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200" y="2296161"/>
            <a:ext cx="1554162" cy="2028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8550" name="Picture 7" descr="cov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61225" y="2137089"/>
            <a:ext cx="1565275" cy="24082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7F09362-3ECF-43FF-9131-C2EB0D040696}" type="slidenum">
              <a:rPr lang="en-US" altLang="en-US" smtClean="0"/>
              <a:pPr>
                <a:defRPr/>
              </a:pPr>
              <a:t>53</a:t>
            </a:fld>
            <a:endParaRPr lang="en-US" alt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4294967295"/>
          </p:nvPr>
        </p:nvSpPr>
        <p:spPr>
          <a:xfrm>
            <a:off x="4787900" y="6353175"/>
            <a:ext cx="4068232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altLang="en-US" dirty="0"/>
              <a:t>A4                                                                  WORKBOOK AT: www.leadstrat.com/webinar-workbook-fg</a:t>
            </a:r>
            <a:endParaRPr lang="en-US" altLang="en-US" cap="non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7557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77508"/>
            <a:ext cx="9144000" cy="2180492"/>
          </a:xfrm>
        </p:spPr>
        <p:txBody>
          <a:bodyPr/>
          <a:lstStyle/>
          <a:p>
            <a:r>
              <a:rPr lang="en-US" sz="6600" dirty="0">
                <a:solidFill>
                  <a:srgbClr val="B4BF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Facilitative Leader</a:t>
            </a:r>
            <a:endParaRPr lang="en-US" sz="6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11697" y="261257"/>
            <a:ext cx="8774678" cy="40732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138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accent6"/>
                </a:solidFill>
                <a:effectLst>
                  <a:outerShdw dist="38100" dir="2700000" algn="tl" rotWithShape="0">
                    <a:schemeClr val="tx1"/>
                  </a:outerShdw>
                </a:effectLst>
                <a:latin typeface="Impact" panose="020B0806030902050204" pitchFamily="34" charset="0"/>
              </a:rPr>
              <a:t>Congratulations!</a:t>
            </a:r>
          </a:p>
          <a:p>
            <a:r>
              <a:rPr lang="en-US" sz="54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tx1"/>
                  </a:outerShdw>
                </a:effectLst>
                <a:latin typeface="Impact" panose="020B0806030902050204" pitchFamily="34" charset="0"/>
              </a:rPr>
              <a:t>- Completed Module 1: Facilitating Yourself</a:t>
            </a:r>
          </a:p>
          <a:p>
            <a:r>
              <a:rPr lang="en-US" sz="54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tx1"/>
                  </a:outerShdw>
                </a:effectLst>
                <a:latin typeface="Impact" panose="020B0806030902050204" pitchFamily="34" charset="0"/>
              </a:rPr>
              <a:t>- Next: Facilitating Communication</a:t>
            </a:r>
          </a:p>
        </p:txBody>
      </p:sp>
    </p:spTree>
    <p:extLst>
      <p:ext uri="{BB962C8B-B14F-4D97-AF65-F5344CB8AC3E}">
        <p14:creationId xmlns:p14="http://schemas.microsoft.com/office/powerpoint/2010/main" val="435834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89232"/>
            <a:ext cx="9144000" cy="2168768"/>
          </a:xfrm>
        </p:spPr>
        <p:txBody>
          <a:bodyPr/>
          <a:lstStyle/>
          <a:p>
            <a:r>
              <a:rPr lang="en-US" sz="6600" dirty="0">
                <a:solidFill>
                  <a:srgbClr val="B4BF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Facilitative Leader</a:t>
            </a:r>
            <a:endParaRPr lang="en-US" sz="6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11697" y="261257"/>
            <a:ext cx="8774678" cy="40732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138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accent6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Impact" panose="020B0806030902050204" pitchFamily="34" charset="0"/>
              </a:rPr>
              <a:t>Congratulations!</a:t>
            </a:r>
          </a:p>
          <a:p>
            <a:r>
              <a:rPr lang="en-US" sz="54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Impact" panose="020B0806030902050204" pitchFamily="34" charset="0"/>
              </a:rPr>
              <a:t>- Completed Module 1: Facilitating Yourself</a:t>
            </a:r>
          </a:p>
          <a:p>
            <a:r>
              <a:rPr lang="en-US" sz="54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Impact" panose="020B0806030902050204" pitchFamily="34" charset="0"/>
              </a:rPr>
              <a:t>- Next: Facilitating Communication</a:t>
            </a:r>
          </a:p>
          <a:p>
            <a:r>
              <a:rPr lang="en-US" sz="54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Impact" panose="020B0806030902050204" pitchFamily="34" charset="0"/>
              </a:rPr>
              <a:t> -Evaluations</a:t>
            </a:r>
          </a:p>
        </p:txBody>
      </p:sp>
    </p:spTree>
    <p:extLst>
      <p:ext uri="{BB962C8B-B14F-4D97-AF65-F5344CB8AC3E}">
        <p14:creationId xmlns:p14="http://schemas.microsoft.com/office/powerpoint/2010/main" val="59216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65786"/>
            <a:ext cx="9144000" cy="2192214"/>
          </a:xfrm>
        </p:spPr>
        <p:txBody>
          <a:bodyPr/>
          <a:lstStyle/>
          <a:p>
            <a:r>
              <a:rPr lang="en-US" sz="6600" dirty="0">
                <a:solidFill>
                  <a:srgbClr val="B4BF4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Facilitative Leader</a:t>
            </a:r>
            <a:endParaRPr lang="en-US" sz="6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11697" y="261257"/>
            <a:ext cx="8774678" cy="4073237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r>
              <a:rPr lang="en-US" sz="138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accent6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Impact" panose="020B0806030902050204" pitchFamily="34" charset="0"/>
              </a:rPr>
              <a:t>Congratulations!</a:t>
            </a:r>
          </a:p>
          <a:p>
            <a:r>
              <a:rPr lang="en-US" sz="54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Impact" panose="020B0806030902050204" pitchFamily="34" charset="0"/>
              </a:rPr>
              <a:t>- Course completed!</a:t>
            </a:r>
          </a:p>
          <a:p>
            <a:r>
              <a:rPr lang="en-US" sz="54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Impact" panose="020B0806030902050204" pitchFamily="34" charset="0"/>
              </a:rPr>
              <a:t>- Post-test</a:t>
            </a:r>
          </a:p>
          <a:p>
            <a:r>
              <a:rPr lang="en-US" sz="54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Impact" panose="020B0806030902050204" pitchFamily="34" charset="0"/>
              </a:rPr>
              <a:t>- MVP</a:t>
            </a:r>
          </a:p>
          <a:p>
            <a:r>
              <a:rPr lang="en-US" sz="54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Impact" panose="020B0806030902050204" pitchFamily="34" charset="0"/>
              </a:rPr>
              <a:t>- Classroom to application</a:t>
            </a:r>
          </a:p>
          <a:p>
            <a:r>
              <a:rPr lang="en-US" sz="5400" kern="10" dirty="0">
                <a:ln w="9525">
                  <a:solidFill>
                    <a:srgbClr val="CC99FF"/>
                  </a:solidFill>
                  <a:miter lim="800000"/>
                  <a:headEnd/>
                  <a:tailEnd/>
                </a:ln>
                <a:solidFill>
                  <a:schemeClr val="bg1"/>
                </a:solidFill>
                <a:effectLst>
                  <a:outerShdw dist="38100" dir="2700000" algn="tl" rotWithShape="0">
                    <a:prstClr val="black"/>
                  </a:outerShdw>
                </a:effectLst>
                <a:latin typeface="Impact" panose="020B0806030902050204" pitchFamily="34" charset="0"/>
              </a:rPr>
              <a:t>- Evaluations</a:t>
            </a:r>
          </a:p>
        </p:txBody>
      </p:sp>
    </p:spTree>
    <p:extLst>
      <p:ext uri="{BB962C8B-B14F-4D97-AF65-F5344CB8AC3E}">
        <p14:creationId xmlns:p14="http://schemas.microsoft.com/office/powerpoint/2010/main" val="249197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Approaches to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9483" y="1115656"/>
            <a:ext cx="8229600" cy="5030172"/>
          </a:xfrm>
        </p:spPr>
        <p:txBody>
          <a:bodyPr/>
          <a:lstStyle/>
          <a:p>
            <a:pPr marL="0" indent="0">
              <a:buNone/>
            </a:pPr>
            <a:endParaRPr lang="en-US" b="1" dirty="0"/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Directive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Coaching Approach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>
                <a:solidFill>
                  <a:schemeClr val="tx2"/>
                </a:solidFill>
              </a:rPr>
              <a:t>Delegating Approach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We believe there is a fourth approach!</a:t>
            </a:r>
          </a:p>
          <a:p>
            <a:pPr marL="0" indent="0">
              <a:buNone/>
            </a:pPr>
            <a:r>
              <a:rPr lang="en-US" sz="3600" b="1" dirty="0">
                <a:solidFill>
                  <a:srgbClr val="00467F"/>
                </a:solidFill>
              </a:rPr>
              <a:t>4. 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TAFA</a:t>
            </a:r>
            <a:r>
              <a:rPr lang="en-US" sz="3600" b="1" dirty="0">
                <a:solidFill>
                  <a:schemeClr val="tx2"/>
                </a:solidFill>
              </a:rPr>
              <a:t>: T</a:t>
            </a:r>
            <a:r>
              <a:rPr lang="en-US" sz="3600" b="1" dirty="0">
                <a:solidFill>
                  <a:srgbClr val="00467F"/>
                </a:solidFill>
              </a:rPr>
              <a:t>ake a Facilitative Approach</a:t>
            </a:r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  <a:p>
            <a:pPr marL="0" indent="0">
              <a:spcBef>
                <a:spcPts val="2400"/>
              </a:spcBef>
              <a:buNone/>
            </a:pPr>
            <a:r>
              <a:rPr lang="en-US" b="1" u="sng" dirty="0">
                <a:solidFill>
                  <a:schemeClr val="accent6">
                    <a:lumMod val="75000"/>
                  </a:schemeClr>
                </a:solidFill>
              </a:rPr>
              <a:t>First</a:t>
            </a:r>
            <a:r>
              <a:rPr lang="en-US" b="1" dirty="0">
                <a:solidFill>
                  <a:schemeClr val="tx2"/>
                </a:solidFill>
              </a:rPr>
              <a:t>: Managers versus </a:t>
            </a:r>
            <a:r>
              <a:rPr lang="en-US" b="1" dirty="0">
                <a:solidFill>
                  <a:srgbClr val="008000"/>
                </a:solidFill>
              </a:rPr>
              <a:t>Leaders</a:t>
            </a:r>
          </a:p>
          <a:p>
            <a:endParaRPr lang="en-US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91206" y="4368736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6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1-2</a:t>
            </a:r>
          </a:p>
        </p:txBody>
      </p:sp>
    </p:spTree>
    <p:extLst>
      <p:ext uri="{BB962C8B-B14F-4D97-AF65-F5344CB8AC3E}">
        <p14:creationId xmlns:p14="http://schemas.microsoft.com/office/powerpoint/2010/main" val="3208540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215" y="963724"/>
            <a:ext cx="3649711" cy="54874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35535" y="973500"/>
            <a:ext cx="2868589" cy="5345505"/>
          </a:xfrm>
          <a:prstGeom prst="rect">
            <a:avLst/>
          </a:prstGeom>
          <a:solidFill>
            <a:srgbClr val="04346C">
              <a:alpha val="4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206" y="-19664"/>
            <a:ext cx="8847970" cy="973498"/>
          </a:xfrm>
        </p:spPr>
        <p:txBody>
          <a:bodyPr/>
          <a:lstStyle/>
          <a:p>
            <a:r>
              <a:rPr lang="en-US" dirty="0"/>
              <a:t>A. Manager vs. Leader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99304749"/>
              </p:ext>
            </p:extLst>
          </p:nvPr>
        </p:nvGraphicFramePr>
        <p:xfrm>
          <a:off x="291055" y="2182538"/>
          <a:ext cx="8561895" cy="383854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539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39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3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rPr>
                        <a:t>Manager</a:t>
                      </a: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9900"/>
                          </a:solidFill>
                          <a:latin typeface="Franklin Gothic Medium"/>
                          <a:cs typeface="Franklin Gothic Medium"/>
                        </a:rPr>
                        <a:t>Leader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7683">
                <a:tc>
                  <a:txBody>
                    <a:bodyPr/>
                    <a:lstStyle/>
                    <a:p>
                      <a:pPr algn="ctr"/>
                      <a:endParaRPr lang="en-US" sz="3200" dirty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9676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1535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chemeClr val="bg1"/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46715"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>
                      <a:noFill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FFFFFF"/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3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Franklin Gothic Medium"/>
                        <a:cs typeface="Franklin Gothic Medium"/>
                      </a:endParaRPr>
                    </a:p>
                  </a:txBody>
                  <a:tcPr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prstClr val="black">
                          <a:lumMod val="50000"/>
                          <a:lumOff val="50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3447031" y="942977"/>
            <a:ext cx="2191531" cy="45990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Franklin Gothic Book"/>
                <a:ea typeface="+mn-ea"/>
                <a:cs typeface="Franklin Gothic Boo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  <a:highlight>
                  <a:srgbClr val="FF0000"/>
                </a:highlight>
                <a:latin typeface="Franklin Gothic Medium"/>
                <a:cs typeface="Franklin Gothic Medium"/>
              </a:rPr>
              <a:t>(One-Word Verbs)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39003" y="1226509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3" name="Rectangle 2"/>
          <p:cNvSpPr/>
          <p:nvPr/>
        </p:nvSpPr>
        <p:spPr>
          <a:xfrm>
            <a:off x="892230" y="2951728"/>
            <a:ext cx="16171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4346C"/>
                </a:solidFill>
                <a:latin typeface="Franklin Gothic Medium"/>
                <a:cs typeface="Franklin Gothic Medium"/>
              </a:rPr>
              <a:t>Supervises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13383" y="2951728"/>
            <a:ext cx="12170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9900"/>
                </a:solidFill>
                <a:latin typeface="Franklin Gothic Medium"/>
                <a:cs typeface="Franklin Gothic Medium"/>
              </a:rPr>
              <a:t>Inspires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11920" y="3725920"/>
            <a:ext cx="177164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4346C"/>
                </a:solidFill>
                <a:latin typeface="Franklin Gothic Medium"/>
                <a:cs typeface="Franklin Gothic Medium"/>
              </a:rPr>
              <a:t>Implements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23738" y="3725920"/>
            <a:ext cx="11901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9900"/>
                </a:solidFill>
                <a:latin typeface="Franklin Gothic Medium"/>
                <a:cs typeface="Franklin Gothic Medium"/>
              </a:rPr>
              <a:t>Creates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177307" y="4545832"/>
            <a:ext cx="103477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4346C"/>
                </a:solidFill>
                <a:latin typeface="Franklin Gothic Medium"/>
                <a:cs typeface="Franklin Gothic Medium"/>
              </a:rPr>
              <a:t>Solves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29130" y="4545832"/>
            <a:ext cx="1573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9900"/>
                </a:solidFill>
                <a:latin typeface="Franklin Gothic Medium"/>
                <a:cs typeface="Franklin Gothic Medium"/>
              </a:rPr>
              <a:t>Eliminates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34350" y="5402320"/>
            <a:ext cx="1314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4346C"/>
                </a:solidFill>
                <a:latin typeface="Franklin Gothic Medium"/>
                <a:cs typeface="Franklin Gothic Medium"/>
              </a:rPr>
              <a:t>Satisfies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583603" y="5402320"/>
            <a:ext cx="165827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009900"/>
                </a:solidFill>
                <a:latin typeface="Franklin Gothic Medium"/>
                <a:cs typeface="Franklin Gothic Medium"/>
              </a:rPr>
              <a:t>Anticipates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30352" y="2770632"/>
            <a:ext cx="2194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6242304" y="2767584"/>
            <a:ext cx="21945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3699205" y="2859394"/>
            <a:ext cx="193597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1.People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794999" y="3654922"/>
            <a:ext cx="17443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2.Vision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441279" y="4450450"/>
            <a:ext cx="2451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3.Problems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93772" y="5245978"/>
            <a:ext cx="31726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Franklin Gothic Medium"/>
                <a:cs typeface="Franklin Gothic Medium"/>
              </a:rPr>
              <a:t>4.Client Needs</a:t>
            </a:r>
          </a:p>
        </p:txBody>
      </p:sp>
      <p:sp>
        <p:nvSpPr>
          <p:cNvPr id="26" name="Oval 25"/>
          <p:cNvSpPr/>
          <p:nvPr/>
        </p:nvSpPr>
        <p:spPr>
          <a:xfrm>
            <a:off x="-9143" y="2029968"/>
            <a:ext cx="3208685" cy="4187952"/>
          </a:xfrm>
          <a:prstGeom prst="ellipse">
            <a:avLst/>
          </a:prstGeom>
          <a:noFill/>
          <a:ln>
            <a:solidFill>
              <a:srgbClr val="04346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5775962" y="1999488"/>
            <a:ext cx="3208685" cy="4224528"/>
          </a:xfrm>
          <a:prstGeom prst="ellipse">
            <a:avLst/>
          </a:prstGeom>
          <a:noFill/>
          <a:ln>
            <a:solidFill>
              <a:srgbClr val="00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824022" y="991864"/>
            <a:ext cx="12008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4346C"/>
                </a:solidFill>
                <a:latin typeface="Franklin Gothic Medium"/>
                <a:cs typeface="Franklin Gothic Medium"/>
              </a:rPr>
              <a:t>&gt; Today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489855" y="991864"/>
            <a:ext cx="17482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  <a:latin typeface="Franklin Gothic Medium"/>
                <a:cs typeface="Franklin Gothic Medium"/>
              </a:rPr>
              <a:t>&gt; Tomorrow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24617" y="1391152"/>
            <a:ext cx="15776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4346C"/>
                </a:solidFill>
                <a:latin typeface="Franklin Gothic Medium"/>
                <a:cs typeface="Franklin Gothic Medium"/>
              </a:rPr>
              <a:t>&gt; Reactive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16297" y="1391152"/>
            <a:ext cx="16709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9900"/>
                </a:solidFill>
                <a:latin typeface="Franklin Gothic Medium"/>
                <a:cs typeface="Franklin Gothic Medium"/>
              </a:rPr>
              <a:t>&gt; Proactive</a:t>
            </a:r>
          </a:p>
        </p:txBody>
      </p:sp>
      <p:sp>
        <p:nvSpPr>
          <p:cNvPr id="3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3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7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1-3</a:t>
            </a:r>
          </a:p>
        </p:txBody>
      </p:sp>
    </p:spTree>
    <p:extLst>
      <p:ext uri="{BB962C8B-B14F-4D97-AF65-F5344CB8AC3E}">
        <p14:creationId xmlns:p14="http://schemas.microsoft.com/office/powerpoint/2010/main" val="311307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  <p:bldP spid="3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0" grpId="0"/>
      <p:bldP spid="22" grpId="0"/>
      <p:bldP spid="23" grpId="0"/>
      <p:bldP spid="24" grpId="0"/>
      <p:bldP spid="26" grpId="0" animBg="1"/>
      <p:bldP spid="27" grpId="0" animBg="1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B. The 3 Levels of Leadership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457200" y="2700171"/>
            <a:ext cx="4114800" cy="1645920"/>
            <a:chOff x="457200" y="2700171"/>
            <a:chExt cx="4114800" cy="1645920"/>
          </a:xfrm>
        </p:grpSpPr>
        <p:graphicFrame>
          <p:nvGraphicFramePr>
            <p:cNvPr id="8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457200" y="2700171"/>
            <a:ext cx="4114800" cy="1645920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41148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1638761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Level 2 – COACH</a:t>
                        </a:r>
                      </a:p>
                      <a:p>
                        <a:pPr algn="ctr"/>
                        <a:endParaRPr lang="en-US" sz="10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10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10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24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r>
                          <a:rPr lang="en-US" sz="2400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“P</a:t>
                        </a:r>
                        <a:r>
                          <a:rPr lang="en-US" sz="2400" u="sng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eople</a:t>
                        </a:r>
                        <a:r>
                          <a:rPr lang="en-US" sz="2400" baseline="0" dirty="0">
                            <a:solidFill>
                              <a:srgbClr val="04346C"/>
                            </a:solidFill>
                            <a:latin typeface="Franklin Gothic Medium"/>
                            <a:cs typeface="Franklin Gothic Medium"/>
                          </a:rPr>
                          <a:t> Focus”</a:t>
                        </a:r>
                        <a:endParaRPr lang="en-US" sz="2400" dirty="0">
                          <a:solidFill>
                            <a:srgbClr val="04346C"/>
                          </a:solidFill>
                          <a:latin typeface="Franklin Gothic Medium"/>
                          <a:cs typeface="Franklin Gothic Medium"/>
                        </a:endParaRPr>
                      </a:p>
                    </a:txBody>
                    <a:tcPr anchor="ctr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50040">
              <a:off x="2003664" y="2943419"/>
              <a:ext cx="1137478" cy="1142999"/>
            </a:xfrm>
            <a:prstGeom prst="rect">
              <a:avLst/>
            </a:prstGeom>
          </p:spPr>
        </p:pic>
      </p:grpSp>
      <p:graphicFrame>
        <p:nvGraphicFramePr>
          <p:cNvPr id="10" name="Content Placeholder 5"/>
          <p:cNvGraphicFramePr>
            <a:graphicFrameLocks/>
          </p:cNvGraphicFramePr>
          <p:nvPr>
            <p:extLst/>
          </p:nvPr>
        </p:nvGraphicFramePr>
        <p:xfrm>
          <a:off x="4576937" y="4422823"/>
          <a:ext cx="4114800" cy="17274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27436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Getting tasks done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Staying within budget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Meeting deadlines 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52287" y="4422823"/>
            <a:ext cx="4114800" cy="1727436"/>
            <a:chOff x="452287" y="4467069"/>
            <a:chExt cx="4114800" cy="1727436"/>
          </a:xfrm>
        </p:grpSpPr>
        <p:graphicFrame>
          <p:nvGraphicFramePr>
            <p:cNvPr id="15" name="Content Placeholder 5"/>
            <p:cNvGraphicFramePr>
              <a:graphicFrameLocks/>
            </p:cNvGraphicFramePr>
            <p:nvPr>
              <p:extLst/>
            </p:nvPr>
          </p:nvGraphicFramePr>
          <p:xfrm>
            <a:off x="452287" y="4467069"/>
            <a:ext cx="4114800" cy="1727436"/>
          </p:xfrm>
          <a:graphic>
            <a:graphicData uri="http://schemas.openxmlformats.org/drawingml/2006/table">
              <a:tbl>
                <a:tblPr firstRow="1" bandRow="1">
                  <a:tableStyleId>{5C22544A-7EE6-4342-B048-85BDC9FD1C3A}</a:tableStyleId>
                </a:tblPr>
                <a:tblGrid>
                  <a:gridCol w="4114800">
                    <a:extLst>
                      <a:ext uri="{9D8B030D-6E8A-4147-A177-3AD203B41FA5}">
                        <a16:colId xmlns:a16="http://schemas.microsoft.com/office/drawing/2014/main" val="20000"/>
                      </a:ext>
                    </a:extLst>
                  </a:gridCol>
                </a:tblGrid>
                <a:tr h="1727436">
                  <a:tc>
                    <a:txBody>
                      <a:bodyPr/>
                      <a:lstStyle/>
                      <a:p>
                        <a:pPr algn="ctr"/>
                        <a:r>
                          <a:rPr lang="en-US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Level 1 – OVERSEER</a:t>
                        </a:r>
                      </a:p>
                      <a:p>
                        <a:pPr algn="ctr"/>
                        <a:endPara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endParaRPr lang="en-US" sz="24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Medium"/>
                          <a:cs typeface="Franklin Gothic Medium"/>
                        </a:endParaRPr>
                      </a:p>
                      <a:p>
                        <a:pPr algn="ctr"/>
                        <a:r>
                          <a:rPr lang="en-US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“T</a:t>
                        </a:r>
                        <a:r>
                          <a:rPr lang="en-US" sz="2400" u="sng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ask</a:t>
                        </a:r>
                        <a:r>
                          <a:rPr lang="en-US" sz="2400" dirty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Franklin Gothic Medium"/>
                            <a:cs typeface="Franklin Gothic Medium"/>
                          </a:rPr>
                          <a:t> Focus”</a:t>
                        </a:r>
                      </a:p>
                    </a:txBody>
                    <a:tcPr anchor="ctr">
                      <a:solidFill>
                        <a:srgbClr val="FFFFFF"/>
                      </a:solidFill>
                    </a:tcPr>
                  </a:tc>
                  <a:extLst>
                    <a:ext uri="{0D108BD9-81ED-4DB2-BD59-A6C34878D82A}">
                      <a16:rowId xmlns:a16="http://schemas.microsoft.com/office/drawing/2014/main" val="10000"/>
                    </a:ext>
                  </a:extLst>
                </a:tr>
              </a:tbl>
            </a:graphicData>
          </a:graphic>
        </p:graphicFrame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26294">
              <a:off x="2003664" y="4821241"/>
              <a:ext cx="1137477" cy="1142999"/>
            </a:xfrm>
            <a:prstGeom prst="rect">
              <a:avLst/>
            </a:prstGeom>
          </p:spPr>
        </p:pic>
      </p:grpSp>
      <p:graphicFrame>
        <p:nvGraphicFramePr>
          <p:cNvPr id="16" name="Content Placeholder 5"/>
          <p:cNvGraphicFramePr>
            <a:graphicFrameLocks/>
          </p:cNvGraphicFramePr>
          <p:nvPr>
            <p:extLst/>
          </p:nvPr>
        </p:nvGraphicFramePr>
        <p:xfrm>
          <a:off x="4576937" y="2700173"/>
          <a:ext cx="4114800" cy="16387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14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38761">
                <a:tc>
                  <a:txBody>
                    <a:bodyPr/>
                    <a:lstStyle/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Communicating objectives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Delegating and grooming</a:t>
                      </a:r>
                    </a:p>
                    <a:p>
                      <a:pPr marL="457200" indent="-457200">
                        <a:buFont typeface="+mj-lt"/>
                        <a:buAutoNum type="alphaLcParenR"/>
                      </a:pPr>
                      <a:r>
                        <a:rPr lang="en-US" sz="2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Franklin Gothic Book"/>
                          <a:cs typeface="Franklin Gothic Book"/>
                        </a:rPr>
                        <a:t>Maximizing people's strengths </a:t>
                      </a:r>
                    </a:p>
                  </a:txBody>
                  <a:tcPr anchor="ctr"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72874" y="6472792"/>
            <a:ext cx="4246926" cy="283668"/>
          </a:xfrm>
        </p:spPr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2017, Leadership Strategies, Inc. - V15.07c Duplication prohibited without consent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691737" y="2416313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1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8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1-4</a:t>
            </a:r>
          </a:p>
        </p:txBody>
      </p:sp>
    </p:spTree>
    <p:extLst>
      <p:ext uri="{BB962C8B-B14F-4D97-AF65-F5344CB8AC3E}">
        <p14:creationId xmlns:p14="http://schemas.microsoft.com/office/powerpoint/2010/main" val="276603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B: Three Levels of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95186"/>
            <a:ext cx="8229600" cy="3868257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E46C0A"/>
                </a:solidFill>
                <a:latin typeface="Franklin Gothic Medium"/>
                <a:cs typeface="Franklin Gothic Medium"/>
              </a:rPr>
              <a:t>Three Principles of Operation</a:t>
            </a:r>
          </a:p>
          <a:p>
            <a:pPr marL="0" indent="0">
              <a:buNone/>
            </a:pPr>
            <a:endParaRPr lang="en-US" sz="1000" dirty="0">
              <a:latin typeface="Franklin Gothic Medium"/>
              <a:cs typeface="Franklin Gothic Medium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are in business to make money.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only deserve to make money when we have satisfied a client need.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We don’t fix problems. We eliminate them.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latin typeface="Franklin Gothic Book"/>
                <a:cs typeface="Franklin Gothic Book"/>
              </a:rPr>
              <a:t>Copyright 2015, Leadership Strategies, Inc. - V15.07c Duplication prohibited without consent 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174370"/>
            <a:ext cx="9144000" cy="119167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Franklin Gothic Medium"/>
                <a:cs typeface="Franklin Gothic Medium"/>
              </a:rPr>
              <a:t>What happens if they don’t know YOUR principles of operation?</a:t>
            </a:r>
          </a:p>
        </p:txBody>
      </p:sp>
      <p:pic>
        <p:nvPicPr>
          <p:cNvPr id="7" name="Picture 6" descr="phon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039" y="1035126"/>
            <a:ext cx="2076885" cy="2037883"/>
          </a:xfrm>
          <a:prstGeom prst="rect">
            <a:avLst/>
          </a:prstGeom>
        </p:spPr>
      </p:pic>
      <p:pic>
        <p:nvPicPr>
          <p:cNvPr id="8" name="Picture 7" descr="lsi-logo-l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64" y="1127426"/>
            <a:ext cx="4971667" cy="9736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39003" y="5374311"/>
            <a:ext cx="6688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>
                    <a:lumMod val="75000"/>
                  </a:schemeClr>
                </a:solidFill>
              </a:rPr>
              <a:t>-</a:t>
            </a: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57033" y="6371277"/>
            <a:ext cx="886968" cy="486697"/>
          </a:xfrm>
          <a:prstGeom prst="rect">
            <a:avLst/>
          </a:prstGeom>
        </p:spPr>
        <p:txBody>
          <a:bodyPr/>
          <a:lstStyle/>
          <a:p>
            <a:fld id="{53A1559F-C2B4-5749-B15A-A88D8DD5B87C}" type="slidenum">
              <a:rPr lang="en-US" smtClean="0"/>
              <a:pPr/>
              <a:t>9</a:t>
            </a:fld>
            <a:r>
              <a:rPr lang="en-US" dirty="0"/>
              <a:t> </a:t>
            </a:r>
            <a:r>
              <a:rPr lang="en-US" sz="1800" dirty="0">
                <a:solidFill>
                  <a:srgbClr val="002060"/>
                </a:solidFill>
                <a:latin typeface="Calibri"/>
                <a:cs typeface="+mn-cs"/>
              </a:rPr>
              <a:t>| </a:t>
            </a:r>
            <a:r>
              <a:rPr lang="en-US" dirty="0"/>
              <a:t>1-4</a:t>
            </a:r>
          </a:p>
        </p:txBody>
      </p:sp>
    </p:spTree>
    <p:extLst>
      <p:ext uri="{BB962C8B-B14F-4D97-AF65-F5344CB8AC3E}">
        <p14:creationId xmlns:p14="http://schemas.microsoft.com/office/powerpoint/2010/main" val="3725243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 animBg="1"/>
    </p:bldLst>
  </p:timing>
</p:sld>
</file>

<file path=ppt/theme/theme1.xml><?xml version="1.0" encoding="utf-8"?>
<a:theme xmlns:a="http://schemas.openxmlformats.org/drawingml/2006/main" name="LTF-draf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8130</TotalTime>
  <Words>2761</Words>
  <Application>Microsoft Office PowerPoint</Application>
  <PresentationFormat>On-screen Show (4:3)</PresentationFormat>
  <Paragraphs>616</Paragraphs>
  <Slides>56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</vt:lpstr>
      <vt:lpstr>Calibri</vt:lpstr>
      <vt:lpstr>Franklin Gothic Book</vt:lpstr>
      <vt:lpstr>Franklin Gothic Demi</vt:lpstr>
      <vt:lpstr>Franklin Gothic Medium</vt:lpstr>
      <vt:lpstr>HelveticaNeue MediumExt</vt:lpstr>
      <vt:lpstr>Impact</vt:lpstr>
      <vt:lpstr>Times New Roman</vt:lpstr>
      <vt:lpstr>Trebuchet MS</vt:lpstr>
      <vt:lpstr>Wingdings</vt:lpstr>
      <vt:lpstr>LTF-draft</vt:lpstr>
      <vt:lpstr>The Facilitative Leader</vt:lpstr>
      <vt:lpstr>PowerPoint Presentation</vt:lpstr>
      <vt:lpstr>Imagine This…</vt:lpstr>
      <vt:lpstr>Imagine This…</vt:lpstr>
      <vt:lpstr>Imagine This…</vt:lpstr>
      <vt:lpstr>Traditional Approaches to Leadership</vt:lpstr>
      <vt:lpstr>A. Manager vs. Leader</vt:lpstr>
      <vt:lpstr>B. The 3 Levels of Leadership</vt:lpstr>
      <vt:lpstr>B: Three Levels of Leadership</vt:lpstr>
      <vt:lpstr>B. The 3 Levels of Leadership</vt:lpstr>
      <vt:lpstr>B. The 3 Levels of Leadership</vt:lpstr>
      <vt:lpstr>B. The 3 Levels of Leadership</vt:lpstr>
      <vt:lpstr>B. The 3 Levels of Leadership</vt:lpstr>
      <vt:lpstr>B. The 3 Levels of Leadership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Spring Forward 1a– How do You Move to the Next Level?</vt:lpstr>
      <vt:lpstr>PowerPoint Presentation</vt:lpstr>
      <vt:lpstr>C. Workshop Introduction</vt:lpstr>
      <vt:lpstr>C. Workshop Introduction</vt:lpstr>
      <vt:lpstr>C. Workshop Introduction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C. The Course Modules</vt:lpstr>
      <vt:lpstr>C. Ground Rules</vt:lpstr>
      <vt:lpstr>C. Your Materials</vt:lpstr>
      <vt:lpstr>Introductions</vt:lpstr>
      <vt:lpstr>PowerPoint Presentation</vt:lpstr>
      <vt:lpstr>D. What is Facilitative Leadership?</vt:lpstr>
      <vt:lpstr>D. What is Facilitative Leadership?</vt:lpstr>
      <vt:lpstr>D. What is Facilitative Leadership?</vt:lpstr>
      <vt:lpstr>E. The TAFA Principles</vt:lpstr>
      <vt:lpstr> Review</vt:lpstr>
      <vt:lpstr> Review</vt:lpstr>
      <vt:lpstr> Review</vt:lpstr>
      <vt:lpstr> Review</vt:lpstr>
      <vt:lpstr> Review</vt:lpstr>
      <vt:lpstr> Review</vt:lpstr>
      <vt:lpstr>Spring Forward 1b – Using ED=RDXCD</vt:lpstr>
      <vt:lpstr>Spring Forward 1b – Using ED=RDXCD</vt:lpstr>
      <vt:lpstr>TAFA   -</vt:lpstr>
      <vt:lpstr>PowerPoint Presentation</vt:lpstr>
      <vt:lpstr>Checkpoint</vt:lpstr>
      <vt:lpstr>Questions?</vt:lpstr>
      <vt:lpstr>The Facilitative Leader</vt:lpstr>
      <vt:lpstr>The Facilitative Leader</vt:lpstr>
      <vt:lpstr>The Facilitative Leader</vt:lpstr>
    </vt:vector>
  </TitlesOfParts>
  <Company>Leadership Strategies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Malika Waller</dc:creator>
  <cp:lastModifiedBy>Dave Adelman</cp:lastModifiedBy>
  <cp:revision>363</cp:revision>
  <cp:lastPrinted>2017-01-26T17:59:57Z</cp:lastPrinted>
  <dcterms:created xsi:type="dcterms:W3CDTF">2015-07-09T15:55:52Z</dcterms:created>
  <dcterms:modified xsi:type="dcterms:W3CDTF">2017-09-28T21:31:28Z</dcterms:modified>
</cp:coreProperties>
</file>