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17"/>
  </p:notesMasterIdLst>
  <p:sldIdLst>
    <p:sldId id="260" r:id="rId2"/>
    <p:sldId id="258" r:id="rId3"/>
    <p:sldId id="400" r:id="rId4"/>
    <p:sldId id="442" r:id="rId5"/>
    <p:sldId id="443" r:id="rId6"/>
    <p:sldId id="444" r:id="rId7"/>
    <p:sldId id="445" r:id="rId8"/>
    <p:sldId id="446" r:id="rId9"/>
    <p:sldId id="447" r:id="rId10"/>
    <p:sldId id="448" r:id="rId11"/>
    <p:sldId id="449" r:id="rId12"/>
    <p:sldId id="450" r:id="rId13"/>
    <p:sldId id="451" r:id="rId14"/>
    <p:sldId id="452" r:id="rId15"/>
    <p:sldId id="45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chael Wilkinson" initials="MW" lastIdx="2" clrIdx="0">
    <p:extLst>
      <p:ext uri="{19B8F6BF-5375-455C-9EA6-DF929625EA0E}">
        <p15:presenceInfo xmlns:p15="http://schemas.microsoft.com/office/powerpoint/2012/main" userId="S-1-5-21-4000621018-3842134135-1534255045-1143" providerId="AD"/>
      </p:ext>
    </p:extLst>
  </p:cmAuthor>
  <p:cmAuthor id="2" name="Elle Cathey" initials="EC" lastIdx="1" clrIdx="1">
    <p:extLst>
      <p:ext uri="{19B8F6BF-5375-455C-9EA6-DF929625EA0E}">
        <p15:presenceInfo xmlns:p15="http://schemas.microsoft.com/office/powerpoint/2012/main" userId="S-1-5-21-4000621018-3842134135-1534255045-417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70" autoAdjust="0"/>
    <p:restoredTop sz="71993" autoAdjust="0"/>
  </p:normalViewPr>
  <p:slideViewPr>
    <p:cSldViewPr snapToGrid="0" snapToObjects="1">
      <p:cViewPr varScale="1">
        <p:scale>
          <a:sx n="66" d="100"/>
          <a:sy n="66" d="100"/>
        </p:scale>
        <p:origin x="2106" y="72"/>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7E57F5F-4985-2E4C-B650-693D6FF9E23A}" type="datetimeFigureOut">
              <a:rPr lang="en-US" smtClean="0"/>
              <a:pPr/>
              <a:t>1/7/2016</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13FBA1D5-D119-4E4C-87A6-230C7B59CEE9}" type="slidenum">
              <a:rPr lang="en-US" smtClean="0"/>
              <a:pPr/>
              <a:t>‹#›</a:t>
            </a:fld>
            <a:endParaRPr lang="en-US" dirty="0"/>
          </a:p>
        </p:txBody>
      </p:sp>
    </p:spTree>
    <p:extLst>
      <p:ext uri="{BB962C8B-B14F-4D97-AF65-F5344CB8AC3E}">
        <p14:creationId xmlns:p14="http://schemas.microsoft.com/office/powerpoint/2010/main" val="12331611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1</a:t>
            </a:fld>
            <a:endParaRPr lang="en-US" dirty="0"/>
          </a:p>
        </p:txBody>
      </p:sp>
    </p:spTree>
    <p:extLst>
      <p:ext uri="{BB962C8B-B14F-4D97-AF65-F5344CB8AC3E}">
        <p14:creationId xmlns:p14="http://schemas.microsoft.com/office/powerpoint/2010/main" val="7977481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3FBA1D5-D119-4E4C-87A6-230C7B59CEE9}" type="slidenum">
              <a:rPr lang="en-US" smtClean="0"/>
              <a:pPr/>
              <a:t>2</a:t>
            </a:fld>
            <a:endParaRPr lang="en-US" dirty="0"/>
          </a:p>
        </p:txBody>
      </p:sp>
    </p:spTree>
    <p:extLst>
      <p:ext uri="{BB962C8B-B14F-4D97-AF65-F5344CB8AC3E}">
        <p14:creationId xmlns:p14="http://schemas.microsoft.com/office/powerpoint/2010/main" val="1732783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 Id="rId4" Type="http://schemas.openxmlformats.org/officeDocument/2006/relationships/image" Target="../media/image3.emf"/></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17" name="Picture 16" descr="background_standard_screen.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ctrTitle"/>
          </p:nvPr>
        </p:nvSpPr>
        <p:spPr>
          <a:xfrm>
            <a:off x="783390" y="2422695"/>
            <a:ext cx="5356755" cy="1470025"/>
          </a:xfrm>
        </p:spPr>
        <p:txBody>
          <a:bodyPr anchor="t">
            <a:normAutofit/>
          </a:bodyPr>
          <a:lstStyle>
            <a:lvl1pPr>
              <a:lnSpc>
                <a:spcPts val="5420"/>
              </a:lnSpc>
              <a:defRPr sz="6600" cap="all" spc="-150"/>
            </a:lvl1pPr>
          </a:lstStyle>
          <a:p>
            <a:r>
              <a:rPr lang="en-US" smtClean="0"/>
              <a:t>Click to edit Master title style</a:t>
            </a:r>
            <a:endParaRPr lang="en-US" dirty="0"/>
          </a:p>
        </p:txBody>
      </p:sp>
      <p:sp>
        <p:nvSpPr>
          <p:cNvPr id="7" name="Rectangle 6"/>
          <p:cNvSpPr/>
          <p:nvPr/>
        </p:nvSpPr>
        <p:spPr>
          <a:xfrm>
            <a:off x="1" y="0"/>
            <a:ext cx="342942"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332700" y="0"/>
            <a:ext cx="92493"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10" name="Picture 9"/>
          <p:cNvPicPr>
            <a:picLocks noChangeAspect="1"/>
          </p:cNvPicPr>
          <p:nvPr/>
        </p:nvPicPr>
        <p:blipFill>
          <a:blip r:embed="rId3"/>
          <a:stretch>
            <a:fillRect/>
          </a:stretch>
        </p:blipFill>
        <p:spPr>
          <a:xfrm>
            <a:off x="6519411" y="6360186"/>
            <a:ext cx="2335269" cy="444477"/>
          </a:xfrm>
          <a:prstGeom prst="rect">
            <a:avLst/>
          </a:prstGeom>
        </p:spPr>
      </p:pic>
      <p:sp>
        <p:nvSpPr>
          <p:cNvPr id="12" name="Slide Number Placeholder 5"/>
          <p:cNvSpPr txBox="1">
            <a:spLocks/>
          </p:cNvSpPr>
          <p:nvPr/>
        </p:nvSpPr>
        <p:spPr>
          <a:xfrm>
            <a:off x="0" y="6446708"/>
            <a:ext cx="342943" cy="365125"/>
          </a:xfrm>
          <a:prstGeom prst="rect">
            <a:avLst/>
          </a:prstGeom>
        </p:spPr>
        <p:txBody>
          <a:bodyPr vert="horz" lIns="91440" tIns="45720" rIns="91440" bIns="45720" rtlCol="0" anchor="b"/>
          <a:lstStyle>
            <a:lvl1pPr algn="ctr">
              <a:defRPr sz="1000">
                <a:solidFill>
                  <a:schemeClr val="bg1"/>
                </a:solidFill>
              </a:defRPr>
            </a:lvl1pPr>
          </a:lstStyle>
          <a:p>
            <a:pPr marL="0" marR="0" lvl="0" indent="0" algn="ctr" defTabSz="457200" rtl="0" eaLnBrk="1" fontAlgn="auto" latinLnBrk="0" hangingPunct="1">
              <a:lnSpc>
                <a:spcPct val="100000"/>
              </a:lnSpc>
              <a:spcBef>
                <a:spcPts val="0"/>
              </a:spcBef>
              <a:spcAft>
                <a:spcPts val="0"/>
              </a:spcAft>
              <a:buClrTx/>
              <a:buSzTx/>
              <a:buFontTx/>
              <a:buNone/>
              <a:tabLst/>
              <a:defRPr/>
            </a:pPr>
            <a:fld id="{F29FD61F-2294-5D42-A9D7-9928D42B3773}" type="slidenum">
              <a:rPr kumimoji="0" lang="en-US" sz="1000" b="0" i="0" u="none" strike="noStrike" kern="1200" cap="none" spc="0" normalizeH="0" baseline="0" noProof="0" smtClean="0">
                <a:ln>
                  <a:noFill/>
                </a:ln>
                <a:solidFill>
                  <a:schemeClr val="bg1"/>
                </a:solidFill>
                <a:effectLst/>
                <a:uLnTx/>
                <a:uFillTx/>
                <a:latin typeface="+mn-lt"/>
                <a:ea typeface="+mn-ea"/>
                <a:cs typeface="+mn-cs"/>
              </a:rPr>
              <a:pPr marL="0" marR="0" lvl="0" indent="0" algn="ctr" defTabSz="457200" rtl="0" eaLnBrk="1" fontAlgn="auto" latinLnBrk="0" hangingPunct="1">
                <a:lnSpc>
                  <a:spcPct val="100000"/>
                </a:lnSpc>
                <a:spcBef>
                  <a:spcPts val="0"/>
                </a:spcBef>
                <a:spcAft>
                  <a:spcPts val="0"/>
                </a:spcAft>
                <a:buClrTx/>
                <a:buSzTx/>
                <a:buFontTx/>
                <a:buNone/>
                <a:tabLst/>
                <a:defRPr/>
              </a:pPr>
              <a:t>‹#›</a:t>
            </a:fld>
            <a:endParaRPr kumimoji="0" lang="en-US" sz="1000" b="0" i="0" u="none" strike="noStrike" kern="1200" cap="none" spc="0" normalizeH="0" baseline="0" noProof="0" dirty="0">
              <a:ln>
                <a:noFill/>
              </a:ln>
              <a:solidFill>
                <a:schemeClr val="bg1"/>
              </a:solidFill>
              <a:effectLst/>
              <a:uLnTx/>
              <a:uFillTx/>
              <a:latin typeface="+mn-lt"/>
              <a:ea typeface="+mn-ea"/>
              <a:cs typeface="+mn-cs"/>
            </a:endParaRPr>
          </a:p>
        </p:txBody>
      </p:sp>
      <p:sp>
        <p:nvSpPr>
          <p:cNvPr id="13" name="Content Placeholder 13"/>
          <p:cNvSpPr>
            <a:spLocks noGrp="1"/>
          </p:cNvSpPr>
          <p:nvPr>
            <p:ph sz="quarter" idx="10" hasCustomPrompt="1"/>
          </p:nvPr>
        </p:nvSpPr>
        <p:spPr>
          <a:xfrm>
            <a:off x="783390" y="4240003"/>
            <a:ext cx="4644720" cy="914400"/>
          </a:xfrm>
        </p:spPr>
        <p:txBody>
          <a:bodyPr/>
          <a:lstStyle>
            <a:lvl1pPr marL="0" indent="0">
              <a:spcBef>
                <a:spcPts val="768"/>
              </a:spcBef>
              <a:buNone/>
              <a:defRPr cap="all">
                <a:solidFill>
                  <a:srgbClr val="A0DBE6"/>
                </a:solidFill>
              </a:defRPr>
            </a:lvl1pPr>
            <a:lvl2pPr marL="0" indent="0">
              <a:spcBef>
                <a:spcPts val="768"/>
              </a:spcBef>
              <a:buNone/>
              <a:defRPr/>
            </a:lvl2pPr>
            <a:lvl3pPr marL="0" indent="0">
              <a:spcBef>
                <a:spcPts val="768"/>
              </a:spcBef>
              <a:buNone/>
              <a:defRPr/>
            </a:lvl3pPr>
            <a:lvl4pPr marL="0" indent="0">
              <a:spcBef>
                <a:spcPts val="768"/>
              </a:spcBef>
              <a:buNone/>
              <a:defRPr/>
            </a:lvl4pPr>
            <a:lvl5pPr marL="0" indent="0">
              <a:spcBef>
                <a:spcPts val="768"/>
              </a:spcBef>
              <a:buNone/>
              <a:defRPr/>
            </a:lvl5pPr>
          </a:lstStyle>
          <a:p>
            <a:pPr lvl="0"/>
            <a:r>
              <a:rPr lang="en-US" dirty="0" smtClean="0"/>
              <a:t>ENTER SECTION HERE</a:t>
            </a:r>
            <a:endParaRPr lang="en-US" dirty="0"/>
          </a:p>
        </p:txBody>
      </p:sp>
      <p:pic>
        <p:nvPicPr>
          <p:cNvPr id="14" name="Picture 13"/>
          <p:cNvPicPr>
            <a:picLocks noChangeAspect="1"/>
          </p:cNvPicPr>
          <p:nvPr/>
        </p:nvPicPr>
        <p:blipFill>
          <a:blip r:embed="rId4"/>
          <a:stretch>
            <a:fillRect/>
          </a:stretch>
        </p:blipFill>
        <p:spPr>
          <a:xfrm>
            <a:off x="5996887" y="1771917"/>
            <a:ext cx="3188182" cy="3564146"/>
          </a:xfrm>
          <a:prstGeom prst="rect">
            <a:avLst/>
          </a:prstGeom>
        </p:spPr>
      </p:pic>
      <p:sp>
        <p:nvSpPr>
          <p:cNvPr id="15" name="TextBox 14"/>
          <p:cNvSpPr txBox="1"/>
          <p:nvPr/>
        </p:nvSpPr>
        <p:spPr>
          <a:xfrm>
            <a:off x="680960" y="6565612"/>
            <a:ext cx="3357009" cy="246221"/>
          </a:xfrm>
          <a:prstGeom prst="rect">
            <a:avLst/>
          </a:prstGeom>
          <a:noFill/>
        </p:spPr>
        <p:txBody>
          <a:bodyPr wrap="none" rtlCol="0">
            <a:spAutoFit/>
          </a:bodyPr>
          <a:lstStyle/>
          <a:p>
            <a:pPr algn="l"/>
            <a:r>
              <a:rPr lang="en-US" sz="1000" dirty="0" smtClean="0">
                <a:solidFill>
                  <a:srgbClr val="00467F"/>
                </a:solidFill>
                <a:latin typeface="Franklin Gothic Book"/>
                <a:cs typeface="Franklin Gothic Book"/>
              </a:rPr>
              <a:t>Copyright </a:t>
            </a:r>
            <a:r>
              <a:rPr lang="en-US" sz="1000" dirty="0" smtClean="0">
                <a:solidFill>
                  <a:srgbClr val="00467F"/>
                </a:solidFill>
                <a:latin typeface="Franklin Gothic Book"/>
                <a:cs typeface="Franklin Gothic Book"/>
              </a:rPr>
              <a:t>1992-2016, </a:t>
            </a:r>
            <a:r>
              <a:rPr lang="en-US" sz="1000" dirty="0" smtClean="0">
                <a:solidFill>
                  <a:srgbClr val="00467F"/>
                </a:solidFill>
                <a:latin typeface="Franklin Gothic Book"/>
                <a:cs typeface="Franklin Gothic Book"/>
              </a:rPr>
              <a:t>Leadership Strategies, Inc. - </a:t>
            </a:r>
            <a:r>
              <a:rPr lang="en-US" sz="1000" dirty="0" smtClean="0">
                <a:solidFill>
                  <a:srgbClr val="00467F"/>
                </a:solidFill>
                <a:latin typeface="Franklin Gothic Book"/>
                <a:cs typeface="Franklin Gothic Book"/>
              </a:rPr>
              <a:t>V16.01</a:t>
            </a:r>
            <a:endParaRPr lang="en-US" sz="1000" dirty="0" smtClean="0">
              <a:solidFill>
                <a:srgbClr val="00467F"/>
              </a:solidFill>
              <a:latin typeface="Franklin Gothic Book"/>
              <a:cs typeface="Franklin Gothic Book"/>
            </a:endParaRPr>
          </a:p>
        </p:txBody>
      </p:sp>
      <p:sp>
        <p:nvSpPr>
          <p:cNvPr id="16" name="TextBox 15"/>
          <p:cNvSpPr txBox="1"/>
          <p:nvPr/>
        </p:nvSpPr>
        <p:spPr>
          <a:xfrm>
            <a:off x="4056343" y="6565612"/>
            <a:ext cx="2268257" cy="246221"/>
          </a:xfrm>
          <a:prstGeom prst="rect">
            <a:avLst/>
          </a:prstGeom>
          <a:noFill/>
        </p:spPr>
        <p:txBody>
          <a:bodyPr wrap="none" rtlCol="0">
            <a:spAutoFit/>
          </a:bodyPr>
          <a:lstStyle/>
          <a:p>
            <a:pPr algn="ctr"/>
            <a:r>
              <a:rPr lang="en-US" sz="1000" dirty="0" smtClean="0">
                <a:solidFill>
                  <a:srgbClr val="00467F"/>
                </a:solidFill>
                <a:latin typeface="Franklin Gothic Book"/>
                <a:cs typeface="Franklin Gothic Book"/>
              </a:rPr>
              <a:t>Duplication prohibited without consent</a:t>
            </a:r>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hangingPunct="1">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709988" y="6565900"/>
            <a:ext cx="22669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eaLnBrk="1" hangingPunct="1">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6" name="TextBox 5"/>
          <p:cNvSpPr txBox="1">
            <a:spLocks noChangeArrowheads="1"/>
          </p:cNvSpPr>
          <p:nvPr userDrawn="1"/>
        </p:nvSpPr>
        <p:spPr bwMode="auto">
          <a:xfrm>
            <a:off x="414338" y="6565900"/>
            <a:ext cx="3368230"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eaLnBrk="1" hangingPunct="1">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8"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43219808-9B2A-4404-88B2-94B628D6694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a:t>
            </a:r>
            <a:r>
              <a:rPr lang="en-US" altLang="en-US" sz="1000" b="0" dirty="0" smtClean="0">
                <a:solidFill>
                  <a:srgbClr val="00467F"/>
                </a:solidFill>
                <a:latin typeface="Franklin Gothic Book" panose="020B0503020102020204" pitchFamily="34" charset="0"/>
              </a:rPr>
              <a:t>1992-2016, </a:t>
            </a:r>
            <a:r>
              <a:rPr lang="en-US" altLang="en-US" sz="1000" b="0" dirty="0" smtClean="0">
                <a:solidFill>
                  <a:srgbClr val="00467F"/>
                </a:solidFill>
                <a:latin typeface="Franklin Gothic Book" panose="020B0503020102020204" pitchFamily="34" charset="0"/>
              </a:rPr>
              <a:t>Leadership Strategies, Inc. </a:t>
            </a:r>
            <a:r>
              <a:rPr lang="en-US" altLang="en-US" sz="1000" b="0" dirty="0" smtClean="0">
                <a:solidFill>
                  <a:srgbClr val="00467F"/>
                </a:solidFill>
                <a:latin typeface="Franklin Gothic Book" panose="020B0503020102020204" pitchFamily="34" charset="0"/>
              </a:rPr>
              <a:t>V16.01</a:t>
            </a:r>
            <a:endParaRPr lang="en-US" altLang="en-US" sz="1000" b="0" dirty="0" smtClean="0">
              <a:solidFill>
                <a:srgbClr val="00467F"/>
              </a:solidFill>
              <a:latin typeface="Franklin Gothic Book" panose="020B0503020102020204" pitchFamily="34" charset="0"/>
            </a:endParaRP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457200" cy="365125"/>
          </a:xfrm>
        </p:spPr>
        <p:txBody>
          <a:bodyPr anchor="b"/>
          <a:lstStyle>
            <a:lvl1pPr algn="l">
              <a:defRPr sz="1000">
                <a:solidFill>
                  <a:schemeClr val="bg1"/>
                </a:solidFill>
              </a:defRPr>
            </a:lvl1pPr>
          </a:lstStyle>
          <a:p>
            <a:fld id="{72776919-FB17-4522-B863-258834BA748C}"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5" name="Rectangle 4"/>
          <p:cNvSpPr/>
          <p:nvPr userDrawn="1"/>
        </p:nvSpPr>
        <p:spPr>
          <a:xfrm>
            <a:off x="0" y="0"/>
            <a:ext cx="3429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6" name="Rectangle 5"/>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TextBox 6"/>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a:t>
            </a:r>
            <a:r>
              <a:rPr lang="en-US" altLang="en-US" sz="1000" b="0" dirty="0" smtClean="0">
                <a:solidFill>
                  <a:srgbClr val="00467F"/>
                </a:solidFill>
                <a:latin typeface="Franklin Gothic Book" panose="020B0503020102020204" pitchFamily="34" charset="0"/>
              </a:rPr>
              <a:t>1992-2016, </a:t>
            </a:r>
            <a:r>
              <a:rPr lang="en-US" altLang="en-US" sz="1000" b="0" dirty="0" smtClean="0">
                <a:solidFill>
                  <a:srgbClr val="00467F"/>
                </a:solidFill>
                <a:latin typeface="Franklin Gothic Book" panose="020B0503020102020204" pitchFamily="34" charset="0"/>
              </a:rPr>
              <a:t>Leadership Strategies, Inc. </a:t>
            </a:r>
            <a:r>
              <a:rPr lang="en-US" altLang="en-US" sz="1000" b="0" dirty="0" smtClean="0">
                <a:solidFill>
                  <a:srgbClr val="00467F"/>
                </a:solidFill>
                <a:latin typeface="Franklin Gothic Book" panose="020B0503020102020204" pitchFamily="34" charset="0"/>
              </a:rPr>
              <a:t>V16.01</a:t>
            </a:r>
            <a:endParaRPr lang="en-US" altLang="en-US" sz="1000" b="0" dirty="0" smtClean="0">
              <a:solidFill>
                <a:srgbClr val="00467F"/>
              </a:solidFill>
              <a:latin typeface="Franklin Gothic Book" panose="020B0503020102020204" pitchFamily="34" charset="0"/>
            </a:endParaRPr>
          </a:p>
        </p:txBody>
      </p:sp>
      <p:pic>
        <p:nvPicPr>
          <p:cNvPr id="8"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9" name="TextBox 8"/>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807129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Slide Number Placeholder 5"/>
          <p:cNvSpPr>
            <a:spLocks noGrp="1"/>
          </p:cNvSpPr>
          <p:nvPr>
            <p:ph type="sldNum" sz="quarter" idx="10"/>
          </p:nvPr>
        </p:nvSpPr>
        <p:spPr>
          <a:xfrm>
            <a:off x="0" y="6446838"/>
            <a:ext cx="381000" cy="365125"/>
          </a:xfrm>
        </p:spPr>
        <p:txBody>
          <a:bodyPr anchor="b"/>
          <a:lstStyle>
            <a:lvl1pPr algn="l">
              <a:defRPr sz="1000">
                <a:solidFill>
                  <a:schemeClr val="bg1"/>
                </a:solidFill>
              </a:defRPr>
            </a:lvl1pPr>
          </a:lstStyle>
          <a:p>
            <a:fld id="{1629BB7F-B0D9-4018-881C-3262A51A97A1}"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5" name="Picture 7" descr="background_standard_screen.jpg"/>
          <p:cNvPicPr>
            <a:picLocks noChangeAspect="1"/>
          </p:cNvPicPr>
          <p:nvPr userDrawn="1"/>
        </p:nvPicPr>
        <p:blipFill>
          <a:blip r:embed="rId2"/>
          <a:srcRect/>
          <a:stretch>
            <a:fillRect/>
          </a:stretch>
        </p:blipFill>
        <p:spPr bwMode="auto">
          <a:xfrm>
            <a:off x="0" y="0"/>
            <a:ext cx="9144000" cy="6858000"/>
          </a:xfrm>
          <a:prstGeom prst="rect">
            <a:avLst/>
          </a:prstGeom>
          <a:noFill/>
          <a:ln w="9525">
            <a:noFill/>
            <a:miter lim="800000"/>
            <a:headEnd/>
            <a:tailEnd/>
          </a:ln>
        </p:spPr>
      </p:pic>
      <p:sp>
        <p:nvSpPr>
          <p:cNvPr id="6" name="Rectangle 5"/>
          <p:cNvSpPr/>
          <p:nvPr userDrawn="1"/>
        </p:nvSpPr>
        <p:spPr>
          <a:xfrm>
            <a:off x="0" y="0"/>
            <a:ext cx="3429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7" name="Rectangle 6"/>
          <p:cNvSpPr/>
          <p:nvPr userDrawn="1"/>
        </p:nvSpPr>
        <p:spPr>
          <a:xfrm>
            <a:off x="333375" y="0"/>
            <a:ext cx="92075" cy="6858000"/>
          </a:xfrm>
          <a:prstGeom prst="rect">
            <a:avLst/>
          </a:prstGeom>
          <a:solidFill>
            <a:srgbClr val="A0DBE6"/>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8" name="TextBox 7"/>
          <p:cNvSpPr txBox="1">
            <a:spLocks noChangeArrowheads="1"/>
          </p:cNvSpPr>
          <p:nvPr userDrawn="1"/>
        </p:nvSpPr>
        <p:spPr bwMode="auto">
          <a:xfrm>
            <a:off x="436563"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rgbClr val="00467F"/>
                </a:solidFill>
                <a:latin typeface="Franklin Gothic Book" panose="020B0503020102020204" pitchFamily="34" charset="0"/>
              </a:rPr>
              <a:t>Copyright </a:t>
            </a:r>
            <a:r>
              <a:rPr lang="en-US" altLang="en-US" sz="1000" b="0" dirty="0" smtClean="0">
                <a:solidFill>
                  <a:srgbClr val="00467F"/>
                </a:solidFill>
                <a:latin typeface="Franklin Gothic Book" panose="020B0503020102020204" pitchFamily="34" charset="0"/>
              </a:rPr>
              <a:t>1992-2016, </a:t>
            </a:r>
            <a:r>
              <a:rPr lang="en-US" altLang="en-US" sz="1000" b="0" dirty="0" smtClean="0">
                <a:solidFill>
                  <a:srgbClr val="00467F"/>
                </a:solidFill>
                <a:latin typeface="Franklin Gothic Book" panose="020B0503020102020204" pitchFamily="34" charset="0"/>
              </a:rPr>
              <a:t>Leadership Strategies, Inc. </a:t>
            </a:r>
            <a:r>
              <a:rPr lang="en-US" altLang="en-US" sz="1000" b="0" dirty="0" smtClean="0">
                <a:solidFill>
                  <a:srgbClr val="00467F"/>
                </a:solidFill>
                <a:latin typeface="Franklin Gothic Book" panose="020B0503020102020204" pitchFamily="34" charset="0"/>
              </a:rPr>
              <a:t>V16.01</a:t>
            </a:r>
            <a:endParaRPr lang="en-US" altLang="en-US" sz="1000" b="0" dirty="0" smtClean="0">
              <a:solidFill>
                <a:srgbClr val="00467F"/>
              </a:solidFill>
              <a:latin typeface="Franklin Gothic Book" panose="020B0503020102020204" pitchFamily="34" charset="0"/>
            </a:endParaRPr>
          </a:p>
        </p:txBody>
      </p:sp>
      <p:pic>
        <p:nvPicPr>
          <p:cNvPr id="9" name="Picture 11"/>
          <p:cNvPicPr>
            <a:picLocks noChangeAspect="1"/>
          </p:cNvPicPr>
          <p:nvPr userDrawn="1"/>
        </p:nvPicPr>
        <p:blipFill>
          <a:blip r:embed="rId3"/>
          <a:srcRect/>
          <a:stretch>
            <a:fillRect/>
          </a:stretch>
        </p:blipFill>
        <p:spPr bwMode="auto">
          <a:xfrm>
            <a:off x="6519863" y="6359525"/>
            <a:ext cx="2335212" cy="444500"/>
          </a:xfrm>
          <a:prstGeom prst="rect">
            <a:avLst/>
          </a:prstGeom>
          <a:noFill/>
          <a:ln w="9525">
            <a:noFill/>
            <a:miter lim="800000"/>
            <a:headEnd/>
            <a:tailEnd/>
          </a:ln>
        </p:spPr>
      </p:pic>
      <p:sp>
        <p:nvSpPr>
          <p:cNvPr id="10" name="TextBox 9"/>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rgbClr val="00467F"/>
                </a:solidFill>
                <a:latin typeface="Franklin Gothic Book" panose="020B0503020102020204" pitchFamily="34" charset="0"/>
              </a:rPr>
              <a:t>Duplication prohibited without consent.</a:t>
            </a:r>
          </a:p>
        </p:txBody>
      </p:sp>
      <p:sp>
        <p:nvSpPr>
          <p:cNvPr id="2" name="Title 1"/>
          <p:cNvSpPr>
            <a:spLocks noGrp="1"/>
          </p:cNvSpPr>
          <p:nvPr>
            <p:ph type="title"/>
          </p:nvPr>
        </p:nvSpPr>
        <p:spPr>
          <a:xfrm>
            <a:off x="783390" y="132198"/>
            <a:ext cx="8071290" cy="1143000"/>
          </a:xfrm>
        </p:spPr>
        <p:txBody>
          <a:bodyPr>
            <a:normAutofit/>
          </a:bodyPr>
          <a:lstStyle>
            <a:lvl1pPr algn="l">
              <a:defRPr sz="4800" cap="none">
                <a:solidFill>
                  <a:srgbClr val="00467F"/>
                </a:solidFill>
                <a:latin typeface="Franklin Gothic Medium"/>
                <a:cs typeface="Franklin Gothic Medium"/>
              </a:defRPr>
            </a:lvl1pPr>
          </a:lstStyle>
          <a:p>
            <a:r>
              <a:rPr lang="en-US" dirty="0" smtClean="0"/>
              <a:t>Click to edit Master title style</a:t>
            </a:r>
            <a:endParaRPr lang="en-US" dirty="0"/>
          </a:p>
        </p:txBody>
      </p:sp>
      <p:sp>
        <p:nvSpPr>
          <p:cNvPr id="3" name="Content Placeholder 2"/>
          <p:cNvSpPr>
            <a:spLocks noGrp="1"/>
          </p:cNvSpPr>
          <p:nvPr>
            <p:ph idx="1"/>
          </p:nvPr>
        </p:nvSpPr>
        <p:spPr>
          <a:xfrm>
            <a:off x="78339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2" name="Content Placeholder 2"/>
          <p:cNvSpPr>
            <a:spLocks noGrp="1"/>
          </p:cNvSpPr>
          <p:nvPr>
            <p:ph idx="13"/>
          </p:nvPr>
        </p:nvSpPr>
        <p:spPr>
          <a:xfrm>
            <a:off x="4913670" y="1457760"/>
            <a:ext cx="3941010" cy="4898590"/>
          </a:xfrm>
        </p:spPr>
        <p:txBody>
          <a:bodyPr/>
          <a:lstStyle>
            <a:lvl1pPr>
              <a:buClr>
                <a:srgbClr val="99AB21"/>
              </a:buClr>
              <a:defRPr>
                <a:solidFill>
                  <a:srgbClr val="00467F"/>
                </a:solidFill>
                <a:latin typeface="Franklin Gothic Book"/>
                <a:cs typeface="Franklin Gothic Book"/>
              </a:defRPr>
            </a:lvl1pPr>
            <a:lvl2pPr>
              <a:buClr>
                <a:srgbClr val="99AB21"/>
              </a:buClr>
              <a:defRPr>
                <a:solidFill>
                  <a:srgbClr val="AFBD22"/>
                </a:solidFill>
                <a:latin typeface="Franklin Gothic Book"/>
                <a:cs typeface="Franklin Gothic Book"/>
              </a:defRPr>
            </a:lvl2pPr>
            <a:lvl3pPr>
              <a:buClr>
                <a:srgbClr val="99AB21"/>
              </a:buClr>
              <a:defRPr>
                <a:solidFill>
                  <a:srgbClr val="00467F"/>
                </a:solidFill>
                <a:latin typeface="Franklin Gothic Book"/>
                <a:cs typeface="Franklin Gothic Book"/>
              </a:defRPr>
            </a:lvl3pPr>
            <a:lvl4pPr>
              <a:buClr>
                <a:srgbClr val="99AB21"/>
              </a:buClr>
              <a:defRPr>
                <a:solidFill>
                  <a:srgbClr val="00467F"/>
                </a:solidFill>
                <a:latin typeface="Franklin Gothic Book"/>
                <a:cs typeface="Franklin Gothic Book"/>
              </a:defRPr>
            </a:lvl4pPr>
            <a:lvl5pPr>
              <a:buClr>
                <a:srgbClr val="99AB21"/>
              </a:buClr>
              <a:defRPr>
                <a:solidFill>
                  <a:srgbClr val="00467F"/>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1" name="Slide Number Placeholder 5"/>
          <p:cNvSpPr>
            <a:spLocks noGrp="1"/>
          </p:cNvSpPr>
          <p:nvPr>
            <p:ph type="sldNum" sz="quarter" idx="14"/>
          </p:nvPr>
        </p:nvSpPr>
        <p:spPr>
          <a:xfrm>
            <a:off x="0" y="6446838"/>
            <a:ext cx="457200" cy="365125"/>
          </a:xfrm>
        </p:spPr>
        <p:txBody>
          <a:bodyPr anchor="b"/>
          <a:lstStyle>
            <a:lvl1pPr algn="l">
              <a:defRPr sz="1000">
                <a:solidFill>
                  <a:schemeClr val="bg1"/>
                </a:solidFill>
              </a:defRPr>
            </a:lvl1pPr>
          </a:lstStyle>
          <a:p>
            <a:fld id="{B07C9D45-70B9-44AF-B850-E8F354D7971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Question">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grpSp>
        <p:nvGrpSpPr>
          <p:cNvPr id="2" name="Group 22"/>
          <p:cNvGrpSpPr>
            <a:grpSpLocks/>
          </p:cNvGrpSpPr>
          <p:nvPr userDrawn="1"/>
        </p:nvGrpSpPr>
        <p:grpSpPr bwMode="auto">
          <a:xfrm>
            <a:off x="76200" y="381000"/>
            <a:ext cx="8991600" cy="5029200"/>
            <a:chOff x="76200" y="381000"/>
            <a:chExt cx="8991600" cy="5029200"/>
          </a:xfrm>
        </p:grpSpPr>
        <p:sp>
          <p:nvSpPr>
            <p:cNvPr id="9" name="Rectangle 8"/>
            <p:cNvSpPr/>
            <p:nvPr userDrawn="1"/>
          </p:nvSpPr>
          <p:spPr>
            <a:xfrm>
              <a:off x="5257800" y="381000"/>
              <a:ext cx="3108960" cy="4937760"/>
            </a:xfrm>
            <a:prstGeom prst="rect">
              <a:avLst/>
            </a:prstGeom>
            <a:noFill/>
          </p:spPr>
          <p:txBody>
            <a:bodyPr wrap="none">
              <a:spAutoFit/>
            </a:bodyPr>
            <a:lstStyle/>
            <a:p>
              <a:pPr algn="ctr">
                <a:defRPr/>
              </a:pPr>
              <a:r>
                <a:rPr lang="en-US" sz="40000" b="0" dirty="0">
                  <a:ln w="152400" cmpd="sng">
                    <a:solidFill>
                      <a:schemeClr val="bg1"/>
                    </a:solidFill>
                    <a:prstDash val="solid"/>
                  </a:ln>
                  <a:noFill/>
                  <a:latin typeface="Arial Black" pitchFamily="34" charset="0"/>
                  <a:cs typeface="+mn-cs"/>
                </a:rPr>
                <a:t>?</a:t>
              </a:r>
            </a:p>
          </p:txBody>
        </p:sp>
        <p:grpSp>
          <p:nvGrpSpPr>
            <p:cNvPr id="3" name="Group 73"/>
            <p:cNvGrpSpPr>
              <a:grpSpLocks/>
            </p:cNvGrpSpPr>
            <p:nvPr userDrawn="1"/>
          </p:nvGrpSpPr>
          <p:grpSpPr bwMode="auto">
            <a:xfrm>
              <a:off x="76200" y="4191000"/>
              <a:ext cx="8991600" cy="1219200"/>
              <a:chOff x="76200" y="4191000"/>
              <a:chExt cx="8991600" cy="1219200"/>
            </a:xfrm>
          </p:grpSpPr>
          <p:sp>
            <p:nvSpPr>
              <p:cNvPr id="11" name="Rectangle 10"/>
              <p:cNvSpPr/>
              <p:nvPr userDrawn="1"/>
            </p:nvSpPr>
            <p:spPr>
              <a:xfrm>
                <a:off x="6096000" y="4191000"/>
                <a:ext cx="1295400" cy="12192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grpSp>
            <p:nvGrpSpPr>
              <p:cNvPr id="8" name="Group 70"/>
              <p:cNvGrpSpPr>
                <a:grpSpLocks/>
              </p:cNvGrpSpPr>
              <p:nvPr userDrawn="1"/>
            </p:nvGrpSpPr>
            <p:grpSpPr bwMode="auto">
              <a:xfrm>
                <a:off x="76200" y="4288536"/>
                <a:ext cx="8991600" cy="893064"/>
                <a:chOff x="76200" y="4288536"/>
                <a:chExt cx="8991600" cy="893064"/>
              </a:xfrm>
            </p:grpSpPr>
            <p:grpSp>
              <p:nvGrpSpPr>
                <p:cNvPr id="10" name="Group 69"/>
                <p:cNvGrpSpPr>
                  <a:grpSpLocks/>
                </p:cNvGrpSpPr>
                <p:nvPr userDrawn="1"/>
              </p:nvGrpSpPr>
              <p:grpSpPr bwMode="auto">
                <a:xfrm>
                  <a:off x="6236208" y="4288536"/>
                  <a:ext cx="1014984" cy="886968"/>
                  <a:chOff x="6236208" y="4288536"/>
                  <a:chExt cx="1014984" cy="886968"/>
                </a:xfrm>
              </p:grpSpPr>
              <p:cxnSp>
                <p:nvCxnSpPr>
                  <p:cNvPr id="20" name="Straight Connector 19"/>
                  <p:cNvCxnSpPr/>
                  <p:nvPr userDrawn="1"/>
                </p:nvCxnSpPr>
                <p:spPr>
                  <a:xfrm>
                    <a:off x="6235700" y="4287838"/>
                    <a:ext cx="1016000"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userDrawn="1"/>
                </p:nvCxnSpPr>
                <p:spPr>
                  <a:xfrm>
                    <a:off x="6235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2" name="Straight Connector 21"/>
                  <p:cNvCxnSpPr/>
                  <p:nvPr userDrawn="1"/>
                </p:nvCxnSpPr>
                <p:spPr>
                  <a:xfrm>
                    <a:off x="7251700" y="4324350"/>
                    <a:ext cx="0" cy="85090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2" name="Group 68"/>
                <p:cNvGrpSpPr>
                  <a:grpSpLocks/>
                </p:cNvGrpSpPr>
                <p:nvPr userDrawn="1"/>
              </p:nvGrpSpPr>
              <p:grpSpPr bwMode="auto">
                <a:xfrm>
                  <a:off x="76200" y="5175504"/>
                  <a:ext cx="6120384" cy="0"/>
                  <a:chOff x="76200" y="5175504"/>
                  <a:chExt cx="6120384" cy="0"/>
                </a:xfrm>
              </p:grpSpPr>
              <p:cxnSp>
                <p:nvCxnSpPr>
                  <p:cNvPr id="18" name="Straight Connector 17"/>
                  <p:cNvCxnSpPr/>
                  <p:nvPr userDrawn="1"/>
                </p:nvCxnSpPr>
                <p:spPr>
                  <a:xfrm>
                    <a:off x="1066800" y="2147483647"/>
                    <a:ext cx="51292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9" name="Straight Connector 18"/>
                  <p:cNvCxnSpPr/>
                  <p:nvPr userDrawn="1"/>
                </p:nvCxnSpPr>
                <p:spPr>
                  <a:xfrm>
                    <a:off x="76200" y="2147483647"/>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nvGrpSpPr>
                <p:cNvPr id="13" name="Group 67"/>
                <p:cNvGrpSpPr>
                  <a:grpSpLocks/>
                </p:cNvGrpSpPr>
                <p:nvPr userDrawn="1"/>
              </p:nvGrpSpPr>
              <p:grpSpPr bwMode="auto">
                <a:xfrm>
                  <a:off x="7251192" y="5175504"/>
                  <a:ext cx="1816608" cy="6096"/>
                  <a:chOff x="7251192" y="5175504"/>
                  <a:chExt cx="1816608" cy="6096"/>
                </a:xfrm>
              </p:grpSpPr>
              <p:cxnSp>
                <p:nvCxnSpPr>
                  <p:cNvPr id="16" name="Straight Connector 15"/>
                  <p:cNvCxnSpPr/>
                  <p:nvPr userDrawn="1"/>
                </p:nvCxnSpPr>
                <p:spPr>
                  <a:xfrm flipV="1">
                    <a:off x="7251700" y="5175250"/>
                    <a:ext cx="1014413" cy="635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17" name="Straight Connector 16"/>
                  <p:cNvCxnSpPr/>
                  <p:nvPr userDrawn="1"/>
                </p:nvCxnSpPr>
                <p:spPr>
                  <a:xfrm>
                    <a:off x="8001000" y="5175250"/>
                    <a:ext cx="10668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grpSp>
          </p:grpSp>
        </p:grpSp>
      </p:grpSp>
      <p:cxnSp>
        <p:nvCxnSpPr>
          <p:cNvPr id="23" name="Straight Connector 22"/>
          <p:cNvCxnSpPr/>
          <p:nvPr userDrawn="1"/>
        </p:nvCxnSpPr>
        <p:spPr bwMode="auto">
          <a:xfrm>
            <a:off x="609600" y="5181600"/>
            <a:ext cx="5586413" cy="0"/>
          </a:xfrm>
          <a:prstGeom prst="line">
            <a:avLst/>
          </a:prstGeom>
          <a:ln w="152400" cap="rnd">
            <a:solidFill>
              <a:schemeClr val="bg1"/>
            </a:solidFill>
          </a:ln>
          <a:effectLst/>
        </p:spPr>
        <p:style>
          <a:lnRef idx="2">
            <a:schemeClr val="accent1"/>
          </a:lnRef>
          <a:fillRef idx="0">
            <a:schemeClr val="accent1"/>
          </a:fillRef>
          <a:effectRef idx="1">
            <a:schemeClr val="accent1"/>
          </a:effectRef>
          <a:fontRef idx="minor">
            <a:schemeClr val="tx1"/>
          </a:fontRef>
        </p:style>
      </p:cxnSp>
      <p:cxnSp>
        <p:nvCxnSpPr>
          <p:cNvPr id="24" name="Straight Connector 23"/>
          <p:cNvCxnSpPr/>
          <p:nvPr userDrawn="1"/>
        </p:nvCxnSpPr>
        <p:spPr bwMode="auto">
          <a:xfrm>
            <a:off x="76200" y="5181600"/>
            <a:ext cx="762000" cy="0"/>
          </a:xfrm>
          <a:prstGeom prst="line">
            <a:avLst/>
          </a:prstGeom>
          <a:ln w="152400" cap="sq">
            <a:solidFill>
              <a:schemeClr val="bg1"/>
            </a:solidFill>
          </a:ln>
          <a:effectLst/>
        </p:spPr>
        <p:style>
          <a:lnRef idx="2">
            <a:schemeClr val="accent1"/>
          </a:lnRef>
          <a:fillRef idx="0">
            <a:schemeClr val="accent1"/>
          </a:fillRef>
          <a:effectRef idx="1">
            <a:schemeClr val="accent1"/>
          </a:effectRef>
          <a:fontRef idx="minor">
            <a:schemeClr val="tx1"/>
          </a:fontRef>
        </p:style>
      </p:cxnSp>
      <p:sp>
        <p:nvSpPr>
          <p:cNvPr id="26"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pitchFamily="34" charset="0"/>
                <a:cs typeface="Franklin Gothic Book" pitchFamily="34" charset="0"/>
              </a:defRPr>
            </a:lvl1pPr>
          </a:lstStyle>
          <a:p>
            <a:r>
              <a:rPr lang="en-US" dirty="0" smtClean="0"/>
              <a:t>Click to edit Master title style</a:t>
            </a:r>
            <a:endParaRPr lang="en-US" dirty="0"/>
          </a:p>
        </p:txBody>
      </p:sp>
      <p:sp>
        <p:nvSpPr>
          <p:cNvPr id="27" name="Text Placeholder 9"/>
          <p:cNvSpPr>
            <a:spLocks noGrp="1"/>
          </p:cNvSpPr>
          <p:nvPr>
            <p:ph type="body" sz="quarter" idx="13"/>
          </p:nvPr>
        </p:nvSpPr>
        <p:spPr>
          <a:xfrm>
            <a:off x="758952" y="2514600"/>
            <a:ext cx="4471416"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5" name="Slide Number Placeholder 5"/>
          <p:cNvSpPr>
            <a:spLocks noGrp="1"/>
          </p:cNvSpPr>
          <p:nvPr>
            <p:ph type="sldNum" sz="quarter" idx="14"/>
          </p:nvPr>
        </p:nvSpPr>
        <p:spPr>
          <a:xfrm>
            <a:off x="0" y="6446838"/>
            <a:ext cx="533400" cy="365125"/>
          </a:xfrm>
        </p:spPr>
        <p:txBody>
          <a:bodyPr anchor="b"/>
          <a:lstStyle>
            <a:lvl1pPr algn="ctr">
              <a:defRPr sz="1000">
                <a:solidFill>
                  <a:schemeClr val="bg1"/>
                </a:solidFill>
              </a:defRPr>
            </a:lvl1pPr>
          </a:lstStyle>
          <a:p>
            <a:fld id="{8663F1C4-7898-4EF6-99F4-E1BE05FB5B77}"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AFBD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58952" y="1298448"/>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533400" cy="365125"/>
          </a:xfrm>
        </p:spPr>
        <p:txBody>
          <a:bodyPr anchor="b"/>
          <a:lstStyle>
            <a:lvl1pPr algn="ctr">
              <a:defRPr sz="1000">
                <a:solidFill>
                  <a:schemeClr val="bg1"/>
                </a:solidFill>
              </a:defRPr>
            </a:lvl1pPr>
          </a:lstStyle>
          <a:p>
            <a:fld id="{E2FD2777-F157-4C86-A524-FFB544CC5980}"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ill-in-the-blanks in manual">
    <p:spTree>
      <p:nvGrpSpPr>
        <p:cNvPr id="1" name=""/>
        <p:cNvGrpSpPr/>
        <p:nvPr/>
      </p:nvGrpSpPr>
      <p:grpSpPr>
        <a:xfrm>
          <a:off x="0" y="0"/>
          <a:ext cx="0" cy="0"/>
          <a:chOff x="0" y="0"/>
          <a:chExt cx="0" cy="0"/>
        </a:xfrm>
      </p:grpSpPr>
      <p:sp>
        <p:nvSpPr>
          <p:cNvPr id="4" name="Rectangle 3"/>
          <p:cNvSpPr/>
          <p:nvPr userDrawn="1"/>
        </p:nvSpPr>
        <p:spPr>
          <a:xfrm>
            <a:off x="0" y="0"/>
            <a:ext cx="9144000" cy="6858000"/>
          </a:xfrm>
          <a:prstGeom prst="rect">
            <a:avLst/>
          </a:prstGeom>
          <a:solidFill>
            <a:srgbClr val="00467F"/>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userDrawn="1"/>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8" name="Title 7"/>
          <p:cNvSpPr>
            <a:spLocks noGrp="1"/>
          </p:cNvSpPr>
          <p:nvPr>
            <p:ph type="title"/>
          </p:nvPr>
        </p:nvSpPr>
        <p:spPr>
          <a:xfrm>
            <a:off x="786384" y="137160"/>
            <a:ext cx="8074152" cy="1143000"/>
          </a:xfrm>
        </p:spPr>
        <p:txBody>
          <a:bodyPr>
            <a:noAutofit/>
          </a:bodyPr>
          <a:lstStyle>
            <a:lvl1pPr>
              <a:defRPr sz="4800">
                <a:solidFill>
                  <a:schemeClr val="bg1"/>
                </a:solidFill>
                <a:latin typeface="Franklin Gothic Medium" pitchFamily="34" charset="0"/>
                <a:cs typeface="Franklin Gothic Medium" pitchFamily="34" charset="0"/>
              </a:defRPr>
            </a:lvl1pPr>
          </a:lstStyle>
          <a:p>
            <a:r>
              <a:rPr lang="en-US" dirty="0" smtClean="0"/>
              <a:t>Click to edit Master title style</a:t>
            </a:r>
            <a:endParaRPr lang="en-US" dirty="0"/>
          </a:p>
        </p:txBody>
      </p:sp>
      <p:sp>
        <p:nvSpPr>
          <p:cNvPr id="11" name="Content Placeholder 2"/>
          <p:cNvSpPr>
            <a:spLocks noGrp="1"/>
          </p:cNvSpPr>
          <p:nvPr>
            <p:ph idx="1"/>
          </p:nvPr>
        </p:nvSpPr>
        <p:spPr>
          <a:xfrm>
            <a:off x="783390" y="1457760"/>
            <a:ext cx="8071290" cy="4898590"/>
          </a:xfrm>
        </p:spPr>
        <p:txBody>
          <a:bodyPr/>
          <a:lstStyle>
            <a:lvl1pPr marL="0" indent="0">
              <a:buClr>
                <a:srgbClr val="99AB21"/>
              </a:buClr>
              <a:buNone/>
              <a:defRPr>
                <a:solidFill>
                  <a:schemeClr val="bg1"/>
                </a:solidFill>
                <a:latin typeface="Franklin Gothic Book"/>
                <a:cs typeface="Franklin Gothic Book"/>
              </a:defRPr>
            </a:lvl1pPr>
            <a:lvl2pPr>
              <a:buClr>
                <a:srgbClr val="F26522"/>
              </a:buClr>
              <a:defRPr>
                <a:solidFill>
                  <a:srgbClr val="F26522"/>
                </a:solidFill>
                <a:latin typeface="Franklin Gothic Book"/>
                <a:cs typeface="Franklin Gothic Book"/>
              </a:defRPr>
            </a:lvl2pPr>
            <a:lvl3pPr>
              <a:buClr>
                <a:srgbClr val="99AB21"/>
              </a:buClr>
              <a:defRPr>
                <a:solidFill>
                  <a:schemeClr val="bg1"/>
                </a:solidFill>
                <a:latin typeface="Franklin Gothic Book"/>
                <a:cs typeface="Franklin Gothic Book"/>
              </a:defRPr>
            </a:lvl3pPr>
            <a:lvl4pPr>
              <a:buClr>
                <a:srgbClr val="99AB21"/>
              </a:buClr>
              <a:defRPr>
                <a:solidFill>
                  <a:schemeClr val="bg1"/>
                </a:solidFill>
                <a:latin typeface="Franklin Gothic Book"/>
                <a:cs typeface="Franklin Gothic Book"/>
              </a:defRPr>
            </a:lvl4pPr>
            <a:lvl5pPr>
              <a:buClr>
                <a:srgbClr val="99AB21"/>
              </a:buClr>
              <a:defRPr>
                <a:solidFill>
                  <a:schemeClr val="bg1"/>
                </a:solidFill>
                <a:latin typeface="Franklin Gothic Book"/>
                <a:cs typeface="Franklin Gothic Book"/>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9" name="Slide Number Placeholder 5"/>
          <p:cNvSpPr>
            <a:spLocks noGrp="1"/>
          </p:cNvSpPr>
          <p:nvPr>
            <p:ph type="sldNum" sz="quarter" idx="10"/>
          </p:nvPr>
        </p:nvSpPr>
        <p:spPr>
          <a:xfrm>
            <a:off x="-152400" y="6446838"/>
            <a:ext cx="495300" cy="365125"/>
          </a:xfrm>
        </p:spPr>
        <p:txBody>
          <a:bodyPr anchor="b"/>
          <a:lstStyle>
            <a:lvl1pPr>
              <a:defRPr sz="1000">
                <a:solidFill>
                  <a:schemeClr val="bg1"/>
                </a:solidFill>
              </a:defRPr>
            </a:lvl1pPr>
          </a:lstStyle>
          <a:p>
            <a:fld id="{1E39F939-5B1E-49B7-9AF3-E7BE804FC8D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Role Play &amp; Exercises">
    <p:spTree>
      <p:nvGrpSpPr>
        <p:cNvPr id="1" name=""/>
        <p:cNvGrpSpPr/>
        <p:nvPr/>
      </p:nvGrpSpPr>
      <p:grpSpPr>
        <a:xfrm>
          <a:off x="0" y="0"/>
          <a:ext cx="0" cy="0"/>
          <a:chOff x="0" y="0"/>
          <a:chExt cx="0" cy="0"/>
        </a:xfrm>
      </p:grpSpPr>
      <p:sp>
        <p:nvSpPr>
          <p:cNvPr id="4" name="Freeform 3"/>
          <p:cNvSpPr/>
          <p:nvPr userDrawn="1"/>
        </p:nvSpPr>
        <p:spPr>
          <a:xfrm>
            <a:off x="0" y="0"/>
            <a:ext cx="9144000" cy="6858000"/>
          </a:xfrm>
          <a:custGeom>
            <a:avLst/>
            <a:gdLst>
              <a:gd name="connsiteX0" fmla="*/ 0 w 9144000"/>
              <a:gd name="connsiteY0" fmla="*/ 0 h 6858000"/>
              <a:gd name="connsiteX1" fmla="*/ 9144000 w 9144000"/>
              <a:gd name="connsiteY1" fmla="*/ 0 h 6858000"/>
              <a:gd name="connsiteX2" fmla="*/ 9144000 w 9144000"/>
              <a:gd name="connsiteY2" fmla="*/ 6858000 h 6858000"/>
              <a:gd name="connsiteX3" fmla="*/ 0 w 9144000"/>
              <a:gd name="connsiteY3" fmla="*/ 6858000 h 6858000"/>
              <a:gd name="connsiteX4" fmla="*/ 0 w 9144000"/>
              <a:gd name="connsiteY4" fmla="*/ 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6858000">
                <a:moveTo>
                  <a:pt x="0" y="0"/>
                </a:moveTo>
                <a:lnTo>
                  <a:pt x="9144000" y="0"/>
                </a:lnTo>
                <a:lnTo>
                  <a:pt x="9144000" y="6858000"/>
                </a:lnTo>
                <a:lnTo>
                  <a:pt x="0" y="6858000"/>
                </a:lnTo>
                <a:lnTo>
                  <a:pt x="0" y="0"/>
                </a:lnTo>
                <a:close/>
              </a:path>
            </a:pathLst>
          </a:cu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5"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6" name="TextBox 5"/>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7" name="TextBox 6"/>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58952" y="1298448"/>
            <a:ext cx="4498848" cy="1197864"/>
          </a:xfrm>
        </p:spPr>
        <p:txBody>
          <a:bodyPr>
            <a:noAutofit/>
          </a:bodyPr>
          <a:lstStyle>
            <a:lvl1pPr>
              <a:defRPr sz="36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10" name="Text Placeholder 9"/>
          <p:cNvSpPr>
            <a:spLocks noGrp="1"/>
          </p:cNvSpPr>
          <p:nvPr>
            <p:ph type="body" sz="quarter" idx="13"/>
          </p:nvPr>
        </p:nvSpPr>
        <p:spPr>
          <a:xfrm>
            <a:off x="758952" y="2514600"/>
            <a:ext cx="4498848" cy="2587752"/>
          </a:xfrm>
        </p:spPr>
        <p:txBody>
          <a:bodyPr>
            <a:noAutofit/>
          </a:bodyPr>
          <a:lstStyle>
            <a:lvl1pPr marL="0" indent="0">
              <a:spcBef>
                <a:spcPts val="0"/>
              </a:spcBef>
              <a:buFont typeface="Arial" pitchFamily="34" charset="0"/>
              <a:buNone/>
              <a:defRPr sz="2400">
                <a:solidFill>
                  <a:schemeClr val="bg1"/>
                </a:solidFill>
                <a:latin typeface="Franklin Gothic Book" pitchFamily="34" charset="0"/>
              </a:defRPr>
            </a:lvl1pPr>
            <a:lvl2pPr marL="0" indent="0">
              <a:spcBef>
                <a:spcPts val="0"/>
              </a:spcBef>
              <a:buFont typeface="Arial" pitchFamily="34" charset="0"/>
              <a:buNone/>
              <a:defRPr sz="2400">
                <a:solidFill>
                  <a:schemeClr val="bg1"/>
                </a:solidFill>
                <a:latin typeface="Franklin Gothic Book" pitchFamily="34" charset="0"/>
              </a:defRPr>
            </a:lvl2pPr>
            <a:lvl3pPr marL="0" indent="0">
              <a:spcBef>
                <a:spcPts val="0"/>
              </a:spcBef>
              <a:buFont typeface="Arial" pitchFamily="34" charset="0"/>
              <a:buNone/>
              <a:defRPr sz="2400">
                <a:solidFill>
                  <a:schemeClr val="bg1"/>
                </a:solidFill>
                <a:latin typeface="Franklin Gothic Book" pitchFamily="34" charset="0"/>
              </a:defRPr>
            </a:lvl3pPr>
            <a:lvl4pPr marL="0" indent="0">
              <a:spcBef>
                <a:spcPts val="0"/>
              </a:spcBef>
              <a:buFont typeface="Arial" pitchFamily="34" charset="0"/>
              <a:buNone/>
              <a:defRPr sz="2400">
                <a:solidFill>
                  <a:schemeClr val="bg1"/>
                </a:solidFill>
                <a:latin typeface="Franklin Gothic Book" pitchFamily="34" charset="0"/>
              </a:defRPr>
            </a:lvl4pPr>
            <a:lvl5pPr marL="0" indent="0">
              <a:spcBef>
                <a:spcPts val="0"/>
              </a:spcBef>
              <a:buFont typeface="Arial" pitchFamily="34" charset="0"/>
              <a:buNone/>
              <a:defRPr sz="2400">
                <a:solidFill>
                  <a:schemeClr val="bg1"/>
                </a:solidFill>
                <a:latin typeface="Franklin Gothic Book"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Slide Number Placeholder 5"/>
          <p:cNvSpPr>
            <a:spLocks noGrp="1"/>
          </p:cNvSpPr>
          <p:nvPr>
            <p:ph type="sldNum" sz="quarter" idx="14"/>
          </p:nvPr>
        </p:nvSpPr>
        <p:spPr>
          <a:xfrm>
            <a:off x="0" y="6446838"/>
            <a:ext cx="342900" cy="365125"/>
          </a:xfrm>
        </p:spPr>
        <p:txBody>
          <a:bodyPr anchor="b"/>
          <a:lstStyle>
            <a:lvl1pPr algn="ctr">
              <a:defRPr sz="1000">
                <a:solidFill>
                  <a:schemeClr val="bg1"/>
                </a:solidFill>
              </a:defRPr>
            </a:lvl1pPr>
          </a:lstStyle>
          <a:p>
            <a:fld id="{D07ECC83-96C6-4EE3-8CB4-29417B3FED79}"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4_Blank">
    <p:spTree>
      <p:nvGrpSpPr>
        <p:cNvPr id="1" name=""/>
        <p:cNvGrpSpPr/>
        <p:nvPr/>
      </p:nvGrpSpPr>
      <p:grpSpPr>
        <a:xfrm>
          <a:off x="0" y="0"/>
          <a:ext cx="0" cy="0"/>
          <a:chOff x="0" y="0"/>
          <a:chExt cx="0" cy="0"/>
        </a:xfrm>
      </p:grpSpPr>
      <p:sp>
        <p:nvSpPr>
          <p:cNvPr id="3" name="Rectangle 2"/>
          <p:cNvSpPr/>
          <p:nvPr userDrawn="1"/>
        </p:nvSpPr>
        <p:spPr>
          <a:xfrm>
            <a:off x="0" y="0"/>
            <a:ext cx="9144000" cy="6858000"/>
          </a:xfrm>
          <a:prstGeom prst="rect">
            <a:avLst/>
          </a:prstGeom>
          <a:solidFill>
            <a:srgbClr val="F2652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pic>
        <p:nvPicPr>
          <p:cNvPr id="4" name="Picture 8"/>
          <p:cNvPicPr>
            <a:picLocks noChangeAspect="1"/>
          </p:cNvPicPr>
          <p:nvPr/>
        </p:nvPicPr>
        <p:blipFill>
          <a:blip r:embed="rId2"/>
          <a:srcRect/>
          <a:stretch>
            <a:fillRect/>
          </a:stretch>
        </p:blipFill>
        <p:spPr bwMode="auto">
          <a:xfrm>
            <a:off x="6500813" y="6356350"/>
            <a:ext cx="2354262" cy="447675"/>
          </a:xfrm>
          <a:prstGeom prst="rect">
            <a:avLst/>
          </a:prstGeom>
          <a:noFill/>
          <a:ln w="9525">
            <a:noFill/>
            <a:miter lim="800000"/>
            <a:headEnd/>
            <a:tailEnd/>
          </a:ln>
        </p:spPr>
      </p:pic>
      <p:sp>
        <p:nvSpPr>
          <p:cNvPr id="5" name="TextBox 4"/>
          <p:cNvSpPr txBox="1">
            <a:spLocks noChangeArrowheads="1"/>
          </p:cNvSpPr>
          <p:nvPr userDrawn="1"/>
        </p:nvSpPr>
        <p:spPr bwMode="auto">
          <a:xfrm>
            <a:off x="358775" y="6565900"/>
            <a:ext cx="3292889" cy="2462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defRPr/>
            </a:pPr>
            <a:r>
              <a:rPr lang="en-US" altLang="en-US" sz="1000" b="0" dirty="0" smtClean="0">
                <a:solidFill>
                  <a:schemeClr val="bg1"/>
                </a:solidFill>
                <a:latin typeface="Franklin Gothic Book" panose="020B0503020102020204" pitchFamily="34" charset="0"/>
              </a:rPr>
              <a:t>Copyright </a:t>
            </a:r>
            <a:r>
              <a:rPr lang="en-US" altLang="en-US" sz="1000" b="0" dirty="0" smtClean="0">
                <a:solidFill>
                  <a:schemeClr val="bg1"/>
                </a:solidFill>
                <a:latin typeface="Franklin Gothic Book" panose="020B0503020102020204" pitchFamily="34" charset="0"/>
              </a:rPr>
              <a:t>1992-2016, </a:t>
            </a:r>
            <a:r>
              <a:rPr lang="en-US" altLang="en-US" sz="1000" b="0" dirty="0" smtClean="0">
                <a:solidFill>
                  <a:schemeClr val="bg1"/>
                </a:solidFill>
                <a:latin typeface="Franklin Gothic Book" panose="020B0503020102020204" pitchFamily="34" charset="0"/>
              </a:rPr>
              <a:t>Leadership Strategies, Inc. </a:t>
            </a:r>
            <a:r>
              <a:rPr lang="en-US" altLang="en-US" sz="1000" b="0" dirty="0" smtClean="0">
                <a:solidFill>
                  <a:schemeClr val="bg1"/>
                </a:solidFill>
                <a:latin typeface="Franklin Gothic Book" panose="020B0503020102020204" pitchFamily="34" charset="0"/>
              </a:rPr>
              <a:t>V16.01</a:t>
            </a:r>
            <a:endParaRPr lang="en-US" altLang="en-US" sz="1000" b="0" dirty="0" smtClean="0">
              <a:solidFill>
                <a:schemeClr val="bg1"/>
              </a:solidFill>
              <a:latin typeface="Franklin Gothic Book" panose="020B0503020102020204" pitchFamily="34" charset="0"/>
            </a:endParaRPr>
          </a:p>
        </p:txBody>
      </p:sp>
      <p:sp>
        <p:nvSpPr>
          <p:cNvPr id="6" name="TextBox 5"/>
          <p:cNvSpPr txBox="1">
            <a:spLocks noChangeArrowheads="1"/>
          </p:cNvSpPr>
          <p:nvPr userDrawn="1"/>
        </p:nvSpPr>
        <p:spPr bwMode="auto">
          <a:xfrm>
            <a:off x="3690938" y="6565900"/>
            <a:ext cx="23050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3800" b="1">
                <a:solidFill>
                  <a:srgbClr val="104A73"/>
                </a:solidFill>
                <a:latin typeface="Arial" panose="020B0604020202020204" pitchFamily="34" charset="0"/>
                <a:cs typeface="Arial" panose="020B0604020202020204" pitchFamily="34" charset="0"/>
              </a:defRPr>
            </a:lvl1pPr>
            <a:lvl2pPr marL="742950" indent="-285750">
              <a:defRPr sz="3800" b="1">
                <a:solidFill>
                  <a:srgbClr val="104A73"/>
                </a:solidFill>
                <a:latin typeface="Arial" panose="020B0604020202020204" pitchFamily="34" charset="0"/>
                <a:cs typeface="Arial" panose="020B0604020202020204" pitchFamily="34" charset="0"/>
              </a:defRPr>
            </a:lvl2pPr>
            <a:lvl3pPr marL="1143000" indent="-228600">
              <a:defRPr sz="3800" b="1">
                <a:solidFill>
                  <a:srgbClr val="104A73"/>
                </a:solidFill>
                <a:latin typeface="Arial" panose="020B0604020202020204" pitchFamily="34" charset="0"/>
                <a:cs typeface="Arial" panose="020B0604020202020204" pitchFamily="34" charset="0"/>
              </a:defRPr>
            </a:lvl3pPr>
            <a:lvl4pPr marL="1600200" indent="-228600">
              <a:defRPr sz="3800" b="1">
                <a:solidFill>
                  <a:srgbClr val="104A73"/>
                </a:solidFill>
                <a:latin typeface="Arial" panose="020B0604020202020204" pitchFamily="34" charset="0"/>
                <a:cs typeface="Arial" panose="020B0604020202020204" pitchFamily="34" charset="0"/>
              </a:defRPr>
            </a:lvl4pPr>
            <a:lvl5pPr marL="2057400" indent="-228600">
              <a:defRPr sz="3800" b="1">
                <a:solidFill>
                  <a:srgbClr val="104A73"/>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3800" b="1">
                <a:solidFill>
                  <a:srgbClr val="104A73"/>
                </a:solidFill>
                <a:latin typeface="Arial" panose="020B0604020202020204" pitchFamily="34" charset="0"/>
                <a:cs typeface="Arial" panose="020B0604020202020204" pitchFamily="34" charset="0"/>
              </a:defRPr>
            </a:lvl9pPr>
          </a:lstStyle>
          <a:p>
            <a:pPr algn="ctr">
              <a:defRPr/>
            </a:pPr>
            <a:r>
              <a:rPr lang="en-US" altLang="en-US" sz="1000" b="0" dirty="0" smtClean="0">
                <a:solidFill>
                  <a:schemeClr val="bg1"/>
                </a:solidFill>
                <a:latin typeface="Franklin Gothic Book" panose="020B0503020102020204" pitchFamily="34" charset="0"/>
              </a:rPr>
              <a:t>Duplication prohibited without consent.</a:t>
            </a:r>
          </a:p>
        </p:txBody>
      </p:sp>
      <p:sp>
        <p:nvSpPr>
          <p:cNvPr id="9" name="Title 7"/>
          <p:cNvSpPr>
            <a:spLocks noGrp="1"/>
          </p:cNvSpPr>
          <p:nvPr>
            <p:ph type="title"/>
          </p:nvPr>
        </p:nvSpPr>
        <p:spPr>
          <a:xfrm>
            <a:off x="783390" y="2412474"/>
            <a:ext cx="8071290" cy="1694614"/>
          </a:xfrm>
        </p:spPr>
        <p:txBody>
          <a:bodyPr>
            <a:noAutofit/>
          </a:bodyPr>
          <a:lstStyle>
            <a:lvl1pPr>
              <a:defRPr sz="5200">
                <a:solidFill>
                  <a:schemeClr val="bg1"/>
                </a:solidFill>
                <a:latin typeface="Franklin Gothic Book"/>
                <a:cs typeface="Franklin Gothic Book"/>
              </a:defRPr>
            </a:lvl1pPr>
          </a:lstStyle>
          <a:p>
            <a:r>
              <a:rPr lang="en-US" dirty="0" smtClean="0"/>
              <a:t>Click to edit Master title style</a:t>
            </a:r>
            <a:endParaRPr lang="en-US" dirty="0"/>
          </a:p>
        </p:txBody>
      </p:sp>
      <p:sp>
        <p:nvSpPr>
          <p:cNvPr id="7" name="Slide Number Placeholder 5"/>
          <p:cNvSpPr>
            <a:spLocks noGrp="1"/>
          </p:cNvSpPr>
          <p:nvPr>
            <p:ph type="sldNum" sz="quarter" idx="10"/>
          </p:nvPr>
        </p:nvSpPr>
        <p:spPr>
          <a:xfrm>
            <a:off x="0" y="6446838"/>
            <a:ext cx="342900" cy="365125"/>
          </a:xfrm>
        </p:spPr>
        <p:txBody>
          <a:bodyPr anchor="b"/>
          <a:lstStyle>
            <a:lvl1pPr algn="ctr">
              <a:defRPr sz="1000">
                <a:solidFill>
                  <a:schemeClr val="bg1"/>
                </a:solidFill>
              </a:defRPr>
            </a:lvl1pPr>
          </a:lstStyle>
          <a:p>
            <a:fld id="{286462A8-5F93-4AFF-816A-0949833867AE}" type="slidenum">
              <a:rPr lang="en-US" altLang="en-US"/>
              <a:pPr/>
              <a:t>‹#›</a:t>
            </a:fld>
            <a:endParaRPr lang="en-US" altLang="en-US" dirty="0"/>
          </a:p>
        </p:txBody>
      </p:sp>
    </p:spTree>
  </p:cSld>
  <p:clrMapOvr>
    <a:masterClrMapping/>
  </p:clrMapOvr>
  <p:transition>
    <p:fade/>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782638" y="107950"/>
            <a:ext cx="7904162"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5" name="Footer Placeholder 4"/>
          <p:cNvSpPr>
            <a:spLocks noGrp="1"/>
          </p:cNvSpPr>
          <p:nvPr>
            <p:ph type="ftr" sz="quarter" idx="3"/>
          </p:nvPr>
        </p:nvSpPr>
        <p:spPr>
          <a:xfrm>
            <a:off x="476250" y="6356350"/>
            <a:ext cx="3971925" cy="365125"/>
          </a:xfrm>
          <a:prstGeom prst="rect">
            <a:avLst/>
          </a:prstGeom>
        </p:spPr>
        <p:txBody>
          <a:bodyPr vert="horz" lIns="91440" tIns="45720" rIns="91440" bIns="45720" rtlCol="0" anchor="ctr"/>
          <a:lstStyle>
            <a:lvl1pPr algn="l" eaLnBrk="0" hangingPunct="0">
              <a:defRPr sz="1200" dirty="0">
                <a:solidFill>
                  <a:srgbClr val="00467F"/>
                </a:solidFill>
                <a:latin typeface="Franklin Gothic Book"/>
                <a:cs typeface="Franklin Gothic Book"/>
              </a:defRPr>
            </a:lvl1pPr>
          </a:lstStyle>
          <a:p>
            <a:pPr>
              <a:defRPr/>
            </a:pPr>
            <a:r>
              <a:rPr lang="en-US" dirty="0" smtClean="0"/>
              <a:t>Copyright 1992-2016, Leadership Strategies, Inc. V16.01</a:t>
            </a:r>
          </a:p>
          <a:p>
            <a:pPr>
              <a:defRPr/>
            </a:pPr>
            <a:endParaRPr lang="en-US" dirty="0"/>
          </a:p>
        </p:txBody>
      </p:sp>
      <p:sp>
        <p:nvSpPr>
          <p:cNvPr id="6" name="Slide Number Placeholder 5"/>
          <p:cNvSpPr>
            <a:spLocks noGrp="1"/>
          </p:cNvSpPr>
          <p:nvPr>
            <p:ph type="sldNum" sz="quarter" idx="4"/>
          </p:nvPr>
        </p:nvSpPr>
        <p:spPr>
          <a:xfrm>
            <a:off x="8294688" y="6356350"/>
            <a:ext cx="392112"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defRPr>
            </a:lvl1pPr>
          </a:lstStyle>
          <a:p>
            <a:fld id="{BA923CB4-BF81-4B01-B3DC-C955297ACFA8}" type="slidenum">
              <a:rPr lang="en-US" altLang="en-US"/>
              <a:pPr/>
              <a:t>‹#›</a:t>
            </a:fld>
            <a:endParaRPr lang="en-US" altLang="en-US" dirty="0"/>
          </a:p>
        </p:txBody>
      </p:sp>
      <p:sp>
        <p:nvSpPr>
          <p:cNvPr id="7" name="Footer Placeholder 4"/>
          <p:cNvSpPr txBox="1">
            <a:spLocks/>
          </p:cNvSpPr>
          <p:nvPr/>
        </p:nvSpPr>
        <p:spPr>
          <a:xfrm>
            <a:off x="4183063" y="6356350"/>
            <a:ext cx="3863975" cy="365125"/>
          </a:xfrm>
          <a:prstGeom prst="rect">
            <a:avLst/>
          </a:prstGeom>
        </p:spPr>
        <p:txBody>
          <a:bodyPr anchor="ctr"/>
          <a:lstStyle>
            <a:lvl1pPr algn="l">
              <a:defRPr sz="1200">
                <a:solidFill>
                  <a:schemeClr val="tx1">
                    <a:tint val="75000"/>
                  </a:schemeClr>
                </a:solidFill>
              </a:defRPr>
            </a:lvl1pPr>
          </a:lstStyle>
          <a:p>
            <a:pPr algn="ctr" defTabSz="457200" eaLnBrk="1" fontAlgn="auto" hangingPunct="1">
              <a:spcBef>
                <a:spcPts val="0"/>
              </a:spcBef>
              <a:spcAft>
                <a:spcPts val="0"/>
              </a:spcAft>
              <a:defRPr/>
            </a:pPr>
            <a:r>
              <a:rPr lang="en-US" b="0" dirty="0" smtClean="0">
                <a:solidFill>
                  <a:srgbClr val="00467F"/>
                </a:solidFill>
                <a:latin typeface="Franklin Gothic Book"/>
                <a:cs typeface="Franklin Gothic Book"/>
              </a:rPr>
              <a:t>Duplication prohibited without consent.</a:t>
            </a:r>
          </a:p>
          <a:p>
            <a:pPr defTabSz="457200" eaLnBrk="1" fontAlgn="auto" hangingPunct="1">
              <a:spcBef>
                <a:spcPts val="0"/>
              </a:spcBef>
              <a:spcAft>
                <a:spcPts val="0"/>
              </a:spcAft>
              <a:defRPr/>
            </a:pPr>
            <a:endParaRPr lang="en-US" b="0" dirty="0">
              <a:latin typeface="+mn-lt"/>
              <a:cs typeface="+mn-cs"/>
            </a:endParaRPr>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Lst>
  <p:transition>
    <p:fade/>
  </p:transition>
  <p:timing>
    <p:tnLst>
      <p:par>
        <p:cTn id="1" dur="indefinite" restart="never" nodeType="tmRoot"/>
      </p:par>
    </p:tnLst>
  </p:timing>
  <p:hf hdr="0" ftr="0" dt="0"/>
  <p:txStyles>
    <p:titleStyle>
      <a:lvl1pPr algn="l" defTabSz="457200" rtl="0" eaLnBrk="0" fontAlgn="base" hangingPunct="0">
        <a:spcBef>
          <a:spcPct val="0"/>
        </a:spcBef>
        <a:spcAft>
          <a:spcPct val="0"/>
        </a:spcAft>
        <a:defRPr sz="4400" kern="1200">
          <a:solidFill>
            <a:srgbClr val="00467F"/>
          </a:solidFill>
          <a:latin typeface="Franklin Gothic Medium"/>
          <a:ea typeface="Franklin Gothic Medium" pitchFamily="34" charset="0"/>
          <a:cs typeface="Franklin Gothic Medium"/>
        </a:defRPr>
      </a:lvl1pPr>
      <a:lvl2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2pPr>
      <a:lvl3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3pPr>
      <a:lvl4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4pPr>
      <a:lvl5pPr algn="l" defTabSz="457200" rtl="0" eaLnBrk="0" fontAlgn="base" hangingPunct="0">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5pPr>
      <a:lvl6pPr marL="4572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6pPr>
      <a:lvl7pPr marL="9144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7pPr>
      <a:lvl8pPr marL="13716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8pPr>
      <a:lvl9pPr marL="1828800" algn="l" defTabSz="457200" rtl="0" fontAlgn="base">
        <a:spcBef>
          <a:spcPct val="0"/>
        </a:spcBef>
        <a:spcAft>
          <a:spcPct val="0"/>
        </a:spcAft>
        <a:defRPr sz="4400">
          <a:solidFill>
            <a:srgbClr val="00467F"/>
          </a:solidFill>
          <a:latin typeface="Franklin Gothic Medium" pitchFamily="34" charset="0"/>
          <a:ea typeface="Franklin Gothic Medium" pitchFamily="34" charset="0"/>
          <a:cs typeface="Franklin Gothic Medium"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rgbClr val="00467F"/>
          </a:solidFill>
          <a:latin typeface="Arial"/>
          <a:ea typeface="+mn-ea"/>
          <a:cs typeface="Arial"/>
        </a:defRPr>
      </a:lvl1pPr>
      <a:lvl2pPr marL="742950" indent="-285750" algn="l" defTabSz="457200" rtl="0" eaLnBrk="0" fontAlgn="base" hangingPunct="0">
        <a:spcBef>
          <a:spcPct val="20000"/>
        </a:spcBef>
        <a:spcAft>
          <a:spcPct val="0"/>
        </a:spcAft>
        <a:buFont typeface="Arial" pitchFamily="34" charset="0"/>
        <a:buChar char="–"/>
        <a:defRPr sz="2800" kern="1200">
          <a:solidFill>
            <a:srgbClr val="00467F"/>
          </a:solidFill>
          <a:latin typeface="Arial"/>
          <a:ea typeface="+mn-ea"/>
          <a:cs typeface="Arial"/>
        </a:defRPr>
      </a:lvl2pPr>
      <a:lvl3pPr marL="1143000" indent="-228600" algn="l" defTabSz="457200" rtl="0" eaLnBrk="0" fontAlgn="base" hangingPunct="0">
        <a:spcBef>
          <a:spcPct val="20000"/>
        </a:spcBef>
        <a:spcAft>
          <a:spcPct val="0"/>
        </a:spcAft>
        <a:buFont typeface="Arial" pitchFamily="34" charset="0"/>
        <a:buChar char="•"/>
        <a:defRPr sz="2400" kern="1200">
          <a:solidFill>
            <a:srgbClr val="00467F"/>
          </a:solidFill>
          <a:latin typeface="Arial"/>
          <a:ea typeface="+mn-ea"/>
          <a:cs typeface="Arial"/>
        </a:defRPr>
      </a:lvl3pPr>
      <a:lvl4pPr marL="16002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4pPr>
      <a:lvl5pPr marL="2057400" indent="-228600" algn="l" defTabSz="457200" rtl="0" eaLnBrk="0" fontAlgn="base" hangingPunct="0">
        <a:spcBef>
          <a:spcPct val="20000"/>
        </a:spcBef>
        <a:spcAft>
          <a:spcPct val="0"/>
        </a:spcAft>
        <a:buFont typeface="Arial" pitchFamily="34" charset="0"/>
        <a:buChar char="»"/>
        <a:defRPr sz="2000" kern="1200">
          <a:solidFill>
            <a:srgbClr val="00467F"/>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6.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US" dirty="0"/>
          </a:p>
        </p:txBody>
      </p:sp>
      <p:sp>
        <p:nvSpPr>
          <p:cNvPr id="4" name="Slide Number Placeholder 3"/>
          <p:cNvSpPr>
            <a:spLocks noGrp="1"/>
          </p:cNvSpPr>
          <p:nvPr>
            <p:ph type="sldNum" sz="quarter" idx="10"/>
          </p:nvPr>
        </p:nvSpPr>
        <p:spPr/>
        <p:txBody>
          <a:bodyPr/>
          <a:lstStyle/>
          <a:p>
            <a:fld id="{F29FD61F-2294-5D42-A9D7-9928D42B3773}" type="slidenum">
              <a:rPr lang="en-US" smtClean="0"/>
              <a:pPr/>
              <a:t>1</a:t>
            </a:fld>
            <a:endParaRPr lang="en-US" dirty="0"/>
          </a:p>
        </p:txBody>
      </p:sp>
      <p:sp>
        <p:nvSpPr>
          <p:cNvPr id="5" name="Title 1"/>
          <p:cNvSpPr txBox="1">
            <a:spLocks/>
          </p:cNvSpPr>
          <p:nvPr/>
        </p:nvSpPr>
        <p:spPr>
          <a:xfrm>
            <a:off x="0" y="5344574"/>
            <a:ext cx="9144000" cy="952499"/>
          </a:xfrm>
          <a:prstGeom prst="rect">
            <a:avLst/>
          </a:prstGeom>
        </p:spPr>
        <p:txBody>
          <a:bodyPr vert="horz" lIns="91440" tIns="45720" rIns="91440" bIns="45720" rtlCol="0" anchor="t">
            <a:noAutofit/>
          </a:bodyPr>
          <a:lstStyle/>
          <a:p>
            <a:pPr marL="0" marR="0" lvl="0" indent="0" algn="ctr" defTabSz="457200" rtl="0" eaLnBrk="1" fontAlgn="auto" latinLnBrk="0" hangingPunct="1">
              <a:lnSpc>
                <a:spcPct val="80000"/>
              </a:lnSpc>
              <a:spcBef>
                <a:spcPct val="0"/>
              </a:spcBef>
              <a:spcAft>
                <a:spcPts val="0"/>
              </a:spcAft>
              <a:buClrTx/>
              <a:buSzTx/>
              <a:buFontTx/>
              <a:buNone/>
              <a:tabLst/>
              <a:defRPr/>
            </a:pPr>
            <a:r>
              <a:rPr kumimoji="0" lang="en-US" sz="6600" b="0" i="0" u="none" strike="noStrike" kern="1200" cap="all" normalizeH="0" baseline="0" noProof="0" dirty="0" smtClean="0">
                <a:ln>
                  <a:noFill/>
                </a:ln>
                <a:solidFill>
                  <a:schemeClr val="bg1"/>
                </a:solidFill>
                <a:effectLst/>
                <a:uLnTx/>
                <a:uFillTx/>
                <a:latin typeface="Franklin Gothic Medium"/>
                <a:ea typeface="+mj-ea"/>
                <a:cs typeface="Franklin Gothic Medium"/>
              </a:rPr>
              <a:t>EXERCISE PACKET</a:t>
            </a:r>
            <a:endParaRPr kumimoji="0" lang="en-US" sz="6600" b="0" i="0" u="none" strike="noStrike" kern="1200" cap="all" normalizeH="0" baseline="0" noProof="0" dirty="0">
              <a:ln>
                <a:noFill/>
              </a:ln>
              <a:solidFill>
                <a:schemeClr val="bg1"/>
              </a:solidFill>
              <a:effectLst/>
              <a:uLnTx/>
              <a:uFillTx/>
              <a:latin typeface="Franklin Gothic Medium"/>
              <a:ea typeface="+mj-ea"/>
              <a:cs typeface="Franklin Gothic Medium"/>
            </a:endParaRPr>
          </a:p>
        </p:txBody>
      </p:sp>
      <p:pic>
        <p:nvPicPr>
          <p:cNvPr id="6" name="Picture 5"/>
          <p:cNvPicPr>
            <a:picLocks noChangeAspect="1"/>
          </p:cNvPicPr>
          <p:nvPr/>
        </p:nvPicPr>
        <p:blipFill>
          <a:blip r:embed="rId3"/>
          <a:stretch>
            <a:fillRect/>
          </a:stretch>
        </p:blipFill>
        <p:spPr>
          <a:xfrm>
            <a:off x="6500608" y="6356607"/>
            <a:ext cx="2354072" cy="448056"/>
          </a:xfrm>
          <a:prstGeom prst="rect">
            <a:avLst/>
          </a:prstGeom>
        </p:spPr>
      </p:pic>
      <p:pic>
        <p:nvPicPr>
          <p:cNvPr id="12" name="Picture 11" descr="diet_or_exercise_625x430.jpg"/>
          <p:cNvPicPr>
            <a:picLocks noChangeAspect="1"/>
          </p:cNvPicPr>
          <p:nvPr/>
        </p:nvPicPr>
        <p:blipFill rotWithShape="1">
          <a:blip r:embed="rId4">
            <a:extLst>
              <a:ext uri="{28A0092B-C50C-407E-A947-70E740481C1C}">
                <a14:useLocalDpi xmlns:a14="http://schemas.microsoft.com/office/drawing/2010/main" val="0"/>
              </a:ext>
            </a:extLst>
          </a:blip>
          <a:srcRect t="4706" b="16640"/>
          <a:stretch/>
        </p:blipFill>
        <p:spPr>
          <a:xfrm>
            <a:off x="0" y="11"/>
            <a:ext cx="9152722" cy="4952990"/>
          </a:xfrm>
          <a:prstGeom prst="rect">
            <a:avLst/>
          </a:prstGeom>
        </p:spPr>
      </p:pic>
    </p:spTree>
    <p:extLst>
      <p:ext uri="{BB962C8B-B14F-4D97-AF65-F5344CB8AC3E}">
        <p14:creationId xmlns:p14="http://schemas.microsoft.com/office/powerpoint/2010/main" val="1776018965"/>
      </p:ext>
    </p:extLst>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dirty="0" smtClean="0"/>
              <a:t>C. Exercise 3: The Scoping Meeting</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1F497D"/>
                </a:solidFill>
              </a:rPr>
              <a:t>You will be meeting with the project sponsor next week to have a scoping meeting. While preparing for this meeting, you discover that you need clarification or still have some questions for the project sponsor. The project sponsor is very busy but will give you 10 minutes. You and your team will have 15 minutes to prepare for this 10-minute follow-up session with the project sponsor to ask any questions you need answered.</a:t>
            </a:r>
          </a:p>
          <a:p>
            <a:pPr marL="0" indent="0">
              <a:buNone/>
            </a:pPr>
            <a:endParaRPr lang="en-US" sz="2600" dirty="0">
              <a:solidFill>
                <a:schemeClr val="tx2"/>
              </a:solidFill>
            </a:endParaRPr>
          </a:p>
        </p:txBody>
      </p:sp>
      <p:sp>
        <p:nvSpPr>
          <p:cNvPr id="4" name="TextBox 3"/>
          <p:cNvSpPr txBox="1"/>
          <p:nvPr/>
        </p:nvSpPr>
        <p:spPr>
          <a:xfrm>
            <a:off x="8754150" y="470623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13-5</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10</a:t>
            </a:fld>
            <a:endParaRPr lang="en-US" dirty="0"/>
          </a:p>
        </p:txBody>
      </p:sp>
    </p:spTree>
    <p:extLst>
      <p:ext uri="{BB962C8B-B14F-4D97-AF65-F5344CB8AC3E}">
        <p14:creationId xmlns:p14="http://schemas.microsoft.com/office/powerpoint/2010/main" val="42106483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dirty="0" smtClean="0"/>
              <a:t>C. Exercise 3: The Scoping Meeting</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1F497D"/>
                </a:solidFill>
              </a:rPr>
              <a:t>Following the session, document on flip charts the following:</a:t>
            </a:r>
          </a:p>
          <a:p>
            <a:r>
              <a:rPr lang="en-US" sz="2800" dirty="0" smtClean="0">
                <a:solidFill>
                  <a:srgbClr val="1F497D"/>
                </a:solidFill>
              </a:rPr>
              <a:t>Business Area Scope Diagram</a:t>
            </a:r>
          </a:p>
          <a:p>
            <a:r>
              <a:rPr lang="en-US" sz="2800" dirty="0" smtClean="0">
                <a:solidFill>
                  <a:srgbClr val="1F497D"/>
                </a:solidFill>
              </a:rPr>
              <a:t>Performance Objectives</a:t>
            </a:r>
          </a:p>
          <a:p>
            <a:r>
              <a:rPr lang="en-US" sz="2800" dirty="0" smtClean="0">
                <a:solidFill>
                  <a:srgbClr val="1F497D"/>
                </a:solidFill>
              </a:rPr>
              <a:t>Risk Assessment (only items rated High, Medium and Unfavorable)</a:t>
            </a:r>
          </a:p>
          <a:p>
            <a:r>
              <a:rPr lang="en-US" sz="2800" dirty="0" smtClean="0">
                <a:solidFill>
                  <a:srgbClr val="1F497D"/>
                </a:solidFill>
              </a:rPr>
              <a:t>Risk Reduction Strategies (to share with your boss)</a:t>
            </a:r>
          </a:p>
          <a:p>
            <a:pPr marL="0" indent="0">
              <a:buNone/>
            </a:pPr>
            <a:endParaRPr lang="en-US" sz="2800" dirty="0" smtClean="0">
              <a:solidFill>
                <a:srgbClr val="1F497D"/>
              </a:solidFill>
            </a:endParaRPr>
          </a:p>
          <a:p>
            <a:pPr marL="0" indent="0">
              <a:buNone/>
            </a:pPr>
            <a:endParaRPr lang="en-US" sz="2600" dirty="0">
              <a:solidFill>
                <a:schemeClr val="tx2"/>
              </a:solidFill>
            </a:endParaRPr>
          </a:p>
        </p:txBody>
      </p:sp>
      <p:sp>
        <p:nvSpPr>
          <p:cNvPr id="4" name="TextBox 3"/>
          <p:cNvSpPr txBox="1"/>
          <p:nvPr/>
        </p:nvSpPr>
        <p:spPr>
          <a:xfrm>
            <a:off x="8754150" y="441619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13-5</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11</a:t>
            </a:fld>
            <a:endParaRPr lang="en-US" dirty="0"/>
          </a:p>
        </p:txBody>
      </p:sp>
    </p:spTree>
    <p:extLst>
      <p:ext uri="{BB962C8B-B14F-4D97-AF65-F5344CB8AC3E}">
        <p14:creationId xmlns:p14="http://schemas.microsoft.com/office/powerpoint/2010/main" val="150031102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dirty="0" smtClean="0"/>
              <a:t>C. Exercise 3: The Scoping Meeting</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1F497D"/>
                </a:solidFill>
              </a:rPr>
              <a:t>Following the 15-minute preparation, all teams will interview the project sponsor at the same time. Each team will rotate in turn asking a question and an optional follow-up question until the 10 minutes are up. </a:t>
            </a:r>
          </a:p>
          <a:p>
            <a:pPr marL="0" indent="0">
              <a:buNone/>
            </a:pPr>
            <a:r>
              <a:rPr lang="en-US" sz="2800" dirty="0" smtClean="0">
                <a:solidFill>
                  <a:srgbClr val="1F497D"/>
                </a:solidFill>
              </a:rPr>
              <a:t>Following the interview, you will have 25 minutes to complete the exercise.</a:t>
            </a:r>
            <a:endParaRPr lang="en-US" sz="2600" dirty="0">
              <a:solidFill>
                <a:schemeClr val="tx2"/>
              </a:solidFill>
            </a:endParaRPr>
          </a:p>
        </p:txBody>
      </p:sp>
      <p:sp>
        <p:nvSpPr>
          <p:cNvPr id="4" name="TextBox 3"/>
          <p:cNvSpPr txBox="1"/>
          <p:nvPr/>
        </p:nvSpPr>
        <p:spPr>
          <a:xfrm>
            <a:off x="8754150" y="374069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13-5</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12</a:t>
            </a:fld>
            <a:endParaRPr lang="en-US" dirty="0"/>
          </a:p>
        </p:txBody>
      </p:sp>
    </p:spTree>
    <p:extLst>
      <p:ext uri="{BB962C8B-B14F-4D97-AF65-F5344CB8AC3E}">
        <p14:creationId xmlns:p14="http://schemas.microsoft.com/office/powerpoint/2010/main" val="26004824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D. Exercise 4: Data Gathering</a:t>
            </a:r>
            <a:endParaRPr lang="en-US" sz="4300" dirty="0"/>
          </a:p>
        </p:txBody>
      </p:sp>
      <p:sp>
        <p:nvSpPr>
          <p:cNvPr id="3" name="Content Placeholder 2"/>
          <p:cNvSpPr>
            <a:spLocks noGrp="1"/>
          </p:cNvSpPr>
          <p:nvPr>
            <p:ph idx="1"/>
          </p:nvPr>
        </p:nvSpPr>
        <p:spPr/>
        <p:txBody>
          <a:bodyPr>
            <a:normAutofit fontScale="92500"/>
          </a:bodyPr>
          <a:lstStyle/>
          <a:p>
            <a:pPr marL="514350" indent="-514350">
              <a:buFont typeface="+mj-lt"/>
              <a:buAutoNum type="arabicPeriod"/>
            </a:pPr>
            <a:r>
              <a:rPr lang="en-US" sz="2800" dirty="0" smtClean="0">
                <a:solidFill>
                  <a:srgbClr val="1F497D"/>
                </a:solidFill>
              </a:rPr>
              <a:t>The objective of this exercise is to give you experience with a facilitated group data gathering meeting.</a:t>
            </a:r>
          </a:p>
          <a:p>
            <a:pPr marL="514350" indent="-514350">
              <a:buFont typeface="+mj-lt"/>
              <a:buAutoNum type="arabicPeriod"/>
            </a:pPr>
            <a:r>
              <a:rPr lang="en-US" sz="2800" dirty="0" smtClean="0">
                <a:solidFill>
                  <a:srgbClr val="1F497D"/>
                </a:solidFill>
              </a:rPr>
              <a:t>The teams will merge for this exercise. One person from each team can volunteer to be a facilitator. The remaining team members will be assigned as “interviewees” in each of the functional areas:</a:t>
            </a:r>
            <a:endParaRPr lang="en-US" sz="2800" dirty="0">
              <a:solidFill>
                <a:schemeClr val="tx2"/>
              </a:solidFill>
            </a:endParaRPr>
          </a:p>
          <a:p>
            <a:pPr marL="400050" lvl="1" indent="0">
              <a:buNone/>
            </a:pPr>
            <a:r>
              <a:rPr lang="en-US" dirty="0" smtClean="0">
                <a:solidFill>
                  <a:schemeClr val="tx2"/>
                </a:solidFill>
              </a:rPr>
              <a:t>		Order Entry</a:t>
            </a:r>
          </a:p>
          <a:p>
            <a:pPr marL="400050" lvl="1" indent="0">
              <a:buNone/>
            </a:pPr>
            <a:r>
              <a:rPr lang="en-US" dirty="0" smtClean="0">
                <a:solidFill>
                  <a:schemeClr val="tx2"/>
                </a:solidFill>
              </a:rPr>
              <a:t>		Credit Department</a:t>
            </a:r>
          </a:p>
          <a:p>
            <a:pPr marL="400050" lvl="1" indent="0">
              <a:buNone/>
            </a:pPr>
            <a:r>
              <a:rPr lang="en-US" dirty="0" smtClean="0">
                <a:solidFill>
                  <a:schemeClr val="tx2"/>
                </a:solidFill>
              </a:rPr>
              <a:t>		Warehousing</a:t>
            </a:r>
          </a:p>
          <a:p>
            <a:pPr marL="400050" lvl="1" indent="0">
              <a:buNone/>
            </a:pPr>
            <a:r>
              <a:rPr lang="en-US" dirty="0" smtClean="0">
                <a:solidFill>
                  <a:schemeClr val="tx2"/>
                </a:solidFill>
              </a:rPr>
              <a:t>		Shipping</a:t>
            </a:r>
            <a:endParaRPr lang="en-US" dirty="0" smtClean="0">
              <a:solidFill>
                <a:srgbClr val="1F497D"/>
              </a:solidFill>
            </a:endParaRPr>
          </a:p>
        </p:txBody>
      </p:sp>
      <p:sp>
        <p:nvSpPr>
          <p:cNvPr id="4" name="TextBox 3"/>
          <p:cNvSpPr txBox="1"/>
          <p:nvPr/>
        </p:nvSpPr>
        <p:spPr>
          <a:xfrm>
            <a:off x="8754150" y="569839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13-6</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13</a:t>
            </a:fld>
            <a:endParaRPr lang="en-US" dirty="0"/>
          </a:p>
        </p:txBody>
      </p:sp>
    </p:spTree>
    <p:extLst>
      <p:ext uri="{BB962C8B-B14F-4D97-AF65-F5344CB8AC3E}">
        <p14:creationId xmlns:p14="http://schemas.microsoft.com/office/powerpoint/2010/main" val="14360191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nodeType="after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D. Exercise 4: Data Gathering</a:t>
            </a:r>
            <a:endParaRPr lang="en-US" sz="4300" dirty="0"/>
          </a:p>
        </p:txBody>
      </p:sp>
      <p:sp>
        <p:nvSpPr>
          <p:cNvPr id="3" name="Content Placeholder 2"/>
          <p:cNvSpPr>
            <a:spLocks noGrp="1"/>
          </p:cNvSpPr>
          <p:nvPr>
            <p:ph idx="1"/>
          </p:nvPr>
        </p:nvSpPr>
        <p:spPr/>
        <p:txBody>
          <a:bodyPr>
            <a:normAutofit/>
          </a:bodyPr>
          <a:lstStyle/>
          <a:p>
            <a:pPr marL="514350" indent="-514350">
              <a:buFont typeface="+mj-lt"/>
              <a:buAutoNum type="arabicPeriod" startAt="3"/>
            </a:pPr>
            <a:r>
              <a:rPr lang="en-US" sz="2800" dirty="0" smtClean="0">
                <a:solidFill>
                  <a:srgbClr val="1F497D"/>
                </a:solidFill>
              </a:rPr>
              <a:t>The facilitators will use the process improvement agenda to determine problems, root causes, and potential solutions.</a:t>
            </a:r>
          </a:p>
          <a:p>
            <a:pPr marL="514350" indent="-514350">
              <a:buFont typeface="+mj-lt"/>
              <a:buAutoNum type="arabicPeriod" startAt="3"/>
            </a:pPr>
            <a:r>
              <a:rPr lang="en-US" sz="2800" dirty="0" smtClean="0">
                <a:solidFill>
                  <a:srgbClr val="1F497D"/>
                </a:solidFill>
              </a:rPr>
              <a:t>Following a 20-minute preparation, each facilitator will have 10 minutes to perform data gathering. During the preparation, the interviewees should review their notes and fill in the appropriate information.</a:t>
            </a:r>
          </a:p>
        </p:txBody>
      </p:sp>
      <p:sp>
        <p:nvSpPr>
          <p:cNvPr id="4" name="TextBox 3"/>
          <p:cNvSpPr txBox="1"/>
          <p:nvPr/>
        </p:nvSpPr>
        <p:spPr>
          <a:xfrm>
            <a:off x="8772219" y="4355435"/>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13-6</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14</a:t>
            </a:fld>
            <a:endParaRPr lang="en-US" dirty="0"/>
          </a:p>
        </p:txBody>
      </p:sp>
    </p:spTree>
    <p:extLst>
      <p:ext uri="{BB962C8B-B14F-4D97-AF65-F5344CB8AC3E}">
        <p14:creationId xmlns:p14="http://schemas.microsoft.com/office/powerpoint/2010/main" val="131087191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4300" dirty="0" smtClean="0"/>
              <a:t>E. Exercise 5: Developing</a:t>
            </a:r>
            <a:br>
              <a:rPr lang="en-US" sz="4300" dirty="0" smtClean="0"/>
            </a:br>
            <a:r>
              <a:rPr lang="en-US" sz="4300" dirty="0" smtClean="0"/>
              <a:t>    Recommendations</a:t>
            </a:r>
            <a:endParaRPr lang="en-US" sz="4300" dirty="0"/>
          </a:p>
        </p:txBody>
      </p:sp>
      <p:sp>
        <p:nvSpPr>
          <p:cNvPr id="3" name="Content Placeholder 2"/>
          <p:cNvSpPr>
            <a:spLocks noGrp="1"/>
          </p:cNvSpPr>
          <p:nvPr>
            <p:ph idx="1"/>
          </p:nvPr>
        </p:nvSpPr>
        <p:spPr/>
        <p:txBody>
          <a:bodyPr>
            <a:normAutofit fontScale="85000" lnSpcReduction="10000"/>
          </a:bodyPr>
          <a:lstStyle/>
          <a:p>
            <a:pPr marL="0" indent="0">
              <a:buNone/>
            </a:pPr>
            <a:r>
              <a:rPr lang="en-US" dirty="0" smtClean="0">
                <a:solidFill>
                  <a:srgbClr val="1F497D"/>
                </a:solidFill>
              </a:rPr>
              <a:t>The objective of this exercise is to develop a document of findings to present to the project sponsor.</a:t>
            </a:r>
          </a:p>
          <a:p>
            <a:pPr marL="0" indent="0">
              <a:buNone/>
            </a:pPr>
            <a:r>
              <a:rPr lang="en-US" dirty="0" smtClean="0">
                <a:solidFill>
                  <a:srgbClr val="1F497D"/>
                </a:solidFill>
              </a:rPr>
              <a:t>Using all notes from prior exercises, develop:</a:t>
            </a:r>
          </a:p>
          <a:p>
            <a:r>
              <a:rPr lang="en-US" dirty="0" smtClean="0">
                <a:solidFill>
                  <a:srgbClr val="1F497D"/>
                </a:solidFill>
              </a:rPr>
              <a:t>Conclusions</a:t>
            </a:r>
          </a:p>
          <a:p>
            <a:r>
              <a:rPr lang="en-US" dirty="0" smtClean="0">
                <a:solidFill>
                  <a:srgbClr val="1F497D"/>
                </a:solidFill>
              </a:rPr>
              <a:t>Findings</a:t>
            </a:r>
          </a:p>
          <a:p>
            <a:r>
              <a:rPr lang="en-US" dirty="0" smtClean="0">
                <a:solidFill>
                  <a:srgbClr val="1F497D"/>
                </a:solidFill>
              </a:rPr>
              <a:t>Recommendations</a:t>
            </a:r>
          </a:p>
          <a:p>
            <a:r>
              <a:rPr lang="en-US" dirty="0" smtClean="0">
                <a:solidFill>
                  <a:srgbClr val="1F497D"/>
                </a:solidFill>
              </a:rPr>
              <a:t>Benefits</a:t>
            </a:r>
          </a:p>
          <a:p>
            <a:pPr marL="0" indent="0">
              <a:buNone/>
            </a:pPr>
            <a:r>
              <a:rPr lang="en-US" dirty="0" smtClean="0">
                <a:solidFill>
                  <a:srgbClr val="1F497D"/>
                </a:solidFill>
              </a:rPr>
              <a:t>You should develop a minimum of two recommendations.</a:t>
            </a:r>
          </a:p>
          <a:p>
            <a:pPr marL="0" indent="0">
              <a:buNone/>
            </a:pPr>
            <a:r>
              <a:rPr lang="en-US" dirty="0" smtClean="0">
                <a:solidFill>
                  <a:srgbClr val="1F497D"/>
                </a:solidFill>
              </a:rPr>
              <a:t>You will have 20 minutes to prepare. Each team will have 3 minutes to present their deliverable.</a:t>
            </a:r>
          </a:p>
        </p:txBody>
      </p:sp>
      <p:sp>
        <p:nvSpPr>
          <p:cNvPr id="4" name="TextBox 3"/>
          <p:cNvSpPr txBox="1"/>
          <p:nvPr/>
        </p:nvSpPr>
        <p:spPr>
          <a:xfrm>
            <a:off x="8754150" y="5361896"/>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13-7</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15</a:t>
            </a:fld>
            <a:endParaRPr lang="en-US" dirty="0"/>
          </a:p>
        </p:txBody>
      </p:sp>
    </p:spTree>
    <p:extLst>
      <p:ext uri="{BB962C8B-B14F-4D97-AF65-F5344CB8AC3E}">
        <p14:creationId xmlns:p14="http://schemas.microsoft.com/office/powerpoint/2010/main" val="3511748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4"/>
          <p:cNvSpPr>
            <a:spLocks noGrp="1"/>
          </p:cNvSpPr>
          <p:nvPr>
            <p:ph type="title"/>
          </p:nvPr>
        </p:nvSpPr>
        <p:spPr>
          <a:xfrm>
            <a:off x="783390" y="132198"/>
            <a:ext cx="8071290" cy="1143000"/>
          </a:xfrm>
        </p:spPr>
        <p:txBody>
          <a:bodyPr>
            <a:normAutofit/>
          </a:bodyPr>
          <a:lstStyle/>
          <a:p>
            <a:r>
              <a:rPr lang="en-US" dirty="0" smtClean="0"/>
              <a:t>The Facilitative Consultant</a:t>
            </a:r>
            <a:endParaRPr lang="en-US" dirty="0"/>
          </a:p>
        </p:txBody>
      </p:sp>
      <p:sp>
        <p:nvSpPr>
          <p:cNvPr id="29" name="Content Placeholder 5"/>
          <p:cNvSpPr>
            <a:spLocks noGrp="1"/>
          </p:cNvSpPr>
          <p:nvPr>
            <p:ph idx="1"/>
          </p:nvPr>
        </p:nvSpPr>
        <p:spPr>
          <a:xfrm>
            <a:off x="783390" y="2189746"/>
            <a:ext cx="8071290" cy="4166603"/>
          </a:xfrm>
        </p:spPr>
        <p:txBody>
          <a:bodyPr numCol="1">
            <a:noAutofit/>
          </a:bodyPr>
          <a:lstStyle/>
          <a:p>
            <a:pPr marL="514350" indent="-514350">
              <a:buFont typeface="+mj-lt"/>
              <a:buAutoNum type="alphaUcPeriod"/>
            </a:pPr>
            <a:r>
              <a:rPr lang="en-US" sz="2800" dirty="0" smtClean="0"/>
              <a:t>Exercise 1: Interviewing</a:t>
            </a:r>
          </a:p>
          <a:p>
            <a:pPr marL="514350" indent="-514350">
              <a:buFont typeface="+mj-lt"/>
              <a:buAutoNum type="alphaUcPeriod"/>
            </a:pPr>
            <a:r>
              <a:rPr lang="en-US" sz="2800" dirty="0" smtClean="0"/>
              <a:t>Exercise 2: Proposing</a:t>
            </a:r>
          </a:p>
          <a:p>
            <a:pPr marL="514350" indent="-514350">
              <a:buFont typeface="+mj-lt"/>
              <a:buAutoNum type="alphaUcPeriod"/>
            </a:pPr>
            <a:r>
              <a:rPr lang="en-US" sz="2800" dirty="0" smtClean="0"/>
              <a:t>Exercise 3: The Scoping Meeting</a:t>
            </a:r>
          </a:p>
          <a:p>
            <a:pPr marL="514350" indent="-514350">
              <a:buFont typeface="+mj-lt"/>
              <a:buAutoNum type="alphaUcPeriod"/>
            </a:pPr>
            <a:r>
              <a:rPr lang="en-US" sz="2800" dirty="0" smtClean="0"/>
              <a:t>Exercise 4: Data Gathering</a:t>
            </a:r>
          </a:p>
          <a:p>
            <a:pPr marL="514350" indent="-514350">
              <a:buFont typeface="+mj-lt"/>
              <a:buAutoNum type="alphaUcPeriod"/>
            </a:pPr>
            <a:r>
              <a:rPr lang="en-US" sz="2800" dirty="0" smtClean="0"/>
              <a:t>Exercise 5: Developing Recommendations</a:t>
            </a:r>
            <a:endParaRPr lang="en-US" sz="2400" dirty="0" smtClean="0"/>
          </a:p>
        </p:txBody>
      </p:sp>
      <p:sp>
        <p:nvSpPr>
          <p:cNvPr id="5" name="Slide Number Placeholder 3"/>
          <p:cNvSpPr>
            <a:spLocks noGrp="1"/>
          </p:cNvSpPr>
          <p:nvPr>
            <p:ph type="sldNum" sz="quarter" idx="10"/>
          </p:nvPr>
        </p:nvSpPr>
        <p:spPr/>
        <p:txBody>
          <a:bodyPr/>
          <a:lstStyle/>
          <a:p>
            <a:fld id="{F29FD61F-2294-5D42-A9D7-9928D42B3773}" type="slidenum">
              <a:rPr lang="en-US" smtClean="0"/>
              <a:pPr/>
              <a:t>2</a:t>
            </a:fld>
            <a:endParaRPr lang="en-US" dirty="0"/>
          </a:p>
        </p:txBody>
      </p:sp>
      <p:sp>
        <p:nvSpPr>
          <p:cNvPr id="30" name="Title 4"/>
          <p:cNvSpPr txBox="1">
            <a:spLocks/>
          </p:cNvSpPr>
          <p:nvPr/>
        </p:nvSpPr>
        <p:spPr>
          <a:xfrm>
            <a:off x="783390" y="1005375"/>
            <a:ext cx="8071290" cy="758582"/>
          </a:xfrm>
          <a:prstGeom prst="rect">
            <a:avLst/>
          </a:prstGeom>
        </p:spPr>
        <p:txBody>
          <a:bodyPr vert="horz" lIns="91440" tIns="45720" rIns="91440" bIns="45720" rtlCol="0" anchor="ctr">
            <a:normAutofit/>
          </a:bodyPr>
          <a:lstStyle/>
          <a:p>
            <a:pPr marL="0" marR="0" lvl="0" indent="0" algn="l" defTabSz="457200" rtl="0" eaLnBrk="1" fontAlgn="auto" latinLnBrk="0" hangingPunct="1">
              <a:lnSpc>
                <a:spcPct val="100000"/>
              </a:lnSpc>
              <a:spcBef>
                <a:spcPct val="0"/>
              </a:spcBef>
              <a:spcAft>
                <a:spcPts val="0"/>
              </a:spcAft>
              <a:buClrTx/>
              <a:buSzTx/>
              <a:buFontTx/>
              <a:buNone/>
              <a:tabLst/>
              <a:defRPr/>
            </a:pPr>
            <a:r>
              <a:rPr lang="en-US" sz="3700" cap="all" dirty="0" smtClean="0">
                <a:solidFill>
                  <a:srgbClr val="AFBD22"/>
                </a:solidFill>
                <a:latin typeface="Franklin Gothic Book"/>
                <a:ea typeface="+mj-ea"/>
                <a:cs typeface="Franklin Gothic Book"/>
              </a:rPr>
              <a:t>EXERCISE PACKET</a:t>
            </a:r>
            <a:endParaRPr kumimoji="0" lang="en-US" sz="3700" b="0" i="0" u="none" strike="noStrike" kern="1200" cap="all" spc="0" normalizeH="0" baseline="0" noProof="0" dirty="0">
              <a:ln>
                <a:noFill/>
              </a:ln>
              <a:solidFill>
                <a:srgbClr val="AFBD22"/>
              </a:solidFill>
              <a:effectLst/>
              <a:uLnTx/>
              <a:uFillTx/>
              <a:latin typeface="Franklin Gothic Book"/>
              <a:ea typeface="+mj-ea"/>
              <a:cs typeface="Franklin Gothic Book"/>
            </a:endParaRPr>
          </a:p>
        </p:txBody>
      </p:sp>
    </p:spTree>
    <p:extLst>
      <p:ext uri="{BB962C8B-B14F-4D97-AF65-F5344CB8AC3E}">
        <p14:creationId xmlns:p14="http://schemas.microsoft.com/office/powerpoint/2010/main" val="1223867518"/>
      </p:ext>
    </p:extLst>
  </p:cSld>
  <p:clrMapOvr>
    <a:masterClrMapping/>
  </p:clrMapOvr>
  <p:transition>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A. Exercise 1: Interviewing</a:t>
            </a:r>
            <a:endParaRPr lang="en-US" sz="4300" dirty="0"/>
          </a:p>
        </p:txBody>
      </p:sp>
      <p:sp>
        <p:nvSpPr>
          <p:cNvPr id="3" name="Content Placeholder 2"/>
          <p:cNvSpPr>
            <a:spLocks noGrp="1"/>
          </p:cNvSpPr>
          <p:nvPr>
            <p:ph idx="1"/>
          </p:nvPr>
        </p:nvSpPr>
        <p:spPr/>
        <p:txBody>
          <a:bodyPr>
            <a:normAutofit fontScale="92500" lnSpcReduction="20000"/>
          </a:bodyPr>
          <a:lstStyle/>
          <a:p>
            <a:pPr marL="0" indent="0">
              <a:buNone/>
            </a:pPr>
            <a:r>
              <a:rPr lang="en-US" sz="2800" dirty="0" smtClean="0">
                <a:solidFill>
                  <a:srgbClr val="1F497D"/>
                </a:solidFill>
              </a:rPr>
              <a:t>The objective of this exercise is to give you practice in the interviewing process. You are about to meet with the project sponsor, B. Porter, the Director of Operations for The American Surplus Company, to discuss the order management process.</a:t>
            </a:r>
          </a:p>
          <a:p>
            <a:pPr marL="514350" indent="-514350">
              <a:buFont typeface="+mj-lt"/>
              <a:buAutoNum type="arabicPeriod"/>
            </a:pPr>
            <a:r>
              <a:rPr lang="en-US" sz="2800" dirty="0" smtClean="0">
                <a:solidFill>
                  <a:srgbClr val="1F497D"/>
                </a:solidFill>
              </a:rPr>
              <a:t>Read the background information (next slide).</a:t>
            </a:r>
          </a:p>
          <a:p>
            <a:pPr marL="514350" indent="-514350">
              <a:buFont typeface="+mj-lt"/>
              <a:buAutoNum type="arabicPeriod"/>
            </a:pPr>
            <a:r>
              <a:rPr lang="en-US" sz="2800" dirty="0" smtClean="0">
                <a:solidFill>
                  <a:srgbClr val="1F497D"/>
                </a:solidFill>
              </a:rPr>
              <a:t>With your team, create a list of questions for the interview.</a:t>
            </a:r>
          </a:p>
          <a:p>
            <a:pPr marL="514350" indent="-514350">
              <a:buFont typeface="+mj-lt"/>
              <a:buAutoNum type="arabicPeriod"/>
            </a:pPr>
            <a:r>
              <a:rPr lang="en-US" sz="2800" dirty="0" smtClean="0">
                <a:solidFill>
                  <a:srgbClr val="1F497D"/>
                </a:solidFill>
              </a:rPr>
              <a:t>Each team will have 12 minutes to privately interview the project sponsor.</a:t>
            </a:r>
          </a:p>
          <a:p>
            <a:pPr marL="514350" indent="-514350">
              <a:buFont typeface="+mj-lt"/>
              <a:buAutoNum type="arabicPeriod" startAt="4"/>
            </a:pPr>
            <a:r>
              <a:rPr lang="en-US" sz="2800" dirty="0">
                <a:solidFill>
                  <a:srgbClr val="1F497D"/>
                </a:solidFill>
              </a:rPr>
              <a:t>There will be a 3</a:t>
            </a:r>
            <a:r>
              <a:rPr lang="en-US" sz="2800" dirty="0" smtClean="0">
                <a:solidFill>
                  <a:srgbClr val="1F497D"/>
                </a:solidFill>
              </a:rPr>
              <a:t>-minute </a:t>
            </a:r>
            <a:r>
              <a:rPr lang="en-US" sz="2800" dirty="0">
                <a:solidFill>
                  <a:srgbClr val="1F497D"/>
                </a:solidFill>
              </a:rPr>
              <a:t>break to transition between teams.</a:t>
            </a:r>
          </a:p>
          <a:p>
            <a:pPr marL="514350" indent="-514350">
              <a:buFont typeface="+mj-lt"/>
              <a:buAutoNum type="arabicPeriod" startAt="4"/>
            </a:pPr>
            <a:r>
              <a:rPr lang="en-US" sz="2800" dirty="0">
                <a:solidFill>
                  <a:srgbClr val="1F497D"/>
                </a:solidFill>
              </a:rPr>
              <a:t>Your instructor will play the role of project sponsor.</a:t>
            </a:r>
          </a:p>
          <a:p>
            <a:pPr marL="0" indent="0">
              <a:buNone/>
            </a:pPr>
            <a:endParaRPr lang="en-US" sz="2600" dirty="0">
              <a:solidFill>
                <a:schemeClr val="tx2"/>
              </a:solidFill>
            </a:endParaRPr>
          </a:p>
        </p:txBody>
      </p:sp>
      <p:sp>
        <p:nvSpPr>
          <p:cNvPr id="4" name="TextBox 3"/>
          <p:cNvSpPr txBox="1"/>
          <p:nvPr/>
        </p:nvSpPr>
        <p:spPr>
          <a:xfrm>
            <a:off x="8754150" y="5686135"/>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411250" y="5670395"/>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13-2</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3</a:t>
            </a:fld>
            <a:endParaRPr lang="en-US" dirty="0"/>
          </a:p>
        </p:txBody>
      </p:sp>
    </p:spTree>
    <p:extLst>
      <p:ext uri="{BB962C8B-B14F-4D97-AF65-F5344CB8AC3E}">
        <p14:creationId xmlns:p14="http://schemas.microsoft.com/office/powerpoint/2010/main" val="109971813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A. Exercise 1: Interviewing</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chemeClr val="accent2"/>
                </a:solidFill>
              </a:rPr>
              <a:t>Background</a:t>
            </a:r>
          </a:p>
          <a:p>
            <a:pPr marL="0" indent="0">
              <a:buNone/>
            </a:pPr>
            <a:r>
              <a:rPr lang="en-US" sz="2800" dirty="0" smtClean="0">
                <a:solidFill>
                  <a:srgbClr val="1F497D"/>
                </a:solidFill>
              </a:rPr>
              <a:t>The American Surplus Company is headquartered in Memphis, TN. It started in 1968 with a 20-page catalog of houseware items. By 1982, it had grown to revenues of $12,786,000 and a net income of $1,175,000 with 38 employees. Today, they are at 146 employees with revenues of $60,543,000 and a net income of $6,675,000.</a:t>
            </a:r>
            <a:endParaRPr lang="en-US" sz="2600" dirty="0">
              <a:solidFill>
                <a:schemeClr val="tx2"/>
              </a:solidFill>
            </a:endParaRPr>
          </a:p>
        </p:txBody>
      </p:sp>
      <p:sp>
        <p:nvSpPr>
          <p:cNvPr id="4" name="TextBox 3"/>
          <p:cNvSpPr txBox="1"/>
          <p:nvPr/>
        </p:nvSpPr>
        <p:spPr>
          <a:xfrm>
            <a:off x="8754150" y="4391520"/>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13-2</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4</a:t>
            </a:fld>
            <a:endParaRPr lang="en-US" dirty="0"/>
          </a:p>
        </p:txBody>
      </p:sp>
    </p:spTree>
    <p:extLst>
      <p:ext uri="{BB962C8B-B14F-4D97-AF65-F5344CB8AC3E}">
        <p14:creationId xmlns:p14="http://schemas.microsoft.com/office/powerpoint/2010/main" val="39398984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A. Exercise 1: Interviewing</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1F497D"/>
                </a:solidFill>
              </a:rPr>
              <a:t>A high number of customer complaints and delays in shipment have B. Porter, Director of Operations, concerned. B. Porter has called your company requesting a meeting to discuss a study to identify and address problems in his order management process. B. Porter expects that, following the meeting, you and you team will write a proposal to describe the steps you will take to identify the key problems and determine recommendations to address them.</a:t>
            </a:r>
          </a:p>
          <a:p>
            <a:pPr marL="0" indent="0">
              <a:buNone/>
            </a:pPr>
            <a:endParaRPr lang="en-US" sz="2600" dirty="0">
              <a:solidFill>
                <a:schemeClr val="tx2"/>
              </a:solidFill>
            </a:endParaRPr>
          </a:p>
        </p:txBody>
      </p:sp>
      <p:sp>
        <p:nvSpPr>
          <p:cNvPr id="4" name="TextBox 3"/>
          <p:cNvSpPr txBox="1"/>
          <p:nvPr/>
        </p:nvSpPr>
        <p:spPr>
          <a:xfrm>
            <a:off x="8754150" y="5117655"/>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13-2</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5</a:t>
            </a:fld>
            <a:endParaRPr lang="en-US" dirty="0"/>
          </a:p>
        </p:txBody>
      </p:sp>
    </p:spTree>
    <p:extLst>
      <p:ext uri="{BB962C8B-B14F-4D97-AF65-F5344CB8AC3E}">
        <p14:creationId xmlns:p14="http://schemas.microsoft.com/office/powerpoint/2010/main" val="421806982"/>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A. Exercise 1: Interviewing</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b="1" dirty="0" smtClean="0">
                <a:solidFill>
                  <a:schemeClr val="accent2"/>
                </a:solidFill>
              </a:rPr>
              <a:t>Note:</a:t>
            </a:r>
          </a:p>
          <a:p>
            <a:pPr marL="0" indent="0">
              <a:buNone/>
            </a:pPr>
            <a:r>
              <a:rPr lang="en-US" sz="2800" dirty="0" smtClean="0">
                <a:solidFill>
                  <a:srgbClr val="1F497D"/>
                </a:solidFill>
              </a:rPr>
              <a:t>You are NOT expected to decide recommendations as a result of this meeting. The proposal you write following the meeting will explain the steps you will take to investigate the problems to determine the appropriate recommendations.</a:t>
            </a:r>
          </a:p>
          <a:p>
            <a:pPr marL="0" indent="0">
              <a:buNone/>
            </a:pPr>
            <a:endParaRPr lang="en-US" sz="2800" dirty="0" smtClean="0">
              <a:solidFill>
                <a:srgbClr val="1F497D"/>
              </a:solidFill>
            </a:endParaRPr>
          </a:p>
          <a:p>
            <a:pPr marL="0" indent="0">
              <a:buNone/>
            </a:pPr>
            <a:endParaRPr lang="en-US" sz="2600" dirty="0">
              <a:solidFill>
                <a:schemeClr val="tx2"/>
              </a:solidFill>
            </a:endParaRPr>
          </a:p>
        </p:txBody>
      </p:sp>
      <p:sp>
        <p:nvSpPr>
          <p:cNvPr id="4" name="TextBox 3"/>
          <p:cNvSpPr txBox="1"/>
          <p:nvPr/>
        </p:nvSpPr>
        <p:spPr>
          <a:xfrm>
            <a:off x="8754150" y="3550497"/>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13-3</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6</a:t>
            </a:fld>
            <a:endParaRPr lang="en-US" dirty="0"/>
          </a:p>
        </p:txBody>
      </p:sp>
    </p:spTree>
    <p:extLst>
      <p:ext uri="{BB962C8B-B14F-4D97-AF65-F5344CB8AC3E}">
        <p14:creationId xmlns:p14="http://schemas.microsoft.com/office/powerpoint/2010/main" val="1918695468"/>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B. Exercise 2: Proposing</a:t>
            </a:r>
            <a:endParaRPr lang="en-US" sz="4300" dirty="0"/>
          </a:p>
        </p:txBody>
      </p:sp>
      <p:sp>
        <p:nvSpPr>
          <p:cNvPr id="3" name="Content Placeholder 2"/>
          <p:cNvSpPr>
            <a:spLocks noGrp="1"/>
          </p:cNvSpPr>
          <p:nvPr>
            <p:ph idx="1"/>
          </p:nvPr>
        </p:nvSpPr>
        <p:spPr/>
        <p:txBody>
          <a:bodyPr>
            <a:normAutofit/>
          </a:bodyPr>
          <a:lstStyle/>
          <a:p>
            <a:pPr marL="0" indent="0">
              <a:buNone/>
            </a:pPr>
            <a:r>
              <a:rPr lang="en-US" sz="2800" dirty="0" smtClean="0">
                <a:solidFill>
                  <a:srgbClr val="1F497D"/>
                </a:solidFill>
              </a:rPr>
              <a:t>The objective of this exercise is to give you experience in developing components of a proposal.</a:t>
            </a:r>
          </a:p>
          <a:p>
            <a:pPr marL="0" indent="0">
              <a:buNone/>
            </a:pPr>
            <a:endParaRPr lang="en-US" sz="1000" dirty="0" smtClean="0">
              <a:solidFill>
                <a:srgbClr val="1F497D"/>
              </a:solidFill>
            </a:endParaRPr>
          </a:p>
          <a:p>
            <a:pPr marL="0" indent="0">
              <a:buNone/>
            </a:pPr>
            <a:r>
              <a:rPr lang="en-US" sz="2800" dirty="0" smtClean="0">
                <a:solidFill>
                  <a:srgbClr val="1F497D"/>
                </a:solidFill>
              </a:rPr>
              <a:t>You will have 30 minutes to work with your team to develop a task list and a list of deliverables on flip charts. In addition, identify the people, by position, from each organization who would be involved in each task. You will likely have 8 to 15 tasks.</a:t>
            </a:r>
            <a:endParaRPr lang="en-US" sz="2600" dirty="0">
              <a:solidFill>
                <a:schemeClr val="tx2"/>
              </a:solidFill>
            </a:endParaRPr>
          </a:p>
        </p:txBody>
      </p:sp>
      <p:sp>
        <p:nvSpPr>
          <p:cNvPr id="4" name="TextBox 3"/>
          <p:cNvSpPr txBox="1"/>
          <p:nvPr/>
        </p:nvSpPr>
        <p:spPr>
          <a:xfrm>
            <a:off x="8754150" y="414345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13-4</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7</a:t>
            </a:fld>
            <a:endParaRPr lang="en-US" dirty="0"/>
          </a:p>
        </p:txBody>
      </p:sp>
    </p:spTree>
    <p:extLst>
      <p:ext uri="{BB962C8B-B14F-4D97-AF65-F5344CB8AC3E}">
        <p14:creationId xmlns:p14="http://schemas.microsoft.com/office/powerpoint/2010/main" val="3024506814"/>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B. Exercise 2: Proposing</a:t>
            </a:r>
            <a:endParaRPr lang="en-US" sz="4300" dirty="0"/>
          </a:p>
        </p:txBody>
      </p:sp>
      <p:sp>
        <p:nvSpPr>
          <p:cNvPr id="3" name="Content Placeholder 2"/>
          <p:cNvSpPr>
            <a:spLocks noGrp="1"/>
          </p:cNvSpPr>
          <p:nvPr>
            <p:ph idx="1"/>
          </p:nvPr>
        </p:nvSpPr>
        <p:spPr/>
        <p:txBody>
          <a:bodyPr>
            <a:normAutofit lnSpcReduction="10000"/>
          </a:bodyPr>
          <a:lstStyle/>
          <a:p>
            <a:pPr marL="0" indent="0">
              <a:buNone/>
            </a:pPr>
            <a:r>
              <a:rPr lang="en-US" sz="2800" dirty="0" smtClean="0">
                <a:solidFill>
                  <a:srgbClr val="1F497D"/>
                </a:solidFill>
              </a:rPr>
              <a:t>The recommended process:</a:t>
            </a:r>
          </a:p>
          <a:p>
            <a:r>
              <a:rPr lang="en-US" sz="2800" dirty="0" smtClean="0">
                <a:solidFill>
                  <a:srgbClr val="1F497D"/>
                </a:solidFill>
              </a:rPr>
              <a:t>Review the notes from the interview to isolate the project sponsor’s objectives.</a:t>
            </a:r>
          </a:p>
          <a:p>
            <a:r>
              <a:rPr lang="en-US" sz="2800" dirty="0" smtClean="0">
                <a:solidFill>
                  <a:srgbClr val="1F497D"/>
                </a:solidFill>
              </a:rPr>
              <a:t>Decide with your team the deliverables needed to meet the objectives.</a:t>
            </a:r>
          </a:p>
          <a:p>
            <a:r>
              <a:rPr lang="en-US" sz="2800" dirty="0" smtClean="0">
                <a:solidFill>
                  <a:srgbClr val="1F497D"/>
                </a:solidFill>
              </a:rPr>
              <a:t>Identify the solution process that has similar objectives and deliverables.</a:t>
            </a:r>
          </a:p>
          <a:p>
            <a:r>
              <a:rPr lang="en-US" sz="2800" dirty="0" smtClean="0">
                <a:solidFill>
                  <a:srgbClr val="1F497D"/>
                </a:solidFill>
              </a:rPr>
              <a:t>Create your task list on a flip chart based on the solution process you selected; make changes to the task list as needed or borrow from other solution processes.</a:t>
            </a:r>
            <a:endParaRPr lang="en-US" sz="2600" dirty="0">
              <a:solidFill>
                <a:schemeClr val="tx2"/>
              </a:solidFill>
            </a:endParaRPr>
          </a:p>
        </p:txBody>
      </p:sp>
      <p:sp>
        <p:nvSpPr>
          <p:cNvPr id="4" name="TextBox 3"/>
          <p:cNvSpPr txBox="1"/>
          <p:nvPr/>
        </p:nvSpPr>
        <p:spPr>
          <a:xfrm>
            <a:off x="8758707" y="5465125"/>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13-4</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8</a:t>
            </a:fld>
            <a:endParaRPr lang="en-US" dirty="0"/>
          </a:p>
        </p:txBody>
      </p:sp>
    </p:spTree>
    <p:extLst>
      <p:ext uri="{BB962C8B-B14F-4D97-AF65-F5344CB8AC3E}">
        <p14:creationId xmlns:p14="http://schemas.microsoft.com/office/powerpoint/2010/main" val="153634656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300" dirty="0" smtClean="0"/>
              <a:t>B. Exercise 2: Proposing</a:t>
            </a:r>
            <a:endParaRPr lang="en-US" sz="4300" dirty="0"/>
          </a:p>
        </p:txBody>
      </p:sp>
      <p:sp>
        <p:nvSpPr>
          <p:cNvPr id="3" name="Content Placeholder 2"/>
          <p:cNvSpPr>
            <a:spLocks noGrp="1"/>
          </p:cNvSpPr>
          <p:nvPr>
            <p:ph idx="1"/>
          </p:nvPr>
        </p:nvSpPr>
        <p:spPr/>
        <p:txBody>
          <a:bodyPr>
            <a:normAutofit/>
          </a:bodyPr>
          <a:lstStyle/>
          <a:p>
            <a:r>
              <a:rPr lang="en-US" sz="2800" dirty="0" smtClean="0">
                <a:solidFill>
                  <a:srgbClr val="1F497D"/>
                </a:solidFill>
              </a:rPr>
              <a:t>Identify people to involve in each task and document on the flip chart.</a:t>
            </a:r>
          </a:p>
          <a:p>
            <a:r>
              <a:rPr lang="en-US" sz="2800" dirty="0" smtClean="0">
                <a:solidFill>
                  <a:srgbClr val="1F497D"/>
                </a:solidFill>
              </a:rPr>
              <a:t>Document your deliverable on the flip chart.</a:t>
            </a:r>
          </a:p>
          <a:p>
            <a:r>
              <a:rPr lang="en-US" sz="2800" dirty="0" smtClean="0">
                <a:solidFill>
                  <a:srgbClr val="1F497D"/>
                </a:solidFill>
              </a:rPr>
              <a:t>Select a member of your team to present.</a:t>
            </a:r>
            <a:endParaRPr lang="en-US" sz="2600" dirty="0">
              <a:solidFill>
                <a:schemeClr val="tx2"/>
              </a:solidFill>
            </a:endParaRPr>
          </a:p>
        </p:txBody>
      </p:sp>
      <p:sp>
        <p:nvSpPr>
          <p:cNvPr id="4" name="TextBox 3"/>
          <p:cNvSpPr txBox="1"/>
          <p:nvPr/>
        </p:nvSpPr>
        <p:spPr>
          <a:xfrm>
            <a:off x="8754150" y="2772829"/>
            <a:ext cx="389850" cy="830997"/>
          </a:xfrm>
          <a:prstGeom prst="rect">
            <a:avLst/>
          </a:prstGeom>
          <a:noFill/>
        </p:spPr>
        <p:txBody>
          <a:bodyPr wrap="none" rtlCol="0">
            <a:spAutoFit/>
          </a:bodyPr>
          <a:lstStyle/>
          <a:p>
            <a:r>
              <a:rPr lang="en-US" sz="4800" b="1" dirty="0" smtClean="0">
                <a:solidFill>
                  <a:schemeClr val="bg1">
                    <a:lumMod val="95000"/>
                  </a:schemeClr>
                </a:solidFill>
                <a:latin typeface="Arial Black" pitchFamily="34" charset="0"/>
              </a:rPr>
              <a:t>-</a:t>
            </a:r>
            <a:endParaRPr lang="en-US" sz="4800" b="1" dirty="0">
              <a:solidFill>
                <a:schemeClr val="bg1">
                  <a:lumMod val="95000"/>
                </a:schemeClr>
              </a:solidFill>
              <a:latin typeface="Arial Black" pitchFamily="34" charset="0"/>
            </a:endParaRPr>
          </a:p>
        </p:txBody>
      </p:sp>
      <p:sp>
        <p:nvSpPr>
          <p:cNvPr id="5" name="TextBox 4"/>
          <p:cNvSpPr txBox="1"/>
          <p:nvPr/>
        </p:nvSpPr>
        <p:spPr>
          <a:xfrm>
            <a:off x="8179755" y="5878284"/>
            <a:ext cx="685800" cy="502920"/>
          </a:xfrm>
          <a:prstGeom prst="roundRect">
            <a:avLst>
              <a:gd name="adj" fmla="val 50000"/>
            </a:avLst>
          </a:prstGeom>
          <a:solidFill>
            <a:schemeClr val="bg1"/>
          </a:solidFill>
          <a:ln>
            <a:solidFill>
              <a:srgbClr val="002C54"/>
            </a:solidFill>
          </a:ln>
        </p:spPr>
        <p:txBody>
          <a:bodyPr wrap="none" rtlCol="0" anchor="ctr" anchorCtr="0">
            <a:noAutofit/>
          </a:bodyPr>
          <a:lstStyle/>
          <a:p>
            <a:pPr algn="ctr"/>
            <a:r>
              <a:rPr lang="en-US" sz="1000" dirty="0" smtClean="0">
                <a:solidFill>
                  <a:srgbClr val="002C54"/>
                </a:solidFill>
                <a:latin typeface="Arial Black" pitchFamily="34" charset="0"/>
              </a:rPr>
              <a:t>Manual</a:t>
            </a:r>
            <a:r>
              <a:rPr lang="en-US" sz="1400" dirty="0" smtClean="0">
                <a:solidFill>
                  <a:srgbClr val="002C54"/>
                </a:solidFill>
                <a:latin typeface="Arial Black" pitchFamily="34" charset="0"/>
              </a:rPr>
              <a:t/>
            </a:r>
            <a:br>
              <a:rPr lang="en-US" sz="1400" dirty="0" smtClean="0">
                <a:solidFill>
                  <a:srgbClr val="002C54"/>
                </a:solidFill>
                <a:latin typeface="Arial Black" pitchFamily="34" charset="0"/>
              </a:rPr>
            </a:br>
            <a:r>
              <a:rPr lang="en-US" sz="1400" dirty="0" smtClean="0">
                <a:solidFill>
                  <a:srgbClr val="002C54"/>
                </a:solidFill>
                <a:latin typeface="Arial Black" pitchFamily="34" charset="0"/>
              </a:rPr>
              <a:t>13-4</a:t>
            </a:r>
            <a:endParaRPr lang="en-US" sz="1400" dirty="0">
              <a:solidFill>
                <a:srgbClr val="002C54"/>
              </a:solidFill>
              <a:latin typeface="Arial Black" pitchFamily="34" charset="0"/>
            </a:endParaRPr>
          </a:p>
        </p:txBody>
      </p:sp>
      <p:sp>
        <p:nvSpPr>
          <p:cNvPr id="6" name="Slide Number Placeholder 3"/>
          <p:cNvSpPr>
            <a:spLocks noGrp="1"/>
          </p:cNvSpPr>
          <p:nvPr>
            <p:ph type="sldNum" sz="quarter" idx="10"/>
          </p:nvPr>
        </p:nvSpPr>
        <p:spPr>
          <a:xfrm>
            <a:off x="0" y="6446838"/>
            <a:ext cx="457200" cy="365125"/>
          </a:xfrm>
        </p:spPr>
        <p:txBody>
          <a:bodyPr/>
          <a:lstStyle/>
          <a:p>
            <a:fld id="{F29FD61F-2294-5D42-A9D7-9928D42B3773}" type="slidenum">
              <a:rPr lang="en-US" smtClean="0"/>
              <a:pPr/>
              <a:t>9</a:t>
            </a:fld>
            <a:endParaRPr lang="en-US" dirty="0"/>
          </a:p>
        </p:txBody>
      </p:sp>
    </p:spTree>
    <p:extLst>
      <p:ext uri="{BB962C8B-B14F-4D97-AF65-F5344CB8AC3E}">
        <p14:creationId xmlns:p14="http://schemas.microsoft.com/office/powerpoint/2010/main" val="7886179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theme/theme1.xml><?xml version="1.0" encoding="utf-8"?>
<a:theme xmlns:a="http://schemas.openxmlformats.org/drawingml/2006/main" name="Office Theme">
  <a:themeElements>
    <a:clrScheme name="Custom 21">
      <a:dk1>
        <a:sysClr val="windowText" lastClr="000000"/>
      </a:dk1>
      <a:lt1>
        <a:sysClr val="window" lastClr="FFFFFF"/>
      </a:lt1>
      <a:dk2>
        <a:srgbClr val="1F497D"/>
      </a:dk2>
      <a:lt2>
        <a:srgbClr val="EEECE1"/>
      </a:lt2>
      <a:accent1>
        <a:srgbClr val="002C54"/>
      </a:accent1>
      <a:accent2>
        <a:srgbClr val="F26522"/>
      </a:accent2>
      <a:accent3>
        <a:srgbClr val="AFBD22"/>
      </a:accent3>
      <a:accent4>
        <a:srgbClr val="A0DBE6"/>
      </a:accent4>
      <a:accent5>
        <a:srgbClr val="000000"/>
      </a:accent5>
      <a:accent6>
        <a:srgbClr val="FFFFFF"/>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LSI Course PPT Theme.thmx</Template>
  <TotalTime>3145</TotalTime>
  <Words>960</Words>
  <Application>Microsoft Office PowerPoint</Application>
  <PresentationFormat>On-screen Show (4:3)</PresentationFormat>
  <Paragraphs>110</Paragraphs>
  <Slides>15</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Black</vt:lpstr>
      <vt:lpstr>Calibri</vt:lpstr>
      <vt:lpstr>Franklin Gothic Book</vt:lpstr>
      <vt:lpstr>Franklin Gothic Medium</vt:lpstr>
      <vt:lpstr>Office Theme</vt:lpstr>
      <vt:lpstr>PowerPoint Presentation</vt:lpstr>
      <vt:lpstr>The Facilitative Consultant</vt:lpstr>
      <vt:lpstr>A. Exercise 1: Interviewing</vt:lpstr>
      <vt:lpstr>A. Exercise 1: Interviewing</vt:lpstr>
      <vt:lpstr>A. Exercise 1: Interviewing</vt:lpstr>
      <vt:lpstr>A. Exercise 1: Interviewing</vt:lpstr>
      <vt:lpstr>B. Exercise 2: Proposing</vt:lpstr>
      <vt:lpstr>B. Exercise 2: Proposing</vt:lpstr>
      <vt:lpstr>B. Exercise 2: Proposing</vt:lpstr>
      <vt:lpstr>C. Exercise 3: The Scoping Meeting</vt:lpstr>
      <vt:lpstr>C. Exercise 3: The Scoping Meeting</vt:lpstr>
      <vt:lpstr>C. Exercise 3: The Scoping Meeting</vt:lpstr>
      <vt:lpstr>D. Exercise 4: Data Gathering</vt:lpstr>
      <vt:lpstr>D. Exercise 4: Data Gathering</vt:lpstr>
      <vt:lpstr>E. Exercise 5: Developing     Recommendations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Office 2004 Test Drive User</dc:creator>
  <cp:lastModifiedBy>Elle Cathey</cp:lastModifiedBy>
  <cp:revision>190</cp:revision>
  <dcterms:created xsi:type="dcterms:W3CDTF">2014-07-29T14:17:56Z</dcterms:created>
  <dcterms:modified xsi:type="dcterms:W3CDTF">2016-01-07T14:34:29Z</dcterms:modified>
</cp:coreProperties>
</file>