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5"/>
  </p:notesMasterIdLst>
  <p:handoutMasterIdLst>
    <p:handoutMasterId r:id="rId46"/>
  </p:handoutMasterIdLst>
  <p:sldIdLst>
    <p:sldId id="260" r:id="rId2"/>
    <p:sldId id="258" r:id="rId3"/>
    <p:sldId id="405" r:id="rId4"/>
    <p:sldId id="387" r:id="rId5"/>
    <p:sldId id="417" r:id="rId6"/>
    <p:sldId id="418" r:id="rId7"/>
    <p:sldId id="419" r:id="rId8"/>
    <p:sldId id="420" r:id="rId9"/>
    <p:sldId id="409" r:id="rId10"/>
    <p:sldId id="406" r:id="rId11"/>
    <p:sldId id="407" r:id="rId12"/>
    <p:sldId id="408" r:id="rId13"/>
    <p:sldId id="389" r:id="rId14"/>
    <p:sldId id="390" r:id="rId15"/>
    <p:sldId id="351" r:id="rId16"/>
    <p:sldId id="410" r:id="rId17"/>
    <p:sldId id="391" r:id="rId18"/>
    <p:sldId id="402" r:id="rId19"/>
    <p:sldId id="421" r:id="rId20"/>
    <p:sldId id="411" r:id="rId21"/>
    <p:sldId id="392" r:id="rId22"/>
    <p:sldId id="399" r:id="rId23"/>
    <p:sldId id="412" r:id="rId24"/>
    <p:sldId id="393" r:id="rId25"/>
    <p:sldId id="394" r:id="rId26"/>
    <p:sldId id="413" r:id="rId27"/>
    <p:sldId id="395" r:id="rId28"/>
    <p:sldId id="414" r:id="rId29"/>
    <p:sldId id="396" r:id="rId30"/>
    <p:sldId id="415" r:id="rId31"/>
    <p:sldId id="398" r:id="rId32"/>
    <p:sldId id="422" r:id="rId33"/>
    <p:sldId id="423" r:id="rId34"/>
    <p:sldId id="424" r:id="rId35"/>
    <p:sldId id="425" r:id="rId36"/>
    <p:sldId id="426" r:id="rId37"/>
    <p:sldId id="427" r:id="rId38"/>
    <p:sldId id="428" r:id="rId39"/>
    <p:sldId id="429" r:id="rId40"/>
    <p:sldId id="430" r:id="rId41"/>
    <p:sldId id="431" r:id="rId42"/>
    <p:sldId id="432" r:id="rId43"/>
    <p:sldId id="41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 Cathey" initials="" lastIdx="0" clrIdx="0"/>
  <p:cmAuthor id="2" name="Michael Wilkinson" initials="MW"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52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6" autoAdjust="0"/>
    <p:restoredTop sz="61333" autoAdjust="0"/>
  </p:normalViewPr>
  <p:slideViewPr>
    <p:cSldViewPr snapToGrid="0" snapToObjects="1">
      <p:cViewPr varScale="1">
        <p:scale>
          <a:sx n="56" d="100"/>
          <a:sy n="56" d="100"/>
        </p:scale>
        <p:origin x="240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E8283C-CEB6-774D-BC46-0950B0B25AE7}" type="datetimeFigureOut">
              <a:rPr lang="en-US" smtClean="0"/>
              <a:pPr/>
              <a:t>1/7/2016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59C237-B169-1446-9FF1-297C69167ED4}" type="slidenum">
              <a:rPr lang="en-US" smtClean="0"/>
              <a:pPr/>
              <a:t>‹#›</a:t>
            </a:fld>
            <a:endParaRPr lang="en-US" dirty="0"/>
          </a:p>
        </p:txBody>
      </p:sp>
    </p:spTree>
    <p:extLst>
      <p:ext uri="{BB962C8B-B14F-4D97-AF65-F5344CB8AC3E}">
        <p14:creationId xmlns:p14="http://schemas.microsoft.com/office/powerpoint/2010/main" val="20651111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Checkpoint:</a:t>
            </a:r>
          </a:p>
          <a:p>
            <a:pPr marL="171450" indent="-171450">
              <a:buFont typeface="Arial" pitchFamily="34" charset="0"/>
              <a:buChar char="•"/>
            </a:pPr>
            <a:r>
              <a:rPr lang="en-US" i="1" dirty="0" smtClean="0"/>
              <a:t>Review: we</a:t>
            </a:r>
            <a:r>
              <a:rPr lang="en-US" i="1" baseline="0" dirty="0" smtClean="0"/>
              <a:t> have just completed the module on Preparing to Execute where we addressed topics like the scoping session, performance objectives, involvement vs. being informed ……(consider some backward build up questions)</a:t>
            </a:r>
          </a:p>
          <a:p>
            <a:pPr marL="171450" indent="-171450">
              <a:buFont typeface="Arial" pitchFamily="34" charset="0"/>
              <a:buChar char="•"/>
            </a:pPr>
            <a:r>
              <a:rPr lang="en-US" i="1" baseline="0" dirty="0" smtClean="0"/>
              <a:t>Preview: what we are going to address next is the challenge of gaining consensus while executing client engagements…..</a:t>
            </a:r>
          </a:p>
          <a:p>
            <a:pPr marL="171450" indent="-171450">
              <a:buFont typeface="Arial" pitchFamily="34" charset="0"/>
              <a:buChar char="•"/>
            </a:pPr>
            <a:r>
              <a:rPr lang="en-US" i="1" baseline="0" dirty="0" smtClean="0"/>
              <a:t>Big View: and this is important because as consultants we often incur challenges, different options or alternatives, etc. and in order to successfully compete a project, we often have to move a project and/or client from disagreement to agreement…..</a:t>
            </a:r>
          </a:p>
          <a:p>
            <a:pPr marL="171450" indent="-171450">
              <a:buFont typeface="Arial" pitchFamily="34" charset="0"/>
              <a:buChar char="•"/>
            </a:pPr>
            <a:endParaRPr lang="en-US" i="1" baseline="0" dirty="0" smtClean="0"/>
          </a:p>
          <a:p>
            <a:r>
              <a:rPr lang="en-US" i="1" u="sng" dirty="0" smtClean="0">
                <a:latin typeface="Times New Roman" pitchFamily="18" charset="0"/>
              </a:rPr>
              <a:t>Timing: </a:t>
            </a:r>
            <a:r>
              <a:rPr lang="en-US" i="1" u="none" baseline="0" dirty="0" smtClean="0">
                <a:latin typeface="Times New Roman" pitchFamily="18" charset="0"/>
              </a:rPr>
              <a:t> 60 minutes </a:t>
            </a:r>
            <a:endParaRPr lang="en-US" i="1" u="sng" dirty="0" smtClean="0">
              <a:latin typeface="Times New Roman" pitchFamily="18" charset="0"/>
            </a:endParaRPr>
          </a:p>
          <a:p>
            <a:pPr>
              <a:buFontTx/>
              <a:buNone/>
            </a:pPr>
            <a:endParaRPr lang="en-US" dirty="0" smtClean="0">
              <a:latin typeface="Times New Roman" pitchFamily="18" charset="0"/>
            </a:endParaRPr>
          </a:p>
          <a:p>
            <a:r>
              <a:rPr lang="en-US" i="1" u="sng" dirty="0" smtClean="0">
                <a:latin typeface="Times New Roman" pitchFamily="18" charset="0"/>
              </a:rPr>
              <a:t>Flip Charts:</a:t>
            </a:r>
          </a:p>
          <a:p>
            <a:pPr marL="228600" indent="-228600">
              <a:buFont typeface="+mj-lt"/>
              <a:buAutoNum type="arabicPeriod"/>
            </a:pPr>
            <a:r>
              <a:rPr lang="en-US" dirty="0" smtClean="0">
                <a:latin typeface="Times New Roman" pitchFamily="18" charset="0"/>
              </a:rPr>
              <a:t>Mountains</a:t>
            </a:r>
            <a:r>
              <a:rPr lang="en-US" baseline="0" dirty="0" smtClean="0">
                <a:latin typeface="Times New Roman" pitchFamily="18" charset="0"/>
              </a:rPr>
              <a:t> vs. Beaches</a:t>
            </a:r>
          </a:p>
          <a:p>
            <a:pPr marL="228600" indent="-228600">
              <a:buFont typeface="+mj-lt"/>
              <a:buAutoNum type="arabicPeriod"/>
            </a:pPr>
            <a:r>
              <a:rPr lang="en-US" baseline="0" dirty="0" smtClean="0">
                <a:latin typeface="Times New Roman" pitchFamily="18" charset="0"/>
              </a:rPr>
              <a:t>Consensus (definition)</a:t>
            </a:r>
          </a:p>
          <a:p>
            <a:pPr marL="228600" indent="-228600">
              <a:buFont typeface="+mj-lt"/>
              <a:buAutoNum type="arabicPeriod"/>
            </a:pPr>
            <a:r>
              <a:rPr lang="en-US" baseline="0" dirty="0" smtClean="0">
                <a:latin typeface="Times New Roman" pitchFamily="18" charset="0"/>
              </a:rPr>
              <a:t>Why People Disagree?</a:t>
            </a:r>
          </a:p>
          <a:p>
            <a:pPr marL="228600" indent="-228600">
              <a:buFont typeface="+mj-lt"/>
              <a:buAutoNum type="arabicPeriod"/>
            </a:pPr>
            <a:r>
              <a:rPr lang="en-US" baseline="0" dirty="0" smtClean="0">
                <a:latin typeface="Times New Roman" pitchFamily="18" charset="0"/>
              </a:rPr>
              <a:t>Steps to Consensus</a:t>
            </a:r>
            <a:endParaRPr lang="en-US" dirty="0" smtClean="0"/>
          </a:p>
          <a:p>
            <a:pPr marL="171450" indent="-171450">
              <a:buFont typeface="Arial" pitchFamily="34" charset="0"/>
              <a:buChar char="•"/>
            </a:pP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 the Level</a:t>
            </a:r>
            <a:r>
              <a:rPr lang="en-US" i="1" baseline="0" dirty="0" smtClean="0"/>
              <a:t> 1 disagreement we find that this is when…..(read the slide and discuss)…….</a:t>
            </a:r>
          </a:p>
          <a:p>
            <a:endParaRPr lang="en-US" i="1" baseline="0" dirty="0" smtClean="0"/>
          </a:p>
          <a:p>
            <a:r>
              <a:rPr lang="en-US" i="1" baseline="0" dirty="0" smtClean="0"/>
              <a:t>(NOTE: carefully identify the fill-in-the-blanks as you move through the material)…….</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10</a:t>
            </a:fld>
            <a:endParaRPr lang="en-US" dirty="0"/>
          </a:p>
        </p:txBody>
      </p:sp>
    </p:spTree>
    <p:extLst>
      <p:ext uri="{BB962C8B-B14F-4D97-AF65-F5344CB8AC3E}">
        <p14:creationId xmlns:p14="http://schemas.microsoft.com/office/powerpoint/2010/main" val="262927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The good news</a:t>
            </a:r>
            <a:r>
              <a:rPr lang="en-US" i="1" baseline="0" dirty="0" smtClean="0"/>
              <a:t> is those Level 1 disagreements are relatively easy to navigate…..the next challenging disagreement is a </a:t>
            </a:r>
            <a:r>
              <a:rPr lang="en-US" i="1" dirty="0" smtClean="0"/>
              <a:t>Level</a:t>
            </a:r>
            <a:r>
              <a:rPr lang="en-US" i="1" baseline="0" dirty="0" smtClean="0"/>
              <a:t> 2 disagreement ….we find that this is when…..(read the slide and discuss…examples like union/non-union, the 2-party political system)…….</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11</a:t>
            </a:fld>
            <a:endParaRPr lang="en-US" dirty="0"/>
          </a:p>
        </p:txBody>
      </p:sp>
    </p:spTree>
    <p:extLst>
      <p:ext uri="{BB962C8B-B14F-4D97-AF65-F5344CB8AC3E}">
        <p14:creationId xmlns:p14="http://schemas.microsoft.com/office/powerpoint/2010/main" val="649634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Finally the last reason, or a Level 3 disagreement, is…..(read the slide and discuss)………</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12</a:t>
            </a:fld>
            <a:endParaRPr lang="en-US" dirty="0"/>
          </a:p>
        </p:txBody>
      </p:sp>
    </p:spTree>
    <p:extLst>
      <p:ext uri="{BB962C8B-B14F-4D97-AF65-F5344CB8AC3E}">
        <p14:creationId xmlns:p14="http://schemas.microsoft.com/office/powerpoint/2010/main" val="2298672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How can we determine if a disagreement is a Level 3?.....there</a:t>
            </a:r>
            <a:r>
              <a:rPr lang="en-US" i="1" baseline="0" dirty="0" smtClean="0"/>
              <a:t> are 2 characteristics that, while might be difficult to ascertain immediately, typically surface, and they are:</a:t>
            </a:r>
          </a:p>
          <a:p>
            <a:pPr marL="171450" indent="-171450">
              <a:buFont typeface="Arial" pitchFamily="34" charset="0"/>
              <a:buChar char="•"/>
            </a:pPr>
            <a:r>
              <a:rPr lang="en-US" i="1" baseline="0" dirty="0" smtClean="0"/>
              <a:t>The disagreement is irrational….it may sound something like….””Joe, I can see that you do not agree with Sam….can you help me understand why?’”….and the response is something along the lines of “because” – period.</a:t>
            </a:r>
          </a:p>
          <a:p>
            <a:pPr marL="171450" indent="-171450">
              <a:buFont typeface="Arial" pitchFamily="34" charset="0"/>
              <a:buChar char="•"/>
            </a:pPr>
            <a:r>
              <a:rPr lang="en-US" i="1" baseline="0" dirty="0" smtClean="0"/>
              <a:t>There is no commitment on the part of any of the participants in the disagreement to finding a solution….they just want to continue to disagree…..</a:t>
            </a:r>
          </a:p>
          <a:p>
            <a:pPr marL="171450" indent="-171450">
              <a:buFont typeface="Arial" pitchFamily="34" charset="0"/>
              <a:buChar char="•"/>
            </a:pPr>
            <a:endParaRPr lang="en-US" i="1" baseline="0"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13</a:t>
            </a:fld>
            <a:endParaRPr lang="en-US" dirty="0"/>
          </a:p>
        </p:txBody>
      </p:sp>
    </p:spTree>
    <p:extLst>
      <p:ext uri="{BB962C8B-B14F-4D97-AF65-F5344CB8AC3E}">
        <p14:creationId xmlns:p14="http://schemas.microsoft.com/office/powerpoint/2010/main" val="3701420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As the facilitator if we try to solve a Level 3 disagreement we are going to waste a lot of time and, potentially, lose the interest of the other participants….so the key action is….(read the slide)……..by its very definition, a Level 3 disagreement cannot be resolved within the session because the issue has nothing to do with the session…so do not try to resolve it!!</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14</a:t>
            </a:fld>
            <a:endParaRPr lang="en-US" dirty="0"/>
          </a:p>
        </p:txBody>
      </p:sp>
    </p:spTree>
    <p:extLst>
      <p:ext uri="{BB962C8B-B14F-4D97-AF65-F5344CB8AC3E}">
        <p14:creationId xmlns:p14="http://schemas.microsoft.com/office/powerpoint/2010/main" val="77641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[cover</a:t>
            </a:r>
            <a:r>
              <a:rPr lang="en-US" i="0" baseline="0" dirty="0" smtClean="0"/>
              <a:t> slide and address any questions]</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15</a:t>
            </a:fld>
            <a:endParaRPr lang="en-US" dirty="0"/>
          </a:p>
        </p:txBody>
      </p:sp>
    </p:spTree>
    <p:extLst>
      <p:ext uri="{BB962C8B-B14F-4D97-AF65-F5344CB8AC3E}">
        <p14:creationId xmlns:p14="http://schemas.microsoft.com/office/powerpoint/2010/main" val="429212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As the facilitator</a:t>
            </a:r>
            <a:r>
              <a:rPr lang="en-US" i="1" baseline="0" dirty="0" smtClean="0"/>
              <a:t> the first thing we have to determine is when to take control</a:t>
            </a:r>
            <a:r>
              <a:rPr lang="en-US" i="0" baseline="0" dirty="0" smtClean="0"/>
              <a:t>…..(go through the slide points….remember to have the participants fill-in-the-blanks)……</a:t>
            </a:r>
            <a:endParaRPr lang="en-US" i="0" dirty="0" smtClean="0"/>
          </a:p>
        </p:txBody>
      </p:sp>
      <p:sp>
        <p:nvSpPr>
          <p:cNvPr id="4" name="Slide Number Placeholder 3"/>
          <p:cNvSpPr>
            <a:spLocks noGrp="1"/>
          </p:cNvSpPr>
          <p:nvPr>
            <p:ph type="sldNum" sz="quarter" idx="10"/>
          </p:nvPr>
        </p:nvSpPr>
        <p:spPr/>
        <p:txBody>
          <a:bodyPr/>
          <a:lstStyle/>
          <a:p>
            <a:fld id="{4B573F6C-1218-BD4D-A5E4-4AD687B88FB2}" type="slidenum">
              <a:rPr lang="en-US" smtClean="0"/>
              <a:pPr/>
              <a:t>16</a:t>
            </a:fld>
            <a:endParaRPr lang="en-US" dirty="0"/>
          </a:p>
        </p:txBody>
      </p:sp>
    </p:spTree>
    <p:extLst>
      <p:ext uri="{BB962C8B-B14F-4D97-AF65-F5344CB8AC3E}">
        <p14:creationId xmlns:p14="http://schemas.microsoft.com/office/powerpoint/2010/main" val="44489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[allow</a:t>
            </a:r>
            <a:r>
              <a:rPr lang="en-US" i="1" baseline="0" dirty="0" smtClean="0"/>
              <a:t> time to fill in the blanks]</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17</a:t>
            </a:fld>
            <a:endParaRPr lang="en-US" dirty="0"/>
          </a:p>
        </p:txBody>
      </p:sp>
    </p:spTree>
    <p:extLst>
      <p:ext uri="{BB962C8B-B14F-4D97-AF65-F5344CB8AC3E}">
        <p14:creationId xmlns:p14="http://schemas.microsoft.com/office/powerpoint/2010/main" val="440756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Once we have decided to take control there are a multitude</a:t>
            </a:r>
            <a:r>
              <a:rPr lang="en-US" i="1" baseline="0" dirty="0" smtClean="0"/>
              <a:t> of techniques we can use as the facilitator of the session…..here are a few (read the slide)…..</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18</a:t>
            </a:fld>
            <a:endParaRPr lang="en-US" dirty="0"/>
          </a:p>
        </p:txBody>
      </p:sp>
    </p:spTree>
    <p:extLst>
      <p:ext uri="{BB962C8B-B14F-4D97-AF65-F5344CB8AC3E}">
        <p14:creationId xmlns:p14="http://schemas.microsoft.com/office/powerpoint/2010/main" val="1346123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i="1" dirty="0" smtClean="0">
                <a:latin typeface="Times New Roman" charset="0"/>
              </a:rPr>
              <a:t>Let’s try a quick role play.</a:t>
            </a:r>
          </a:p>
          <a:p>
            <a:endParaRPr lang="en-US" b="0" i="1" dirty="0" smtClean="0">
              <a:latin typeface="Times New Roman" charset="0"/>
            </a:endParaRPr>
          </a:p>
          <a:p>
            <a:r>
              <a:rPr lang="en-US" b="0" i="1" dirty="0" smtClean="0">
                <a:latin typeface="Times New Roman" charset="0"/>
              </a:rPr>
              <a:t>Purpose: to apply</a:t>
            </a:r>
            <a:r>
              <a:rPr lang="en-US" b="0" i="1" baseline="0" dirty="0" smtClean="0">
                <a:latin typeface="Times New Roman" charset="0"/>
              </a:rPr>
              <a:t> the points we just covered and then carry this disagreement through to demonstrate some of the techniques we are about to cover</a:t>
            </a:r>
          </a:p>
          <a:p>
            <a:endParaRPr lang="en-US" b="0" i="1" baseline="0" dirty="0" smtClean="0">
              <a:latin typeface="Times New Roman" charset="0"/>
            </a:endParaRPr>
          </a:p>
          <a:p>
            <a:r>
              <a:rPr lang="en-US" b="0" i="1" baseline="0" dirty="0" smtClean="0">
                <a:latin typeface="Times New Roman" charset="0"/>
              </a:rPr>
              <a:t>Example: not needed</a:t>
            </a:r>
          </a:p>
          <a:p>
            <a:endParaRPr lang="en-US" b="0" i="1" baseline="0" dirty="0" smtClean="0">
              <a:latin typeface="Times New Roman" charset="0"/>
            </a:endParaRPr>
          </a:p>
          <a:p>
            <a:r>
              <a:rPr lang="en-US" b="0" i="1" baseline="0" dirty="0" smtClean="0">
                <a:latin typeface="Times New Roman" charset="0"/>
              </a:rPr>
              <a:t>Directions: I need 2 brave volunteers. Can I have 1 from the (purple) team and another from the (red)? Thanks. [award dots] I am going to ask (name) to play the role of Jason and (name) to be Avery. Everyone else will listen to what is going on in this discussion and I will ask the 2 volunteers to stop at a certain point. At that point, I would like each team to take 45 seconds to decide what level of disagreement they think Jason and Avery are having here. </a:t>
            </a:r>
          </a:p>
          <a:p>
            <a:endParaRPr lang="en-US" b="0" i="1" baseline="0" dirty="0" smtClean="0">
              <a:latin typeface="Times New Roman" charset="0"/>
            </a:endParaRPr>
          </a:p>
          <a:p>
            <a:r>
              <a:rPr lang="en-US" b="0" i="1" baseline="0" dirty="0" smtClean="0">
                <a:latin typeface="Times New Roman" charset="0"/>
              </a:rPr>
              <a:t>Exceptions: none</a:t>
            </a:r>
          </a:p>
          <a:p>
            <a:r>
              <a:rPr lang="en-US" b="0" i="1" baseline="0" dirty="0" smtClean="0">
                <a:latin typeface="Times New Roman" charset="0"/>
              </a:rPr>
              <a:t/>
            </a:r>
            <a:br>
              <a:rPr lang="en-US" b="0" i="1" baseline="0" dirty="0" smtClean="0">
                <a:latin typeface="Times New Roman" charset="0"/>
              </a:rPr>
            </a:br>
            <a:r>
              <a:rPr lang="en-US" b="0" i="1" baseline="0" dirty="0" smtClean="0">
                <a:latin typeface="Times New Roman" charset="0"/>
              </a:rPr>
              <a:t>Questions: are there any questions about what we are about to do?</a:t>
            </a:r>
          </a:p>
          <a:p>
            <a:endParaRPr lang="en-US" b="0" i="1" baseline="0" dirty="0" smtClean="0">
              <a:latin typeface="Times New Roman" charset="0"/>
            </a:endParaRPr>
          </a:p>
          <a:p>
            <a:r>
              <a:rPr lang="en-US" b="0" i="1" baseline="0" dirty="0" smtClean="0">
                <a:latin typeface="Times New Roman" charset="0"/>
              </a:rPr>
              <a:t>Starting question: not needed</a:t>
            </a:r>
          </a:p>
          <a:p>
            <a:endParaRPr lang="en-US" b="0" i="1" baseline="0" dirty="0" smtClean="0">
              <a:latin typeface="Times New Roman" charset="0"/>
            </a:endParaRPr>
          </a:p>
          <a:p>
            <a:r>
              <a:rPr lang="en-US" b="0" i="1" baseline="0" dirty="0" smtClean="0">
                <a:latin typeface="Times New Roman" charset="0"/>
              </a:rPr>
              <a:t>Avery, get us started [at the first role of the facilitator, stop the role play and facilitate the discussion around lever 1, 2 or 3; make relevant points including:</a:t>
            </a:r>
          </a:p>
          <a:p>
            <a:pPr marL="171450" indent="-171450">
              <a:buFont typeface="Arial" panose="020B0604020202020204" pitchFamily="34" charset="0"/>
              <a:buChar char="•"/>
            </a:pPr>
            <a:r>
              <a:rPr lang="en-US" b="0" i="1" baseline="0" dirty="0" smtClean="0">
                <a:latin typeface="Times New Roman" charset="0"/>
              </a:rPr>
              <a:t>Is this argument headed north or south?</a:t>
            </a:r>
          </a:p>
          <a:p>
            <a:pPr marL="171450" indent="-171450">
              <a:buFont typeface="Arial" panose="020B0604020202020204" pitchFamily="34" charset="0"/>
              <a:buChar char="•"/>
            </a:pPr>
            <a:r>
              <a:rPr lang="en-US" b="0" i="1" baseline="0" dirty="0" smtClean="0">
                <a:latin typeface="Times New Roman" charset="0"/>
              </a:rPr>
              <a:t>What tells us that?</a:t>
            </a:r>
          </a:p>
          <a:p>
            <a:pPr marL="171450" indent="-171450">
              <a:buFont typeface="Arial" panose="020B0604020202020204" pitchFamily="34" charset="0"/>
              <a:buChar char="•"/>
            </a:pPr>
            <a:r>
              <a:rPr lang="en-US" b="0" i="1" baseline="0" dirty="0" smtClean="0">
                <a:latin typeface="Times New Roman" charset="0"/>
              </a:rPr>
              <a:t>If we can rule out level 3 – because if it is we will not try to solve it, then assume it is a level 1 and proceed to…]</a:t>
            </a:r>
            <a:endParaRPr lang="en-US" b="0" i="1" dirty="0" smtClean="0">
              <a:latin typeface="Times New Roman" charset="0"/>
            </a:endParaRPr>
          </a:p>
          <a:p>
            <a:endParaRPr lang="en-US" b="0" i="1"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19</a:t>
            </a:fld>
            <a:endParaRPr lang="en-US" dirty="0"/>
          </a:p>
        </p:txBody>
      </p:sp>
    </p:spTree>
    <p:extLst>
      <p:ext uri="{BB962C8B-B14F-4D97-AF65-F5344CB8AC3E}">
        <p14:creationId xmlns:p14="http://schemas.microsoft.com/office/powerpoint/2010/main" val="416999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a:t>
            </a:r>
            <a:r>
              <a:rPr lang="en-US" i="1" baseline="0" dirty="0" smtClean="0"/>
              <a:t> this section we are going to address the following 9 best practices or techniques……so let’s get started…..</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3425702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Times New Roman" pitchFamily="-84" charset="0"/>
              </a:rPr>
              <a:t>Once you have elected to help with the disagreement…the first step is Delineation….let’s take a look….</a:t>
            </a:r>
            <a:endParaRPr lang="en-US"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20</a:t>
            </a:fld>
            <a:endParaRPr lang="en-US" dirty="0"/>
          </a:p>
        </p:txBody>
      </p:sp>
    </p:spTree>
    <p:extLst>
      <p:ext uri="{BB962C8B-B14F-4D97-AF65-F5344CB8AC3E}">
        <p14:creationId xmlns:p14="http://schemas.microsoft.com/office/powerpoint/2010/main" val="216828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Now that we have decided when to jump</a:t>
            </a:r>
            <a:r>
              <a:rPr lang="en-US" i="1" baseline="0" dirty="0" smtClean="0"/>
              <a:t> in and how </a:t>
            </a:r>
            <a:r>
              <a:rPr lang="en-US" i="1" dirty="0" smtClean="0"/>
              <a:t>to take control the</a:t>
            </a:r>
            <a:r>
              <a:rPr lang="en-US" i="1" baseline="0" dirty="0" smtClean="0"/>
              <a:t> first step is to delineate the alternatives under discussion….the steps for doing this delineation are as follows:</a:t>
            </a:r>
          </a:p>
          <a:p>
            <a:pPr marL="171450" indent="-171450">
              <a:buFont typeface="Arial" pitchFamily="34" charset="0"/>
              <a:buChar char="•"/>
            </a:pPr>
            <a:r>
              <a:rPr lang="en-US" i="1" baseline="0" dirty="0" smtClean="0"/>
              <a:t>Begin with agreement…..”we seem to be talking about some pretty important stuff….it seems we all agree that…….”</a:t>
            </a:r>
          </a:p>
          <a:p>
            <a:pPr marL="171450" indent="-171450">
              <a:buFont typeface="Arial" pitchFamily="34" charset="0"/>
              <a:buChar char="•"/>
            </a:pPr>
            <a:r>
              <a:rPr lang="en-US" i="1" baseline="0" dirty="0" smtClean="0"/>
              <a:t>Next confirm the source of the disagreement…..”it seems that where we disagree is…..is that right?”…..</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21</a:t>
            </a:fld>
            <a:endParaRPr lang="en-US" dirty="0"/>
          </a:p>
        </p:txBody>
      </p:sp>
    </p:spTree>
    <p:extLst>
      <p:ext uri="{BB962C8B-B14F-4D97-AF65-F5344CB8AC3E}">
        <p14:creationId xmlns:p14="http://schemas.microsoft.com/office/powerpoint/2010/main" val="470959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If necessary, direct specific questions to the supporter of each alternative to answer the key 4 questions which are:</a:t>
            </a:r>
          </a:p>
          <a:p>
            <a:pPr marL="628650" lvl="1" indent="-171450">
              <a:buFont typeface="Arial" pitchFamily="34" charset="0"/>
              <a:buChar char="•"/>
            </a:pPr>
            <a:r>
              <a:rPr lang="en-US" i="1" baseline="0" dirty="0" smtClean="0"/>
              <a:t>How much will each alternative cost?</a:t>
            </a:r>
          </a:p>
          <a:p>
            <a:pPr marL="628650" lvl="1" indent="-171450">
              <a:buFont typeface="Arial" pitchFamily="34" charset="0"/>
              <a:buChar char="•"/>
            </a:pPr>
            <a:r>
              <a:rPr lang="en-US" i="1" baseline="0" dirty="0" smtClean="0"/>
              <a:t>How long will each alternative take?</a:t>
            </a:r>
          </a:p>
          <a:p>
            <a:pPr marL="628650" lvl="1" indent="-171450">
              <a:buFont typeface="Arial" pitchFamily="34" charset="0"/>
              <a:buChar char="•"/>
            </a:pPr>
            <a:r>
              <a:rPr lang="en-US" i="1" baseline="0" dirty="0" smtClean="0"/>
              <a:t>Who is involved with each alternative?</a:t>
            </a:r>
          </a:p>
          <a:p>
            <a:pPr marL="628650" lvl="1" indent="-171450">
              <a:buFont typeface="Arial" pitchFamily="34" charset="0"/>
              <a:buChar char="•"/>
            </a:pPr>
            <a:r>
              <a:rPr lang="en-US" i="1" baseline="0" dirty="0" smtClean="0"/>
              <a:t>What is involved in each alternative?</a:t>
            </a:r>
          </a:p>
          <a:p>
            <a:pPr marL="0" lvl="0" indent="0">
              <a:buFont typeface="Arial" pitchFamily="34" charset="0"/>
              <a:buNone/>
            </a:pPr>
            <a:r>
              <a:rPr lang="en-US" i="1" baseline="0" dirty="0" smtClean="0"/>
              <a:t>Then check to determine if consensus has been reached….if it has….(red) team, what Level of disagreement would we have likely been dealing with?......that’s right a Level 1 disagreement which can be solved with information that is shared…they have not heard or understood……if not, move to the next step which is…..</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22</a:t>
            </a:fld>
            <a:endParaRPr lang="en-US" dirty="0"/>
          </a:p>
        </p:txBody>
      </p:sp>
    </p:spTree>
    <p:extLst>
      <p:ext uri="{BB962C8B-B14F-4D97-AF65-F5344CB8AC3E}">
        <p14:creationId xmlns:p14="http://schemas.microsoft.com/office/powerpoint/2010/main" val="4176885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Times New Roman" pitchFamily="-84" charset="0"/>
              </a:rPr>
              <a:t>If consensus</a:t>
            </a:r>
            <a:r>
              <a:rPr lang="en-US" i="1" baseline="0" dirty="0" smtClean="0">
                <a:latin typeface="Times New Roman" pitchFamily="-84" charset="0"/>
              </a:rPr>
              <a:t> has not been reached, moved to the next step, Strength and Weaknesses….</a:t>
            </a:r>
            <a:endParaRPr lang="en-US"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23</a:t>
            </a:fld>
            <a:endParaRPr lang="en-US" dirty="0"/>
          </a:p>
        </p:txBody>
      </p:sp>
    </p:spTree>
    <p:extLst>
      <p:ext uri="{BB962C8B-B14F-4D97-AF65-F5344CB8AC3E}">
        <p14:creationId xmlns:p14="http://schemas.microsoft.com/office/powerpoint/2010/main" val="122963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Obtain the strengths and weaknesses of each alternative under discussion….. The order is important. We want to get the strengths</a:t>
            </a:r>
            <a:r>
              <a:rPr lang="en-US" i="1" baseline="0" dirty="0" smtClean="0"/>
              <a:t> of each alternative first and then get the weaknesses of the alternative. If there are only two alternatives, your participants will likely see that the strengths of one alternative </a:t>
            </a:r>
            <a:r>
              <a:rPr lang="en-US" i="1" u="sng" baseline="0" dirty="0" smtClean="0"/>
              <a:t>are</a:t>
            </a:r>
            <a:r>
              <a:rPr lang="en-US" i="1" baseline="0" dirty="0" smtClean="0"/>
              <a:t> the weaknesses of the other and vice versa.</a:t>
            </a: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i="1"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baseline="0" dirty="0" smtClean="0"/>
              <a:t>Once we have completed the identification of strengths and weaknesses, we check with the group to determine if consensus has been reached….if so, we are done….if not, we move to the next step, which is……</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24</a:t>
            </a:fld>
            <a:endParaRPr lang="en-US" dirty="0"/>
          </a:p>
        </p:txBody>
      </p:sp>
    </p:spTree>
    <p:extLst>
      <p:ext uri="{BB962C8B-B14F-4D97-AF65-F5344CB8AC3E}">
        <p14:creationId xmlns:p14="http://schemas.microsoft.com/office/powerpoint/2010/main" val="2885427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 this case, we typically ask the group for the strengths and weaknesses…if the group does not engage, avoid asking for a supporter to advocate strengths</a:t>
            </a:r>
            <a:r>
              <a:rPr lang="en-US" i="1" baseline="0" dirty="0" smtClean="0"/>
              <a:t> for his/her alternative…..why might we avoid this (green) team?......that’s it…when we have a supporter advocate for his/her alternative we are further “polarizing” the parties and that is why we would ask the supporter of one alternative to advocate for the other alternative and vice versa……….</a:t>
            </a:r>
            <a:endParaRPr lang="en-US" i="1" dirty="0" smtClean="0"/>
          </a:p>
          <a:p>
            <a:endParaRPr lang="en-US" i="1" dirty="0" smtClean="0"/>
          </a:p>
          <a:p>
            <a:r>
              <a:rPr lang="en-US" i="1" dirty="0" smtClean="0"/>
              <a:t>We avoid</a:t>
            </a:r>
            <a:r>
              <a:rPr lang="en-US" i="1" baseline="0" dirty="0" smtClean="0"/>
              <a:t> assigning a supporter to advocate for the strengths of their alternative because it further polarizes them rather than opening them up to other options…..after Strengths and Weaknesses, we again check for consensus….</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25</a:t>
            </a:fld>
            <a:endParaRPr lang="en-US" dirty="0"/>
          </a:p>
        </p:txBody>
      </p:sp>
    </p:spTree>
    <p:extLst>
      <p:ext uri="{BB962C8B-B14F-4D97-AF65-F5344CB8AC3E}">
        <p14:creationId xmlns:p14="http://schemas.microsoft.com/office/powerpoint/2010/main" val="2747857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mn-lt"/>
              </a:rPr>
              <a:t>If</a:t>
            </a:r>
            <a:r>
              <a:rPr lang="en-US" i="1" baseline="0" dirty="0" smtClean="0">
                <a:latin typeface="+mn-lt"/>
              </a:rPr>
              <a:t> consensus had not been reached, we move to the next step, Merging….</a:t>
            </a:r>
            <a:endParaRPr lang="en-US"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26</a:t>
            </a:fld>
            <a:endParaRPr lang="en-US" dirty="0"/>
          </a:p>
        </p:txBody>
      </p:sp>
    </p:spTree>
    <p:extLst>
      <p:ext uri="{BB962C8B-B14F-4D97-AF65-F5344CB8AC3E}">
        <p14:creationId xmlns:p14="http://schemas.microsoft.com/office/powerpoint/2010/main" val="22136998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Merging alternatives…..in merging</a:t>
            </a:r>
            <a:r>
              <a:rPr lang="en-US" i="1" baseline="0" dirty="0" smtClean="0"/>
              <a:t> we are trying to create a third or new alternative that has not heretofore been identified…we do this by asking the group to identify the key strength …typically 1 or 2….of each of the existing alternatives….once we have identified these key strengths we ask the question of the participants that is….”is there a solution which combines these key strengths?”…….if such an alternative is developed, we delineate to ensure understanding. And, if we have reached consensus, we are done….if not we move to the next step in the process, which is……</a:t>
            </a:r>
            <a:endParaRPr lang="en-US" i="1" dirty="0" smtClean="0"/>
          </a:p>
        </p:txBody>
      </p:sp>
      <p:sp>
        <p:nvSpPr>
          <p:cNvPr id="4" name="Slide Number Placeholder 3"/>
          <p:cNvSpPr>
            <a:spLocks noGrp="1"/>
          </p:cNvSpPr>
          <p:nvPr>
            <p:ph type="sldNum" sz="quarter" idx="10"/>
          </p:nvPr>
        </p:nvSpPr>
        <p:spPr/>
        <p:txBody>
          <a:bodyPr/>
          <a:lstStyle/>
          <a:p>
            <a:fld id="{13FBA1D5-D119-4E4C-87A6-230C7B59CEE9}" type="slidenum">
              <a:rPr lang="en-US" smtClean="0"/>
              <a:pPr/>
              <a:t>27</a:t>
            </a:fld>
            <a:endParaRPr lang="en-US" dirty="0"/>
          </a:p>
        </p:txBody>
      </p:sp>
    </p:spTree>
    <p:extLst>
      <p:ext uri="{BB962C8B-B14F-4D97-AF65-F5344CB8AC3E}">
        <p14:creationId xmlns:p14="http://schemas.microsoft.com/office/powerpoint/2010/main" val="1591988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Again, if we have not reached consensus,</a:t>
            </a:r>
            <a:r>
              <a:rPr lang="en-US" i="1" baseline="0" dirty="0" smtClean="0"/>
              <a:t> we move to Converging….</a:t>
            </a:r>
            <a:endParaRPr lang="en-US"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28</a:t>
            </a:fld>
            <a:endParaRPr lang="en-US" dirty="0"/>
          </a:p>
        </p:txBody>
      </p:sp>
    </p:spTree>
    <p:extLst>
      <p:ext uri="{BB962C8B-B14F-4D97-AF65-F5344CB8AC3E}">
        <p14:creationId xmlns:p14="http://schemas.microsoft.com/office/powerpoint/2010/main" val="16784980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Converging…..in converging we take the alternative under consideration that appears to have the most support…..we</a:t>
            </a:r>
            <a:r>
              <a:rPr lang="en-US" i="1" baseline="0" dirty="0" smtClean="0"/>
              <a:t> then ask the participants that are not in favor of that alternative…the minority…..the following question…..”what is the least amount of change we would need to make to this alternative that would make this alternative acceptable to you?”……..we then look to the majority and ask this question of them…..”are those changes acceptable to you?.....if so, we have converged on a consensus solution and we are done……..</a:t>
            </a:r>
            <a:endParaRPr lang="en-US" i="1" dirty="0" smtClean="0"/>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29</a:t>
            </a:fld>
            <a:endParaRPr lang="en-US" dirty="0"/>
          </a:p>
        </p:txBody>
      </p:sp>
    </p:spTree>
    <p:extLst>
      <p:ext uri="{BB962C8B-B14F-4D97-AF65-F5344CB8AC3E}">
        <p14:creationId xmlns:p14="http://schemas.microsoft.com/office/powerpoint/2010/main" val="3697054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i="1" dirty="0" smtClean="0"/>
              <a:t>We use the mountains and the beaches model for consensus building…..each year when 2 people try to decide where to go on vacation can you imagine</a:t>
            </a:r>
            <a:r>
              <a:rPr lang="en-US" i="1" baseline="0" dirty="0" smtClean="0"/>
              <a:t> if 1 person wanted to go to the mountains, and the other wanted to go to the beaches….PERIOD….1 wants the mountains the other the beach…..clearly, each thinks his/her idea is the best and will not listen to the other’s idea…..should we stop at this point in the disagreement we may never go on vacation…..so rather than taking no vacation we need to take the first step and that would be to understand the source of the disagreement and then figure out how to move toward agreement or consensus………we begin by defining what consensus is and we strongly recommend “this is a decision I can live with and support”…..in other words you may not believe the decision is the best decision that could possibly have been chosen but it has enough elements in it that you can live with it and support it….it is important to define consensus up front before those sticky or contentious issues arise……sometimes the common agreement as to what consensus means acts as the last place people agreed…then when they disagree, as the consultant we can build a bridge from where that agreement occurred to where the next agreement can occur….</a:t>
            </a:r>
            <a:endParaRPr lang="en-US" dirty="0" smtClean="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3</a:t>
            </a:fld>
            <a:endParaRPr lang="en-US" dirty="0"/>
          </a:p>
        </p:txBody>
      </p:sp>
    </p:spTree>
    <p:extLst>
      <p:ext uri="{BB962C8B-B14F-4D97-AF65-F5344CB8AC3E}">
        <p14:creationId xmlns:p14="http://schemas.microsoft.com/office/powerpoint/2010/main" val="3910043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If you arrive at this point and</a:t>
            </a:r>
            <a:r>
              <a:rPr lang="en-US" i="1" baseline="0" dirty="0" smtClean="0"/>
              <a:t> still have been unable to reach consensus it is likely that you have exhausted your options…..it is likely you thought the disagreement was a Level 1 or 2 when it was actually a Level 3 and consensus could not be reached in that case……what should we have done if it we had diagnosed it as a Level 3….that’s right, take it to a higher source…….in this case you may also take short break and either move on and decide to tackle it another time later in the session……..or</a:t>
            </a:r>
            <a:endParaRPr lang="en-US" i="1" dirty="0" smtClean="0"/>
          </a:p>
        </p:txBody>
      </p:sp>
      <p:sp>
        <p:nvSpPr>
          <p:cNvPr id="4" name="Slide Number Placeholder 3"/>
          <p:cNvSpPr>
            <a:spLocks noGrp="1"/>
          </p:cNvSpPr>
          <p:nvPr>
            <p:ph type="sldNum" sz="quarter" idx="10"/>
          </p:nvPr>
        </p:nvSpPr>
        <p:spPr/>
        <p:txBody>
          <a:bodyPr/>
          <a:lstStyle/>
          <a:p>
            <a:fld id="{4B573F6C-1218-BD4D-A5E4-4AD687B88FB2}" type="slidenum">
              <a:rPr lang="en-US" smtClean="0"/>
              <a:pPr/>
              <a:t>30</a:t>
            </a:fld>
            <a:endParaRPr lang="en-US" dirty="0"/>
          </a:p>
        </p:txBody>
      </p:sp>
    </p:spTree>
    <p:extLst>
      <p:ext uri="{BB962C8B-B14F-4D97-AF65-F5344CB8AC3E}">
        <p14:creationId xmlns:p14="http://schemas.microsoft.com/office/powerpoint/2010/main" val="19527648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Sometimes simply stepping away and looking at it when “cooler</a:t>
            </a:r>
            <a:r>
              <a:rPr lang="en-US" i="1" baseline="0" dirty="0" smtClean="0"/>
              <a:t> heads prevail” may allow the group to reach agreement….</a:t>
            </a:r>
            <a:endParaRPr lang="en-US" i="1"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31</a:t>
            </a:fld>
            <a:endParaRPr lang="en-US" dirty="0"/>
          </a:p>
        </p:txBody>
      </p:sp>
    </p:spTree>
    <p:extLst>
      <p:ext uri="{BB962C8B-B14F-4D97-AF65-F5344CB8AC3E}">
        <p14:creationId xmlns:p14="http://schemas.microsoft.com/office/powerpoint/2010/main" val="33371171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32</a:t>
            </a:fld>
            <a:endParaRPr lang="en-US" dirty="0"/>
          </a:p>
        </p:txBody>
      </p:sp>
    </p:spTree>
    <p:extLst>
      <p:ext uri="{BB962C8B-B14F-4D97-AF65-F5344CB8AC3E}">
        <p14:creationId xmlns:p14="http://schemas.microsoft.com/office/powerpoint/2010/main" val="3089636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33</a:t>
            </a:fld>
            <a:endParaRPr lang="en-US" dirty="0"/>
          </a:p>
        </p:txBody>
      </p:sp>
    </p:spTree>
    <p:extLst>
      <p:ext uri="{BB962C8B-B14F-4D97-AF65-F5344CB8AC3E}">
        <p14:creationId xmlns:p14="http://schemas.microsoft.com/office/powerpoint/2010/main" val="41716148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34</a:t>
            </a:fld>
            <a:endParaRPr lang="en-US" dirty="0"/>
          </a:p>
        </p:txBody>
      </p:sp>
    </p:spTree>
    <p:extLst>
      <p:ext uri="{BB962C8B-B14F-4D97-AF65-F5344CB8AC3E}">
        <p14:creationId xmlns:p14="http://schemas.microsoft.com/office/powerpoint/2010/main" val="19437635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35</a:t>
            </a:fld>
            <a:endParaRPr lang="en-US" dirty="0"/>
          </a:p>
        </p:txBody>
      </p:sp>
    </p:spTree>
    <p:extLst>
      <p:ext uri="{BB962C8B-B14F-4D97-AF65-F5344CB8AC3E}">
        <p14:creationId xmlns:p14="http://schemas.microsoft.com/office/powerpoint/2010/main" val="13792400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36</a:t>
            </a:fld>
            <a:endParaRPr lang="en-US" dirty="0"/>
          </a:p>
        </p:txBody>
      </p:sp>
    </p:spTree>
    <p:extLst>
      <p:ext uri="{BB962C8B-B14F-4D97-AF65-F5344CB8AC3E}">
        <p14:creationId xmlns:p14="http://schemas.microsoft.com/office/powerpoint/2010/main" val="1497838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37</a:t>
            </a:fld>
            <a:endParaRPr lang="en-US" dirty="0"/>
          </a:p>
        </p:txBody>
      </p:sp>
    </p:spTree>
    <p:extLst>
      <p:ext uri="{BB962C8B-B14F-4D97-AF65-F5344CB8AC3E}">
        <p14:creationId xmlns:p14="http://schemas.microsoft.com/office/powerpoint/2010/main" val="4685266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38</a:t>
            </a:fld>
            <a:endParaRPr lang="en-US" dirty="0"/>
          </a:p>
        </p:txBody>
      </p:sp>
    </p:spTree>
    <p:extLst>
      <p:ext uri="{BB962C8B-B14F-4D97-AF65-F5344CB8AC3E}">
        <p14:creationId xmlns:p14="http://schemas.microsoft.com/office/powerpoint/2010/main" val="1645846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39</a:t>
            </a:fld>
            <a:endParaRPr lang="en-US" dirty="0"/>
          </a:p>
        </p:txBody>
      </p:sp>
    </p:spTree>
    <p:extLst>
      <p:ext uri="{BB962C8B-B14F-4D97-AF65-F5344CB8AC3E}">
        <p14:creationId xmlns:p14="http://schemas.microsoft.com/office/powerpoint/2010/main" val="5063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consensus-building strategies come from the</a:t>
            </a:r>
            <a:r>
              <a:rPr lang="en-US" i="1" baseline="0" dirty="0" smtClean="0"/>
              <a:t> 10 Principles of Facilitation that Leadership Strategies teaches in our 4-day workshop called The Effective Facilitator. These 10 Principles form the foundation of facilitation……we then build a framework on top of this foundation that include the techniques and best practices for applying those Principles…..these techniques allow these Principles to come alive and provide participants the why, the what and the how of each best practice or technique….Let’s do a quick review of each principle, let me outline the key points:</a:t>
            </a:r>
          </a:p>
          <a:p>
            <a:pPr marL="171450" indent="-171450">
              <a:buFont typeface="Arial" pitchFamily="34" charset="0"/>
              <a:buChar char="•"/>
            </a:pPr>
            <a:r>
              <a:rPr lang="en-US" i="1" baseline="0" dirty="0" smtClean="0"/>
              <a:t>Principle 1 Preparing for Success – Cover All the Bases: in this Principle we identify the 12 bases related to People, Method and Logistics…we believe the most important base to cover is to clearly identify the purpose of the session….why would you think that is the most important base?.....that’s right it is the foundation and drives the decisions made with regard to all of the other bases…..it determines the kind of participants you should include, the processes you will use, the agenda that will best achieve the purpose as well as the deliverable or end-product that will be created when the facilitated session is completed.</a:t>
            </a:r>
          </a:p>
          <a:p>
            <a:pPr marL="171450" indent="-171450">
              <a:buFont typeface="Arial" pitchFamily="34" charset="0"/>
              <a:buChar char="•"/>
            </a:pPr>
            <a:r>
              <a:rPr lang="en-US" i="1" baseline="0" dirty="0" smtClean="0"/>
              <a:t>Principle 2 Getting the Session Started – Inform, Excite, Empower and Involve: within the first 5 to 10 minutes of a session the facilitator must make a favorable impression…and we only get 1 chance to do that……in those first few minutes you must let the participants know why they are there., what they will be building, what benefit they will receive as a participant, the authority they have been given and you must get them involved so they will be ready to respond and participate in the way you, the facilitator, want them to……</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a:t>
            </a:fld>
            <a:endParaRPr lang="en-US" dirty="0"/>
          </a:p>
        </p:txBody>
      </p:sp>
    </p:spTree>
    <p:extLst>
      <p:ext uri="{BB962C8B-B14F-4D97-AF65-F5344CB8AC3E}">
        <p14:creationId xmlns:p14="http://schemas.microsoft.com/office/powerpoint/2010/main" val="4017814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40</a:t>
            </a:fld>
            <a:endParaRPr lang="en-US" dirty="0"/>
          </a:p>
        </p:txBody>
      </p:sp>
    </p:spTree>
    <p:extLst>
      <p:ext uri="{BB962C8B-B14F-4D97-AF65-F5344CB8AC3E}">
        <p14:creationId xmlns:p14="http://schemas.microsoft.com/office/powerpoint/2010/main" val="1499902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41</a:t>
            </a:fld>
            <a:endParaRPr lang="en-US" dirty="0"/>
          </a:p>
        </p:txBody>
      </p:sp>
    </p:spTree>
    <p:extLst>
      <p:ext uri="{BB962C8B-B14F-4D97-AF65-F5344CB8AC3E}">
        <p14:creationId xmlns:p14="http://schemas.microsoft.com/office/powerpoint/2010/main" val="36234670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eaLnBrk="1" hangingPunct="1">
              <a:buFont typeface="Wingdings" charset="2"/>
              <a:buNone/>
            </a:pPr>
            <a:endParaRPr lang="en-US"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42</a:t>
            </a:fld>
            <a:endParaRPr lang="en-US" dirty="0"/>
          </a:p>
        </p:txBody>
      </p:sp>
    </p:spTree>
    <p:extLst>
      <p:ext uri="{BB962C8B-B14F-4D97-AF65-F5344CB8AC3E}">
        <p14:creationId xmlns:p14="http://schemas.microsoft.com/office/powerpoint/2010/main" val="2085293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Any questions on Building</a:t>
            </a:r>
            <a:r>
              <a:rPr lang="en-US" i="1" baseline="0" dirty="0" smtClean="0"/>
              <a:t> Consensus?</a:t>
            </a:r>
            <a:r>
              <a:rPr lang="en-US" i="0" baseline="0" dirty="0" smtClean="0"/>
              <a:t>....[facilitate the discussion]</a:t>
            </a:r>
            <a:endParaRPr lang="en-US" i="0"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43</a:t>
            </a:fld>
            <a:endParaRPr lang="en-US" dirty="0"/>
          </a:p>
        </p:txBody>
      </p:sp>
    </p:spTree>
    <p:extLst>
      <p:ext uri="{BB962C8B-B14F-4D97-AF65-F5344CB8AC3E}">
        <p14:creationId xmlns:p14="http://schemas.microsoft.com/office/powerpoint/2010/main" val="1909479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Principle 3 Focusing the Group – Establish the Course, Avoid Detours: as the facilitator we compare his/her job to that of the whitewater rafting guide…it is not enough to simply figure out where the group is going; the guide must help the group navigate the rocks and the rapids…all while staying on course and making progress towards the destination…..here we provide techniques like checkpoints as we move from one agenda item to another….just as I have been doing as we have moved from one module to another……that explains the relationship between agenda items and how a module fits into the big picture….other techniques include warming up the group to respond, and ways to use breakout groups and provide clear directions…….</a:t>
            </a:r>
          </a:p>
          <a:p>
            <a:pPr marL="171450" indent="-171450">
              <a:buFont typeface="Arial" pitchFamily="34" charset="0"/>
              <a:buChar char="•"/>
            </a:pPr>
            <a:r>
              <a:rPr lang="en-US" i="1" baseline="0" dirty="0" smtClean="0"/>
              <a:t>Principle 4 Power of the Pen – Use It Don’t Abuse It, Make It Theirs: (hold up a marker)….this can be like a knife cutting through butter or a deadly weapon to “cut the legs out of a session”…..the manner in which the facilitator uses the pen has a lot to do with the overall buy-in of the participants….the way in which the facilitator wields this marker can determine whether or not the group is dysfunctional and unproductive….he/she must record the participants comments no matter what his/her opinion……but that is not enough…..the facilitator must write what is said, without “cleaning up” the words or recording his/her interpretation of the words….he/she does this so the participants </a:t>
            </a:r>
            <a:r>
              <a:rPr lang="en-US" b="1" i="1" u="sng" baseline="0" dirty="0" smtClean="0"/>
              <a:t>own</a:t>
            </a:r>
            <a:r>
              <a:rPr lang="en-US" i="1" baseline="0" dirty="0" smtClean="0"/>
              <a:t> the results of the session……..</a:t>
            </a:r>
          </a:p>
          <a:p>
            <a:pPr marL="171450" indent="-171450">
              <a:buFont typeface="Arial" pitchFamily="34" charset="0"/>
              <a:buChar char="•"/>
            </a:pPr>
            <a:r>
              <a:rPr lang="en-US" i="1" baseline="0" dirty="0" smtClean="0"/>
              <a:t>Principle 5 Information Gathering – Know Your Tools and How to Use Them: the facilitator’s greatest tool is questions……in this Principle we learn about 9 questions……..1 secret of the great starting question and 8 reacting questions to guide conversations once the participants are responding……..</a:t>
            </a:r>
          </a:p>
        </p:txBody>
      </p:sp>
      <p:sp>
        <p:nvSpPr>
          <p:cNvPr id="4" name="Slide Number Placeholder 3"/>
          <p:cNvSpPr>
            <a:spLocks noGrp="1"/>
          </p:cNvSpPr>
          <p:nvPr>
            <p:ph type="sldNum" sz="quarter" idx="10"/>
          </p:nvPr>
        </p:nvSpPr>
        <p:spPr/>
        <p:txBody>
          <a:bodyPr/>
          <a:lstStyle/>
          <a:p>
            <a:fld id="{13FBA1D5-D119-4E4C-87A6-230C7B59CEE9}" type="slidenum">
              <a:rPr lang="en-US" smtClean="0"/>
              <a:pPr/>
              <a:t>5</a:t>
            </a:fld>
            <a:endParaRPr lang="en-US" dirty="0"/>
          </a:p>
        </p:txBody>
      </p:sp>
    </p:spTree>
    <p:extLst>
      <p:ext uri="{BB962C8B-B14F-4D97-AF65-F5344CB8AC3E}">
        <p14:creationId xmlns:p14="http://schemas.microsoft.com/office/powerpoint/2010/main" val="3863806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Principle 6 Managing Dysfunction – Conscious Prevention, Early Detection, Clean Resolution: we must all recognize there are not dysfunctional people….only dysfunctional behavior…..how many of you have experienced dysfunction in a group?...(raise your hand)….How many times have you seen the meeting leader take the “ostrich theory” to address that dysfunction…..you know put their head in the sand and make believe it did not happen and/or hope it will go away…….as with the other Group Dynamics Principle, Principle 6 addresses approaches to create an environment to decrease the likelihood of dysfunction…to consciously prevent it through ground rules and interaction with participants….then in spite of that solid prevention dysfunction still occurs it is important to detect it early by conducting regular dysfunction checks to see if there is an issue….if there is the facilitator must resolve the issue…..we recommend addressing it privately or generally, empathizing with the symptom, addressing the root cause and gaining agreement on a solution……</a:t>
            </a:r>
          </a:p>
          <a:p>
            <a:pPr marL="171450" indent="-171450">
              <a:buFont typeface="Arial" pitchFamily="34" charset="0"/>
              <a:buChar char="•"/>
            </a:pPr>
            <a:r>
              <a:rPr lang="en-US" i="1" baseline="0" dirty="0" smtClean="0"/>
              <a:t>Principle 7 Consensus Building – Create a Consensus Focused Process: This is the Principle we will cover in more depth today…..do you know there are only 3 reasons people disagree?....that’s right only 3….we’ll discuss those reasons and then how to handle disagreements in a few minutes…..</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6</a:t>
            </a:fld>
            <a:endParaRPr lang="en-US" dirty="0"/>
          </a:p>
        </p:txBody>
      </p:sp>
    </p:spTree>
    <p:extLst>
      <p:ext uri="{BB962C8B-B14F-4D97-AF65-F5344CB8AC3E}">
        <p14:creationId xmlns:p14="http://schemas.microsoft.com/office/powerpoint/2010/main" val="280896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i="1" baseline="0" dirty="0" smtClean="0"/>
              <a:t>Principle 8 Keeping the Energy High – Set the Pace, Anticipate the Lulls, React Accordingly: start out every session with high energy and consistently reset that energy level throughout the session….if the facilitator has low energy….the participants will typically be hard pressed to sustain an energy level suitable for a productive session…….we can also anticipate the times of the day when the session energy will sag…..we also know there are certain activities such as individual reading or watching a video with the lights dimmed that should clearly be avoided….on the other hand there are activities such as group activities and breakout groups that should be planned for those times of the day…….you may have noticed, we practiced what we preach……when have we planned our exercises each day?.....that’s right immediately after lunch…we have also used our recharge activity to keep the energy up…..</a:t>
            </a:r>
          </a:p>
          <a:p>
            <a:pPr marL="171450" indent="-171450">
              <a:buFont typeface="Arial" pitchFamily="34" charset="0"/>
              <a:buChar char="•"/>
            </a:pPr>
            <a:r>
              <a:rPr lang="en-US" i="1" baseline="0" dirty="0" smtClean="0"/>
              <a:t>Principle 9 Closing the Session – Review, Evaluate, Close and Debrief: how many of us have been in a great session or retreat where a lot was accomplished, great goals were agreed to and team connections simply occurred and then you returned back to the office and nothing happened?...closing the session formally and properly has a lot to do about the impact or results of the session…by taking the opportunity to reaffirm what was done in the session and to ensure that action will be taken on the outcomes of the session through the right closing activities we can improve the post-meeting activities occur…….</a:t>
            </a:r>
          </a:p>
          <a:p>
            <a:pPr marL="171450" indent="-171450">
              <a:buFont typeface="Arial" pitchFamily="34" charset="0"/>
              <a:buChar char="•"/>
            </a:pPr>
            <a:r>
              <a:rPr lang="en-US" i="1" baseline="0" dirty="0" smtClean="0"/>
              <a:t>Principle 10 Agenda Setting – Adapt Your Agenda to Meet the Need: In the participant manual with this workshop we include 10 agenda models much like the Solution Processes in this participant manual…Principle 10 is all about using the agenda models, adjusting them to address the need of that session and how to create an agenda from scratch……</a:t>
            </a:r>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7</a:t>
            </a:fld>
            <a:endParaRPr lang="en-US" dirty="0"/>
          </a:p>
        </p:txBody>
      </p:sp>
    </p:spTree>
    <p:extLst>
      <p:ext uri="{BB962C8B-B14F-4D97-AF65-F5344CB8AC3E}">
        <p14:creationId xmlns:p14="http://schemas.microsoft.com/office/powerpoint/2010/main" val="2731105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i="1" baseline="0" dirty="0" smtClean="0"/>
              <a:t>Let’s take a look at how the methodology provides that framework for facilitation…..Principles 1,2 and 9 are like taking a trip in a car…..there are ways to get in and out of that car…some are graceful and others not so much…..you also only get one chance to get in and get out….just like these 3 Principles are used only once per session……..the 3 Principles that comprise the Facilitation Cycle are like the car engine….they make the car run and we repeat these Principles for each agenda item in our session…….The Group Dynamics Principles, 6,7 and 8, are like the accelerator and the brake of a car….at times we need to get the group to move faster; at other times, we want the group to slow down….lastly, Principle 10, encompasses the entire thing….like the body of the car…or others might say the road that the car will travel……</a:t>
            </a:r>
          </a:p>
          <a:p>
            <a:pPr marL="0" indent="0">
              <a:buFont typeface="Arial" pitchFamily="34" charset="0"/>
              <a:buNone/>
            </a:pPr>
            <a:endParaRPr lang="en-US" i="1" baseline="0" dirty="0" smtClean="0"/>
          </a:p>
          <a:p>
            <a:pPr marL="0" indent="0">
              <a:buFont typeface="Arial" pitchFamily="34" charset="0"/>
              <a:buNone/>
            </a:pPr>
            <a:r>
              <a:rPr lang="en-US" i="1" baseline="0" dirty="0" smtClean="0"/>
              <a:t>Now let’s move to Building Consensus…taken from Principle 7 in the Facilitator’s Methodology………</a:t>
            </a:r>
          </a:p>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8</a:t>
            </a:fld>
            <a:endParaRPr lang="en-US" dirty="0"/>
          </a:p>
        </p:txBody>
      </p:sp>
    </p:spTree>
    <p:extLst>
      <p:ext uri="{BB962C8B-B14F-4D97-AF65-F5344CB8AC3E}">
        <p14:creationId xmlns:p14="http://schemas.microsoft.com/office/powerpoint/2010/main" val="2443032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Times New Roman" pitchFamily="-84" charset="0"/>
              </a:rPr>
              <a:t>In all of our years of facilitating from the easiest</a:t>
            </a:r>
            <a:r>
              <a:rPr lang="en-US" i="1" baseline="0" dirty="0" smtClean="0">
                <a:latin typeface="Times New Roman" pitchFamily="-84" charset="0"/>
              </a:rPr>
              <a:t> sessions to the most challenging, we have discovered that people disagree for only 3 reasons…that is the good news, only 3…the bad news is that to resolve this conflict, understanding of why people are disagreeing is essential to helping them get to agreement or consensus….let’s take a look that those 3 reasons….</a:t>
            </a:r>
            <a:endParaRPr lang="en-US" i="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9</a:t>
            </a:fld>
            <a:endParaRPr lang="en-US" dirty="0"/>
          </a:p>
        </p:txBody>
      </p:sp>
    </p:spTree>
    <p:extLst>
      <p:ext uri="{BB962C8B-B14F-4D97-AF65-F5344CB8AC3E}">
        <p14:creationId xmlns:p14="http://schemas.microsoft.com/office/powerpoint/2010/main" val="96945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a:t>
            </a:r>
            <a:r>
              <a:rPr lang="en-US" sz="1000" dirty="0" smtClean="0">
                <a:solidFill>
                  <a:srgbClr val="00467F"/>
                </a:solidFill>
                <a:latin typeface="Franklin Gothic Book"/>
                <a:cs typeface="Franklin Gothic Book"/>
              </a:rPr>
              <a:t>1992-2016, </a:t>
            </a:r>
            <a:r>
              <a:rPr lang="en-US" sz="1000" dirty="0" smtClean="0">
                <a:solidFill>
                  <a:srgbClr val="00467F"/>
                </a:solidFill>
                <a:latin typeface="Franklin Gothic Book"/>
                <a:cs typeface="Franklin Gothic Book"/>
              </a:rPr>
              <a:t>Leadership Strategies, Inc. - </a:t>
            </a:r>
            <a:r>
              <a:rPr lang="en-US" sz="1000" dirty="0" smtClean="0">
                <a:solidFill>
                  <a:srgbClr val="00467F"/>
                </a:solidFill>
                <a:latin typeface="Franklin Gothic Book"/>
                <a:cs typeface="Franklin Gothic Book"/>
              </a:rPr>
              <a:t>V16.01</a:t>
            </a:r>
            <a:endParaRPr lang="en-US" sz="1000" dirty="0" smtClean="0">
              <a:solidFill>
                <a:srgbClr val="00467F"/>
              </a:solidFill>
              <a:latin typeface="Franklin Gothic Book"/>
              <a:cs typeface="Franklin Gothic Book"/>
            </a:endParaRP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stretch>
            <a:fillRect/>
          </a:stretch>
        </p:blipFill>
        <p:spPr>
          <a:xfrm>
            <a:off x="6500608" y="6356607"/>
            <a:ext cx="2354072" cy="448056"/>
          </a:xfrm>
          <a:prstGeom prst="rect">
            <a:avLst/>
          </a:prstGeom>
        </p:spPr>
      </p:pic>
      <p:sp>
        <p:nvSpPr>
          <p:cNvPr id="3" name="TextBox 2"/>
          <p:cNvSpPr txBox="1"/>
          <p:nvPr userDrawn="1"/>
        </p:nvSpPr>
        <p:spPr>
          <a:xfrm>
            <a:off x="383011" y="6565612"/>
            <a:ext cx="3292889" cy="246221"/>
          </a:xfrm>
          <a:prstGeom prst="rect">
            <a:avLst/>
          </a:prstGeom>
          <a:noFill/>
        </p:spPr>
        <p:txBody>
          <a:bodyPr wrap="none" rtlCol="0">
            <a:spAutoFit/>
          </a:bodyPr>
          <a:lstStyle/>
          <a:p>
            <a:pPr algn="l"/>
            <a:r>
              <a:rPr lang="en-US" sz="1000" dirty="0" smtClean="0">
                <a:solidFill>
                  <a:schemeClr val="bg1"/>
                </a:solidFill>
                <a:latin typeface="Franklin Gothic Book"/>
                <a:cs typeface="Franklin Gothic Book"/>
              </a:rPr>
              <a:t>Copyright </a:t>
            </a:r>
            <a:r>
              <a:rPr lang="en-US" sz="1000" dirty="0" smtClean="0">
                <a:solidFill>
                  <a:schemeClr val="bg1"/>
                </a:solidFill>
                <a:latin typeface="Franklin Gothic Book"/>
                <a:cs typeface="Franklin Gothic Book"/>
              </a:rPr>
              <a:t>1992-2016, </a:t>
            </a:r>
            <a:r>
              <a:rPr lang="en-US" sz="1000" dirty="0" smtClean="0">
                <a:solidFill>
                  <a:schemeClr val="bg1"/>
                </a:solidFill>
                <a:latin typeface="Franklin Gothic Book"/>
                <a:cs typeface="Franklin Gothic Book"/>
              </a:rPr>
              <a:t>Leadership Strategies, Inc</a:t>
            </a:r>
            <a:r>
              <a:rPr lang="en-US" sz="1000" dirty="0" smtClean="0">
                <a:solidFill>
                  <a:schemeClr val="bg1"/>
                </a:solidFill>
                <a:latin typeface="Franklin Gothic Book"/>
                <a:cs typeface="Franklin Gothic Book"/>
              </a:rPr>
              <a:t>. V16.01</a:t>
            </a:r>
            <a:endParaRPr lang="en-US" sz="1000" dirty="0" smtClean="0">
              <a:solidFill>
                <a:schemeClr val="bg1"/>
              </a:solidFill>
              <a:latin typeface="Franklin Gothic Book"/>
              <a:cs typeface="Franklin Gothic Book"/>
            </a:endParaRPr>
          </a:p>
        </p:txBody>
      </p:sp>
      <p:sp>
        <p:nvSpPr>
          <p:cNvPr id="6" name="TextBox 5"/>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2181879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164663"/>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6400" b="0" i="0" u="none" strike="noStrike" kern="1200" cap="all" spc="-150" normalizeH="0" baseline="0" noProof="0" dirty="0" smtClean="0">
                <a:ln>
                  <a:noFill/>
                </a:ln>
                <a:solidFill>
                  <a:schemeClr val="bg1"/>
                </a:solidFill>
                <a:effectLst/>
                <a:uLnTx/>
                <a:uFillTx/>
                <a:latin typeface="Franklin Gothic Medium"/>
                <a:ea typeface="+mj-ea"/>
                <a:cs typeface="Franklin Gothic Medium"/>
              </a:rPr>
              <a:t>IX. BUILDING CONSENSUS</a:t>
            </a:r>
            <a:endParaRPr kumimoji="0" lang="en-US" sz="6400" b="0" i="0" u="none" strike="noStrike" kern="1200" cap="all" spc="-150"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2" name="Picture 1" descr="consens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52659" cy="4794250"/>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3390" y="1293498"/>
            <a:ext cx="8071290" cy="1694614"/>
          </a:xfrm>
        </p:spPr>
        <p:txBody>
          <a:bodyPr anchor="t"/>
          <a:lstStyle/>
          <a:p>
            <a:pPr lvl="0"/>
            <a:r>
              <a:rPr lang="en-US" sz="5400" cap="all" dirty="0" smtClean="0">
                <a:latin typeface="Franklin Gothic Medium"/>
                <a:cs typeface="Franklin Gothic Medium"/>
              </a:rPr>
              <a:t>Level 1: information</a:t>
            </a:r>
            <a:br>
              <a:rPr lang="en-US" sz="5400" cap="all" dirty="0" smtClean="0">
                <a:latin typeface="Franklin Gothic Medium"/>
                <a:cs typeface="Franklin Gothic Medium"/>
              </a:rPr>
            </a:br>
            <a:r>
              <a:rPr lang="en-US" sz="5400" cap="all" dirty="0" smtClean="0">
                <a:latin typeface="Franklin Gothic Medium"/>
                <a:cs typeface="Franklin Gothic Medium"/>
              </a:rPr>
              <a:t> </a:t>
            </a:r>
            <a:r>
              <a:rPr lang="en-US" sz="3800" cap="all" dirty="0" smtClean="0">
                <a:latin typeface="Franklin Gothic Medium"/>
                <a:cs typeface="Franklin Gothic Medium"/>
              </a:rPr>
              <a:t/>
            </a:r>
            <a:br>
              <a:rPr lang="en-US" sz="3800" cap="all" dirty="0" smtClean="0">
                <a:latin typeface="Franklin Gothic Medium"/>
                <a:cs typeface="Franklin Gothic Medium"/>
              </a:rPr>
            </a:br>
            <a:r>
              <a:rPr lang="en-US" sz="3800" b="1" dirty="0" smtClean="0"/>
              <a:t>Each has not clearly </a:t>
            </a:r>
            <a:r>
              <a:rPr lang="en-US" sz="4000" b="1" dirty="0" smtClean="0">
                <a:solidFill>
                  <a:schemeClr val="accent2"/>
                </a:solidFill>
              </a:rPr>
              <a:t>heard </a:t>
            </a:r>
            <a:r>
              <a:rPr lang="en-US" sz="3800" b="1" dirty="0" smtClean="0"/>
              <a:t/>
            </a:r>
            <a:br>
              <a:rPr lang="en-US" sz="3800" b="1" dirty="0" smtClean="0"/>
            </a:br>
            <a:r>
              <a:rPr lang="en-US" sz="3800" dirty="0" smtClean="0"/>
              <a:t>and </a:t>
            </a:r>
            <a:r>
              <a:rPr lang="en-US" sz="4000" b="1" dirty="0" smtClean="0">
                <a:solidFill>
                  <a:schemeClr val="accent2"/>
                </a:solidFill>
              </a:rPr>
              <a:t>understood</a:t>
            </a:r>
            <a:r>
              <a:rPr lang="en-US" sz="3800" dirty="0" smtClean="0"/>
              <a:t> the other’s alternative and/or their reasons for supporting the alternative</a:t>
            </a:r>
            <a:endParaRPr lang="en-US" sz="3800" dirty="0"/>
          </a:p>
        </p:txBody>
      </p:sp>
      <p:sp>
        <p:nvSpPr>
          <p:cNvPr id="2" name="Slide Number Placeholder 1"/>
          <p:cNvSpPr>
            <a:spLocks noGrp="1"/>
          </p:cNvSpPr>
          <p:nvPr>
            <p:ph type="sldNum" sz="quarter" idx="10"/>
          </p:nvPr>
        </p:nvSpPr>
        <p:spPr/>
        <p:txBody>
          <a:bodyPr/>
          <a:lstStyle/>
          <a:p>
            <a:fld id="{F29FD61F-2294-5D42-A9D7-9928D42B3773}" type="slidenum">
              <a:rPr lang="en-US" smtClean="0"/>
              <a:pPr/>
              <a:t>10</a:t>
            </a:fld>
            <a:endParaRPr 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3444029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3390" y="1582266"/>
            <a:ext cx="8071290" cy="1694614"/>
          </a:xfrm>
        </p:spPr>
        <p:txBody>
          <a:bodyPr anchor="t"/>
          <a:lstStyle/>
          <a:p>
            <a:r>
              <a:rPr lang="en-US" sz="5400" cap="all" dirty="0" smtClean="0">
                <a:latin typeface="Franklin Gothic Medium"/>
                <a:cs typeface="Franklin Gothic Medium"/>
              </a:rPr>
              <a:t>Level 2: values</a:t>
            </a:r>
            <a:br>
              <a:rPr lang="en-US" sz="5400" cap="all" dirty="0" smtClean="0">
                <a:latin typeface="Franklin Gothic Medium"/>
                <a:cs typeface="Franklin Gothic Medium"/>
              </a:rPr>
            </a:br>
            <a:r>
              <a:rPr lang="en-US" sz="3800" cap="all" dirty="0" smtClean="0">
                <a:latin typeface="Franklin Gothic Medium"/>
                <a:cs typeface="Franklin Gothic Medium"/>
              </a:rPr>
              <a:t/>
            </a:r>
            <a:br>
              <a:rPr lang="en-US" sz="3800" cap="all" dirty="0" smtClean="0">
                <a:latin typeface="Franklin Gothic Medium"/>
                <a:cs typeface="Franklin Gothic Medium"/>
              </a:rPr>
            </a:br>
            <a:r>
              <a:rPr lang="en-US" sz="3800" dirty="0" smtClean="0"/>
              <a:t>They have </a:t>
            </a:r>
            <a:r>
              <a:rPr lang="en-US" sz="3800" b="1" dirty="0" smtClean="0"/>
              <a:t>different </a:t>
            </a:r>
            <a:r>
              <a:rPr lang="en-US" sz="4000" b="1" dirty="0" smtClean="0">
                <a:solidFill>
                  <a:schemeClr val="accent2"/>
                </a:solidFill>
              </a:rPr>
              <a:t>experiences</a:t>
            </a:r>
            <a:r>
              <a:rPr lang="en-US" sz="3800" b="1" dirty="0" smtClean="0"/>
              <a:t> or hold different </a:t>
            </a:r>
            <a:r>
              <a:rPr lang="en-US" sz="4000" b="1" dirty="0" smtClean="0">
                <a:solidFill>
                  <a:schemeClr val="accent2"/>
                </a:solidFill>
              </a:rPr>
              <a:t>values</a:t>
            </a:r>
            <a:r>
              <a:rPr lang="en-US" sz="3800" b="1" dirty="0" smtClean="0"/>
              <a:t> </a:t>
            </a:r>
            <a:r>
              <a:rPr lang="en-US" sz="3800" dirty="0" smtClean="0"/>
              <a:t>that result in a different preference</a:t>
            </a:r>
            <a:r>
              <a:rPr lang="en-US" sz="4000" dirty="0" smtClean="0"/>
              <a:t/>
            </a:r>
            <a:br>
              <a:rPr lang="en-US" sz="4000" dirty="0" smtClean="0"/>
            </a:br>
            <a:endParaRPr lang="en-US" sz="3800" dirty="0"/>
          </a:p>
        </p:txBody>
      </p:sp>
      <p:sp>
        <p:nvSpPr>
          <p:cNvPr id="2" name="Slide Number Placeholder 1"/>
          <p:cNvSpPr>
            <a:spLocks noGrp="1"/>
          </p:cNvSpPr>
          <p:nvPr>
            <p:ph type="sldNum" sz="quarter" idx="10"/>
          </p:nvPr>
        </p:nvSpPr>
        <p:spPr/>
        <p:txBody>
          <a:bodyPr/>
          <a:lstStyle/>
          <a:p>
            <a:fld id="{F29FD61F-2294-5D42-A9D7-9928D42B3773}" type="slidenum">
              <a:rPr lang="en-US" smtClean="0"/>
              <a:pPr/>
              <a:t>11</a:t>
            </a:fld>
            <a:endParaRPr 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82227620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3390" y="1449914"/>
            <a:ext cx="8071290" cy="1694614"/>
          </a:xfrm>
        </p:spPr>
        <p:txBody>
          <a:bodyPr anchor="t"/>
          <a:lstStyle/>
          <a:p>
            <a:r>
              <a:rPr lang="en-US" sz="5400" cap="all" dirty="0" smtClean="0">
                <a:latin typeface="Franklin Gothic Medium"/>
                <a:cs typeface="Franklin Gothic Medium"/>
              </a:rPr>
              <a:t>Level 3: outside factor</a:t>
            </a:r>
            <a:br>
              <a:rPr lang="en-US" sz="5400" cap="all" dirty="0" smtClean="0">
                <a:latin typeface="Franklin Gothic Medium"/>
                <a:cs typeface="Franklin Gothic Medium"/>
              </a:rPr>
            </a:br>
            <a:r>
              <a:rPr lang="en-US" sz="3800" cap="all" dirty="0" smtClean="0">
                <a:latin typeface="Franklin Gothic Medium"/>
                <a:cs typeface="Franklin Gothic Medium"/>
              </a:rPr>
              <a:t/>
            </a:r>
            <a:br>
              <a:rPr lang="en-US" sz="3800" cap="all" dirty="0" smtClean="0">
                <a:latin typeface="Franklin Gothic Medium"/>
                <a:cs typeface="Franklin Gothic Medium"/>
              </a:rPr>
            </a:br>
            <a:r>
              <a:rPr lang="en-US" sz="3800" dirty="0" smtClean="0">
                <a:cs typeface="Franklin Gothic Medium"/>
              </a:rPr>
              <a:t>The d</a:t>
            </a:r>
            <a:r>
              <a:rPr lang="en-US" sz="3800" dirty="0" smtClean="0"/>
              <a:t>isagreement is based on </a:t>
            </a:r>
            <a:r>
              <a:rPr lang="en-US" sz="4000" b="1" dirty="0" smtClean="0">
                <a:solidFill>
                  <a:srgbClr val="F26522"/>
                </a:solidFill>
              </a:rPr>
              <a:t>personality</a:t>
            </a:r>
            <a:r>
              <a:rPr lang="en-US" sz="3800" b="1" dirty="0" smtClean="0"/>
              <a:t>, past </a:t>
            </a:r>
            <a:r>
              <a:rPr lang="en-US" sz="4000" b="1" dirty="0" smtClean="0">
                <a:solidFill>
                  <a:schemeClr val="accent2"/>
                </a:solidFill>
              </a:rPr>
              <a:t>history</a:t>
            </a:r>
            <a:r>
              <a:rPr lang="en-US" sz="3800" b="1" dirty="0" smtClean="0"/>
              <a:t> with one another, or </a:t>
            </a:r>
            <a:r>
              <a:rPr lang="en-US" sz="3800" b="1" dirty="0" smtClean="0">
                <a:solidFill>
                  <a:srgbClr val="F26522"/>
                </a:solidFill>
              </a:rPr>
              <a:t>other factors </a:t>
            </a:r>
            <a:r>
              <a:rPr lang="en-US" sz="3800" dirty="0" smtClean="0"/>
              <a:t>that have nothing to do with the alternatives</a:t>
            </a:r>
            <a:endParaRPr lang="en-US" sz="3800" dirty="0"/>
          </a:p>
        </p:txBody>
      </p:sp>
      <p:sp>
        <p:nvSpPr>
          <p:cNvPr id="2" name="Slide Number Placeholder 1"/>
          <p:cNvSpPr>
            <a:spLocks noGrp="1"/>
          </p:cNvSpPr>
          <p:nvPr>
            <p:ph type="sldNum" sz="quarter" idx="10"/>
          </p:nvPr>
        </p:nvSpPr>
        <p:spPr/>
        <p:txBody>
          <a:bodyPr/>
          <a:lstStyle/>
          <a:p>
            <a:fld id="{F29FD61F-2294-5D42-A9D7-9928D42B3773}" type="slidenum">
              <a:rPr lang="en-US" smtClean="0"/>
              <a:pPr/>
              <a:t>12</a:t>
            </a:fld>
            <a:endParaRPr 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60086499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C. Suppose It’s Level 3</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2"/>
                </a:solidFill>
              </a:rPr>
              <a:t>Characteristics:</a:t>
            </a:r>
          </a:p>
          <a:p>
            <a:r>
              <a:rPr lang="en-US" sz="2800" dirty="0" smtClean="0">
                <a:solidFill>
                  <a:schemeClr val="tx2"/>
                </a:solidFill>
              </a:rPr>
              <a:t>Irrational arguments</a:t>
            </a:r>
          </a:p>
          <a:p>
            <a:r>
              <a:rPr lang="en-US" sz="2800" dirty="0" smtClean="0">
                <a:solidFill>
                  <a:schemeClr val="tx2"/>
                </a:solidFill>
              </a:rPr>
              <a:t>No commitment to finding a solution</a:t>
            </a:r>
          </a:p>
          <a:p>
            <a:pPr marL="0" indent="0">
              <a:buNone/>
            </a:pPr>
            <a:r>
              <a:rPr lang="en-US" sz="2800" b="1" dirty="0" smtClean="0">
                <a:solidFill>
                  <a:schemeClr val="accent2"/>
                </a:solidFill>
              </a:rPr>
              <a:t>Action:</a:t>
            </a:r>
          </a:p>
          <a:p>
            <a:r>
              <a:rPr lang="en-US" sz="2800" dirty="0" smtClean="0">
                <a:solidFill>
                  <a:schemeClr val="tx2"/>
                </a:solidFill>
              </a:rPr>
              <a:t>Take it to a </a:t>
            </a:r>
            <a:r>
              <a:rPr lang="en-US" sz="2800" b="1" u="sng" dirty="0" smtClean="0">
                <a:solidFill>
                  <a:schemeClr val="tx2"/>
                </a:solidFill>
              </a:rPr>
              <a:t>higher</a:t>
            </a:r>
            <a:r>
              <a:rPr lang="en-US" sz="2800" dirty="0" smtClean="0">
                <a:solidFill>
                  <a:schemeClr val="tx2"/>
                </a:solidFill>
              </a:rPr>
              <a:t> </a:t>
            </a:r>
            <a:r>
              <a:rPr lang="en-US" sz="2800" b="1" u="sng" dirty="0" smtClean="0">
                <a:solidFill>
                  <a:schemeClr val="tx2"/>
                </a:solidFill>
              </a:rPr>
              <a:t>source</a:t>
            </a:r>
            <a:r>
              <a:rPr lang="en-US" sz="2800" dirty="0" smtClean="0">
                <a:solidFill>
                  <a:schemeClr val="tx2"/>
                </a:solidFill>
              </a:rPr>
              <a:t>!</a:t>
            </a:r>
          </a:p>
          <a:p>
            <a:r>
              <a:rPr lang="en-US" sz="2800" dirty="0" smtClean="0">
                <a:solidFill>
                  <a:schemeClr val="tx2"/>
                </a:solidFill>
              </a:rPr>
              <a:t>If you are in a group meeting, take a </a:t>
            </a:r>
            <a:r>
              <a:rPr lang="en-US" sz="2800" b="1" u="sng" dirty="0" smtClean="0">
                <a:solidFill>
                  <a:schemeClr val="tx2"/>
                </a:solidFill>
              </a:rPr>
              <a:t>break</a:t>
            </a:r>
            <a:r>
              <a:rPr lang="en-US" sz="2800" dirty="0" smtClean="0">
                <a:solidFill>
                  <a:schemeClr val="tx2"/>
                </a:solidFill>
              </a:rPr>
              <a:t>;</a:t>
            </a:r>
            <a:br>
              <a:rPr lang="en-US" sz="2800" dirty="0" smtClean="0">
                <a:solidFill>
                  <a:schemeClr val="tx2"/>
                </a:solidFill>
              </a:rPr>
            </a:br>
            <a:r>
              <a:rPr lang="en-US" sz="2800" dirty="0" smtClean="0">
                <a:solidFill>
                  <a:schemeClr val="tx2"/>
                </a:solidFill>
              </a:rPr>
              <a:t>meet with the parties privately to indicate to them that you do not believe the issue can be solved in the session.</a:t>
            </a:r>
            <a:endParaRPr lang="en-US" sz="2800" dirty="0">
              <a:solidFill>
                <a:schemeClr val="tx2"/>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13</a:t>
            </a:fld>
            <a:endParaRPr lang="en-US" dirty="0"/>
          </a:p>
        </p:txBody>
      </p:sp>
      <p:sp>
        <p:nvSpPr>
          <p:cNvPr id="4" name="TextBox 3"/>
          <p:cNvSpPr txBox="1"/>
          <p:nvPr/>
        </p:nvSpPr>
        <p:spPr>
          <a:xfrm>
            <a:off x="8754150" y="513584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9-6</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551362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C. Suppose It’s Level 3</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1F497D"/>
                </a:solidFill>
              </a:rPr>
              <a:t>DON’T ATTEMPT TO RESOLVE THE ISSUE!</a:t>
            </a:r>
          </a:p>
          <a:p>
            <a:pPr marL="0" indent="0">
              <a:buNone/>
            </a:pPr>
            <a:endParaRPr lang="en-US" sz="2800" b="1" dirty="0" smtClean="0">
              <a:solidFill>
                <a:srgbClr val="1F497D"/>
              </a:solidFill>
            </a:endParaRPr>
          </a:p>
          <a:p>
            <a:pPr marL="0" indent="0">
              <a:buNone/>
            </a:pPr>
            <a:r>
              <a:rPr lang="en-US" sz="2800" b="1" dirty="0" smtClean="0">
                <a:solidFill>
                  <a:srgbClr val="1F497D"/>
                </a:solidFill>
              </a:rPr>
              <a:t>Typically, issues based on personality or past history take more time than you can afford to give.</a:t>
            </a:r>
            <a:endParaRPr lang="en-US" sz="2800" dirty="0">
              <a:solidFill>
                <a:schemeClr val="tx2"/>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14</a:t>
            </a:fld>
            <a:endParaRPr lang="en-US" dirty="0"/>
          </a:p>
        </p:txBody>
      </p:sp>
      <p:sp>
        <p:nvSpPr>
          <p:cNvPr id="4" name="TextBox 3"/>
          <p:cNvSpPr txBox="1"/>
          <p:nvPr/>
        </p:nvSpPr>
        <p:spPr>
          <a:xfrm>
            <a:off x="8754150" y="278610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9-6</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295824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6"/>
          <p:cNvGrpSpPr>
            <a:grpSpLocks noChangeAspect="1"/>
          </p:cNvGrpSpPr>
          <p:nvPr/>
        </p:nvGrpSpPr>
        <p:grpSpPr bwMode="auto">
          <a:xfrm>
            <a:off x="804438" y="2409487"/>
            <a:ext cx="2068513" cy="2054225"/>
            <a:chOff x="628" y="1586"/>
            <a:chExt cx="1303" cy="1294"/>
          </a:xfrm>
        </p:grpSpPr>
        <p:sp>
          <p:nvSpPr>
            <p:cNvPr id="9" name="AutoShape 25"/>
            <p:cNvSpPr>
              <a:spLocks noChangeAspect="1" noChangeArrowheads="1" noTextEdit="1"/>
            </p:cNvSpPr>
            <p:nvPr/>
          </p:nvSpPr>
          <p:spPr bwMode="auto">
            <a:xfrm>
              <a:off x="628" y="1586"/>
              <a:ext cx="1303" cy="12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7"/>
            <p:cNvSpPr>
              <a:spLocks/>
            </p:cNvSpPr>
            <p:nvPr/>
          </p:nvSpPr>
          <p:spPr bwMode="auto">
            <a:xfrm>
              <a:off x="732" y="1776"/>
              <a:ext cx="1077" cy="981"/>
            </a:xfrm>
            <a:custGeom>
              <a:avLst/>
              <a:gdLst/>
              <a:ahLst/>
              <a:cxnLst>
                <a:cxn ang="0">
                  <a:pos x="3341" y="0"/>
                </a:cxn>
                <a:cxn ang="0">
                  <a:pos x="3341" y="0"/>
                </a:cxn>
                <a:cxn ang="0">
                  <a:pos x="813" y="19"/>
                </a:cxn>
                <a:cxn ang="0">
                  <a:pos x="0" y="749"/>
                </a:cxn>
                <a:cxn ang="0">
                  <a:pos x="1517" y="2952"/>
                </a:cxn>
                <a:cxn ang="0">
                  <a:pos x="2064" y="3763"/>
                </a:cxn>
                <a:cxn ang="0">
                  <a:pos x="4128" y="730"/>
                </a:cxn>
                <a:cxn ang="0">
                  <a:pos x="3341" y="0"/>
                </a:cxn>
              </a:cxnLst>
              <a:rect l="0" t="0" r="r" b="b"/>
              <a:pathLst>
                <a:path w="4128" h="3763">
                  <a:moveTo>
                    <a:pt x="3341" y="0"/>
                  </a:moveTo>
                  <a:lnTo>
                    <a:pt x="3341" y="0"/>
                  </a:lnTo>
                  <a:lnTo>
                    <a:pt x="813" y="19"/>
                  </a:lnTo>
                  <a:lnTo>
                    <a:pt x="0" y="749"/>
                  </a:lnTo>
                  <a:lnTo>
                    <a:pt x="1517" y="2952"/>
                  </a:lnTo>
                  <a:lnTo>
                    <a:pt x="2064" y="3763"/>
                  </a:lnTo>
                  <a:lnTo>
                    <a:pt x="4128" y="730"/>
                  </a:lnTo>
                  <a:lnTo>
                    <a:pt x="3341"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8"/>
            <p:cNvSpPr>
              <a:spLocks/>
            </p:cNvSpPr>
            <p:nvPr/>
          </p:nvSpPr>
          <p:spPr bwMode="auto">
            <a:xfrm>
              <a:off x="1002" y="1726"/>
              <a:ext cx="536" cy="83"/>
            </a:xfrm>
            <a:custGeom>
              <a:avLst/>
              <a:gdLst/>
              <a:ahLst/>
              <a:cxnLst>
                <a:cxn ang="0">
                  <a:pos x="1027" y="317"/>
                </a:cxn>
                <a:cxn ang="0">
                  <a:pos x="1027" y="317"/>
                </a:cxn>
                <a:cxn ang="0">
                  <a:pos x="2054" y="158"/>
                </a:cxn>
                <a:cxn ang="0">
                  <a:pos x="1027" y="0"/>
                </a:cxn>
                <a:cxn ang="0">
                  <a:pos x="0" y="158"/>
                </a:cxn>
                <a:cxn ang="0">
                  <a:pos x="1027" y="317"/>
                </a:cxn>
              </a:cxnLst>
              <a:rect l="0" t="0" r="r" b="b"/>
              <a:pathLst>
                <a:path w="2054" h="317">
                  <a:moveTo>
                    <a:pt x="1027" y="317"/>
                  </a:moveTo>
                  <a:lnTo>
                    <a:pt x="1027" y="317"/>
                  </a:lnTo>
                  <a:cubicBezTo>
                    <a:pt x="1594" y="317"/>
                    <a:pt x="2054" y="246"/>
                    <a:pt x="2054" y="158"/>
                  </a:cubicBezTo>
                  <a:cubicBezTo>
                    <a:pt x="2054" y="71"/>
                    <a:pt x="1594" y="0"/>
                    <a:pt x="1027" y="0"/>
                  </a:cubicBezTo>
                  <a:cubicBezTo>
                    <a:pt x="460" y="0"/>
                    <a:pt x="0" y="71"/>
                    <a:pt x="0" y="158"/>
                  </a:cubicBezTo>
                  <a:cubicBezTo>
                    <a:pt x="0" y="246"/>
                    <a:pt x="460" y="317"/>
                    <a:pt x="1027" y="317"/>
                  </a:cubicBezTo>
                  <a:close/>
                </a:path>
              </a:pathLst>
            </a:custGeom>
            <a:solidFill>
              <a:srgbClr val="A4BF1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9"/>
            <p:cNvSpPr>
              <a:spLocks/>
            </p:cNvSpPr>
            <p:nvPr/>
          </p:nvSpPr>
          <p:spPr bwMode="auto">
            <a:xfrm>
              <a:off x="1137" y="1713"/>
              <a:ext cx="265" cy="35"/>
            </a:xfrm>
            <a:custGeom>
              <a:avLst/>
              <a:gdLst/>
              <a:ahLst/>
              <a:cxnLst>
                <a:cxn ang="0">
                  <a:pos x="54" y="0"/>
                </a:cxn>
                <a:cxn ang="0">
                  <a:pos x="54" y="0"/>
                </a:cxn>
                <a:cxn ang="0">
                  <a:pos x="0" y="53"/>
                </a:cxn>
                <a:cxn ang="0">
                  <a:pos x="0" y="81"/>
                </a:cxn>
                <a:cxn ang="0">
                  <a:pos x="54" y="134"/>
                </a:cxn>
                <a:cxn ang="0">
                  <a:pos x="960" y="134"/>
                </a:cxn>
                <a:cxn ang="0">
                  <a:pos x="1013" y="81"/>
                </a:cxn>
                <a:cxn ang="0">
                  <a:pos x="1013" y="53"/>
                </a:cxn>
                <a:cxn ang="0">
                  <a:pos x="960" y="0"/>
                </a:cxn>
                <a:cxn ang="0">
                  <a:pos x="54" y="0"/>
                </a:cxn>
              </a:cxnLst>
              <a:rect l="0" t="0" r="r" b="b"/>
              <a:pathLst>
                <a:path w="1013" h="134">
                  <a:moveTo>
                    <a:pt x="54" y="0"/>
                  </a:moveTo>
                  <a:lnTo>
                    <a:pt x="54" y="0"/>
                  </a:lnTo>
                  <a:cubicBezTo>
                    <a:pt x="54" y="0"/>
                    <a:pt x="0" y="0"/>
                    <a:pt x="0" y="53"/>
                  </a:cubicBezTo>
                  <a:lnTo>
                    <a:pt x="0" y="81"/>
                  </a:lnTo>
                  <a:cubicBezTo>
                    <a:pt x="0" y="81"/>
                    <a:pt x="0" y="134"/>
                    <a:pt x="54" y="134"/>
                  </a:cubicBezTo>
                  <a:lnTo>
                    <a:pt x="960" y="134"/>
                  </a:lnTo>
                  <a:cubicBezTo>
                    <a:pt x="960" y="134"/>
                    <a:pt x="1013" y="134"/>
                    <a:pt x="1013" y="81"/>
                  </a:cubicBezTo>
                  <a:lnTo>
                    <a:pt x="1013" y="53"/>
                  </a:lnTo>
                  <a:cubicBezTo>
                    <a:pt x="1013" y="53"/>
                    <a:pt x="1013" y="0"/>
                    <a:pt x="960" y="0"/>
                  </a:cubicBezTo>
                  <a:lnTo>
                    <a:pt x="54" y="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30"/>
            <p:cNvSpPr>
              <a:spLocks/>
            </p:cNvSpPr>
            <p:nvPr/>
          </p:nvSpPr>
          <p:spPr bwMode="auto">
            <a:xfrm>
              <a:off x="928" y="1712"/>
              <a:ext cx="233" cy="75"/>
            </a:xfrm>
            <a:custGeom>
              <a:avLst/>
              <a:gdLst/>
              <a:ahLst/>
              <a:cxnLst>
                <a:cxn ang="0">
                  <a:pos x="53" y="145"/>
                </a:cxn>
                <a:cxn ang="0">
                  <a:pos x="53" y="145"/>
                </a:cxn>
                <a:cxn ang="0">
                  <a:pos x="9" y="207"/>
                </a:cxn>
                <a:cxn ang="0">
                  <a:pos x="14" y="234"/>
                </a:cxn>
                <a:cxn ang="0">
                  <a:pos x="76" y="278"/>
                </a:cxn>
                <a:cxn ang="0">
                  <a:pos x="845" y="142"/>
                </a:cxn>
                <a:cxn ang="0">
                  <a:pos x="888" y="80"/>
                </a:cxn>
                <a:cxn ang="0">
                  <a:pos x="883" y="53"/>
                </a:cxn>
                <a:cxn ang="0">
                  <a:pos x="822" y="10"/>
                </a:cxn>
                <a:cxn ang="0">
                  <a:pos x="53" y="145"/>
                </a:cxn>
              </a:cxnLst>
              <a:rect l="0" t="0" r="r" b="b"/>
              <a:pathLst>
                <a:path w="897" h="287">
                  <a:moveTo>
                    <a:pt x="53" y="145"/>
                  </a:moveTo>
                  <a:lnTo>
                    <a:pt x="53" y="145"/>
                  </a:lnTo>
                  <a:cubicBezTo>
                    <a:pt x="53" y="145"/>
                    <a:pt x="0" y="154"/>
                    <a:pt x="9" y="207"/>
                  </a:cubicBezTo>
                  <a:lnTo>
                    <a:pt x="14" y="234"/>
                  </a:lnTo>
                  <a:cubicBezTo>
                    <a:pt x="14" y="234"/>
                    <a:pt x="23" y="287"/>
                    <a:pt x="76" y="278"/>
                  </a:cubicBezTo>
                  <a:lnTo>
                    <a:pt x="845" y="142"/>
                  </a:lnTo>
                  <a:cubicBezTo>
                    <a:pt x="845" y="142"/>
                    <a:pt x="897" y="133"/>
                    <a:pt x="888" y="80"/>
                  </a:cubicBezTo>
                  <a:lnTo>
                    <a:pt x="883" y="53"/>
                  </a:lnTo>
                  <a:cubicBezTo>
                    <a:pt x="883" y="53"/>
                    <a:pt x="874" y="0"/>
                    <a:pt x="822" y="10"/>
                  </a:cubicBezTo>
                  <a:lnTo>
                    <a:pt x="53" y="14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31"/>
            <p:cNvSpPr>
              <a:spLocks/>
            </p:cNvSpPr>
            <p:nvPr/>
          </p:nvSpPr>
          <p:spPr bwMode="auto">
            <a:xfrm>
              <a:off x="1375" y="1712"/>
              <a:ext cx="242" cy="76"/>
            </a:xfrm>
            <a:custGeom>
              <a:avLst/>
              <a:gdLst/>
              <a:ahLst/>
              <a:cxnLst>
                <a:cxn ang="0">
                  <a:pos x="876" y="151"/>
                </a:cxn>
                <a:cxn ang="0">
                  <a:pos x="876" y="151"/>
                </a:cxn>
                <a:cxn ang="0">
                  <a:pos x="919" y="213"/>
                </a:cxn>
                <a:cxn ang="0">
                  <a:pos x="914" y="240"/>
                </a:cxn>
                <a:cxn ang="0">
                  <a:pos x="852" y="283"/>
                </a:cxn>
                <a:cxn ang="0">
                  <a:pos x="53" y="142"/>
                </a:cxn>
                <a:cxn ang="0">
                  <a:pos x="10" y="80"/>
                </a:cxn>
                <a:cxn ang="0">
                  <a:pos x="14" y="53"/>
                </a:cxn>
                <a:cxn ang="0">
                  <a:pos x="76" y="10"/>
                </a:cxn>
                <a:cxn ang="0">
                  <a:pos x="876" y="151"/>
                </a:cxn>
              </a:cxnLst>
              <a:rect l="0" t="0" r="r" b="b"/>
              <a:pathLst>
                <a:path w="928" h="292">
                  <a:moveTo>
                    <a:pt x="876" y="151"/>
                  </a:moveTo>
                  <a:lnTo>
                    <a:pt x="876" y="151"/>
                  </a:lnTo>
                  <a:cubicBezTo>
                    <a:pt x="876" y="151"/>
                    <a:pt x="928" y="160"/>
                    <a:pt x="919" y="213"/>
                  </a:cubicBezTo>
                  <a:lnTo>
                    <a:pt x="914" y="240"/>
                  </a:lnTo>
                  <a:cubicBezTo>
                    <a:pt x="914" y="240"/>
                    <a:pt x="905" y="292"/>
                    <a:pt x="852" y="283"/>
                  </a:cubicBezTo>
                  <a:lnTo>
                    <a:pt x="53" y="142"/>
                  </a:lnTo>
                  <a:cubicBezTo>
                    <a:pt x="53" y="142"/>
                    <a:pt x="0" y="133"/>
                    <a:pt x="10" y="80"/>
                  </a:cubicBezTo>
                  <a:lnTo>
                    <a:pt x="14" y="53"/>
                  </a:lnTo>
                  <a:cubicBezTo>
                    <a:pt x="14" y="53"/>
                    <a:pt x="24" y="0"/>
                    <a:pt x="76" y="10"/>
                  </a:cubicBezTo>
                  <a:lnTo>
                    <a:pt x="876" y="151"/>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32"/>
            <p:cNvSpPr>
              <a:spLocks/>
            </p:cNvSpPr>
            <p:nvPr/>
          </p:nvSpPr>
          <p:spPr bwMode="auto">
            <a:xfrm>
              <a:off x="703" y="1750"/>
              <a:ext cx="258" cy="237"/>
            </a:xfrm>
            <a:custGeom>
              <a:avLst/>
              <a:gdLst/>
              <a:ahLst/>
              <a:cxnLst>
                <a:cxn ang="0">
                  <a:pos x="39" y="773"/>
                </a:cxn>
                <a:cxn ang="0">
                  <a:pos x="39" y="773"/>
                </a:cxn>
                <a:cxn ang="0">
                  <a:pos x="35" y="848"/>
                </a:cxn>
                <a:cxn ang="0">
                  <a:pos x="54" y="869"/>
                </a:cxn>
                <a:cxn ang="0">
                  <a:pos x="129" y="873"/>
                </a:cxn>
                <a:cxn ang="0">
                  <a:pos x="948" y="135"/>
                </a:cxn>
                <a:cxn ang="0">
                  <a:pos x="952" y="60"/>
                </a:cxn>
                <a:cxn ang="0">
                  <a:pos x="934" y="39"/>
                </a:cxn>
                <a:cxn ang="0">
                  <a:pos x="858" y="36"/>
                </a:cxn>
                <a:cxn ang="0">
                  <a:pos x="39" y="773"/>
                </a:cxn>
              </a:cxnLst>
              <a:rect l="0" t="0" r="r" b="b"/>
              <a:pathLst>
                <a:path w="988" h="909">
                  <a:moveTo>
                    <a:pt x="39" y="773"/>
                  </a:moveTo>
                  <a:lnTo>
                    <a:pt x="39" y="773"/>
                  </a:lnTo>
                  <a:cubicBezTo>
                    <a:pt x="39" y="773"/>
                    <a:pt x="0" y="809"/>
                    <a:pt x="35" y="848"/>
                  </a:cubicBezTo>
                  <a:lnTo>
                    <a:pt x="54" y="869"/>
                  </a:lnTo>
                  <a:cubicBezTo>
                    <a:pt x="54" y="869"/>
                    <a:pt x="90" y="909"/>
                    <a:pt x="129" y="873"/>
                  </a:cubicBezTo>
                  <a:lnTo>
                    <a:pt x="948" y="135"/>
                  </a:lnTo>
                  <a:cubicBezTo>
                    <a:pt x="948" y="135"/>
                    <a:pt x="988" y="100"/>
                    <a:pt x="952" y="60"/>
                  </a:cubicBezTo>
                  <a:lnTo>
                    <a:pt x="934" y="39"/>
                  </a:lnTo>
                  <a:cubicBezTo>
                    <a:pt x="934" y="39"/>
                    <a:pt x="898" y="0"/>
                    <a:pt x="858" y="36"/>
                  </a:cubicBezTo>
                  <a:lnTo>
                    <a:pt x="39" y="77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33"/>
            <p:cNvSpPr>
              <a:spLocks/>
            </p:cNvSpPr>
            <p:nvPr/>
          </p:nvSpPr>
          <p:spPr bwMode="auto">
            <a:xfrm>
              <a:off x="1580" y="1748"/>
              <a:ext cx="260" cy="239"/>
            </a:xfrm>
            <a:custGeom>
              <a:avLst/>
              <a:gdLst/>
              <a:ahLst/>
              <a:cxnLst>
                <a:cxn ang="0">
                  <a:pos x="955" y="779"/>
                </a:cxn>
                <a:cxn ang="0">
                  <a:pos x="955" y="779"/>
                </a:cxn>
                <a:cxn ang="0">
                  <a:pos x="959" y="854"/>
                </a:cxn>
                <a:cxn ang="0">
                  <a:pos x="941" y="875"/>
                </a:cxn>
                <a:cxn ang="0">
                  <a:pos x="865" y="879"/>
                </a:cxn>
                <a:cxn ang="0">
                  <a:pos x="40" y="135"/>
                </a:cxn>
                <a:cxn ang="0">
                  <a:pos x="36" y="60"/>
                </a:cxn>
                <a:cxn ang="0">
                  <a:pos x="54" y="39"/>
                </a:cxn>
                <a:cxn ang="0">
                  <a:pos x="130" y="35"/>
                </a:cxn>
                <a:cxn ang="0">
                  <a:pos x="955" y="779"/>
                </a:cxn>
              </a:cxnLst>
              <a:rect l="0" t="0" r="r" b="b"/>
              <a:pathLst>
                <a:path w="995" h="915">
                  <a:moveTo>
                    <a:pt x="955" y="779"/>
                  </a:moveTo>
                  <a:lnTo>
                    <a:pt x="955" y="779"/>
                  </a:lnTo>
                  <a:cubicBezTo>
                    <a:pt x="955" y="779"/>
                    <a:pt x="995" y="815"/>
                    <a:pt x="959" y="854"/>
                  </a:cubicBezTo>
                  <a:lnTo>
                    <a:pt x="941" y="875"/>
                  </a:lnTo>
                  <a:cubicBezTo>
                    <a:pt x="941" y="875"/>
                    <a:pt x="905" y="915"/>
                    <a:pt x="865" y="879"/>
                  </a:cubicBezTo>
                  <a:lnTo>
                    <a:pt x="40" y="135"/>
                  </a:lnTo>
                  <a:cubicBezTo>
                    <a:pt x="40" y="135"/>
                    <a:pt x="0" y="100"/>
                    <a:pt x="36" y="60"/>
                  </a:cubicBezTo>
                  <a:lnTo>
                    <a:pt x="54" y="39"/>
                  </a:lnTo>
                  <a:cubicBezTo>
                    <a:pt x="54" y="39"/>
                    <a:pt x="90" y="0"/>
                    <a:pt x="130" y="35"/>
                  </a:cubicBezTo>
                  <a:lnTo>
                    <a:pt x="955" y="779"/>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4"/>
            <p:cNvSpPr>
              <a:spLocks/>
            </p:cNvSpPr>
            <p:nvPr/>
          </p:nvSpPr>
          <p:spPr bwMode="auto">
            <a:xfrm>
              <a:off x="704" y="1946"/>
              <a:ext cx="590" cy="845"/>
            </a:xfrm>
            <a:custGeom>
              <a:avLst/>
              <a:gdLst/>
              <a:ahLst/>
              <a:cxnLst>
                <a:cxn ang="0">
                  <a:pos x="30" y="120"/>
                </a:cxn>
                <a:cxn ang="0">
                  <a:pos x="30" y="120"/>
                </a:cxn>
                <a:cxn ang="0">
                  <a:pos x="44" y="45"/>
                </a:cxn>
                <a:cxn ang="0">
                  <a:pos x="67" y="30"/>
                </a:cxn>
                <a:cxn ang="0">
                  <a:pos x="141" y="44"/>
                </a:cxn>
                <a:cxn ang="0">
                  <a:pos x="2235" y="3120"/>
                </a:cxn>
                <a:cxn ang="0">
                  <a:pos x="2221" y="3194"/>
                </a:cxn>
                <a:cxn ang="0">
                  <a:pos x="2198" y="3209"/>
                </a:cxn>
                <a:cxn ang="0">
                  <a:pos x="2124" y="3195"/>
                </a:cxn>
                <a:cxn ang="0">
                  <a:pos x="30" y="120"/>
                </a:cxn>
              </a:cxnLst>
              <a:rect l="0" t="0" r="r" b="b"/>
              <a:pathLst>
                <a:path w="2265" h="3239">
                  <a:moveTo>
                    <a:pt x="30" y="120"/>
                  </a:moveTo>
                  <a:lnTo>
                    <a:pt x="30" y="120"/>
                  </a:lnTo>
                  <a:cubicBezTo>
                    <a:pt x="30" y="120"/>
                    <a:pt x="0" y="76"/>
                    <a:pt x="44" y="45"/>
                  </a:cubicBezTo>
                  <a:lnTo>
                    <a:pt x="67" y="30"/>
                  </a:lnTo>
                  <a:cubicBezTo>
                    <a:pt x="67" y="30"/>
                    <a:pt x="111" y="0"/>
                    <a:pt x="141" y="44"/>
                  </a:cubicBezTo>
                  <a:lnTo>
                    <a:pt x="2235" y="3120"/>
                  </a:lnTo>
                  <a:cubicBezTo>
                    <a:pt x="2235" y="3120"/>
                    <a:pt x="2265" y="3164"/>
                    <a:pt x="2221" y="3194"/>
                  </a:cubicBezTo>
                  <a:lnTo>
                    <a:pt x="2198" y="3209"/>
                  </a:lnTo>
                  <a:cubicBezTo>
                    <a:pt x="2198" y="3209"/>
                    <a:pt x="2154" y="3239"/>
                    <a:pt x="2124" y="3195"/>
                  </a:cubicBezTo>
                  <a:lnTo>
                    <a:pt x="30" y="12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35"/>
            <p:cNvSpPr>
              <a:spLocks/>
            </p:cNvSpPr>
            <p:nvPr/>
          </p:nvSpPr>
          <p:spPr bwMode="auto">
            <a:xfrm>
              <a:off x="1249" y="1946"/>
              <a:ext cx="592" cy="846"/>
            </a:xfrm>
            <a:custGeom>
              <a:avLst/>
              <a:gdLst/>
              <a:ahLst/>
              <a:cxnLst>
                <a:cxn ang="0">
                  <a:pos x="2239" y="120"/>
                </a:cxn>
                <a:cxn ang="0">
                  <a:pos x="2239" y="120"/>
                </a:cxn>
                <a:cxn ang="0">
                  <a:pos x="2225" y="45"/>
                </a:cxn>
                <a:cxn ang="0">
                  <a:pos x="2202" y="30"/>
                </a:cxn>
                <a:cxn ang="0">
                  <a:pos x="2128" y="44"/>
                </a:cxn>
                <a:cxn ang="0">
                  <a:pos x="30" y="3124"/>
                </a:cxn>
                <a:cxn ang="0">
                  <a:pos x="44" y="3198"/>
                </a:cxn>
                <a:cxn ang="0">
                  <a:pos x="67" y="3214"/>
                </a:cxn>
                <a:cxn ang="0">
                  <a:pos x="141" y="3200"/>
                </a:cxn>
                <a:cxn ang="0">
                  <a:pos x="2239" y="120"/>
                </a:cxn>
              </a:cxnLst>
              <a:rect l="0" t="0" r="r" b="b"/>
              <a:pathLst>
                <a:path w="2269" h="3244">
                  <a:moveTo>
                    <a:pt x="2239" y="120"/>
                  </a:moveTo>
                  <a:lnTo>
                    <a:pt x="2239" y="120"/>
                  </a:lnTo>
                  <a:cubicBezTo>
                    <a:pt x="2239" y="120"/>
                    <a:pt x="2269" y="76"/>
                    <a:pt x="2225" y="45"/>
                  </a:cubicBezTo>
                  <a:lnTo>
                    <a:pt x="2202" y="30"/>
                  </a:lnTo>
                  <a:cubicBezTo>
                    <a:pt x="2202" y="30"/>
                    <a:pt x="2158" y="0"/>
                    <a:pt x="2128" y="44"/>
                  </a:cubicBezTo>
                  <a:lnTo>
                    <a:pt x="30" y="3124"/>
                  </a:lnTo>
                  <a:cubicBezTo>
                    <a:pt x="30" y="3124"/>
                    <a:pt x="0" y="3168"/>
                    <a:pt x="44" y="3198"/>
                  </a:cubicBezTo>
                  <a:lnTo>
                    <a:pt x="67" y="3214"/>
                  </a:lnTo>
                  <a:cubicBezTo>
                    <a:pt x="67" y="3214"/>
                    <a:pt x="111" y="3244"/>
                    <a:pt x="141" y="3200"/>
                  </a:cubicBezTo>
                  <a:lnTo>
                    <a:pt x="2239" y="120"/>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36"/>
            <p:cNvSpPr>
              <a:spLocks/>
            </p:cNvSpPr>
            <p:nvPr/>
          </p:nvSpPr>
          <p:spPr bwMode="auto">
            <a:xfrm>
              <a:off x="1007" y="2011"/>
              <a:ext cx="530" cy="35"/>
            </a:xfrm>
            <a:custGeom>
              <a:avLst/>
              <a:gdLst/>
              <a:ahLst/>
              <a:cxnLst>
                <a:cxn ang="0">
                  <a:pos x="53" y="134"/>
                </a:cxn>
                <a:cxn ang="0">
                  <a:pos x="53" y="134"/>
                </a:cxn>
                <a:cxn ang="0">
                  <a:pos x="0" y="81"/>
                </a:cxn>
                <a:cxn ang="0">
                  <a:pos x="0" y="53"/>
                </a:cxn>
                <a:cxn ang="0">
                  <a:pos x="53" y="0"/>
                </a:cxn>
                <a:cxn ang="0">
                  <a:pos x="1977" y="0"/>
                </a:cxn>
                <a:cxn ang="0">
                  <a:pos x="2031" y="53"/>
                </a:cxn>
                <a:cxn ang="0">
                  <a:pos x="2031" y="81"/>
                </a:cxn>
                <a:cxn ang="0">
                  <a:pos x="1977" y="134"/>
                </a:cxn>
                <a:cxn ang="0">
                  <a:pos x="53" y="134"/>
                </a:cxn>
              </a:cxnLst>
              <a:rect l="0" t="0" r="r" b="b"/>
              <a:pathLst>
                <a:path w="2031" h="134">
                  <a:moveTo>
                    <a:pt x="53" y="134"/>
                  </a:moveTo>
                  <a:lnTo>
                    <a:pt x="53" y="134"/>
                  </a:lnTo>
                  <a:cubicBezTo>
                    <a:pt x="53" y="134"/>
                    <a:pt x="0" y="134"/>
                    <a:pt x="0" y="81"/>
                  </a:cubicBezTo>
                  <a:lnTo>
                    <a:pt x="0" y="53"/>
                  </a:lnTo>
                  <a:cubicBezTo>
                    <a:pt x="0" y="53"/>
                    <a:pt x="0" y="0"/>
                    <a:pt x="53" y="0"/>
                  </a:cubicBezTo>
                  <a:lnTo>
                    <a:pt x="1977" y="0"/>
                  </a:lnTo>
                  <a:cubicBezTo>
                    <a:pt x="1977" y="0"/>
                    <a:pt x="2031" y="0"/>
                    <a:pt x="2031" y="53"/>
                  </a:cubicBezTo>
                  <a:lnTo>
                    <a:pt x="2031" y="81"/>
                  </a:lnTo>
                  <a:cubicBezTo>
                    <a:pt x="2031" y="81"/>
                    <a:pt x="2031" y="134"/>
                    <a:pt x="1977" y="134"/>
                  </a:cubicBezTo>
                  <a:lnTo>
                    <a:pt x="53" y="1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37"/>
            <p:cNvSpPr>
              <a:spLocks/>
            </p:cNvSpPr>
            <p:nvPr/>
          </p:nvSpPr>
          <p:spPr bwMode="auto">
            <a:xfrm>
              <a:off x="707" y="1943"/>
              <a:ext cx="327" cy="106"/>
            </a:xfrm>
            <a:custGeom>
              <a:avLst/>
              <a:gdLst/>
              <a:ahLst/>
              <a:cxnLst>
                <a:cxn ang="0">
                  <a:pos x="53" y="143"/>
                </a:cxn>
                <a:cxn ang="0">
                  <a:pos x="53" y="143"/>
                </a:cxn>
                <a:cxn ang="0">
                  <a:pos x="12" y="79"/>
                </a:cxn>
                <a:cxn ang="0">
                  <a:pos x="18" y="52"/>
                </a:cxn>
                <a:cxn ang="0">
                  <a:pos x="82" y="12"/>
                </a:cxn>
                <a:cxn ang="0">
                  <a:pos x="1205" y="261"/>
                </a:cxn>
                <a:cxn ang="0">
                  <a:pos x="1246" y="324"/>
                </a:cxn>
                <a:cxn ang="0">
                  <a:pos x="1240" y="351"/>
                </a:cxn>
                <a:cxn ang="0">
                  <a:pos x="1176" y="392"/>
                </a:cxn>
                <a:cxn ang="0">
                  <a:pos x="53" y="143"/>
                </a:cxn>
              </a:cxnLst>
              <a:rect l="0" t="0" r="r" b="b"/>
              <a:pathLst>
                <a:path w="1257" h="404">
                  <a:moveTo>
                    <a:pt x="53" y="143"/>
                  </a:moveTo>
                  <a:lnTo>
                    <a:pt x="53" y="143"/>
                  </a:lnTo>
                  <a:cubicBezTo>
                    <a:pt x="53" y="143"/>
                    <a:pt x="0" y="131"/>
                    <a:pt x="12" y="79"/>
                  </a:cubicBezTo>
                  <a:lnTo>
                    <a:pt x="18" y="52"/>
                  </a:lnTo>
                  <a:cubicBezTo>
                    <a:pt x="18" y="52"/>
                    <a:pt x="30" y="0"/>
                    <a:pt x="82" y="12"/>
                  </a:cubicBezTo>
                  <a:lnTo>
                    <a:pt x="1205" y="261"/>
                  </a:lnTo>
                  <a:cubicBezTo>
                    <a:pt x="1205" y="261"/>
                    <a:pt x="1257" y="272"/>
                    <a:pt x="1246" y="324"/>
                  </a:cubicBezTo>
                  <a:lnTo>
                    <a:pt x="1240" y="351"/>
                  </a:lnTo>
                  <a:cubicBezTo>
                    <a:pt x="1240" y="351"/>
                    <a:pt x="1228" y="404"/>
                    <a:pt x="1176" y="392"/>
                  </a:cubicBezTo>
                  <a:lnTo>
                    <a:pt x="53"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38"/>
            <p:cNvSpPr>
              <a:spLocks/>
            </p:cNvSpPr>
            <p:nvPr/>
          </p:nvSpPr>
          <p:spPr bwMode="auto">
            <a:xfrm>
              <a:off x="1508" y="1944"/>
              <a:ext cx="325" cy="104"/>
            </a:xfrm>
            <a:custGeom>
              <a:avLst/>
              <a:gdLst/>
              <a:ahLst/>
              <a:cxnLst>
                <a:cxn ang="0">
                  <a:pos x="1196" y="143"/>
                </a:cxn>
                <a:cxn ang="0">
                  <a:pos x="1196" y="143"/>
                </a:cxn>
                <a:cxn ang="0">
                  <a:pos x="1236" y="79"/>
                </a:cxn>
                <a:cxn ang="0">
                  <a:pos x="1230" y="52"/>
                </a:cxn>
                <a:cxn ang="0">
                  <a:pos x="1167" y="12"/>
                </a:cxn>
                <a:cxn ang="0">
                  <a:pos x="52" y="259"/>
                </a:cxn>
                <a:cxn ang="0">
                  <a:pos x="11" y="322"/>
                </a:cxn>
                <a:cxn ang="0">
                  <a:pos x="17" y="349"/>
                </a:cxn>
                <a:cxn ang="0">
                  <a:pos x="81" y="390"/>
                </a:cxn>
                <a:cxn ang="0">
                  <a:pos x="1196" y="143"/>
                </a:cxn>
              </a:cxnLst>
              <a:rect l="0" t="0" r="r" b="b"/>
              <a:pathLst>
                <a:path w="1248" h="401">
                  <a:moveTo>
                    <a:pt x="1196" y="143"/>
                  </a:moveTo>
                  <a:lnTo>
                    <a:pt x="1196" y="143"/>
                  </a:lnTo>
                  <a:cubicBezTo>
                    <a:pt x="1196" y="143"/>
                    <a:pt x="1248" y="131"/>
                    <a:pt x="1236" y="79"/>
                  </a:cubicBezTo>
                  <a:lnTo>
                    <a:pt x="1230" y="52"/>
                  </a:lnTo>
                  <a:cubicBezTo>
                    <a:pt x="1230" y="52"/>
                    <a:pt x="1219" y="0"/>
                    <a:pt x="1167" y="12"/>
                  </a:cubicBezTo>
                  <a:lnTo>
                    <a:pt x="52" y="259"/>
                  </a:lnTo>
                  <a:cubicBezTo>
                    <a:pt x="52" y="259"/>
                    <a:pt x="0" y="270"/>
                    <a:pt x="11" y="322"/>
                  </a:cubicBezTo>
                  <a:lnTo>
                    <a:pt x="17" y="349"/>
                  </a:lnTo>
                  <a:cubicBezTo>
                    <a:pt x="17" y="349"/>
                    <a:pt x="29" y="401"/>
                    <a:pt x="81" y="390"/>
                  </a:cubicBezTo>
                  <a:lnTo>
                    <a:pt x="1196"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39"/>
            <p:cNvSpPr>
              <a:spLocks/>
            </p:cNvSpPr>
            <p:nvPr/>
          </p:nvSpPr>
          <p:spPr bwMode="auto">
            <a:xfrm>
              <a:off x="1109" y="1786"/>
              <a:ext cx="325" cy="35"/>
            </a:xfrm>
            <a:custGeom>
              <a:avLst/>
              <a:gdLst/>
              <a:ahLst/>
              <a:cxnLst>
                <a:cxn ang="0">
                  <a:pos x="53" y="135"/>
                </a:cxn>
                <a:cxn ang="0">
                  <a:pos x="53" y="135"/>
                </a:cxn>
                <a:cxn ang="0">
                  <a:pos x="0" y="81"/>
                </a:cxn>
                <a:cxn ang="0">
                  <a:pos x="0" y="54"/>
                </a:cxn>
                <a:cxn ang="0">
                  <a:pos x="53" y="0"/>
                </a:cxn>
                <a:cxn ang="0">
                  <a:pos x="1195" y="0"/>
                </a:cxn>
                <a:cxn ang="0">
                  <a:pos x="1248" y="54"/>
                </a:cxn>
                <a:cxn ang="0">
                  <a:pos x="1248" y="81"/>
                </a:cxn>
                <a:cxn ang="0">
                  <a:pos x="1195" y="135"/>
                </a:cxn>
                <a:cxn ang="0">
                  <a:pos x="53" y="135"/>
                </a:cxn>
              </a:cxnLst>
              <a:rect l="0" t="0" r="r" b="b"/>
              <a:pathLst>
                <a:path w="1248" h="135">
                  <a:moveTo>
                    <a:pt x="53" y="135"/>
                  </a:moveTo>
                  <a:lnTo>
                    <a:pt x="53" y="135"/>
                  </a:lnTo>
                  <a:cubicBezTo>
                    <a:pt x="53" y="135"/>
                    <a:pt x="0" y="135"/>
                    <a:pt x="0" y="81"/>
                  </a:cubicBezTo>
                  <a:lnTo>
                    <a:pt x="0" y="54"/>
                  </a:lnTo>
                  <a:cubicBezTo>
                    <a:pt x="0" y="54"/>
                    <a:pt x="0" y="0"/>
                    <a:pt x="53" y="0"/>
                  </a:cubicBezTo>
                  <a:lnTo>
                    <a:pt x="1195" y="0"/>
                  </a:lnTo>
                  <a:cubicBezTo>
                    <a:pt x="1195" y="0"/>
                    <a:pt x="1248" y="0"/>
                    <a:pt x="1248" y="54"/>
                  </a:cubicBezTo>
                  <a:lnTo>
                    <a:pt x="1248" y="81"/>
                  </a:lnTo>
                  <a:cubicBezTo>
                    <a:pt x="1248" y="81"/>
                    <a:pt x="1248" y="135"/>
                    <a:pt x="1195" y="135"/>
                  </a:cubicBezTo>
                  <a:lnTo>
                    <a:pt x="53" y="13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40"/>
            <p:cNvSpPr>
              <a:spLocks/>
            </p:cNvSpPr>
            <p:nvPr/>
          </p:nvSpPr>
          <p:spPr bwMode="auto">
            <a:xfrm>
              <a:off x="927" y="1749"/>
              <a:ext cx="212" cy="74"/>
            </a:xfrm>
            <a:custGeom>
              <a:avLst/>
              <a:gdLst/>
              <a:ahLst/>
              <a:cxnLst>
                <a:cxn ang="0">
                  <a:pos x="52" y="142"/>
                </a:cxn>
                <a:cxn ang="0">
                  <a:pos x="52" y="142"/>
                </a:cxn>
                <a:cxn ang="0">
                  <a:pos x="10" y="80"/>
                </a:cxn>
                <a:cxn ang="0">
                  <a:pos x="15" y="53"/>
                </a:cxn>
                <a:cxn ang="0">
                  <a:pos x="78" y="11"/>
                </a:cxn>
                <a:cxn ang="0">
                  <a:pos x="758" y="143"/>
                </a:cxn>
                <a:cxn ang="0">
                  <a:pos x="800" y="205"/>
                </a:cxn>
                <a:cxn ang="0">
                  <a:pos x="795" y="232"/>
                </a:cxn>
                <a:cxn ang="0">
                  <a:pos x="732" y="275"/>
                </a:cxn>
                <a:cxn ang="0">
                  <a:pos x="52" y="142"/>
                </a:cxn>
              </a:cxnLst>
              <a:rect l="0" t="0" r="r" b="b"/>
              <a:pathLst>
                <a:path w="810" h="285">
                  <a:moveTo>
                    <a:pt x="52" y="142"/>
                  </a:moveTo>
                  <a:lnTo>
                    <a:pt x="52" y="142"/>
                  </a:lnTo>
                  <a:cubicBezTo>
                    <a:pt x="52" y="142"/>
                    <a:pt x="0" y="132"/>
                    <a:pt x="10" y="80"/>
                  </a:cubicBezTo>
                  <a:lnTo>
                    <a:pt x="15" y="53"/>
                  </a:lnTo>
                  <a:cubicBezTo>
                    <a:pt x="15" y="53"/>
                    <a:pt x="26" y="0"/>
                    <a:pt x="78" y="11"/>
                  </a:cubicBezTo>
                  <a:lnTo>
                    <a:pt x="758" y="143"/>
                  </a:lnTo>
                  <a:cubicBezTo>
                    <a:pt x="758" y="143"/>
                    <a:pt x="810" y="153"/>
                    <a:pt x="800" y="205"/>
                  </a:cubicBezTo>
                  <a:lnTo>
                    <a:pt x="795" y="232"/>
                  </a:lnTo>
                  <a:cubicBezTo>
                    <a:pt x="795" y="232"/>
                    <a:pt x="784" y="285"/>
                    <a:pt x="732" y="275"/>
                  </a:cubicBezTo>
                  <a:lnTo>
                    <a:pt x="52" y="142"/>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41"/>
            <p:cNvSpPr>
              <a:spLocks/>
            </p:cNvSpPr>
            <p:nvPr/>
          </p:nvSpPr>
          <p:spPr bwMode="auto">
            <a:xfrm>
              <a:off x="1411" y="1749"/>
              <a:ext cx="207" cy="73"/>
            </a:xfrm>
            <a:custGeom>
              <a:avLst/>
              <a:gdLst/>
              <a:ahLst/>
              <a:cxnLst>
                <a:cxn ang="0">
                  <a:pos x="743" y="143"/>
                </a:cxn>
                <a:cxn ang="0">
                  <a:pos x="743" y="143"/>
                </a:cxn>
                <a:cxn ang="0">
                  <a:pos x="785" y="80"/>
                </a:cxn>
                <a:cxn ang="0">
                  <a:pos x="779" y="53"/>
                </a:cxn>
                <a:cxn ang="0">
                  <a:pos x="717" y="11"/>
                </a:cxn>
                <a:cxn ang="0">
                  <a:pos x="52" y="140"/>
                </a:cxn>
                <a:cxn ang="0">
                  <a:pos x="10" y="202"/>
                </a:cxn>
                <a:cxn ang="0">
                  <a:pos x="15" y="230"/>
                </a:cxn>
                <a:cxn ang="0">
                  <a:pos x="78" y="272"/>
                </a:cxn>
                <a:cxn ang="0">
                  <a:pos x="743" y="143"/>
                </a:cxn>
              </a:cxnLst>
              <a:rect l="0" t="0" r="r" b="b"/>
              <a:pathLst>
                <a:path w="795" h="282">
                  <a:moveTo>
                    <a:pt x="743" y="143"/>
                  </a:moveTo>
                  <a:lnTo>
                    <a:pt x="743" y="143"/>
                  </a:lnTo>
                  <a:cubicBezTo>
                    <a:pt x="743" y="143"/>
                    <a:pt x="795" y="132"/>
                    <a:pt x="785" y="80"/>
                  </a:cubicBezTo>
                  <a:lnTo>
                    <a:pt x="779" y="53"/>
                  </a:lnTo>
                  <a:cubicBezTo>
                    <a:pt x="779" y="53"/>
                    <a:pt x="769" y="0"/>
                    <a:pt x="717" y="11"/>
                  </a:cubicBezTo>
                  <a:lnTo>
                    <a:pt x="52" y="140"/>
                  </a:lnTo>
                  <a:cubicBezTo>
                    <a:pt x="52" y="140"/>
                    <a:pt x="0" y="150"/>
                    <a:pt x="10" y="202"/>
                  </a:cubicBezTo>
                  <a:lnTo>
                    <a:pt x="15" y="230"/>
                  </a:lnTo>
                  <a:cubicBezTo>
                    <a:pt x="15" y="230"/>
                    <a:pt x="25" y="282"/>
                    <a:pt x="78" y="272"/>
                  </a:cubicBezTo>
                  <a:lnTo>
                    <a:pt x="743" y="143"/>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42"/>
            <p:cNvSpPr>
              <a:spLocks/>
            </p:cNvSpPr>
            <p:nvPr/>
          </p:nvSpPr>
          <p:spPr bwMode="auto">
            <a:xfrm>
              <a:off x="998" y="1793"/>
              <a:ext cx="149" cy="246"/>
            </a:xfrm>
            <a:custGeom>
              <a:avLst/>
              <a:gdLst/>
              <a:ahLst/>
              <a:cxnLst>
                <a:cxn ang="0">
                  <a:pos x="24" y="834"/>
                </a:cxn>
                <a:cxn ang="0">
                  <a:pos x="24" y="834"/>
                </a:cxn>
                <a:cxn ang="0">
                  <a:pos x="47" y="906"/>
                </a:cxn>
                <a:cxn ang="0">
                  <a:pos x="72" y="918"/>
                </a:cxn>
                <a:cxn ang="0">
                  <a:pos x="144" y="895"/>
                </a:cxn>
                <a:cxn ang="0">
                  <a:pos x="544" y="109"/>
                </a:cxn>
                <a:cxn ang="0">
                  <a:pos x="521" y="37"/>
                </a:cxn>
                <a:cxn ang="0">
                  <a:pos x="496" y="24"/>
                </a:cxn>
                <a:cxn ang="0">
                  <a:pos x="425" y="48"/>
                </a:cxn>
                <a:cxn ang="0">
                  <a:pos x="24" y="834"/>
                </a:cxn>
              </a:cxnLst>
              <a:rect l="0" t="0" r="r" b="b"/>
              <a:pathLst>
                <a:path w="569" h="943">
                  <a:moveTo>
                    <a:pt x="24" y="834"/>
                  </a:moveTo>
                  <a:lnTo>
                    <a:pt x="24" y="834"/>
                  </a:lnTo>
                  <a:cubicBezTo>
                    <a:pt x="24" y="834"/>
                    <a:pt x="0" y="882"/>
                    <a:pt x="47" y="906"/>
                  </a:cubicBezTo>
                  <a:lnTo>
                    <a:pt x="72" y="918"/>
                  </a:lnTo>
                  <a:cubicBezTo>
                    <a:pt x="72" y="918"/>
                    <a:pt x="119" y="943"/>
                    <a:pt x="144" y="895"/>
                  </a:cubicBezTo>
                  <a:lnTo>
                    <a:pt x="544" y="109"/>
                  </a:lnTo>
                  <a:cubicBezTo>
                    <a:pt x="544" y="109"/>
                    <a:pt x="569" y="61"/>
                    <a:pt x="521" y="37"/>
                  </a:cubicBezTo>
                  <a:lnTo>
                    <a:pt x="496" y="24"/>
                  </a:lnTo>
                  <a:cubicBezTo>
                    <a:pt x="496" y="24"/>
                    <a:pt x="449" y="0"/>
                    <a:pt x="425" y="48"/>
                  </a:cubicBezTo>
                  <a:lnTo>
                    <a:pt x="24" y="8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43"/>
            <p:cNvSpPr>
              <a:spLocks/>
            </p:cNvSpPr>
            <p:nvPr/>
          </p:nvSpPr>
          <p:spPr bwMode="auto">
            <a:xfrm>
              <a:off x="1401" y="1793"/>
              <a:ext cx="148" cy="246"/>
            </a:xfrm>
            <a:custGeom>
              <a:avLst/>
              <a:gdLst/>
              <a:ahLst/>
              <a:cxnLst>
                <a:cxn ang="0">
                  <a:pos x="545" y="834"/>
                </a:cxn>
                <a:cxn ang="0">
                  <a:pos x="545" y="834"/>
                </a:cxn>
                <a:cxn ang="0">
                  <a:pos x="522" y="906"/>
                </a:cxn>
                <a:cxn ang="0">
                  <a:pos x="497" y="918"/>
                </a:cxn>
                <a:cxn ang="0">
                  <a:pos x="425" y="895"/>
                </a:cxn>
                <a:cxn ang="0">
                  <a:pos x="25" y="109"/>
                </a:cxn>
                <a:cxn ang="0">
                  <a:pos x="48" y="37"/>
                </a:cxn>
                <a:cxn ang="0">
                  <a:pos x="73" y="24"/>
                </a:cxn>
                <a:cxn ang="0">
                  <a:pos x="144" y="48"/>
                </a:cxn>
                <a:cxn ang="0">
                  <a:pos x="545" y="834"/>
                </a:cxn>
              </a:cxnLst>
              <a:rect l="0" t="0" r="r" b="b"/>
              <a:pathLst>
                <a:path w="569" h="943">
                  <a:moveTo>
                    <a:pt x="545" y="834"/>
                  </a:moveTo>
                  <a:lnTo>
                    <a:pt x="545" y="834"/>
                  </a:lnTo>
                  <a:cubicBezTo>
                    <a:pt x="545" y="834"/>
                    <a:pt x="569" y="882"/>
                    <a:pt x="522" y="906"/>
                  </a:cubicBezTo>
                  <a:lnTo>
                    <a:pt x="497" y="918"/>
                  </a:lnTo>
                  <a:cubicBezTo>
                    <a:pt x="497" y="918"/>
                    <a:pt x="450" y="943"/>
                    <a:pt x="425" y="895"/>
                  </a:cubicBezTo>
                  <a:lnTo>
                    <a:pt x="25" y="109"/>
                  </a:lnTo>
                  <a:cubicBezTo>
                    <a:pt x="25" y="109"/>
                    <a:pt x="0" y="61"/>
                    <a:pt x="48" y="37"/>
                  </a:cubicBezTo>
                  <a:lnTo>
                    <a:pt x="73" y="24"/>
                  </a:lnTo>
                  <a:cubicBezTo>
                    <a:pt x="73" y="24"/>
                    <a:pt x="120" y="0"/>
                    <a:pt x="144" y="48"/>
                  </a:cubicBezTo>
                  <a:lnTo>
                    <a:pt x="545" y="834"/>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44"/>
            <p:cNvSpPr>
              <a:spLocks/>
            </p:cNvSpPr>
            <p:nvPr/>
          </p:nvSpPr>
          <p:spPr bwMode="auto">
            <a:xfrm>
              <a:off x="1254" y="2021"/>
              <a:ext cx="289" cy="736"/>
            </a:xfrm>
            <a:custGeom>
              <a:avLst/>
              <a:gdLst/>
              <a:ahLst/>
              <a:cxnLst>
                <a:cxn ang="0">
                  <a:pos x="1093" y="95"/>
                </a:cxn>
                <a:cxn ang="0">
                  <a:pos x="1093" y="95"/>
                </a:cxn>
                <a:cxn ang="0">
                  <a:pos x="1060" y="27"/>
                </a:cxn>
                <a:cxn ang="0">
                  <a:pos x="1034" y="17"/>
                </a:cxn>
                <a:cxn ang="0">
                  <a:pos x="966" y="50"/>
                </a:cxn>
                <a:cxn ang="0">
                  <a:pos x="18" y="2727"/>
                </a:cxn>
                <a:cxn ang="0">
                  <a:pos x="50" y="2795"/>
                </a:cxn>
                <a:cxn ang="0">
                  <a:pos x="76" y="2804"/>
                </a:cxn>
                <a:cxn ang="0">
                  <a:pos x="145" y="2772"/>
                </a:cxn>
                <a:cxn ang="0">
                  <a:pos x="1093" y="95"/>
                </a:cxn>
              </a:cxnLst>
              <a:rect l="0" t="0" r="r" b="b"/>
              <a:pathLst>
                <a:path w="1110" h="2822">
                  <a:moveTo>
                    <a:pt x="1093" y="95"/>
                  </a:moveTo>
                  <a:lnTo>
                    <a:pt x="1093" y="95"/>
                  </a:lnTo>
                  <a:cubicBezTo>
                    <a:pt x="1093" y="95"/>
                    <a:pt x="1110" y="45"/>
                    <a:pt x="1060" y="27"/>
                  </a:cubicBezTo>
                  <a:lnTo>
                    <a:pt x="1034" y="17"/>
                  </a:lnTo>
                  <a:cubicBezTo>
                    <a:pt x="1034" y="17"/>
                    <a:pt x="984" y="0"/>
                    <a:pt x="966" y="50"/>
                  </a:cubicBezTo>
                  <a:lnTo>
                    <a:pt x="18" y="2727"/>
                  </a:lnTo>
                  <a:cubicBezTo>
                    <a:pt x="18" y="2727"/>
                    <a:pt x="0" y="2777"/>
                    <a:pt x="50" y="2795"/>
                  </a:cubicBezTo>
                  <a:lnTo>
                    <a:pt x="76" y="2804"/>
                  </a:lnTo>
                  <a:cubicBezTo>
                    <a:pt x="76" y="2804"/>
                    <a:pt x="127" y="2822"/>
                    <a:pt x="145" y="2772"/>
                  </a:cubicBezTo>
                  <a:lnTo>
                    <a:pt x="1093" y="9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45"/>
            <p:cNvSpPr>
              <a:spLocks/>
            </p:cNvSpPr>
            <p:nvPr/>
          </p:nvSpPr>
          <p:spPr bwMode="auto">
            <a:xfrm>
              <a:off x="1001" y="2021"/>
              <a:ext cx="290" cy="736"/>
            </a:xfrm>
            <a:custGeom>
              <a:avLst/>
              <a:gdLst/>
              <a:ahLst/>
              <a:cxnLst>
                <a:cxn ang="0">
                  <a:pos x="18" y="95"/>
                </a:cxn>
                <a:cxn ang="0">
                  <a:pos x="18" y="95"/>
                </a:cxn>
                <a:cxn ang="0">
                  <a:pos x="50" y="27"/>
                </a:cxn>
                <a:cxn ang="0">
                  <a:pos x="76" y="17"/>
                </a:cxn>
                <a:cxn ang="0">
                  <a:pos x="144" y="50"/>
                </a:cxn>
                <a:cxn ang="0">
                  <a:pos x="1092" y="2727"/>
                </a:cxn>
                <a:cxn ang="0">
                  <a:pos x="1060" y="2795"/>
                </a:cxn>
                <a:cxn ang="0">
                  <a:pos x="1034" y="2804"/>
                </a:cxn>
                <a:cxn ang="0">
                  <a:pos x="966" y="2772"/>
                </a:cxn>
                <a:cxn ang="0">
                  <a:pos x="18" y="95"/>
                </a:cxn>
              </a:cxnLst>
              <a:rect l="0" t="0" r="r" b="b"/>
              <a:pathLst>
                <a:path w="1110" h="2822">
                  <a:moveTo>
                    <a:pt x="18" y="95"/>
                  </a:moveTo>
                  <a:lnTo>
                    <a:pt x="18" y="95"/>
                  </a:lnTo>
                  <a:cubicBezTo>
                    <a:pt x="18" y="95"/>
                    <a:pt x="0" y="45"/>
                    <a:pt x="50" y="27"/>
                  </a:cubicBezTo>
                  <a:lnTo>
                    <a:pt x="76" y="17"/>
                  </a:lnTo>
                  <a:cubicBezTo>
                    <a:pt x="76" y="17"/>
                    <a:pt x="126" y="0"/>
                    <a:pt x="144" y="50"/>
                  </a:cubicBezTo>
                  <a:lnTo>
                    <a:pt x="1092" y="2727"/>
                  </a:lnTo>
                  <a:cubicBezTo>
                    <a:pt x="1092" y="2727"/>
                    <a:pt x="1110" y="2777"/>
                    <a:pt x="1060" y="2795"/>
                  </a:cubicBezTo>
                  <a:lnTo>
                    <a:pt x="1034" y="2804"/>
                  </a:lnTo>
                  <a:cubicBezTo>
                    <a:pt x="1034" y="2804"/>
                    <a:pt x="983" y="2822"/>
                    <a:pt x="966" y="2772"/>
                  </a:cubicBezTo>
                  <a:lnTo>
                    <a:pt x="18" y="95"/>
                  </a:lnTo>
                  <a:close/>
                </a:path>
              </a:pathLst>
            </a:custGeom>
            <a:solidFill>
              <a:schemeClr val="accent3">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 name="Title 1"/>
          <p:cNvSpPr>
            <a:spLocks noGrp="1"/>
          </p:cNvSpPr>
          <p:nvPr>
            <p:ph type="title"/>
          </p:nvPr>
        </p:nvSpPr>
        <p:spPr/>
        <p:txBody>
          <a:bodyPr>
            <a:normAutofit/>
          </a:bodyPr>
          <a:lstStyle/>
          <a:p>
            <a:r>
              <a:rPr lang="en-US" sz="4300" dirty="0" smtClean="0"/>
              <a:t>Why Do People Disagree?</a:t>
            </a:r>
            <a:endParaRPr lang="en-US" sz="4300" dirty="0"/>
          </a:p>
        </p:txBody>
      </p:sp>
      <p:sp>
        <p:nvSpPr>
          <p:cNvPr id="3" name="Content Placeholder 2"/>
          <p:cNvSpPr>
            <a:spLocks noGrp="1"/>
          </p:cNvSpPr>
          <p:nvPr>
            <p:ph idx="1"/>
          </p:nvPr>
        </p:nvSpPr>
        <p:spPr>
          <a:xfrm>
            <a:off x="2779706" y="2155616"/>
            <a:ext cx="6074973" cy="2687317"/>
          </a:xfrm>
        </p:spPr>
        <p:txBody>
          <a:bodyPr>
            <a:normAutofit/>
          </a:bodyPr>
          <a:lstStyle/>
          <a:p>
            <a:pPr marL="0" indent="0">
              <a:buNone/>
            </a:pPr>
            <a:r>
              <a:rPr lang="en-US" sz="2800" b="1" dirty="0" smtClean="0">
                <a:solidFill>
                  <a:srgbClr val="1F497D"/>
                </a:solidFill>
              </a:rPr>
              <a:t>A facilitative consultant understands the three reasons people disagree and uses the appropriate consensus-building strategy to bring clients and staff to agreement. </a:t>
            </a:r>
            <a:endParaRPr lang="en-US" sz="2800" dirty="0">
              <a:solidFill>
                <a:schemeClr val="tx2"/>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15</a:t>
            </a:fld>
            <a:endParaRPr lang="en-US" dirty="0"/>
          </a:p>
        </p:txBody>
      </p:sp>
      <p:sp>
        <p:nvSpPr>
          <p:cNvPr id="8" name="TextBox 7"/>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9-5</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55060382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0" y="-15979"/>
            <a:ext cx="9159599" cy="6873979"/>
          </a:xfrm>
          <a:prstGeom prst="rect">
            <a:avLst/>
          </a:prstGeom>
        </p:spPr>
      </p:pic>
      <p:sp>
        <p:nvSpPr>
          <p:cNvPr id="16" name="Title 1"/>
          <p:cNvSpPr txBox="1">
            <a:spLocks/>
          </p:cNvSpPr>
          <p:nvPr/>
        </p:nvSpPr>
        <p:spPr>
          <a:xfrm>
            <a:off x="336884" y="4014371"/>
            <a:ext cx="8807116" cy="2432467"/>
          </a:xfrm>
          <a:prstGeom prst="rect">
            <a:avLst/>
          </a:prstGeom>
        </p:spPr>
        <p:txBody>
          <a:bodyPr vert="horz" lIns="91440" tIns="45720" rIns="91440" bIns="45720" rtlCol="0" anchor="ctr">
            <a:noAutofit/>
          </a:bodyPr>
          <a:lstStyle/>
          <a:p>
            <a:pPr marL="793750" marR="0" lvl="0" indent="-793750" algn="l" defTabSz="457200" rtl="0" eaLnBrk="1" fontAlgn="auto" latinLnBrk="0" hangingPunct="1">
              <a:lnSpc>
                <a:spcPts val="6260"/>
              </a:lnSpc>
              <a:spcBef>
                <a:spcPct val="0"/>
              </a:spcBef>
              <a:spcAft>
                <a:spcPts val="0"/>
              </a:spcAft>
              <a:buClrTx/>
              <a:buSzTx/>
              <a:buFontTx/>
              <a:buNone/>
              <a:tabLst/>
              <a:defRPr/>
            </a:pPr>
            <a:r>
              <a:rPr lang="en-US" sz="4400" cap="all" dirty="0">
                <a:solidFill>
                  <a:schemeClr val="accent2"/>
                </a:solidFill>
                <a:latin typeface="Franklin Gothic Medium"/>
                <a:ea typeface="+mj-ea"/>
                <a:cs typeface="Franklin Gothic Medium"/>
              </a:rPr>
              <a:t>D</a:t>
            </a:r>
            <a:r>
              <a:rPr kumimoji="0" lang="en-US" sz="44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When Do You Take Control?</a:t>
            </a:r>
          </a:p>
        </p:txBody>
      </p:sp>
      <p:sp>
        <p:nvSpPr>
          <p:cNvPr id="3" name="Slide Number Placeholder 2"/>
          <p:cNvSpPr>
            <a:spLocks noGrp="1"/>
          </p:cNvSpPr>
          <p:nvPr>
            <p:ph type="sldNum" sz="quarter" idx="10"/>
          </p:nvPr>
        </p:nvSpPr>
        <p:spPr/>
        <p:txBody>
          <a:bodyPr/>
          <a:lstStyle/>
          <a:p>
            <a:fld id="{F29FD61F-2294-5D42-A9D7-9928D42B3773}" type="slidenum">
              <a:rPr lang="en-US" smtClean="0">
                <a:solidFill>
                  <a:schemeClr val="accent3"/>
                </a:solidFill>
              </a:rPr>
              <a:pPr/>
              <a:t>16</a:t>
            </a:fld>
            <a:endParaRPr lang="en-US" dirty="0">
              <a:solidFill>
                <a:schemeClr val="accent3"/>
              </a:solidFill>
            </a:endParaRPr>
          </a:p>
        </p:txBody>
      </p:sp>
    </p:spTree>
    <p:extLst>
      <p:ext uri="{BB962C8B-B14F-4D97-AF65-F5344CB8AC3E}">
        <p14:creationId xmlns:p14="http://schemas.microsoft.com/office/powerpoint/2010/main" val="4796927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D. When Do You Take Control?</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2"/>
                </a:solidFill>
              </a:rPr>
              <a:t>Critical Signs:</a:t>
            </a:r>
          </a:p>
          <a:p>
            <a:r>
              <a:rPr lang="en-US" sz="2800" dirty="0" smtClean="0">
                <a:solidFill>
                  <a:srgbClr val="1F497D"/>
                </a:solidFill>
              </a:rPr>
              <a:t>It’s </a:t>
            </a:r>
            <a:r>
              <a:rPr lang="en-US" sz="2800" b="1" u="sng" dirty="0" smtClean="0">
                <a:solidFill>
                  <a:srgbClr val="1F497D"/>
                </a:solidFill>
              </a:rPr>
              <a:t>taking</a:t>
            </a:r>
            <a:r>
              <a:rPr lang="en-US" sz="2800" dirty="0" smtClean="0">
                <a:solidFill>
                  <a:srgbClr val="1F497D"/>
                </a:solidFill>
              </a:rPr>
              <a:t> too much </a:t>
            </a:r>
            <a:r>
              <a:rPr lang="en-US" sz="2800" b="1" u="sng" dirty="0" smtClean="0">
                <a:solidFill>
                  <a:srgbClr val="1F497D"/>
                </a:solidFill>
              </a:rPr>
              <a:t>time</a:t>
            </a:r>
            <a:r>
              <a:rPr lang="en-US" sz="2800" dirty="0" smtClean="0">
                <a:solidFill>
                  <a:srgbClr val="1F497D"/>
                </a:solidFill>
              </a:rPr>
              <a:t>.</a:t>
            </a:r>
            <a:br>
              <a:rPr lang="en-US" sz="2800" dirty="0" smtClean="0">
                <a:solidFill>
                  <a:srgbClr val="1F497D"/>
                </a:solidFill>
              </a:rPr>
            </a:br>
            <a:endParaRPr lang="en-US" sz="2800" dirty="0" smtClean="0">
              <a:solidFill>
                <a:srgbClr val="1F497D"/>
              </a:solidFill>
            </a:endParaRPr>
          </a:p>
          <a:p>
            <a:r>
              <a:rPr lang="en-US" sz="2800" dirty="0" smtClean="0">
                <a:solidFill>
                  <a:srgbClr val="1F497D"/>
                </a:solidFill>
              </a:rPr>
              <a:t>The discussion begins to </a:t>
            </a:r>
            <a:r>
              <a:rPr lang="en-US" sz="2800" b="1" u="sng" dirty="0" smtClean="0">
                <a:solidFill>
                  <a:srgbClr val="1F497D"/>
                </a:solidFill>
              </a:rPr>
              <a:t>lose</a:t>
            </a:r>
            <a:r>
              <a:rPr lang="en-US" sz="2800" dirty="0" smtClean="0">
                <a:solidFill>
                  <a:srgbClr val="1F497D"/>
                </a:solidFill>
              </a:rPr>
              <a:t> </a:t>
            </a:r>
            <a:r>
              <a:rPr lang="en-US" sz="2800" b="1" u="sng" dirty="0" smtClean="0">
                <a:solidFill>
                  <a:srgbClr val="1F497D"/>
                </a:solidFill>
              </a:rPr>
              <a:t>focus</a:t>
            </a:r>
            <a:r>
              <a:rPr lang="en-US" sz="2800" dirty="0" smtClean="0">
                <a:solidFill>
                  <a:srgbClr val="1F497D"/>
                </a:solidFill>
              </a:rPr>
              <a:t>.</a:t>
            </a:r>
            <a:br>
              <a:rPr lang="en-US" sz="2800" dirty="0" smtClean="0">
                <a:solidFill>
                  <a:srgbClr val="1F497D"/>
                </a:solidFill>
              </a:rPr>
            </a:br>
            <a:endParaRPr lang="en-US" sz="2800" dirty="0" smtClean="0">
              <a:solidFill>
                <a:srgbClr val="1F497D"/>
              </a:solidFill>
            </a:endParaRPr>
          </a:p>
          <a:p>
            <a:r>
              <a:rPr lang="en-US" sz="2800" dirty="0" smtClean="0">
                <a:solidFill>
                  <a:srgbClr val="1F497D"/>
                </a:solidFill>
              </a:rPr>
              <a:t>You suspect that the discussion may become</a:t>
            </a:r>
            <a:br>
              <a:rPr lang="en-US" sz="2800" dirty="0" smtClean="0">
                <a:solidFill>
                  <a:srgbClr val="1F497D"/>
                </a:solidFill>
              </a:rPr>
            </a:br>
            <a:r>
              <a:rPr lang="en-US" sz="2800" b="1" u="sng" dirty="0" smtClean="0">
                <a:solidFill>
                  <a:srgbClr val="1F497D"/>
                </a:solidFill>
              </a:rPr>
              <a:t>emotionally</a:t>
            </a:r>
            <a:r>
              <a:rPr lang="en-US" sz="2800" dirty="0" smtClean="0">
                <a:solidFill>
                  <a:srgbClr val="1F497D"/>
                </a:solidFill>
              </a:rPr>
              <a:t> </a:t>
            </a:r>
            <a:r>
              <a:rPr lang="en-US" sz="2800" b="1" u="sng" dirty="0" smtClean="0">
                <a:solidFill>
                  <a:srgbClr val="1F497D"/>
                </a:solidFill>
              </a:rPr>
              <a:t>charged</a:t>
            </a:r>
            <a:r>
              <a:rPr lang="en-US" sz="2800" dirty="0" smtClean="0">
                <a:solidFill>
                  <a:srgbClr val="1F497D"/>
                </a:solidFill>
              </a:rPr>
              <a:t>.</a:t>
            </a:r>
          </a:p>
        </p:txBody>
      </p:sp>
      <p:sp>
        <p:nvSpPr>
          <p:cNvPr id="2" name="Slide Number Placeholder 1"/>
          <p:cNvSpPr>
            <a:spLocks noGrp="1"/>
          </p:cNvSpPr>
          <p:nvPr>
            <p:ph type="sldNum" sz="quarter" idx="10"/>
          </p:nvPr>
        </p:nvSpPr>
        <p:spPr/>
        <p:txBody>
          <a:bodyPr/>
          <a:lstStyle/>
          <a:p>
            <a:fld id="{D3A7A54F-1440-6D43-BEC7-AA5E25BCB837}" type="slidenum">
              <a:rPr lang="en-US" smtClean="0"/>
              <a:pPr/>
              <a:t>17</a:t>
            </a:fld>
            <a:endParaRPr lang="en-US" dirty="0"/>
          </a:p>
        </p:txBody>
      </p:sp>
      <p:sp>
        <p:nvSpPr>
          <p:cNvPr id="4" name="TextBox 3"/>
          <p:cNvSpPr txBox="1"/>
          <p:nvPr/>
        </p:nvSpPr>
        <p:spPr>
          <a:xfrm>
            <a:off x="8754150" y="417213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975013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D. When Do You Take Control?</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2"/>
                </a:solidFill>
              </a:rPr>
              <a:t>Methods for Taking Control:</a:t>
            </a:r>
          </a:p>
          <a:p>
            <a:r>
              <a:rPr lang="en-US" sz="2800" dirty="0" smtClean="0">
                <a:solidFill>
                  <a:srgbClr val="1F497D"/>
                </a:solidFill>
              </a:rPr>
              <a:t>Speak up during a pause in the discussion.</a:t>
            </a:r>
          </a:p>
          <a:p>
            <a:r>
              <a:rPr lang="en-US" sz="2800" dirty="0" smtClean="0">
                <a:solidFill>
                  <a:srgbClr val="1F497D"/>
                </a:solidFill>
              </a:rPr>
              <a:t>Interrupt in the middle of someone talking.</a:t>
            </a:r>
          </a:p>
          <a:p>
            <a:r>
              <a:rPr lang="en-US" sz="2800" dirty="0" smtClean="0">
                <a:solidFill>
                  <a:srgbClr val="1F497D"/>
                </a:solidFill>
              </a:rPr>
              <a:t>Make a “T” signal with your hands and call for a time-out.</a:t>
            </a:r>
          </a:p>
          <a:p>
            <a:r>
              <a:rPr lang="en-US" sz="2800" dirty="0" smtClean="0">
                <a:solidFill>
                  <a:srgbClr val="1F497D"/>
                </a:solidFill>
              </a:rPr>
              <a:t>Physically step in the space between the two people speaking and raise both hands as if to signal stop.</a:t>
            </a:r>
            <a:endParaRPr lang="en-US" sz="2800" dirty="0">
              <a:solidFill>
                <a:schemeClr val="tx2"/>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18</a:t>
            </a:fld>
            <a:endParaRPr lang="en-US" dirty="0"/>
          </a:p>
        </p:txBody>
      </p:sp>
      <p:sp>
        <p:nvSpPr>
          <p:cNvPr id="4" name="TextBox 3"/>
          <p:cNvSpPr txBox="1"/>
          <p:nvPr/>
        </p:nvSpPr>
        <p:spPr>
          <a:xfrm>
            <a:off x="8754150" y="464498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9-7</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6972378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291903" y="2598227"/>
            <a:ext cx="2210866" cy="1768693"/>
          </a:xfrm>
          <a:prstGeom prst="rect">
            <a:avLst/>
          </a:prstGeom>
        </p:spPr>
      </p:pic>
      <p:sp>
        <p:nvSpPr>
          <p:cNvPr id="4" name="Slide Number Placeholder 3"/>
          <p:cNvSpPr>
            <a:spLocks noGrp="1"/>
          </p:cNvSpPr>
          <p:nvPr>
            <p:ph type="sldNum" sz="quarter" idx="12"/>
          </p:nvPr>
        </p:nvSpPr>
        <p:spPr/>
        <p:txBody>
          <a:bodyPr/>
          <a:lstStyle/>
          <a:p>
            <a:fld id="{F29FD61F-2294-5D42-A9D7-9928D42B3773}" type="slidenum">
              <a:rPr lang="en-US" smtClean="0"/>
              <a:pPr/>
              <a:t>19</a:t>
            </a:fld>
            <a:endParaRPr lang="en-US" dirty="0"/>
          </a:p>
        </p:txBody>
      </p:sp>
      <p:sp>
        <p:nvSpPr>
          <p:cNvPr id="5" name="Title 4"/>
          <p:cNvSpPr>
            <a:spLocks noGrp="1"/>
          </p:cNvSpPr>
          <p:nvPr>
            <p:ph type="title"/>
          </p:nvPr>
        </p:nvSpPr>
        <p:spPr>
          <a:xfrm>
            <a:off x="783390" y="2412474"/>
            <a:ext cx="8071290" cy="2896126"/>
          </a:xfrm>
        </p:spPr>
        <p:txBody>
          <a:bodyPr anchor="t"/>
          <a:lstStyle/>
          <a:p>
            <a:r>
              <a:rPr lang="en-US" cap="all" dirty="0" smtClean="0"/>
              <a:t>Role play: </a:t>
            </a:r>
            <a:r>
              <a:rPr lang="en-US" dirty="0" smtClean="0"/>
              <a:t/>
            </a:r>
            <a:br>
              <a:rPr lang="en-US" dirty="0" smtClean="0"/>
            </a:br>
            <a:r>
              <a:rPr lang="en-US" sz="3700" dirty="0" smtClean="0"/>
              <a:t>Training Disagreement!</a:t>
            </a:r>
            <a:br>
              <a:rPr lang="en-US" sz="3700" dirty="0" smtClean="0"/>
            </a:br>
            <a:r>
              <a:rPr lang="en-US" sz="3700" dirty="0" smtClean="0"/>
              <a:t>- Justin and Avery</a:t>
            </a:r>
            <a:endParaRPr lang="en-US" sz="3700" dirty="0"/>
          </a:p>
        </p:txBody>
      </p:sp>
    </p:spTree>
    <p:extLst>
      <p:ext uri="{BB962C8B-B14F-4D97-AF65-F5344CB8AC3E}">
        <p14:creationId xmlns:p14="http://schemas.microsoft.com/office/powerpoint/2010/main" val="21201389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1968500"/>
            <a:ext cx="8071290" cy="4387849"/>
          </a:xfrm>
        </p:spPr>
        <p:txBody>
          <a:bodyPr numCol="1">
            <a:noAutofit/>
          </a:bodyPr>
          <a:lstStyle/>
          <a:p>
            <a:pPr marL="514350" indent="-514350">
              <a:buFont typeface="+mj-lt"/>
              <a:buAutoNum type="alphaUcPeriod"/>
            </a:pPr>
            <a:r>
              <a:rPr lang="en-US" sz="2400" dirty="0" smtClean="0"/>
              <a:t>The Mountains and Beaches Model</a:t>
            </a:r>
          </a:p>
          <a:p>
            <a:pPr marL="514350" indent="-514350">
              <a:buFont typeface="+mj-lt"/>
              <a:buAutoNum type="alphaUcPeriod"/>
            </a:pPr>
            <a:r>
              <a:rPr lang="en-US" sz="2400" dirty="0" smtClean="0"/>
              <a:t>Why Do People Disagree?</a:t>
            </a:r>
          </a:p>
          <a:p>
            <a:pPr marL="514350" indent="-514350">
              <a:buFont typeface="+mj-lt"/>
              <a:buAutoNum type="alphaUcPeriod"/>
            </a:pPr>
            <a:r>
              <a:rPr lang="en-US" sz="2400" dirty="0" smtClean="0"/>
              <a:t>Suppose It’s Level 3</a:t>
            </a:r>
          </a:p>
          <a:p>
            <a:pPr marL="514350" indent="-514350">
              <a:buFont typeface="+mj-lt"/>
              <a:buAutoNum type="alphaUcPeriod"/>
            </a:pPr>
            <a:r>
              <a:rPr lang="en-US" sz="2400" dirty="0" smtClean="0"/>
              <a:t>When Do You Take Control?</a:t>
            </a:r>
          </a:p>
          <a:p>
            <a:pPr marL="514350" indent="-514350">
              <a:buFont typeface="+mj-lt"/>
              <a:buAutoNum type="alphaUcPeriod"/>
            </a:pPr>
            <a:r>
              <a:rPr lang="en-US" sz="2400" dirty="0" smtClean="0"/>
              <a:t>Delineation</a:t>
            </a:r>
          </a:p>
          <a:p>
            <a:pPr marL="514350" indent="-514350">
              <a:buFont typeface="+mj-lt"/>
              <a:buAutoNum type="alphaUcPeriod"/>
            </a:pPr>
            <a:r>
              <a:rPr lang="en-US" sz="2400" dirty="0" smtClean="0"/>
              <a:t>Strengths and Weaknesses</a:t>
            </a:r>
          </a:p>
          <a:p>
            <a:pPr marL="514350" indent="-514350">
              <a:buFont typeface="+mj-lt"/>
              <a:buAutoNum type="alphaUcPeriod"/>
            </a:pPr>
            <a:r>
              <a:rPr lang="en-US" sz="2400" dirty="0" smtClean="0"/>
              <a:t>Merge</a:t>
            </a:r>
          </a:p>
          <a:p>
            <a:pPr marL="514350" indent="-514350">
              <a:buFont typeface="+mj-lt"/>
              <a:buAutoNum type="alphaUcPeriod"/>
            </a:pPr>
            <a:r>
              <a:rPr lang="en-US" sz="2400" dirty="0" smtClean="0"/>
              <a:t>Converge</a:t>
            </a:r>
          </a:p>
          <a:p>
            <a:pPr marL="514350" indent="-514350">
              <a:buFont typeface="+mj-lt"/>
              <a:buAutoNum type="alphaUcPeriod"/>
            </a:pPr>
            <a:r>
              <a:rPr lang="en-US" sz="2400" dirty="0" smtClean="0"/>
              <a:t>When to Move On</a:t>
            </a:r>
          </a:p>
        </p:txBody>
      </p:sp>
      <p:sp>
        <p:nvSpPr>
          <p:cNvPr id="5" name="Slide Number Placeholder 3"/>
          <p:cNvSpPr>
            <a:spLocks noGrp="1"/>
          </p:cNvSpPr>
          <p:nvPr>
            <p:ph type="sldNum" sz="quarter" idx="10"/>
          </p:nvPr>
        </p:nvSpPr>
        <p:spPr/>
        <p:txBody>
          <a:bodyPr/>
          <a:lstStyle/>
          <a:p>
            <a:fld id="{F29FD61F-2294-5D42-A9D7-9928D42B3773}" type="slidenum">
              <a:rPr lang="en-US" smtClean="0"/>
              <a:pPr/>
              <a:t>2</a:t>
            </a:fld>
            <a:endParaRPr lang="en-US" dirty="0"/>
          </a:p>
        </p:txBody>
      </p:sp>
      <p:sp>
        <p:nvSpPr>
          <p:cNvPr id="30" name="Title 4"/>
          <p:cNvSpPr txBox="1">
            <a:spLocks/>
          </p:cNvSpPr>
          <p:nvPr/>
        </p:nvSpPr>
        <p:spPr>
          <a:xfrm>
            <a:off x="783390" y="945215"/>
            <a:ext cx="80712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IX. BUILDING</a:t>
            </a:r>
            <a:r>
              <a:rPr kumimoji="0" lang="en-US" sz="3700" b="0" i="0" u="none" strike="noStrike" kern="1200" cap="all" spc="0" normalizeH="0" noProof="0" dirty="0" smtClean="0">
                <a:ln>
                  <a:noFill/>
                </a:ln>
                <a:solidFill>
                  <a:srgbClr val="AFBD22"/>
                </a:solidFill>
                <a:effectLst/>
                <a:uLnTx/>
                <a:uFillTx/>
                <a:latin typeface="Franklin Gothic Book"/>
                <a:ea typeface="+mj-ea"/>
                <a:cs typeface="Franklin Gothic Book"/>
              </a:rPr>
              <a:t> CONSENSUS</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453670430_41a0bc4259_o.jpg"/>
          <p:cNvPicPr>
            <a:picLocks noChangeAspect="1"/>
          </p:cNvPicPr>
          <p:nvPr/>
        </p:nvPicPr>
        <p:blipFill>
          <a:blip r:embed="rId3"/>
          <a:srcRect b="4287"/>
          <a:stretch>
            <a:fillRect/>
          </a:stretch>
        </p:blipFill>
        <p:spPr>
          <a:xfrm>
            <a:off x="0" y="0"/>
            <a:ext cx="9144000" cy="6858000"/>
          </a:xfrm>
          <a:prstGeom prst="rect">
            <a:avLst/>
          </a:prstGeom>
        </p:spPr>
      </p:pic>
      <p:grpSp>
        <p:nvGrpSpPr>
          <p:cNvPr id="2" name="Group 8"/>
          <p:cNvGrpSpPr/>
          <p:nvPr/>
        </p:nvGrpSpPr>
        <p:grpSpPr>
          <a:xfrm>
            <a:off x="0" y="2830109"/>
            <a:ext cx="9144000" cy="1143000"/>
            <a:chOff x="-206728" y="2830109"/>
            <a:chExt cx="14656015" cy="1143000"/>
          </a:xfrm>
        </p:grpSpPr>
        <p:sp>
          <p:nvSpPr>
            <p:cNvPr id="17" name="Rectangle 16"/>
            <p:cNvSpPr/>
            <p:nvPr/>
          </p:nvSpPr>
          <p:spPr>
            <a:xfrm>
              <a:off x="-206728" y="2883780"/>
              <a:ext cx="14656015" cy="946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06728" y="2830109"/>
              <a:ext cx="14656013"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lang="en-US" sz="5200" cap="all" dirty="0">
                  <a:solidFill>
                    <a:schemeClr val="accent2"/>
                  </a:solidFill>
                  <a:latin typeface="Franklin Gothic Medium"/>
                  <a:ea typeface="+mj-ea"/>
                  <a:cs typeface="Franklin Gothic Medium"/>
                </a:rPr>
                <a:t>E</a:t>
              </a:r>
              <a:r>
                <a:rPr kumimoji="0" lang="en-US" sz="52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Delineation</a:t>
              </a:r>
              <a:endParaRPr kumimoji="0" lang="en-US" sz="5200" b="0" i="0" u="none" strike="noStrike" kern="1200" cap="all" spc="0" normalizeH="0" baseline="0" noProof="0" dirty="0">
                <a:ln>
                  <a:noFill/>
                </a:ln>
                <a:solidFill>
                  <a:schemeClr val="accent2"/>
                </a:solidFill>
                <a:effectLst/>
                <a:uLnTx/>
                <a:uFillTx/>
                <a:latin typeface="Franklin Gothic Medium"/>
                <a:ea typeface="+mj-ea"/>
                <a:cs typeface="Franklin Gothic Medium"/>
              </a:endParaRPr>
            </a:p>
          </p:txBody>
        </p:sp>
      </p:grpSp>
      <p:pic>
        <p:nvPicPr>
          <p:cNvPr id="10" name="Picture 9"/>
          <p:cNvPicPr>
            <a:picLocks noChangeAspect="1"/>
          </p:cNvPicPr>
          <p:nvPr/>
        </p:nvPicPr>
        <p:blipFill>
          <a:blip r:embed="rId4"/>
          <a:stretch>
            <a:fillRect/>
          </a:stretch>
        </p:blipFill>
        <p:spPr>
          <a:xfrm>
            <a:off x="6500608" y="6356607"/>
            <a:ext cx="2354072" cy="448056"/>
          </a:xfrm>
          <a:prstGeom prst="rect">
            <a:avLst/>
          </a:prstGeom>
        </p:spPr>
      </p:pic>
      <p:sp>
        <p:nvSpPr>
          <p:cNvPr id="11" name="Slide Number Placeholder 5"/>
          <p:cNvSpPr>
            <a:spLocks noGrp="1"/>
          </p:cNvSpPr>
          <p:nvPr>
            <p:ph type="sldNum" sz="quarter" idx="10"/>
          </p:nvPr>
        </p:nvSpPr>
        <p:spPr/>
        <p:txBody>
          <a:bodyPr anchor="b"/>
          <a:lstStyle>
            <a:lvl1pPr algn="ctr">
              <a:defRPr sz="1000">
                <a:solidFill>
                  <a:schemeClr val="bg1"/>
                </a:solidFill>
              </a:defRPr>
            </a:lvl1pPr>
          </a:lstStyle>
          <a:p>
            <a:fld id="{D3A7A54F-1440-6D43-BEC7-AA5E25BCB837}" type="slidenum">
              <a:rPr lang="en-US" smtClean="0"/>
              <a:pPr/>
              <a:t>20</a:t>
            </a:fld>
            <a:endParaRPr lang="en-US" dirty="0"/>
          </a:p>
        </p:txBody>
      </p:sp>
      <p:sp>
        <p:nvSpPr>
          <p:cNvPr id="12" name="TextBox 11"/>
          <p:cNvSpPr txBox="1"/>
          <p:nvPr/>
        </p:nvSpPr>
        <p:spPr>
          <a:xfrm>
            <a:off x="680960" y="6565612"/>
            <a:ext cx="3339376" cy="246221"/>
          </a:xfrm>
          <a:prstGeom prst="rect">
            <a:avLst/>
          </a:prstGeom>
          <a:noFill/>
        </p:spPr>
        <p:txBody>
          <a:bodyPr wrap="none" rtlCol="0">
            <a:spAutoFit/>
          </a:bodyPr>
          <a:lstStyle/>
          <a:p>
            <a:pPr algn="l"/>
            <a:r>
              <a:rPr lang="en-US" sz="1000" dirty="0" smtClean="0">
                <a:solidFill>
                  <a:srgbClr val="FFFFFF"/>
                </a:solidFill>
                <a:latin typeface="Franklin Gothic Book"/>
                <a:cs typeface="Franklin Gothic Book"/>
              </a:rPr>
              <a:t>Copyright 1992-2015, Leadership Strategies, Inc. - V15.01</a:t>
            </a:r>
          </a:p>
        </p:txBody>
      </p:sp>
      <p:sp>
        <p:nvSpPr>
          <p:cNvPr id="13" name="TextBox 12"/>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FFFFFF"/>
                </a:solidFill>
                <a:latin typeface="Franklin Gothic Book"/>
                <a:cs typeface="Franklin Gothic Book"/>
              </a:rPr>
              <a:t>Duplication prohibited without consent</a:t>
            </a:r>
          </a:p>
        </p:txBody>
      </p:sp>
    </p:spTree>
    <p:extLst>
      <p:ext uri="{BB962C8B-B14F-4D97-AF65-F5344CB8AC3E}">
        <p14:creationId xmlns:p14="http://schemas.microsoft.com/office/powerpoint/2010/main" val="35663068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E. Delineation</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1F497D"/>
                </a:solidFill>
              </a:rPr>
              <a:t>Step 1: Start with Agreement</a:t>
            </a:r>
          </a:p>
          <a:p>
            <a:r>
              <a:rPr lang="en-US" sz="2800" dirty="0" smtClean="0">
                <a:solidFill>
                  <a:srgbClr val="1F497D"/>
                </a:solidFill>
              </a:rPr>
              <a:t>“We seem to </a:t>
            </a:r>
            <a:r>
              <a:rPr lang="en-US" sz="2800" b="1" u="sng" dirty="0" smtClean="0">
                <a:solidFill>
                  <a:srgbClr val="1F497D"/>
                </a:solidFill>
              </a:rPr>
              <a:t>all</a:t>
            </a:r>
            <a:r>
              <a:rPr lang="en-US" sz="2800" dirty="0" smtClean="0">
                <a:solidFill>
                  <a:srgbClr val="1F497D"/>
                </a:solidFill>
              </a:rPr>
              <a:t> </a:t>
            </a:r>
            <a:r>
              <a:rPr lang="en-US" sz="2800" b="1" u="sng" dirty="0" smtClean="0">
                <a:solidFill>
                  <a:srgbClr val="1F497D"/>
                </a:solidFill>
              </a:rPr>
              <a:t>agree</a:t>
            </a:r>
            <a:r>
              <a:rPr lang="en-US" sz="2800" dirty="0" smtClean="0">
                <a:solidFill>
                  <a:srgbClr val="1F497D"/>
                </a:solidFill>
              </a:rPr>
              <a:t> </a:t>
            </a:r>
            <a:r>
              <a:rPr lang="en-US" sz="2800" b="1" u="sng" dirty="0" smtClean="0">
                <a:solidFill>
                  <a:srgbClr val="1F497D"/>
                </a:solidFill>
              </a:rPr>
              <a:t>that</a:t>
            </a:r>
            <a:r>
              <a:rPr lang="en-US" sz="2800" dirty="0" smtClean="0">
                <a:solidFill>
                  <a:srgbClr val="1F497D"/>
                </a:solidFill>
              </a:rPr>
              <a:t>...”</a:t>
            </a:r>
          </a:p>
          <a:p>
            <a:pPr marL="0" indent="0">
              <a:buNone/>
            </a:pPr>
            <a:endParaRPr lang="en-US" sz="2800" dirty="0" smtClean="0">
              <a:solidFill>
                <a:srgbClr val="1F497D"/>
              </a:solidFill>
            </a:endParaRPr>
          </a:p>
          <a:p>
            <a:pPr marL="0" indent="0">
              <a:buNone/>
            </a:pPr>
            <a:r>
              <a:rPr lang="en-US" sz="2800" b="1" dirty="0" smtClean="0">
                <a:solidFill>
                  <a:srgbClr val="1F497D"/>
                </a:solidFill>
              </a:rPr>
              <a:t>Step 2: Confirm Source of Disagreement</a:t>
            </a:r>
          </a:p>
          <a:p>
            <a:r>
              <a:rPr lang="en-US" sz="2800" dirty="0" smtClean="0">
                <a:solidFill>
                  <a:srgbClr val="1F497D"/>
                </a:solidFill>
              </a:rPr>
              <a:t>“Where we seem to disagree is… Is that right?”</a:t>
            </a:r>
          </a:p>
        </p:txBody>
      </p:sp>
      <p:sp>
        <p:nvSpPr>
          <p:cNvPr id="2" name="Slide Number Placeholder 1"/>
          <p:cNvSpPr>
            <a:spLocks noGrp="1"/>
          </p:cNvSpPr>
          <p:nvPr>
            <p:ph type="sldNum" sz="quarter" idx="10"/>
          </p:nvPr>
        </p:nvSpPr>
        <p:spPr/>
        <p:txBody>
          <a:bodyPr/>
          <a:lstStyle/>
          <a:p>
            <a:fld id="{D3A7A54F-1440-6D43-BEC7-AA5E25BCB837}" type="slidenum">
              <a:rPr lang="en-US" smtClean="0"/>
              <a:pPr/>
              <a:t>21</a:t>
            </a:fld>
            <a:endParaRPr lang="en-US" dirty="0"/>
          </a:p>
        </p:txBody>
      </p:sp>
      <p:sp>
        <p:nvSpPr>
          <p:cNvPr id="4" name="TextBox 3"/>
          <p:cNvSpPr txBox="1"/>
          <p:nvPr/>
        </p:nvSpPr>
        <p:spPr>
          <a:xfrm>
            <a:off x="8754150" y="339619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9-8</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062521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E. Delineation</a:t>
            </a:r>
            <a:endParaRPr lang="en-US" sz="4300" dirty="0"/>
          </a:p>
        </p:txBody>
      </p:sp>
      <p:sp>
        <p:nvSpPr>
          <p:cNvPr id="3" name="Content Placeholder 2"/>
          <p:cNvSpPr>
            <a:spLocks noGrp="1"/>
          </p:cNvSpPr>
          <p:nvPr>
            <p:ph idx="1"/>
          </p:nvPr>
        </p:nvSpPr>
        <p:spPr/>
        <p:txBody>
          <a:bodyPr>
            <a:normAutofit fontScale="92500" lnSpcReduction="10000"/>
          </a:bodyPr>
          <a:lstStyle/>
          <a:p>
            <a:pPr marL="0" indent="0">
              <a:buNone/>
            </a:pPr>
            <a:r>
              <a:rPr lang="en-US" sz="2800" b="1" dirty="0" smtClean="0">
                <a:solidFill>
                  <a:srgbClr val="1F497D"/>
                </a:solidFill>
              </a:rPr>
              <a:t>Step 3: DELINEATE the Alternatives	</a:t>
            </a:r>
          </a:p>
          <a:p>
            <a:r>
              <a:rPr lang="en-US" sz="2800" dirty="0" smtClean="0">
                <a:solidFill>
                  <a:srgbClr val="1F497D"/>
                </a:solidFill>
              </a:rPr>
              <a:t>One at a time, have the disagreers explain their alternatives.</a:t>
            </a:r>
          </a:p>
          <a:p>
            <a:r>
              <a:rPr lang="en-US" sz="2800" dirty="0" smtClean="0">
                <a:solidFill>
                  <a:srgbClr val="1F497D"/>
                </a:solidFill>
              </a:rPr>
              <a:t>If necessary, direct </a:t>
            </a:r>
            <a:r>
              <a:rPr lang="en-US" sz="2800" b="1" u="sng" dirty="0" smtClean="0">
                <a:solidFill>
                  <a:srgbClr val="1F497D"/>
                </a:solidFill>
              </a:rPr>
              <a:t>specific</a:t>
            </a:r>
            <a:r>
              <a:rPr lang="en-US" sz="2800" dirty="0" smtClean="0">
                <a:solidFill>
                  <a:srgbClr val="1F497D"/>
                </a:solidFill>
              </a:rPr>
              <a:t> </a:t>
            </a:r>
            <a:r>
              <a:rPr lang="en-US" sz="2800" b="1" u="sng" dirty="0" smtClean="0">
                <a:solidFill>
                  <a:srgbClr val="1F497D"/>
                </a:solidFill>
              </a:rPr>
              <a:t>questions</a:t>
            </a:r>
            <a:r>
              <a:rPr lang="en-US" sz="2800" dirty="0">
                <a:solidFill>
                  <a:srgbClr val="1F497D"/>
                </a:solidFill>
              </a:rPr>
              <a:t/>
            </a:r>
            <a:br>
              <a:rPr lang="en-US" sz="2800" dirty="0">
                <a:solidFill>
                  <a:srgbClr val="1F497D"/>
                </a:solidFill>
              </a:rPr>
            </a:br>
            <a:r>
              <a:rPr lang="en-US" sz="2800" dirty="0" smtClean="0">
                <a:solidFill>
                  <a:srgbClr val="1F497D"/>
                </a:solidFill>
              </a:rPr>
              <a:t>at the supporter of the alternative.</a:t>
            </a:r>
          </a:p>
          <a:p>
            <a:r>
              <a:rPr lang="en-US" sz="2800" dirty="0" smtClean="0">
                <a:solidFill>
                  <a:srgbClr val="1F497D"/>
                </a:solidFill>
              </a:rPr>
              <a:t>The questions should result in the group understanding – </a:t>
            </a:r>
          </a:p>
          <a:p>
            <a:pPr marL="0" indent="0">
              <a:buNone/>
            </a:pPr>
            <a:r>
              <a:rPr lang="en-US" sz="2800" dirty="0">
                <a:solidFill>
                  <a:srgbClr val="1F497D"/>
                </a:solidFill>
              </a:rPr>
              <a:t> </a:t>
            </a:r>
            <a:r>
              <a:rPr lang="en-US" sz="2800" dirty="0" smtClean="0">
                <a:solidFill>
                  <a:srgbClr val="1F497D"/>
                </a:solidFill>
              </a:rPr>
              <a:t>  </a:t>
            </a:r>
            <a:r>
              <a:rPr lang="en-US" sz="2800" dirty="0" smtClean="0">
                <a:solidFill>
                  <a:srgbClr val="AFBD22"/>
                </a:solidFill>
              </a:rPr>
              <a:t> -</a:t>
            </a:r>
            <a:r>
              <a:rPr lang="en-US" sz="2800" dirty="0" smtClean="0">
                <a:solidFill>
                  <a:srgbClr val="1F497D"/>
                </a:solidFill>
              </a:rPr>
              <a:t> How </a:t>
            </a:r>
            <a:r>
              <a:rPr lang="en-US" sz="2800" b="1" u="sng" dirty="0" smtClean="0">
                <a:solidFill>
                  <a:srgbClr val="1F497D"/>
                </a:solidFill>
              </a:rPr>
              <a:t>much</a:t>
            </a:r>
            <a:r>
              <a:rPr lang="en-US" sz="2800" dirty="0" smtClean="0">
                <a:solidFill>
                  <a:srgbClr val="1F497D"/>
                </a:solidFill>
              </a:rPr>
              <a:t>?</a:t>
            </a:r>
          </a:p>
          <a:p>
            <a:pPr marL="0" indent="0">
              <a:buNone/>
            </a:pPr>
            <a:r>
              <a:rPr lang="en-US" sz="2800" dirty="0">
                <a:solidFill>
                  <a:srgbClr val="1F497D"/>
                </a:solidFill>
              </a:rPr>
              <a:t> </a:t>
            </a:r>
            <a:r>
              <a:rPr lang="en-US" sz="2800" dirty="0" smtClean="0">
                <a:solidFill>
                  <a:srgbClr val="1F497D"/>
                </a:solidFill>
              </a:rPr>
              <a:t>   </a:t>
            </a:r>
            <a:r>
              <a:rPr lang="en-US" sz="2800" dirty="0" smtClean="0">
                <a:solidFill>
                  <a:srgbClr val="AFBD22"/>
                </a:solidFill>
              </a:rPr>
              <a:t>-</a:t>
            </a:r>
            <a:r>
              <a:rPr lang="en-US" sz="2800" dirty="0" smtClean="0">
                <a:solidFill>
                  <a:srgbClr val="1F497D"/>
                </a:solidFill>
              </a:rPr>
              <a:t> How </a:t>
            </a:r>
            <a:r>
              <a:rPr lang="en-US" sz="2800" b="1" u="sng" dirty="0" smtClean="0">
                <a:solidFill>
                  <a:srgbClr val="1F497D"/>
                </a:solidFill>
              </a:rPr>
              <a:t>long</a:t>
            </a:r>
            <a:r>
              <a:rPr lang="en-US" sz="2800" dirty="0" smtClean="0">
                <a:solidFill>
                  <a:srgbClr val="1F497D"/>
                </a:solidFill>
              </a:rPr>
              <a:t>?</a:t>
            </a:r>
          </a:p>
          <a:p>
            <a:pPr marL="0" indent="0">
              <a:buNone/>
            </a:pPr>
            <a:r>
              <a:rPr lang="en-US" sz="2800" dirty="0">
                <a:solidFill>
                  <a:srgbClr val="1F497D"/>
                </a:solidFill>
              </a:rPr>
              <a:t> </a:t>
            </a:r>
            <a:r>
              <a:rPr lang="en-US" sz="2800" dirty="0" smtClean="0">
                <a:solidFill>
                  <a:srgbClr val="1F497D"/>
                </a:solidFill>
              </a:rPr>
              <a:t>   </a:t>
            </a:r>
            <a:r>
              <a:rPr lang="en-US" sz="2800" dirty="0" smtClean="0">
                <a:solidFill>
                  <a:srgbClr val="AFBD22"/>
                </a:solidFill>
              </a:rPr>
              <a:t>-</a:t>
            </a:r>
            <a:r>
              <a:rPr lang="en-US" sz="2800" dirty="0" smtClean="0">
                <a:solidFill>
                  <a:srgbClr val="1F497D"/>
                </a:solidFill>
              </a:rPr>
              <a:t> </a:t>
            </a:r>
            <a:r>
              <a:rPr lang="en-US" sz="2800" b="1" u="sng" dirty="0" smtClean="0">
                <a:solidFill>
                  <a:srgbClr val="1F497D"/>
                </a:solidFill>
              </a:rPr>
              <a:t>Who</a:t>
            </a:r>
            <a:r>
              <a:rPr lang="en-US" sz="2800" dirty="0" smtClean="0">
                <a:solidFill>
                  <a:srgbClr val="1F497D"/>
                </a:solidFill>
              </a:rPr>
              <a:t> is involved?</a:t>
            </a:r>
          </a:p>
          <a:p>
            <a:pPr marL="0" indent="0">
              <a:buNone/>
            </a:pPr>
            <a:r>
              <a:rPr lang="en-US" sz="2800" dirty="0">
                <a:solidFill>
                  <a:srgbClr val="1F497D"/>
                </a:solidFill>
              </a:rPr>
              <a:t> </a:t>
            </a:r>
            <a:r>
              <a:rPr lang="en-US" sz="2800" dirty="0" smtClean="0">
                <a:solidFill>
                  <a:srgbClr val="1F497D"/>
                </a:solidFill>
              </a:rPr>
              <a:t>   </a:t>
            </a:r>
            <a:r>
              <a:rPr lang="en-US" sz="2800" dirty="0" smtClean="0">
                <a:solidFill>
                  <a:srgbClr val="AFBD22"/>
                </a:solidFill>
              </a:rPr>
              <a:t>-</a:t>
            </a:r>
            <a:r>
              <a:rPr lang="en-US" sz="2800" dirty="0" smtClean="0">
                <a:solidFill>
                  <a:srgbClr val="1F497D"/>
                </a:solidFill>
              </a:rPr>
              <a:t> </a:t>
            </a:r>
            <a:r>
              <a:rPr lang="en-US" sz="2800" b="1" u="sng" dirty="0" smtClean="0">
                <a:solidFill>
                  <a:srgbClr val="1F497D"/>
                </a:solidFill>
              </a:rPr>
              <a:t>What</a:t>
            </a:r>
            <a:r>
              <a:rPr lang="en-US" sz="2800" dirty="0" smtClean="0">
                <a:solidFill>
                  <a:srgbClr val="1F497D"/>
                </a:solidFill>
              </a:rPr>
              <a:t> is involved?</a:t>
            </a:r>
          </a:p>
        </p:txBody>
      </p:sp>
      <p:sp>
        <p:nvSpPr>
          <p:cNvPr id="2" name="Slide Number Placeholder 1"/>
          <p:cNvSpPr>
            <a:spLocks noGrp="1"/>
          </p:cNvSpPr>
          <p:nvPr>
            <p:ph type="sldNum" sz="quarter" idx="10"/>
          </p:nvPr>
        </p:nvSpPr>
        <p:spPr/>
        <p:txBody>
          <a:bodyPr/>
          <a:lstStyle/>
          <a:p>
            <a:fld id="{D3A7A54F-1440-6D43-BEC7-AA5E25BCB837}" type="slidenum">
              <a:rPr lang="en-US" smtClean="0"/>
              <a:pPr/>
              <a:t>22</a:t>
            </a:fld>
            <a:endParaRPr lang="en-US" dirty="0"/>
          </a:p>
        </p:txBody>
      </p:sp>
      <p:sp>
        <p:nvSpPr>
          <p:cNvPr id="4" name="TextBox 3"/>
          <p:cNvSpPr txBox="1"/>
          <p:nvPr/>
        </p:nvSpPr>
        <p:spPr>
          <a:xfrm>
            <a:off x="8754150" y="560195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9-8</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472442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934"/>
            <a:ext cx="9360976" cy="6989736"/>
          </a:xfrm>
          <a:prstGeom prst="rect">
            <a:avLst/>
          </a:prstGeom>
        </p:spPr>
      </p:pic>
      <p:grpSp>
        <p:nvGrpSpPr>
          <p:cNvPr id="2" name="Group 18"/>
          <p:cNvGrpSpPr/>
          <p:nvPr/>
        </p:nvGrpSpPr>
        <p:grpSpPr>
          <a:xfrm>
            <a:off x="0" y="864841"/>
            <a:ext cx="9360976" cy="1565534"/>
            <a:chOff x="342941" y="2369623"/>
            <a:chExt cx="8912385" cy="1630891"/>
          </a:xfrm>
        </p:grpSpPr>
        <p:sp>
          <p:nvSpPr>
            <p:cNvPr id="15" name="Rectangle 14"/>
            <p:cNvSpPr/>
            <p:nvPr/>
          </p:nvSpPr>
          <p:spPr>
            <a:xfrm>
              <a:off x="342941" y="2369623"/>
              <a:ext cx="8912385" cy="1630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16" name="Title 1"/>
            <p:cNvSpPr txBox="1">
              <a:spLocks/>
            </p:cNvSpPr>
            <p:nvPr/>
          </p:nvSpPr>
          <p:spPr>
            <a:xfrm>
              <a:off x="463507" y="2686937"/>
              <a:ext cx="8768908" cy="1143000"/>
            </a:xfrm>
            <a:prstGeom prst="rect">
              <a:avLst/>
            </a:prstGeom>
          </p:spPr>
          <p:txBody>
            <a:bodyPr vert="horz" lIns="91440" tIns="45720" rIns="91440" bIns="45720" rtlCol="0" anchor="ctr">
              <a:noAutofit/>
            </a:bodyPr>
            <a:lstStyle/>
            <a:p>
              <a:pPr marL="744538" lvl="0" indent="-744538">
                <a:lnSpc>
                  <a:spcPts val="6260"/>
                </a:lnSpc>
                <a:spcBef>
                  <a:spcPct val="0"/>
                </a:spcBef>
                <a:defRPr/>
              </a:pPr>
              <a:r>
                <a:rPr lang="en-US" sz="4800" cap="all" dirty="0">
                  <a:solidFill>
                    <a:schemeClr val="accent2"/>
                  </a:solidFill>
                  <a:latin typeface="Franklin Gothic Medium"/>
                  <a:ea typeface="+mj-ea"/>
                  <a:cs typeface="Franklin Gothic Medium"/>
                </a:rPr>
                <a:t>F</a:t>
              </a:r>
              <a:r>
                <a:rPr kumimoji="0" lang="en-US" sz="48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Strengths and </a:t>
              </a:r>
              <a:r>
                <a:rPr lang="en-US" sz="4800" cap="all" dirty="0" smtClean="0">
                  <a:solidFill>
                    <a:schemeClr val="accent2"/>
                  </a:solidFill>
                  <a:latin typeface="Franklin Gothic Medium"/>
                  <a:cs typeface="Franklin Gothic Medium"/>
                </a:rPr>
                <a:t>weaknesses</a:t>
              </a:r>
              <a:endParaRPr kumimoji="0" lang="en-US" sz="4800" b="0" i="0" u="none" strike="noStrike" kern="1200" cap="all" spc="0" normalizeH="0" baseline="0" noProof="0" dirty="0">
                <a:ln>
                  <a:noFill/>
                </a:ln>
                <a:solidFill>
                  <a:schemeClr val="accent2"/>
                </a:solidFill>
                <a:effectLst/>
                <a:uLnTx/>
                <a:uFillTx/>
                <a:latin typeface="Franklin Gothic Medium"/>
                <a:ea typeface="+mj-ea"/>
                <a:cs typeface="Franklin Gothic Medium"/>
              </a:endParaRPr>
            </a:p>
          </p:txBody>
        </p:sp>
      </p:grpSp>
      <p:pic>
        <p:nvPicPr>
          <p:cNvPr id="8" name="Picture 7"/>
          <p:cNvPicPr>
            <a:picLocks noChangeAspect="1"/>
          </p:cNvPicPr>
          <p:nvPr/>
        </p:nvPicPr>
        <p:blipFill>
          <a:blip r:embed="rId4"/>
          <a:stretch>
            <a:fillRect/>
          </a:stretch>
        </p:blipFill>
        <p:spPr>
          <a:xfrm>
            <a:off x="6500608" y="6356607"/>
            <a:ext cx="2354072" cy="448056"/>
          </a:xfrm>
          <a:prstGeom prst="rect">
            <a:avLst/>
          </a:prstGeom>
        </p:spPr>
      </p:pic>
      <p:sp>
        <p:nvSpPr>
          <p:cNvPr id="9" name="Slide Number Placeholder 5"/>
          <p:cNvSpPr>
            <a:spLocks noGrp="1"/>
          </p:cNvSpPr>
          <p:nvPr>
            <p:ph type="sldNum" sz="quarter" idx="10"/>
          </p:nvPr>
        </p:nvSpPr>
        <p:spPr/>
        <p:txBody>
          <a:bodyPr anchor="b"/>
          <a:lstStyle>
            <a:lvl1pPr algn="ctr">
              <a:defRPr sz="1000">
                <a:solidFill>
                  <a:schemeClr val="bg1"/>
                </a:solidFill>
              </a:defRPr>
            </a:lvl1pPr>
          </a:lstStyle>
          <a:p>
            <a:fld id="{D3A7A54F-1440-6D43-BEC7-AA5E25BCB837}" type="slidenum">
              <a:rPr lang="en-US" smtClean="0"/>
              <a:pPr/>
              <a:t>23</a:t>
            </a:fld>
            <a:endParaRPr lang="en-US" dirty="0"/>
          </a:p>
        </p:txBody>
      </p:sp>
      <p:sp>
        <p:nvSpPr>
          <p:cNvPr id="10" name="TextBox 9"/>
          <p:cNvSpPr txBox="1"/>
          <p:nvPr/>
        </p:nvSpPr>
        <p:spPr>
          <a:xfrm>
            <a:off x="680960" y="6565612"/>
            <a:ext cx="3339376" cy="246221"/>
          </a:xfrm>
          <a:prstGeom prst="rect">
            <a:avLst/>
          </a:prstGeom>
          <a:noFill/>
        </p:spPr>
        <p:txBody>
          <a:bodyPr wrap="none" rtlCol="0">
            <a:spAutoFit/>
          </a:bodyPr>
          <a:lstStyle/>
          <a:p>
            <a:pPr algn="l"/>
            <a:r>
              <a:rPr lang="en-US" sz="1000" dirty="0" smtClean="0">
                <a:solidFill>
                  <a:srgbClr val="FFFFFF"/>
                </a:solidFill>
                <a:latin typeface="Franklin Gothic Book"/>
                <a:cs typeface="Franklin Gothic Book"/>
              </a:rPr>
              <a:t>Copyright 1992-2015, Leadership Strategies, Inc. - V15.03</a:t>
            </a:r>
          </a:p>
        </p:txBody>
      </p:sp>
      <p:sp>
        <p:nvSpPr>
          <p:cNvPr id="11" name="TextBox 10"/>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FFFFFF"/>
                </a:solidFill>
                <a:latin typeface="Franklin Gothic Book"/>
                <a:cs typeface="Franklin Gothic Book"/>
              </a:rPr>
              <a:t>Duplication prohibited without consent</a:t>
            </a:r>
          </a:p>
        </p:txBody>
      </p:sp>
    </p:spTree>
    <p:extLst>
      <p:ext uri="{BB962C8B-B14F-4D97-AF65-F5344CB8AC3E}">
        <p14:creationId xmlns:p14="http://schemas.microsoft.com/office/powerpoint/2010/main" val="2482730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F. Strengths and Weaknesses</a:t>
            </a:r>
            <a:endParaRPr lang="en-US" sz="4300" dirty="0"/>
          </a:p>
        </p:txBody>
      </p:sp>
      <p:sp>
        <p:nvSpPr>
          <p:cNvPr id="3" name="Content Placeholder 2"/>
          <p:cNvSpPr>
            <a:spLocks noGrp="1"/>
          </p:cNvSpPr>
          <p:nvPr>
            <p:ph idx="1"/>
          </p:nvPr>
        </p:nvSpPr>
        <p:spPr/>
        <p:txBody>
          <a:bodyPr>
            <a:normAutofit lnSpcReduction="10000"/>
          </a:bodyPr>
          <a:lstStyle/>
          <a:p>
            <a:pPr marL="0" indent="0">
              <a:buNone/>
            </a:pPr>
            <a:r>
              <a:rPr lang="en-US" sz="2800" b="1" dirty="0" smtClean="0">
                <a:solidFill>
                  <a:srgbClr val="1F497D"/>
                </a:solidFill>
              </a:rPr>
              <a:t>Step 4: Identify the STRENGTHS and WEAKNESSES</a:t>
            </a:r>
          </a:p>
          <a:p>
            <a:r>
              <a:rPr lang="en-US" sz="2800" dirty="0" smtClean="0">
                <a:solidFill>
                  <a:srgbClr val="1F497D"/>
                </a:solidFill>
              </a:rPr>
              <a:t>Have the entire group focus on one alternative and give the strengths of the alternative.</a:t>
            </a:r>
          </a:p>
          <a:p>
            <a:r>
              <a:rPr lang="en-US" sz="2800" dirty="0" smtClean="0">
                <a:solidFill>
                  <a:srgbClr val="1F497D"/>
                </a:solidFill>
              </a:rPr>
              <a:t>Then, move on to the strengths of the next alternative.</a:t>
            </a:r>
          </a:p>
          <a:p>
            <a:r>
              <a:rPr lang="en-US" sz="2800" dirty="0" smtClean="0">
                <a:solidFill>
                  <a:srgbClr val="1F497D"/>
                </a:solidFill>
              </a:rPr>
              <a:t>Once all strengths are identified, get the weaknesses of each alternative.</a:t>
            </a:r>
          </a:p>
          <a:p>
            <a:r>
              <a:rPr lang="en-US" sz="2800" dirty="0" smtClean="0">
                <a:solidFill>
                  <a:srgbClr val="1F497D"/>
                </a:solidFill>
              </a:rPr>
              <a:t>An alternative method is to have each of the disagreers give the strengths of the alternative he/she opposes and the weaknesses of the one he/she supports.</a:t>
            </a:r>
          </a:p>
        </p:txBody>
      </p:sp>
      <p:sp>
        <p:nvSpPr>
          <p:cNvPr id="2" name="Slide Number Placeholder 1"/>
          <p:cNvSpPr>
            <a:spLocks noGrp="1"/>
          </p:cNvSpPr>
          <p:nvPr>
            <p:ph type="sldNum" sz="quarter" idx="10"/>
          </p:nvPr>
        </p:nvSpPr>
        <p:spPr/>
        <p:txBody>
          <a:bodyPr/>
          <a:lstStyle/>
          <a:p>
            <a:fld id="{D3A7A54F-1440-6D43-BEC7-AA5E25BCB837}" type="slidenum">
              <a:rPr lang="en-US" smtClean="0"/>
              <a:pPr/>
              <a:t>24</a:t>
            </a:fld>
            <a:endParaRPr lang="en-US" dirty="0"/>
          </a:p>
        </p:txBody>
      </p:sp>
      <p:sp>
        <p:nvSpPr>
          <p:cNvPr id="4" name="TextBox 3"/>
          <p:cNvSpPr txBox="1"/>
          <p:nvPr/>
        </p:nvSpPr>
        <p:spPr>
          <a:xfrm>
            <a:off x="8754150" y="5405774"/>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9-9</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641826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F. Strengths and Weaknesses</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i="1" dirty="0" smtClean="0">
                <a:solidFill>
                  <a:srgbClr val="1F497D"/>
                </a:solidFill>
              </a:rPr>
              <a:t>Avoid assigning a </a:t>
            </a:r>
            <a:r>
              <a:rPr lang="en-US" sz="2800" b="1" i="1" u="sng" dirty="0" smtClean="0">
                <a:solidFill>
                  <a:srgbClr val="1F497D"/>
                </a:solidFill>
              </a:rPr>
              <a:t>supporter</a:t>
            </a:r>
            <a:r>
              <a:rPr lang="en-US" sz="2800" b="1" i="1" dirty="0" smtClean="0">
                <a:solidFill>
                  <a:srgbClr val="1F497D"/>
                </a:solidFill>
              </a:rPr>
              <a:t> of an alternative to give its strengths!</a:t>
            </a:r>
          </a:p>
          <a:p>
            <a:pPr marL="0" indent="0">
              <a:buNone/>
            </a:pPr>
            <a:endParaRPr lang="en-US" sz="2800" b="1" i="1" dirty="0">
              <a:solidFill>
                <a:srgbClr val="1F497D"/>
              </a:solidFill>
            </a:endParaRPr>
          </a:p>
          <a:p>
            <a:pPr marL="0" indent="0">
              <a:buNone/>
            </a:pPr>
            <a:r>
              <a:rPr lang="en-US" sz="2800" b="1" dirty="0" smtClean="0">
                <a:solidFill>
                  <a:srgbClr val="1F497D"/>
                </a:solidFill>
              </a:rPr>
              <a:t>Take a consensus </a:t>
            </a:r>
            <a:r>
              <a:rPr lang="en-US" sz="2800" b="1" dirty="0">
                <a:solidFill>
                  <a:srgbClr val="1F497D"/>
                </a:solidFill>
              </a:rPr>
              <a:t>c</a:t>
            </a:r>
            <a:r>
              <a:rPr lang="en-US" sz="2800" b="1" dirty="0" smtClean="0">
                <a:solidFill>
                  <a:srgbClr val="1F497D"/>
                </a:solidFill>
              </a:rPr>
              <a:t>heck!</a:t>
            </a:r>
            <a:endParaRPr lang="en-US" sz="2800" dirty="0" smtClean="0">
              <a:solidFill>
                <a:srgbClr val="1F497D"/>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25</a:t>
            </a:fld>
            <a:endParaRPr lang="en-US" dirty="0"/>
          </a:p>
        </p:txBody>
      </p:sp>
      <p:sp>
        <p:nvSpPr>
          <p:cNvPr id="4" name="TextBox 3"/>
          <p:cNvSpPr txBox="1"/>
          <p:nvPr/>
        </p:nvSpPr>
        <p:spPr>
          <a:xfrm>
            <a:off x="8754150" y="279214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9-9</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29507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l="11765"/>
          <a:stretch>
            <a:fillRect/>
          </a:stretch>
        </p:blipFill>
        <p:spPr>
          <a:xfrm>
            <a:off x="0" y="-19297"/>
            <a:ext cx="9144000" cy="6896594"/>
          </a:xfrm>
          <a:prstGeom prst="rect">
            <a:avLst/>
          </a:prstGeom>
        </p:spPr>
      </p:pic>
      <p:grpSp>
        <p:nvGrpSpPr>
          <p:cNvPr id="2" name="Group 8"/>
          <p:cNvGrpSpPr/>
          <p:nvPr/>
        </p:nvGrpSpPr>
        <p:grpSpPr>
          <a:xfrm>
            <a:off x="0" y="2778730"/>
            <a:ext cx="9144000" cy="1684985"/>
            <a:chOff x="0" y="2778731"/>
            <a:chExt cx="9144000" cy="1143000"/>
          </a:xfrm>
        </p:grpSpPr>
        <p:sp>
          <p:nvSpPr>
            <p:cNvPr id="17" name="Rectangle 16"/>
            <p:cNvSpPr/>
            <p:nvPr/>
          </p:nvSpPr>
          <p:spPr>
            <a:xfrm>
              <a:off x="0" y="2883780"/>
              <a:ext cx="9144000" cy="946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0" y="2778731"/>
              <a:ext cx="9143999"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lang="en-US" sz="5900" cap="all" dirty="0" smtClean="0">
                  <a:solidFill>
                    <a:schemeClr val="accent2"/>
                  </a:solidFill>
                  <a:latin typeface="Franklin Gothic Medium"/>
                  <a:ea typeface="+mj-ea"/>
                  <a:cs typeface="Franklin Gothic Medium"/>
                </a:rPr>
                <a:t>  G</a:t>
              </a:r>
              <a:r>
                <a:rPr kumimoji="0" lang="en-US" sz="59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Merge</a:t>
              </a:r>
              <a:endParaRPr kumimoji="0" lang="en-US" sz="5900" b="0" i="0" u="none" strike="noStrike" kern="1200" cap="all" spc="0" normalizeH="0" baseline="0" noProof="0" dirty="0">
                <a:ln>
                  <a:noFill/>
                </a:ln>
                <a:solidFill>
                  <a:schemeClr val="accent2"/>
                </a:solidFill>
                <a:effectLst/>
                <a:uLnTx/>
                <a:uFillTx/>
                <a:latin typeface="Franklin Gothic Medium"/>
                <a:ea typeface="+mj-ea"/>
                <a:cs typeface="Franklin Gothic Medium"/>
              </a:endParaRPr>
            </a:p>
          </p:txBody>
        </p:sp>
      </p:grpSp>
      <p:pic>
        <p:nvPicPr>
          <p:cNvPr id="9" name="Picture 8"/>
          <p:cNvPicPr>
            <a:picLocks noChangeAspect="1"/>
          </p:cNvPicPr>
          <p:nvPr/>
        </p:nvPicPr>
        <p:blipFill>
          <a:blip r:embed="rId4"/>
          <a:stretch>
            <a:fillRect/>
          </a:stretch>
        </p:blipFill>
        <p:spPr>
          <a:xfrm>
            <a:off x="6500608" y="6356607"/>
            <a:ext cx="2354072" cy="448056"/>
          </a:xfrm>
          <a:prstGeom prst="rect">
            <a:avLst/>
          </a:prstGeom>
        </p:spPr>
      </p:pic>
      <p:sp>
        <p:nvSpPr>
          <p:cNvPr id="10" name="Slide Number Placeholder 5"/>
          <p:cNvSpPr>
            <a:spLocks noGrp="1"/>
          </p:cNvSpPr>
          <p:nvPr>
            <p:ph type="sldNum" sz="quarter" idx="10"/>
          </p:nvPr>
        </p:nvSpPr>
        <p:spPr/>
        <p:txBody>
          <a:bodyPr anchor="b"/>
          <a:lstStyle>
            <a:lvl1pPr algn="ctr">
              <a:defRPr sz="1000">
                <a:solidFill>
                  <a:schemeClr val="bg1"/>
                </a:solidFill>
              </a:defRPr>
            </a:lvl1pPr>
          </a:lstStyle>
          <a:p>
            <a:fld id="{D3A7A54F-1440-6D43-BEC7-AA5E25BCB837}" type="slidenum">
              <a:rPr lang="en-US" smtClean="0"/>
              <a:pPr/>
              <a:t>26</a:t>
            </a:fld>
            <a:endParaRPr lang="en-US" dirty="0"/>
          </a:p>
        </p:txBody>
      </p:sp>
      <p:sp>
        <p:nvSpPr>
          <p:cNvPr id="12" name="TextBox 11"/>
          <p:cNvSpPr txBox="1"/>
          <p:nvPr/>
        </p:nvSpPr>
        <p:spPr>
          <a:xfrm>
            <a:off x="680960" y="6565612"/>
            <a:ext cx="3339376" cy="246221"/>
          </a:xfrm>
          <a:prstGeom prst="rect">
            <a:avLst/>
          </a:prstGeom>
          <a:noFill/>
        </p:spPr>
        <p:txBody>
          <a:bodyPr wrap="none" rtlCol="0">
            <a:spAutoFit/>
          </a:bodyPr>
          <a:lstStyle/>
          <a:p>
            <a:pPr algn="l"/>
            <a:r>
              <a:rPr lang="en-US" sz="1000" dirty="0" smtClean="0">
                <a:solidFill>
                  <a:srgbClr val="FFFFFF"/>
                </a:solidFill>
                <a:latin typeface="Franklin Gothic Book"/>
                <a:cs typeface="Franklin Gothic Book"/>
              </a:rPr>
              <a:t>Copyright 1992-2015, Leadership Strategies, Inc. - V15.03</a:t>
            </a:r>
          </a:p>
        </p:txBody>
      </p:sp>
      <p:sp>
        <p:nvSpPr>
          <p:cNvPr id="13" name="TextBox 12"/>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FFFFFF"/>
                </a:solidFill>
                <a:latin typeface="Franklin Gothic Book"/>
                <a:cs typeface="Franklin Gothic Book"/>
              </a:rPr>
              <a:t>Duplication prohibited without consent</a:t>
            </a:r>
          </a:p>
        </p:txBody>
      </p:sp>
    </p:spTree>
    <p:extLst>
      <p:ext uri="{BB962C8B-B14F-4D97-AF65-F5344CB8AC3E}">
        <p14:creationId xmlns:p14="http://schemas.microsoft.com/office/powerpoint/2010/main" val="2695019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G. Merge</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1F497D"/>
                </a:solidFill>
              </a:rPr>
              <a:t>Step 5: If Necessary, Attempt to MERGE Alternatives</a:t>
            </a:r>
          </a:p>
          <a:p>
            <a:r>
              <a:rPr lang="en-US" sz="2800" dirty="0" smtClean="0">
                <a:solidFill>
                  <a:srgbClr val="1F497D"/>
                </a:solidFill>
              </a:rPr>
              <a:t>Create a new </a:t>
            </a:r>
            <a:r>
              <a:rPr lang="en-US" sz="2800" b="1" u="sng" dirty="0" smtClean="0">
                <a:solidFill>
                  <a:srgbClr val="1F497D"/>
                </a:solidFill>
              </a:rPr>
              <a:t>alternative</a:t>
            </a:r>
            <a:r>
              <a:rPr lang="en-US" sz="2800" dirty="0" smtClean="0">
                <a:solidFill>
                  <a:srgbClr val="1F497D"/>
                </a:solidFill>
              </a:rPr>
              <a:t> that incorporates the </a:t>
            </a:r>
            <a:r>
              <a:rPr lang="en-US" sz="2800" b="1" u="sng" dirty="0" smtClean="0">
                <a:solidFill>
                  <a:srgbClr val="1F497D"/>
                </a:solidFill>
              </a:rPr>
              <a:t>key</a:t>
            </a:r>
            <a:r>
              <a:rPr lang="en-US" sz="2800" dirty="0" smtClean="0">
                <a:solidFill>
                  <a:srgbClr val="1F497D"/>
                </a:solidFill>
              </a:rPr>
              <a:t> </a:t>
            </a:r>
            <a:r>
              <a:rPr lang="en-US" sz="2800" b="1" u="sng" dirty="0" smtClean="0">
                <a:solidFill>
                  <a:srgbClr val="1F497D"/>
                </a:solidFill>
              </a:rPr>
              <a:t>strengths</a:t>
            </a:r>
            <a:r>
              <a:rPr lang="en-US" sz="2800" dirty="0" smtClean="0">
                <a:solidFill>
                  <a:srgbClr val="1F497D"/>
                </a:solidFill>
              </a:rPr>
              <a:t> of each alternative.</a:t>
            </a:r>
          </a:p>
          <a:p>
            <a:r>
              <a:rPr lang="en-US" sz="2800" dirty="0" smtClean="0">
                <a:solidFill>
                  <a:srgbClr val="1F497D"/>
                </a:solidFill>
              </a:rPr>
              <a:t>“Let’s look at the first alternative. What are the one or two key strengths of this alternative?”</a:t>
            </a:r>
          </a:p>
          <a:p>
            <a:r>
              <a:rPr lang="en-US" sz="2800" dirty="0" smtClean="0">
                <a:solidFill>
                  <a:srgbClr val="1F497D"/>
                </a:solidFill>
              </a:rPr>
              <a:t>“What about the other alternative?”</a:t>
            </a:r>
          </a:p>
          <a:p>
            <a:r>
              <a:rPr lang="en-US" sz="2800" dirty="0" smtClean="0">
                <a:solidFill>
                  <a:srgbClr val="1F497D"/>
                </a:solidFill>
              </a:rPr>
              <a:t>“Is there a solution that combines these strengths?”</a:t>
            </a:r>
          </a:p>
          <a:p>
            <a:endParaRPr lang="en-US" sz="2400" dirty="0" smtClean="0">
              <a:solidFill>
                <a:srgbClr val="1F497D"/>
              </a:solidFill>
            </a:endParaRPr>
          </a:p>
          <a:p>
            <a:pPr marL="0" indent="0">
              <a:buNone/>
            </a:pPr>
            <a:r>
              <a:rPr lang="en-US" sz="2800" b="1" dirty="0" smtClean="0">
                <a:solidFill>
                  <a:srgbClr val="1F497D"/>
                </a:solidFill>
              </a:rPr>
              <a:t>Take a consensus check!</a:t>
            </a:r>
          </a:p>
        </p:txBody>
      </p:sp>
      <p:sp>
        <p:nvSpPr>
          <p:cNvPr id="2" name="Slide Number Placeholder 1"/>
          <p:cNvSpPr>
            <a:spLocks noGrp="1"/>
          </p:cNvSpPr>
          <p:nvPr>
            <p:ph type="sldNum" sz="quarter" idx="10"/>
          </p:nvPr>
        </p:nvSpPr>
        <p:spPr/>
        <p:txBody>
          <a:bodyPr/>
          <a:lstStyle/>
          <a:p>
            <a:fld id="{D3A7A54F-1440-6D43-BEC7-AA5E25BCB837}" type="slidenum">
              <a:rPr lang="en-US" smtClean="0"/>
              <a:pPr/>
              <a:t>27</a:t>
            </a:fld>
            <a:endParaRPr lang="en-US" dirty="0"/>
          </a:p>
        </p:txBody>
      </p:sp>
      <p:sp>
        <p:nvSpPr>
          <p:cNvPr id="4" name="TextBox 3"/>
          <p:cNvSpPr txBox="1"/>
          <p:nvPr/>
        </p:nvSpPr>
        <p:spPr>
          <a:xfrm>
            <a:off x="8754150" y="554814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9-10</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4175202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 y="0"/>
            <a:ext cx="9144000" cy="6889072"/>
          </a:xfrm>
          <a:prstGeom prst="rect">
            <a:avLst/>
          </a:prstGeom>
        </p:spPr>
      </p:pic>
      <p:grpSp>
        <p:nvGrpSpPr>
          <p:cNvPr id="2" name="Group 8"/>
          <p:cNvGrpSpPr/>
          <p:nvPr/>
        </p:nvGrpSpPr>
        <p:grpSpPr>
          <a:xfrm>
            <a:off x="-1" y="4885046"/>
            <a:ext cx="9136218" cy="1263089"/>
            <a:chOff x="-290519" y="2988477"/>
            <a:chExt cx="9400333" cy="946259"/>
          </a:xfrm>
        </p:grpSpPr>
        <p:sp>
          <p:nvSpPr>
            <p:cNvPr id="17" name="Rectangle 16"/>
            <p:cNvSpPr/>
            <p:nvPr/>
          </p:nvSpPr>
          <p:spPr>
            <a:xfrm>
              <a:off x="-290518" y="2988477"/>
              <a:ext cx="9400332" cy="946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290519" y="3043346"/>
              <a:ext cx="9400332" cy="816037"/>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ts val="6260"/>
                </a:lnSpc>
                <a:spcBef>
                  <a:spcPct val="0"/>
                </a:spcBef>
                <a:spcAft>
                  <a:spcPts val="0"/>
                </a:spcAft>
                <a:buClrTx/>
                <a:buSzTx/>
                <a:buFontTx/>
                <a:buNone/>
                <a:tabLst/>
                <a:defRPr/>
              </a:pPr>
              <a:r>
                <a:rPr lang="en-US" sz="4800" cap="all" noProof="0" dirty="0" smtClean="0">
                  <a:solidFill>
                    <a:schemeClr val="accent2"/>
                  </a:solidFill>
                  <a:latin typeface="Franklin Gothic Medium"/>
                  <a:ea typeface="+mj-ea"/>
                  <a:cs typeface="Franklin Gothic Medium"/>
                </a:rPr>
                <a:t>H</a:t>
              </a:r>
              <a:r>
                <a:rPr kumimoji="0" lang="en-US" sz="48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Converge</a:t>
              </a:r>
              <a:r>
                <a:rPr kumimoji="0" lang="en-US" sz="4800" b="0" i="0" u="none" strike="noStrike" kern="1200" cap="all" spc="0" normalizeH="0" noProof="0" dirty="0" smtClean="0">
                  <a:ln>
                    <a:noFill/>
                  </a:ln>
                  <a:solidFill>
                    <a:schemeClr val="accent2"/>
                  </a:solidFill>
                  <a:effectLst/>
                  <a:uLnTx/>
                  <a:uFillTx/>
                  <a:latin typeface="Franklin Gothic Medium"/>
                  <a:ea typeface="+mj-ea"/>
                  <a:cs typeface="Franklin Gothic Medium"/>
                </a:rPr>
                <a:t> on a solution</a:t>
              </a:r>
              <a:endParaRPr kumimoji="0" lang="en-US" sz="4800" b="0" i="0" u="none" strike="noStrike" kern="1200" cap="all" spc="0" normalizeH="0" baseline="0" noProof="0" dirty="0">
                <a:ln>
                  <a:noFill/>
                </a:ln>
                <a:solidFill>
                  <a:schemeClr val="accent2"/>
                </a:solidFill>
                <a:effectLst/>
                <a:uLnTx/>
                <a:uFillTx/>
                <a:latin typeface="Franklin Gothic Medium"/>
                <a:ea typeface="+mj-ea"/>
                <a:cs typeface="Franklin Gothic Medium"/>
              </a:endParaRPr>
            </a:p>
          </p:txBody>
        </p:sp>
      </p:grpSp>
      <p:sp>
        <p:nvSpPr>
          <p:cNvPr id="21" name="TextBox 20"/>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4" name="Slide Number Placeholder 3"/>
          <p:cNvSpPr>
            <a:spLocks noGrp="1"/>
          </p:cNvSpPr>
          <p:nvPr>
            <p:ph type="sldNum" sz="quarter" idx="10"/>
          </p:nvPr>
        </p:nvSpPr>
        <p:spPr/>
        <p:txBody>
          <a:bodyPr/>
          <a:lstStyle/>
          <a:p>
            <a:fld id="{F29FD61F-2294-5D42-A9D7-9928D42B3773}" type="slidenum">
              <a:rPr lang="en-US" smtClean="0"/>
              <a:pPr/>
              <a:t>28</a:t>
            </a:fld>
            <a:endParaRPr lang="en-US" dirty="0"/>
          </a:p>
        </p:txBody>
      </p:sp>
    </p:spTree>
    <p:extLst>
      <p:ext uri="{BB962C8B-B14F-4D97-AF65-F5344CB8AC3E}">
        <p14:creationId xmlns:p14="http://schemas.microsoft.com/office/powerpoint/2010/main" val="149541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H. Converge</a:t>
            </a:r>
            <a:endParaRPr lang="en-US" sz="43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b="1" dirty="0" smtClean="0">
                <a:solidFill>
                  <a:srgbClr val="1F497D"/>
                </a:solidFill>
              </a:rPr>
              <a:t>Step 6: Attempt to CONVERGE On a Solution</a:t>
            </a:r>
          </a:p>
          <a:p>
            <a:r>
              <a:rPr lang="en-US" sz="2800" dirty="0" smtClean="0">
                <a:solidFill>
                  <a:srgbClr val="1F497D"/>
                </a:solidFill>
              </a:rPr>
              <a:t>“I am sure we don’t have consensus yet, so let’s try something. Who has a problem with this alternative?” </a:t>
            </a:r>
            <a:r>
              <a:rPr lang="en-US" sz="2800" i="1" dirty="0" smtClean="0">
                <a:solidFill>
                  <a:srgbClr val="1F497D"/>
                </a:solidFill>
              </a:rPr>
              <a:t>(Select the alternative that you believe most agree with.)</a:t>
            </a:r>
          </a:p>
          <a:p>
            <a:r>
              <a:rPr lang="en-US" sz="2800" dirty="0" smtClean="0">
                <a:solidFill>
                  <a:srgbClr val="1F497D"/>
                </a:solidFill>
              </a:rPr>
              <a:t>“What is the </a:t>
            </a:r>
            <a:r>
              <a:rPr lang="en-US" sz="2800" b="1" u="sng" dirty="0" smtClean="0">
                <a:solidFill>
                  <a:srgbClr val="1F497D"/>
                </a:solidFill>
              </a:rPr>
              <a:t>least</a:t>
            </a:r>
            <a:r>
              <a:rPr lang="en-US" sz="2800" dirty="0" smtClean="0">
                <a:solidFill>
                  <a:srgbClr val="1F497D"/>
                </a:solidFill>
              </a:rPr>
              <a:t> amount of </a:t>
            </a:r>
            <a:r>
              <a:rPr lang="en-US" sz="2800" b="1" u="sng" dirty="0" smtClean="0">
                <a:solidFill>
                  <a:srgbClr val="1F497D"/>
                </a:solidFill>
              </a:rPr>
              <a:t>change</a:t>
            </a:r>
            <a:r>
              <a:rPr lang="en-US" sz="2800" dirty="0" smtClean="0">
                <a:solidFill>
                  <a:srgbClr val="1F497D"/>
                </a:solidFill>
              </a:rPr>
              <a:t> we can make to this alternative to have it be acceptable to you?” </a:t>
            </a:r>
            <a:r>
              <a:rPr lang="en-US" sz="2800" i="1" dirty="0" smtClean="0">
                <a:solidFill>
                  <a:srgbClr val="1F497D"/>
                </a:solidFill>
              </a:rPr>
              <a:t>(Direct the question to those who have a challenge with the changes.)</a:t>
            </a:r>
          </a:p>
          <a:p>
            <a:r>
              <a:rPr lang="en-US" sz="2800" dirty="0" smtClean="0">
                <a:solidFill>
                  <a:srgbClr val="1F497D"/>
                </a:solidFill>
              </a:rPr>
              <a:t>“Are these changes acceptable to everyone?”</a:t>
            </a:r>
          </a:p>
          <a:p>
            <a:pPr marL="0" indent="0">
              <a:buNone/>
            </a:pPr>
            <a:endParaRPr lang="en-US" sz="2800" dirty="0" smtClean="0">
              <a:solidFill>
                <a:srgbClr val="1F497D"/>
              </a:solidFill>
            </a:endParaRPr>
          </a:p>
          <a:p>
            <a:pPr marL="0" indent="0">
              <a:buNone/>
            </a:pPr>
            <a:r>
              <a:rPr lang="en-US" sz="2800" b="1" i="1" dirty="0">
                <a:solidFill>
                  <a:srgbClr val="1F497D"/>
                </a:solidFill>
              </a:rPr>
              <a:t>Continue with this pattern in an attempt to converge on a solution that is acceptable</a:t>
            </a:r>
            <a:r>
              <a:rPr lang="en-US" sz="2800" b="1" i="1" dirty="0" smtClean="0">
                <a:solidFill>
                  <a:srgbClr val="1F497D"/>
                </a:solidFill>
              </a:rPr>
              <a:t>.</a:t>
            </a:r>
            <a:endParaRPr lang="en-US" sz="2800" b="1" i="1" dirty="0">
              <a:solidFill>
                <a:srgbClr val="1F497D"/>
              </a:solidFill>
            </a:endParaRPr>
          </a:p>
        </p:txBody>
      </p:sp>
      <p:sp>
        <p:nvSpPr>
          <p:cNvPr id="2" name="Slide Number Placeholder 1"/>
          <p:cNvSpPr>
            <a:spLocks noGrp="1"/>
          </p:cNvSpPr>
          <p:nvPr>
            <p:ph type="sldNum" sz="quarter" idx="10"/>
          </p:nvPr>
        </p:nvSpPr>
        <p:spPr/>
        <p:txBody>
          <a:bodyPr/>
          <a:lstStyle/>
          <a:p>
            <a:fld id="{D3A7A54F-1440-6D43-BEC7-AA5E25BCB837}" type="slidenum">
              <a:rPr lang="en-US" smtClean="0"/>
              <a:pPr/>
              <a:t>29</a:t>
            </a:fld>
            <a:endParaRPr lang="en-US" dirty="0"/>
          </a:p>
        </p:txBody>
      </p:sp>
      <p:sp>
        <p:nvSpPr>
          <p:cNvPr id="4" name="TextBox 3"/>
          <p:cNvSpPr txBox="1"/>
          <p:nvPr/>
        </p:nvSpPr>
        <p:spPr>
          <a:xfrm>
            <a:off x="8754150" y="527342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9-11</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3406032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A. The Mountains &amp; Beaches Model</a:t>
            </a:r>
            <a:endParaRPr lang="en-US" sz="4000" dirty="0"/>
          </a:p>
        </p:txBody>
      </p:sp>
      <p:sp>
        <p:nvSpPr>
          <p:cNvPr id="13" name="Content Placeholder 2"/>
          <p:cNvSpPr>
            <a:spLocks noGrp="1"/>
          </p:cNvSpPr>
          <p:nvPr>
            <p:ph idx="1"/>
          </p:nvPr>
        </p:nvSpPr>
        <p:spPr>
          <a:xfrm>
            <a:off x="783390" y="4740946"/>
            <a:ext cx="8071290" cy="1615403"/>
          </a:xfrm>
        </p:spPr>
        <p:txBody>
          <a:bodyPr>
            <a:normAutofit/>
          </a:bodyPr>
          <a:lstStyle/>
          <a:p>
            <a:pPr marL="0" indent="0" algn="ctr">
              <a:buNone/>
            </a:pPr>
            <a:r>
              <a:rPr lang="en-US" dirty="0" smtClean="0">
                <a:solidFill>
                  <a:schemeClr val="tx2"/>
                </a:solidFill>
              </a:rPr>
              <a:t>The definition of consensus:</a:t>
            </a:r>
          </a:p>
          <a:p>
            <a:pPr marL="0" indent="0" algn="ctr">
              <a:buNone/>
            </a:pPr>
            <a:r>
              <a:rPr lang="en-US" sz="3000" b="1" dirty="0" smtClean="0">
                <a:solidFill>
                  <a:schemeClr val="tx2"/>
                </a:solidFill>
              </a:rPr>
              <a:t>“I can live with it and support it.”</a:t>
            </a:r>
            <a:endParaRPr lang="en-US" sz="3000" b="1" dirty="0">
              <a:solidFill>
                <a:schemeClr val="tx2"/>
              </a:solidFill>
            </a:endParaRPr>
          </a:p>
        </p:txBody>
      </p:sp>
      <p:sp>
        <p:nvSpPr>
          <p:cNvPr id="2" name="Slide Number Placeholder 1"/>
          <p:cNvSpPr>
            <a:spLocks noGrp="1"/>
          </p:cNvSpPr>
          <p:nvPr>
            <p:ph type="sldNum" sz="quarter" idx="10"/>
          </p:nvPr>
        </p:nvSpPr>
        <p:spPr/>
        <p:txBody>
          <a:bodyPr/>
          <a:lstStyle/>
          <a:p>
            <a:fld id="{F29FD61F-2294-5D42-A9D7-9928D42B3773}" type="slidenum">
              <a:rPr lang="en-US" smtClean="0"/>
              <a:pPr/>
              <a:t>3</a:t>
            </a:fld>
            <a:endParaRPr lang="en-US" dirty="0"/>
          </a:p>
        </p:txBody>
      </p:sp>
      <p:pic>
        <p:nvPicPr>
          <p:cNvPr id="6" name="Picture 5"/>
          <p:cNvPicPr>
            <a:picLocks noChangeAspect="1"/>
          </p:cNvPicPr>
          <p:nvPr/>
        </p:nvPicPr>
        <p:blipFill>
          <a:blip r:embed="rId3"/>
          <a:stretch>
            <a:fillRect/>
          </a:stretch>
        </p:blipFill>
        <p:spPr>
          <a:xfrm>
            <a:off x="2160835" y="1513149"/>
            <a:ext cx="1981200" cy="863600"/>
          </a:xfrm>
          <a:prstGeom prst="rect">
            <a:avLst/>
          </a:prstGeom>
        </p:spPr>
      </p:pic>
      <p:pic>
        <p:nvPicPr>
          <p:cNvPr id="8" name="Picture 7"/>
          <p:cNvPicPr>
            <a:picLocks noChangeAspect="1"/>
          </p:cNvPicPr>
          <p:nvPr/>
        </p:nvPicPr>
        <p:blipFill>
          <a:blip r:embed="rId4"/>
          <a:stretch>
            <a:fillRect/>
          </a:stretch>
        </p:blipFill>
        <p:spPr>
          <a:xfrm>
            <a:off x="5181600" y="1513149"/>
            <a:ext cx="1828800" cy="787400"/>
          </a:xfrm>
          <a:prstGeom prst="rect">
            <a:avLst/>
          </a:prstGeom>
        </p:spPr>
      </p:pic>
      <p:cxnSp>
        <p:nvCxnSpPr>
          <p:cNvPr id="10" name="Straight Connector 9"/>
          <p:cNvCxnSpPr/>
          <p:nvPr/>
        </p:nvCxnSpPr>
        <p:spPr>
          <a:xfrm>
            <a:off x="4624835" y="1513149"/>
            <a:ext cx="0" cy="322779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0800000">
            <a:off x="1678036" y="2908490"/>
            <a:ext cx="5890719" cy="15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538151" y="2416766"/>
            <a:ext cx="1226568" cy="369332"/>
          </a:xfrm>
          <a:prstGeom prst="rect">
            <a:avLst/>
          </a:prstGeom>
          <a:noFill/>
        </p:spPr>
        <p:txBody>
          <a:bodyPr wrap="none" rtlCol="0">
            <a:spAutoFit/>
          </a:bodyPr>
          <a:lstStyle/>
          <a:p>
            <a:pPr algn="ctr"/>
            <a:r>
              <a:rPr lang="en-US" dirty="0" smtClean="0">
                <a:solidFill>
                  <a:schemeClr val="bg1">
                    <a:lumMod val="50000"/>
                  </a:schemeClr>
                </a:solidFill>
                <a:latin typeface="Franklin Gothic Medium"/>
                <a:cs typeface="Franklin Gothic Medium"/>
              </a:rPr>
              <a:t>Mountains</a:t>
            </a:r>
            <a:endParaRPr lang="en-US" dirty="0">
              <a:solidFill>
                <a:schemeClr val="bg1">
                  <a:lumMod val="50000"/>
                </a:schemeClr>
              </a:solidFill>
              <a:latin typeface="Franklin Gothic Medium"/>
              <a:cs typeface="Franklin Gothic Medium"/>
            </a:endParaRPr>
          </a:p>
        </p:txBody>
      </p:sp>
      <p:sp>
        <p:nvSpPr>
          <p:cNvPr id="19" name="TextBox 18"/>
          <p:cNvSpPr txBox="1"/>
          <p:nvPr/>
        </p:nvSpPr>
        <p:spPr>
          <a:xfrm>
            <a:off x="5580831" y="2416766"/>
            <a:ext cx="1030338" cy="369332"/>
          </a:xfrm>
          <a:prstGeom prst="rect">
            <a:avLst/>
          </a:prstGeom>
          <a:noFill/>
        </p:spPr>
        <p:txBody>
          <a:bodyPr wrap="none" rtlCol="0">
            <a:spAutoFit/>
          </a:bodyPr>
          <a:lstStyle/>
          <a:p>
            <a:pPr algn="ctr"/>
            <a:r>
              <a:rPr lang="en-US" dirty="0" smtClean="0">
                <a:solidFill>
                  <a:schemeClr val="bg1">
                    <a:lumMod val="50000"/>
                  </a:schemeClr>
                </a:solidFill>
                <a:latin typeface="Franklin Gothic Medium"/>
                <a:cs typeface="Franklin Gothic Medium"/>
              </a:rPr>
              <a:t>Beaches</a:t>
            </a:r>
            <a:endParaRPr lang="en-US" dirty="0">
              <a:solidFill>
                <a:schemeClr val="bg1">
                  <a:lumMod val="50000"/>
                </a:schemeClr>
              </a:solidFill>
              <a:latin typeface="Franklin Gothic Medium"/>
              <a:cs typeface="Franklin Gothic Medium"/>
            </a:endParaRPr>
          </a:p>
        </p:txBody>
      </p:sp>
      <p:sp>
        <p:nvSpPr>
          <p:cNvPr id="14" name="TextBox 13"/>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9-2</a:t>
            </a:r>
            <a:endParaRPr lang="en-US" sz="1400" dirty="0">
              <a:solidFill>
                <a:srgbClr val="002C54"/>
              </a:solidFill>
              <a:latin typeface="Arial Black" pitchFamily="34" charset="0"/>
            </a:endParaRPr>
          </a:p>
        </p:txBody>
      </p:sp>
      <p:sp>
        <p:nvSpPr>
          <p:cNvPr id="15" name="TextBox 14"/>
          <p:cNvSpPr txBox="1"/>
          <p:nvPr/>
        </p:nvSpPr>
        <p:spPr>
          <a:xfrm>
            <a:off x="8754150" y="5273733"/>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877850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unning-Man.jpg"/>
          <p:cNvPicPr>
            <a:picLocks noChangeAspect="1"/>
          </p:cNvPicPr>
          <p:nvPr/>
        </p:nvPicPr>
        <p:blipFill>
          <a:blip r:embed="rId3"/>
          <a:srcRect l="11268"/>
          <a:stretch>
            <a:fillRect/>
          </a:stretch>
        </p:blipFill>
        <p:spPr>
          <a:xfrm>
            <a:off x="0" y="0"/>
            <a:ext cx="9144000" cy="6858000"/>
          </a:xfrm>
          <a:prstGeom prst="rect">
            <a:avLst/>
          </a:prstGeom>
        </p:spPr>
      </p:pic>
      <p:grpSp>
        <p:nvGrpSpPr>
          <p:cNvPr id="2" name="Group 18"/>
          <p:cNvGrpSpPr/>
          <p:nvPr/>
        </p:nvGrpSpPr>
        <p:grpSpPr>
          <a:xfrm>
            <a:off x="-12025" y="2955870"/>
            <a:ext cx="9312439" cy="1188425"/>
            <a:chOff x="342945" y="2955870"/>
            <a:chExt cx="8801053" cy="1188425"/>
          </a:xfrm>
        </p:grpSpPr>
        <p:sp>
          <p:nvSpPr>
            <p:cNvPr id="15" name="Rectangle 14"/>
            <p:cNvSpPr/>
            <p:nvPr/>
          </p:nvSpPr>
          <p:spPr>
            <a:xfrm>
              <a:off x="342945" y="2955870"/>
              <a:ext cx="8653228" cy="11884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7" y="3001295"/>
              <a:ext cx="8657581" cy="1143000"/>
            </a:xfrm>
            <a:prstGeom prst="rect">
              <a:avLst/>
            </a:prstGeom>
          </p:spPr>
          <p:txBody>
            <a:bodyPr vert="horz" lIns="91440" tIns="45720" rIns="91440" bIns="45720" rtlCol="0" anchor="ctr">
              <a:noAutofit/>
            </a:bodyPr>
            <a:lstStyle/>
            <a:p>
              <a:pPr marL="0" marR="0" lvl="0" indent="0" defTabSz="457200" rtl="0" eaLnBrk="1" fontAlgn="auto" latinLnBrk="0" hangingPunct="1">
                <a:lnSpc>
                  <a:spcPts val="6260"/>
                </a:lnSpc>
                <a:spcBef>
                  <a:spcPct val="0"/>
                </a:spcBef>
                <a:spcAft>
                  <a:spcPts val="0"/>
                </a:spcAft>
                <a:buClrTx/>
                <a:buSzTx/>
                <a:buFontTx/>
                <a:buNone/>
                <a:tabLst/>
                <a:defRPr/>
              </a:pPr>
              <a:r>
                <a:rPr lang="en-US" sz="5800" cap="all" dirty="0">
                  <a:solidFill>
                    <a:schemeClr val="accent2"/>
                  </a:solidFill>
                  <a:latin typeface="Franklin Gothic Medium"/>
                  <a:ea typeface="+mj-ea"/>
                  <a:cs typeface="Franklin Gothic Medium"/>
                </a:rPr>
                <a:t>I</a:t>
              </a:r>
              <a:r>
                <a:rPr kumimoji="0" lang="en-US" sz="58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When to Move on</a:t>
              </a:r>
              <a:endParaRPr kumimoji="0" lang="en-US" sz="5800" b="0" i="0" u="none" strike="noStrike" kern="1200" cap="all" spc="0" normalizeH="0" baseline="0" noProof="0" dirty="0">
                <a:ln>
                  <a:noFill/>
                </a:ln>
                <a:solidFill>
                  <a:schemeClr val="accent2"/>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2" name="Slide Number Placeholder 5"/>
          <p:cNvSpPr>
            <a:spLocks noGrp="1"/>
          </p:cNvSpPr>
          <p:nvPr>
            <p:ph type="sldNum" sz="quarter" idx="10"/>
          </p:nvPr>
        </p:nvSpPr>
        <p:spPr/>
        <p:txBody>
          <a:bodyPr anchor="b"/>
          <a:lstStyle>
            <a:lvl1pPr algn="ctr">
              <a:defRPr sz="1000">
                <a:solidFill>
                  <a:schemeClr val="bg1"/>
                </a:solidFill>
              </a:defRPr>
            </a:lvl1pPr>
          </a:lstStyle>
          <a:p>
            <a:fld id="{D3A7A54F-1440-6D43-BEC7-AA5E25BCB837}" type="slidenum">
              <a:rPr lang="en-US" smtClean="0"/>
              <a:pPr/>
              <a:t>30</a:t>
            </a:fld>
            <a:endParaRPr lang="en-US" dirty="0"/>
          </a:p>
        </p:txBody>
      </p:sp>
      <p:sp>
        <p:nvSpPr>
          <p:cNvPr id="13" name="TextBox 12"/>
          <p:cNvSpPr txBox="1"/>
          <p:nvPr/>
        </p:nvSpPr>
        <p:spPr>
          <a:xfrm>
            <a:off x="680960" y="6565612"/>
            <a:ext cx="3339376" cy="246221"/>
          </a:xfrm>
          <a:prstGeom prst="rect">
            <a:avLst/>
          </a:prstGeom>
          <a:noFill/>
        </p:spPr>
        <p:txBody>
          <a:bodyPr wrap="none" rtlCol="0">
            <a:spAutoFit/>
          </a:bodyPr>
          <a:lstStyle/>
          <a:p>
            <a:pPr algn="l"/>
            <a:r>
              <a:rPr lang="en-US" sz="1000" dirty="0" smtClean="0">
                <a:solidFill>
                  <a:srgbClr val="FFFFFF"/>
                </a:solidFill>
                <a:latin typeface="Franklin Gothic Book"/>
                <a:cs typeface="Franklin Gothic Book"/>
              </a:rPr>
              <a:t>Copyright 1992-2015, Leadership Strategies, Inc. - V15.03</a:t>
            </a:r>
          </a:p>
        </p:txBody>
      </p:sp>
      <p:sp>
        <p:nvSpPr>
          <p:cNvPr id="17" name="TextBox 16"/>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FFFFFF"/>
                </a:solidFill>
                <a:latin typeface="Franklin Gothic Book"/>
                <a:cs typeface="Franklin Gothic Book"/>
              </a:rPr>
              <a:t>Duplication prohibited without consent</a:t>
            </a:r>
          </a:p>
        </p:txBody>
      </p:sp>
    </p:spTree>
    <p:extLst>
      <p:ext uri="{BB962C8B-B14F-4D97-AF65-F5344CB8AC3E}">
        <p14:creationId xmlns:p14="http://schemas.microsoft.com/office/powerpoint/2010/main" val="3033550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4300" dirty="0" smtClean="0"/>
              <a:t>I. When to Move On</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rgbClr val="1F497D"/>
                </a:solidFill>
              </a:rPr>
              <a:t>Step 7: If Consensus Is Still a Problem, MOVE ON</a:t>
            </a:r>
          </a:p>
          <a:p>
            <a:r>
              <a:rPr lang="en-US" sz="2800" dirty="0" smtClean="0">
                <a:solidFill>
                  <a:srgbClr val="1F497D"/>
                </a:solidFill>
              </a:rPr>
              <a:t>If consensus continues to be a problem, allow some time to pass by taking a short break or moving on and coming back to the topic later.</a:t>
            </a:r>
          </a:p>
          <a:p>
            <a:pPr marL="0" indent="0">
              <a:buNone/>
            </a:pPr>
            <a:endParaRPr lang="en-US" sz="1800" dirty="0" smtClean="0">
              <a:solidFill>
                <a:srgbClr val="1F497D"/>
              </a:solidFill>
            </a:endParaRPr>
          </a:p>
          <a:p>
            <a:pPr marL="0" indent="0">
              <a:buNone/>
            </a:pPr>
            <a:r>
              <a:rPr lang="en-US" sz="2800" b="1" i="1" dirty="0" smtClean="0">
                <a:solidFill>
                  <a:srgbClr val="1F497D"/>
                </a:solidFill>
              </a:rPr>
              <a:t>Typically, a fresh look at the issue yields a better understanding and a greater willingness to “live with” an alternative.</a:t>
            </a:r>
          </a:p>
        </p:txBody>
      </p:sp>
      <p:sp>
        <p:nvSpPr>
          <p:cNvPr id="2" name="Slide Number Placeholder 1"/>
          <p:cNvSpPr>
            <a:spLocks noGrp="1"/>
          </p:cNvSpPr>
          <p:nvPr>
            <p:ph type="sldNum" sz="quarter" idx="10"/>
          </p:nvPr>
        </p:nvSpPr>
        <p:spPr/>
        <p:txBody>
          <a:bodyPr/>
          <a:lstStyle/>
          <a:p>
            <a:fld id="{D3A7A54F-1440-6D43-BEC7-AA5E25BCB837}" type="slidenum">
              <a:rPr lang="en-US" smtClean="0"/>
              <a:pPr/>
              <a:t>31</a:t>
            </a:fld>
            <a:endParaRPr lang="en-US" dirty="0"/>
          </a:p>
        </p:txBody>
      </p:sp>
      <p:sp>
        <p:nvSpPr>
          <p:cNvPr id="4" name="TextBox 3"/>
          <p:cNvSpPr txBox="1"/>
          <p:nvPr/>
        </p:nvSpPr>
        <p:spPr>
          <a:xfrm>
            <a:off x="8754150" y="432775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9-12</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146034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9FD61F-2294-5D42-A9D7-9928D42B3773}" type="slidenum">
              <a:rPr lang="en-US" smtClean="0"/>
              <a:pPr/>
              <a:t>32</a:t>
            </a:fld>
            <a:endParaRPr lang="en-US" dirty="0"/>
          </a:p>
        </p:txBody>
      </p:sp>
      <p:sp>
        <p:nvSpPr>
          <p:cNvPr id="6" name="Title 5"/>
          <p:cNvSpPr>
            <a:spLocks noGrp="1"/>
          </p:cNvSpPr>
          <p:nvPr>
            <p:ph type="title"/>
          </p:nvPr>
        </p:nvSpPr>
        <p:spPr>
          <a:xfrm>
            <a:off x="380375" y="1565167"/>
            <a:ext cx="8071290" cy="1694614"/>
          </a:xfrm>
        </p:spPr>
        <p:txBody>
          <a:bodyPr anchor="ctr"/>
          <a:lstStyle/>
          <a:p>
            <a:r>
              <a:rPr lang="en-US" sz="7800" dirty="0" smtClean="0">
                <a:latin typeface="Franklin Gothic Medium"/>
                <a:cs typeface="Franklin Gothic Medium"/>
              </a:rPr>
              <a:t>MODULE REVIEW CONSENSUS</a:t>
            </a:r>
            <a:endParaRPr lang="en-US" sz="7800" dirty="0">
              <a:latin typeface="Franklin Gothic Medium"/>
              <a:cs typeface="Franklin Gothic Medium"/>
            </a:endParaRPr>
          </a:p>
        </p:txBody>
      </p:sp>
      <p:pic>
        <p:nvPicPr>
          <p:cNvPr id="7" name="Picture 6"/>
          <p:cNvPicPr>
            <a:picLocks noChangeAspect="1"/>
          </p:cNvPicPr>
          <p:nvPr/>
        </p:nvPicPr>
        <p:blipFill>
          <a:blip r:embed="rId3"/>
          <a:stretch>
            <a:fillRect/>
          </a:stretch>
        </p:blipFill>
        <p:spPr>
          <a:xfrm>
            <a:off x="6400799" y="2454478"/>
            <a:ext cx="2453881" cy="2102460"/>
          </a:xfrm>
          <a:prstGeom prst="rect">
            <a:avLst/>
          </a:prstGeom>
        </p:spPr>
      </p:pic>
    </p:spTree>
    <p:extLst>
      <p:ext uri="{BB962C8B-B14F-4D97-AF65-F5344CB8AC3E}">
        <p14:creationId xmlns:p14="http://schemas.microsoft.com/office/powerpoint/2010/main" val="4169364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Level 1 – they do not hear or understand</a:t>
            </a:r>
          </a:p>
          <a:p>
            <a:pPr>
              <a:spcAft>
                <a:spcPts val="1200"/>
              </a:spcAft>
            </a:pPr>
            <a:r>
              <a:rPr lang="en-US" dirty="0" smtClean="0"/>
              <a:t>Level 2 – different experience or values</a:t>
            </a:r>
          </a:p>
          <a:p>
            <a:pPr>
              <a:spcAft>
                <a:spcPts val="1200"/>
              </a:spcAft>
            </a:pPr>
            <a:r>
              <a:rPr lang="en-US" dirty="0" smtClean="0"/>
              <a:t>Level 3 – past history or personality differences</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33</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are the three reasons people disagree?</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350877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122791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Take it to a higher source</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34</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How do you address a Level 3 disagreement?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347816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670885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It’s taking too much time</a:t>
            </a:r>
          </a:p>
          <a:p>
            <a:pPr>
              <a:spcAft>
                <a:spcPts val="1200"/>
              </a:spcAft>
            </a:pPr>
            <a:r>
              <a:rPr lang="en-US" dirty="0" smtClean="0"/>
              <a:t>The discussion begins to lose focus</a:t>
            </a:r>
          </a:p>
          <a:p>
            <a:pPr>
              <a:spcAft>
                <a:spcPts val="1200"/>
              </a:spcAft>
            </a:pPr>
            <a:r>
              <a:rPr lang="en-US" dirty="0" smtClean="0"/>
              <a:t>You suspect that the discussion may become emotionally charged</a:t>
            </a:r>
          </a:p>
          <a:p>
            <a:pPr>
              <a:spcAft>
                <a:spcPts val="1200"/>
              </a:spcAft>
            </a:pPr>
            <a:r>
              <a:rPr lang="en-US" dirty="0" smtClean="0"/>
              <a:t>Only a few people are involved</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35</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When</a:t>
            </a:r>
            <a:r>
              <a:rPr kumimoji="0" lang="en-US" sz="3700" b="0" i="0" u="none" strike="noStrike" kern="1200" spc="0" normalizeH="0" noProof="0" dirty="0" smtClean="0">
                <a:ln>
                  <a:noFill/>
                </a:ln>
                <a:solidFill>
                  <a:srgbClr val="AFBD22"/>
                </a:solidFill>
                <a:effectLst/>
                <a:uLnTx/>
                <a:uFillTx/>
                <a:latin typeface="Franklin Gothic Medium"/>
                <a:ea typeface="+mj-ea"/>
                <a:cs typeface="Franklin Gothic Medium"/>
              </a:rPr>
              <a:t> should a consultant get involved with a disagreement</a:t>
            </a:r>
            <a:r>
              <a:rPr lang="en-US" sz="3700" dirty="0" smtClean="0">
                <a:solidFill>
                  <a:srgbClr val="AFBD22"/>
                </a:solidFill>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34271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4448110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Speak up during a pause</a:t>
            </a:r>
          </a:p>
          <a:p>
            <a:pPr>
              <a:spcAft>
                <a:spcPts val="1200"/>
              </a:spcAft>
            </a:pPr>
            <a:r>
              <a:rPr lang="en-US" dirty="0" smtClean="0"/>
              <a:t>Interrupt someone in the middle of speaking</a:t>
            </a:r>
          </a:p>
          <a:p>
            <a:pPr>
              <a:spcAft>
                <a:spcPts val="1200"/>
              </a:spcAft>
            </a:pPr>
            <a:r>
              <a:rPr lang="en-US" dirty="0" smtClean="0"/>
              <a:t>Make a “T” with your hands and call for a time-out</a:t>
            </a:r>
          </a:p>
          <a:p>
            <a:pPr>
              <a:spcAft>
                <a:spcPts val="1200"/>
              </a:spcAft>
            </a:pPr>
            <a:r>
              <a:rPr lang="en-US" dirty="0" smtClean="0"/>
              <a:t>Step into the space between the two people and raise both hands to signal stop</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36</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How </a:t>
            </a:r>
            <a:r>
              <a:rPr kumimoji="0" lang="en-US" sz="3700" b="0" i="0" u="none" strike="noStrike" kern="1200" spc="0" normalizeH="0" noProof="0" dirty="0" smtClean="0">
                <a:ln>
                  <a:noFill/>
                </a:ln>
                <a:solidFill>
                  <a:srgbClr val="AFBD22"/>
                </a:solidFill>
                <a:effectLst/>
                <a:uLnTx/>
                <a:uFillTx/>
                <a:latin typeface="Franklin Gothic Medium"/>
                <a:ea typeface="+mj-ea"/>
                <a:cs typeface="Franklin Gothic Medium"/>
              </a:rPr>
              <a:t>should a consultant get involved with a disagreement</a:t>
            </a:r>
            <a:r>
              <a:rPr lang="en-US" sz="3700" dirty="0" smtClean="0">
                <a:solidFill>
                  <a:srgbClr val="AFBD22"/>
                </a:solidFill>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34271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077055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Delineation</a:t>
            </a:r>
          </a:p>
          <a:p>
            <a:pPr>
              <a:spcAft>
                <a:spcPts val="1200"/>
              </a:spcAft>
            </a:pPr>
            <a:r>
              <a:rPr lang="en-US" dirty="0" smtClean="0"/>
              <a:t>Strengths and Weaknesses</a:t>
            </a:r>
          </a:p>
          <a:p>
            <a:pPr>
              <a:spcAft>
                <a:spcPts val="1200"/>
              </a:spcAft>
            </a:pPr>
            <a:r>
              <a:rPr lang="en-US" dirty="0" smtClean="0"/>
              <a:t>Merge</a:t>
            </a:r>
          </a:p>
          <a:p>
            <a:pPr>
              <a:spcAft>
                <a:spcPts val="1200"/>
              </a:spcAft>
            </a:pPr>
            <a:r>
              <a:rPr lang="en-US" dirty="0" smtClean="0"/>
              <a:t>Converge</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37</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are the four ways to build consensus</a:t>
            </a:r>
            <a:r>
              <a:rPr lang="en-US" sz="3700" dirty="0" smtClean="0">
                <a:solidFill>
                  <a:srgbClr val="AFBD22"/>
                </a:solidFill>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34271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230826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How much?</a:t>
            </a:r>
          </a:p>
          <a:p>
            <a:pPr>
              <a:spcAft>
                <a:spcPts val="1200"/>
              </a:spcAft>
            </a:pPr>
            <a:r>
              <a:rPr lang="en-US" dirty="0" smtClean="0"/>
              <a:t>How long?</a:t>
            </a:r>
          </a:p>
          <a:p>
            <a:pPr>
              <a:spcAft>
                <a:spcPts val="1200"/>
              </a:spcAft>
            </a:pPr>
            <a:r>
              <a:rPr lang="en-US" dirty="0" smtClean="0"/>
              <a:t>Who is involved?</a:t>
            </a:r>
          </a:p>
          <a:p>
            <a:pPr>
              <a:spcAft>
                <a:spcPts val="1200"/>
              </a:spcAft>
            </a:pPr>
            <a:r>
              <a:rPr lang="en-US" dirty="0" smtClean="0"/>
              <a:t>What is involved?</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38</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spc="0" normalizeH="0" baseline="0" noProof="0" dirty="0" smtClean="0">
                <a:ln>
                  <a:noFill/>
                </a:ln>
                <a:solidFill>
                  <a:srgbClr val="AFBD22"/>
                </a:solidFill>
                <a:effectLst/>
                <a:uLnTx/>
                <a:uFillTx/>
                <a:latin typeface="Franklin Gothic Medium"/>
                <a:ea typeface="+mj-ea"/>
                <a:cs typeface="Franklin Gothic Medium"/>
              </a:rPr>
              <a:t>What are the four key questions to answer in Delineation</a:t>
            </a:r>
            <a:r>
              <a:rPr lang="en-US" sz="3700" dirty="0" smtClean="0">
                <a:solidFill>
                  <a:srgbClr val="AFBD22"/>
                </a:solidFill>
                <a:latin typeface="Franklin Gothic Medium"/>
                <a:ea typeface="+mj-ea"/>
                <a:cs typeface="Franklin Gothic Medium"/>
              </a:rPr>
              <a:t>?</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434271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057556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fade">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64647"/>
            <a:ext cx="8071290" cy="4182061"/>
          </a:xfrm>
        </p:spPr>
        <p:txBody>
          <a:bodyPr/>
          <a:lstStyle/>
          <a:p>
            <a:r>
              <a:rPr lang="en-US" dirty="0" smtClean="0"/>
              <a:t>Strengths and strengths (the strengths of each alternative)</a:t>
            </a:r>
          </a:p>
          <a:p>
            <a:r>
              <a:rPr lang="en-US" dirty="0" smtClean="0"/>
              <a:t>Weaknesses and weaknesses (the weaknesses of each alternative)</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39</a:t>
            </a:fld>
            <a:endParaRPr lang="en-US" dirty="0"/>
          </a:p>
        </p:txBody>
      </p:sp>
      <p:sp>
        <p:nvSpPr>
          <p:cNvPr id="23" name="Title 4"/>
          <p:cNvSpPr txBox="1">
            <a:spLocks/>
          </p:cNvSpPr>
          <p:nvPr/>
        </p:nvSpPr>
        <p:spPr>
          <a:xfrm>
            <a:off x="783390" y="1036375"/>
            <a:ext cx="8071290" cy="1574457"/>
          </a:xfrm>
          <a:prstGeom prst="rect">
            <a:avLst/>
          </a:prstGeom>
        </p:spPr>
        <p:txBody>
          <a:bodyPr vert="horz" lIns="91440" tIns="45720" rIns="91440" bIns="45720" rtlCol="0" anchor="t">
            <a:noAutofit/>
          </a:bodyPr>
          <a:lstStyle/>
          <a:p>
            <a:pPr lvl="0">
              <a:spcBef>
                <a:spcPct val="0"/>
              </a:spcBef>
              <a:defRPr/>
            </a:pPr>
            <a:r>
              <a:rPr lang="en-US" sz="3600" dirty="0" smtClean="0">
                <a:solidFill>
                  <a:srgbClr val="AFBD22"/>
                </a:solidFill>
                <a:latin typeface="Franklin Gothic Medium"/>
                <a:cs typeface="Franklin Gothic Medium"/>
              </a:rPr>
              <a:t>When listing strengths and weaknesses, what is the preferred order?</a:t>
            </a:r>
            <a:endParaRPr lang="en-US" sz="3600" dirty="0">
              <a:solidFill>
                <a:srgbClr val="AFBD22"/>
              </a:solidFill>
              <a:latin typeface="Franklin Gothic Medium"/>
              <a:cs typeface="Franklin Gothic Medium"/>
            </a:endParaRPr>
          </a:p>
        </p:txBody>
      </p:sp>
      <p:sp>
        <p:nvSpPr>
          <p:cNvPr id="6" name="TextBox 5"/>
          <p:cNvSpPr txBox="1"/>
          <p:nvPr/>
        </p:nvSpPr>
        <p:spPr>
          <a:xfrm>
            <a:off x="8659755" y="312623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4024555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fade">
                                      <p:cBhvr>
                                        <p:cTn id="12" dur="5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i="1" dirty="0" smtClean="0"/>
              <a:t>The Facilitator’s Methodology </a:t>
            </a:r>
            <a:r>
              <a:rPr lang="en-US" sz="4300" baseline="30000" dirty="0" smtClean="0"/>
              <a:t>TM</a:t>
            </a:r>
            <a:r>
              <a:rPr lang="en-US" sz="4300" dirty="0" smtClean="0"/>
              <a:t> </a:t>
            </a:r>
            <a:endParaRPr lang="en-US" sz="4300" dirty="0"/>
          </a:p>
        </p:txBody>
      </p:sp>
      <p:sp>
        <p:nvSpPr>
          <p:cNvPr id="3" name="Content Placeholder 2"/>
          <p:cNvSpPr>
            <a:spLocks noGrp="1"/>
          </p:cNvSpPr>
          <p:nvPr>
            <p:ph idx="1"/>
          </p:nvPr>
        </p:nvSpPr>
        <p:spPr>
          <a:xfrm>
            <a:off x="783390" y="1094874"/>
            <a:ext cx="8071290" cy="5261476"/>
          </a:xfrm>
        </p:spPr>
        <p:txBody>
          <a:bodyPr>
            <a:normAutofit/>
          </a:bodyPr>
          <a:lstStyle/>
          <a:p>
            <a:pPr marL="0" indent="0" algn="ctr">
              <a:buNone/>
            </a:pPr>
            <a:r>
              <a:rPr lang="en-US" sz="2000" b="1" dirty="0" smtClean="0">
                <a:solidFill>
                  <a:srgbClr val="1F497D"/>
                </a:solidFill>
              </a:rPr>
              <a:t>The Leadership Strategies Approach for Structuring Successful Group Sessions</a:t>
            </a:r>
            <a:endParaRPr lang="en-US" sz="2000" dirty="0" smtClean="0">
              <a:solidFill>
                <a:srgbClr val="1F497D"/>
              </a:solidFill>
            </a:endParaRPr>
          </a:p>
          <a:p>
            <a:pPr marL="0" indent="0">
              <a:buNone/>
            </a:pPr>
            <a:endParaRPr lang="en-US" sz="2600" dirty="0">
              <a:solidFill>
                <a:schemeClr val="tx2"/>
              </a:solidFill>
            </a:endParaRPr>
          </a:p>
        </p:txBody>
      </p:sp>
      <p:sp>
        <p:nvSpPr>
          <p:cNvPr id="82" name="Slide Number Placeholder 81"/>
          <p:cNvSpPr>
            <a:spLocks noGrp="1"/>
          </p:cNvSpPr>
          <p:nvPr>
            <p:ph type="sldNum" sz="quarter" idx="10"/>
          </p:nvPr>
        </p:nvSpPr>
        <p:spPr/>
        <p:txBody>
          <a:bodyPr/>
          <a:lstStyle/>
          <a:p>
            <a:fld id="{D3A7A54F-1440-6D43-BEC7-AA5E25BCB837}" type="slidenum">
              <a:rPr lang="en-US" smtClean="0"/>
              <a:pPr/>
              <a:t>4</a:t>
            </a:fld>
            <a:endParaRPr lang="en-US" dirty="0"/>
          </a:p>
        </p:txBody>
      </p:sp>
      <p:sp>
        <p:nvSpPr>
          <p:cNvPr id="5" name="TextBox 4"/>
          <p:cNvSpPr txBox="1"/>
          <p:nvPr/>
        </p:nvSpPr>
        <p:spPr>
          <a:xfrm>
            <a:off x="8754150" y="562266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9-4</a:t>
            </a:r>
            <a:endParaRPr lang="en-US" sz="1400" dirty="0">
              <a:solidFill>
                <a:srgbClr val="002C54"/>
              </a:solidFill>
              <a:latin typeface="Arial Black" pitchFamily="34" charset="0"/>
            </a:endParaRPr>
          </a:p>
        </p:txBody>
      </p:sp>
      <p:sp>
        <p:nvSpPr>
          <p:cNvPr id="58" name="Oval 57"/>
          <p:cNvSpPr/>
          <p:nvPr/>
        </p:nvSpPr>
        <p:spPr>
          <a:xfrm>
            <a:off x="1719130"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59" name="Oval 58"/>
          <p:cNvSpPr/>
          <p:nvPr/>
        </p:nvSpPr>
        <p:spPr>
          <a:xfrm>
            <a:off x="3047683"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0" name="Oval 59"/>
          <p:cNvSpPr/>
          <p:nvPr/>
        </p:nvSpPr>
        <p:spPr>
          <a:xfrm>
            <a:off x="6632355"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1" name="Oval 60"/>
          <p:cNvSpPr/>
          <p:nvPr/>
        </p:nvSpPr>
        <p:spPr>
          <a:xfrm>
            <a:off x="4376236" y="2903708"/>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3.</a:t>
            </a:r>
          </a:p>
          <a:p>
            <a:pPr algn="ctr"/>
            <a:r>
              <a:rPr lang="en-US" sz="1200" dirty="0" smtClean="0">
                <a:solidFill>
                  <a:schemeClr val="bg1"/>
                </a:solidFill>
                <a:latin typeface="Franklin Gothic Book"/>
                <a:cs typeface="Franklin Gothic Book"/>
              </a:rPr>
              <a:t>Focusing</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Group</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2" name="Oval 61"/>
          <p:cNvSpPr/>
          <p:nvPr/>
        </p:nvSpPr>
        <p:spPr>
          <a:xfrm>
            <a:off x="5464863" y="2199854"/>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4.</a:t>
            </a:r>
          </a:p>
          <a:p>
            <a:pPr algn="ctr"/>
            <a:r>
              <a:rPr lang="en-US" sz="1200" dirty="0" smtClean="0">
                <a:solidFill>
                  <a:schemeClr val="bg1"/>
                </a:solidFill>
                <a:latin typeface="Franklin Gothic Book"/>
                <a:cs typeface="Franklin Gothic Book"/>
              </a:rPr>
              <a:t>The Power</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of the Pen</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3" name="Oval 62"/>
          <p:cNvSpPr/>
          <p:nvPr/>
        </p:nvSpPr>
        <p:spPr>
          <a:xfrm>
            <a:off x="5464863" y="3607562"/>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5.</a:t>
            </a:r>
          </a:p>
          <a:p>
            <a:pPr algn="ctr"/>
            <a:r>
              <a:rPr lang="en-US" sz="1200" dirty="0" smtClean="0">
                <a:solidFill>
                  <a:schemeClr val="bg1"/>
                </a:solidFill>
                <a:latin typeface="Franklin Gothic Book"/>
                <a:cs typeface="Franklin Gothic Book"/>
              </a:rPr>
              <a:t>Information</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Gathering</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4" name="Oval 63"/>
          <p:cNvSpPr/>
          <p:nvPr/>
        </p:nvSpPr>
        <p:spPr>
          <a:xfrm>
            <a:off x="5020401"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7.</a:t>
            </a:r>
          </a:p>
          <a:p>
            <a:pPr algn="ctr"/>
            <a:r>
              <a:rPr lang="en-US" sz="1200" dirty="0" smtClean="0">
                <a:solidFill>
                  <a:srgbClr val="FFFFFF"/>
                </a:solidFill>
                <a:latin typeface="Franklin Gothic Book"/>
                <a:cs typeface="Franklin Gothic Book"/>
              </a:rPr>
              <a:t>Consensus</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Building</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5" name="Oval 64"/>
          <p:cNvSpPr/>
          <p:nvPr/>
        </p:nvSpPr>
        <p:spPr>
          <a:xfrm>
            <a:off x="6208879"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8.</a:t>
            </a:r>
          </a:p>
          <a:p>
            <a:pPr algn="ctr"/>
            <a:r>
              <a:rPr lang="en-US" sz="1200" dirty="0" smtClean="0">
                <a:solidFill>
                  <a:srgbClr val="FFFFFF"/>
                </a:solidFill>
                <a:latin typeface="Franklin Gothic Book"/>
                <a:cs typeface="Franklin Gothic Book"/>
              </a:rPr>
              <a:t>Keeping the</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Energy High</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6" name="Oval 65"/>
          <p:cNvSpPr/>
          <p:nvPr/>
        </p:nvSpPr>
        <p:spPr>
          <a:xfrm>
            <a:off x="3831922"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6.</a:t>
            </a:r>
          </a:p>
          <a:p>
            <a:pPr algn="ctr"/>
            <a:r>
              <a:rPr lang="en-US" sz="1200" dirty="0" smtClean="0">
                <a:solidFill>
                  <a:srgbClr val="FFFFFF"/>
                </a:solidFill>
                <a:latin typeface="Franklin Gothic Book"/>
                <a:cs typeface="Franklin Gothic Book"/>
              </a:rPr>
              <a:t>Managing</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Dysfunction</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pic>
        <p:nvPicPr>
          <p:cNvPr id="67" name="Picture 66"/>
          <p:cNvPicPr>
            <a:picLocks noChangeAspect="1"/>
          </p:cNvPicPr>
          <p:nvPr/>
        </p:nvPicPr>
        <p:blipFill>
          <a:blip r:embed="rId3"/>
          <a:stretch>
            <a:fillRect/>
          </a:stretch>
        </p:blipFill>
        <p:spPr>
          <a:xfrm>
            <a:off x="5185839" y="4069330"/>
            <a:ext cx="155411" cy="181313"/>
          </a:xfrm>
          <a:prstGeom prst="rect">
            <a:avLst/>
          </a:prstGeom>
        </p:spPr>
      </p:pic>
      <p:pic>
        <p:nvPicPr>
          <p:cNvPr id="68" name="Picture 67"/>
          <p:cNvPicPr>
            <a:picLocks noChangeAspect="1"/>
          </p:cNvPicPr>
          <p:nvPr/>
        </p:nvPicPr>
        <p:blipFill>
          <a:blip r:embed="rId4"/>
          <a:stretch>
            <a:fillRect/>
          </a:stretch>
        </p:blipFill>
        <p:spPr>
          <a:xfrm>
            <a:off x="5192315" y="2711766"/>
            <a:ext cx="148935" cy="187788"/>
          </a:xfrm>
          <a:prstGeom prst="rect">
            <a:avLst/>
          </a:prstGeom>
        </p:spPr>
      </p:pic>
      <p:pic>
        <p:nvPicPr>
          <p:cNvPr id="69" name="Picture 68"/>
          <p:cNvPicPr>
            <a:picLocks noChangeAspect="1"/>
          </p:cNvPicPr>
          <p:nvPr/>
        </p:nvPicPr>
        <p:blipFill>
          <a:blip r:embed="rId5"/>
          <a:stretch>
            <a:fillRect/>
          </a:stretch>
        </p:blipFill>
        <p:spPr>
          <a:xfrm>
            <a:off x="5949431" y="3317046"/>
            <a:ext cx="77705" cy="220165"/>
          </a:xfrm>
          <a:prstGeom prst="rect">
            <a:avLst/>
          </a:prstGeom>
        </p:spPr>
      </p:pic>
      <p:sp>
        <p:nvSpPr>
          <p:cNvPr id="70" name="TextBox 69"/>
          <p:cNvSpPr txBox="1"/>
          <p:nvPr/>
        </p:nvSpPr>
        <p:spPr>
          <a:xfrm>
            <a:off x="2946398" y="5090249"/>
            <a:ext cx="941120" cy="523220"/>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71" name="Rectangle 70"/>
          <p:cNvSpPr/>
          <p:nvPr/>
        </p:nvSpPr>
        <p:spPr>
          <a:xfrm>
            <a:off x="2896474" y="4725294"/>
            <a:ext cx="4571801" cy="1207519"/>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 name="Straight Arrow Connector 71"/>
          <p:cNvCxnSpPr/>
          <p:nvPr/>
        </p:nvCxnSpPr>
        <p:spPr>
          <a:xfrm rot="5400000" flipH="1" flipV="1">
            <a:off x="4980973" y="4523305"/>
            <a:ext cx="40280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355343" y="1848251"/>
            <a:ext cx="1982730" cy="307777"/>
          </a:xfrm>
          <a:prstGeom prst="rect">
            <a:avLst/>
          </a:prstGeom>
          <a:noFill/>
        </p:spPr>
        <p:txBody>
          <a:bodyPr wrap="square" rtlCol="0">
            <a:spAutoFit/>
          </a:bodyPr>
          <a:lstStyle/>
          <a:p>
            <a:pPr algn="ctr"/>
            <a:r>
              <a:rPr lang="en-US" sz="1400" u="sng" dirty="0" smtClean="0">
                <a:solidFill>
                  <a:srgbClr val="00467F"/>
                </a:solidFill>
                <a:latin typeface="Franklin Gothic Medium"/>
                <a:cs typeface="Franklin Gothic Medium"/>
              </a:rPr>
              <a:t>The Facilitation Cycle</a:t>
            </a:r>
            <a:endParaRPr lang="en-US" sz="1400" u="sng" dirty="0">
              <a:solidFill>
                <a:srgbClr val="00467F"/>
              </a:solidFill>
              <a:latin typeface="Franklin Gothic Medium"/>
              <a:cs typeface="Franklin Gothic Medium"/>
            </a:endParaRPr>
          </a:p>
        </p:txBody>
      </p:sp>
      <p:cxnSp>
        <p:nvCxnSpPr>
          <p:cNvPr id="74" name="Straight Arrow Connector 73"/>
          <p:cNvCxnSpPr/>
          <p:nvPr/>
        </p:nvCxnSpPr>
        <p:spPr>
          <a:xfrm rot="5400000" flipH="1" flipV="1">
            <a:off x="564680" y="4969936"/>
            <a:ext cx="2047809" cy="1173"/>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89170" y="5992079"/>
            <a:ext cx="6179742" cy="1173"/>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719130" y="5468072"/>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10.</a:t>
            </a:r>
          </a:p>
          <a:p>
            <a:pPr algn="ctr"/>
            <a:r>
              <a:rPr lang="en-US" sz="1200" dirty="0" smtClean="0">
                <a:solidFill>
                  <a:srgbClr val="00467F"/>
                </a:solidFill>
                <a:latin typeface="Franklin Gothic Book"/>
                <a:cs typeface="Franklin Gothic Book"/>
              </a:rPr>
              <a:t>Agenda</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Setting</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cxnSp>
        <p:nvCxnSpPr>
          <p:cNvPr id="77" name="Straight Arrow Connector 76"/>
          <p:cNvCxnSpPr/>
          <p:nvPr/>
        </p:nvCxnSpPr>
        <p:spPr>
          <a:xfrm rot="5400000" flipH="1" flipV="1">
            <a:off x="6744420" y="4969937"/>
            <a:ext cx="2047809"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22365"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50918"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433476"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4316642" y="1899329"/>
            <a:ext cx="2247058" cy="2804990"/>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14336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70" grpId="0"/>
      <p:bldP spid="71" grpId="0" animBg="1"/>
      <p:bldP spid="73" grpId="0"/>
      <p:bldP spid="76" grpId="0" animBg="1"/>
      <p:bldP spid="8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64647"/>
            <a:ext cx="8071290" cy="4182061"/>
          </a:xfrm>
        </p:spPr>
        <p:txBody>
          <a:bodyPr/>
          <a:lstStyle/>
          <a:p>
            <a:r>
              <a:rPr lang="en-US" dirty="0" smtClean="0"/>
              <a:t>Avoid assigning a supporter of an alternative to advocate for its strengths</a:t>
            </a:r>
            <a:endParaRPr lang="en-US" dirty="0"/>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40</a:t>
            </a:fld>
            <a:endParaRPr lang="en-US" dirty="0"/>
          </a:p>
        </p:txBody>
      </p:sp>
      <p:sp>
        <p:nvSpPr>
          <p:cNvPr id="23" name="Title 4"/>
          <p:cNvSpPr txBox="1">
            <a:spLocks/>
          </p:cNvSpPr>
          <p:nvPr/>
        </p:nvSpPr>
        <p:spPr>
          <a:xfrm>
            <a:off x="783390" y="1036375"/>
            <a:ext cx="8071290" cy="1574457"/>
          </a:xfrm>
          <a:prstGeom prst="rect">
            <a:avLst/>
          </a:prstGeom>
        </p:spPr>
        <p:txBody>
          <a:bodyPr vert="horz" lIns="91440" tIns="45720" rIns="91440" bIns="45720" rtlCol="0" anchor="t">
            <a:noAutofit/>
          </a:bodyPr>
          <a:lstStyle/>
          <a:p>
            <a:pPr lvl="0">
              <a:spcBef>
                <a:spcPct val="0"/>
              </a:spcBef>
              <a:defRPr/>
            </a:pPr>
            <a:r>
              <a:rPr lang="en-US" sz="3600" dirty="0" smtClean="0">
                <a:solidFill>
                  <a:srgbClr val="AFBD22"/>
                </a:solidFill>
                <a:latin typeface="Franklin Gothic Medium"/>
                <a:cs typeface="Franklin Gothic Medium"/>
              </a:rPr>
              <a:t>What is a key tip to avoid when identifying strengths and weaknesses?</a:t>
            </a:r>
            <a:endParaRPr lang="en-US" sz="3600" dirty="0">
              <a:solidFill>
                <a:srgbClr val="AFBD22"/>
              </a:solidFill>
              <a:latin typeface="Franklin Gothic Medium"/>
              <a:cs typeface="Franklin Gothic Medium"/>
            </a:endParaRPr>
          </a:p>
        </p:txBody>
      </p:sp>
      <p:sp>
        <p:nvSpPr>
          <p:cNvPr id="6" name="TextBox 5"/>
          <p:cNvSpPr txBox="1"/>
          <p:nvPr/>
        </p:nvSpPr>
        <p:spPr>
          <a:xfrm>
            <a:off x="8659755" y="312623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6574506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4898590"/>
          </a:xfrm>
        </p:spPr>
        <p:txBody>
          <a:bodyPr/>
          <a:lstStyle/>
          <a:p>
            <a:pPr>
              <a:spcAft>
                <a:spcPts val="1200"/>
              </a:spcAft>
            </a:pPr>
            <a:r>
              <a:rPr lang="en-US" dirty="0" smtClean="0"/>
              <a:t>What is/are the key strength(s) of each of the existing alternatives?</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41</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is the key question when merging alternatives?</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TextBox 5"/>
          <p:cNvSpPr txBox="1"/>
          <p:nvPr/>
        </p:nvSpPr>
        <p:spPr>
          <a:xfrm>
            <a:off x="8659755" y="20083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18727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lstStyle/>
          <a:p>
            <a:r>
              <a:rPr lang="en-US" dirty="0" smtClean="0"/>
              <a:t>Review</a:t>
            </a:r>
            <a:endParaRPr lang="en-US" dirty="0"/>
          </a:p>
        </p:txBody>
      </p:sp>
      <p:sp>
        <p:nvSpPr>
          <p:cNvPr id="27" name="Content Placeholder 26"/>
          <p:cNvSpPr>
            <a:spLocks noGrp="1"/>
          </p:cNvSpPr>
          <p:nvPr>
            <p:ph idx="1"/>
          </p:nvPr>
        </p:nvSpPr>
        <p:spPr>
          <a:xfrm>
            <a:off x="783390" y="2207258"/>
            <a:ext cx="8071290" cy="1632916"/>
          </a:xfrm>
        </p:spPr>
        <p:txBody>
          <a:bodyPr/>
          <a:lstStyle/>
          <a:p>
            <a:pPr>
              <a:spcAft>
                <a:spcPts val="1200"/>
              </a:spcAft>
            </a:pPr>
            <a:r>
              <a:rPr lang="en-US" dirty="0" smtClean="0"/>
              <a:t>What is the least amount of change we need to make to this alternative to make it acceptable to you?</a:t>
            </a:r>
          </a:p>
        </p:txBody>
      </p:sp>
      <p:sp>
        <p:nvSpPr>
          <p:cNvPr id="5" name="Slide Number Placeholder 4"/>
          <p:cNvSpPr>
            <a:spLocks noGrp="1"/>
          </p:cNvSpPr>
          <p:nvPr>
            <p:ph type="sldNum" sz="quarter" idx="4294967295"/>
          </p:nvPr>
        </p:nvSpPr>
        <p:spPr>
          <a:xfrm>
            <a:off x="0" y="6446708"/>
            <a:ext cx="342943" cy="365125"/>
          </a:xfrm>
          <a:prstGeom prst="rect">
            <a:avLst/>
          </a:prstGeom>
        </p:spPr>
        <p:txBody>
          <a:bodyPr/>
          <a:lstStyle/>
          <a:p>
            <a:fld id="{F29FD61F-2294-5D42-A9D7-9928D42B3773}" type="slidenum">
              <a:rPr lang="en-US" smtClean="0"/>
              <a:pPr/>
              <a:t>42</a:t>
            </a:fld>
            <a:endParaRPr lang="en-US" dirty="0"/>
          </a:p>
        </p:txBody>
      </p:sp>
      <p:sp>
        <p:nvSpPr>
          <p:cNvPr id="23" name="Title 4"/>
          <p:cNvSpPr txBox="1">
            <a:spLocks/>
          </p:cNvSpPr>
          <p:nvPr/>
        </p:nvSpPr>
        <p:spPr>
          <a:xfrm>
            <a:off x="783390" y="1058274"/>
            <a:ext cx="8071290" cy="1148985"/>
          </a:xfrm>
          <a:prstGeom prst="rect">
            <a:avLst/>
          </a:prstGeom>
        </p:spPr>
        <p:txBody>
          <a:bodyPr vert="horz" lIns="91440" tIns="45720" rIns="91440" bIns="45720" rtlCol="0" anchor="ctr">
            <a:normAutofit lnSpcReduction="1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What is the key question for converging?</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6" name="Content Placeholder 26"/>
          <p:cNvSpPr txBox="1">
            <a:spLocks/>
          </p:cNvSpPr>
          <p:nvPr/>
        </p:nvSpPr>
        <p:spPr>
          <a:xfrm>
            <a:off x="783390" y="5178917"/>
            <a:ext cx="8071290" cy="1632916"/>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1200"/>
              </a:spcAft>
              <a:buClr>
                <a:srgbClr val="99AB21"/>
              </a:buClr>
              <a:buSzTx/>
              <a:buFont typeface="Arial"/>
              <a:buChar char="•"/>
              <a:tabLst/>
              <a:defRPr/>
            </a:pPr>
            <a:r>
              <a:rPr kumimoji="0" lang="en-US" sz="3200" b="0" i="0" u="none" strike="noStrike" kern="1200" cap="none" spc="0" normalizeH="0" baseline="0" noProof="0" dirty="0" smtClean="0">
                <a:ln>
                  <a:noFill/>
                </a:ln>
                <a:solidFill>
                  <a:srgbClr val="00467F"/>
                </a:solidFill>
                <a:effectLst/>
                <a:uLnTx/>
                <a:uFillTx/>
                <a:latin typeface="Franklin Gothic Book"/>
                <a:ea typeface="+mn-ea"/>
                <a:cs typeface="Franklin Gothic Book"/>
              </a:rPr>
              <a:t>Those in the minority</a:t>
            </a:r>
          </a:p>
        </p:txBody>
      </p:sp>
      <p:sp>
        <p:nvSpPr>
          <p:cNvPr id="7" name="Title 4"/>
          <p:cNvSpPr txBox="1">
            <a:spLocks/>
          </p:cNvSpPr>
          <p:nvPr/>
        </p:nvSpPr>
        <p:spPr>
          <a:xfrm>
            <a:off x="783390" y="4029933"/>
            <a:ext cx="8071290" cy="1148985"/>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dirty="0" smtClean="0">
                <a:solidFill>
                  <a:srgbClr val="AFBD22"/>
                </a:solidFill>
                <a:latin typeface="Franklin Gothic Medium"/>
                <a:ea typeface="+mj-ea"/>
                <a:cs typeface="Franklin Gothic Medium"/>
              </a:rPr>
              <a:t>To whom is this question addressed? </a:t>
            </a:r>
            <a:endParaRPr kumimoji="0" lang="en-US" sz="3700" b="0" i="0" u="none" strike="noStrike" kern="1200" spc="0" normalizeH="0" baseline="0" noProof="0" dirty="0">
              <a:ln>
                <a:noFill/>
              </a:ln>
              <a:solidFill>
                <a:srgbClr val="AFBD22"/>
              </a:solidFill>
              <a:effectLst/>
              <a:uLnTx/>
              <a:uFillTx/>
              <a:latin typeface="Franklin Gothic Medium"/>
              <a:ea typeface="+mj-ea"/>
              <a:cs typeface="Franklin Gothic Medium"/>
            </a:endParaRPr>
          </a:p>
        </p:txBody>
      </p:sp>
      <p:sp>
        <p:nvSpPr>
          <p:cNvPr id="8" name="TextBox 7"/>
          <p:cNvSpPr txBox="1"/>
          <p:nvPr/>
        </p:nvSpPr>
        <p:spPr>
          <a:xfrm>
            <a:off x="8659755" y="489357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808917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6"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1968500"/>
            <a:ext cx="8071290" cy="4387849"/>
          </a:xfrm>
        </p:spPr>
        <p:txBody>
          <a:bodyPr numCol="1">
            <a:noAutofit/>
          </a:bodyPr>
          <a:lstStyle/>
          <a:p>
            <a:pPr marL="514350" indent="-514350">
              <a:buFont typeface="+mj-lt"/>
              <a:buAutoNum type="alphaUcPeriod"/>
            </a:pPr>
            <a:r>
              <a:rPr lang="en-US" sz="2400" dirty="0" smtClean="0"/>
              <a:t>The Mountains and Beaches Model</a:t>
            </a:r>
          </a:p>
          <a:p>
            <a:pPr marL="514350" indent="-514350">
              <a:buFont typeface="+mj-lt"/>
              <a:buAutoNum type="alphaUcPeriod"/>
            </a:pPr>
            <a:r>
              <a:rPr lang="en-US" sz="2400" dirty="0" smtClean="0"/>
              <a:t>Why Do People Disagree?</a:t>
            </a:r>
          </a:p>
          <a:p>
            <a:pPr marL="514350" indent="-514350">
              <a:buFont typeface="+mj-lt"/>
              <a:buAutoNum type="alphaUcPeriod"/>
            </a:pPr>
            <a:r>
              <a:rPr lang="en-US" sz="2400" dirty="0" smtClean="0"/>
              <a:t>Suppose It’s Level 3</a:t>
            </a:r>
          </a:p>
          <a:p>
            <a:pPr marL="514350" indent="-514350">
              <a:buFont typeface="+mj-lt"/>
              <a:buAutoNum type="alphaUcPeriod"/>
            </a:pPr>
            <a:r>
              <a:rPr lang="en-US" sz="2400" dirty="0" smtClean="0"/>
              <a:t>When Do You Take Control?</a:t>
            </a:r>
          </a:p>
          <a:p>
            <a:pPr marL="514350" indent="-514350">
              <a:buFont typeface="+mj-lt"/>
              <a:buAutoNum type="alphaUcPeriod"/>
            </a:pPr>
            <a:r>
              <a:rPr lang="en-US" sz="2400" dirty="0" smtClean="0"/>
              <a:t>Delineation</a:t>
            </a:r>
          </a:p>
          <a:p>
            <a:pPr marL="514350" indent="-514350">
              <a:buFont typeface="+mj-lt"/>
              <a:buAutoNum type="alphaUcPeriod"/>
            </a:pPr>
            <a:r>
              <a:rPr lang="en-US" sz="2400" dirty="0" smtClean="0"/>
              <a:t>Strengths and Weaknesses</a:t>
            </a:r>
          </a:p>
          <a:p>
            <a:pPr marL="514350" indent="-514350">
              <a:buFont typeface="+mj-lt"/>
              <a:buAutoNum type="alphaUcPeriod"/>
            </a:pPr>
            <a:r>
              <a:rPr lang="en-US" sz="2400" dirty="0" smtClean="0"/>
              <a:t>Merge</a:t>
            </a:r>
          </a:p>
          <a:p>
            <a:pPr marL="514350" indent="-514350">
              <a:buFont typeface="+mj-lt"/>
              <a:buAutoNum type="alphaUcPeriod"/>
            </a:pPr>
            <a:r>
              <a:rPr lang="en-US" sz="2400" dirty="0" smtClean="0"/>
              <a:t>Converge</a:t>
            </a:r>
          </a:p>
          <a:p>
            <a:pPr marL="514350" indent="-514350">
              <a:buFont typeface="+mj-lt"/>
              <a:buAutoNum type="alphaUcPeriod"/>
            </a:pPr>
            <a:r>
              <a:rPr lang="en-US" sz="2400" dirty="0" smtClean="0"/>
              <a:t>When to Move On</a:t>
            </a:r>
          </a:p>
        </p:txBody>
      </p:sp>
      <p:sp>
        <p:nvSpPr>
          <p:cNvPr id="5" name="Slide Number Placeholder 3"/>
          <p:cNvSpPr>
            <a:spLocks noGrp="1"/>
          </p:cNvSpPr>
          <p:nvPr>
            <p:ph type="sldNum" sz="quarter" idx="10"/>
          </p:nvPr>
        </p:nvSpPr>
        <p:spPr/>
        <p:txBody>
          <a:bodyPr/>
          <a:lstStyle/>
          <a:p>
            <a:fld id="{F29FD61F-2294-5D42-A9D7-9928D42B3773}" type="slidenum">
              <a:rPr lang="en-US" smtClean="0"/>
              <a:pPr/>
              <a:t>43</a:t>
            </a:fld>
            <a:endParaRPr lang="en-US" dirty="0"/>
          </a:p>
        </p:txBody>
      </p:sp>
      <p:sp>
        <p:nvSpPr>
          <p:cNvPr id="30" name="Title 4"/>
          <p:cNvSpPr txBox="1">
            <a:spLocks/>
          </p:cNvSpPr>
          <p:nvPr/>
        </p:nvSpPr>
        <p:spPr>
          <a:xfrm>
            <a:off x="783390" y="993343"/>
            <a:ext cx="80712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IX. BUILDING</a:t>
            </a:r>
            <a:r>
              <a:rPr kumimoji="0" lang="en-US" sz="3700" b="0" i="0" u="none" strike="noStrike" kern="1200" cap="all" spc="0" normalizeH="0" noProof="0" dirty="0" smtClean="0">
                <a:ln>
                  <a:noFill/>
                </a:ln>
                <a:solidFill>
                  <a:srgbClr val="AFBD22"/>
                </a:solidFill>
                <a:effectLst/>
                <a:uLnTx/>
                <a:uFillTx/>
                <a:latin typeface="Franklin Gothic Book"/>
                <a:ea typeface="+mj-ea"/>
                <a:cs typeface="Franklin Gothic Book"/>
              </a:rPr>
              <a:t> CONSENSUS</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848888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i="1" dirty="0" smtClean="0"/>
              <a:t>The Facilitator’s Methodology </a:t>
            </a:r>
            <a:r>
              <a:rPr lang="en-US" sz="4300" baseline="30000" dirty="0" smtClean="0"/>
              <a:t>TM</a:t>
            </a:r>
            <a:r>
              <a:rPr lang="en-US" sz="4300" dirty="0" smtClean="0"/>
              <a:t> </a:t>
            </a:r>
            <a:endParaRPr lang="en-US" sz="4300" dirty="0"/>
          </a:p>
        </p:txBody>
      </p:sp>
      <p:sp>
        <p:nvSpPr>
          <p:cNvPr id="3" name="Content Placeholder 2"/>
          <p:cNvSpPr>
            <a:spLocks noGrp="1"/>
          </p:cNvSpPr>
          <p:nvPr>
            <p:ph idx="1"/>
          </p:nvPr>
        </p:nvSpPr>
        <p:spPr>
          <a:xfrm>
            <a:off x="783390" y="1022684"/>
            <a:ext cx="8071290" cy="5333666"/>
          </a:xfrm>
        </p:spPr>
        <p:txBody>
          <a:bodyPr>
            <a:normAutofit/>
          </a:bodyPr>
          <a:lstStyle/>
          <a:p>
            <a:pPr marL="0" indent="0" algn="ctr">
              <a:buNone/>
            </a:pPr>
            <a:r>
              <a:rPr lang="en-US" sz="2000" b="1" dirty="0" smtClean="0">
                <a:solidFill>
                  <a:srgbClr val="1F497D"/>
                </a:solidFill>
              </a:rPr>
              <a:t>The Leadership Strategies Approach for Structuring Successful Group Sessions</a:t>
            </a:r>
            <a:endParaRPr lang="en-US" sz="2000" dirty="0" smtClean="0">
              <a:solidFill>
                <a:srgbClr val="1F497D"/>
              </a:solidFill>
            </a:endParaRPr>
          </a:p>
          <a:p>
            <a:pPr marL="0" indent="0">
              <a:buNone/>
            </a:pPr>
            <a:endParaRPr lang="en-US" sz="2600" dirty="0">
              <a:solidFill>
                <a:schemeClr val="tx2"/>
              </a:solidFill>
            </a:endParaRPr>
          </a:p>
        </p:txBody>
      </p:sp>
      <p:sp>
        <p:nvSpPr>
          <p:cNvPr id="82" name="Slide Number Placeholder 81"/>
          <p:cNvSpPr>
            <a:spLocks noGrp="1"/>
          </p:cNvSpPr>
          <p:nvPr>
            <p:ph type="sldNum" sz="quarter" idx="10"/>
          </p:nvPr>
        </p:nvSpPr>
        <p:spPr/>
        <p:txBody>
          <a:bodyPr/>
          <a:lstStyle/>
          <a:p>
            <a:fld id="{D3A7A54F-1440-6D43-BEC7-AA5E25BCB837}" type="slidenum">
              <a:rPr lang="en-US" smtClean="0"/>
              <a:pPr/>
              <a:t>5</a:t>
            </a:fld>
            <a:endParaRPr lang="en-US" dirty="0"/>
          </a:p>
        </p:txBody>
      </p:sp>
      <p:sp>
        <p:nvSpPr>
          <p:cNvPr id="5" name="TextBox 4"/>
          <p:cNvSpPr txBox="1"/>
          <p:nvPr/>
        </p:nvSpPr>
        <p:spPr>
          <a:xfrm>
            <a:off x="8754150" y="562266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9-4</a:t>
            </a:r>
            <a:endParaRPr lang="en-US" sz="1400" dirty="0">
              <a:solidFill>
                <a:srgbClr val="002C54"/>
              </a:solidFill>
              <a:latin typeface="Arial Black" pitchFamily="34" charset="0"/>
            </a:endParaRPr>
          </a:p>
        </p:txBody>
      </p:sp>
      <p:sp>
        <p:nvSpPr>
          <p:cNvPr id="58" name="Oval 57"/>
          <p:cNvSpPr/>
          <p:nvPr/>
        </p:nvSpPr>
        <p:spPr>
          <a:xfrm>
            <a:off x="1719130"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59" name="Oval 58"/>
          <p:cNvSpPr/>
          <p:nvPr/>
        </p:nvSpPr>
        <p:spPr>
          <a:xfrm>
            <a:off x="3047683"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0" name="Oval 59"/>
          <p:cNvSpPr/>
          <p:nvPr/>
        </p:nvSpPr>
        <p:spPr>
          <a:xfrm>
            <a:off x="6632355"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1" name="Oval 60"/>
          <p:cNvSpPr/>
          <p:nvPr/>
        </p:nvSpPr>
        <p:spPr>
          <a:xfrm>
            <a:off x="4376236" y="2903708"/>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3.</a:t>
            </a:r>
          </a:p>
          <a:p>
            <a:pPr algn="ctr"/>
            <a:r>
              <a:rPr lang="en-US" sz="1200" dirty="0" smtClean="0">
                <a:solidFill>
                  <a:schemeClr val="bg1"/>
                </a:solidFill>
                <a:latin typeface="Franklin Gothic Book"/>
                <a:cs typeface="Franklin Gothic Book"/>
              </a:rPr>
              <a:t>Focusing</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Group</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2" name="Oval 61"/>
          <p:cNvSpPr/>
          <p:nvPr/>
        </p:nvSpPr>
        <p:spPr>
          <a:xfrm>
            <a:off x="5464863" y="2199854"/>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4.</a:t>
            </a:r>
          </a:p>
          <a:p>
            <a:pPr algn="ctr"/>
            <a:r>
              <a:rPr lang="en-US" sz="1200" dirty="0" smtClean="0">
                <a:solidFill>
                  <a:schemeClr val="bg1"/>
                </a:solidFill>
                <a:latin typeface="Franklin Gothic Book"/>
                <a:cs typeface="Franklin Gothic Book"/>
              </a:rPr>
              <a:t>The Power</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of the Pen</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3" name="Oval 62"/>
          <p:cNvSpPr/>
          <p:nvPr/>
        </p:nvSpPr>
        <p:spPr>
          <a:xfrm>
            <a:off x="5464863" y="3607562"/>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5.</a:t>
            </a:r>
          </a:p>
          <a:p>
            <a:pPr algn="ctr"/>
            <a:r>
              <a:rPr lang="en-US" sz="1200" dirty="0" smtClean="0">
                <a:solidFill>
                  <a:schemeClr val="bg1"/>
                </a:solidFill>
                <a:latin typeface="Franklin Gothic Book"/>
                <a:cs typeface="Franklin Gothic Book"/>
              </a:rPr>
              <a:t>Information</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Gathering</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4" name="Oval 63"/>
          <p:cNvSpPr/>
          <p:nvPr/>
        </p:nvSpPr>
        <p:spPr>
          <a:xfrm>
            <a:off x="5020401"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7.</a:t>
            </a:r>
          </a:p>
          <a:p>
            <a:pPr algn="ctr"/>
            <a:r>
              <a:rPr lang="en-US" sz="1200" dirty="0" smtClean="0">
                <a:solidFill>
                  <a:srgbClr val="FFFFFF"/>
                </a:solidFill>
                <a:latin typeface="Franklin Gothic Book"/>
                <a:cs typeface="Franklin Gothic Book"/>
              </a:rPr>
              <a:t>Consensus</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Building</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5" name="Oval 64"/>
          <p:cNvSpPr/>
          <p:nvPr/>
        </p:nvSpPr>
        <p:spPr>
          <a:xfrm>
            <a:off x="6208879"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8.</a:t>
            </a:r>
          </a:p>
          <a:p>
            <a:pPr algn="ctr"/>
            <a:r>
              <a:rPr lang="en-US" sz="1200" dirty="0" smtClean="0">
                <a:solidFill>
                  <a:srgbClr val="FFFFFF"/>
                </a:solidFill>
                <a:latin typeface="Franklin Gothic Book"/>
                <a:cs typeface="Franklin Gothic Book"/>
              </a:rPr>
              <a:t>Keeping the</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Energy High</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6" name="Oval 65"/>
          <p:cNvSpPr/>
          <p:nvPr/>
        </p:nvSpPr>
        <p:spPr>
          <a:xfrm>
            <a:off x="3831922"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6.</a:t>
            </a:r>
          </a:p>
          <a:p>
            <a:pPr algn="ctr"/>
            <a:r>
              <a:rPr lang="en-US" sz="1200" dirty="0" smtClean="0">
                <a:solidFill>
                  <a:srgbClr val="FFFFFF"/>
                </a:solidFill>
                <a:latin typeface="Franklin Gothic Book"/>
                <a:cs typeface="Franklin Gothic Book"/>
              </a:rPr>
              <a:t>Managing</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Dysfunction</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pic>
        <p:nvPicPr>
          <p:cNvPr id="67" name="Picture 66"/>
          <p:cNvPicPr>
            <a:picLocks noChangeAspect="1"/>
          </p:cNvPicPr>
          <p:nvPr/>
        </p:nvPicPr>
        <p:blipFill>
          <a:blip r:embed="rId3"/>
          <a:stretch>
            <a:fillRect/>
          </a:stretch>
        </p:blipFill>
        <p:spPr>
          <a:xfrm>
            <a:off x="5185839" y="4069330"/>
            <a:ext cx="155411" cy="181313"/>
          </a:xfrm>
          <a:prstGeom prst="rect">
            <a:avLst/>
          </a:prstGeom>
        </p:spPr>
      </p:pic>
      <p:pic>
        <p:nvPicPr>
          <p:cNvPr id="68" name="Picture 67"/>
          <p:cNvPicPr>
            <a:picLocks noChangeAspect="1"/>
          </p:cNvPicPr>
          <p:nvPr/>
        </p:nvPicPr>
        <p:blipFill>
          <a:blip r:embed="rId4"/>
          <a:stretch>
            <a:fillRect/>
          </a:stretch>
        </p:blipFill>
        <p:spPr>
          <a:xfrm>
            <a:off x="5192315" y="2711766"/>
            <a:ext cx="148935" cy="187788"/>
          </a:xfrm>
          <a:prstGeom prst="rect">
            <a:avLst/>
          </a:prstGeom>
        </p:spPr>
      </p:pic>
      <p:pic>
        <p:nvPicPr>
          <p:cNvPr id="69" name="Picture 68"/>
          <p:cNvPicPr>
            <a:picLocks noChangeAspect="1"/>
          </p:cNvPicPr>
          <p:nvPr/>
        </p:nvPicPr>
        <p:blipFill>
          <a:blip r:embed="rId5"/>
          <a:stretch>
            <a:fillRect/>
          </a:stretch>
        </p:blipFill>
        <p:spPr>
          <a:xfrm>
            <a:off x="5949431" y="3317046"/>
            <a:ext cx="77705" cy="220165"/>
          </a:xfrm>
          <a:prstGeom prst="rect">
            <a:avLst/>
          </a:prstGeom>
        </p:spPr>
      </p:pic>
      <p:sp>
        <p:nvSpPr>
          <p:cNvPr id="70" name="TextBox 69"/>
          <p:cNvSpPr txBox="1"/>
          <p:nvPr/>
        </p:nvSpPr>
        <p:spPr>
          <a:xfrm>
            <a:off x="2946398" y="5090249"/>
            <a:ext cx="941120" cy="523220"/>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71" name="Rectangle 70"/>
          <p:cNvSpPr/>
          <p:nvPr/>
        </p:nvSpPr>
        <p:spPr>
          <a:xfrm>
            <a:off x="2896474" y="4725294"/>
            <a:ext cx="4571801" cy="1207519"/>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 name="Straight Arrow Connector 71"/>
          <p:cNvCxnSpPr/>
          <p:nvPr/>
        </p:nvCxnSpPr>
        <p:spPr>
          <a:xfrm rot="5400000" flipH="1" flipV="1">
            <a:off x="4980973" y="4523305"/>
            <a:ext cx="40280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355343" y="1848251"/>
            <a:ext cx="1982730" cy="307777"/>
          </a:xfrm>
          <a:prstGeom prst="rect">
            <a:avLst/>
          </a:prstGeom>
          <a:noFill/>
        </p:spPr>
        <p:txBody>
          <a:bodyPr wrap="square" rtlCol="0">
            <a:spAutoFit/>
          </a:bodyPr>
          <a:lstStyle/>
          <a:p>
            <a:pPr algn="ctr"/>
            <a:r>
              <a:rPr lang="en-US" sz="1400" u="sng" dirty="0" smtClean="0">
                <a:solidFill>
                  <a:srgbClr val="00467F"/>
                </a:solidFill>
                <a:latin typeface="Franklin Gothic Medium"/>
                <a:cs typeface="Franklin Gothic Medium"/>
              </a:rPr>
              <a:t>The Facilitation Cycle</a:t>
            </a:r>
            <a:endParaRPr lang="en-US" sz="1400" u="sng" dirty="0">
              <a:solidFill>
                <a:srgbClr val="00467F"/>
              </a:solidFill>
              <a:latin typeface="Franklin Gothic Medium"/>
              <a:cs typeface="Franklin Gothic Medium"/>
            </a:endParaRPr>
          </a:p>
        </p:txBody>
      </p:sp>
      <p:cxnSp>
        <p:nvCxnSpPr>
          <p:cNvPr id="74" name="Straight Arrow Connector 73"/>
          <p:cNvCxnSpPr/>
          <p:nvPr/>
        </p:nvCxnSpPr>
        <p:spPr>
          <a:xfrm rot="5400000" flipH="1" flipV="1">
            <a:off x="564680" y="4969936"/>
            <a:ext cx="2047809" cy="1173"/>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89170" y="5992079"/>
            <a:ext cx="6179742" cy="1173"/>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719130" y="5468072"/>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10.</a:t>
            </a:r>
          </a:p>
          <a:p>
            <a:pPr algn="ctr"/>
            <a:r>
              <a:rPr lang="en-US" sz="1200" dirty="0" smtClean="0">
                <a:solidFill>
                  <a:srgbClr val="00467F"/>
                </a:solidFill>
                <a:latin typeface="Franklin Gothic Book"/>
                <a:cs typeface="Franklin Gothic Book"/>
              </a:rPr>
              <a:t>Agenda</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Setting</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cxnSp>
        <p:nvCxnSpPr>
          <p:cNvPr id="77" name="Straight Arrow Connector 76"/>
          <p:cNvCxnSpPr/>
          <p:nvPr/>
        </p:nvCxnSpPr>
        <p:spPr>
          <a:xfrm rot="5400000" flipH="1" flipV="1">
            <a:off x="6744420" y="4969937"/>
            <a:ext cx="2047809"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22365"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50918"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433476"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4316642" y="1899329"/>
            <a:ext cx="2247058" cy="2804990"/>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7425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70" grpId="0"/>
      <p:bldP spid="71" grpId="0" animBg="1"/>
      <p:bldP spid="73" grpId="0"/>
      <p:bldP spid="76"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i="1" dirty="0" smtClean="0"/>
              <a:t>The Facilitator’s Methodology </a:t>
            </a:r>
            <a:r>
              <a:rPr lang="en-US" sz="4300" baseline="30000" dirty="0" smtClean="0"/>
              <a:t>TM</a:t>
            </a:r>
            <a:r>
              <a:rPr lang="en-US" sz="4300" dirty="0" smtClean="0"/>
              <a:t> </a:t>
            </a:r>
            <a:endParaRPr lang="en-US" sz="4300" dirty="0"/>
          </a:p>
        </p:txBody>
      </p:sp>
      <p:sp>
        <p:nvSpPr>
          <p:cNvPr id="3" name="Content Placeholder 2"/>
          <p:cNvSpPr>
            <a:spLocks noGrp="1"/>
          </p:cNvSpPr>
          <p:nvPr>
            <p:ph idx="1"/>
          </p:nvPr>
        </p:nvSpPr>
        <p:spPr>
          <a:xfrm>
            <a:off x="783390" y="1010653"/>
            <a:ext cx="8071290" cy="5345697"/>
          </a:xfrm>
        </p:spPr>
        <p:txBody>
          <a:bodyPr>
            <a:normAutofit/>
          </a:bodyPr>
          <a:lstStyle/>
          <a:p>
            <a:pPr marL="0" indent="0" algn="ctr">
              <a:buNone/>
            </a:pPr>
            <a:r>
              <a:rPr lang="en-US" sz="2000" b="1" dirty="0" smtClean="0">
                <a:solidFill>
                  <a:srgbClr val="1F497D"/>
                </a:solidFill>
              </a:rPr>
              <a:t>The Leadership Strategies Approach for Structuring Successful Group Sessions</a:t>
            </a:r>
            <a:endParaRPr lang="en-US" sz="2000" dirty="0" smtClean="0">
              <a:solidFill>
                <a:srgbClr val="1F497D"/>
              </a:solidFill>
            </a:endParaRPr>
          </a:p>
          <a:p>
            <a:pPr marL="0" indent="0">
              <a:buNone/>
            </a:pPr>
            <a:endParaRPr lang="en-US" sz="2600" dirty="0">
              <a:solidFill>
                <a:schemeClr val="tx2"/>
              </a:solidFill>
            </a:endParaRPr>
          </a:p>
        </p:txBody>
      </p:sp>
      <p:sp>
        <p:nvSpPr>
          <p:cNvPr id="82" name="Slide Number Placeholder 81"/>
          <p:cNvSpPr>
            <a:spLocks noGrp="1"/>
          </p:cNvSpPr>
          <p:nvPr>
            <p:ph type="sldNum" sz="quarter" idx="10"/>
          </p:nvPr>
        </p:nvSpPr>
        <p:spPr/>
        <p:txBody>
          <a:bodyPr/>
          <a:lstStyle/>
          <a:p>
            <a:fld id="{D3A7A54F-1440-6D43-BEC7-AA5E25BCB837}" type="slidenum">
              <a:rPr lang="en-US" smtClean="0"/>
              <a:pPr/>
              <a:t>6</a:t>
            </a:fld>
            <a:endParaRPr lang="en-US" dirty="0"/>
          </a:p>
        </p:txBody>
      </p:sp>
      <p:sp>
        <p:nvSpPr>
          <p:cNvPr id="5" name="TextBox 4"/>
          <p:cNvSpPr txBox="1"/>
          <p:nvPr/>
        </p:nvSpPr>
        <p:spPr>
          <a:xfrm>
            <a:off x="8754150" y="562266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9-4</a:t>
            </a:r>
            <a:endParaRPr lang="en-US" sz="1400" dirty="0">
              <a:solidFill>
                <a:srgbClr val="002C54"/>
              </a:solidFill>
              <a:latin typeface="Arial Black" pitchFamily="34" charset="0"/>
            </a:endParaRPr>
          </a:p>
        </p:txBody>
      </p:sp>
      <p:sp>
        <p:nvSpPr>
          <p:cNvPr id="58" name="Oval 57"/>
          <p:cNvSpPr/>
          <p:nvPr/>
        </p:nvSpPr>
        <p:spPr>
          <a:xfrm>
            <a:off x="1719130"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59" name="Oval 58"/>
          <p:cNvSpPr/>
          <p:nvPr/>
        </p:nvSpPr>
        <p:spPr>
          <a:xfrm>
            <a:off x="3047683"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0" name="Oval 59"/>
          <p:cNvSpPr/>
          <p:nvPr/>
        </p:nvSpPr>
        <p:spPr>
          <a:xfrm>
            <a:off x="6632355"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1" name="Oval 60"/>
          <p:cNvSpPr/>
          <p:nvPr/>
        </p:nvSpPr>
        <p:spPr>
          <a:xfrm>
            <a:off x="4376236" y="2903708"/>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3.</a:t>
            </a:r>
          </a:p>
          <a:p>
            <a:pPr algn="ctr"/>
            <a:r>
              <a:rPr lang="en-US" sz="1200" dirty="0" smtClean="0">
                <a:solidFill>
                  <a:schemeClr val="bg1"/>
                </a:solidFill>
                <a:latin typeface="Franklin Gothic Book"/>
                <a:cs typeface="Franklin Gothic Book"/>
              </a:rPr>
              <a:t>Focusing</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Group</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2" name="Oval 61"/>
          <p:cNvSpPr/>
          <p:nvPr/>
        </p:nvSpPr>
        <p:spPr>
          <a:xfrm>
            <a:off x="5464863" y="2199854"/>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4.</a:t>
            </a:r>
          </a:p>
          <a:p>
            <a:pPr algn="ctr"/>
            <a:r>
              <a:rPr lang="en-US" sz="1200" dirty="0" smtClean="0">
                <a:solidFill>
                  <a:schemeClr val="bg1"/>
                </a:solidFill>
                <a:latin typeface="Franklin Gothic Book"/>
                <a:cs typeface="Franklin Gothic Book"/>
              </a:rPr>
              <a:t>The Power</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of the Pen</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3" name="Oval 62"/>
          <p:cNvSpPr/>
          <p:nvPr/>
        </p:nvSpPr>
        <p:spPr>
          <a:xfrm>
            <a:off x="5464863" y="3607562"/>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5.</a:t>
            </a:r>
          </a:p>
          <a:p>
            <a:pPr algn="ctr"/>
            <a:r>
              <a:rPr lang="en-US" sz="1200" dirty="0" smtClean="0">
                <a:solidFill>
                  <a:schemeClr val="bg1"/>
                </a:solidFill>
                <a:latin typeface="Franklin Gothic Book"/>
                <a:cs typeface="Franklin Gothic Book"/>
              </a:rPr>
              <a:t>Information</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Gathering</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4" name="Oval 63"/>
          <p:cNvSpPr/>
          <p:nvPr/>
        </p:nvSpPr>
        <p:spPr>
          <a:xfrm>
            <a:off x="5020401"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7.</a:t>
            </a:r>
          </a:p>
          <a:p>
            <a:pPr algn="ctr"/>
            <a:r>
              <a:rPr lang="en-US" sz="1200" dirty="0" smtClean="0">
                <a:solidFill>
                  <a:srgbClr val="FFFFFF"/>
                </a:solidFill>
                <a:latin typeface="Franklin Gothic Book"/>
                <a:cs typeface="Franklin Gothic Book"/>
              </a:rPr>
              <a:t>Consensus</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Building</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5" name="Oval 64"/>
          <p:cNvSpPr/>
          <p:nvPr/>
        </p:nvSpPr>
        <p:spPr>
          <a:xfrm>
            <a:off x="6208879"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8.</a:t>
            </a:r>
          </a:p>
          <a:p>
            <a:pPr algn="ctr"/>
            <a:r>
              <a:rPr lang="en-US" sz="1200" dirty="0" smtClean="0">
                <a:solidFill>
                  <a:srgbClr val="FFFFFF"/>
                </a:solidFill>
                <a:latin typeface="Franklin Gothic Book"/>
                <a:cs typeface="Franklin Gothic Book"/>
              </a:rPr>
              <a:t>Keeping the</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Energy High</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6" name="Oval 65"/>
          <p:cNvSpPr/>
          <p:nvPr/>
        </p:nvSpPr>
        <p:spPr>
          <a:xfrm>
            <a:off x="3831922"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6.</a:t>
            </a:r>
          </a:p>
          <a:p>
            <a:pPr algn="ctr"/>
            <a:r>
              <a:rPr lang="en-US" sz="1200" dirty="0" smtClean="0">
                <a:solidFill>
                  <a:srgbClr val="FFFFFF"/>
                </a:solidFill>
                <a:latin typeface="Franklin Gothic Book"/>
                <a:cs typeface="Franklin Gothic Book"/>
              </a:rPr>
              <a:t>Managing</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Dysfunction</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pic>
        <p:nvPicPr>
          <p:cNvPr id="67" name="Picture 66"/>
          <p:cNvPicPr>
            <a:picLocks noChangeAspect="1"/>
          </p:cNvPicPr>
          <p:nvPr/>
        </p:nvPicPr>
        <p:blipFill>
          <a:blip r:embed="rId3"/>
          <a:stretch>
            <a:fillRect/>
          </a:stretch>
        </p:blipFill>
        <p:spPr>
          <a:xfrm>
            <a:off x="5185839" y="4069330"/>
            <a:ext cx="155411" cy="181313"/>
          </a:xfrm>
          <a:prstGeom prst="rect">
            <a:avLst/>
          </a:prstGeom>
        </p:spPr>
      </p:pic>
      <p:pic>
        <p:nvPicPr>
          <p:cNvPr id="68" name="Picture 67"/>
          <p:cNvPicPr>
            <a:picLocks noChangeAspect="1"/>
          </p:cNvPicPr>
          <p:nvPr/>
        </p:nvPicPr>
        <p:blipFill>
          <a:blip r:embed="rId4"/>
          <a:stretch>
            <a:fillRect/>
          </a:stretch>
        </p:blipFill>
        <p:spPr>
          <a:xfrm>
            <a:off x="5192315" y="2711766"/>
            <a:ext cx="148935" cy="187788"/>
          </a:xfrm>
          <a:prstGeom prst="rect">
            <a:avLst/>
          </a:prstGeom>
        </p:spPr>
      </p:pic>
      <p:pic>
        <p:nvPicPr>
          <p:cNvPr id="69" name="Picture 68"/>
          <p:cNvPicPr>
            <a:picLocks noChangeAspect="1"/>
          </p:cNvPicPr>
          <p:nvPr/>
        </p:nvPicPr>
        <p:blipFill>
          <a:blip r:embed="rId5"/>
          <a:stretch>
            <a:fillRect/>
          </a:stretch>
        </p:blipFill>
        <p:spPr>
          <a:xfrm>
            <a:off x="5949431" y="3317046"/>
            <a:ext cx="77705" cy="220165"/>
          </a:xfrm>
          <a:prstGeom prst="rect">
            <a:avLst/>
          </a:prstGeom>
        </p:spPr>
      </p:pic>
      <p:sp>
        <p:nvSpPr>
          <p:cNvPr id="70" name="TextBox 69"/>
          <p:cNvSpPr txBox="1"/>
          <p:nvPr/>
        </p:nvSpPr>
        <p:spPr>
          <a:xfrm>
            <a:off x="2946398" y="5090249"/>
            <a:ext cx="941120" cy="523220"/>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71" name="Rectangle 70"/>
          <p:cNvSpPr/>
          <p:nvPr/>
        </p:nvSpPr>
        <p:spPr>
          <a:xfrm>
            <a:off x="2896474" y="4725294"/>
            <a:ext cx="4571801" cy="1207519"/>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 name="Straight Arrow Connector 71"/>
          <p:cNvCxnSpPr/>
          <p:nvPr/>
        </p:nvCxnSpPr>
        <p:spPr>
          <a:xfrm rot="5400000" flipH="1" flipV="1">
            <a:off x="4980973" y="4523305"/>
            <a:ext cx="40280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355343" y="1848251"/>
            <a:ext cx="1982730" cy="307777"/>
          </a:xfrm>
          <a:prstGeom prst="rect">
            <a:avLst/>
          </a:prstGeom>
          <a:noFill/>
        </p:spPr>
        <p:txBody>
          <a:bodyPr wrap="square" rtlCol="0">
            <a:spAutoFit/>
          </a:bodyPr>
          <a:lstStyle/>
          <a:p>
            <a:pPr algn="ctr"/>
            <a:r>
              <a:rPr lang="en-US" sz="1400" u="sng" dirty="0" smtClean="0">
                <a:solidFill>
                  <a:srgbClr val="00467F"/>
                </a:solidFill>
                <a:latin typeface="Franklin Gothic Medium"/>
                <a:cs typeface="Franklin Gothic Medium"/>
              </a:rPr>
              <a:t>The Facilitation Cycle</a:t>
            </a:r>
            <a:endParaRPr lang="en-US" sz="1400" u="sng" dirty="0">
              <a:solidFill>
                <a:srgbClr val="00467F"/>
              </a:solidFill>
              <a:latin typeface="Franklin Gothic Medium"/>
              <a:cs typeface="Franklin Gothic Medium"/>
            </a:endParaRPr>
          </a:p>
        </p:txBody>
      </p:sp>
      <p:cxnSp>
        <p:nvCxnSpPr>
          <p:cNvPr id="74" name="Straight Arrow Connector 73"/>
          <p:cNvCxnSpPr/>
          <p:nvPr/>
        </p:nvCxnSpPr>
        <p:spPr>
          <a:xfrm rot="5400000" flipH="1" flipV="1">
            <a:off x="564680" y="4969936"/>
            <a:ext cx="2047809" cy="1173"/>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89170" y="5992079"/>
            <a:ext cx="6179742" cy="1173"/>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719130" y="5468072"/>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10.</a:t>
            </a:r>
          </a:p>
          <a:p>
            <a:pPr algn="ctr"/>
            <a:r>
              <a:rPr lang="en-US" sz="1200" dirty="0" smtClean="0">
                <a:solidFill>
                  <a:srgbClr val="00467F"/>
                </a:solidFill>
                <a:latin typeface="Franklin Gothic Book"/>
                <a:cs typeface="Franklin Gothic Book"/>
              </a:rPr>
              <a:t>Agenda</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Setting</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cxnSp>
        <p:nvCxnSpPr>
          <p:cNvPr id="77" name="Straight Arrow Connector 76"/>
          <p:cNvCxnSpPr/>
          <p:nvPr/>
        </p:nvCxnSpPr>
        <p:spPr>
          <a:xfrm rot="5400000" flipH="1" flipV="1">
            <a:off x="6744420" y="4969937"/>
            <a:ext cx="2047809"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22365"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50918"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433476"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4316642" y="1899329"/>
            <a:ext cx="2247058" cy="2804990"/>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7462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70" grpId="0"/>
      <p:bldP spid="71" grpId="0" animBg="1"/>
      <p:bldP spid="73" grpId="0"/>
      <p:bldP spid="76" grpId="0" animBg="1"/>
      <p:bldP spid="8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i="1" dirty="0" smtClean="0"/>
              <a:t>The Facilitator’s Methodology </a:t>
            </a:r>
            <a:r>
              <a:rPr lang="en-US" sz="4300" baseline="30000" dirty="0" smtClean="0"/>
              <a:t>TM</a:t>
            </a:r>
            <a:r>
              <a:rPr lang="en-US" sz="4300" dirty="0" smtClean="0"/>
              <a:t> </a:t>
            </a:r>
            <a:endParaRPr lang="en-US" sz="4300" dirty="0"/>
          </a:p>
        </p:txBody>
      </p:sp>
      <p:sp>
        <p:nvSpPr>
          <p:cNvPr id="3" name="Content Placeholder 2"/>
          <p:cNvSpPr>
            <a:spLocks noGrp="1"/>
          </p:cNvSpPr>
          <p:nvPr>
            <p:ph idx="1"/>
          </p:nvPr>
        </p:nvSpPr>
        <p:spPr>
          <a:xfrm>
            <a:off x="783390" y="1046747"/>
            <a:ext cx="8071290" cy="5309603"/>
          </a:xfrm>
        </p:spPr>
        <p:txBody>
          <a:bodyPr>
            <a:normAutofit/>
          </a:bodyPr>
          <a:lstStyle/>
          <a:p>
            <a:pPr marL="0" indent="0" algn="ctr">
              <a:buNone/>
            </a:pPr>
            <a:r>
              <a:rPr lang="en-US" sz="2000" b="1" dirty="0" smtClean="0">
                <a:solidFill>
                  <a:srgbClr val="1F497D"/>
                </a:solidFill>
              </a:rPr>
              <a:t>The Leadership Strategies Approach for Structuring Successful Group Sessions</a:t>
            </a:r>
            <a:endParaRPr lang="en-US" sz="2000" dirty="0" smtClean="0">
              <a:solidFill>
                <a:srgbClr val="1F497D"/>
              </a:solidFill>
            </a:endParaRPr>
          </a:p>
          <a:p>
            <a:pPr marL="0" indent="0">
              <a:buNone/>
            </a:pPr>
            <a:endParaRPr lang="en-US" sz="2600" dirty="0">
              <a:solidFill>
                <a:schemeClr val="tx2"/>
              </a:solidFill>
            </a:endParaRPr>
          </a:p>
        </p:txBody>
      </p:sp>
      <p:sp>
        <p:nvSpPr>
          <p:cNvPr id="82" name="Slide Number Placeholder 81"/>
          <p:cNvSpPr>
            <a:spLocks noGrp="1"/>
          </p:cNvSpPr>
          <p:nvPr>
            <p:ph type="sldNum" sz="quarter" idx="10"/>
          </p:nvPr>
        </p:nvSpPr>
        <p:spPr/>
        <p:txBody>
          <a:bodyPr/>
          <a:lstStyle/>
          <a:p>
            <a:fld id="{D3A7A54F-1440-6D43-BEC7-AA5E25BCB837}" type="slidenum">
              <a:rPr lang="en-US" smtClean="0"/>
              <a:pPr/>
              <a:t>7</a:t>
            </a:fld>
            <a:endParaRPr lang="en-US" dirty="0"/>
          </a:p>
        </p:txBody>
      </p:sp>
      <p:sp>
        <p:nvSpPr>
          <p:cNvPr id="5" name="TextBox 4"/>
          <p:cNvSpPr txBox="1"/>
          <p:nvPr/>
        </p:nvSpPr>
        <p:spPr>
          <a:xfrm>
            <a:off x="8754150" y="562266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9-4</a:t>
            </a:r>
            <a:endParaRPr lang="en-US" sz="1400" dirty="0">
              <a:solidFill>
                <a:srgbClr val="002C54"/>
              </a:solidFill>
              <a:latin typeface="Arial Black" pitchFamily="34" charset="0"/>
            </a:endParaRPr>
          </a:p>
        </p:txBody>
      </p:sp>
      <p:sp>
        <p:nvSpPr>
          <p:cNvPr id="58" name="Oval 57"/>
          <p:cNvSpPr/>
          <p:nvPr/>
        </p:nvSpPr>
        <p:spPr>
          <a:xfrm>
            <a:off x="1719130"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59" name="Oval 58"/>
          <p:cNvSpPr/>
          <p:nvPr/>
        </p:nvSpPr>
        <p:spPr>
          <a:xfrm>
            <a:off x="3047683"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0" name="Oval 59"/>
          <p:cNvSpPr/>
          <p:nvPr/>
        </p:nvSpPr>
        <p:spPr>
          <a:xfrm>
            <a:off x="6632355"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1" name="Oval 60"/>
          <p:cNvSpPr/>
          <p:nvPr/>
        </p:nvSpPr>
        <p:spPr>
          <a:xfrm>
            <a:off x="4376236" y="2903708"/>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3.</a:t>
            </a:r>
          </a:p>
          <a:p>
            <a:pPr algn="ctr"/>
            <a:r>
              <a:rPr lang="en-US" sz="1200" dirty="0" smtClean="0">
                <a:solidFill>
                  <a:schemeClr val="bg1"/>
                </a:solidFill>
                <a:latin typeface="Franklin Gothic Book"/>
                <a:cs typeface="Franklin Gothic Book"/>
              </a:rPr>
              <a:t>Focusing</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Group</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2" name="Oval 61"/>
          <p:cNvSpPr/>
          <p:nvPr/>
        </p:nvSpPr>
        <p:spPr>
          <a:xfrm>
            <a:off x="5464863" y="2199854"/>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4.</a:t>
            </a:r>
          </a:p>
          <a:p>
            <a:pPr algn="ctr"/>
            <a:r>
              <a:rPr lang="en-US" sz="1200" dirty="0" smtClean="0">
                <a:solidFill>
                  <a:schemeClr val="bg1"/>
                </a:solidFill>
                <a:latin typeface="Franklin Gothic Book"/>
                <a:cs typeface="Franklin Gothic Book"/>
              </a:rPr>
              <a:t>The Power</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of the Pen</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3" name="Oval 62"/>
          <p:cNvSpPr/>
          <p:nvPr/>
        </p:nvSpPr>
        <p:spPr>
          <a:xfrm>
            <a:off x="5464863" y="3607562"/>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5.</a:t>
            </a:r>
          </a:p>
          <a:p>
            <a:pPr algn="ctr"/>
            <a:r>
              <a:rPr lang="en-US" sz="1200" dirty="0" smtClean="0">
                <a:solidFill>
                  <a:schemeClr val="bg1"/>
                </a:solidFill>
                <a:latin typeface="Franklin Gothic Book"/>
                <a:cs typeface="Franklin Gothic Book"/>
              </a:rPr>
              <a:t>Information</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Gathering</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4" name="Oval 63"/>
          <p:cNvSpPr/>
          <p:nvPr/>
        </p:nvSpPr>
        <p:spPr>
          <a:xfrm>
            <a:off x="5020401"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7.</a:t>
            </a:r>
          </a:p>
          <a:p>
            <a:pPr algn="ctr"/>
            <a:r>
              <a:rPr lang="en-US" sz="1200" dirty="0" smtClean="0">
                <a:solidFill>
                  <a:srgbClr val="FFFFFF"/>
                </a:solidFill>
                <a:latin typeface="Franklin Gothic Book"/>
                <a:cs typeface="Franklin Gothic Book"/>
              </a:rPr>
              <a:t>Consensus</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Building</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5" name="Oval 64"/>
          <p:cNvSpPr/>
          <p:nvPr/>
        </p:nvSpPr>
        <p:spPr>
          <a:xfrm>
            <a:off x="6208879"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8.</a:t>
            </a:r>
          </a:p>
          <a:p>
            <a:pPr algn="ctr"/>
            <a:r>
              <a:rPr lang="en-US" sz="1200" dirty="0" smtClean="0">
                <a:solidFill>
                  <a:srgbClr val="FFFFFF"/>
                </a:solidFill>
                <a:latin typeface="Franklin Gothic Book"/>
                <a:cs typeface="Franklin Gothic Book"/>
              </a:rPr>
              <a:t>Keeping the</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Energy High</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6" name="Oval 65"/>
          <p:cNvSpPr/>
          <p:nvPr/>
        </p:nvSpPr>
        <p:spPr>
          <a:xfrm>
            <a:off x="3831922"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6.</a:t>
            </a:r>
          </a:p>
          <a:p>
            <a:pPr algn="ctr"/>
            <a:r>
              <a:rPr lang="en-US" sz="1200" dirty="0" smtClean="0">
                <a:solidFill>
                  <a:srgbClr val="FFFFFF"/>
                </a:solidFill>
                <a:latin typeface="Franklin Gothic Book"/>
                <a:cs typeface="Franklin Gothic Book"/>
              </a:rPr>
              <a:t>Managing</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Dysfunction</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pic>
        <p:nvPicPr>
          <p:cNvPr id="67" name="Picture 66"/>
          <p:cNvPicPr>
            <a:picLocks noChangeAspect="1"/>
          </p:cNvPicPr>
          <p:nvPr/>
        </p:nvPicPr>
        <p:blipFill>
          <a:blip r:embed="rId3"/>
          <a:stretch>
            <a:fillRect/>
          </a:stretch>
        </p:blipFill>
        <p:spPr>
          <a:xfrm>
            <a:off x="5185839" y="4069330"/>
            <a:ext cx="155411" cy="181313"/>
          </a:xfrm>
          <a:prstGeom prst="rect">
            <a:avLst/>
          </a:prstGeom>
        </p:spPr>
      </p:pic>
      <p:pic>
        <p:nvPicPr>
          <p:cNvPr id="68" name="Picture 67"/>
          <p:cNvPicPr>
            <a:picLocks noChangeAspect="1"/>
          </p:cNvPicPr>
          <p:nvPr/>
        </p:nvPicPr>
        <p:blipFill>
          <a:blip r:embed="rId4"/>
          <a:stretch>
            <a:fillRect/>
          </a:stretch>
        </p:blipFill>
        <p:spPr>
          <a:xfrm>
            <a:off x="5192315" y="2711766"/>
            <a:ext cx="148935" cy="187788"/>
          </a:xfrm>
          <a:prstGeom prst="rect">
            <a:avLst/>
          </a:prstGeom>
        </p:spPr>
      </p:pic>
      <p:pic>
        <p:nvPicPr>
          <p:cNvPr id="69" name="Picture 68"/>
          <p:cNvPicPr>
            <a:picLocks noChangeAspect="1"/>
          </p:cNvPicPr>
          <p:nvPr/>
        </p:nvPicPr>
        <p:blipFill>
          <a:blip r:embed="rId5"/>
          <a:stretch>
            <a:fillRect/>
          </a:stretch>
        </p:blipFill>
        <p:spPr>
          <a:xfrm>
            <a:off x="5949431" y="3317046"/>
            <a:ext cx="77705" cy="220165"/>
          </a:xfrm>
          <a:prstGeom prst="rect">
            <a:avLst/>
          </a:prstGeom>
        </p:spPr>
      </p:pic>
      <p:sp>
        <p:nvSpPr>
          <p:cNvPr id="70" name="TextBox 69"/>
          <p:cNvSpPr txBox="1"/>
          <p:nvPr/>
        </p:nvSpPr>
        <p:spPr>
          <a:xfrm>
            <a:off x="2946398" y="5090249"/>
            <a:ext cx="941120" cy="523220"/>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71" name="Rectangle 70"/>
          <p:cNvSpPr/>
          <p:nvPr/>
        </p:nvSpPr>
        <p:spPr>
          <a:xfrm>
            <a:off x="2896474" y="4725294"/>
            <a:ext cx="4571801" cy="1207519"/>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 name="Straight Arrow Connector 71"/>
          <p:cNvCxnSpPr/>
          <p:nvPr/>
        </p:nvCxnSpPr>
        <p:spPr>
          <a:xfrm rot="5400000" flipH="1" flipV="1">
            <a:off x="4980973" y="4523305"/>
            <a:ext cx="40280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355343" y="1848251"/>
            <a:ext cx="1982730" cy="307777"/>
          </a:xfrm>
          <a:prstGeom prst="rect">
            <a:avLst/>
          </a:prstGeom>
          <a:noFill/>
        </p:spPr>
        <p:txBody>
          <a:bodyPr wrap="square" rtlCol="0">
            <a:spAutoFit/>
          </a:bodyPr>
          <a:lstStyle/>
          <a:p>
            <a:pPr algn="ctr"/>
            <a:r>
              <a:rPr lang="en-US" sz="1400" u="sng" dirty="0" smtClean="0">
                <a:solidFill>
                  <a:srgbClr val="00467F"/>
                </a:solidFill>
                <a:latin typeface="Franklin Gothic Medium"/>
                <a:cs typeface="Franklin Gothic Medium"/>
              </a:rPr>
              <a:t>The Facilitation Cycle</a:t>
            </a:r>
            <a:endParaRPr lang="en-US" sz="1400" u="sng" dirty="0">
              <a:solidFill>
                <a:srgbClr val="00467F"/>
              </a:solidFill>
              <a:latin typeface="Franklin Gothic Medium"/>
              <a:cs typeface="Franklin Gothic Medium"/>
            </a:endParaRPr>
          </a:p>
        </p:txBody>
      </p:sp>
      <p:cxnSp>
        <p:nvCxnSpPr>
          <p:cNvPr id="74" name="Straight Arrow Connector 73"/>
          <p:cNvCxnSpPr/>
          <p:nvPr/>
        </p:nvCxnSpPr>
        <p:spPr>
          <a:xfrm rot="5400000" flipH="1" flipV="1">
            <a:off x="564680" y="4969936"/>
            <a:ext cx="2047809" cy="1173"/>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89170" y="5992079"/>
            <a:ext cx="6179742" cy="1173"/>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719130" y="5468072"/>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10.</a:t>
            </a:r>
          </a:p>
          <a:p>
            <a:pPr algn="ctr"/>
            <a:r>
              <a:rPr lang="en-US" sz="1200" dirty="0" smtClean="0">
                <a:solidFill>
                  <a:srgbClr val="00467F"/>
                </a:solidFill>
                <a:latin typeface="Franklin Gothic Book"/>
                <a:cs typeface="Franklin Gothic Book"/>
              </a:rPr>
              <a:t>Agenda</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Setting</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cxnSp>
        <p:nvCxnSpPr>
          <p:cNvPr id="77" name="Straight Arrow Connector 76"/>
          <p:cNvCxnSpPr/>
          <p:nvPr/>
        </p:nvCxnSpPr>
        <p:spPr>
          <a:xfrm rot="5400000" flipH="1" flipV="1">
            <a:off x="6744420" y="4969937"/>
            <a:ext cx="2047809"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22365"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50918"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433476"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4316642" y="1899329"/>
            <a:ext cx="2247058" cy="2804990"/>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872418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70" grpId="0"/>
      <p:bldP spid="71" grpId="0" animBg="1"/>
      <p:bldP spid="73" grpId="0"/>
      <p:bldP spid="76" grpId="0" animBg="1"/>
      <p:bldP spid="8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i="1" dirty="0" smtClean="0"/>
              <a:t>The Facilitator’s Methodology </a:t>
            </a:r>
            <a:r>
              <a:rPr lang="en-US" sz="4300" baseline="30000" dirty="0" smtClean="0"/>
              <a:t>TM</a:t>
            </a:r>
            <a:r>
              <a:rPr lang="en-US" sz="4300" dirty="0" smtClean="0"/>
              <a:t> </a:t>
            </a:r>
            <a:endParaRPr lang="en-US" sz="4300" dirty="0"/>
          </a:p>
        </p:txBody>
      </p:sp>
      <p:sp>
        <p:nvSpPr>
          <p:cNvPr id="3" name="Content Placeholder 2"/>
          <p:cNvSpPr>
            <a:spLocks noGrp="1"/>
          </p:cNvSpPr>
          <p:nvPr>
            <p:ph idx="1"/>
          </p:nvPr>
        </p:nvSpPr>
        <p:spPr>
          <a:xfrm>
            <a:off x="783390" y="1058779"/>
            <a:ext cx="8071290" cy="5297571"/>
          </a:xfrm>
        </p:spPr>
        <p:txBody>
          <a:bodyPr>
            <a:normAutofit/>
          </a:bodyPr>
          <a:lstStyle/>
          <a:p>
            <a:pPr marL="0" indent="0" algn="ctr">
              <a:buNone/>
            </a:pPr>
            <a:r>
              <a:rPr lang="en-US" sz="2000" b="1" dirty="0" smtClean="0">
                <a:solidFill>
                  <a:srgbClr val="1F497D"/>
                </a:solidFill>
              </a:rPr>
              <a:t>The Leadership Strategies Approach for Structuring Successful Group Sessions</a:t>
            </a:r>
            <a:endParaRPr lang="en-US" sz="2000" dirty="0" smtClean="0">
              <a:solidFill>
                <a:srgbClr val="1F497D"/>
              </a:solidFill>
            </a:endParaRPr>
          </a:p>
          <a:p>
            <a:pPr marL="0" indent="0">
              <a:buNone/>
            </a:pPr>
            <a:endParaRPr lang="en-US" sz="2600" dirty="0">
              <a:solidFill>
                <a:schemeClr val="tx2"/>
              </a:solidFill>
            </a:endParaRPr>
          </a:p>
        </p:txBody>
      </p:sp>
      <p:sp>
        <p:nvSpPr>
          <p:cNvPr id="82" name="Slide Number Placeholder 81"/>
          <p:cNvSpPr>
            <a:spLocks noGrp="1"/>
          </p:cNvSpPr>
          <p:nvPr>
            <p:ph type="sldNum" sz="quarter" idx="10"/>
          </p:nvPr>
        </p:nvSpPr>
        <p:spPr/>
        <p:txBody>
          <a:bodyPr/>
          <a:lstStyle/>
          <a:p>
            <a:fld id="{D3A7A54F-1440-6D43-BEC7-AA5E25BCB837}" type="slidenum">
              <a:rPr lang="en-US" smtClean="0"/>
              <a:pPr/>
              <a:t>8</a:t>
            </a:fld>
            <a:endParaRPr lang="en-US" dirty="0"/>
          </a:p>
        </p:txBody>
      </p:sp>
      <p:sp>
        <p:nvSpPr>
          <p:cNvPr id="5" name="TextBox 4"/>
          <p:cNvSpPr txBox="1"/>
          <p:nvPr/>
        </p:nvSpPr>
        <p:spPr>
          <a:xfrm>
            <a:off x="8754150" y="5622661"/>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7" name="TextBox 6"/>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9-4</a:t>
            </a:r>
            <a:endParaRPr lang="en-US" sz="1400" dirty="0">
              <a:solidFill>
                <a:srgbClr val="002C54"/>
              </a:solidFill>
              <a:latin typeface="Arial Black" pitchFamily="34" charset="0"/>
            </a:endParaRPr>
          </a:p>
        </p:txBody>
      </p:sp>
      <p:sp>
        <p:nvSpPr>
          <p:cNvPr id="58" name="Oval 57"/>
          <p:cNvSpPr/>
          <p:nvPr/>
        </p:nvSpPr>
        <p:spPr>
          <a:xfrm>
            <a:off x="1719130"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59" name="Oval 58"/>
          <p:cNvSpPr/>
          <p:nvPr/>
        </p:nvSpPr>
        <p:spPr>
          <a:xfrm>
            <a:off x="3047683"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0" name="Oval 59"/>
          <p:cNvSpPr/>
          <p:nvPr/>
        </p:nvSpPr>
        <p:spPr>
          <a:xfrm>
            <a:off x="6632355" y="2899190"/>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sp>
        <p:nvSpPr>
          <p:cNvPr id="61" name="Oval 60"/>
          <p:cNvSpPr/>
          <p:nvPr/>
        </p:nvSpPr>
        <p:spPr>
          <a:xfrm>
            <a:off x="4376236" y="2903708"/>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3.</a:t>
            </a:r>
          </a:p>
          <a:p>
            <a:pPr algn="ctr"/>
            <a:r>
              <a:rPr lang="en-US" sz="1200" dirty="0" smtClean="0">
                <a:solidFill>
                  <a:schemeClr val="bg1"/>
                </a:solidFill>
                <a:latin typeface="Franklin Gothic Book"/>
                <a:cs typeface="Franklin Gothic Book"/>
              </a:rPr>
              <a:t>Focusing</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Group</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2" name="Oval 61"/>
          <p:cNvSpPr/>
          <p:nvPr/>
        </p:nvSpPr>
        <p:spPr>
          <a:xfrm>
            <a:off x="5464863" y="2199854"/>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4.</a:t>
            </a:r>
          </a:p>
          <a:p>
            <a:pPr algn="ctr"/>
            <a:r>
              <a:rPr lang="en-US" sz="1200" dirty="0" smtClean="0">
                <a:solidFill>
                  <a:schemeClr val="bg1"/>
                </a:solidFill>
                <a:latin typeface="Franklin Gothic Book"/>
                <a:cs typeface="Franklin Gothic Book"/>
              </a:rPr>
              <a:t>The Power</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of the Pen</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3" name="Oval 62"/>
          <p:cNvSpPr/>
          <p:nvPr/>
        </p:nvSpPr>
        <p:spPr>
          <a:xfrm>
            <a:off x="5464863" y="3607562"/>
            <a:ext cx="1046841" cy="1046841"/>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5.</a:t>
            </a:r>
          </a:p>
          <a:p>
            <a:pPr algn="ctr"/>
            <a:r>
              <a:rPr lang="en-US" sz="1200" dirty="0" smtClean="0">
                <a:solidFill>
                  <a:schemeClr val="bg1"/>
                </a:solidFill>
                <a:latin typeface="Franklin Gothic Book"/>
                <a:cs typeface="Franklin Gothic Book"/>
              </a:rPr>
              <a:t>Information</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Gathering</a:t>
            </a:r>
            <a:br>
              <a:rPr lang="en-US" sz="1200" dirty="0" smtClean="0">
                <a:solidFill>
                  <a:schemeClr val="bg1"/>
                </a:solidFill>
                <a:latin typeface="Franklin Gothic Book"/>
                <a:cs typeface="Franklin Gothic Book"/>
              </a:rPr>
            </a:br>
            <a:endParaRPr lang="en-US" sz="1200" dirty="0">
              <a:solidFill>
                <a:schemeClr val="bg1"/>
              </a:solidFill>
              <a:latin typeface="Franklin Gothic Book"/>
              <a:cs typeface="Franklin Gothic Book"/>
            </a:endParaRPr>
          </a:p>
        </p:txBody>
      </p:sp>
      <p:sp>
        <p:nvSpPr>
          <p:cNvPr id="64" name="Oval 63"/>
          <p:cNvSpPr/>
          <p:nvPr/>
        </p:nvSpPr>
        <p:spPr>
          <a:xfrm>
            <a:off x="5020401"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7.</a:t>
            </a:r>
          </a:p>
          <a:p>
            <a:pPr algn="ctr"/>
            <a:r>
              <a:rPr lang="en-US" sz="1200" dirty="0" smtClean="0">
                <a:solidFill>
                  <a:srgbClr val="FFFFFF"/>
                </a:solidFill>
                <a:latin typeface="Franklin Gothic Book"/>
                <a:cs typeface="Franklin Gothic Book"/>
              </a:rPr>
              <a:t>Consensus</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Building</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5" name="Oval 64"/>
          <p:cNvSpPr/>
          <p:nvPr/>
        </p:nvSpPr>
        <p:spPr>
          <a:xfrm>
            <a:off x="6208879"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8.</a:t>
            </a:r>
          </a:p>
          <a:p>
            <a:pPr algn="ctr"/>
            <a:r>
              <a:rPr lang="en-US" sz="1200" dirty="0" smtClean="0">
                <a:solidFill>
                  <a:srgbClr val="FFFFFF"/>
                </a:solidFill>
                <a:latin typeface="Franklin Gothic Book"/>
                <a:cs typeface="Franklin Gothic Book"/>
              </a:rPr>
              <a:t>Keeping the</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Energy High</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sp>
        <p:nvSpPr>
          <p:cNvPr id="66" name="Oval 65"/>
          <p:cNvSpPr/>
          <p:nvPr/>
        </p:nvSpPr>
        <p:spPr>
          <a:xfrm>
            <a:off x="3831922" y="4805633"/>
            <a:ext cx="1046841" cy="1046841"/>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FFFFFF"/>
                </a:solidFill>
                <a:latin typeface="Franklin Gothic Medium"/>
                <a:cs typeface="Franklin Gothic Medium"/>
              </a:rPr>
              <a:t>6.</a:t>
            </a:r>
          </a:p>
          <a:p>
            <a:pPr algn="ctr"/>
            <a:r>
              <a:rPr lang="en-US" sz="1200" dirty="0" smtClean="0">
                <a:solidFill>
                  <a:srgbClr val="FFFFFF"/>
                </a:solidFill>
                <a:latin typeface="Franklin Gothic Book"/>
                <a:cs typeface="Franklin Gothic Book"/>
              </a:rPr>
              <a:t>Managing</a:t>
            </a:r>
            <a:br>
              <a:rPr lang="en-US" sz="1200" dirty="0" smtClean="0">
                <a:solidFill>
                  <a:srgbClr val="FFFFFF"/>
                </a:solidFill>
                <a:latin typeface="Franklin Gothic Book"/>
                <a:cs typeface="Franklin Gothic Book"/>
              </a:rPr>
            </a:br>
            <a:r>
              <a:rPr lang="en-US" sz="1200" dirty="0" smtClean="0">
                <a:solidFill>
                  <a:srgbClr val="FFFFFF"/>
                </a:solidFill>
                <a:latin typeface="Franklin Gothic Book"/>
                <a:cs typeface="Franklin Gothic Book"/>
              </a:rPr>
              <a:t>Dysfunction</a:t>
            </a:r>
            <a:br>
              <a:rPr lang="en-US" sz="1200" dirty="0" smtClean="0">
                <a:solidFill>
                  <a:srgbClr val="FFFFFF"/>
                </a:solidFill>
                <a:latin typeface="Franklin Gothic Book"/>
                <a:cs typeface="Franklin Gothic Book"/>
              </a:rPr>
            </a:br>
            <a:endParaRPr lang="en-US" sz="1200" dirty="0">
              <a:solidFill>
                <a:srgbClr val="FFFFFF"/>
              </a:solidFill>
              <a:latin typeface="Franklin Gothic Book"/>
              <a:cs typeface="Franklin Gothic Book"/>
            </a:endParaRPr>
          </a:p>
        </p:txBody>
      </p:sp>
      <p:pic>
        <p:nvPicPr>
          <p:cNvPr id="67" name="Picture 66"/>
          <p:cNvPicPr>
            <a:picLocks noChangeAspect="1"/>
          </p:cNvPicPr>
          <p:nvPr/>
        </p:nvPicPr>
        <p:blipFill>
          <a:blip r:embed="rId3"/>
          <a:stretch>
            <a:fillRect/>
          </a:stretch>
        </p:blipFill>
        <p:spPr>
          <a:xfrm>
            <a:off x="5185839" y="4069330"/>
            <a:ext cx="155411" cy="181313"/>
          </a:xfrm>
          <a:prstGeom prst="rect">
            <a:avLst/>
          </a:prstGeom>
        </p:spPr>
      </p:pic>
      <p:pic>
        <p:nvPicPr>
          <p:cNvPr id="68" name="Picture 67"/>
          <p:cNvPicPr>
            <a:picLocks noChangeAspect="1"/>
          </p:cNvPicPr>
          <p:nvPr/>
        </p:nvPicPr>
        <p:blipFill>
          <a:blip r:embed="rId4"/>
          <a:stretch>
            <a:fillRect/>
          </a:stretch>
        </p:blipFill>
        <p:spPr>
          <a:xfrm>
            <a:off x="5192315" y="2711766"/>
            <a:ext cx="148935" cy="187788"/>
          </a:xfrm>
          <a:prstGeom prst="rect">
            <a:avLst/>
          </a:prstGeom>
        </p:spPr>
      </p:pic>
      <p:pic>
        <p:nvPicPr>
          <p:cNvPr id="69" name="Picture 68"/>
          <p:cNvPicPr>
            <a:picLocks noChangeAspect="1"/>
          </p:cNvPicPr>
          <p:nvPr/>
        </p:nvPicPr>
        <p:blipFill>
          <a:blip r:embed="rId5"/>
          <a:stretch>
            <a:fillRect/>
          </a:stretch>
        </p:blipFill>
        <p:spPr>
          <a:xfrm>
            <a:off x="5949431" y="3317046"/>
            <a:ext cx="77705" cy="220165"/>
          </a:xfrm>
          <a:prstGeom prst="rect">
            <a:avLst/>
          </a:prstGeom>
        </p:spPr>
      </p:pic>
      <p:sp>
        <p:nvSpPr>
          <p:cNvPr id="70" name="TextBox 69"/>
          <p:cNvSpPr txBox="1"/>
          <p:nvPr/>
        </p:nvSpPr>
        <p:spPr>
          <a:xfrm>
            <a:off x="2946398" y="5090249"/>
            <a:ext cx="941120" cy="523220"/>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71" name="Rectangle 70"/>
          <p:cNvSpPr/>
          <p:nvPr/>
        </p:nvSpPr>
        <p:spPr>
          <a:xfrm>
            <a:off x="2896474" y="4725294"/>
            <a:ext cx="4571801" cy="1207519"/>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2" name="Straight Arrow Connector 71"/>
          <p:cNvCxnSpPr/>
          <p:nvPr/>
        </p:nvCxnSpPr>
        <p:spPr>
          <a:xfrm rot="5400000" flipH="1" flipV="1">
            <a:off x="4980973" y="4523305"/>
            <a:ext cx="40280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73" name="TextBox 72"/>
          <p:cNvSpPr txBox="1"/>
          <p:nvPr/>
        </p:nvSpPr>
        <p:spPr>
          <a:xfrm>
            <a:off x="4355343" y="1848251"/>
            <a:ext cx="1982730" cy="307777"/>
          </a:xfrm>
          <a:prstGeom prst="rect">
            <a:avLst/>
          </a:prstGeom>
          <a:noFill/>
        </p:spPr>
        <p:txBody>
          <a:bodyPr wrap="square" rtlCol="0">
            <a:spAutoFit/>
          </a:bodyPr>
          <a:lstStyle/>
          <a:p>
            <a:pPr algn="ctr"/>
            <a:r>
              <a:rPr lang="en-US" sz="1400" u="sng" dirty="0" smtClean="0">
                <a:solidFill>
                  <a:srgbClr val="00467F"/>
                </a:solidFill>
                <a:latin typeface="Franklin Gothic Medium"/>
                <a:cs typeface="Franklin Gothic Medium"/>
              </a:rPr>
              <a:t>The Facilitation Cycle</a:t>
            </a:r>
            <a:endParaRPr lang="en-US" sz="1400" u="sng" dirty="0">
              <a:solidFill>
                <a:srgbClr val="00467F"/>
              </a:solidFill>
              <a:latin typeface="Franklin Gothic Medium"/>
              <a:cs typeface="Franklin Gothic Medium"/>
            </a:endParaRPr>
          </a:p>
        </p:txBody>
      </p:sp>
      <p:cxnSp>
        <p:nvCxnSpPr>
          <p:cNvPr id="74" name="Straight Arrow Connector 73"/>
          <p:cNvCxnSpPr/>
          <p:nvPr/>
        </p:nvCxnSpPr>
        <p:spPr>
          <a:xfrm rot="5400000" flipH="1" flipV="1">
            <a:off x="564680" y="4969936"/>
            <a:ext cx="2047809" cy="1173"/>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1589170" y="5992079"/>
            <a:ext cx="6179742" cy="1173"/>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719130" y="5468072"/>
            <a:ext cx="1046841" cy="1046841"/>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10.</a:t>
            </a:r>
          </a:p>
          <a:p>
            <a:pPr algn="ctr"/>
            <a:r>
              <a:rPr lang="en-US" sz="1200" dirty="0" smtClean="0">
                <a:solidFill>
                  <a:srgbClr val="00467F"/>
                </a:solidFill>
                <a:latin typeface="Franklin Gothic Book"/>
                <a:cs typeface="Franklin Gothic Book"/>
              </a:rPr>
              <a:t>Agenda</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Setting</a:t>
            </a:r>
            <a:br>
              <a:rPr lang="en-US" sz="1200" dirty="0" smtClean="0">
                <a:solidFill>
                  <a:srgbClr val="00467F"/>
                </a:solidFill>
                <a:latin typeface="Franklin Gothic Book"/>
                <a:cs typeface="Franklin Gothic Book"/>
              </a:rPr>
            </a:br>
            <a:endParaRPr lang="en-US" sz="1200" dirty="0">
              <a:solidFill>
                <a:srgbClr val="00467F"/>
              </a:solidFill>
              <a:latin typeface="Franklin Gothic Book"/>
              <a:cs typeface="Franklin Gothic Book"/>
            </a:endParaRPr>
          </a:p>
        </p:txBody>
      </p:sp>
      <p:cxnSp>
        <p:nvCxnSpPr>
          <p:cNvPr id="77" name="Straight Arrow Connector 76"/>
          <p:cNvCxnSpPr/>
          <p:nvPr/>
        </p:nvCxnSpPr>
        <p:spPr>
          <a:xfrm rot="5400000" flipH="1" flipV="1">
            <a:off x="6744420" y="4969937"/>
            <a:ext cx="2047809"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2822365"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4150918"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6433476" y="3422024"/>
            <a:ext cx="168925" cy="1173"/>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80"/>
          <p:cNvSpPr/>
          <p:nvPr/>
        </p:nvSpPr>
        <p:spPr>
          <a:xfrm>
            <a:off x="4316642" y="1899329"/>
            <a:ext cx="2247058" cy="2804990"/>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913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7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animBg="1"/>
      <p:bldP spid="61" grpId="0" animBg="1"/>
      <p:bldP spid="62" grpId="0" animBg="1"/>
      <p:bldP spid="63" grpId="0" animBg="1"/>
      <p:bldP spid="64" grpId="0" animBg="1"/>
      <p:bldP spid="65" grpId="0" animBg="1"/>
      <p:bldP spid="66" grpId="0" animBg="1"/>
      <p:bldP spid="70" grpId="0"/>
      <p:bldP spid="71" grpId="0" animBg="1"/>
      <p:bldP spid="73" grpId="0"/>
      <p:bldP spid="76" grpId="0" animBg="1"/>
      <p:bldP spid="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srcRect l="5614" r="5614"/>
          <a:stretch>
            <a:fillRect/>
          </a:stretch>
        </p:blipFill>
        <p:spPr>
          <a:xfrm>
            <a:off x="0" y="1549"/>
            <a:ext cx="9144000" cy="6854902"/>
          </a:xfrm>
          <a:prstGeom prst="rect">
            <a:avLst/>
          </a:prstGeom>
        </p:spPr>
      </p:pic>
      <p:grpSp>
        <p:nvGrpSpPr>
          <p:cNvPr id="19" name="Group 18"/>
          <p:cNvGrpSpPr/>
          <p:nvPr/>
        </p:nvGrpSpPr>
        <p:grpSpPr>
          <a:xfrm>
            <a:off x="0" y="3416968"/>
            <a:ext cx="9144000" cy="2031564"/>
            <a:chOff x="350274" y="2906083"/>
            <a:chExt cx="8793726" cy="1741675"/>
          </a:xfrm>
        </p:grpSpPr>
        <p:sp>
          <p:nvSpPr>
            <p:cNvPr id="15" name="Rectangle 14"/>
            <p:cNvSpPr/>
            <p:nvPr/>
          </p:nvSpPr>
          <p:spPr>
            <a:xfrm>
              <a:off x="350274" y="2932074"/>
              <a:ext cx="8793726" cy="1715684"/>
            </a:xfrm>
            <a:prstGeom prst="rect">
              <a:avLst/>
            </a:prstGeom>
            <a:solidFill>
              <a:schemeClr val="bg1">
                <a:alpha val="8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endParaRPr>
            </a:p>
          </p:txBody>
        </p:sp>
        <p:sp>
          <p:nvSpPr>
            <p:cNvPr id="16" name="Title 1"/>
            <p:cNvSpPr txBox="1">
              <a:spLocks/>
            </p:cNvSpPr>
            <p:nvPr/>
          </p:nvSpPr>
          <p:spPr>
            <a:xfrm>
              <a:off x="486418" y="2906083"/>
              <a:ext cx="8657581" cy="1143000"/>
            </a:xfrm>
            <a:prstGeom prst="rect">
              <a:avLst/>
            </a:prstGeom>
          </p:spPr>
          <p:txBody>
            <a:bodyPr vert="horz" lIns="91440" tIns="45720" rIns="91440" bIns="45720" rtlCol="0" anchor="ctr">
              <a:noAutofit/>
            </a:bodyPr>
            <a:lstStyle/>
            <a:p>
              <a:pPr marL="854075" marR="0" lvl="0" indent="-854075" algn="l" defTabSz="457200" rtl="0" eaLnBrk="1" fontAlgn="auto" latinLnBrk="0" hangingPunct="1">
                <a:lnSpc>
                  <a:spcPts val="6260"/>
                </a:lnSpc>
                <a:spcBef>
                  <a:spcPct val="0"/>
                </a:spcBef>
                <a:spcAft>
                  <a:spcPts val="0"/>
                </a:spcAft>
                <a:buClrTx/>
                <a:buSzTx/>
                <a:buFontTx/>
                <a:buNone/>
                <a:tabLst/>
                <a:defRPr/>
              </a:pPr>
              <a:r>
                <a:rPr lang="en-US" sz="4800" cap="all" dirty="0" smtClean="0">
                  <a:solidFill>
                    <a:schemeClr val="accent2"/>
                  </a:solidFill>
                  <a:latin typeface="Franklin Gothic Medium"/>
                  <a:ea typeface="+mj-ea"/>
                  <a:cs typeface="Franklin Gothic Medium"/>
                </a:rPr>
                <a:t>B</a:t>
              </a:r>
              <a:r>
                <a:rPr kumimoji="0" lang="en-US" sz="4800" b="0" i="0" u="none" strike="noStrike" kern="1200" cap="all" spc="0" normalizeH="0" baseline="0" noProof="0" dirty="0" smtClean="0">
                  <a:ln>
                    <a:noFill/>
                  </a:ln>
                  <a:solidFill>
                    <a:schemeClr val="accent2"/>
                  </a:solidFill>
                  <a:effectLst/>
                  <a:uLnTx/>
                  <a:uFillTx/>
                  <a:latin typeface="Franklin Gothic Medium"/>
                  <a:ea typeface="+mj-ea"/>
                  <a:cs typeface="Franklin Gothic Medium"/>
                </a:rPr>
                <a:t>. Why do people disagree?</a:t>
              </a:r>
            </a:p>
          </p:txBody>
        </p:sp>
      </p:grpSp>
      <p:pic>
        <p:nvPicPr>
          <p:cNvPr id="9" name="Picture 8"/>
          <p:cNvPicPr>
            <a:picLocks noChangeAspect="1"/>
          </p:cNvPicPr>
          <p:nvPr/>
        </p:nvPicPr>
        <p:blipFill>
          <a:blip r:embed="rId4"/>
          <a:stretch>
            <a:fillRect/>
          </a:stretch>
        </p:blipFill>
        <p:spPr>
          <a:xfrm>
            <a:off x="6500608" y="6356607"/>
            <a:ext cx="2354072" cy="448056"/>
          </a:xfrm>
          <a:prstGeom prst="rect">
            <a:avLst/>
          </a:prstGeom>
        </p:spPr>
      </p:pic>
      <p:sp>
        <p:nvSpPr>
          <p:cNvPr id="10" name="Slide Number Placeholder 5"/>
          <p:cNvSpPr>
            <a:spLocks noGrp="1"/>
          </p:cNvSpPr>
          <p:nvPr>
            <p:ph type="sldNum" sz="quarter" idx="10"/>
          </p:nvPr>
        </p:nvSpPr>
        <p:spPr/>
        <p:txBody>
          <a:bodyPr anchor="b"/>
          <a:lstStyle>
            <a:lvl1pPr algn="ctr">
              <a:defRPr sz="1000">
                <a:solidFill>
                  <a:schemeClr val="bg1"/>
                </a:solidFill>
              </a:defRPr>
            </a:lvl1pPr>
          </a:lstStyle>
          <a:p>
            <a:fld id="{D3A7A54F-1440-6D43-BEC7-AA5E25BCB837}" type="slidenum">
              <a:rPr lang="en-US" smtClean="0"/>
              <a:pPr/>
              <a:t>9</a:t>
            </a:fld>
            <a:endParaRPr lang="en-US" dirty="0"/>
          </a:p>
        </p:txBody>
      </p:sp>
      <p:sp>
        <p:nvSpPr>
          <p:cNvPr id="11" name="TextBox 10"/>
          <p:cNvSpPr txBox="1"/>
          <p:nvPr/>
        </p:nvSpPr>
        <p:spPr>
          <a:xfrm>
            <a:off x="680960" y="6565612"/>
            <a:ext cx="3339376" cy="246221"/>
          </a:xfrm>
          <a:prstGeom prst="rect">
            <a:avLst/>
          </a:prstGeom>
          <a:noFill/>
        </p:spPr>
        <p:txBody>
          <a:bodyPr wrap="none" rtlCol="0">
            <a:spAutoFit/>
          </a:bodyPr>
          <a:lstStyle/>
          <a:p>
            <a:pPr algn="l"/>
            <a:r>
              <a:rPr lang="en-US" sz="1000" dirty="0" smtClean="0">
                <a:solidFill>
                  <a:srgbClr val="FFFFFF"/>
                </a:solidFill>
                <a:latin typeface="Franklin Gothic Book"/>
                <a:cs typeface="Franklin Gothic Book"/>
              </a:rPr>
              <a:t>Copyright 1992-2015, Leadership Strategies, Inc. - V15.03</a:t>
            </a:r>
          </a:p>
        </p:txBody>
      </p:sp>
      <p:sp>
        <p:nvSpPr>
          <p:cNvPr id="12" name="TextBox 11"/>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FFFFFF"/>
                </a:solidFill>
                <a:latin typeface="Franklin Gothic Book"/>
                <a:cs typeface="Franklin Gothic Book"/>
              </a:rPr>
              <a:t>Duplication prohibited without consent</a:t>
            </a:r>
          </a:p>
        </p:txBody>
      </p:sp>
      <p:sp>
        <p:nvSpPr>
          <p:cNvPr id="13" name="Rectangle 12"/>
          <p:cNvSpPr/>
          <p:nvPr/>
        </p:nvSpPr>
        <p:spPr>
          <a:xfrm>
            <a:off x="1089537" y="4381883"/>
            <a:ext cx="6964926" cy="7297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accent2"/>
                </a:solidFill>
                <a:latin typeface="Franklin Gothic Book"/>
                <a:cs typeface="Franklin Gothic Book"/>
              </a:rPr>
              <a:t>The </a:t>
            </a:r>
            <a:r>
              <a:rPr lang="en-US" sz="2400" dirty="0">
                <a:solidFill>
                  <a:schemeClr val="accent2"/>
                </a:solidFill>
                <a:latin typeface="Franklin Gothic Book"/>
                <a:cs typeface="Franklin Gothic Book"/>
              </a:rPr>
              <a:t>good news – there are only THREE REASONS!</a:t>
            </a:r>
          </a:p>
        </p:txBody>
      </p:sp>
      <p:sp>
        <p:nvSpPr>
          <p:cNvPr id="17" name="TextBox 16"/>
          <p:cNvSpPr txBox="1"/>
          <p:nvPr/>
        </p:nvSpPr>
        <p:spPr>
          <a:xfrm>
            <a:off x="8754150" y="4342171"/>
            <a:ext cx="389850" cy="830997"/>
          </a:xfrm>
          <a:prstGeom prst="rect">
            <a:avLst/>
          </a:prstGeom>
          <a:noFill/>
        </p:spPr>
        <p:txBody>
          <a:bodyPr wrap="none" rtlCol="0">
            <a:spAutoFit/>
          </a:bodyPr>
          <a:lstStyle/>
          <a:p>
            <a:r>
              <a:rPr lang="en-US" sz="4800" b="1" dirty="0" smtClean="0">
                <a:solidFill>
                  <a:schemeClr val="accent6">
                    <a:lumMod val="85000"/>
                  </a:schemeClr>
                </a:solidFill>
                <a:latin typeface="Arial Black" pitchFamily="34" charset="0"/>
              </a:rPr>
              <a:t>-</a:t>
            </a:r>
            <a:endParaRPr lang="en-US" sz="4800" b="1" dirty="0">
              <a:solidFill>
                <a:schemeClr val="accent6">
                  <a:lumMod val="85000"/>
                </a:schemeClr>
              </a:solidFill>
              <a:latin typeface="Arial Black" pitchFamily="34" charset="0"/>
            </a:endParaRPr>
          </a:p>
        </p:txBody>
      </p:sp>
    </p:spTree>
    <p:extLst>
      <p:ext uri="{BB962C8B-B14F-4D97-AF65-F5344CB8AC3E}">
        <p14:creationId xmlns:p14="http://schemas.microsoft.com/office/powerpoint/2010/main" val="11286273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LSI Course PPT Theme.thmx</Template>
  <TotalTime>2124</TotalTime>
  <Words>4699</Words>
  <Application>Microsoft Office PowerPoint</Application>
  <PresentationFormat>On-screen Show (4:3)</PresentationFormat>
  <Paragraphs>516</Paragraphs>
  <Slides>43</Slides>
  <Notes>43</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Calibri</vt:lpstr>
      <vt:lpstr>Franklin Gothic Book</vt:lpstr>
      <vt:lpstr>Franklin Gothic Medium</vt:lpstr>
      <vt:lpstr>Times New Roman</vt:lpstr>
      <vt:lpstr>Wingdings</vt:lpstr>
      <vt:lpstr>Office Theme</vt:lpstr>
      <vt:lpstr>PowerPoint Presentation</vt:lpstr>
      <vt:lpstr>The Facilitative Consultant</vt:lpstr>
      <vt:lpstr>A. The Mountains &amp; Beaches Model</vt:lpstr>
      <vt:lpstr>The Facilitator’s Methodology TM </vt:lpstr>
      <vt:lpstr>The Facilitator’s Methodology TM </vt:lpstr>
      <vt:lpstr>The Facilitator’s Methodology TM </vt:lpstr>
      <vt:lpstr>The Facilitator’s Methodology TM </vt:lpstr>
      <vt:lpstr>The Facilitator’s Methodology TM </vt:lpstr>
      <vt:lpstr>PowerPoint Presentation</vt:lpstr>
      <vt:lpstr>Level 1: information   Each has not clearly heard  and understood the other’s alternative and/or their reasons for supporting the alternative</vt:lpstr>
      <vt:lpstr>Level 2: values  They have different experiences or hold different values that result in a different preference </vt:lpstr>
      <vt:lpstr>Level 3: outside factor  The disagreement is based on personality, past history with one another, or other factors that have nothing to do with the alternatives</vt:lpstr>
      <vt:lpstr>C. Suppose It’s Level 3</vt:lpstr>
      <vt:lpstr>C. Suppose It’s Level 3</vt:lpstr>
      <vt:lpstr>Why Do People Disagree?</vt:lpstr>
      <vt:lpstr>PowerPoint Presentation</vt:lpstr>
      <vt:lpstr>D. When Do You Take Control?</vt:lpstr>
      <vt:lpstr>D. When Do You Take Control?</vt:lpstr>
      <vt:lpstr>Role play:  Training Disagreement! - Justin and Avery</vt:lpstr>
      <vt:lpstr>PowerPoint Presentation</vt:lpstr>
      <vt:lpstr>E. Delineation</vt:lpstr>
      <vt:lpstr>E. Delineation</vt:lpstr>
      <vt:lpstr>PowerPoint Presentation</vt:lpstr>
      <vt:lpstr>F. Strengths and Weaknesses</vt:lpstr>
      <vt:lpstr>F. Strengths and Weaknesses</vt:lpstr>
      <vt:lpstr>PowerPoint Presentation</vt:lpstr>
      <vt:lpstr>G. Merge</vt:lpstr>
      <vt:lpstr>PowerPoint Presentation</vt:lpstr>
      <vt:lpstr>H. Converge</vt:lpstr>
      <vt:lpstr>PowerPoint Presentation</vt:lpstr>
      <vt:lpstr>I. When to Move On</vt:lpstr>
      <vt:lpstr>MODULE REVIEW CONSENSUS</vt:lpstr>
      <vt:lpstr>Review</vt:lpstr>
      <vt:lpstr>Review</vt:lpstr>
      <vt:lpstr>Review</vt:lpstr>
      <vt:lpstr>Review</vt:lpstr>
      <vt:lpstr>Review</vt:lpstr>
      <vt:lpstr>Review</vt:lpstr>
      <vt:lpstr>Review</vt:lpstr>
      <vt:lpstr>Review</vt:lpstr>
      <vt:lpstr>Review</vt:lpstr>
      <vt:lpstr>Review</vt:lpstr>
      <vt:lpstr>The Facilitative Consultant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204</cp:revision>
  <dcterms:created xsi:type="dcterms:W3CDTF">2014-07-29T14:17:56Z</dcterms:created>
  <dcterms:modified xsi:type="dcterms:W3CDTF">2016-01-07T14:24:41Z</dcterms:modified>
</cp:coreProperties>
</file>