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3"/>
  </p:notesMasterIdLst>
  <p:handoutMasterIdLst>
    <p:handoutMasterId r:id="rId54"/>
  </p:handoutMasterIdLst>
  <p:sldIdLst>
    <p:sldId id="260" r:id="rId2"/>
    <p:sldId id="261" r:id="rId3"/>
    <p:sldId id="258" r:id="rId4"/>
    <p:sldId id="388" r:id="rId5"/>
    <p:sldId id="328" r:id="rId6"/>
    <p:sldId id="351" r:id="rId7"/>
    <p:sldId id="352" r:id="rId8"/>
    <p:sldId id="353" r:id="rId9"/>
    <p:sldId id="354" r:id="rId10"/>
    <p:sldId id="355" r:id="rId11"/>
    <p:sldId id="356" r:id="rId12"/>
    <p:sldId id="389" r:id="rId13"/>
    <p:sldId id="357" r:id="rId14"/>
    <p:sldId id="329" r:id="rId15"/>
    <p:sldId id="358" r:id="rId16"/>
    <p:sldId id="359" r:id="rId17"/>
    <p:sldId id="360" r:id="rId18"/>
    <p:sldId id="361" r:id="rId19"/>
    <p:sldId id="362" r:id="rId20"/>
    <p:sldId id="363" r:id="rId21"/>
    <p:sldId id="364" r:id="rId22"/>
    <p:sldId id="365" r:id="rId23"/>
    <p:sldId id="366" r:id="rId24"/>
    <p:sldId id="367" r:id="rId25"/>
    <p:sldId id="391" r:id="rId26"/>
    <p:sldId id="368" r:id="rId27"/>
    <p:sldId id="369" r:id="rId28"/>
    <p:sldId id="370" r:id="rId29"/>
    <p:sldId id="371" r:id="rId30"/>
    <p:sldId id="372" r:id="rId31"/>
    <p:sldId id="373" r:id="rId32"/>
    <p:sldId id="390" r:id="rId33"/>
    <p:sldId id="375" r:id="rId34"/>
    <p:sldId id="376" r:id="rId35"/>
    <p:sldId id="377" r:id="rId36"/>
    <p:sldId id="378" r:id="rId37"/>
    <p:sldId id="381" r:id="rId38"/>
    <p:sldId id="382" r:id="rId39"/>
    <p:sldId id="384" r:id="rId40"/>
    <p:sldId id="393" r:id="rId41"/>
    <p:sldId id="394" r:id="rId42"/>
    <p:sldId id="395" r:id="rId43"/>
    <p:sldId id="396" r:id="rId44"/>
    <p:sldId id="397" r:id="rId45"/>
    <p:sldId id="398" r:id="rId46"/>
    <p:sldId id="399" r:id="rId47"/>
    <p:sldId id="400" r:id="rId48"/>
    <p:sldId id="401" r:id="rId49"/>
    <p:sldId id="387" r:id="rId50"/>
    <p:sldId id="386" r:id="rId51"/>
    <p:sldId id="39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ilkinson" initials="MW" lastIdx="4" clrIdx="0">
    <p:extLst>
      <p:ext uri="{19B8F6BF-5375-455C-9EA6-DF929625EA0E}">
        <p15:presenceInfo xmlns:p15="http://schemas.microsoft.com/office/powerpoint/2012/main" userId="S-1-5-21-4000621018-3842134135-1534255045-1143" providerId="AD"/>
      </p:ext>
    </p:extLst>
  </p:cmAuthor>
  <p:cmAuthor id="2" name="Elle Cathey" initials="EC" lastIdx="1" clrIdx="1">
    <p:extLst>
      <p:ext uri="{19B8F6BF-5375-455C-9EA6-DF929625EA0E}">
        <p15:presenceInfo xmlns:p15="http://schemas.microsoft.com/office/powerpoint/2012/main" userId="S-1-5-21-4000621018-3842134135-1534255045-4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C4410C"/>
    <a:srgbClr val="C4380C"/>
    <a:srgbClr val="B941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52104" autoAdjust="0"/>
  </p:normalViewPr>
  <p:slideViewPr>
    <p:cSldViewPr snapToGrid="0" snapToObjects="1">
      <p:cViewPr varScale="1">
        <p:scale>
          <a:sx n="48" d="100"/>
          <a:sy n="48" d="100"/>
        </p:scale>
        <p:origin x="2604" y="4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512"/>
    </p:cViewPr>
  </p:sorterViewPr>
  <p:notesViewPr>
    <p:cSldViewPr snapToGrid="0" snapToObjects="1">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1AC961-7242-420C-B831-E8DA7DA4A20D}" type="datetimeFigureOut">
              <a:rPr lang="en-US" smtClean="0"/>
              <a:pPr/>
              <a:t>1/7/2016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A46103-987A-466E-81C5-8394F378A1D4}" type="slidenum">
              <a:rPr lang="en-US" smtClean="0"/>
              <a:pPr/>
              <a:t>‹#›</a:t>
            </a:fld>
            <a:endParaRPr lang="en-US" dirty="0"/>
          </a:p>
        </p:txBody>
      </p:sp>
    </p:spTree>
    <p:extLst>
      <p:ext uri="{BB962C8B-B14F-4D97-AF65-F5344CB8AC3E}">
        <p14:creationId xmlns:p14="http://schemas.microsoft.com/office/powerpoint/2010/main" val="344426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57F5F-4985-2E4C-B650-693D6FF9E23A}" type="datetimeFigureOut">
              <a:rPr lang="en-US" smtClean="0"/>
              <a:pPr/>
              <a:t>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A1D5-D119-4E4C-87A6-230C7B59CEE9}" type="slidenum">
              <a:rPr lang="en-US" smtClean="0"/>
              <a:pPr/>
              <a:t>‹#›</a:t>
            </a:fld>
            <a:endParaRPr lang="en-US" dirty="0"/>
          </a:p>
        </p:txBody>
      </p:sp>
    </p:spTree>
    <p:extLst>
      <p:ext uri="{BB962C8B-B14F-4D97-AF65-F5344CB8AC3E}">
        <p14:creationId xmlns:p14="http://schemas.microsoft.com/office/powerpoint/2010/main" val="1233161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let’s jump into Phase 2, Preparing to Execute……</a:t>
            </a:r>
          </a:p>
          <a:p>
            <a:endParaRPr lang="en-US" i="1" dirty="0" smtClean="0"/>
          </a:p>
          <a:p>
            <a:r>
              <a:rPr lang="en-US" i="1" u="sng" dirty="0" smtClean="0">
                <a:latin typeface="Times New Roman" pitchFamily="18" charset="0"/>
              </a:rPr>
              <a:t>Timing: </a:t>
            </a:r>
            <a:r>
              <a:rPr lang="en-US" i="1" u="none" baseline="0" dirty="0" smtClean="0">
                <a:latin typeface="Times New Roman" pitchFamily="18" charset="0"/>
              </a:rPr>
              <a:t> 60 minutes </a:t>
            </a:r>
            <a:endParaRPr lang="en-US" i="1" u="sng" dirty="0" smtClean="0">
              <a:latin typeface="Times New Roman" pitchFamily="18" charset="0"/>
            </a:endParaRPr>
          </a:p>
          <a:p>
            <a:pPr>
              <a:buFontTx/>
              <a:buNone/>
            </a:pPr>
            <a:endParaRPr lang="en-US" dirty="0" smtClean="0">
              <a:latin typeface="Times New Roman" pitchFamily="18" charset="0"/>
            </a:endParaRPr>
          </a:p>
          <a:p>
            <a:r>
              <a:rPr lang="en-US" i="1" u="sng" dirty="0" smtClean="0">
                <a:latin typeface="Times New Roman" pitchFamily="18" charset="0"/>
              </a:rPr>
              <a:t>Flip Charts:</a:t>
            </a:r>
          </a:p>
          <a:p>
            <a:pPr marL="228600" indent="-228600">
              <a:buFont typeface="+mj-lt"/>
              <a:buAutoNum type="arabicPeriod"/>
            </a:pPr>
            <a:r>
              <a:rPr lang="en-US" dirty="0" smtClean="0">
                <a:latin typeface="Times New Roman" pitchFamily="18" charset="0"/>
              </a:rPr>
              <a:t>Risk</a:t>
            </a:r>
            <a:r>
              <a:rPr lang="en-US" baseline="0" dirty="0" smtClean="0">
                <a:latin typeface="Times New Roman" pitchFamily="18" charset="0"/>
              </a:rPr>
              <a:t> Assessment</a:t>
            </a:r>
          </a:p>
          <a:p>
            <a:pPr marL="228600" indent="-228600">
              <a:buFont typeface="+mj-lt"/>
              <a:buAutoNum type="arabicPeriod"/>
            </a:pPr>
            <a:r>
              <a:rPr lang="en-US" baseline="0" dirty="0" smtClean="0">
                <a:latin typeface="Times New Roman" pitchFamily="18" charset="0"/>
              </a:rPr>
              <a:t>Managing the Expectation Gap</a:t>
            </a:r>
          </a:p>
          <a:p>
            <a:pPr marL="228600" indent="-228600">
              <a:buFont typeface="+mj-lt"/>
              <a:buAutoNum type="arabicPeriod"/>
            </a:pPr>
            <a:r>
              <a:rPr lang="en-US" baseline="0" dirty="0" smtClean="0">
                <a:latin typeface="Times New Roman" pitchFamily="18" charset="0"/>
              </a:rPr>
              <a:t>Performance Objectives</a:t>
            </a:r>
          </a:p>
          <a:p>
            <a:pPr marL="228600" indent="-228600">
              <a:buFont typeface="+mj-lt"/>
              <a:buAutoNum type="arabicPeriod"/>
            </a:pPr>
            <a:r>
              <a:rPr lang="en-US" baseline="0" dirty="0" smtClean="0">
                <a:latin typeface="Times New Roman" pitchFamily="18" charset="0"/>
              </a:rPr>
              <a:t>SMART Objectives</a:t>
            </a:r>
          </a:p>
          <a:p>
            <a:pPr marL="228600" indent="-228600">
              <a:buFont typeface="+mj-lt"/>
              <a:buAutoNum type="arabicPeriod"/>
            </a:pPr>
            <a:r>
              <a:rPr lang="en-US" baseline="0" dirty="0" smtClean="0">
                <a:latin typeface="Times New Roman" pitchFamily="18" charset="0"/>
              </a:rPr>
              <a:t>Buy In: ED = RD x CD</a:t>
            </a:r>
          </a:p>
          <a:p>
            <a:pPr marL="228600" indent="-228600">
              <a:buFont typeface="+mj-lt"/>
              <a:buAutoNum type="arabicPeriod"/>
            </a:pPr>
            <a:r>
              <a:rPr lang="en-US" baseline="0" dirty="0" smtClean="0">
                <a:latin typeface="Times New Roman" pitchFamily="18" charset="0"/>
              </a:rPr>
              <a:t>Project Team Members</a:t>
            </a:r>
            <a:endParaRPr lang="en-US" dirty="0" smtClean="0"/>
          </a:p>
          <a:p>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There is an old adage in</a:t>
            </a:r>
            <a:r>
              <a:rPr lang="en-US" i="1" baseline="0" dirty="0" smtClean="0"/>
              <a:t> project management…..maybe a good philosophy in life……and that is, “hope for the best and plan for the worst” ….as consultants we often learn that lesson by overlooking risks by hoping they will not occur, and hope is not a strategy……let’s look at the key to managing risks on our projects</a:t>
            </a:r>
            <a:r>
              <a:rPr lang="en-US" i="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(review the slide…..reinforcing the key points about by identifying all potential risks, we can document ways to control/manage those risks with risk reduction/mitigation strategies……facilitate a discussion of experiences participants have had as either a consultant or a client regarding risks......both bad ---e.g. risks that were overlooked and then occurred --- and good---e.g. how it made a client more relieved that the consultant had their “arms around the project” and enhanced the confidence in the consultant)</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10</a:t>
            </a:fld>
            <a:endParaRPr lang="en-US" dirty="0"/>
          </a:p>
        </p:txBody>
      </p:sp>
    </p:spTree>
    <p:extLst>
      <p:ext uri="{BB962C8B-B14F-4D97-AF65-F5344CB8AC3E}">
        <p14:creationId xmlns:p14="http://schemas.microsoft.com/office/powerpoint/2010/main" val="168627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On</a:t>
            </a:r>
            <a:r>
              <a:rPr lang="en-US" i="1" baseline="0" dirty="0" smtClean="0"/>
              <a:t> the next 2 slides</a:t>
            </a:r>
            <a:r>
              <a:rPr lang="en-US" i="1" dirty="0" smtClean="0"/>
              <a:t> are a nice format or template that can be used to document and present risks to the project team and the client…..let’s look at each of the columns first…..</a:t>
            </a:r>
          </a:p>
          <a:p>
            <a:pPr marL="171450" indent="-171450">
              <a:buFont typeface="Arial" pitchFamily="34" charset="0"/>
              <a:buChar char="•"/>
            </a:pPr>
            <a:r>
              <a:rPr lang="en-US" i="1" dirty="0" smtClean="0"/>
              <a:t>Characteristics…..is the</a:t>
            </a:r>
            <a:r>
              <a:rPr lang="en-US" i="1" baseline="0" dirty="0" smtClean="0"/>
              <a:t> risk favorable or unfavorable….can someone share an example…(name)…thanks…..</a:t>
            </a:r>
          </a:p>
          <a:p>
            <a:pPr marL="171450" indent="-171450">
              <a:buFont typeface="Arial" pitchFamily="34" charset="0"/>
              <a:buChar char="•"/>
            </a:pPr>
            <a:r>
              <a:rPr lang="en-US" i="1" baseline="0" dirty="0" smtClean="0"/>
              <a:t>Probability…..this is the likelihood that the risk will occur……clearly we will focus our attention on those unfavorable risks that are more likely to occur….</a:t>
            </a:r>
          </a:p>
          <a:p>
            <a:pPr marL="171450" indent="-171450">
              <a:buFont typeface="Arial" pitchFamily="34" charset="0"/>
              <a:buChar char="•"/>
            </a:pPr>
            <a:r>
              <a:rPr lang="en-US" i="1" baseline="0" dirty="0" smtClean="0"/>
              <a:t>Reason…..the “why” for that risk….for example in the experience row, if you were implementing your first SaaS or cloud system that risk might be medium or high vs. if you had implemented several SaaS or cloud systems in the past…..</a:t>
            </a:r>
          </a:p>
          <a:p>
            <a:pPr marL="171450" indent="-171450">
              <a:buFont typeface="Arial" pitchFamily="34" charset="0"/>
              <a:buChar char="•"/>
            </a:pPr>
            <a:r>
              <a:rPr lang="en-US" i="1" baseline="0" dirty="0" smtClean="0"/>
              <a:t>Risk Reduction Strategy…..the steps you are or will be taking to reduce the impact and/or probability of that risk….this could include how you will monitor that risk with contingency plans associated with that risk……</a:t>
            </a:r>
          </a:p>
          <a:p>
            <a:pPr marL="171450" indent="-171450">
              <a:buFont typeface="Arial" pitchFamily="34" charset="0"/>
              <a:buChar char="•"/>
            </a:pPr>
            <a:endParaRPr lang="en-US" i="1" baseline="0" dirty="0" smtClean="0"/>
          </a:p>
          <a:p>
            <a:pPr marL="0" indent="0">
              <a:buFont typeface="Arial" pitchFamily="34" charset="0"/>
              <a:buNone/>
            </a:pPr>
            <a:r>
              <a:rPr lang="en-US" i="1" baseline="0" dirty="0" smtClean="0"/>
              <a:t>How about the rows?</a:t>
            </a:r>
            <a:r>
              <a:rPr lang="en-US" i="0" baseline="0" dirty="0" smtClean="0"/>
              <a:t>…..(facilitate a discussion with participants…..some points to consider:)</a:t>
            </a:r>
          </a:p>
          <a:p>
            <a:pPr marL="171450" indent="-171450">
              <a:buFont typeface="Arial" pitchFamily="34" charset="0"/>
              <a:buChar char="•"/>
            </a:pPr>
            <a:r>
              <a:rPr lang="en-US" i="1" baseline="0" dirty="0" smtClean="0"/>
              <a:t>Project size….larger projects typically have higher risks…especially if you have not managed larger projects….contacts with sub-contractors adds a level of complexity and, therefore, risk as well</a:t>
            </a:r>
          </a:p>
          <a:p>
            <a:pPr marL="171450" indent="-171450">
              <a:buFont typeface="Arial" pitchFamily="34" charset="0"/>
              <a:buChar char="•"/>
            </a:pPr>
            <a:r>
              <a:rPr lang="en-US" i="1" baseline="0" dirty="0" smtClean="0"/>
              <a:t>Management support……is management on board?....what consensus exists between IT and the functional areas around system projects ….e.g. SFDC with sales, SAP with manufacturing, etc.</a:t>
            </a:r>
          </a:p>
          <a:p>
            <a:pPr marL="171450" indent="-171450">
              <a:buFont typeface="Arial" pitchFamily="34" charset="0"/>
              <a:buChar char="•"/>
            </a:pPr>
            <a:r>
              <a:rPr lang="en-US" i="1" baseline="0" dirty="0" smtClean="0"/>
              <a:t>Experience…..as a consultant is this a project you have done in the past (Oracle or SAP install)?.....is it a process or project type you are familiar with…..</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11</a:t>
            </a:fld>
            <a:endParaRPr lang="en-US" dirty="0"/>
          </a:p>
        </p:txBody>
      </p:sp>
    </p:spTree>
    <p:extLst>
      <p:ext uri="{BB962C8B-B14F-4D97-AF65-F5344CB8AC3E}">
        <p14:creationId xmlns:p14="http://schemas.microsoft.com/office/powerpoint/2010/main" val="37327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i="1" baseline="0" dirty="0" smtClean="0"/>
              <a:t>Project team……how experienced is the project team….with the industry, the functional area, the process…..etc.</a:t>
            </a:r>
          </a:p>
          <a:p>
            <a:pPr marL="171450" indent="-171450">
              <a:buFont typeface="Arial" pitchFamily="34" charset="0"/>
              <a:buChar char="•"/>
            </a:pPr>
            <a:r>
              <a:rPr lang="en-US" i="1" baseline="0" dirty="0" smtClean="0"/>
              <a:t>Planning…..how much prior planning has been completed….do the estimates have a sound basis……was the design phase thorough…….</a:t>
            </a:r>
          </a:p>
          <a:p>
            <a:pPr marL="171450" indent="-171450">
              <a:buFont typeface="Arial" pitchFamily="34" charset="0"/>
              <a:buChar char="•"/>
            </a:pPr>
            <a:r>
              <a:rPr lang="en-US" i="1" baseline="0" dirty="0" smtClean="0"/>
              <a:t>Constraints…..have you identified constraints…..what effect will these constraints have on the project……regulatory, legal, resource, budgetary……</a:t>
            </a:r>
          </a:p>
          <a:p>
            <a:pPr marL="171450" indent="-171450">
              <a:buFont typeface="Arial" pitchFamily="34" charset="0"/>
              <a:buChar char="•"/>
            </a:pPr>
            <a:r>
              <a:rPr lang="en-US" i="1" baseline="0" dirty="0" smtClean="0"/>
              <a:t>Technical.....is this technology well understood in general….by the members of the project…..will there be any 1sts with technical areas and/or by project team members…….)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12</a:t>
            </a:fld>
            <a:endParaRPr lang="en-US" dirty="0"/>
          </a:p>
        </p:txBody>
      </p:sp>
    </p:spTree>
    <p:extLst>
      <p:ext uri="{BB962C8B-B14F-4D97-AF65-F5344CB8AC3E}">
        <p14:creationId xmlns:p14="http://schemas.microsoft.com/office/powerpoint/2010/main" val="273657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How successful</a:t>
            </a:r>
            <a:r>
              <a:rPr lang="en-US" i="1" baseline="0" dirty="0" smtClean="0"/>
              <a:t> will you be if you deliver your project for the client….it is on schedule and under budget…..you sit down to have your wrap-up meeting with the project sponsor and the first thing you hear about is …..well, we really wanted to have more of our people trained so that the transition moving forward would be smoother….and I really had planned on ……….guess what…..you have just been introduced to our “friend”….the Expectation Gap……</a:t>
            </a:r>
          </a:p>
          <a:p>
            <a:endParaRPr lang="en-US" i="1" dirty="0" smtClean="0"/>
          </a:p>
          <a:p>
            <a:r>
              <a:rPr lang="en-US" i="1" dirty="0" smtClean="0"/>
              <a:t>What would</a:t>
            </a:r>
            <a:r>
              <a:rPr lang="en-US" i="1" baseline="0" dirty="0" smtClean="0"/>
              <a:t> have happened if the client’s expectation was below reality? You would have moved from “zero” to “hero”! And, notice, reality didn’t change – just the client’s expectation.</a:t>
            </a:r>
            <a:endParaRPr lang="en-US" i="1" dirty="0" smtClean="0"/>
          </a:p>
          <a:p>
            <a:endParaRPr lang="en-US" i="1" dirty="0" smtClean="0"/>
          </a:p>
          <a:p>
            <a:r>
              <a:rPr lang="en-US" i="1" dirty="0" smtClean="0"/>
              <a:t>Wow,</a:t>
            </a:r>
            <a:r>
              <a:rPr lang="en-US" i="1" baseline="0" dirty="0" smtClean="0"/>
              <a:t> the Expectation Gap,…..something that occurs on almost every project in some manner….sometimes it is a small gap and sometimes that gap can be large…….as the graph depicts, at project kickoff – or time 0 --- there is a large expectation gap….and that is certainly natural…..as you look at this graph I would like you to think about what it says to you….how the reality line and the expectation line move over time……..(green) team tell us what this graph say to you in terms of your role as a consultant……(go from team to team and facilitate the discussion….key points to discuss may include:</a:t>
            </a:r>
          </a:p>
          <a:p>
            <a:pPr marL="171450" indent="-171450">
              <a:buFont typeface="Arial" pitchFamily="34" charset="0"/>
              <a:buChar char="•"/>
            </a:pPr>
            <a:r>
              <a:rPr lang="en-US" i="1" baseline="0" dirty="0" smtClean="0"/>
              <a:t>Can reality exceed expectations….what is the good (we have a client happy) and the bad (the client might think, wow could I have received what I wanted for less $$$$)</a:t>
            </a:r>
          </a:p>
          <a:p>
            <a:pPr marL="171450" indent="-171450">
              <a:buFont typeface="Arial" pitchFamily="34" charset="0"/>
              <a:buChar char="•"/>
            </a:pPr>
            <a:r>
              <a:rPr lang="en-US" i="1" baseline="0" dirty="0" smtClean="0"/>
              <a:t>Does the expectation line always exist as a straight line or might it vary as well…….(as we do well, especially early in a project, we have to manage those expectations as well or they may become elevated)………</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14</a:t>
            </a:fld>
            <a:endParaRPr lang="en-US" dirty="0"/>
          </a:p>
        </p:txBody>
      </p:sp>
    </p:spTree>
    <p:extLst>
      <p:ext uri="{BB962C8B-B14F-4D97-AF65-F5344CB8AC3E}">
        <p14:creationId xmlns:p14="http://schemas.microsoft.com/office/powerpoint/2010/main" val="7142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take 2</a:t>
            </a:r>
            <a:r>
              <a:rPr lang="en-US" i="1" baseline="0" dirty="0" smtClean="0"/>
              <a:t> minutes now to think about the engagements you are on now….or those engagements you have been or will be on in the near future……think about the client…..the expectation and that Expectation Gap……what are some of the strategies you can use to avoid or manage the Expectation Gap……</a:t>
            </a:r>
          </a:p>
          <a:p>
            <a:r>
              <a:rPr lang="en-US" i="1" baseline="0" dirty="0" smtClean="0"/>
              <a:t>(at the end of the 2 minutes…..ask for a volunteer or 2 to share there strategies…..)</a:t>
            </a:r>
            <a:endParaRPr lang="en-US" i="1" dirty="0" smtClean="0"/>
          </a:p>
          <a:p>
            <a:endParaRPr lang="en-US" i="1" baseline="0" dirty="0" smtClean="0"/>
          </a:p>
          <a:p>
            <a:r>
              <a:rPr lang="en-US" i="1" baseline="0" dirty="0" smtClean="0"/>
              <a:t>A really key point or theme we have found that facilitative consultants use on their projects is asking the project sponsor, the project team members the functional leaders in the client organization what they expect from the project….the results…the milestones….how they want to be involved…..how they prefer to be informed….what the communication vehicles and channels will be for the project…….remember the faintest of ink is better than the longest of memories….so document these…in some situations get sign off….periodically review them and adjust them as necessary……use STRATEGIES to avoid the Expectation Gap………</a:t>
            </a:r>
          </a:p>
        </p:txBody>
      </p:sp>
      <p:sp>
        <p:nvSpPr>
          <p:cNvPr id="4" name="Slide Number Placeholder 3"/>
          <p:cNvSpPr>
            <a:spLocks noGrp="1"/>
          </p:cNvSpPr>
          <p:nvPr>
            <p:ph type="sldNum" sz="quarter" idx="10"/>
          </p:nvPr>
        </p:nvSpPr>
        <p:spPr/>
        <p:txBody>
          <a:bodyPr/>
          <a:lstStyle/>
          <a:p>
            <a:fld id="{13FBA1D5-D119-4E4C-87A6-230C7B59CEE9}" type="slidenum">
              <a:rPr lang="en-US" smtClean="0"/>
              <a:pPr/>
              <a:t>15</a:t>
            </a:fld>
            <a:endParaRPr lang="en-US" dirty="0"/>
          </a:p>
        </p:txBody>
      </p:sp>
    </p:spTree>
    <p:extLst>
      <p:ext uri="{BB962C8B-B14F-4D97-AF65-F5344CB8AC3E}">
        <p14:creationId xmlns:p14="http://schemas.microsoft.com/office/powerpoint/2010/main" val="308647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Think</a:t>
            </a:r>
            <a:r>
              <a:rPr lang="en-US" i="1" baseline="0" dirty="0" smtClean="0"/>
              <a:t> about the importance of keeping score….how many of you have been to a high school or college football game…(raise your hand)….me, too….well can you imagine attending a Friday night high school game and the teams are marching up and down the field….people are cheering for their team….BUT there is no scoreboard…..how would that make you feel…….not very much fun….probably would not attend another one…..</a:t>
            </a:r>
          </a:p>
          <a:p>
            <a:endParaRPr lang="en-US" i="1" baseline="0" dirty="0" smtClean="0"/>
          </a:p>
          <a:p>
            <a:r>
              <a:rPr lang="en-US" i="1" baseline="0" dirty="0" smtClean="0"/>
              <a:t>How about our friend the weatherman….how many of you watch the weather on TV? (raise your hand)….how  many of you trust the weather report that the weather reporter give us?....(nod your head no)……very few of us……don’t we all hear comments like…”oh the weather forecaster….they are never right, I don’t know why they report it anyway”…or words to that effect……..</a:t>
            </a:r>
          </a:p>
          <a:p>
            <a:endParaRPr lang="en-US" i="1" baseline="0" dirty="0" smtClean="0"/>
          </a:p>
          <a:p>
            <a:r>
              <a:rPr lang="en-US" i="1" baseline="0" dirty="0" smtClean="0"/>
              <a:t>Would it surprise you to learn that they weather forecast is correct almost 90% of the time on the average?...surprise you…..well, just like our football game example, in the absence of ‘keeping score’ people will rely on ‘folk lore’ or making things up….and, our tendency is to focus on the negative not the positive…in other words, our human nature would tend to look at when things were wrong vs. when they were right……so, if I were Al Roker and I had a batting average of .900 or close to that, when I was providing my forecast, rather than the time on the lower right of the screen, I would present the % of time my forecast was correct….wouldn’t that help the perception of inaccurate forecasts…….</a:t>
            </a:r>
          </a:p>
          <a:p>
            <a:endParaRPr lang="en-US" i="1" baseline="0" dirty="0" smtClean="0"/>
          </a:p>
          <a:p>
            <a:r>
              <a:rPr lang="en-US" i="1" baseline="0" dirty="0" smtClean="0"/>
              <a:t>What does that mean to us as consultants?......we must </a:t>
            </a:r>
            <a:r>
              <a:rPr lang="en-US" b="1" i="1" u="sng" baseline="0" dirty="0" smtClean="0"/>
              <a:t>establish</a:t>
            </a:r>
            <a:r>
              <a:rPr lang="en-US" i="1" baseline="0" dirty="0" smtClean="0"/>
              <a:t> performance objectives and then </a:t>
            </a:r>
            <a:r>
              <a:rPr lang="en-US" b="1" i="1" u="sng" baseline="0" dirty="0" smtClean="0"/>
              <a:t>track</a:t>
            </a:r>
            <a:r>
              <a:rPr lang="en-US" i="1" baseline="0" dirty="0" smtClean="0"/>
              <a:t> performance against those objectives and </a:t>
            </a:r>
            <a:r>
              <a:rPr lang="en-US" b="1" i="1" u="sng" baseline="0" dirty="0" smtClean="0"/>
              <a:t>report</a:t>
            </a:r>
            <a:r>
              <a:rPr lang="en-US" i="1" baseline="0" dirty="0" smtClean="0"/>
              <a:t> that performance towards achieving those objectives……</a:t>
            </a:r>
          </a:p>
          <a:p>
            <a:endParaRPr lang="en-US" i="1" baseline="0"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16</a:t>
            </a:fld>
            <a:endParaRPr lang="en-US" dirty="0"/>
          </a:p>
        </p:txBody>
      </p:sp>
    </p:spTree>
    <p:extLst>
      <p:ext uri="{BB962C8B-B14F-4D97-AF65-F5344CB8AC3E}">
        <p14:creationId xmlns:p14="http://schemas.microsoft.com/office/powerpoint/2010/main" val="252465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Let’s take a look at</a:t>
            </a:r>
            <a:r>
              <a:rPr lang="en-US" i="1" baseline="0" dirty="0" smtClean="0"/>
              <a:t> some examples of performance objectives for a handful of projects……we like to use 3 categories of performance objectives and I would like to ask each of our teams to see what they can see as some of the categories of performance objectives included on the examples on this slide….let’s select a new team leader and I will give you 3 minutes in your teams to identify the broad categories of performance objectives you can identify from these examples</a:t>
            </a:r>
            <a:r>
              <a:rPr lang="en-US" i="0" baseline="0" dirty="0" smtClean="0"/>
              <a:t>……(start the clock….when time is up facilitate a discussion by using a round robin by teams with each team identifying the categories of performance objectives their team identified)……….</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17</a:t>
            </a:fld>
            <a:endParaRPr lang="en-US" dirty="0"/>
          </a:p>
        </p:txBody>
      </p:sp>
    </p:spTree>
    <p:extLst>
      <p:ext uri="{BB962C8B-B14F-4D97-AF65-F5344CB8AC3E}">
        <p14:creationId xmlns:p14="http://schemas.microsoft.com/office/powerpoint/2010/main" val="396745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Nice job folks…..let’s look at </a:t>
            </a:r>
            <a:r>
              <a:rPr lang="en-US" i="1" baseline="0" dirty="0" smtClean="0"/>
              <a:t>3 types of performance objectives…we refer to them as PBS:</a:t>
            </a:r>
          </a:p>
          <a:p>
            <a:endParaRPr lang="en-US" i="1" baseline="0" dirty="0" smtClean="0"/>
          </a:p>
          <a:p>
            <a:pPr marL="171450" indent="-171450">
              <a:buFont typeface="Arial" pitchFamily="34" charset="0"/>
              <a:buChar char="•"/>
            </a:pPr>
            <a:r>
              <a:rPr lang="en-US" i="1" baseline="0" dirty="0" smtClean="0"/>
              <a:t>Project/Process measures: milestones related to the project itself or how it is run</a:t>
            </a:r>
          </a:p>
          <a:p>
            <a:pPr marL="171450" indent="-171450">
              <a:buFont typeface="Arial" pitchFamily="34" charset="0"/>
              <a:buChar char="•"/>
            </a:pPr>
            <a:r>
              <a:rPr lang="en-US" i="1" baseline="0" dirty="0" smtClean="0"/>
              <a:t>Business Outcomes: the impact on the business; results that are achieved as a result of the project</a:t>
            </a:r>
          </a:p>
          <a:p>
            <a:pPr marL="171450" indent="-171450">
              <a:buFont typeface="Arial" pitchFamily="34" charset="0"/>
              <a:buChar char="•"/>
            </a:pPr>
            <a:r>
              <a:rPr lang="en-US" i="1" baseline="0" dirty="0" smtClean="0"/>
              <a:t>Satisfaction: the satisfaction of the stakeholders from the project or project outcomes</a:t>
            </a:r>
          </a:p>
        </p:txBody>
      </p:sp>
      <p:sp>
        <p:nvSpPr>
          <p:cNvPr id="4" name="Slide Number Placeholder 3"/>
          <p:cNvSpPr>
            <a:spLocks noGrp="1"/>
          </p:cNvSpPr>
          <p:nvPr>
            <p:ph type="sldNum" sz="quarter" idx="10"/>
          </p:nvPr>
        </p:nvSpPr>
        <p:spPr/>
        <p:txBody>
          <a:bodyPr/>
          <a:lstStyle/>
          <a:p>
            <a:fld id="{13FBA1D5-D119-4E4C-87A6-230C7B59CEE9}" type="slidenum">
              <a:rPr lang="en-US" smtClean="0"/>
              <a:pPr/>
              <a:t>18</a:t>
            </a:fld>
            <a:endParaRPr lang="en-US" dirty="0"/>
          </a:p>
        </p:txBody>
      </p:sp>
    </p:spTree>
    <p:extLst>
      <p:ext uri="{BB962C8B-B14F-4D97-AF65-F5344CB8AC3E}">
        <p14:creationId xmlns:p14="http://schemas.microsoft.com/office/powerpoint/2010/main" val="224303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Remember objectives</a:t>
            </a:r>
            <a:r>
              <a:rPr lang="en-US" i="1" baseline="0" dirty="0" smtClean="0"/>
              <a:t> need to be SMART….in other words they should be:</a:t>
            </a:r>
          </a:p>
          <a:p>
            <a:pPr marL="171450" indent="-171450">
              <a:buFont typeface="Arial" pitchFamily="34" charset="0"/>
              <a:buChar char="•"/>
            </a:pPr>
            <a:r>
              <a:rPr lang="en-US" b="1" i="1" u="sng" baseline="0" dirty="0" smtClean="0"/>
              <a:t>S</a:t>
            </a:r>
            <a:r>
              <a:rPr lang="en-US" i="1" baseline="0" dirty="0" smtClean="0"/>
              <a:t>pecific</a:t>
            </a:r>
          </a:p>
          <a:p>
            <a:pPr marL="171450" indent="-171450">
              <a:buFont typeface="Arial" pitchFamily="34" charset="0"/>
              <a:buChar char="•"/>
            </a:pPr>
            <a:r>
              <a:rPr lang="en-US" b="1" i="1" u="sng" baseline="0" dirty="0" smtClean="0"/>
              <a:t>M</a:t>
            </a:r>
            <a:r>
              <a:rPr lang="en-US" i="1" baseline="0" dirty="0" smtClean="0"/>
              <a:t>easureable</a:t>
            </a:r>
          </a:p>
          <a:p>
            <a:pPr marL="171450" indent="-171450">
              <a:buFont typeface="Arial" pitchFamily="34" charset="0"/>
              <a:buChar char="•"/>
            </a:pPr>
            <a:r>
              <a:rPr lang="en-US" b="1" i="1" u="sng" baseline="0" dirty="0" smtClean="0"/>
              <a:t>A</a:t>
            </a:r>
            <a:r>
              <a:rPr lang="en-US" i="1" baseline="0" dirty="0" smtClean="0"/>
              <a:t>chievable</a:t>
            </a:r>
          </a:p>
          <a:p>
            <a:pPr marL="171450" indent="-171450">
              <a:buFont typeface="Arial" pitchFamily="34" charset="0"/>
              <a:buChar char="•"/>
            </a:pPr>
            <a:r>
              <a:rPr lang="en-US" b="1" i="1" u="sng" baseline="0" dirty="0" smtClean="0"/>
              <a:t>R</a:t>
            </a:r>
            <a:r>
              <a:rPr lang="en-US" b="0" i="1" baseline="0" dirty="0" smtClean="0"/>
              <a:t>elevant</a:t>
            </a:r>
          </a:p>
          <a:p>
            <a:pPr marL="171450" indent="-171450">
              <a:buFont typeface="Arial" pitchFamily="34" charset="0"/>
              <a:buChar char="•"/>
            </a:pPr>
            <a:r>
              <a:rPr lang="en-US" b="1" i="1" u="sng" baseline="0" dirty="0" smtClean="0"/>
              <a:t>T</a:t>
            </a:r>
            <a:r>
              <a:rPr lang="en-US" i="1" baseline="0" dirty="0" smtClean="0"/>
              <a:t>ime-bound…..otherwise whenever = never</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19</a:t>
            </a:fld>
            <a:endParaRPr lang="en-US" dirty="0"/>
          </a:p>
        </p:txBody>
      </p:sp>
    </p:spTree>
    <p:extLst>
      <p:ext uri="{BB962C8B-B14F-4D97-AF65-F5344CB8AC3E}">
        <p14:creationId xmlns:p14="http://schemas.microsoft.com/office/powerpoint/2010/main" val="252644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take 3 minutes and work in teams to identify</a:t>
            </a:r>
            <a:r>
              <a:rPr lang="en-US" i="1" baseline="0" dirty="0" smtClean="0"/>
              <a:t> appropriate performance objectives for the project from the exercise. </a:t>
            </a:r>
            <a:r>
              <a:rPr lang="en-US" i="0" baseline="0" dirty="0" smtClean="0"/>
              <a:t>(Alternatively, you can use the following.)</a:t>
            </a:r>
            <a:endParaRPr lang="en-US" i="0" dirty="0" smtClean="0"/>
          </a:p>
          <a:p>
            <a:endParaRPr lang="en-US" i="1" dirty="0" smtClean="0"/>
          </a:p>
          <a:p>
            <a:r>
              <a:rPr lang="en-US" i="1" dirty="0" smtClean="0"/>
              <a:t>Let’s take 3 minutes</a:t>
            </a:r>
            <a:r>
              <a:rPr lang="en-US" i="1" baseline="0" dirty="0" smtClean="0"/>
              <a:t> and ask each of you to think about the project you are currently working on….or one you will be tacking in the near future or one that you have completed in the not to distant past…..think about the areas where performance objectives might have been applied in that project the key areas of impact….or the stakeholder satisfaction…..or the project/process areas that might have been measured…..take those 3 minutes to write a few performance objectives that might have been applicable in that project…..(set the clock…when the time is up, ask for volunteers to share their performance objectives…..probe for…”what type of objective was that?”…..”great…does that objective pass the SMART test?’’……………………….</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20</a:t>
            </a:fld>
            <a:endParaRPr lang="en-US" dirty="0"/>
          </a:p>
        </p:txBody>
      </p:sp>
    </p:spTree>
    <p:extLst>
      <p:ext uri="{BB962C8B-B14F-4D97-AF65-F5344CB8AC3E}">
        <p14:creationId xmlns:p14="http://schemas.microsoft.com/office/powerpoint/2010/main" val="295103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Checkpoint</a:t>
            </a:r>
          </a:p>
          <a:p>
            <a:r>
              <a:rPr lang="en-US" i="1" dirty="0" smtClean="0"/>
              <a:t>Review…..we</a:t>
            </a:r>
            <a:r>
              <a:rPr lang="en-US" i="1" baseline="0" dirty="0" smtClean="0"/>
              <a:t> have not completed the 1</a:t>
            </a:r>
            <a:r>
              <a:rPr lang="en-US" i="1" baseline="30000" dirty="0" smtClean="0"/>
              <a:t>st</a:t>
            </a:r>
            <a:r>
              <a:rPr lang="en-US" i="1" baseline="0" dirty="0" smtClean="0"/>
              <a:t> of the stages of the consulting cycle……as a result of that stage, we have a proposal that has been provided to our client…</a:t>
            </a:r>
          </a:p>
          <a:p>
            <a:endParaRPr lang="en-US" i="1" baseline="0" dirty="0" smtClean="0"/>
          </a:p>
          <a:p>
            <a:r>
              <a:rPr lang="en-US" i="1" baseline="0" dirty="0" smtClean="0"/>
              <a:t>Preview….what we are about to cover next is the 2</a:t>
            </a:r>
            <a:r>
              <a:rPr lang="en-US" i="1" baseline="30000" dirty="0" smtClean="0"/>
              <a:t>nd</a:t>
            </a:r>
            <a:r>
              <a:rPr lang="en-US" i="1" baseline="0" dirty="0" smtClean="0"/>
              <a:t> stage in the consulting cycle, Preparing to Execute, or consider that stage as Planning for the details of the project……</a:t>
            </a:r>
          </a:p>
          <a:p>
            <a:endParaRPr lang="en-US" i="1" baseline="0" dirty="0" smtClean="0"/>
          </a:p>
          <a:p>
            <a:r>
              <a:rPr lang="en-US" i="1" baseline="0" dirty="0" smtClean="0"/>
              <a:t>Big view….and that’s important because as we all like to say….”life is in the details”….we typically find that until we get the decision that we have “won” the business we have our work done at a higher level than is often necessary to actually conduct the work…..that’s what we want to complete as a part of this stage……</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a:t>
            </a:fld>
            <a:endParaRPr lang="en-US" dirty="0"/>
          </a:p>
        </p:txBody>
      </p:sp>
    </p:spTree>
    <p:extLst>
      <p:ext uri="{BB962C8B-B14F-4D97-AF65-F5344CB8AC3E}">
        <p14:creationId xmlns:p14="http://schemas.microsoft.com/office/powerpoint/2010/main" val="3833138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One of the key</a:t>
            </a:r>
            <a:r>
              <a:rPr lang="en-US" i="1" baseline="0" dirty="0" smtClean="0"/>
              <a:t> components of any project is the scoping session typically held after the project has been awarded (for external consultants) or given the “go” sign (for internal consultants)…..often, this is an informal meeting and, on occasion, this is a more formal meeting with the project team, the project sponsor and even the steering committee……let’s do a brief read-around of the key steps in the scoping session and discuss those where you may have some questions or experiences to share</a:t>
            </a:r>
            <a:r>
              <a:rPr lang="en-US" i="0" baseline="0" dirty="0" smtClean="0"/>
              <a:t>…..(facilitate the conversation)…..</a:t>
            </a:r>
          </a:p>
          <a:p>
            <a:endParaRPr lang="en-US" i="1" baseline="0" dirty="0" smtClean="0"/>
          </a:p>
          <a:p>
            <a:r>
              <a:rPr lang="en-US" i="0" baseline="0" dirty="0" smtClean="0"/>
              <a:t>(NOTE: one of the points to address here is the change control process….) </a:t>
            </a:r>
            <a:r>
              <a:rPr lang="en-US" i="1" baseline="0" dirty="0" smtClean="0"/>
              <a:t>often, consultants are accused of “scope creep” because a project took longer or was more costly than the original bid or estimate….experience tells us that this is often the result of not having a clear way to identify changes and clearly articulate those that are outside the original project scope or the results of new information in conflict with original information (e.g. when the project began there were six regions and the company expanded to eight; there was an acquisition and the acquired company is now included as a part of this project)…once again, this in another area where “the faintest of ink is better than the longest of memory”……document the change control process and explain the WII-FM to the client to help avoid this Expectation Gap.</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21</a:t>
            </a:fld>
            <a:endParaRPr lang="en-US" dirty="0"/>
          </a:p>
        </p:txBody>
      </p:sp>
    </p:spTree>
    <p:extLst>
      <p:ext uri="{BB962C8B-B14F-4D97-AF65-F5344CB8AC3E}">
        <p14:creationId xmlns:p14="http://schemas.microsoft.com/office/powerpoint/2010/main" val="2203934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22</a:t>
            </a:fld>
            <a:endParaRPr lang="en-US" dirty="0"/>
          </a:p>
        </p:txBody>
      </p:sp>
    </p:spTree>
    <p:extLst>
      <p:ext uri="{BB962C8B-B14F-4D97-AF65-F5344CB8AC3E}">
        <p14:creationId xmlns:p14="http://schemas.microsoft.com/office/powerpoint/2010/main" val="1968853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23</a:t>
            </a:fld>
            <a:endParaRPr lang="en-US" dirty="0"/>
          </a:p>
        </p:txBody>
      </p:sp>
    </p:spTree>
    <p:extLst>
      <p:ext uri="{BB962C8B-B14F-4D97-AF65-F5344CB8AC3E}">
        <p14:creationId xmlns:p14="http://schemas.microsoft.com/office/powerpoint/2010/main" val="732706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24</a:t>
            </a:fld>
            <a:endParaRPr lang="en-US" dirty="0"/>
          </a:p>
        </p:txBody>
      </p:sp>
    </p:spTree>
    <p:extLst>
      <p:ext uri="{BB962C8B-B14F-4D97-AF65-F5344CB8AC3E}">
        <p14:creationId xmlns:p14="http://schemas.microsoft.com/office/powerpoint/2010/main" val="3956165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let’s jump into Phase 2, Preparing to Execute……</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25</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a:t>
            </a:r>
            <a:r>
              <a:rPr lang="en-US" i="1" baseline="0" dirty="0" smtClean="0"/>
              <a:t> key to the facilitative consultant is the efforts made to involve the client…..let’s take a look at 2 different approaches that might be taken by a car manufacturer…….(name), can you read One Way……thanks, OK folks in this first way is there involvement or is their input?</a:t>
            </a:r>
            <a:r>
              <a:rPr lang="en-US" i="0" baseline="0" dirty="0" smtClean="0"/>
              <a:t>......(discuss and the conclusion here is the community is providing input)……</a:t>
            </a:r>
            <a:r>
              <a:rPr lang="en-US" i="1" baseline="0" dirty="0" smtClean="0"/>
              <a:t>great, (name)</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26</a:t>
            </a:fld>
            <a:endParaRPr lang="en-US" dirty="0"/>
          </a:p>
        </p:txBody>
      </p:sp>
    </p:spTree>
    <p:extLst>
      <p:ext uri="{BB962C8B-B14F-4D97-AF65-F5344CB8AC3E}">
        <p14:creationId xmlns:p14="http://schemas.microsoft.com/office/powerpoint/2010/main" val="2711031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How about A Different Way…can you read that one for us?......thanks, and is this approach can we all agree this is involvement (raise your hand)…..yes, involvement by the community…..and isn’t there a greater likelihood that the 2</a:t>
            </a:r>
            <a:r>
              <a:rPr lang="en-US" i="1" baseline="30000" dirty="0" smtClean="0"/>
              <a:t>nd</a:t>
            </a:r>
            <a:r>
              <a:rPr lang="en-US" i="1" baseline="0" dirty="0" smtClean="0"/>
              <a:t> case will result in a much higher likelihood of success….input VS. involvement…a KEY difference…..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27</a:t>
            </a:fld>
            <a:endParaRPr lang="en-US" dirty="0"/>
          </a:p>
        </p:txBody>
      </p:sp>
    </p:spTree>
    <p:extLst>
      <p:ext uri="{BB962C8B-B14F-4D97-AF65-F5344CB8AC3E}">
        <p14:creationId xmlns:p14="http://schemas.microsoft.com/office/powerpoint/2010/main" val="374535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In Robert Zawacki’s book, Transforming the Mature Information Technology Organization, he identified an equation to express the importance of involvement over input….his equation was….ED = RD x CD……..(have equation on a flip chart)……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Can anyone guess what this equation represents….let me share with you that every D stands for Decision……(facilitate the conversation)……that’s right what this equation says is an Effective Decision = Right Decision X Commitment to the Decision…..in other words are we better off with a 100% Right Decision with little to no commitment, say 10%......or an 80-90% Right Decision and 80-90% Commitment……that makes it very clear…doesn’t it……</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28</a:t>
            </a:fld>
            <a:endParaRPr lang="en-US" dirty="0"/>
          </a:p>
        </p:txBody>
      </p:sp>
    </p:spTree>
    <p:extLst>
      <p:ext uri="{BB962C8B-B14F-4D97-AF65-F5344CB8AC3E}">
        <p14:creationId xmlns:p14="http://schemas.microsoft.com/office/powerpoint/2010/main" val="331882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Our  earlier automobile example was about User involvement…it leads to commitment, action and a desired outcome/results…..from a systems perspective, involvement is equally important…..it leads to clear project objectives, an understanding of scope, the right design to address a problem and an appropriate system solution to achieve the desired business results…….. </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29</a:t>
            </a:fld>
            <a:endParaRPr lang="en-US" dirty="0"/>
          </a:p>
        </p:txBody>
      </p:sp>
    </p:spTree>
    <p:extLst>
      <p:ext uri="{BB962C8B-B14F-4D97-AF65-F5344CB8AC3E}">
        <p14:creationId xmlns:p14="http://schemas.microsoft.com/office/powerpoint/2010/main" val="275547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Facilitative consultants look to work </a:t>
            </a:r>
            <a:r>
              <a:rPr lang="en-US" i="1" u="sng" dirty="0" smtClean="0"/>
              <a:t>with</a:t>
            </a:r>
            <a:r>
              <a:rPr lang="en-US" i="1" dirty="0" smtClean="0"/>
              <a:t> the client</a:t>
            </a:r>
            <a:r>
              <a:rPr lang="en-US" i="1" baseline="0" dirty="0" smtClean="0"/>
              <a:t> – </a:t>
            </a:r>
            <a:r>
              <a:rPr lang="en-US" i="1" dirty="0" smtClean="0"/>
              <a:t>not simply for the client….this allows buy-in to become an</a:t>
            </a:r>
            <a:r>
              <a:rPr lang="en-US" i="1" baseline="0" dirty="0" smtClean="0"/>
              <a:t> integrated part of the consulting process…</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30</a:t>
            </a:fld>
            <a:endParaRPr lang="en-US" dirty="0"/>
          </a:p>
        </p:txBody>
      </p:sp>
    </p:spTree>
    <p:extLst>
      <p:ext uri="{BB962C8B-B14F-4D97-AF65-F5344CB8AC3E}">
        <p14:creationId xmlns:p14="http://schemas.microsoft.com/office/powerpoint/2010/main" val="45128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These</a:t>
            </a:r>
            <a:r>
              <a:rPr lang="en-US" i="1" baseline="0" dirty="0" smtClean="0"/>
              <a:t> are the 11 best practices/techniques we will be covering….so let’s get started……..</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3</a:t>
            </a:fld>
            <a:endParaRPr lang="en-US" dirty="0"/>
          </a:p>
        </p:txBody>
      </p:sp>
    </p:spTree>
    <p:extLst>
      <p:ext uri="{BB962C8B-B14F-4D97-AF65-F5344CB8AC3E}">
        <p14:creationId xmlns:p14="http://schemas.microsoft.com/office/powerpoint/2010/main" val="2140274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take another 2 minutes and ask</a:t>
            </a:r>
            <a:r>
              <a:rPr lang="en-US" i="1" baseline="0" dirty="0" smtClean="0"/>
              <a:t> you to think about the projects you have been on or will be working on…think about the things you can do…the people you can include….anything you and your project team can do to build commitment on that project</a:t>
            </a:r>
            <a:r>
              <a:rPr lang="en-US" i="0" baseline="0" dirty="0" smtClean="0"/>
              <a:t>…..(set time and facilitate the discussion after the time is out with those that would like to share their ideas……)……</a:t>
            </a:r>
            <a:endParaRPr lang="en-US" i="0"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31</a:t>
            </a:fld>
            <a:endParaRPr lang="en-US" dirty="0"/>
          </a:p>
        </p:txBody>
      </p:sp>
    </p:spTree>
    <p:extLst>
      <p:ext uri="{BB962C8B-B14F-4D97-AF65-F5344CB8AC3E}">
        <p14:creationId xmlns:p14="http://schemas.microsoft.com/office/powerpoint/2010/main" val="2177641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While there are</a:t>
            </a:r>
            <a:r>
              <a:rPr lang="en-US" i="1" baseline="0" dirty="0" smtClean="0"/>
              <a:t> many possible project organizations, this slide is a typical overall structure of a project…..(red) team who might be on the Steering Committee (facilitate the slide with series of questions for key areas to look at)……</a:t>
            </a:r>
          </a:p>
          <a:p>
            <a:endParaRPr lang="en-US" i="1" baseline="0" dirty="0" smtClean="0"/>
          </a:p>
          <a:p>
            <a:r>
              <a:rPr lang="en-US" i="1" baseline="0" dirty="0" smtClean="0"/>
              <a:t>(NOTES: </a:t>
            </a:r>
          </a:p>
          <a:p>
            <a:pPr marL="171450" indent="-171450">
              <a:buFont typeface="Arial" pitchFamily="34" charset="0"/>
              <a:buChar char="•"/>
            </a:pPr>
            <a:r>
              <a:rPr lang="en-US" i="1" baseline="0" dirty="0" smtClean="0"/>
              <a:t>Steering Committee: often times Project Sponsor, senior management of important business initiatives, Project Lead/Manager, etc.)</a:t>
            </a:r>
          </a:p>
          <a:p>
            <a:pPr marL="171450" indent="-171450">
              <a:buFont typeface="Arial" pitchFamily="34" charset="0"/>
              <a:buChar char="•"/>
            </a:pPr>
            <a:r>
              <a:rPr lang="en-US" i="1" baseline="0" dirty="0" smtClean="0"/>
              <a:t>Project Lead: often called the Project Manager….at times shared with inside PM and outside (external) consultant and the importance of communications and trust for those situations</a:t>
            </a:r>
          </a:p>
          <a:p>
            <a:pPr marL="171450" indent="-171450">
              <a:buFont typeface="Arial" pitchFamily="34" charset="0"/>
              <a:buChar char="•"/>
            </a:pPr>
            <a:r>
              <a:rPr lang="en-US" i="1" baseline="0" dirty="0" smtClean="0"/>
              <a:t>Difference between the Core Team and the SMEs and IS Resources….get as much full time participation for the Core Team Members…for the project duration……SMEs and IS Resources may be part time for specific needs/requirements or to fulfill very specific project needs for key spots in a project…..</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32</a:t>
            </a:fld>
            <a:endParaRPr lang="en-US" dirty="0"/>
          </a:p>
        </p:txBody>
      </p:sp>
    </p:spTree>
    <p:extLst>
      <p:ext uri="{BB962C8B-B14F-4D97-AF65-F5344CB8AC3E}">
        <p14:creationId xmlns:p14="http://schemas.microsoft.com/office/powerpoint/2010/main" val="283881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So, let me ask the (green)</a:t>
            </a:r>
            <a:r>
              <a:rPr lang="en-US" i="1" baseline="0" dirty="0" smtClean="0"/>
              <a:t> team, how do you go about selecting members for your project team……(blue) team, anything to add….(facilitate the discussion and cover the key points from the next 2 slides)……….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33</a:t>
            </a:fld>
            <a:endParaRPr lang="en-US" dirty="0"/>
          </a:p>
        </p:txBody>
      </p:sp>
    </p:spTree>
    <p:extLst>
      <p:ext uri="{BB962C8B-B14F-4D97-AF65-F5344CB8AC3E}">
        <p14:creationId xmlns:p14="http://schemas.microsoft.com/office/powerpoint/2010/main" val="2348624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There are some key criteria to consider</a:t>
            </a:r>
            <a:r>
              <a:rPr lang="en-US" i="1" baseline="0" dirty="0" smtClean="0"/>
              <a:t> in selecting members of a project team….let’s look at some of these [facilitate the discussion]</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34</a:t>
            </a:fld>
            <a:endParaRPr lang="en-US" dirty="0"/>
          </a:p>
        </p:txBody>
      </p:sp>
    </p:spTree>
    <p:extLst>
      <p:ext uri="{BB962C8B-B14F-4D97-AF65-F5344CB8AC3E}">
        <p14:creationId xmlns:p14="http://schemas.microsoft.com/office/powerpoint/2010/main" val="541064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Team norms help to codify how the project team</a:t>
            </a:r>
            <a:r>
              <a:rPr lang="en-US" i="1" baseline="0" dirty="0" smtClean="0"/>
              <a:t> is going to operate together as a team…..LSI offers assistance in areas including Team Activation and Team Building to help make teams more effective…..(facilitate the discussion around key points on the next 2 slides)…….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35</a:t>
            </a:fld>
            <a:endParaRPr lang="en-US" dirty="0"/>
          </a:p>
        </p:txBody>
      </p:sp>
    </p:spTree>
    <p:extLst>
      <p:ext uri="{BB962C8B-B14F-4D97-AF65-F5344CB8AC3E}">
        <p14:creationId xmlns:p14="http://schemas.microsoft.com/office/powerpoint/2010/main" val="281864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36</a:t>
            </a:fld>
            <a:endParaRPr lang="en-US" dirty="0"/>
          </a:p>
        </p:txBody>
      </p:sp>
    </p:spTree>
    <p:extLst>
      <p:ext uri="{BB962C8B-B14F-4D97-AF65-F5344CB8AC3E}">
        <p14:creationId xmlns:p14="http://schemas.microsoft.com/office/powerpoint/2010/main" val="2129758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Remember to address why</a:t>
            </a:r>
            <a:r>
              <a:rPr lang="en-US" i="1" baseline="0" dirty="0" smtClean="0"/>
              <a:t> these participants were selected and what “authority” they have been given…..</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37</a:t>
            </a:fld>
            <a:endParaRPr lang="en-US" dirty="0"/>
          </a:p>
        </p:txBody>
      </p:sp>
    </p:spTree>
    <p:extLst>
      <p:ext uri="{BB962C8B-B14F-4D97-AF65-F5344CB8AC3E}">
        <p14:creationId xmlns:p14="http://schemas.microsoft.com/office/powerpoint/2010/main" val="3885817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is a sample for a Project</a:t>
            </a:r>
            <a:r>
              <a:rPr lang="en-US" i="1" baseline="0" dirty="0" smtClean="0"/>
              <a:t> Sponsor’s Kick-off Remarks….</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38</a:t>
            </a:fld>
            <a:endParaRPr lang="en-US" dirty="0"/>
          </a:p>
        </p:txBody>
      </p:sp>
    </p:spTree>
    <p:extLst>
      <p:ext uri="{BB962C8B-B14F-4D97-AF65-F5344CB8AC3E}">
        <p14:creationId xmlns:p14="http://schemas.microsoft.com/office/powerpoint/2010/main" val="4190218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How many of you have used a formal Communications</a:t>
            </a:r>
            <a:r>
              <a:rPr lang="en-US" i="1" baseline="0" dirty="0" smtClean="0"/>
              <a:t> Plan for one of your projects…..(name), share with us what that looked like and how that worked……great….let’s review this framework:</a:t>
            </a:r>
          </a:p>
          <a:p>
            <a:pPr marL="171450" indent="-171450">
              <a:buFont typeface="Arial" pitchFamily="34" charset="0"/>
              <a:buChar char="•"/>
            </a:pPr>
            <a:r>
              <a:rPr lang="en-US" i="1" baseline="0" dirty="0" smtClean="0"/>
              <a:t>Audience: includes Project Steering Committee, Sponsor, Team Leads, End Users, etc.</a:t>
            </a:r>
          </a:p>
          <a:p>
            <a:pPr marL="171450" indent="-171450">
              <a:buFont typeface="Arial" pitchFamily="34" charset="0"/>
              <a:buChar char="•"/>
            </a:pPr>
            <a:r>
              <a:rPr lang="en-US" i="1" baseline="0" dirty="0" smtClean="0"/>
              <a:t>Info Needs: status summary, project activities and progress, issues, resolutions, etc.</a:t>
            </a:r>
          </a:p>
          <a:p>
            <a:pPr marL="171450" indent="-171450">
              <a:buFont typeface="Arial" pitchFamily="34" charset="0"/>
              <a:buChar char="•"/>
            </a:pPr>
            <a:r>
              <a:rPr lang="en-US" i="1" baseline="0" dirty="0" smtClean="0"/>
              <a:t>Vehicle: status reports, Web site/network, newsletter, executive summary</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39</a:t>
            </a:fld>
            <a:endParaRPr lang="en-US" dirty="0"/>
          </a:p>
        </p:txBody>
      </p:sp>
    </p:spTree>
    <p:extLst>
      <p:ext uri="{BB962C8B-B14F-4D97-AF65-F5344CB8AC3E}">
        <p14:creationId xmlns:p14="http://schemas.microsoft.com/office/powerpoint/2010/main" val="2013876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76498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Alright, let’s start this with</a:t>
            </a:r>
            <a:r>
              <a:rPr lang="en-US" i="1" baseline="0" dirty="0" smtClean="0"/>
              <a:t> another of our team activities……</a:t>
            </a:r>
          </a:p>
          <a:p>
            <a:r>
              <a:rPr lang="en-US" i="1" baseline="0" dirty="0" smtClean="0"/>
              <a:t>Purpose….identify all the things a consultant would need to do once they get the “go ahead” for a project…in other words, the proposal has been accepted……good news---you won!!!!!</a:t>
            </a:r>
          </a:p>
          <a:p>
            <a:endParaRPr lang="en-US" i="1" baseline="0" dirty="0" smtClean="0"/>
          </a:p>
          <a:p>
            <a:r>
              <a:rPr lang="en-US" i="1" baseline="0" dirty="0" smtClean="0"/>
              <a:t>Directions…..first, let’s select new team leaders (select new team leaders)…..then in your teams let’s write each of your responses on an individual post-it note using your markers to write…..I will set the timer for 2 minutes……</a:t>
            </a:r>
          </a:p>
          <a:p>
            <a:endParaRPr lang="en-US" i="1" baseline="0" dirty="0" smtClean="0"/>
          </a:p>
          <a:p>
            <a:r>
              <a:rPr lang="en-US" i="1" baseline="0" dirty="0" smtClean="0"/>
              <a:t>Questions…..before I provide the final question is everybody clear?.....are there any questions that you have?......</a:t>
            </a:r>
          </a:p>
          <a:p>
            <a:endParaRPr lang="en-US" i="1" baseline="0" dirty="0" smtClean="0"/>
          </a:p>
          <a:p>
            <a:r>
              <a:rPr lang="en-US" i="1" baseline="0" dirty="0" smtClean="0"/>
              <a:t>Starting Question….OK then, think about it…you are sitting in your office and the phone rings…..(rest is on the slide).....you have 2 minutes….(when the time is up…..collect the post-its by conducing a round robin by teams and post them on a flip chart with the categories on the next slide)……..</a:t>
            </a:r>
          </a:p>
        </p:txBody>
      </p:sp>
      <p:sp>
        <p:nvSpPr>
          <p:cNvPr id="4" name="Slide Number Placeholder 3"/>
          <p:cNvSpPr>
            <a:spLocks noGrp="1"/>
          </p:cNvSpPr>
          <p:nvPr>
            <p:ph type="sldNum" sz="quarter" idx="10"/>
          </p:nvPr>
        </p:nvSpPr>
        <p:spPr/>
        <p:txBody>
          <a:bodyPr/>
          <a:lstStyle/>
          <a:p>
            <a:fld id="{13FBA1D5-D119-4E4C-87A6-230C7B59CEE9}" type="slidenum">
              <a:rPr lang="en-US" smtClean="0"/>
              <a:pPr/>
              <a:t>4</a:t>
            </a:fld>
            <a:endParaRPr lang="en-US" dirty="0"/>
          </a:p>
        </p:txBody>
      </p:sp>
    </p:spTree>
    <p:extLst>
      <p:ext uri="{BB962C8B-B14F-4D97-AF65-F5344CB8AC3E}">
        <p14:creationId xmlns:p14="http://schemas.microsoft.com/office/powerpoint/2010/main" val="1149057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1785014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4046157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3900368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1597944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172516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2128444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73196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834177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Are there any questions or comments on Preparing to Execute? </a:t>
            </a:r>
            <a:r>
              <a:rPr lang="en-US" i="0" dirty="0" smtClean="0"/>
              <a:t>[facilitate</a:t>
            </a:r>
            <a:r>
              <a:rPr lang="en-US" i="0" baseline="0" dirty="0" smtClean="0"/>
              <a:t> the discussion]</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49</a:t>
            </a:fld>
            <a:endParaRPr lang="en-US" dirty="0"/>
          </a:p>
        </p:txBody>
      </p:sp>
    </p:spTree>
    <p:extLst>
      <p:ext uri="{BB962C8B-B14F-4D97-AF65-F5344CB8AC3E}">
        <p14:creationId xmlns:p14="http://schemas.microsoft.com/office/powerpoint/2010/main" val="2703674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BB0BAFF-BE89-4584-8955-F2EAAE7D7943}" type="slidenum">
              <a:rPr lang="en-US"/>
              <a:pPr/>
              <a:t>50</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b="0" dirty="0" smtClean="0"/>
              <a:t>[a good review</a:t>
            </a:r>
            <a:r>
              <a:rPr lang="en-US" b="0" baseline="0" dirty="0" smtClean="0"/>
              <a:t> format for the end of day]</a:t>
            </a:r>
            <a:endParaRPr lang="en-US" b="0" dirty="0" smtClean="0"/>
          </a:p>
        </p:txBody>
      </p:sp>
    </p:spTree>
    <p:extLst>
      <p:ext uri="{BB962C8B-B14F-4D97-AF65-F5344CB8AC3E}">
        <p14:creationId xmlns:p14="http://schemas.microsoft.com/office/powerpoint/2010/main" val="221618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[cover slide]</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a:t>
            </a:fld>
            <a:endParaRPr lang="en-US" dirty="0"/>
          </a:p>
        </p:txBody>
      </p:sp>
    </p:spTree>
    <p:extLst>
      <p:ext uri="{BB962C8B-B14F-4D97-AF65-F5344CB8AC3E}">
        <p14:creationId xmlns:p14="http://schemas.microsoft.com/office/powerpoint/2010/main" val="2210942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[THIS</a:t>
            </a:r>
            <a:r>
              <a:rPr lang="en-US" b="0" i="0" baseline="0" dirty="0" smtClean="0"/>
              <a:t> SLIDE MAY OR MAY NOT BE INCLUDED </a:t>
            </a:r>
            <a:r>
              <a:rPr lang="en-US" b="0" i="0" baseline="0" dirty="0" smtClean="0">
                <a:sym typeface="Wingdings" pitchFamily="2" charset="2"/>
              </a:rPr>
              <a:t>] </a:t>
            </a:r>
            <a:r>
              <a:rPr lang="en-US" b="0" i="1" dirty="0" smtClean="0"/>
              <a:t>We fundamentally</a:t>
            </a:r>
            <a:r>
              <a:rPr lang="en-US" b="0" i="1" baseline="0" dirty="0" smtClean="0"/>
              <a:t> believe facilitation is a skill that applies in a multitude of situations. We also are confident that in our quest to “share the power of facilitation with the world” that connecting via social media is a way for all of us to collectively share our successes, our challenges and our facilitation work. To “facilitate” that process, we want to ensure you are aware of how we can all stay connected using social media.</a:t>
            </a:r>
          </a:p>
          <a:p>
            <a:endParaRPr lang="en-US" b="0" i="1" baseline="0" dirty="0" smtClean="0"/>
          </a:p>
          <a:p>
            <a:r>
              <a:rPr lang="en-US" b="0" i="1" baseline="0" dirty="0" smtClean="0"/>
              <a:t>How many of you have found the skills in the class helpful? [raise your hand] I know that one of the things I did after attending was share what I learned with many of my colleagues. Have some of you already thought about that? [nod your head]</a:t>
            </a:r>
          </a:p>
          <a:p>
            <a:endParaRPr lang="en-US" b="0" i="1" baseline="0" dirty="0" smtClean="0"/>
          </a:p>
          <a:p>
            <a:r>
              <a:rPr lang="en-US" b="0" i="1" baseline="0" dirty="0" smtClean="0"/>
              <a:t>Then ,one request we would like to make of you is “like” us on Facebook. That will allow us to share tips with you periodically and allow all of us to “share the power” I have been referring to. Any questions? </a:t>
            </a:r>
            <a:r>
              <a:rPr lang="en-US" b="0" i="0" baseline="0" dirty="0" smtClean="0"/>
              <a:t>[facilitate the discussion]</a:t>
            </a:r>
            <a:endParaRPr lang="en-US" b="0"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155529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(consider</a:t>
            </a:r>
            <a:r>
              <a:rPr lang="en-US" i="1" baseline="0" dirty="0" smtClean="0"/>
              <a:t> a read around of the points on the next 4 slides focusing on the areas that were not covered in the brainstorming activity and ensure to address the following key points:</a:t>
            </a:r>
          </a:p>
          <a:p>
            <a:pPr marL="171450" indent="-171450">
              <a:buFont typeface="Arial" pitchFamily="34" charset="0"/>
              <a:buChar char="•"/>
            </a:pPr>
            <a:r>
              <a:rPr lang="en-US" i="1" baseline="0" dirty="0" smtClean="0"/>
              <a:t>Risk assessment: the need to identify risks in the project….some will be shared with the client but all risks should be identified by the consultant….we will talk about risk assessment in more detail in a few minutes…….</a:t>
            </a:r>
          </a:p>
          <a:p>
            <a:pPr marL="171450" indent="-171450">
              <a:buFont typeface="Arial" pitchFamily="34" charset="0"/>
              <a:buChar char="•"/>
            </a:pPr>
            <a:r>
              <a:rPr lang="en-US" i="1" baseline="0" dirty="0" smtClean="0"/>
              <a:t>The need to “load the task plan” by preparing a detailed work plan necessary to manage the project in terms of effort (budget) and schedule for all members of the project team…….</a:t>
            </a:r>
          </a:p>
          <a:p>
            <a:pPr marL="171450" indent="-171450">
              <a:buFont typeface="Arial" pitchFamily="34" charset="0"/>
              <a:buChar char="•"/>
            </a:pPr>
            <a:r>
              <a:rPr lang="en-US" i="1" baseline="0" dirty="0" smtClean="0"/>
              <a:t>The change control process……the time to have the discussion about change control is BEFORE the first scope change arises…..by having a facilitated conversation about change control we are “getting ahead” of the inevitable change(s) that occur in almost every project….cover key reasons for change including items like unknowns with examples such as…..our scope was predicated on a conversion of 1,200 accounts and when we completed our detail design we identified 8,000 accounts AND/OR we planned our conversion prior to the acquisition of company a which added transaction volume and 4 new locations including foreign currency requirements…..as well as others identified by participants……..(reinforce the key points made earlier regarding trust, communication styles and relationship management that all can be a part of making change control conversations harder or easier……which would we prefer?......as well as points like bad news early is good news…..you have more time to deal with the news……)</a:t>
            </a:r>
          </a:p>
          <a:p>
            <a:pPr marL="171450" indent="-171450">
              <a:buFont typeface="Arial" pitchFamily="34" charset="0"/>
              <a:buChar char="•"/>
            </a:pPr>
            <a:r>
              <a:rPr lang="en-US" i="1" baseline="0" dirty="0" smtClean="0"/>
              <a:t>Project initiation memo and kickoff meeting can be everything from a formal presentation (e.g. prime contractor and subs) to a “thanks for being on this project”……..</a:t>
            </a:r>
          </a:p>
          <a:p>
            <a:pPr marL="171450" indent="-171450">
              <a:buFont typeface="Arial" pitchFamily="34" charset="0"/>
              <a:buChar char="•"/>
            </a:pPr>
            <a:endParaRPr lang="en-US" i="1" baseline="0" dirty="0" smtClean="0"/>
          </a:p>
          <a:p>
            <a:pPr marL="171450" indent="-171450">
              <a:buFont typeface="Arial" pitchFamily="34" charset="0"/>
              <a:buChar char="•"/>
            </a:pPr>
            <a:endParaRPr lang="en-US" i="1" baseline="0" dirty="0" smtClean="0"/>
          </a:p>
          <a:p>
            <a:pPr marL="171450" indent="-171450">
              <a:buFont typeface="Arial" pitchFamily="34" charset="0"/>
              <a:buChar char="•"/>
            </a:pP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6</a:t>
            </a:fld>
            <a:endParaRPr lang="en-US" dirty="0"/>
          </a:p>
        </p:txBody>
      </p:sp>
    </p:spTree>
    <p:extLst>
      <p:ext uri="{BB962C8B-B14F-4D97-AF65-F5344CB8AC3E}">
        <p14:creationId xmlns:p14="http://schemas.microsoft.com/office/powerpoint/2010/main" val="348776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a:t>
            </a:fld>
            <a:endParaRPr lang="en-US" dirty="0"/>
          </a:p>
        </p:txBody>
      </p:sp>
    </p:spTree>
    <p:extLst>
      <p:ext uri="{BB962C8B-B14F-4D97-AF65-F5344CB8AC3E}">
        <p14:creationId xmlns:p14="http://schemas.microsoft.com/office/powerpoint/2010/main" val="249741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8</a:t>
            </a:fld>
            <a:endParaRPr lang="en-US" dirty="0"/>
          </a:p>
        </p:txBody>
      </p:sp>
    </p:spTree>
    <p:extLst>
      <p:ext uri="{BB962C8B-B14F-4D97-AF65-F5344CB8AC3E}">
        <p14:creationId xmlns:p14="http://schemas.microsoft.com/office/powerpoint/2010/main" val="117255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[Apply</a:t>
            </a:r>
            <a:r>
              <a:rPr lang="en-US" baseline="0" dirty="0" smtClean="0"/>
              <a:t> a r</a:t>
            </a:r>
            <a:r>
              <a:rPr lang="en-US" dirty="0" smtClean="0"/>
              <a:t>ead-around</a:t>
            </a:r>
            <a:r>
              <a:rPr lang="en-US" baseline="0" dirty="0" smtClean="0"/>
              <a:t> and lead the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9</a:t>
            </a:fld>
            <a:endParaRPr lang="en-US" dirty="0"/>
          </a:p>
        </p:txBody>
      </p:sp>
    </p:spTree>
    <p:extLst>
      <p:ext uri="{BB962C8B-B14F-4D97-AF65-F5344CB8AC3E}">
        <p14:creationId xmlns:p14="http://schemas.microsoft.com/office/powerpoint/2010/main" val="3271111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r>
              <a:rPr lang="en-US" smtClean="0"/>
              <a:t>Click to edit Master title style</a:t>
            </a:r>
            <a:endParaRPr lang="en-US" dirty="0"/>
          </a:p>
        </p:txBody>
      </p:sp>
      <p:sp>
        <p:nvSpPr>
          <p:cNvPr id="7" name="Rectangle 6"/>
          <p:cNvSpPr/>
          <p:nvPr/>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6519411" y="6360186"/>
            <a:ext cx="2335269" cy="444477"/>
          </a:xfrm>
          <a:prstGeom prst="rect">
            <a:avLst/>
          </a:prstGeom>
        </p:spPr>
      </p:pic>
      <p:sp>
        <p:nvSpPr>
          <p:cNvPr id="12" name="Slide Number Placeholder 5"/>
          <p:cNvSpPr txBox="1">
            <a:spLocks/>
          </p:cNvSpPr>
          <p:nvPr/>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p:nvPicPr>
        <p:blipFill>
          <a:blip r:embed="rId4"/>
          <a:stretch>
            <a:fillRect/>
          </a:stretch>
        </p:blipFill>
        <p:spPr>
          <a:xfrm>
            <a:off x="5996887" y="1771917"/>
            <a:ext cx="3188182" cy="3564146"/>
          </a:xfrm>
          <a:prstGeom prst="rect">
            <a:avLst/>
          </a:prstGeom>
        </p:spPr>
      </p:pic>
      <p:sp>
        <p:nvSpPr>
          <p:cNvPr id="15" name="TextBox 14"/>
          <p:cNvSpPr txBox="1"/>
          <p:nvPr/>
        </p:nvSpPr>
        <p:spPr>
          <a:xfrm>
            <a:off x="680960" y="6565612"/>
            <a:ext cx="335700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a:t>
            </a:r>
            <a:r>
              <a:rPr lang="en-US" sz="1000" dirty="0" smtClean="0">
                <a:solidFill>
                  <a:srgbClr val="00467F"/>
                </a:solidFill>
                <a:latin typeface="Franklin Gothic Book"/>
                <a:cs typeface="Franklin Gothic Book"/>
              </a:rPr>
              <a:t>1992-2016, </a:t>
            </a:r>
            <a:r>
              <a:rPr lang="en-US" sz="1000" dirty="0" smtClean="0">
                <a:solidFill>
                  <a:srgbClr val="00467F"/>
                </a:solidFill>
                <a:latin typeface="Franklin Gothic Book"/>
                <a:cs typeface="Franklin Gothic Book"/>
              </a:rPr>
              <a:t>Leadership Strategies, Inc. - </a:t>
            </a:r>
            <a:r>
              <a:rPr lang="en-US" sz="1000" dirty="0" smtClean="0">
                <a:solidFill>
                  <a:srgbClr val="00467F"/>
                </a:solidFill>
                <a:latin typeface="Franklin Gothic Book"/>
                <a:cs typeface="Franklin Gothic Book"/>
              </a:rPr>
              <a:t>V16.01</a:t>
            </a:r>
            <a:endParaRPr lang="en-US" sz="1000" dirty="0" smtClean="0">
              <a:solidFill>
                <a:srgbClr val="00467F"/>
              </a:solidFill>
              <a:latin typeface="Franklin Gothic Book"/>
              <a:cs typeface="Franklin Gothic Book"/>
            </a:endParaRPr>
          </a:p>
        </p:txBody>
      </p:sp>
      <p:sp>
        <p:nvSpPr>
          <p:cNvPr id="16" name="TextBox 15"/>
          <p:cNvSpPr txBox="1"/>
          <p:nvPr/>
        </p:nvSpPr>
        <p:spPr>
          <a:xfrm>
            <a:off x="4056343"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709988" y="6565900"/>
            <a:ext cx="226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eaLnBrk="1" hangingPunct="1">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6" name="TextBox 5"/>
          <p:cNvSpPr txBox="1">
            <a:spLocks noChangeArrowheads="1"/>
          </p:cNvSpPr>
          <p:nvPr userDrawn="1"/>
        </p:nvSpPr>
        <p:spPr bwMode="auto">
          <a:xfrm>
            <a:off x="414338"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eaLnBrk="1" hangingPunct="1">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8"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43219808-9B2A-4404-88B2-94B628D6694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a:t>
            </a:r>
            <a:r>
              <a:rPr lang="en-US" sz="1000" baseline="0" dirty="0" smtClean="0">
                <a:solidFill>
                  <a:schemeClr val="bg1"/>
                </a:solidFill>
                <a:latin typeface="Franklin Gothic Book"/>
                <a:cs typeface="Franklin Gothic Book"/>
              </a:rPr>
              <a:t>1992-2016, </a:t>
            </a:r>
            <a:r>
              <a:rPr lang="en-US" sz="1000" baseline="0" dirty="0" smtClean="0">
                <a:solidFill>
                  <a:schemeClr val="bg1"/>
                </a:solidFill>
                <a:latin typeface="Franklin Gothic Book"/>
                <a:cs typeface="Franklin Gothic Book"/>
              </a:rPr>
              <a:t>Leadership Strategies, Inc. </a:t>
            </a:r>
            <a:r>
              <a:rPr lang="en-US" sz="1000" baseline="0" dirty="0" smtClean="0">
                <a:solidFill>
                  <a:schemeClr val="bg1"/>
                </a:solidFill>
                <a:latin typeface="Franklin Gothic Book"/>
                <a:cs typeface="Franklin Gothic Book"/>
              </a:rPr>
              <a:t>V16.01</a:t>
            </a:r>
            <a:endParaRPr lang="en-US" sz="1000" baseline="0" dirty="0" smtClean="0">
              <a:solidFill>
                <a:schemeClr val="bg1"/>
              </a:solidFill>
              <a:latin typeface="Franklin Gothic Book"/>
              <a:cs typeface="Franklin Gothic Book"/>
            </a:endParaRP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31122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457200" cy="365125"/>
          </a:xfrm>
        </p:spPr>
        <p:txBody>
          <a:bodyPr anchor="b"/>
          <a:lstStyle>
            <a:lvl1pPr algn="l">
              <a:defRPr sz="1000">
                <a:solidFill>
                  <a:schemeClr val="bg1"/>
                </a:solidFill>
              </a:defRPr>
            </a:lvl1pPr>
          </a:lstStyle>
          <a:p>
            <a:fld id="{72776919-FB17-4522-B863-258834BA748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381000" cy="365125"/>
          </a:xfrm>
        </p:spPr>
        <p:txBody>
          <a:bodyPr anchor="b"/>
          <a:lstStyle>
            <a:lvl1pPr algn="l">
              <a:defRPr sz="1000">
                <a:solidFill>
                  <a:schemeClr val="bg1"/>
                </a:solidFill>
              </a:defRPr>
            </a:lvl1pPr>
          </a:lstStyle>
          <a:p>
            <a:fld id="{1629BB7F-B0D9-4018-881C-3262A51A97A1}"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9"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10" name="TextBox 9"/>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4"/>
          </p:nvPr>
        </p:nvSpPr>
        <p:spPr>
          <a:xfrm>
            <a:off x="0" y="6446838"/>
            <a:ext cx="457200" cy="365125"/>
          </a:xfrm>
        </p:spPr>
        <p:txBody>
          <a:bodyPr anchor="b"/>
          <a:lstStyle>
            <a:lvl1pPr algn="l">
              <a:defRPr sz="1000">
                <a:solidFill>
                  <a:schemeClr val="bg1"/>
                </a:solidFill>
              </a:defRPr>
            </a:lvl1pPr>
          </a:lstStyle>
          <a:p>
            <a:fld id="{B07C9D45-70B9-44AF-B850-E8F354D7971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grpSp>
        <p:nvGrpSpPr>
          <p:cNvPr id="2" name="Group 22"/>
          <p:cNvGrpSpPr>
            <a:grpSpLocks/>
          </p:cNvGrpSpPr>
          <p:nvPr userDrawn="1"/>
        </p:nvGrpSpPr>
        <p:grpSpPr bwMode="auto">
          <a:xfrm>
            <a:off x="76200" y="381000"/>
            <a:ext cx="8991600" cy="5029200"/>
            <a:chOff x="76200" y="381000"/>
            <a:chExt cx="8991600" cy="5029200"/>
          </a:xfrm>
        </p:grpSpPr>
        <p:sp>
          <p:nvSpPr>
            <p:cNvPr id="9" name="Rectangle 8"/>
            <p:cNvSpPr/>
            <p:nvPr userDrawn="1"/>
          </p:nvSpPr>
          <p:spPr>
            <a:xfrm>
              <a:off x="5257800" y="381000"/>
              <a:ext cx="3108960" cy="4937760"/>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3" name="Group 73"/>
            <p:cNvGrpSpPr>
              <a:grpSpLocks/>
            </p:cNvGrpSpPr>
            <p:nvPr userDrawn="1"/>
          </p:nvGrpSpPr>
          <p:grpSpPr bwMode="auto">
            <a:xfrm>
              <a:off x="76200" y="4191000"/>
              <a:ext cx="8991600" cy="1219200"/>
              <a:chOff x="76200" y="4191000"/>
              <a:chExt cx="8991600" cy="1219200"/>
            </a:xfrm>
          </p:grpSpPr>
          <p:sp>
            <p:nvSpPr>
              <p:cNvPr id="11" name="Rectangle 10"/>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8" name="Group 70"/>
              <p:cNvGrpSpPr>
                <a:grpSpLocks/>
              </p:cNvGrpSpPr>
              <p:nvPr userDrawn="1"/>
            </p:nvGrpSpPr>
            <p:grpSpPr bwMode="auto">
              <a:xfrm>
                <a:off x="76200" y="4288536"/>
                <a:ext cx="8991600" cy="893064"/>
                <a:chOff x="76200" y="4288536"/>
                <a:chExt cx="8991600" cy="893064"/>
              </a:xfrm>
            </p:grpSpPr>
            <p:grpSp>
              <p:nvGrpSpPr>
                <p:cNvPr id="10" name="Group 69"/>
                <p:cNvGrpSpPr>
                  <a:grpSpLocks/>
                </p:cNvGrpSpPr>
                <p:nvPr userDrawn="1"/>
              </p:nvGrpSpPr>
              <p:grpSpPr bwMode="auto">
                <a:xfrm>
                  <a:off x="6236208" y="4288536"/>
                  <a:ext cx="1014984" cy="886968"/>
                  <a:chOff x="6236208" y="4288536"/>
                  <a:chExt cx="1014984" cy="886968"/>
                </a:xfrm>
              </p:grpSpPr>
              <p:cxnSp>
                <p:nvCxnSpPr>
                  <p:cNvPr id="20" name="Straight Connector 19"/>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8"/>
                <p:cNvGrpSpPr>
                  <a:grpSpLocks/>
                </p:cNvGrpSpPr>
                <p:nvPr userDrawn="1"/>
              </p:nvGrpSpPr>
              <p:grpSpPr bwMode="auto">
                <a:xfrm>
                  <a:off x="76200" y="5175504"/>
                  <a:ext cx="6120384" cy="0"/>
                  <a:chOff x="76200" y="5175504"/>
                  <a:chExt cx="6120384" cy="0"/>
                </a:xfrm>
              </p:grpSpPr>
              <p:cxnSp>
                <p:nvCxnSpPr>
                  <p:cNvPr id="18" name="Straight Connector 17"/>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67"/>
                <p:cNvGrpSpPr>
                  <a:grpSpLocks/>
                </p:cNvGrpSpPr>
                <p:nvPr userDrawn="1"/>
              </p:nvGrpSpPr>
              <p:grpSpPr bwMode="auto">
                <a:xfrm>
                  <a:off x="7251192" y="5175504"/>
                  <a:ext cx="1816608" cy="6096"/>
                  <a:chOff x="7251192" y="5175504"/>
                  <a:chExt cx="1816608" cy="6096"/>
                </a:xfrm>
              </p:grpSpPr>
              <p:cxnSp>
                <p:nvCxnSpPr>
                  <p:cNvPr id="16" name="Straight Connector 15"/>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p:cNvCxnSpPr/>
          <p:nvPr userDrawn="1"/>
        </p:nvCxnSpPr>
        <p:spPr bwMode="auto">
          <a:xfrm>
            <a:off x="609600" y="5181600"/>
            <a:ext cx="55864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bwMode="auto">
          <a:xfrm>
            <a:off x="76200" y="5181600"/>
            <a:ext cx="762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smtClean="0"/>
              <a:t>Click to edit Master title style</a:t>
            </a:r>
            <a:endParaRPr lang="en-US" dirty="0"/>
          </a:p>
        </p:txBody>
      </p:sp>
      <p:sp>
        <p:nvSpPr>
          <p:cNvPr id="27" name="Text Placeholder 9"/>
          <p:cNvSpPr>
            <a:spLocks noGrp="1"/>
          </p:cNvSpPr>
          <p:nvPr>
            <p:ph type="body" sz="quarter" idx="13"/>
          </p:nvPr>
        </p:nvSpPr>
        <p:spPr>
          <a:xfrm>
            <a:off x="758952" y="2514600"/>
            <a:ext cx="4471416"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4"/>
          </p:nvPr>
        </p:nvSpPr>
        <p:spPr>
          <a:xfrm>
            <a:off x="0" y="6446838"/>
            <a:ext cx="533400" cy="365125"/>
          </a:xfrm>
        </p:spPr>
        <p:txBody>
          <a:bodyPr anchor="b"/>
          <a:lstStyle>
            <a:lvl1pPr algn="ctr">
              <a:defRPr sz="1000">
                <a:solidFill>
                  <a:schemeClr val="bg1"/>
                </a:solidFill>
              </a:defRPr>
            </a:lvl1pPr>
          </a:lstStyle>
          <a:p>
            <a:fld id="{8663F1C4-7898-4EF6-99F4-E1BE05FB5B77}"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58952" y="1298448"/>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533400" cy="365125"/>
          </a:xfrm>
        </p:spPr>
        <p:txBody>
          <a:bodyPr anchor="b"/>
          <a:lstStyle>
            <a:lvl1pPr algn="ctr">
              <a:defRPr sz="1000">
                <a:solidFill>
                  <a:schemeClr val="bg1"/>
                </a:solidFill>
              </a:defRPr>
            </a:lvl1pPr>
          </a:lstStyle>
          <a:p>
            <a:fld id="{E2FD2777-F157-4C86-A524-FFB544CC5980}"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l-in-the-blanks in manual">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86384" y="137160"/>
            <a:ext cx="8074152" cy="1143000"/>
          </a:xfrm>
        </p:spPr>
        <p:txBody>
          <a:bodyPr>
            <a:noAutofit/>
          </a:bodyPr>
          <a:lstStyle>
            <a:lvl1pPr>
              <a:defRPr sz="4800">
                <a:solidFill>
                  <a:schemeClr val="bg1"/>
                </a:solidFill>
                <a:latin typeface="Franklin Gothic Medium" pitchFamily="34" charset="0"/>
                <a:cs typeface="Franklin Gothic Medium"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783390" y="1457760"/>
            <a:ext cx="8071290" cy="4898590"/>
          </a:xfrm>
        </p:spPr>
        <p:txBody>
          <a:bodyPr/>
          <a:lstStyle>
            <a:lvl1pPr marL="0" indent="0">
              <a:buClr>
                <a:srgbClr val="99AB21"/>
              </a:buClr>
              <a:buNone/>
              <a:defRPr>
                <a:solidFill>
                  <a:schemeClr val="bg1"/>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chemeClr val="bg1"/>
                </a:solidFill>
                <a:latin typeface="Franklin Gothic Book"/>
                <a:cs typeface="Franklin Gothic Book"/>
              </a:defRPr>
            </a:lvl3pPr>
            <a:lvl4pPr>
              <a:buClr>
                <a:srgbClr val="99AB21"/>
              </a:buClr>
              <a:defRPr>
                <a:solidFill>
                  <a:schemeClr val="bg1"/>
                </a:solidFill>
                <a:latin typeface="Franklin Gothic Book"/>
                <a:cs typeface="Franklin Gothic Book"/>
              </a:defRPr>
            </a:lvl4pPr>
            <a:lvl5pPr>
              <a:buClr>
                <a:srgbClr val="99AB21"/>
              </a:buClr>
              <a:defRPr>
                <a:solidFill>
                  <a:schemeClr val="bg1"/>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152400" y="6446838"/>
            <a:ext cx="495300" cy="365125"/>
          </a:xfrm>
        </p:spPr>
        <p:txBody>
          <a:bodyPr anchor="b"/>
          <a:lstStyle>
            <a:lvl1pPr>
              <a:defRPr sz="1000">
                <a:solidFill>
                  <a:schemeClr val="bg1"/>
                </a:solidFill>
              </a:defRPr>
            </a:lvl1pPr>
          </a:lstStyle>
          <a:p>
            <a:fld id="{1E39F939-5B1E-49B7-9AF3-E7BE804FC8D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le Play &amp; Exercises">
    <p:spTree>
      <p:nvGrpSpPr>
        <p:cNvPr id="1" name=""/>
        <p:cNvGrpSpPr/>
        <p:nvPr/>
      </p:nvGrpSpPr>
      <p:grpSpPr>
        <a:xfrm>
          <a:off x="0" y="0"/>
          <a:ext cx="0" cy="0"/>
          <a:chOff x="0" y="0"/>
          <a:chExt cx="0" cy="0"/>
        </a:xfrm>
      </p:grpSpPr>
      <p:sp>
        <p:nvSpPr>
          <p:cNvPr id="4" name="Freeform 3"/>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758952" y="2514600"/>
            <a:ext cx="449884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4"/>
          </p:nvPr>
        </p:nvSpPr>
        <p:spPr>
          <a:xfrm>
            <a:off x="0" y="6446838"/>
            <a:ext cx="342900" cy="365125"/>
          </a:xfrm>
        </p:spPr>
        <p:txBody>
          <a:bodyPr anchor="b"/>
          <a:lstStyle>
            <a:lvl1pPr algn="ctr">
              <a:defRPr sz="1000">
                <a:solidFill>
                  <a:schemeClr val="bg1"/>
                </a:solidFill>
              </a:defRPr>
            </a:lvl1pPr>
          </a:lstStyle>
          <a:p>
            <a:fld id="{D07ECC83-96C6-4EE3-8CB4-29417B3FED7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608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286462A8-5F93-4AFF-816A-0949833867AE}"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2638" y="107950"/>
            <a:ext cx="79041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76250" y="6356350"/>
            <a:ext cx="3971925" cy="365125"/>
          </a:xfrm>
          <a:prstGeom prst="rect">
            <a:avLst/>
          </a:prstGeom>
        </p:spPr>
        <p:txBody>
          <a:bodyPr vert="horz" lIns="91440" tIns="45720" rIns="91440" bIns="45720" rtlCol="0" anchor="ctr"/>
          <a:lstStyle>
            <a:lvl1pPr algn="l" eaLnBrk="0" hangingPunct="0">
              <a:defRPr sz="1200" dirty="0">
                <a:solidFill>
                  <a:srgbClr val="00467F"/>
                </a:solidFill>
                <a:latin typeface="Franklin Gothic Book"/>
                <a:cs typeface="Franklin Gothic Book"/>
              </a:defRPr>
            </a:lvl1pPr>
          </a:lstStyle>
          <a:p>
            <a:pPr>
              <a:defRPr/>
            </a:pPr>
            <a:r>
              <a:rPr lang="en-US" dirty="0" smtClean="0"/>
              <a:t>Copyright 1992-2016, Leadership Strategies, Inc. V16.01</a:t>
            </a:r>
          </a:p>
          <a:p>
            <a:pPr>
              <a:defRPr/>
            </a:pPr>
            <a:endParaRPr lang="en-US" dirty="0"/>
          </a:p>
        </p:txBody>
      </p:sp>
      <p:sp>
        <p:nvSpPr>
          <p:cNvPr id="6" name="Slide Number Placeholder 5"/>
          <p:cNvSpPr>
            <a:spLocks noGrp="1"/>
          </p:cNvSpPr>
          <p:nvPr>
            <p:ph type="sldNum" sz="quarter" idx="4"/>
          </p:nvPr>
        </p:nvSpPr>
        <p:spPr>
          <a:xfrm>
            <a:off x="8294688" y="6356350"/>
            <a:ext cx="3921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923CB4-BF81-4B01-B3DC-C955297ACFA8}" type="slidenum">
              <a:rPr lang="en-US" altLang="en-US"/>
              <a:pPr/>
              <a:t>‹#›</a:t>
            </a:fld>
            <a:endParaRPr lang="en-US" altLang="en-US" dirty="0"/>
          </a:p>
        </p:txBody>
      </p:sp>
      <p:sp>
        <p:nvSpPr>
          <p:cNvPr id="7" name="Footer Placeholder 4"/>
          <p:cNvSpPr txBox="1">
            <a:spLocks/>
          </p:cNvSpPr>
          <p:nvPr/>
        </p:nvSpPr>
        <p:spPr>
          <a:xfrm>
            <a:off x="4183063" y="6356350"/>
            <a:ext cx="3863975" cy="365125"/>
          </a:xfrm>
          <a:prstGeom prst="rect">
            <a:avLst/>
          </a:prstGeom>
        </p:spPr>
        <p:txBody>
          <a:bodyPr anchor="ctr"/>
          <a:lstStyle>
            <a:lvl1pPr algn="l">
              <a:defRPr sz="1200">
                <a:solidFill>
                  <a:schemeClr val="tx1">
                    <a:tint val="75000"/>
                  </a:schemeClr>
                </a:solidFill>
              </a:defRPr>
            </a:lvl1pPr>
          </a:lstStyle>
          <a:p>
            <a:pPr algn="ctr" defTabSz="457200" eaLnBrk="1" fontAlgn="auto" hangingPunct="1">
              <a:spcBef>
                <a:spcPts val="0"/>
              </a:spcBef>
              <a:spcAft>
                <a:spcPts val="0"/>
              </a:spcAft>
              <a:defRPr/>
            </a:pPr>
            <a:r>
              <a:rPr lang="en-US" b="0" dirty="0" smtClean="0">
                <a:solidFill>
                  <a:srgbClr val="00467F"/>
                </a:solidFill>
                <a:latin typeface="Franklin Gothic Book"/>
                <a:cs typeface="Franklin Gothic Book"/>
              </a:rPr>
              <a:t>Duplication prohibited without consent.</a:t>
            </a:r>
          </a:p>
          <a:p>
            <a:pPr defTabSz="457200" eaLnBrk="1" fontAlgn="auto" hangingPunct="1">
              <a:spcBef>
                <a:spcPts val="0"/>
              </a:spcBef>
              <a:spcAft>
                <a:spcPts val="0"/>
              </a:spcAft>
              <a:defRPr/>
            </a:pPr>
            <a:endParaRPr lang="en-US" b="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4400" kern="1200">
          <a:solidFill>
            <a:srgbClr val="00467F"/>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00467F"/>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467F"/>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00467F"/>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etraining@leadstrat.com" TargetMode="External"/><Relationship Id="rId7"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www.facebook.com/Leadstra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F29FD61F-2294-5D42-A9D7-9928D42B3773}" type="slidenum">
              <a:rPr lang="en-US" smtClean="0"/>
              <a:pPr/>
              <a:t>1</a:t>
            </a:fld>
            <a:endParaRPr lang="en-US" dirty="0"/>
          </a:p>
        </p:txBody>
      </p:sp>
      <p:sp>
        <p:nvSpPr>
          <p:cNvPr id="5" name="Title 1"/>
          <p:cNvSpPr txBox="1">
            <a:spLocks/>
          </p:cNvSpPr>
          <p:nvPr/>
        </p:nvSpPr>
        <p:spPr>
          <a:xfrm>
            <a:off x="0" y="5206995"/>
            <a:ext cx="9144000" cy="952499"/>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lang="en-US" sz="6000" cap="all" spc="-300" noProof="0" dirty="0" smtClean="0">
                <a:solidFill>
                  <a:schemeClr val="bg1"/>
                </a:solidFill>
                <a:latin typeface="Franklin Gothic Medium"/>
                <a:ea typeface="+mj-ea"/>
                <a:cs typeface="Franklin Gothic Medium"/>
              </a:rPr>
              <a:t>VIII</a:t>
            </a:r>
            <a:r>
              <a:rPr kumimoji="0" lang="en-US" sz="6000" b="0" i="0" u="none" strike="noStrike" kern="1200" cap="all" spc="-300" normalizeH="0" baseline="0" noProof="0" dirty="0" smtClean="0">
                <a:ln>
                  <a:noFill/>
                </a:ln>
                <a:solidFill>
                  <a:schemeClr val="bg1"/>
                </a:solidFill>
                <a:effectLst/>
                <a:uLnTx/>
                <a:uFillTx/>
                <a:latin typeface="Franklin Gothic Medium"/>
                <a:ea typeface="+mj-ea"/>
                <a:cs typeface="Franklin Gothic Medium"/>
              </a:rPr>
              <a:t>. Preparing to execute</a:t>
            </a:r>
            <a:endParaRPr kumimoji="0" lang="en-US" sz="6000" b="0" i="0" u="none" strike="noStrike" kern="1200" cap="all" spc="-300" normalizeH="0" baseline="0" noProof="0" dirty="0">
              <a:ln>
                <a:noFill/>
              </a:ln>
              <a:solidFill>
                <a:schemeClr val="bg1"/>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3"/>
          <a:stretch>
            <a:fillRect/>
          </a:stretch>
        </p:blipFill>
        <p:spPr>
          <a:xfrm>
            <a:off x="6500608" y="6356607"/>
            <a:ext cx="2354072" cy="448056"/>
          </a:xfrm>
          <a:prstGeom prst="rect">
            <a:avLst/>
          </a:prstGeom>
        </p:spPr>
      </p:pic>
      <p:pic>
        <p:nvPicPr>
          <p:cNvPr id="11" name="Picture 10" descr="Image_Preparing to Execute.pdf"/>
          <p:cNvPicPr>
            <a:picLocks noChangeAspect="1"/>
          </p:cNvPicPr>
          <p:nvPr/>
        </p:nvPicPr>
        <p:blipFill rotWithShape="1">
          <a:blip r:embed="rId4">
            <a:extLst>
              <a:ext uri="{28A0092B-C50C-407E-A947-70E740481C1C}">
                <a14:useLocalDpi xmlns:a14="http://schemas.microsoft.com/office/drawing/2010/main" val="0"/>
              </a:ext>
            </a:extLst>
          </a:blip>
          <a:srcRect l="4127" t="2630" r="-1440" b="26537"/>
          <a:stretch/>
        </p:blipFill>
        <p:spPr>
          <a:xfrm>
            <a:off x="0" y="0"/>
            <a:ext cx="9384631" cy="4857750"/>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3">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329343" y="871072"/>
            <a:ext cx="4658264" cy="3508075"/>
          </a:xfrm>
          <a:prstGeom prst="rect">
            <a:avLst/>
          </a:prstGeom>
          <a:effectLst>
            <a:softEdge rad="317500"/>
          </a:effectLst>
        </p:spPr>
      </p:pic>
      <p:sp>
        <p:nvSpPr>
          <p:cNvPr id="2" name="Title 1"/>
          <p:cNvSpPr>
            <a:spLocks noGrp="1"/>
          </p:cNvSpPr>
          <p:nvPr>
            <p:ph type="title"/>
          </p:nvPr>
        </p:nvSpPr>
        <p:spPr/>
        <p:txBody>
          <a:bodyPr>
            <a:normAutofit/>
          </a:bodyPr>
          <a:lstStyle/>
          <a:p>
            <a:r>
              <a:rPr lang="en-US" sz="4300" dirty="0" smtClean="0"/>
              <a:t>B. Perform a Risk Assessment</a:t>
            </a:r>
            <a:endParaRPr lang="en-US" sz="4300" dirty="0"/>
          </a:p>
        </p:txBody>
      </p:sp>
      <p:sp>
        <p:nvSpPr>
          <p:cNvPr id="3" name="Content Placeholder 2"/>
          <p:cNvSpPr>
            <a:spLocks noGrp="1"/>
          </p:cNvSpPr>
          <p:nvPr>
            <p:ph idx="1"/>
          </p:nvPr>
        </p:nvSpPr>
        <p:spPr/>
        <p:txBody>
          <a:bodyPr>
            <a:normAutofit/>
          </a:bodyPr>
          <a:lstStyle/>
          <a:p>
            <a:pPr marL="0" indent="0">
              <a:buNone/>
            </a:pPr>
            <a:r>
              <a:rPr lang="en-US" sz="2600" dirty="0" smtClean="0">
                <a:solidFill>
                  <a:schemeClr val="tx2"/>
                </a:solidFill>
              </a:rPr>
              <a:t>The purpose of a risk assessment is to identify areas of potential risk in a project in order that risk reduction strategies can be identified and implemented.</a:t>
            </a:r>
          </a:p>
          <a:p>
            <a:pPr marL="0" indent="0">
              <a:buNone/>
            </a:pPr>
            <a:r>
              <a:rPr lang="en-US" sz="2600" dirty="0" smtClean="0">
                <a:solidFill>
                  <a:schemeClr val="tx2"/>
                </a:solidFill>
              </a:rPr>
              <a:t>Consider assessing risk on two dimensions:</a:t>
            </a:r>
          </a:p>
          <a:p>
            <a:pPr lvl="1"/>
            <a:r>
              <a:rPr lang="en-US" sz="2600" dirty="0" smtClean="0">
                <a:solidFill>
                  <a:schemeClr val="tx2"/>
                </a:solidFill>
              </a:rPr>
              <a:t>Risk characteristics associated with an area (Favorable-Moderate-Unfavorable)</a:t>
            </a:r>
          </a:p>
          <a:p>
            <a:pPr lvl="1"/>
            <a:r>
              <a:rPr lang="en-US" sz="2600" dirty="0" smtClean="0">
                <a:solidFill>
                  <a:schemeClr val="tx2"/>
                </a:solidFill>
              </a:rPr>
              <a:t>Probability that risk characteristics will negatively impact the project (Low-Medium-High)</a:t>
            </a:r>
          </a:p>
          <a:p>
            <a:pPr marL="57150" indent="0">
              <a:buNone/>
            </a:pPr>
            <a:r>
              <a:rPr lang="en-US" sz="2600" dirty="0" smtClean="0">
                <a:solidFill>
                  <a:schemeClr val="tx2"/>
                </a:solidFill>
              </a:rPr>
              <a:t>We recommend developing risk reduction strategies for any item receiving a high rating or a medium rating with unfavorable risk characteristics.</a:t>
            </a:r>
            <a:endParaRPr lang="en-US" sz="2600" dirty="0">
              <a:solidFill>
                <a:schemeClr val="tx2"/>
              </a:solidFill>
            </a:endParaRPr>
          </a:p>
        </p:txBody>
      </p:sp>
      <p:sp>
        <p:nvSpPr>
          <p:cNvPr id="4" name="TextBox 3"/>
          <p:cNvSpPr txBox="1"/>
          <p:nvPr/>
        </p:nvSpPr>
        <p:spPr>
          <a:xfrm>
            <a:off x="8754150" y="538983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8-4</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10</a:t>
            </a:fld>
            <a:endParaRPr lang="en-US" dirty="0"/>
          </a:p>
        </p:txBody>
      </p:sp>
    </p:spTree>
    <p:extLst>
      <p:ext uri="{BB962C8B-B14F-4D97-AF65-F5344CB8AC3E}">
        <p14:creationId xmlns:p14="http://schemas.microsoft.com/office/powerpoint/2010/main" val="308185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Perform a Risk Assessment</a:t>
            </a:r>
            <a:endParaRPr lang="en-US" sz="4300" dirty="0"/>
          </a:p>
        </p:txBody>
      </p:sp>
      <p:graphicFrame>
        <p:nvGraphicFramePr>
          <p:cNvPr id="3" name="Table 2"/>
          <p:cNvGraphicFramePr>
            <a:graphicFrameLocks noGrp="1"/>
          </p:cNvGraphicFramePr>
          <p:nvPr>
            <p:extLst>
              <p:ext uri="{D42A27DB-BD31-4B8C-83A1-F6EECF244321}">
                <p14:modId xmlns:p14="http://schemas.microsoft.com/office/powerpoint/2010/main" val="1510079033"/>
              </p:ext>
            </p:extLst>
          </p:nvPr>
        </p:nvGraphicFramePr>
        <p:xfrm>
          <a:off x="783388" y="1472587"/>
          <a:ext cx="7970760" cy="4546774"/>
        </p:xfrm>
        <a:graphic>
          <a:graphicData uri="http://schemas.openxmlformats.org/drawingml/2006/table">
            <a:tbl>
              <a:tblPr firstRow="1" bandRow="1">
                <a:tableStyleId>{284E427A-3D55-4303-BF80-6455036E1DE7}</a:tableStyleId>
              </a:tblPr>
              <a:tblGrid>
                <a:gridCol w="3472777"/>
                <a:gridCol w="1824071"/>
                <a:gridCol w="1364676"/>
                <a:gridCol w="1309236"/>
              </a:tblGrid>
              <a:tr h="1269938">
                <a:tc>
                  <a:txBody>
                    <a:bodyPr/>
                    <a:lstStyle/>
                    <a:p>
                      <a:pPr algn="ctr"/>
                      <a:endParaRPr lang="en-US" dirty="0">
                        <a:latin typeface="Franklin Gothic Book"/>
                        <a:cs typeface="Franklin Gothic Book"/>
                      </a:endParaRPr>
                    </a:p>
                  </a:txBody>
                  <a:tcPr/>
                </a:tc>
                <a:tc>
                  <a:txBody>
                    <a:bodyPr/>
                    <a:lstStyle/>
                    <a:p>
                      <a:pPr algn="ctr"/>
                      <a:r>
                        <a:rPr lang="en-US" sz="2000" dirty="0" smtClean="0"/>
                        <a:t>Characteristics</a:t>
                      </a:r>
                    </a:p>
                    <a:p>
                      <a:pPr algn="ctr"/>
                      <a:r>
                        <a:rPr lang="en-US" dirty="0" smtClean="0"/>
                        <a:t>Favorable</a:t>
                      </a:r>
                      <a:r>
                        <a:rPr lang="en-US" baseline="0" dirty="0" smtClean="0"/>
                        <a:t> </a:t>
                      </a:r>
                      <a:r>
                        <a:rPr lang="en-US" dirty="0" smtClean="0"/>
                        <a:t>Moderate</a:t>
                      </a:r>
                      <a:r>
                        <a:rPr lang="en-US" baseline="0" dirty="0" smtClean="0"/>
                        <a:t> </a:t>
                      </a:r>
                      <a:endParaRPr lang="en-US" dirty="0" smtClean="0"/>
                    </a:p>
                    <a:p>
                      <a:pPr algn="ctr"/>
                      <a:r>
                        <a:rPr lang="en-US" dirty="0" smtClean="0"/>
                        <a:t>Unfavorable</a:t>
                      </a:r>
                      <a:endParaRPr lang="en-US" dirty="0">
                        <a:latin typeface="Franklin Gothic Book"/>
                        <a:cs typeface="Franklin Gothic Book"/>
                      </a:endParaRPr>
                    </a:p>
                  </a:txBody>
                  <a:tcPr/>
                </a:tc>
                <a:tc>
                  <a:txBody>
                    <a:bodyPr/>
                    <a:lstStyle/>
                    <a:p>
                      <a:pPr algn="ctr"/>
                      <a:r>
                        <a:rPr lang="en-US" sz="2000" dirty="0" smtClean="0"/>
                        <a:t>Probability</a:t>
                      </a:r>
                    </a:p>
                    <a:p>
                      <a:pPr algn="ctr"/>
                      <a:r>
                        <a:rPr lang="en-US" dirty="0" smtClean="0"/>
                        <a:t>Low </a:t>
                      </a:r>
                    </a:p>
                    <a:p>
                      <a:pPr algn="ctr"/>
                      <a:r>
                        <a:rPr lang="en-US" dirty="0" smtClean="0"/>
                        <a:t>Medium </a:t>
                      </a:r>
                    </a:p>
                    <a:p>
                      <a:pPr algn="ctr"/>
                      <a:r>
                        <a:rPr lang="en-US" dirty="0" smtClean="0"/>
                        <a:t>High</a:t>
                      </a:r>
                      <a:endParaRPr lang="en-US" dirty="0">
                        <a:latin typeface="Franklin Gothic Book"/>
                        <a:cs typeface="Franklin Gothic Book"/>
                      </a:endParaRPr>
                    </a:p>
                  </a:txBody>
                  <a:tcPr/>
                </a:tc>
                <a:tc>
                  <a:txBody>
                    <a:bodyPr/>
                    <a:lstStyle/>
                    <a:p>
                      <a:pPr algn="ctr"/>
                      <a:r>
                        <a:rPr lang="en-US" sz="2000" dirty="0" smtClean="0"/>
                        <a:t>Reason for Rating</a:t>
                      </a:r>
                      <a:endParaRPr lang="en-US" sz="2000" b="1" dirty="0">
                        <a:latin typeface="Franklin Gothic Book"/>
                        <a:cs typeface="Franklin Gothic Book"/>
                      </a:endParaRPr>
                    </a:p>
                  </a:txBody>
                  <a:tcPr/>
                </a:tc>
              </a:tr>
              <a:tr h="743048">
                <a:tc>
                  <a:txBody>
                    <a:bodyPr/>
                    <a:lstStyle/>
                    <a:p>
                      <a:pPr marL="0" indent="0">
                        <a:buNone/>
                      </a:pPr>
                      <a:r>
                        <a:rPr lang="en-US" sz="2000" baseline="0" dirty="0" smtClean="0"/>
                        <a:t>I. Project Size</a:t>
                      </a:r>
                    </a:p>
                    <a:p>
                      <a:pPr marL="285750" indent="-285750">
                        <a:buFont typeface="Arial"/>
                        <a:buChar char="•"/>
                      </a:pPr>
                      <a:r>
                        <a:rPr lang="en-US" baseline="0" dirty="0" smtClean="0"/>
                        <a:t>Number of people-hours</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1040268">
                <a:tc>
                  <a:txBody>
                    <a:bodyPr/>
                    <a:lstStyle/>
                    <a:p>
                      <a:r>
                        <a:rPr lang="en-US" sz="2000" dirty="0" smtClean="0"/>
                        <a:t>II. Management Support</a:t>
                      </a:r>
                    </a:p>
                    <a:p>
                      <a:pPr marL="285750" indent="-285750">
                        <a:buFont typeface="Arial"/>
                        <a:buChar char="•"/>
                      </a:pPr>
                      <a:r>
                        <a:rPr lang="en-US" dirty="0" smtClean="0"/>
                        <a:t>Understanding</a:t>
                      </a:r>
                      <a:r>
                        <a:rPr lang="en-US" baseline="0" dirty="0" smtClean="0"/>
                        <a:t> of project</a:t>
                      </a:r>
                    </a:p>
                    <a:p>
                      <a:pPr marL="285750" indent="-285750">
                        <a:buFont typeface="Arial"/>
                        <a:buChar char="•"/>
                      </a:pPr>
                      <a:r>
                        <a:rPr lang="en-US" baseline="0" dirty="0" smtClean="0"/>
                        <a:t>Involvement in project</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370840">
                <a:tc>
                  <a:txBody>
                    <a:bodyPr/>
                    <a:lstStyle/>
                    <a:p>
                      <a:r>
                        <a:rPr lang="en-US" sz="2000" dirty="0" smtClean="0"/>
                        <a:t>III. Project Management</a:t>
                      </a:r>
                    </a:p>
                    <a:p>
                      <a:pPr marL="285750" indent="-285750">
                        <a:buFont typeface="Arial"/>
                        <a:buChar char="•"/>
                      </a:pPr>
                      <a:r>
                        <a:rPr lang="en-US" dirty="0" smtClean="0"/>
                        <a:t>Experience in subject area</a:t>
                      </a:r>
                    </a:p>
                    <a:p>
                      <a:pPr marL="285750" indent="-285750">
                        <a:buFont typeface="Arial"/>
                        <a:buChar char="•"/>
                      </a:pPr>
                      <a:r>
                        <a:rPr lang="en-US" dirty="0" smtClean="0"/>
                        <a:t>Experience in solution process</a:t>
                      </a:r>
                    </a:p>
                    <a:p>
                      <a:pPr marL="285750" indent="-285750">
                        <a:buFont typeface="Arial"/>
                        <a:buChar char="•"/>
                      </a:pPr>
                      <a:r>
                        <a:rPr lang="en-US" dirty="0" smtClean="0"/>
                        <a:t>Experience in project management</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8-5</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11</a:t>
            </a:fld>
            <a:endParaRPr lang="en-US" dirty="0"/>
          </a:p>
        </p:txBody>
      </p:sp>
    </p:spTree>
    <p:extLst>
      <p:ext uri="{BB962C8B-B14F-4D97-AF65-F5344CB8AC3E}">
        <p14:creationId xmlns:p14="http://schemas.microsoft.com/office/powerpoint/2010/main" val="21905562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Perform a Risk Assessment</a:t>
            </a:r>
            <a:endParaRPr lang="en-US" sz="4300" dirty="0"/>
          </a:p>
        </p:txBody>
      </p:sp>
      <p:graphicFrame>
        <p:nvGraphicFramePr>
          <p:cNvPr id="3" name="Table 2"/>
          <p:cNvGraphicFramePr>
            <a:graphicFrameLocks noGrp="1"/>
          </p:cNvGraphicFramePr>
          <p:nvPr>
            <p:extLst/>
          </p:nvPr>
        </p:nvGraphicFramePr>
        <p:xfrm>
          <a:off x="783388" y="1472587"/>
          <a:ext cx="7970760" cy="4546774"/>
        </p:xfrm>
        <a:graphic>
          <a:graphicData uri="http://schemas.openxmlformats.org/drawingml/2006/table">
            <a:tbl>
              <a:tblPr firstRow="1" bandRow="1">
                <a:tableStyleId>{284E427A-3D55-4303-BF80-6455036E1DE7}</a:tableStyleId>
              </a:tblPr>
              <a:tblGrid>
                <a:gridCol w="3472777"/>
                <a:gridCol w="1824071"/>
                <a:gridCol w="1364676"/>
                <a:gridCol w="1309236"/>
              </a:tblGrid>
              <a:tr h="1269938">
                <a:tc>
                  <a:txBody>
                    <a:bodyPr/>
                    <a:lstStyle/>
                    <a:p>
                      <a:pPr algn="ctr"/>
                      <a:endParaRPr lang="en-US" dirty="0">
                        <a:latin typeface="Franklin Gothic Book"/>
                        <a:cs typeface="Franklin Gothic Book"/>
                      </a:endParaRPr>
                    </a:p>
                  </a:txBody>
                  <a:tcPr/>
                </a:tc>
                <a:tc>
                  <a:txBody>
                    <a:bodyPr/>
                    <a:lstStyle/>
                    <a:p>
                      <a:pPr algn="ctr"/>
                      <a:r>
                        <a:rPr lang="en-US" sz="2000" dirty="0" smtClean="0"/>
                        <a:t>Characteristics</a:t>
                      </a:r>
                    </a:p>
                    <a:p>
                      <a:pPr algn="ctr"/>
                      <a:r>
                        <a:rPr lang="en-US" dirty="0" smtClean="0"/>
                        <a:t>Favorable</a:t>
                      </a:r>
                      <a:r>
                        <a:rPr lang="en-US" baseline="0" dirty="0" smtClean="0"/>
                        <a:t> </a:t>
                      </a:r>
                      <a:r>
                        <a:rPr lang="en-US" dirty="0" smtClean="0"/>
                        <a:t>Moderate</a:t>
                      </a:r>
                      <a:r>
                        <a:rPr lang="en-US" baseline="0" dirty="0" smtClean="0"/>
                        <a:t> </a:t>
                      </a:r>
                      <a:endParaRPr lang="en-US" dirty="0" smtClean="0"/>
                    </a:p>
                    <a:p>
                      <a:pPr algn="ctr"/>
                      <a:r>
                        <a:rPr lang="en-US" dirty="0" smtClean="0"/>
                        <a:t>Unfavorable</a:t>
                      </a:r>
                      <a:endParaRPr lang="en-US" dirty="0">
                        <a:latin typeface="Franklin Gothic Book"/>
                        <a:cs typeface="Franklin Gothic Book"/>
                      </a:endParaRPr>
                    </a:p>
                  </a:txBody>
                  <a:tcPr/>
                </a:tc>
                <a:tc>
                  <a:txBody>
                    <a:bodyPr/>
                    <a:lstStyle/>
                    <a:p>
                      <a:pPr algn="ctr"/>
                      <a:r>
                        <a:rPr lang="en-US" sz="2000" dirty="0" smtClean="0"/>
                        <a:t>Probability</a:t>
                      </a:r>
                    </a:p>
                    <a:p>
                      <a:pPr algn="ctr"/>
                      <a:r>
                        <a:rPr lang="en-US" dirty="0" smtClean="0"/>
                        <a:t>Low </a:t>
                      </a:r>
                    </a:p>
                    <a:p>
                      <a:pPr algn="ctr"/>
                      <a:r>
                        <a:rPr lang="en-US" dirty="0" smtClean="0"/>
                        <a:t>Medium </a:t>
                      </a:r>
                    </a:p>
                    <a:p>
                      <a:pPr algn="ctr"/>
                      <a:r>
                        <a:rPr lang="en-US" dirty="0" smtClean="0"/>
                        <a:t>High</a:t>
                      </a:r>
                      <a:endParaRPr lang="en-US" dirty="0">
                        <a:latin typeface="Franklin Gothic Book"/>
                        <a:cs typeface="Franklin Gothic Book"/>
                      </a:endParaRPr>
                    </a:p>
                  </a:txBody>
                  <a:tcPr/>
                </a:tc>
                <a:tc>
                  <a:txBody>
                    <a:bodyPr/>
                    <a:lstStyle/>
                    <a:p>
                      <a:pPr algn="ctr"/>
                      <a:r>
                        <a:rPr lang="en-US" sz="2000" dirty="0" smtClean="0"/>
                        <a:t>Reason for Rating</a:t>
                      </a:r>
                      <a:endParaRPr lang="en-US" sz="2000" b="1" dirty="0">
                        <a:latin typeface="Franklin Gothic Book"/>
                        <a:cs typeface="Franklin Gothic Book"/>
                      </a:endParaRPr>
                    </a:p>
                  </a:txBody>
                  <a:tcPr/>
                </a:tc>
              </a:tr>
              <a:tr h="743048">
                <a:tc>
                  <a:txBody>
                    <a:bodyPr/>
                    <a:lstStyle/>
                    <a:p>
                      <a:pPr marL="0" indent="0">
                        <a:buNone/>
                      </a:pPr>
                      <a:r>
                        <a:rPr lang="en-US" sz="2000" baseline="0" dirty="0" smtClean="0"/>
                        <a:t>I. Project Size</a:t>
                      </a:r>
                    </a:p>
                    <a:p>
                      <a:pPr marL="285750" indent="-285750">
                        <a:buFont typeface="Arial"/>
                        <a:buChar char="•"/>
                      </a:pPr>
                      <a:r>
                        <a:rPr lang="en-US" baseline="0" dirty="0" smtClean="0"/>
                        <a:t>Number of people-hours</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1040268">
                <a:tc>
                  <a:txBody>
                    <a:bodyPr/>
                    <a:lstStyle/>
                    <a:p>
                      <a:r>
                        <a:rPr lang="en-US" sz="2000" dirty="0" smtClean="0"/>
                        <a:t>II. Management Support</a:t>
                      </a:r>
                    </a:p>
                    <a:p>
                      <a:pPr marL="285750" indent="-285750">
                        <a:buFont typeface="Arial"/>
                        <a:buChar char="•"/>
                      </a:pPr>
                      <a:r>
                        <a:rPr lang="en-US" dirty="0" smtClean="0"/>
                        <a:t>Understanding</a:t>
                      </a:r>
                      <a:r>
                        <a:rPr lang="en-US" baseline="0" dirty="0" smtClean="0"/>
                        <a:t> of project</a:t>
                      </a:r>
                    </a:p>
                    <a:p>
                      <a:pPr marL="285750" indent="-285750">
                        <a:buFont typeface="Arial"/>
                        <a:buChar char="•"/>
                      </a:pPr>
                      <a:r>
                        <a:rPr lang="en-US" baseline="0" dirty="0" smtClean="0"/>
                        <a:t>Involvement in project</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370840">
                <a:tc>
                  <a:txBody>
                    <a:bodyPr/>
                    <a:lstStyle/>
                    <a:p>
                      <a:r>
                        <a:rPr lang="en-US" sz="2000" dirty="0" smtClean="0"/>
                        <a:t>III. Project Management</a:t>
                      </a:r>
                    </a:p>
                    <a:p>
                      <a:pPr marL="285750" indent="-285750">
                        <a:buFont typeface="Arial"/>
                        <a:buChar char="•"/>
                      </a:pPr>
                      <a:r>
                        <a:rPr lang="en-US" dirty="0" smtClean="0"/>
                        <a:t>Experience in subject area</a:t>
                      </a:r>
                    </a:p>
                    <a:p>
                      <a:pPr marL="285750" indent="-285750">
                        <a:buFont typeface="Arial"/>
                        <a:buChar char="•"/>
                      </a:pPr>
                      <a:r>
                        <a:rPr lang="en-US" dirty="0" smtClean="0"/>
                        <a:t>Experience in solution process</a:t>
                      </a:r>
                    </a:p>
                    <a:p>
                      <a:pPr marL="285750" indent="-285750">
                        <a:buFont typeface="Arial"/>
                        <a:buChar char="•"/>
                      </a:pPr>
                      <a:r>
                        <a:rPr lang="en-US" dirty="0" smtClean="0"/>
                        <a:t>Experience in project management</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8-5</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12</a:t>
            </a:fld>
            <a:endParaRPr lang="en-US" dirty="0"/>
          </a:p>
        </p:txBody>
      </p:sp>
    </p:spTree>
    <p:extLst>
      <p:ext uri="{BB962C8B-B14F-4D97-AF65-F5344CB8AC3E}">
        <p14:creationId xmlns:p14="http://schemas.microsoft.com/office/powerpoint/2010/main" val="386231654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Perform a Risk Assessment</a:t>
            </a:r>
            <a:endParaRPr lang="en-US" sz="4300" dirty="0"/>
          </a:p>
        </p:txBody>
      </p:sp>
      <p:graphicFrame>
        <p:nvGraphicFramePr>
          <p:cNvPr id="6" name="Table 5"/>
          <p:cNvGraphicFramePr>
            <a:graphicFrameLocks noGrp="1"/>
          </p:cNvGraphicFramePr>
          <p:nvPr>
            <p:extLst>
              <p:ext uri="{D42A27DB-BD31-4B8C-83A1-F6EECF244321}">
                <p14:modId xmlns:p14="http://schemas.microsoft.com/office/powerpoint/2010/main" val="3918966728"/>
              </p:ext>
            </p:extLst>
          </p:nvPr>
        </p:nvGraphicFramePr>
        <p:xfrm>
          <a:off x="783388" y="1472587"/>
          <a:ext cx="7970760" cy="4643294"/>
        </p:xfrm>
        <a:graphic>
          <a:graphicData uri="http://schemas.openxmlformats.org/drawingml/2006/table">
            <a:tbl>
              <a:tblPr firstRow="1" bandRow="1">
                <a:tableStyleId>{284E427A-3D55-4303-BF80-6455036E1DE7}</a:tableStyleId>
              </a:tblPr>
              <a:tblGrid>
                <a:gridCol w="3472777"/>
                <a:gridCol w="1824071"/>
                <a:gridCol w="1364676"/>
                <a:gridCol w="1309236"/>
              </a:tblGrid>
              <a:tr h="1269938">
                <a:tc>
                  <a:txBody>
                    <a:bodyPr/>
                    <a:lstStyle/>
                    <a:p>
                      <a:pPr algn="ctr"/>
                      <a:endParaRPr lang="en-US" dirty="0">
                        <a:latin typeface="Franklin Gothic Book"/>
                        <a:cs typeface="Franklin Gothic Book"/>
                      </a:endParaRPr>
                    </a:p>
                  </a:txBody>
                  <a:tcPr/>
                </a:tc>
                <a:tc>
                  <a:txBody>
                    <a:bodyPr/>
                    <a:lstStyle/>
                    <a:p>
                      <a:pPr algn="ctr"/>
                      <a:r>
                        <a:rPr lang="en-US" sz="2000" dirty="0" smtClean="0"/>
                        <a:t>Characteristics</a:t>
                      </a:r>
                    </a:p>
                    <a:p>
                      <a:pPr algn="ctr"/>
                      <a:r>
                        <a:rPr lang="en-US" dirty="0" smtClean="0"/>
                        <a:t>Favorable</a:t>
                      </a:r>
                      <a:r>
                        <a:rPr lang="en-US" baseline="0" dirty="0" smtClean="0"/>
                        <a:t> </a:t>
                      </a:r>
                      <a:r>
                        <a:rPr lang="en-US" dirty="0" smtClean="0"/>
                        <a:t>Moderate</a:t>
                      </a:r>
                      <a:r>
                        <a:rPr lang="en-US" baseline="0" dirty="0" smtClean="0"/>
                        <a:t> </a:t>
                      </a:r>
                      <a:endParaRPr lang="en-US" dirty="0" smtClean="0"/>
                    </a:p>
                    <a:p>
                      <a:pPr algn="ctr"/>
                      <a:r>
                        <a:rPr lang="en-US" dirty="0" smtClean="0"/>
                        <a:t>Unfavorable</a:t>
                      </a:r>
                      <a:endParaRPr lang="en-US" dirty="0">
                        <a:latin typeface="Franklin Gothic Book"/>
                        <a:cs typeface="Franklin Gothic Book"/>
                      </a:endParaRPr>
                    </a:p>
                  </a:txBody>
                  <a:tcPr/>
                </a:tc>
                <a:tc>
                  <a:txBody>
                    <a:bodyPr/>
                    <a:lstStyle/>
                    <a:p>
                      <a:pPr algn="ctr"/>
                      <a:r>
                        <a:rPr lang="en-US" sz="2000" dirty="0" smtClean="0"/>
                        <a:t>Probability</a:t>
                      </a:r>
                    </a:p>
                    <a:p>
                      <a:pPr algn="ctr"/>
                      <a:r>
                        <a:rPr lang="en-US" dirty="0" smtClean="0"/>
                        <a:t>Low </a:t>
                      </a:r>
                    </a:p>
                    <a:p>
                      <a:pPr algn="ctr"/>
                      <a:r>
                        <a:rPr lang="en-US" dirty="0" smtClean="0"/>
                        <a:t>Medium </a:t>
                      </a:r>
                    </a:p>
                    <a:p>
                      <a:pPr algn="ctr"/>
                      <a:r>
                        <a:rPr lang="en-US" dirty="0" smtClean="0"/>
                        <a:t>High</a:t>
                      </a:r>
                      <a:endParaRPr lang="en-US" dirty="0">
                        <a:latin typeface="Franklin Gothic Book"/>
                        <a:cs typeface="Franklin Gothic Book"/>
                      </a:endParaRPr>
                    </a:p>
                  </a:txBody>
                  <a:tcPr/>
                </a:tc>
                <a:tc>
                  <a:txBody>
                    <a:bodyPr/>
                    <a:lstStyle/>
                    <a:p>
                      <a:pPr algn="ctr"/>
                      <a:r>
                        <a:rPr lang="en-US" sz="2000" dirty="0" smtClean="0"/>
                        <a:t>Reason for Rating</a:t>
                      </a:r>
                      <a:endParaRPr lang="en-US" sz="2000" b="1" dirty="0">
                        <a:latin typeface="Franklin Gothic Book"/>
                        <a:cs typeface="Franklin Gothic Book"/>
                      </a:endParaRPr>
                    </a:p>
                  </a:txBody>
                  <a:tcPr/>
                </a:tc>
              </a:tr>
              <a:tr h="743048">
                <a:tc>
                  <a:txBody>
                    <a:bodyPr/>
                    <a:lstStyle/>
                    <a:p>
                      <a:pPr marL="0" indent="0">
                        <a:buNone/>
                      </a:pPr>
                      <a:r>
                        <a:rPr lang="en-US" sz="2000" baseline="0" dirty="0" smtClean="0"/>
                        <a:t>IV. Project Team</a:t>
                      </a:r>
                    </a:p>
                    <a:p>
                      <a:pPr marL="285750" indent="-285750">
                        <a:buFont typeface="Arial"/>
                        <a:buChar char="•"/>
                      </a:pPr>
                      <a:r>
                        <a:rPr lang="en-US" baseline="0" dirty="0" smtClean="0"/>
                        <a:t>Experience teaming together</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1040268">
                <a:tc>
                  <a:txBody>
                    <a:bodyPr/>
                    <a:lstStyle/>
                    <a:p>
                      <a:r>
                        <a:rPr lang="en-US" sz="2000" dirty="0" smtClean="0"/>
                        <a:t>V. Planning</a:t>
                      </a:r>
                    </a:p>
                    <a:p>
                      <a:pPr marL="285750" indent="-285750">
                        <a:buFont typeface="Arial"/>
                        <a:buChar char="•"/>
                      </a:pPr>
                      <a:r>
                        <a:rPr lang="en-US" dirty="0" smtClean="0"/>
                        <a:t>Well-defined scope</a:t>
                      </a:r>
                      <a:endParaRPr lang="en-US" baseline="0" dirty="0" smtClean="0"/>
                    </a:p>
                    <a:p>
                      <a:pPr marL="285750" indent="-285750">
                        <a:buFont typeface="Arial"/>
                        <a:buChar char="•"/>
                      </a:pPr>
                      <a:r>
                        <a:rPr lang="en-US" baseline="0" dirty="0" smtClean="0"/>
                        <a:t>Detail in work plan</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370840">
                <a:tc>
                  <a:txBody>
                    <a:bodyPr/>
                    <a:lstStyle/>
                    <a:p>
                      <a:r>
                        <a:rPr lang="en-US" sz="2000" dirty="0" smtClean="0"/>
                        <a:t>VI. Constraints</a:t>
                      </a:r>
                    </a:p>
                    <a:p>
                      <a:pPr marL="285750" indent="-285750">
                        <a:buFont typeface="Arial"/>
                        <a:buChar char="•"/>
                      </a:pPr>
                      <a:r>
                        <a:rPr lang="en-US" dirty="0" smtClean="0"/>
                        <a:t>Sufficient time</a:t>
                      </a:r>
                    </a:p>
                    <a:p>
                      <a:pPr marL="285750" indent="-285750">
                        <a:buFont typeface="Arial"/>
                        <a:buChar char="•"/>
                      </a:pPr>
                      <a:r>
                        <a:rPr lang="en-US" dirty="0" smtClean="0"/>
                        <a:t>Sufficient human</a:t>
                      </a:r>
                      <a:r>
                        <a:rPr lang="en-US" baseline="0" dirty="0" smtClean="0"/>
                        <a:t> resources</a:t>
                      </a:r>
                      <a:endParaRPr lang="en-US" dirty="0" smtClean="0"/>
                    </a:p>
                    <a:p>
                      <a:pPr marL="285750" indent="-285750">
                        <a:buFont typeface="Arial"/>
                        <a:buChar char="•"/>
                      </a:pPr>
                      <a:r>
                        <a:rPr lang="en-US" dirty="0" smtClean="0"/>
                        <a:t>Sufficient funding</a:t>
                      </a:r>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r h="370840">
                <a:tc>
                  <a:txBody>
                    <a:bodyPr/>
                    <a:lstStyle/>
                    <a:p>
                      <a:pPr marL="0" indent="0">
                        <a:buFont typeface="Arial"/>
                        <a:buNone/>
                      </a:pPr>
                      <a:r>
                        <a:rPr lang="en-US" dirty="0" smtClean="0"/>
                        <a:t>Risk Reduction Strategies</a:t>
                      </a:r>
                      <a:endParaRPr lang="en-US" b="1"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tr>
            </a:tbl>
          </a:graphicData>
        </a:graphic>
      </p:graphicFrame>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8-5</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13</a:t>
            </a:fld>
            <a:endParaRPr lang="en-US" dirty="0"/>
          </a:p>
        </p:txBody>
      </p:sp>
    </p:spTree>
    <p:extLst>
      <p:ext uri="{BB962C8B-B14F-4D97-AF65-F5344CB8AC3E}">
        <p14:creationId xmlns:p14="http://schemas.microsoft.com/office/powerpoint/2010/main" val="156565441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 Establish Performance Objectives</a:t>
            </a:r>
            <a:endParaRPr lang="en-US" sz="4000" dirty="0"/>
          </a:p>
        </p:txBody>
      </p:sp>
      <p:sp>
        <p:nvSpPr>
          <p:cNvPr id="9" name="Content Placeholder 2"/>
          <p:cNvSpPr>
            <a:spLocks noGrp="1"/>
          </p:cNvSpPr>
          <p:nvPr>
            <p:ph idx="1"/>
          </p:nvPr>
        </p:nvSpPr>
        <p:spPr>
          <a:xfrm>
            <a:off x="783390" y="1275198"/>
            <a:ext cx="8071290" cy="5081152"/>
          </a:xfrm>
        </p:spPr>
        <p:txBody>
          <a:bodyPr>
            <a:normAutofit/>
          </a:bodyPr>
          <a:lstStyle/>
          <a:p>
            <a:pPr marL="0" indent="0">
              <a:buNone/>
            </a:pPr>
            <a:r>
              <a:rPr lang="en-US" sz="3000" b="1" dirty="0" smtClean="0">
                <a:solidFill>
                  <a:schemeClr val="accent3"/>
                </a:solidFill>
              </a:rPr>
              <a:t>Avoid the expectations gap at all costs!</a:t>
            </a:r>
            <a:endParaRPr lang="en-US" sz="3000" b="1" dirty="0">
              <a:solidFill>
                <a:schemeClr val="accent3"/>
              </a:solidFill>
            </a:endParaRPr>
          </a:p>
        </p:txBody>
      </p:sp>
      <p:sp>
        <p:nvSpPr>
          <p:cNvPr id="5" name="TextBox 4"/>
          <p:cNvSpPr txBox="1"/>
          <p:nvPr/>
        </p:nvSpPr>
        <p:spPr>
          <a:xfrm>
            <a:off x="8754150" y="518045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8-6</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14</a:t>
            </a:fld>
            <a:endParaRPr lang="en-US" dirty="0"/>
          </a:p>
        </p:txBody>
      </p:sp>
      <p:grpSp>
        <p:nvGrpSpPr>
          <p:cNvPr id="40" name="Group 39"/>
          <p:cNvGrpSpPr/>
          <p:nvPr/>
        </p:nvGrpSpPr>
        <p:grpSpPr>
          <a:xfrm>
            <a:off x="602910" y="2286001"/>
            <a:ext cx="8508002" cy="4029884"/>
            <a:chOff x="602910" y="2286001"/>
            <a:chExt cx="8508002" cy="4029884"/>
          </a:xfrm>
        </p:grpSpPr>
        <p:grpSp>
          <p:nvGrpSpPr>
            <p:cNvPr id="39" name="Group 38"/>
            <p:cNvGrpSpPr/>
            <p:nvPr/>
          </p:nvGrpSpPr>
          <p:grpSpPr>
            <a:xfrm>
              <a:off x="5060328" y="2516833"/>
              <a:ext cx="4050584" cy="1337439"/>
              <a:chOff x="5060328" y="2516833"/>
              <a:chExt cx="4050584" cy="1337439"/>
            </a:xfrm>
          </p:grpSpPr>
          <p:sp>
            <p:nvSpPr>
              <p:cNvPr id="20" name="TextBox 19"/>
              <p:cNvSpPr txBox="1"/>
              <p:nvPr/>
            </p:nvSpPr>
            <p:spPr>
              <a:xfrm>
                <a:off x="5683191" y="3392607"/>
                <a:ext cx="1065035" cy="461665"/>
              </a:xfrm>
              <a:prstGeom prst="rect">
                <a:avLst/>
              </a:prstGeom>
              <a:noFill/>
            </p:spPr>
            <p:txBody>
              <a:bodyPr wrap="none" rtlCol="0">
                <a:spAutoFit/>
              </a:bodyPr>
              <a:lstStyle/>
              <a:p>
                <a:r>
                  <a:rPr lang="en-US" sz="2400" b="1" dirty="0" smtClean="0">
                    <a:solidFill>
                      <a:schemeClr val="accent3"/>
                    </a:solidFill>
                  </a:rPr>
                  <a:t>Reality</a:t>
                </a:r>
                <a:endParaRPr lang="en-US" sz="2400" b="1" dirty="0">
                  <a:solidFill>
                    <a:schemeClr val="accent3"/>
                  </a:solidFill>
                </a:endParaRPr>
              </a:p>
            </p:txBody>
          </p:sp>
          <p:sp>
            <p:nvSpPr>
              <p:cNvPr id="21" name="TextBox 20"/>
              <p:cNvSpPr txBox="1"/>
              <p:nvPr/>
            </p:nvSpPr>
            <p:spPr>
              <a:xfrm>
                <a:off x="7050669" y="2732855"/>
                <a:ext cx="2060243" cy="830997"/>
              </a:xfrm>
              <a:prstGeom prst="rect">
                <a:avLst/>
              </a:prstGeom>
              <a:noFill/>
            </p:spPr>
            <p:txBody>
              <a:bodyPr wrap="none" rtlCol="0">
                <a:spAutoFit/>
              </a:bodyPr>
              <a:lstStyle/>
              <a:p>
                <a:pPr algn="ctr"/>
                <a:r>
                  <a:rPr lang="en-US" sz="2400" b="1" dirty="0" smtClean="0">
                    <a:solidFill>
                      <a:schemeClr val="accent2"/>
                    </a:solidFill>
                  </a:rPr>
                  <a:t>EXPECTATIONS</a:t>
                </a:r>
              </a:p>
              <a:p>
                <a:pPr algn="ctr"/>
                <a:r>
                  <a:rPr lang="en-US" sz="2400" b="1" dirty="0" smtClean="0">
                    <a:solidFill>
                      <a:schemeClr val="accent2"/>
                    </a:solidFill>
                  </a:rPr>
                  <a:t>GAP</a:t>
                </a:r>
                <a:endParaRPr lang="en-US" sz="2400" b="1" dirty="0">
                  <a:solidFill>
                    <a:schemeClr val="accent2"/>
                  </a:solidFill>
                </a:endParaRPr>
              </a:p>
            </p:txBody>
          </p:sp>
          <p:cxnSp>
            <p:nvCxnSpPr>
              <p:cNvPr id="22" name="Straight Connector 21"/>
              <p:cNvCxnSpPr/>
              <p:nvPr/>
            </p:nvCxnSpPr>
            <p:spPr>
              <a:xfrm flipV="1">
                <a:off x="6647677" y="3312698"/>
                <a:ext cx="888102" cy="541574"/>
              </a:xfrm>
              <a:prstGeom prst="line">
                <a:avLst/>
              </a:prstGeom>
              <a:ln w="50800">
                <a:solidFill>
                  <a:schemeClr val="accent2"/>
                </a:solidFill>
                <a:head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60328" y="2516833"/>
                <a:ext cx="1687898" cy="461665"/>
              </a:xfrm>
              <a:prstGeom prst="rect">
                <a:avLst/>
              </a:prstGeom>
              <a:noFill/>
            </p:spPr>
            <p:txBody>
              <a:bodyPr wrap="none" rtlCol="0">
                <a:spAutoFit/>
              </a:bodyPr>
              <a:lstStyle/>
              <a:p>
                <a:r>
                  <a:rPr lang="en-US" sz="2400" b="1" i="1" dirty="0" smtClean="0">
                    <a:solidFill>
                      <a:schemeClr val="accent4"/>
                    </a:solidFill>
                  </a:rPr>
                  <a:t>Expectation</a:t>
                </a:r>
                <a:endParaRPr lang="en-US" sz="2400" b="1" i="1" dirty="0">
                  <a:solidFill>
                    <a:schemeClr val="accent4"/>
                  </a:solidFill>
                </a:endParaRPr>
              </a:p>
            </p:txBody>
          </p:sp>
          <p:cxnSp>
            <p:nvCxnSpPr>
              <p:cNvPr id="27" name="Straight Connector 26"/>
              <p:cNvCxnSpPr/>
              <p:nvPr/>
            </p:nvCxnSpPr>
            <p:spPr>
              <a:xfrm>
                <a:off x="6593295" y="2909455"/>
                <a:ext cx="942484" cy="403241"/>
              </a:xfrm>
              <a:prstGeom prst="line">
                <a:avLst/>
              </a:prstGeom>
              <a:ln w="50800">
                <a:solidFill>
                  <a:schemeClr val="accent2"/>
                </a:solidFill>
                <a:headEnd type="triangle"/>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602910" y="2286001"/>
              <a:ext cx="6175872" cy="4029884"/>
              <a:chOff x="602910" y="2286001"/>
              <a:chExt cx="6175872" cy="4029884"/>
            </a:xfrm>
          </p:grpSpPr>
          <p:cxnSp>
            <p:nvCxnSpPr>
              <p:cNvPr id="15" name="Straight Connector 14"/>
              <p:cNvCxnSpPr/>
              <p:nvPr/>
            </p:nvCxnSpPr>
            <p:spPr>
              <a:xfrm flipH="1">
                <a:off x="1130960" y="3056021"/>
                <a:ext cx="5462335" cy="0"/>
              </a:xfrm>
              <a:prstGeom prst="line">
                <a:avLst/>
              </a:prstGeom>
              <a:ln w="152400" cmpd="sng">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1142989" y="3854272"/>
                <a:ext cx="5504688" cy="1774658"/>
              </a:xfrm>
              <a:custGeom>
                <a:avLst/>
                <a:gdLst>
                  <a:gd name="connsiteX0" fmla="*/ 0 w 4656221"/>
                  <a:gd name="connsiteY0" fmla="*/ 1752600 h 1774658"/>
                  <a:gd name="connsiteX1" fmla="*/ 517358 w 4656221"/>
                  <a:gd name="connsiteY1" fmla="*/ 1752600 h 1774658"/>
                  <a:gd name="connsiteX2" fmla="*/ 1251284 w 4656221"/>
                  <a:gd name="connsiteY2" fmla="*/ 1620252 h 1774658"/>
                  <a:gd name="connsiteX3" fmla="*/ 1973179 w 4656221"/>
                  <a:gd name="connsiteY3" fmla="*/ 1295400 h 1774658"/>
                  <a:gd name="connsiteX4" fmla="*/ 2358190 w 4656221"/>
                  <a:gd name="connsiteY4" fmla="*/ 1030705 h 1774658"/>
                  <a:gd name="connsiteX5" fmla="*/ 2707105 w 4656221"/>
                  <a:gd name="connsiteY5" fmla="*/ 669757 h 1774658"/>
                  <a:gd name="connsiteX6" fmla="*/ 2707105 w 4656221"/>
                  <a:gd name="connsiteY6" fmla="*/ 669757 h 1774658"/>
                  <a:gd name="connsiteX7" fmla="*/ 3068053 w 4656221"/>
                  <a:gd name="connsiteY7" fmla="*/ 368968 h 1774658"/>
                  <a:gd name="connsiteX8" fmla="*/ 3068053 w 4656221"/>
                  <a:gd name="connsiteY8" fmla="*/ 368968 h 1774658"/>
                  <a:gd name="connsiteX9" fmla="*/ 3789947 w 4656221"/>
                  <a:gd name="connsiteY9" fmla="*/ 56147 h 1774658"/>
                  <a:gd name="connsiteX10" fmla="*/ 4343400 w 4656221"/>
                  <a:gd name="connsiteY10" fmla="*/ 32084 h 1774658"/>
                  <a:gd name="connsiteX11" fmla="*/ 4656221 w 4656221"/>
                  <a:gd name="connsiteY11" fmla="*/ 92242 h 1774658"/>
                  <a:gd name="connsiteX0" fmla="*/ 0 w 4656221"/>
                  <a:gd name="connsiteY0" fmla="*/ 1752600 h 1774658"/>
                  <a:gd name="connsiteX1" fmla="*/ 517358 w 4656221"/>
                  <a:gd name="connsiteY1" fmla="*/ 1752600 h 1774658"/>
                  <a:gd name="connsiteX2" fmla="*/ 1251284 w 4656221"/>
                  <a:gd name="connsiteY2" fmla="*/ 1620252 h 1774658"/>
                  <a:gd name="connsiteX3" fmla="*/ 1973179 w 4656221"/>
                  <a:gd name="connsiteY3" fmla="*/ 1295400 h 1774658"/>
                  <a:gd name="connsiteX4" fmla="*/ 2358190 w 4656221"/>
                  <a:gd name="connsiteY4" fmla="*/ 1030705 h 1774658"/>
                  <a:gd name="connsiteX5" fmla="*/ 2707105 w 4656221"/>
                  <a:gd name="connsiteY5" fmla="*/ 669757 h 1774658"/>
                  <a:gd name="connsiteX6" fmla="*/ 2707105 w 4656221"/>
                  <a:gd name="connsiteY6" fmla="*/ 669757 h 1774658"/>
                  <a:gd name="connsiteX7" fmla="*/ 3068053 w 4656221"/>
                  <a:gd name="connsiteY7" fmla="*/ 368968 h 1774658"/>
                  <a:gd name="connsiteX8" fmla="*/ 3068053 w 4656221"/>
                  <a:gd name="connsiteY8" fmla="*/ 368968 h 1774658"/>
                  <a:gd name="connsiteX9" fmla="*/ 3789947 w 4656221"/>
                  <a:gd name="connsiteY9" fmla="*/ 56147 h 1774658"/>
                  <a:gd name="connsiteX10" fmla="*/ 4343400 w 4656221"/>
                  <a:gd name="connsiteY10" fmla="*/ 32084 h 1774658"/>
                  <a:gd name="connsiteX11" fmla="*/ 4656221 w 4656221"/>
                  <a:gd name="connsiteY11" fmla="*/ 92242 h 1774658"/>
                  <a:gd name="connsiteX0" fmla="*/ 0 w 4656221"/>
                  <a:gd name="connsiteY0" fmla="*/ 1752600 h 1774658"/>
                  <a:gd name="connsiteX1" fmla="*/ 517358 w 4656221"/>
                  <a:gd name="connsiteY1" fmla="*/ 1752600 h 1774658"/>
                  <a:gd name="connsiteX2" fmla="*/ 1251284 w 4656221"/>
                  <a:gd name="connsiteY2" fmla="*/ 1620252 h 1774658"/>
                  <a:gd name="connsiteX3" fmla="*/ 1973179 w 4656221"/>
                  <a:gd name="connsiteY3" fmla="*/ 1295400 h 1774658"/>
                  <a:gd name="connsiteX4" fmla="*/ 2358190 w 4656221"/>
                  <a:gd name="connsiteY4" fmla="*/ 1030705 h 1774658"/>
                  <a:gd name="connsiteX5" fmla="*/ 2707105 w 4656221"/>
                  <a:gd name="connsiteY5" fmla="*/ 669757 h 1774658"/>
                  <a:gd name="connsiteX6" fmla="*/ 2707105 w 4656221"/>
                  <a:gd name="connsiteY6" fmla="*/ 669757 h 1774658"/>
                  <a:gd name="connsiteX7" fmla="*/ 3068053 w 4656221"/>
                  <a:gd name="connsiteY7" fmla="*/ 368968 h 1774658"/>
                  <a:gd name="connsiteX8" fmla="*/ 3068053 w 4656221"/>
                  <a:gd name="connsiteY8" fmla="*/ 368968 h 1774658"/>
                  <a:gd name="connsiteX9" fmla="*/ 3789947 w 4656221"/>
                  <a:gd name="connsiteY9" fmla="*/ 56147 h 1774658"/>
                  <a:gd name="connsiteX10" fmla="*/ 4343400 w 4656221"/>
                  <a:gd name="connsiteY10" fmla="*/ 32084 h 1774658"/>
                  <a:gd name="connsiteX11" fmla="*/ 4656221 w 4656221"/>
                  <a:gd name="connsiteY11" fmla="*/ 92242 h 1774658"/>
                  <a:gd name="connsiteX0" fmla="*/ 0 w 4656221"/>
                  <a:gd name="connsiteY0" fmla="*/ 1752600 h 1774658"/>
                  <a:gd name="connsiteX1" fmla="*/ 517358 w 4656221"/>
                  <a:gd name="connsiteY1" fmla="*/ 1752600 h 1774658"/>
                  <a:gd name="connsiteX2" fmla="*/ 1251284 w 4656221"/>
                  <a:gd name="connsiteY2" fmla="*/ 1620252 h 1774658"/>
                  <a:gd name="connsiteX3" fmla="*/ 1973179 w 4656221"/>
                  <a:gd name="connsiteY3" fmla="*/ 1295400 h 1774658"/>
                  <a:gd name="connsiteX4" fmla="*/ 2358190 w 4656221"/>
                  <a:gd name="connsiteY4" fmla="*/ 1030705 h 1774658"/>
                  <a:gd name="connsiteX5" fmla="*/ 2707105 w 4656221"/>
                  <a:gd name="connsiteY5" fmla="*/ 669757 h 1774658"/>
                  <a:gd name="connsiteX6" fmla="*/ 2707105 w 4656221"/>
                  <a:gd name="connsiteY6" fmla="*/ 669757 h 1774658"/>
                  <a:gd name="connsiteX7" fmla="*/ 3068053 w 4656221"/>
                  <a:gd name="connsiteY7" fmla="*/ 368968 h 1774658"/>
                  <a:gd name="connsiteX8" fmla="*/ 3068053 w 4656221"/>
                  <a:gd name="connsiteY8" fmla="*/ 368968 h 1774658"/>
                  <a:gd name="connsiteX9" fmla="*/ 3789947 w 4656221"/>
                  <a:gd name="connsiteY9" fmla="*/ 56147 h 1774658"/>
                  <a:gd name="connsiteX10" fmla="*/ 4343400 w 4656221"/>
                  <a:gd name="connsiteY10" fmla="*/ 32084 h 1774658"/>
                  <a:gd name="connsiteX11" fmla="*/ 4656221 w 4656221"/>
                  <a:gd name="connsiteY11" fmla="*/ 92242 h 177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6221" h="1774658">
                    <a:moveTo>
                      <a:pt x="0" y="1752600"/>
                    </a:moveTo>
                    <a:cubicBezTo>
                      <a:pt x="154405" y="1763629"/>
                      <a:pt x="308811" y="1774658"/>
                      <a:pt x="517358" y="1752600"/>
                    </a:cubicBezTo>
                    <a:cubicBezTo>
                      <a:pt x="725905" y="1730542"/>
                      <a:pt x="1008647" y="1696452"/>
                      <a:pt x="1251284" y="1620252"/>
                    </a:cubicBezTo>
                    <a:cubicBezTo>
                      <a:pt x="1493921" y="1544052"/>
                      <a:pt x="1788695" y="1393658"/>
                      <a:pt x="1973179" y="1295400"/>
                    </a:cubicBezTo>
                    <a:cubicBezTo>
                      <a:pt x="2157663" y="1197142"/>
                      <a:pt x="2235869" y="1134979"/>
                      <a:pt x="2358190" y="1030705"/>
                    </a:cubicBezTo>
                    <a:cubicBezTo>
                      <a:pt x="2480511" y="926431"/>
                      <a:pt x="2707105" y="669757"/>
                      <a:pt x="2707105" y="669757"/>
                    </a:cubicBezTo>
                    <a:lnTo>
                      <a:pt x="2707105" y="669757"/>
                    </a:lnTo>
                    <a:cubicBezTo>
                      <a:pt x="2827421" y="569494"/>
                      <a:pt x="2791327" y="565483"/>
                      <a:pt x="3068053" y="368968"/>
                    </a:cubicBezTo>
                    <a:lnTo>
                      <a:pt x="3068053" y="368968"/>
                    </a:lnTo>
                    <a:cubicBezTo>
                      <a:pt x="3188369" y="316831"/>
                      <a:pt x="3396915" y="132346"/>
                      <a:pt x="3789947" y="56147"/>
                    </a:cubicBezTo>
                    <a:cubicBezTo>
                      <a:pt x="4002505" y="0"/>
                      <a:pt x="4199021" y="26068"/>
                      <a:pt x="4343400" y="32084"/>
                    </a:cubicBezTo>
                    <a:cubicBezTo>
                      <a:pt x="4487779" y="38100"/>
                      <a:pt x="4572000" y="65171"/>
                      <a:pt x="4656221" y="92242"/>
                    </a:cubicBezTo>
                  </a:path>
                </a:pathLst>
              </a:custGeom>
              <a:ln w="15240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 name="Straight Connector 10"/>
              <p:cNvCxnSpPr/>
              <p:nvPr/>
            </p:nvCxnSpPr>
            <p:spPr>
              <a:xfrm flipV="1">
                <a:off x="1130958" y="2286001"/>
                <a:ext cx="0" cy="3465095"/>
              </a:xfrm>
              <a:prstGeom prst="line">
                <a:avLst/>
              </a:prstGeom>
              <a:ln w="57150">
                <a:solidFill>
                  <a:srgbClr val="00467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11910" y="5741570"/>
                <a:ext cx="5666872" cy="1"/>
              </a:xfrm>
              <a:prstGeom prst="line">
                <a:avLst/>
              </a:prstGeom>
              <a:ln w="57150">
                <a:solidFill>
                  <a:srgbClr val="00467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11393" y="3821038"/>
                <a:ext cx="1690271" cy="461665"/>
              </a:xfrm>
              <a:prstGeom prst="rect">
                <a:avLst/>
              </a:prstGeom>
              <a:noFill/>
            </p:spPr>
            <p:txBody>
              <a:bodyPr wrap="none" rtlCol="0">
                <a:spAutoFit/>
              </a:bodyPr>
              <a:lstStyle/>
              <a:p>
                <a:r>
                  <a:rPr lang="en-US" sz="2400" b="1" dirty="0" smtClean="0">
                    <a:solidFill>
                      <a:schemeClr val="accent5">
                        <a:lumMod val="50000"/>
                        <a:lumOff val="50000"/>
                      </a:schemeClr>
                    </a:solidFill>
                  </a:rPr>
                  <a:t>OBJECTIVES</a:t>
                </a:r>
                <a:endParaRPr lang="en-US" sz="2400" b="1" dirty="0">
                  <a:solidFill>
                    <a:schemeClr val="accent5">
                      <a:lumMod val="50000"/>
                      <a:lumOff val="50000"/>
                    </a:schemeClr>
                  </a:solidFill>
                </a:endParaRPr>
              </a:p>
            </p:txBody>
          </p:sp>
          <p:sp>
            <p:nvSpPr>
              <p:cNvPr id="19" name="TextBox 18"/>
              <p:cNvSpPr txBox="1"/>
              <p:nvPr/>
            </p:nvSpPr>
            <p:spPr>
              <a:xfrm>
                <a:off x="1945564" y="5854220"/>
                <a:ext cx="838691" cy="461665"/>
              </a:xfrm>
              <a:prstGeom prst="rect">
                <a:avLst/>
              </a:prstGeom>
              <a:noFill/>
            </p:spPr>
            <p:txBody>
              <a:bodyPr wrap="none" rtlCol="0">
                <a:spAutoFit/>
              </a:bodyPr>
              <a:lstStyle/>
              <a:p>
                <a:r>
                  <a:rPr lang="en-US" sz="2400" b="1" dirty="0" smtClean="0">
                    <a:solidFill>
                      <a:schemeClr val="accent5">
                        <a:lumMod val="50000"/>
                        <a:lumOff val="50000"/>
                      </a:schemeClr>
                    </a:solidFill>
                  </a:rPr>
                  <a:t>TIME</a:t>
                </a:r>
                <a:endParaRPr lang="en-US" sz="2400" b="1" dirty="0">
                  <a:solidFill>
                    <a:schemeClr val="accent5">
                      <a:lumMod val="50000"/>
                      <a:lumOff val="50000"/>
                    </a:schemeClr>
                  </a:solidFill>
                </a:endParaRPr>
              </a:p>
            </p:txBody>
          </p:sp>
          <p:cxnSp>
            <p:nvCxnSpPr>
              <p:cNvPr id="30" name="Straight Connector 29"/>
              <p:cNvCxnSpPr/>
              <p:nvPr/>
            </p:nvCxnSpPr>
            <p:spPr>
              <a:xfrm>
                <a:off x="2784255" y="6096007"/>
                <a:ext cx="3690977" cy="1"/>
              </a:xfrm>
              <a:prstGeom prst="line">
                <a:avLst/>
              </a:prstGeom>
              <a:ln w="38100">
                <a:solidFill>
                  <a:schemeClr val="accent5">
                    <a:lumMod val="50000"/>
                    <a:lumOff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94698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 Establish Performance Objectives</a:t>
            </a:r>
            <a:endParaRPr lang="en-US" sz="4000" dirty="0"/>
          </a:p>
        </p:txBody>
      </p:sp>
      <p:sp>
        <p:nvSpPr>
          <p:cNvPr id="9" name="Content Placeholder 2"/>
          <p:cNvSpPr>
            <a:spLocks noGrp="1"/>
          </p:cNvSpPr>
          <p:nvPr>
            <p:ph idx="1"/>
          </p:nvPr>
        </p:nvSpPr>
        <p:spPr>
          <a:xfrm>
            <a:off x="783390" y="1852863"/>
            <a:ext cx="8071290" cy="4503486"/>
          </a:xfrm>
        </p:spPr>
        <p:txBody>
          <a:bodyPr>
            <a:normAutofit/>
          </a:bodyPr>
          <a:lstStyle/>
          <a:p>
            <a:pPr marL="0" indent="0">
              <a:buNone/>
            </a:pPr>
            <a:r>
              <a:rPr lang="en-US" sz="3000" b="1" dirty="0" smtClean="0">
                <a:solidFill>
                  <a:schemeClr val="tx2"/>
                </a:solidFill>
              </a:rPr>
              <a:t>Strategies for Avoiding the Expectations Gap</a:t>
            </a:r>
            <a:endParaRPr lang="en-US" sz="3000" dirty="0" smtClean="0">
              <a:solidFill>
                <a:schemeClr val="tx2"/>
              </a:solidFill>
            </a:endParaRPr>
          </a:p>
          <a:p>
            <a:pPr marL="514350" indent="-514350">
              <a:buFont typeface="+mj-lt"/>
              <a:buAutoNum type="arabicPeriod"/>
            </a:pPr>
            <a:r>
              <a:rPr lang="en-US" sz="3000" dirty="0" smtClean="0">
                <a:solidFill>
                  <a:schemeClr val="tx2"/>
                </a:solidFill>
              </a:rPr>
              <a:t>____________________________________</a:t>
            </a:r>
          </a:p>
          <a:p>
            <a:pPr marL="514350" indent="-514350">
              <a:buFont typeface="+mj-lt"/>
              <a:buAutoNum type="arabicPeriod"/>
            </a:pPr>
            <a:r>
              <a:rPr lang="en-US" sz="3000" dirty="0" smtClean="0">
                <a:solidFill>
                  <a:schemeClr val="tx2"/>
                </a:solidFill>
              </a:rPr>
              <a:t>____________________________________</a:t>
            </a:r>
          </a:p>
          <a:p>
            <a:pPr marL="514350" indent="-514350">
              <a:buFont typeface="+mj-lt"/>
              <a:buAutoNum type="arabicPeriod"/>
            </a:pPr>
            <a:r>
              <a:rPr lang="en-US" sz="3000" dirty="0" smtClean="0">
                <a:solidFill>
                  <a:schemeClr val="tx2"/>
                </a:solidFill>
              </a:rPr>
              <a:t>____________________________________</a:t>
            </a:r>
          </a:p>
          <a:p>
            <a:pPr marL="514350" indent="-514350">
              <a:buFont typeface="+mj-lt"/>
              <a:buAutoNum type="arabicPeriod"/>
            </a:pPr>
            <a:r>
              <a:rPr lang="en-US" sz="3000" dirty="0" smtClean="0">
                <a:solidFill>
                  <a:schemeClr val="tx2"/>
                </a:solidFill>
              </a:rPr>
              <a:t>____________________________________</a:t>
            </a:r>
          </a:p>
          <a:p>
            <a:pPr marL="514350" indent="-514350">
              <a:buFont typeface="+mj-lt"/>
              <a:buAutoNum type="arabicPeriod"/>
            </a:pPr>
            <a:r>
              <a:rPr lang="en-US" sz="3000" dirty="0" smtClean="0">
                <a:solidFill>
                  <a:schemeClr val="tx2"/>
                </a:solidFill>
              </a:rPr>
              <a:t>____________________________________</a:t>
            </a:r>
            <a:endParaRPr lang="en-US" sz="3000" dirty="0">
              <a:solidFill>
                <a:schemeClr val="tx2"/>
              </a:solidFill>
            </a:endParaRPr>
          </a:p>
        </p:txBody>
      </p:sp>
      <p:sp>
        <p:nvSpPr>
          <p:cNvPr id="4" name="TextBox 3"/>
          <p:cNvSpPr txBox="1"/>
          <p:nvPr/>
        </p:nvSpPr>
        <p:spPr>
          <a:xfrm>
            <a:off x="8754150" y="460669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8-7</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15</a:t>
            </a:fld>
            <a:endParaRPr lang="en-US" dirty="0"/>
          </a:p>
        </p:txBody>
      </p:sp>
    </p:spTree>
    <p:extLst>
      <p:ext uri="{BB962C8B-B14F-4D97-AF65-F5344CB8AC3E}">
        <p14:creationId xmlns:p14="http://schemas.microsoft.com/office/powerpoint/2010/main" val="194818699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35266" y="2232288"/>
            <a:ext cx="4908733" cy="3463661"/>
          </a:xfrm>
          <a:prstGeom prst="rect">
            <a:avLst/>
          </a:prstGeom>
          <a:solidFill>
            <a:srgbClr val="C441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C:\Users\Anna\Desktop\FC Slides\New Pics\96-Establish performance objectives.jpg"/>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21031" y="2232289"/>
            <a:ext cx="3814236" cy="3463661"/>
          </a:xfrm>
          <a:prstGeom prst="rect">
            <a:avLst/>
          </a:prstGeom>
          <a:noFill/>
          <a:effectLst/>
        </p:spPr>
      </p:pic>
      <p:sp>
        <p:nvSpPr>
          <p:cNvPr id="2" name="Title 1"/>
          <p:cNvSpPr>
            <a:spLocks noGrp="1"/>
          </p:cNvSpPr>
          <p:nvPr>
            <p:ph type="title"/>
          </p:nvPr>
        </p:nvSpPr>
        <p:spPr>
          <a:xfrm>
            <a:off x="783390" y="132198"/>
            <a:ext cx="8071290" cy="1143000"/>
          </a:xfrm>
        </p:spPr>
        <p:txBody>
          <a:bodyPr>
            <a:noAutofit/>
          </a:bodyPr>
          <a:lstStyle/>
          <a:p>
            <a:r>
              <a:rPr lang="en-US" sz="4000" dirty="0" smtClean="0"/>
              <a:t>C. Establish Performance Objectives</a:t>
            </a:r>
            <a:endParaRPr lang="en-US" sz="4000"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8-8</a:t>
            </a:r>
            <a:endParaRPr lang="en-US" sz="1400" dirty="0">
              <a:solidFill>
                <a:srgbClr val="002C54"/>
              </a:solidFill>
              <a:latin typeface="Arial Black" pitchFamily="34" charset="0"/>
            </a:endParaRPr>
          </a:p>
        </p:txBody>
      </p:sp>
      <p:sp>
        <p:nvSpPr>
          <p:cNvPr id="8" name="Rectangle 7"/>
          <p:cNvSpPr/>
          <p:nvPr/>
        </p:nvSpPr>
        <p:spPr>
          <a:xfrm>
            <a:off x="783390" y="1617610"/>
            <a:ext cx="5235216" cy="523220"/>
          </a:xfrm>
          <a:prstGeom prst="rect">
            <a:avLst/>
          </a:prstGeom>
        </p:spPr>
        <p:txBody>
          <a:bodyPr wrap="none">
            <a:spAutoFit/>
          </a:bodyPr>
          <a:lstStyle/>
          <a:p>
            <a:r>
              <a:rPr lang="en-US" sz="2800" b="1" dirty="0" smtClean="0">
                <a:solidFill>
                  <a:schemeClr val="tx2"/>
                </a:solidFill>
                <a:latin typeface="Franklin Gothic Book" pitchFamily="34" charset="0"/>
              </a:rPr>
              <a:t>The Importance of Keeping Score</a:t>
            </a:r>
          </a:p>
        </p:txBody>
      </p:sp>
      <p:sp>
        <p:nvSpPr>
          <p:cNvPr id="9" name="Content Placeholder 2"/>
          <p:cNvSpPr>
            <a:spLocks noGrp="1"/>
          </p:cNvSpPr>
          <p:nvPr>
            <p:ph idx="1"/>
          </p:nvPr>
        </p:nvSpPr>
        <p:spPr>
          <a:xfrm>
            <a:off x="4073237" y="2232289"/>
            <a:ext cx="5070762" cy="3645995"/>
          </a:xfrm>
        </p:spPr>
        <p:txBody>
          <a:bodyPr>
            <a:normAutofit/>
          </a:bodyPr>
          <a:lstStyle/>
          <a:p>
            <a:pPr marL="514350" indent="-514350">
              <a:buFont typeface="+mj-lt"/>
              <a:buAutoNum type="arabicPeriod"/>
            </a:pPr>
            <a:r>
              <a:rPr lang="en-US" sz="3000" dirty="0" smtClean="0">
                <a:solidFill>
                  <a:schemeClr val="bg1"/>
                </a:solidFill>
              </a:rPr>
              <a:t>The weatherman example</a:t>
            </a:r>
          </a:p>
          <a:p>
            <a:pPr marL="514350" indent="-514350">
              <a:buFont typeface="+mj-lt"/>
              <a:buAutoNum type="arabicPeriod"/>
            </a:pPr>
            <a:r>
              <a:rPr lang="en-US" sz="3000" dirty="0" smtClean="0">
                <a:solidFill>
                  <a:schemeClr val="bg1"/>
                </a:solidFill>
              </a:rPr>
              <a:t>Establishing performance</a:t>
            </a:r>
          </a:p>
          <a:p>
            <a:pPr marL="514350" indent="-514350">
              <a:buNone/>
            </a:pPr>
            <a:r>
              <a:rPr lang="en-US" sz="3000" dirty="0" smtClean="0">
                <a:solidFill>
                  <a:schemeClr val="bg1"/>
                </a:solidFill>
              </a:rPr>
              <a:t>	objectives</a:t>
            </a:r>
          </a:p>
          <a:p>
            <a:pPr marL="514350" indent="-514350">
              <a:buFont typeface="+mj-lt"/>
              <a:buAutoNum type="arabicPeriod" startAt="3"/>
            </a:pPr>
            <a:r>
              <a:rPr lang="en-US" sz="3000" dirty="0" smtClean="0">
                <a:solidFill>
                  <a:schemeClr val="bg1"/>
                </a:solidFill>
              </a:rPr>
              <a:t>Tracking performance</a:t>
            </a:r>
          </a:p>
          <a:p>
            <a:pPr marL="514350" indent="-514350">
              <a:buNone/>
            </a:pPr>
            <a:r>
              <a:rPr lang="en-US" sz="3000" dirty="0" smtClean="0">
                <a:solidFill>
                  <a:schemeClr val="bg1"/>
                </a:solidFill>
              </a:rPr>
              <a:t>	against objectives</a:t>
            </a:r>
          </a:p>
          <a:p>
            <a:pPr marL="514350" indent="-514350">
              <a:buFont typeface="+mj-lt"/>
              <a:buAutoNum type="arabicPeriod" startAt="4"/>
            </a:pPr>
            <a:r>
              <a:rPr lang="en-US" sz="3000" dirty="0" smtClean="0">
                <a:solidFill>
                  <a:schemeClr val="bg1"/>
                </a:solidFill>
              </a:rPr>
              <a:t>Reporting performance</a:t>
            </a:r>
          </a:p>
          <a:p>
            <a:pPr marL="514350" indent="-514350">
              <a:buFont typeface="+mj-lt"/>
              <a:buAutoNum type="arabicPeriod" startAt="4"/>
            </a:pPr>
            <a:endParaRPr lang="en-US" sz="3000" dirty="0" smtClean="0">
              <a:solidFill>
                <a:schemeClr val="bg1"/>
              </a:solidFill>
            </a:endParaRPr>
          </a:p>
        </p:txBody>
      </p:sp>
      <p:sp>
        <p:nvSpPr>
          <p:cNvPr id="4" name="TextBox 3"/>
          <p:cNvSpPr txBox="1"/>
          <p:nvPr/>
        </p:nvSpPr>
        <p:spPr>
          <a:xfrm>
            <a:off x="8754150" y="483325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1"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16</a:t>
            </a:fld>
            <a:endParaRPr lang="en-US" dirty="0"/>
          </a:p>
        </p:txBody>
      </p:sp>
    </p:spTree>
    <p:extLst>
      <p:ext uri="{BB962C8B-B14F-4D97-AF65-F5344CB8AC3E}">
        <p14:creationId xmlns:p14="http://schemas.microsoft.com/office/powerpoint/2010/main" val="57710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 Establish Performance Objectives</a:t>
            </a:r>
            <a:endParaRPr lang="en-US" sz="4000" dirty="0"/>
          </a:p>
        </p:txBody>
      </p:sp>
      <p:sp>
        <p:nvSpPr>
          <p:cNvPr id="9" name="Content Placeholder 2"/>
          <p:cNvSpPr>
            <a:spLocks noGrp="1"/>
          </p:cNvSpPr>
          <p:nvPr>
            <p:ph idx="1"/>
          </p:nvPr>
        </p:nvSpPr>
        <p:spPr>
          <a:xfrm>
            <a:off x="783390" y="1275198"/>
            <a:ext cx="8071290" cy="5081151"/>
          </a:xfrm>
        </p:spPr>
        <p:txBody>
          <a:bodyPr>
            <a:normAutofit/>
          </a:bodyPr>
          <a:lstStyle/>
          <a:p>
            <a:pPr marL="0" indent="0">
              <a:buNone/>
            </a:pPr>
            <a:r>
              <a:rPr lang="en-US" sz="2800" b="1" dirty="0" smtClean="0">
                <a:solidFill>
                  <a:schemeClr val="accent3"/>
                </a:solidFill>
              </a:rPr>
              <a:t>Sample Performance Objectives</a:t>
            </a:r>
          </a:p>
          <a:p>
            <a:r>
              <a:rPr lang="en-US" sz="2800" dirty="0" smtClean="0">
                <a:solidFill>
                  <a:schemeClr val="tx2"/>
                </a:solidFill>
              </a:rPr>
              <a:t>Reduce average time to produce a master schedule by 50% within the first year of use. (Current average is six weeks.)</a:t>
            </a:r>
          </a:p>
          <a:p>
            <a:r>
              <a:rPr lang="en-US" sz="2800" dirty="0" smtClean="0">
                <a:solidFill>
                  <a:schemeClr val="tx2"/>
                </a:solidFill>
              </a:rPr>
              <a:t>Reduce student schedule conflicts by 60%. (Currently, 250 students are unable to get classes they request.)</a:t>
            </a:r>
          </a:p>
          <a:p>
            <a:r>
              <a:rPr lang="en-US" sz="2800" dirty="0" smtClean="0">
                <a:solidFill>
                  <a:schemeClr val="tx2"/>
                </a:solidFill>
              </a:rPr>
              <a:t>Complete implementation and training prior to March 30 to permit use in spring scheduling.</a:t>
            </a:r>
          </a:p>
        </p:txBody>
      </p:sp>
      <p:sp>
        <p:nvSpPr>
          <p:cNvPr id="4" name="TextBox 3"/>
          <p:cNvSpPr txBox="1"/>
          <p:nvPr/>
        </p:nvSpPr>
        <p:spPr>
          <a:xfrm>
            <a:off x="8754150" y="477747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8-9</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17</a:t>
            </a:fld>
            <a:endParaRPr lang="en-US" dirty="0"/>
          </a:p>
        </p:txBody>
      </p:sp>
    </p:spTree>
    <p:extLst>
      <p:ext uri="{BB962C8B-B14F-4D97-AF65-F5344CB8AC3E}">
        <p14:creationId xmlns:p14="http://schemas.microsoft.com/office/powerpoint/2010/main" val="216592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76" y="1013448"/>
            <a:ext cx="5689349" cy="1197864"/>
          </a:xfrm>
        </p:spPr>
        <p:txBody>
          <a:bodyPr>
            <a:noAutofit/>
          </a:bodyPr>
          <a:lstStyle/>
          <a:p>
            <a:r>
              <a:rPr lang="en-US" sz="4000" dirty="0" smtClean="0"/>
              <a:t>C. Establish Performance Objectives</a:t>
            </a:r>
            <a:endParaRPr lang="en-US" sz="4000" dirty="0"/>
          </a:p>
        </p:txBody>
      </p:sp>
      <p:sp>
        <p:nvSpPr>
          <p:cNvPr id="8" name="Text Placeholder 7"/>
          <p:cNvSpPr>
            <a:spLocks noGrp="1"/>
          </p:cNvSpPr>
          <p:nvPr>
            <p:ph type="body" sz="quarter" idx="13"/>
          </p:nvPr>
        </p:nvSpPr>
        <p:spPr>
          <a:xfrm>
            <a:off x="509577" y="2205850"/>
            <a:ext cx="4471416" cy="2354283"/>
          </a:xfrm>
        </p:spPr>
        <p:txBody>
          <a:bodyPr/>
          <a:lstStyle/>
          <a:p>
            <a:r>
              <a:rPr lang="en-US" dirty="0" smtClean="0"/>
              <a:t>What are the three types of performance objectives?</a:t>
            </a:r>
          </a:p>
          <a:p>
            <a:r>
              <a:rPr lang="en-US" dirty="0" smtClean="0"/>
              <a:t>P:</a:t>
            </a:r>
          </a:p>
          <a:p>
            <a:r>
              <a:rPr lang="en-US" dirty="0" smtClean="0"/>
              <a:t>B:</a:t>
            </a:r>
          </a:p>
          <a:p>
            <a:r>
              <a:rPr lang="en-US" dirty="0" smtClean="0"/>
              <a:t>S:</a:t>
            </a:r>
          </a:p>
        </p:txBody>
      </p:sp>
      <p:sp>
        <p:nvSpPr>
          <p:cNvPr id="6" name="TextBox 5"/>
          <p:cNvSpPr txBox="1"/>
          <p:nvPr/>
        </p:nvSpPr>
        <p:spPr>
          <a:xfrm>
            <a:off x="8754150" y="347530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806770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2" y="248103"/>
            <a:ext cx="5444140" cy="1197864"/>
          </a:xfrm>
        </p:spPr>
        <p:txBody>
          <a:bodyPr>
            <a:noAutofit/>
          </a:bodyPr>
          <a:lstStyle/>
          <a:p>
            <a:r>
              <a:rPr lang="en-US" sz="4000" dirty="0" smtClean="0"/>
              <a:t>C. Establish Performance Objectives</a:t>
            </a:r>
            <a:endParaRPr lang="en-US" sz="4000" dirty="0"/>
          </a:p>
        </p:txBody>
      </p:sp>
      <p:sp>
        <p:nvSpPr>
          <p:cNvPr id="4" name="Content Placeholder 2"/>
          <p:cNvSpPr txBox="1">
            <a:spLocks/>
          </p:cNvSpPr>
          <p:nvPr/>
        </p:nvSpPr>
        <p:spPr>
          <a:xfrm>
            <a:off x="758952" y="1841157"/>
            <a:ext cx="5350710" cy="9503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Performance objectives must be SMART.</a:t>
            </a:r>
          </a:p>
        </p:txBody>
      </p:sp>
      <p:sp>
        <p:nvSpPr>
          <p:cNvPr id="6" name="Content Placeholder 2"/>
          <p:cNvSpPr txBox="1">
            <a:spLocks/>
          </p:cNvSpPr>
          <p:nvPr/>
        </p:nvSpPr>
        <p:spPr>
          <a:xfrm>
            <a:off x="758952" y="2614678"/>
            <a:ext cx="5350710" cy="559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S:</a:t>
            </a:r>
          </a:p>
        </p:txBody>
      </p:sp>
      <p:sp>
        <p:nvSpPr>
          <p:cNvPr id="7" name="Content Placeholder 2"/>
          <p:cNvSpPr txBox="1">
            <a:spLocks/>
          </p:cNvSpPr>
          <p:nvPr/>
        </p:nvSpPr>
        <p:spPr>
          <a:xfrm>
            <a:off x="758952" y="3063402"/>
            <a:ext cx="5350710" cy="559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M:</a:t>
            </a:r>
          </a:p>
        </p:txBody>
      </p:sp>
      <p:sp>
        <p:nvSpPr>
          <p:cNvPr id="8" name="Content Placeholder 2"/>
          <p:cNvSpPr txBox="1">
            <a:spLocks/>
          </p:cNvSpPr>
          <p:nvPr/>
        </p:nvSpPr>
        <p:spPr>
          <a:xfrm>
            <a:off x="758952" y="3536466"/>
            <a:ext cx="5350710" cy="559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A:</a:t>
            </a:r>
          </a:p>
        </p:txBody>
      </p:sp>
      <p:sp>
        <p:nvSpPr>
          <p:cNvPr id="9" name="Content Placeholder 2"/>
          <p:cNvSpPr txBox="1">
            <a:spLocks/>
          </p:cNvSpPr>
          <p:nvPr/>
        </p:nvSpPr>
        <p:spPr>
          <a:xfrm>
            <a:off x="758952" y="4027510"/>
            <a:ext cx="5350710" cy="559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R:</a:t>
            </a:r>
          </a:p>
        </p:txBody>
      </p:sp>
      <p:sp>
        <p:nvSpPr>
          <p:cNvPr id="10" name="Content Placeholder 2"/>
          <p:cNvSpPr txBox="1">
            <a:spLocks/>
          </p:cNvSpPr>
          <p:nvPr/>
        </p:nvSpPr>
        <p:spPr>
          <a:xfrm>
            <a:off x="758952" y="4511712"/>
            <a:ext cx="5350710" cy="559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T:</a:t>
            </a:r>
          </a:p>
        </p:txBody>
      </p:sp>
      <p:sp>
        <p:nvSpPr>
          <p:cNvPr id="11" name="TextBox 10"/>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6862762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Checkpoint</a:t>
            </a:r>
            <a:endParaRPr lang="en-US" dirty="0"/>
          </a:p>
        </p:txBody>
      </p:sp>
      <p:sp>
        <p:nvSpPr>
          <p:cNvPr id="5" name="TextBox 4"/>
          <p:cNvSpPr txBox="1"/>
          <p:nvPr/>
        </p:nvSpPr>
        <p:spPr>
          <a:xfrm>
            <a:off x="8754150" y="363353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Slide Number Placeholder 3"/>
          <p:cNvSpPr>
            <a:spLocks noGrp="1"/>
          </p:cNvSpPr>
          <p:nvPr>
            <p:ph type="sldNum" sz="quarter" idx="4294967295"/>
          </p:nvPr>
        </p:nvSpPr>
        <p:spPr>
          <a:xfrm>
            <a:off x="0" y="6446838"/>
            <a:ext cx="457200" cy="365125"/>
          </a:xfrm>
          <a:prstGeom prst="rect">
            <a:avLst/>
          </a:prstGeom>
        </p:spPr>
        <p:txBody>
          <a:bodyPr/>
          <a:lstStyle/>
          <a:p>
            <a:fld id="{F29FD61F-2294-5D42-A9D7-9928D42B3773}" type="slidenum">
              <a:rPr lang="en-US" sz="1000" smtClean="0">
                <a:solidFill>
                  <a:schemeClr val="bg1"/>
                </a:solidFill>
              </a:rPr>
              <a:pPr/>
              <a:t>2</a:t>
            </a:fld>
            <a:endParaRPr lang="en-US" sz="1000" dirty="0">
              <a:solidFill>
                <a:schemeClr val="bg1"/>
              </a:solidFill>
            </a:endParaRPr>
          </a:p>
        </p:txBody>
      </p:sp>
      <p:grpSp>
        <p:nvGrpSpPr>
          <p:cNvPr id="14" name="Group 13"/>
          <p:cNvGrpSpPr/>
          <p:nvPr/>
        </p:nvGrpSpPr>
        <p:grpSpPr>
          <a:xfrm>
            <a:off x="2757473" y="1095718"/>
            <a:ext cx="3502152" cy="3490732"/>
            <a:chOff x="4930766" y="1704310"/>
            <a:chExt cx="3502152" cy="3490732"/>
          </a:xfrm>
        </p:grpSpPr>
        <p:grpSp>
          <p:nvGrpSpPr>
            <p:cNvPr id="15" name="Group 36"/>
            <p:cNvGrpSpPr/>
            <p:nvPr/>
          </p:nvGrpSpPr>
          <p:grpSpPr>
            <a:xfrm>
              <a:off x="4930766" y="1704310"/>
              <a:ext cx="3502152" cy="3490732"/>
              <a:chOff x="4930766" y="1704310"/>
              <a:chExt cx="3502152" cy="3490732"/>
            </a:xfrm>
          </p:grpSpPr>
          <p:grpSp>
            <p:nvGrpSpPr>
              <p:cNvPr id="26" name="Group 32"/>
              <p:cNvGrpSpPr/>
              <p:nvPr/>
            </p:nvGrpSpPr>
            <p:grpSpPr>
              <a:xfrm>
                <a:off x="4942429" y="1710263"/>
                <a:ext cx="3478826" cy="3478826"/>
                <a:chOff x="4951586" y="1711625"/>
                <a:chExt cx="3478826" cy="3478826"/>
              </a:xfrm>
            </p:grpSpPr>
            <p:grpSp>
              <p:nvGrpSpPr>
                <p:cNvPr id="34" name="Group 31"/>
                <p:cNvGrpSpPr/>
                <p:nvPr/>
              </p:nvGrpSpPr>
              <p:grpSpPr>
                <a:xfrm>
                  <a:off x="4951586" y="1711625"/>
                  <a:ext cx="3478826" cy="3478826"/>
                  <a:chOff x="4941815" y="1699719"/>
                  <a:chExt cx="3478826" cy="3478826"/>
                </a:xfrm>
              </p:grpSpPr>
              <p:sp>
                <p:nvSpPr>
                  <p:cNvPr id="38" name="Pie 37"/>
                  <p:cNvSpPr/>
                  <p:nvPr/>
                </p:nvSpPr>
                <p:spPr>
                  <a:xfrm>
                    <a:off x="4941815" y="1699719"/>
                    <a:ext cx="3478826" cy="3478826"/>
                  </a:xfrm>
                  <a:prstGeom prst="pie">
                    <a:avLst>
                      <a:gd name="adj1" fmla="val 10789398"/>
                      <a:gd name="adj2" fmla="val 16200000"/>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ie 38"/>
                  <p:cNvSpPr/>
                  <p:nvPr/>
                </p:nvSpPr>
                <p:spPr>
                  <a:xfrm flipH="1">
                    <a:off x="4941815" y="1699719"/>
                    <a:ext cx="3478826" cy="3478826"/>
                  </a:xfrm>
                  <a:prstGeom prst="pie">
                    <a:avLst>
                      <a:gd name="adj1" fmla="val 10789398"/>
                      <a:gd name="adj2" fmla="val 16200000"/>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 name="Group 30"/>
                <p:cNvGrpSpPr/>
                <p:nvPr/>
              </p:nvGrpSpPr>
              <p:grpSpPr>
                <a:xfrm>
                  <a:off x="4951586" y="1711625"/>
                  <a:ext cx="3478826" cy="3478826"/>
                  <a:chOff x="4961357" y="1723531"/>
                  <a:chExt cx="3478826" cy="3478826"/>
                </a:xfrm>
              </p:grpSpPr>
              <p:sp>
                <p:nvSpPr>
                  <p:cNvPr id="36" name="Pie 21"/>
                  <p:cNvSpPr/>
                  <p:nvPr/>
                </p:nvSpPr>
                <p:spPr>
                  <a:xfrm flipH="1" flipV="1">
                    <a:off x="4961357" y="1723531"/>
                    <a:ext cx="3478826" cy="3478826"/>
                  </a:xfrm>
                  <a:prstGeom prst="pie">
                    <a:avLst>
                      <a:gd name="adj1" fmla="val 10789398"/>
                      <a:gd name="adj2" fmla="val 16200000"/>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Pie 36"/>
                  <p:cNvSpPr/>
                  <p:nvPr/>
                </p:nvSpPr>
                <p:spPr>
                  <a:xfrm flipV="1">
                    <a:off x="4961357" y="1723531"/>
                    <a:ext cx="3478826" cy="3478826"/>
                  </a:xfrm>
                  <a:prstGeom prst="pie">
                    <a:avLst>
                      <a:gd name="adj1" fmla="val 10789398"/>
                      <a:gd name="adj2" fmla="val 16200000"/>
                    </a:avLst>
                  </a:prstGeom>
                  <a:solidFill>
                    <a:schemeClr val="tx1">
                      <a:lumMod val="50000"/>
                      <a:lumOff val="5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7" name="Group 27"/>
              <p:cNvGrpSpPr/>
              <p:nvPr/>
            </p:nvGrpSpPr>
            <p:grpSpPr>
              <a:xfrm>
                <a:off x="4930766" y="1704310"/>
                <a:ext cx="3502152" cy="3490732"/>
                <a:chOff x="4930766" y="1711625"/>
                <a:chExt cx="3502152" cy="3490732"/>
              </a:xfrm>
            </p:grpSpPr>
            <p:cxnSp>
              <p:nvCxnSpPr>
                <p:cNvPr id="28" name="Straight Connector 27"/>
                <p:cNvCxnSpPr/>
                <p:nvPr/>
              </p:nvCxnSpPr>
              <p:spPr>
                <a:xfrm>
                  <a:off x="6647776" y="1711625"/>
                  <a:ext cx="25380" cy="349073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9" name="Group 26"/>
                <p:cNvGrpSpPr/>
                <p:nvPr/>
              </p:nvGrpSpPr>
              <p:grpSpPr>
                <a:xfrm>
                  <a:off x="4930766" y="2754510"/>
                  <a:ext cx="3502152" cy="1336781"/>
                  <a:chOff x="4930766" y="2772816"/>
                  <a:chExt cx="3502152" cy="1336781"/>
                </a:xfrm>
              </p:grpSpPr>
              <p:cxnSp>
                <p:nvCxnSpPr>
                  <p:cNvPr id="30" name="Straight Connector 13"/>
                  <p:cNvCxnSpPr/>
                  <p:nvPr/>
                </p:nvCxnSpPr>
                <p:spPr>
                  <a:xfrm rot="16200000">
                    <a:off x="6681842" y="1690131"/>
                    <a:ext cx="0" cy="350215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1" name="Group 25"/>
                  <p:cNvGrpSpPr/>
                  <p:nvPr/>
                </p:nvGrpSpPr>
                <p:grpSpPr>
                  <a:xfrm>
                    <a:off x="5727832" y="2772816"/>
                    <a:ext cx="1874503" cy="1336781"/>
                    <a:chOff x="5734185" y="2772816"/>
                    <a:chExt cx="1874503" cy="1336781"/>
                  </a:xfrm>
                </p:grpSpPr>
                <p:sp>
                  <p:nvSpPr>
                    <p:cNvPr id="32" name="Oval 23"/>
                    <p:cNvSpPr/>
                    <p:nvPr/>
                  </p:nvSpPr>
                  <p:spPr>
                    <a:xfrm>
                      <a:off x="6003046" y="2772816"/>
                      <a:ext cx="1336781" cy="133678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Franklin Gothic Book" pitchFamily="34" charset="0"/>
                      </a:endParaRPr>
                    </a:p>
                  </p:txBody>
                </p:sp>
                <p:sp>
                  <p:nvSpPr>
                    <p:cNvPr id="33" name="TextBox 24"/>
                    <p:cNvSpPr txBox="1"/>
                    <p:nvPr/>
                  </p:nvSpPr>
                  <p:spPr>
                    <a:xfrm>
                      <a:off x="5734185" y="2954458"/>
                      <a:ext cx="1874503" cy="830997"/>
                    </a:xfrm>
                    <a:prstGeom prst="rect">
                      <a:avLst/>
                    </a:prstGeom>
                    <a:noFill/>
                  </p:spPr>
                  <p:txBody>
                    <a:bodyPr wrap="square" rtlCol="0">
                      <a:spAutoFit/>
                    </a:bodyPr>
                    <a:lstStyle/>
                    <a:p>
                      <a:pPr algn="ctr"/>
                      <a:r>
                        <a:rPr lang="en-US" sz="1600" dirty="0" smtClean="0">
                          <a:solidFill>
                            <a:schemeClr val="accent2"/>
                          </a:solidFill>
                          <a:latin typeface="Franklin Gothic Book" pitchFamily="34" charset="0"/>
                        </a:rPr>
                        <a:t>Client</a:t>
                      </a:r>
                    </a:p>
                    <a:p>
                      <a:pPr algn="ctr"/>
                      <a:r>
                        <a:rPr lang="en-US" sz="1600" dirty="0" smtClean="0">
                          <a:solidFill>
                            <a:schemeClr val="accent2"/>
                          </a:solidFill>
                          <a:latin typeface="Franklin Gothic Book" pitchFamily="34" charset="0"/>
                        </a:rPr>
                        <a:t>Relationship</a:t>
                      </a:r>
                    </a:p>
                    <a:p>
                      <a:pPr algn="ctr"/>
                      <a:r>
                        <a:rPr lang="en-US" sz="1600" dirty="0" smtClean="0">
                          <a:solidFill>
                            <a:schemeClr val="accent2"/>
                          </a:solidFill>
                          <a:latin typeface="Franklin Gothic Book" pitchFamily="34" charset="0"/>
                        </a:rPr>
                        <a:t>Management</a:t>
                      </a:r>
                      <a:endParaRPr lang="en-US" sz="1600" dirty="0">
                        <a:solidFill>
                          <a:schemeClr val="accent2"/>
                        </a:solidFill>
                        <a:latin typeface="Franklin Gothic Book" pitchFamily="34" charset="0"/>
                      </a:endParaRPr>
                    </a:p>
                  </p:txBody>
                </p:sp>
              </p:grpSp>
            </p:grpSp>
          </p:grpSp>
        </p:grpSp>
        <p:grpSp>
          <p:nvGrpSpPr>
            <p:cNvPr id="16" name="Group 28"/>
            <p:cNvGrpSpPr/>
            <p:nvPr/>
          </p:nvGrpSpPr>
          <p:grpSpPr>
            <a:xfrm>
              <a:off x="6241499" y="1872438"/>
              <a:ext cx="880865" cy="3110808"/>
              <a:chOff x="6241499" y="1872438"/>
              <a:chExt cx="880865" cy="3110808"/>
            </a:xfrm>
          </p:grpSpPr>
          <p:sp>
            <p:nvSpPr>
              <p:cNvPr id="22" name="Oval 21"/>
              <p:cNvSpPr/>
              <p:nvPr/>
            </p:nvSpPr>
            <p:spPr>
              <a:xfrm>
                <a:off x="6811734" y="4672616"/>
                <a:ext cx="310630" cy="31063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3">
                        <a:lumMod val="60000"/>
                        <a:lumOff val="40000"/>
                      </a:schemeClr>
                    </a:solidFill>
                  </a:rPr>
                  <a:t>3</a:t>
                </a:r>
                <a:endParaRPr lang="en-US" sz="7200" b="1" dirty="0">
                  <a:solidFill>
                    <a:schemeClr val="accent3">
                      <a:lumMod val="60000"/>
                      <a:lumOff val="40000"/>
                    </a:schemeClr>
                  </a:solidFill>
                </a:endParaRPr>
              </a:p>
            </p:txBody>
          </p:sp>
          <p:sp>
            <p:nvSpPr>
              <p:cNvPr id="23" name="Oval 22"/>
              <p:cNvSpPr/>
              <p:nvPr/>
            </p:nvSpPr>
            <p:spPr>
              <a:xfrm>
                <a:off x="6241499" y="4672616"/>
                <a:ext cx="310630" cy="31063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bg1">
                        <a:lumMod val="65000"/>
                      </a:schemeClr>
                    </a:solidFill>
                  </a:rPr>
                  <a:t>4</a:t>
                </a:r>
                <a:endParaRPr lang="en-US" sz="7200" b="1" dirty="0">
                  <a:solidFill>
                    <a:schemeClr val="bg1">
                      <a:lumMod val="65000"/>
                    </a:schemeClr>
                  </a:solidFill>
                </a:endParaRPr>
              </a:p>
            </p:txBody>
          </p:sp>
          <p:sp>
            <p:nvSpPr>
              <p:cNvPr id="24" name="Oval 23"/>
              <p:cNvSpPr/>
              <p:nvPr/>
            </p:nvSpPr>
            <p:spPr>
              <a:xfrm>
                <a:off x="6241499"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4">
                        <a:lumMod val="40000"/>
                        <a:lumOff val="60000"/>
                      </a:schemeClr>
                    </a:solidFill>
                  </a:rPr>
                  <a:t>1</a:t>
                </a:r>
                <a:endParaRPr lang="en-US" sz="7200" b="1" dirty="0">
                  <a:solidFill>
                    <a:schemeClr val="accent4">
                      <a:lumMod val="40000"/>
                      <a:lumOff val="60000"/>
                    </a:schemeClr>
                  </a:solidFill>
                </a:endParaRPr>
              </a:p>
            </p:txBody>
          </p:sp>
          <p:sp>
            <p:nvSpPr>
              <p:cNvPr id="25" name="Oval 24"/>
              <p:cNvSpPr/>
              <p:nvPr/>
            </p:nvSpPr>
            <p:spPr>
              <a:xfrm>
                <a:off x="6811734"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rgbClr val="FFC000"/>
                    </a:solidFill>
                  </a:rPr>
                  <a:t>2</a:t>
                </a:r>
                <a:endParaRPr lang="en-US" sz="7200" b="1" dirty="0">
                  <a:solidFill>
                    <a:srgbClr val="FFC000"/>
                  </a:solidFill>
                </a:endParaRPr>
              </a:p>
            </p:txBody>
          </p:sp>
        </p:grpSp>
        <p:grpSp>
          <p:nvGrpSpPr>
            <p:cNvPr id="17" name="Group 29"/>
            <p:cNvGrpSpPr/>
            <p:nvPr/>
          </p:nvGrpSpPr>
          <p:grpSpPr>
            <a:xfrm>
              <a:off x="4996080" y="2282041"/>
              <a:ext cx="3210170" cy="2279864"/>
              <a:chOff x="4996080" y="2282041"/>
              <a:chExt cx="3210170" cy="2279864"/>
            </a:xfrm>
          </p:grpSpPr>
          <p:sp>
            <p:nvSpPr>
              <p:cNvPr id="18" name="TextBox 17"/>
              <p:cNvSpPr txBox="1"/>
              <p:nvPr/>
            </p:nvSpPr>
            <p:spPr>
              <a:xfrm>
                <a:off x="6828635"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Prepare to Execute</a:t>
                </a:r>
                <a:endParaRPr lang="en-US" sz="2000" b="1" dirty="0">
                  <a:solidFill>
                    <a:schemeClr val="bg1"/>
                  </a:solidFill>
                  <a:latin typeface="Franklin Gothic Book" pitchFamily="34" charset="0"/>
                </a:endParaRPr>
              </a:p>
            </p:txBody>
          </p:sp>
          <p:sp>
            <p:nvSpPr>
              <p:cNvPr id="19" name="TextBox 18"/>
              <p:cNvSpPr txBox="1"/>
              <p:nvPr/>
            </p:nvSpPr>
            <p:spPr>
              <a:xfrm>
                <a:off x="6833335" y="3854019"/>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Execute the Project</a:t>
                </a:r>
                <a:endParaRPr lang="en-US" sz="2000" b="1" dirty="0">
                  <a:solidFill>
                    <a:schemeClr val="bg1"/>
                  </a:solidFill>
                  <a:latin typeface="Franklin Gothic Book" pitchFamily="34" charset="0"/>
                </a:endParaRPr>
              </a:p>
            </p:txBody>
          </p:sp>
          <p:sp>
            <p:nvSpPr>
              <p:cNvPr id="20" name="TextBox 19"/>
              <p:cNvSpPr txBox="1"/>
              <p:nvPr/>
            </p:nvSpPr>
            <p:spPr>
              <a:xfrm>
                <a:off x="5087971"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Define</a:t>
                </a:r>
              </a:p>
              <a:p>
                <a:pPr algn="ctr"/>
                <a:r>
                  <a:rPr lang="en-US" sz="2000" b="1" dirty="0" smtClean="0">
                    <a:solidFill>
                      <a:schemeClr val="bg1"/>
                    </a:solidFill>
                    <a:latin typeface="Franklin Gothic Book" pitchFamily="34" charset="0"/>
                  </a:rPr>
                  <a:t>the Need</a:t>
                </a:r>
                <a:endParaRPr lang="en-US" sz="2000" b="1" dirty="0">
                  <a:solidFill>
                    <a:schemeClr val="bg1"/>
                  </a:solidFill>
                  <a:latin typeface="Franklin Gothic Book" pitchFamily="34" charset="0"/>
                </a:endParaRPr>
              </a:p>
            </p:txBody>
          </p:sp>
          <p:sp>
            <p:nvSpPr>
              <p:cNvPr id="21" name="TextBox 20"/>
              <p:cNvSpPr txBox="1"/>
              <p:nvPr/>
            </p:nvSpPr>
            <p:spPr>
              <a:xfrm>
                <a:off x="4996080" y="3854019"/>
                <a:ext cx="1651696"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Review</a:t>
                </a:r>
              </a:p>
              <a:p>
                <a:pPr algn="ctr"/>
                <a:r>
                  <a:rPr lang="en-US" sz="2000" b="1" dirty="0" smtClean="0">
                    <a:solidFill>
                      <a:schemeClr val="bg1"/>
                    </a:solidFill>
                    <a:latin typeface="Franklin Gothic Book" pitchFamily="34" charset="0"/>
                  </a:rPr>
                  <a:t>&amp; Assess</a:t>
                </a:r>
                <a:endParaRPr lang="en-US" sz="2000" b="1" dirty="0">
                  <a:solidFill>
                    <a:schemeClr val="bg1"/>
                  </a:solidFill>
                  <a:latin typeface="Franklin Gothic Book" pitchFamily="34" charset="0"/>
                </a:endParaRPr>
              </a:p>
            </p:txBody>
          </p:sp>
        </p:grpSp>
      </p:grpSp>
      <p:sp>
        <p:nvSpPr>
          <p:cNvPr id="40" name="Right Arrow 39"/>
          <p:cNvSpPr/>
          <p:nvPr/>
        </p:nvSpPr>
        <p:spPr>
          <a:xfrm flipH="1">
            <a:off x="1067600" y="4198624"/>
            <a:ext cx="3377435" cy="2273980"/>
          </a:xfrm>
          <a:prstGeom prst="rightArrow">
            <a:avLst/>
          </a:prstGeom>
          <a:solidFill>
            <a:schemeClr val="accent4"/>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ight Arrow 40"/>
          <p:cNvSpPr/>
          <p:nvPr/>
        </p:nvSpPr>
        <p:spPr>
          <a:xfrm>
            <a:off x="4556248" y="4198624"/>
            <a:ext cx="3377435" cy="2273980"/>
          </a:xfrm>
          <a:prstGeom prst="rightArrow">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p:cNvSpPr txBox="1"/>
          <p:nvPr/>
        </p:nvSpPr>
        <p:spPr>
          <a:xfrm>
            <a:off x="4734632" y="4981671"/>
            <a:ext cx="2188484" cy="707886"/>
          </a:xfrm>
          <a:prstGeom prst="rect">
            <a:avLst/>
          </a:prstGeom>
          <a:noFill/>
        </p:spPr>
        <p:txBody>
          <a:bodyPr wrap="none" rtlCol="0">
            <a:spAutoFit/>
          </a:bodyPr>
          <a:lstStyle/>
          <a:p>
            <a:r>
              <a:rPr lang="en-US" sz="2000" dirty="0" smtClean="0">
                <a:solidFill>
                  <a:schemeClr val="bg1"/>
                </a:solidFill>
              </a:rPr>
              <a:t>Next:</a:t>
            </a:r>
          </a:p>
          <a:p>
            <a:r>
              <a:rPr lang="en-US" sz="2000" b="1" dirty="0" smtClean="0">
                <a:solidFill>
                  <a:schemeClr val="bg1"/>
                </a:solidFill>
              </a:rPr>
              <a:t>Prepare to Execute</a:t>
            </a:r>
          </a:p>
        </p:txBody>
      </p:sp>
      <p:sp>
        <p:nvSpPr>
          <p:cNvPr id="43" name="TextBox 42"/>
          <p:cNvSpPr txBox="1"/>
          <p:nvPr/>
        </p:nvSpPr>
        <p:spPr>
          <a:xfrm>
            <a:off x="2253358" y="4981671"/>
            <a:ext cx="2716057" cy="707886"/>
          </a:xfrm>
          <a:prstGeom prst="rect">
            <a:avLst/>
          </a:prstGeom>
          <a:noFill/>
        </p:spPr>
        <p:txBody>
          <a:bodyPr wrap="square" rtlCol="0">
            <a:spAutoFit/>
          </a:bodyPr>
          <a:lstStyle/>
          <a:p>
            <a:r>
              <a:rPr lang="en-US" sz="2000" dirty="0" smtClean="0">
                <a:solidFill>
                  <a:schemeClr val="bg1"/>
                </a:solidFill>
              </a:rPr>
              <a:t>Ending:</a:t>
            </a:r>
          </a:p>
          <a:p>
            <a:r>
              <a:rPr lang="en-US" sz="2000" b="1" dirty="0" smtClean="0">
                <a:solidFill>
                  <a:schemeClr val="bg1"/>
                </a:solidFill>
              </a:rPr>
              <a:t>Define the Need</a:t>
            </a:r>
            <a:endParaRPr lang="en-US" sz="2000" dirty="0">
              <a:solidFill>
                <a:schemeClr val="bg1"/>
              </a:solidFill>
            </a:endParaRPr>
          </a:p>
        </p:txBody>
      </p:sp>
    </p:spTree>
    <p:extLst>
      <p:ext uri="{BB962C8B-B14F-4D97-AF65-F5344CB8AC3E}">
        <p14:creationId xmlns:p14="http://schemas.microsoft.com/office/powerpoint/2010/main" val="2891644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2"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ppt_x</p:attrName>
                                        </p:attrNameLst>
                                      </p:cBhvr>
                                      <p:tavLst>
                                        <p:tav tm="0">
                                          <p:val>
                                            <p:strVal val="#ppt_x+#ppt_w/2"/>
                                          </p:val>
                                        </p:tav>
                                        <p:tav tm="100000">
                                          <p:val>
                                            <p:strVal val="#ppt_x"/>
                                          </p:val>
                                        </p:tav>
                                      </p:tavLst>
                                    </p:anim>
                                    <p:anim calcmode="lin" valueType="num">
                                      <p:cBhvr>
                                        <p:cTn id="12" dur="500" fill="hold"/>
                                        <p:tgtEl>
                                          <p:spTgt spid="40"/>
                                        </p:tgtEl>
                                        <p:attrNameLst>
                                          <p:attrName>ppt_y</p:attrName>
                                        </p:attrNameLst>
                                      </p:cBhvr>
                                      <p:tavLst>
                                        <p:tav tm="0">
                                          <p:val>
                                            <p:strVal val="#ppt_y"/>
                                          </p:val>
                                        </p:tav>
                                        <p:tav tm="100000">
                                          <p:val>
                                            <p:strVal val="#ppt_y"/>
                                          </p:val>
                                        </p:tav>
                                      </p:tavLst>
                                    </p:anim>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strVal val="#ppt_h"/>
                                          </p:val>
                                        </p:tav>
                                        <p:tav tm="100000">
                                          <p:val>
                                            <p:strVal val="#ppt_h"/>
                                          </p:val>
                                        </p:tav>
                                      </p:tavLst>
                                    </p:anim>
                                  </p:childTnLst>
                                </p:cTn>
                              </p:par>
                              <p:par>
                                <p:cTn id="15" presetID="1" presetClass="entr" presetSubtype="0" fill="hold" nodeType="with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ppt_x</p:attrName>
                                        </p:attrNameLst>
                                      </p:cBhvr>
                                      <p:tavLst>
                                        <p:tav tm="0">
                                          <p:val>
                                            <p:strVal val="#ppt_x-#ppt_w/2"/>
                                          </p:val>
                                        </p:tav>
                                        <p:tav tm="100000">
                                          <p:val>
                                            <p:strVal val="#ppt_x"/>
                                          </p:val>
                                        </p:tav>
                                      </p:tavLst>
                                    </p:anim>
                                    <p:anim calcmode="lin" valueType="num">
                                      <p:cBhvr>
                                        <p:cTn id="26" dur="500" fill="hold"/>
                                        <p:tgtEl>
                                          <p:spTgt spid="41"/>
                                        </p:tgtEl>
                                        <p:attrNameLst>
                                          <p:attrName>ppt_y</p:attrName>
                                        </p:attrNameLst>
                                      </p:cBhvr>
                                      <p:tavLst>
                                        <p:tav tm="0">
                                          <p:val>
                                            <p:strVal val="#ppt_y"/>
                                          </p:val>
                                        </p:tav>
                                        <p:tav tm="100000">
                                          <p:val>
                                            <p:strVal val="#ppt_y"/>
                                          </p:val>
                                        </p:tav>
                                      </p:tavLst>
                                    </p:anim>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strVal val="#ppt_h"/>
                                          </p:val>
                                        </p:tav>
                                        <p:tav tm="100000">
                                          <p:val>
                                            <p:strVal val="#ppt_h"/>
                                          </p:val>
                                        </p:tav>
                                      </p:tavLst>
                                    </p:anim>
                                  </p:childTnLst>
                                </p:cTn>
                              </p:par>
                              <p:par>
                                <p:cTn id="29" presetID="1" presetClass="entr" presetSubtype="0" fill="hold" nodeType="withEffect">
                                  <p:stCondLst>
                                    <p:cond delay="0"/>
                                  </p:stCondLst>
                                  <p:childTnLst>
                                    <p:set>
                                      <p:cBhvr>
                                        <p:cTn id="3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8" y="0"/>
            <a:ext cx="8071290" cy="1694614"/>
          </a:xfrm>
        </p:spPr>
        <p:txBody>
          <a:bodyPr>
            <a:noAutofit/>
          </a:bodyPr>
          <a:lstStyle/>
          <a:p>
            <a:r>
              <a:rPr lang="en-US" sz="4000" dirty="0" smtClean="0"/>
              <a:t>C. Establish Performance Objectives</a:t>
            </a:r>
            <a:endParaRPr lang="en-US" sz="4000" dirty="0"/>
          </a:p>
        </p:txBody>
      </p:sp>
      <p:sp>
        <p:nvSpPr>
          <p:cNvPr id="9" name="Content Placeholder 2"/>
          <p:cNvSpPr>
            <a:spLocks noGrp="1"/>
          </p:cNvSpPr>
          <p:nvPr>
            <p:ph idx="4294967295"/>
          </p:nvPr>
        </p:nvSpPr>
        <p:spPr>
          <a:xfrm>
            <a:off x="590878" y="1274763"/>
            <a:ext cx="8072437" cy="5081587"/>
          </a:xfrm>
        </p:spPr>
        <p:txBody>
          <a:bodyPr>
            <a:normAutofit/>
          </a:bodyPr>
          <a:lstStyle/>
          <a:p>
            <a:pPr marL="0" indent="0">
              <a:buNone/>
            </a:pPr>
            <a:r>
              <a:rPr lang="en-US" sz="2800" b="1" dirty="0" smtClean="0">
                <a:solidFill>
                  <a:schemeClr val="accent4"/>
                </a:solidFill>
              </a:rPr>
              <a:t>Sample Performance Objectives</a:t>
            </a:r>
          </a:p>
          <a:p>
            <a:pPr marL="0" indent="0">
              <a:buNone/>
            </a:pPr>
            <a:r>
              <a:rPr lang="en-US" sz="2800" dirty="0" smtClean="0">
                <a:solidFill>
                  <a:schemeClr val="bg1"/>
                </a:solidFill>
              </a:rPr>
              <a:t>If you were working with the sponsor to undertake improvements in the hiring process, what might be appropriate performance objectives?</a:t>
            </a:r>
          </a:p>
          <a:p>
            <a:pPr marL="0" indent="0">
              <a:buNone/>
            </a:pPr>
            <a:r>
              <a:rPr lang="en-US" sz="2800" dirty="0" smtClean="0">
                <a:solidFill>
                  <a:schemeClr val="bg1"/>
                </a:solidFill>
              </a:rPr>
              <a:t>1. </a:t>
            </a:r>
          </a:p>
          <a:p>
            <a:pPr marL="0" indent="0">
              <a:buNone/>
            </a:pPr>
            <a:r>
              <a:rPr lang="en-US" sz="2800" dirty="0" smtClean="0">
                <a:solidFill>
                  <a:schemeClr val="bg1"/>
                </a:solidFill>
              </a:rPr>
              <a:t>2.</a:t>
            </a:r>
          </a:p>
          <a:p>
            <a:pPr marL="0" indent="0">
              <a:buNone/>
            </a:pPr>
            <a:r>
              <a:rPr lang="en-US" sz="2800" dirty="0" smtClean="0">
                <a:solidFill>
                  <a:schemeClr val="bg1"/>
                </a:solidFill>
              </a:rPr>
              <a:t>3.</a:t>
            </a:r>
          </a:p>
          <a:p>
            <a:pPr marL="0" indent="0">
              <a:buNone/>
            </a:pPr>
            <a:r>
              <a:rPr lang="en-US" sz="2800" dirty="0" smtClean="0">
                <a:solidFill>
                  <a:schemeClr val="bg1"/>
                </a:solidFill>
              </a:rPr>
              <a:t>4.</a:t>
            </a:r>
          </a:p>
          <a:p>
            <a:pPr marL="0" indent="0">
              <a:buNone/>
            </a:pPr>
            <a:r>
              <a:rPr lang="en-US" sz="2800" dirty="0" smtClean="0">
                <a:solidFill>
                  <a:schemeClr val="bg1"/>
                </a:solidFill>
              </a:rPr>
              <a:t>5.</a:t>
            </a:r>
          </a:p>
        </p:txBody>
      </p:sp>
      <p:sp>
        <p:nvSpPr>
          <p:cNvPr id="4" name="TextBox 3"/>
          <p:cNvSpPr txBox="1"/>
          <p:nvPr/>
        </p:nvSpPr>
        <p:spPr>
          <a:xfrm>
            <a:off x="8754150" y="254116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8-10</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184371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 Hold the Project Scoping      </a:t>
            </a:r>
            <a:br>
              <a:rPr lang="en-US" dirty="0" smtClean="0"/>
            </a:br>
            <a:r>
              <a:rPr lang="en-US" dirty="0" smtClean="0"/>
              <a:t>    </a:t>
            </a:r>
            <a:r>
              <a:rPr lang="en-US" sz="2200" dirty="0" smtClean="0"/>
              <a:t> </a:t>
            </a:r>
            <a:r>
              <a:rPr lang="en-US" dirty="0" smtClean="0"/>
              <a:t>Session</a:t>
            </a:r>
            <a:endParaRPr lang="en-US" dirty="0"/>
          </a:p>
        </p:txBody>
      </p:sp>
      <p:sp>
        <p:nvSpPr>
          <p:cNvPr id="9" name="Content Placeholder 2"/>
          <p:cNvSpPr>
            <a:spLocks noGrp="1"/>
          </p:cNvSpPr>
          <p:nvPr>
            <p:ph idx="1"/>
          </p:nvPr>
        </p:nvSpPr>
        <p:spPr/>
        <p:txBody>
          <a:bodyPr>
            <a:normAutofit/>
          </a:bodyPr>
          <a:lstStyle/>
          <a:p>
            <a:pPr marL="0" indent="0">
              <a:buNone/>
            </a:pPr>
            <a:r>
              <a:rPr lang="en-US" sz="2800" dirty="0" smtClean="0">
                <a:solidFill>
                  <a:srgbClr val="1F497D"/>
                </a:solidFill>
              </a:rPr>
              <a:t>The scoping session ensures that the project starts with a clear and agreed upon plan for execution. Meet with key members of the client organization to cover key issues, including the following:</a:t>
            </a:r>
          </a:p>
          <a:p>
            <a:pPr marL="0" indent="0">
              <a:buNone/>
            </a:pPr>
            <a:r>
              <a:rPr lang="en-US" sz="2800" b="1" dirty="0" smtClean="0">
                <a:solidFill>
                  <a:srgbClr val="1F497D"/>
                </a:solidFill>
              </a:rPr>
              <a:t>Scoping Session Checklist</a:t>
            </a:r>
          </a:p>
          <a:p>
            <a:pPr marL="514350" indent="-514350">
              <a:buFont typeface="+mj-lt"/>
              <a:buAutoNum type="arabicPeriod"/>
            </a:pPr>
            <a:r>
              <a:rPr lang="en-US" sz="2800" dirty="0" smtClean="0">
                <a:solidFill>
                  <a:srgbClr val="1F497D"/>
                </a:solidFill>
              </a:rPr>
              <a:t>Confirm the outline of the</a:t>
            </a:r>
          </a:p>
          <a:p>
            <a:pPr marL="514350" indent="-514350">
              <a:spcBef>
                <a:spcPts val="0"/>
              </a:spcBef>
              <a:buNone/>
            </a:pPr>
            <a:r>
              <a:rPr lang="en-US" sz="2800" b="1" dirty="0" smtClean="0">
                <a:solidFill>
                  <a:srgbClr val="1F497D"/>
                </a:solidFill>
              </a:rPr>
              <a:t>	deliverables</a:t>
            </a:r>
            <a:r>
              <a:rPr lang="en-US" sz="2800" dirty="0" smtClean="0">
                <a:solidFill>
                  <a:srgbClr val="1F497D"/>
                </a:solidFill>
              </a:rPr>
              <a:t>. </a:t>
            </a:r>
            <a:r>
              <a:rPr lang="en-US" sz="2800" i="1" dirty="0" smtClean="0">
                <a:solidFill>
                  <a:srgbClr val="1F497D"/>
                </a:solidFill>
              </a:rPr>
              <a:t>(Start with the</a:t>
            </a:r>
          </a:p>
          <a:p>
            <a:pPr marL="514350" indent="-514350">
              <a:spcBef>
                <a:spcPts val="0"/>
              </a:spcBef>
              <a:buNone/>
            </a:pPr>
            <a:r>
              <a:rPr lang="en-US" sz="2800" i="1" dirty="0" smtClean="0">
                <a:solidFill>
                  <a:srgbClr val="1F497D"/>
                </a:solidFill>
              </a:rPr>
              <a:t>	end in mind!)</a:t>
            </a:r>
          </a:p>
          <a:p>
            <a:pPr marL="514350" indent="-514350">
              <a:buFont typeface="+mj-lt"/>
              <a:buAutoNum type="arabicPeriod" startAt="2"/>
            </a:pPr>
            <a:r>
              <a:rPr lang="en-US" sz="2800" dirty="0" smtClean="0">
                <a:solidFill>
                  <a:srgbClr val="1F497D"/>
                </a:solidFill>
              </a:rPr>
              <a:t>Identify the start date and</a:t>
            </a:r>
          </a:p>
          <a:p>
            <a:pPr marL="514350" indent="-514350">
              <a:spcBef>
                <a:spcPts val="0"/>
              </a:spcBef>
              <a:buNone/>
            </a:pPr>
            <a:r>
              <a:rPr lang="en-US" sz="2800" b="1" dirty="0" smtClean="0">
                <a:solidFill>
                  <a:srgbClr val="1F497D"/>
                </a:solidFill>
              </a:rPr>
              <a:t>	target</a:t>
            </a:r>
            <a:r>
              <a:rPr lang="en-US" sz="2800" dirty="0" smtClean="0">
                <a:solidFill>
                  <a:srgbClr val="1F497D"/>
                </a:solidFill>
              </a:rPr>
              <a:t> </a:t>
            </a:r>
            <a:r>
              <a:rPr lang="en-US" sz="2800" b="1" dirty="0" smtClean="0">
                <a:solidFill>
                  <a:srgbClr val="1F497D"/>
                </a:solidFill>
              </a:rPr>
              <a:t>date for completion</a:t>
            </a:r>
            <a:r>
              <a:rPr lang="en-US" sz="2800" dirty="0" smtClean="0">
                <a:solidFill>
                  <a:srgbClr val="1F497D"/>
                </a:solidFill>
              </a:rPr>
              <a:t>.</a:t>
            </a:r>
          </a:p>
        </p:txBody>
      </p:sp>
      <p:sp>
        <p:nvSpPr>
          <p:cNvPr id="4" name="TextBox 3"/>
          <p:cNvSpPr txBox="1"/>
          <p:nvPr/>
        </p:nvSpPr>
        <p:spPr>
          <a:xfrm>
            <a:off x="8754150" y="546492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8-11</a:t>
            </a:r>
            <a:endParaRPr lang="en-US" sz="1400" dirty="0">
              <a:solidFill>
                <a:srgbClr val="002C54"/>
              </a:solidFill>
              <a:latin typeface="Arial Black" pitchFamily="34" charset="0"/>
            </a:endParaRPr>
          </a:p>
        </p:txBody>
      </p:sp>
      <p:pic>
        <p:nvPicPr>
          <p:cNvPr id="6" name="Picture 11"/>
          <p:cNvPicPr>
            <a:picLocks noChangeAspect="1"/>
          </p:cNvPicPr>
          <p:nvPr/>
        </p:nvPicPr>
        <p:blipFill>
          <a:blip r:embed="rId3"/>
          <a:srcRect r="5814" b="17052"/>
          <a:stretch>
            <a:fillRect/>
          </a:stretch>
        </p:blipFill>
        <p:spPr bwMode="auto">
          <a:xfrm rot="120000">
            <a:off x="5606712" y="3555323"/>
            <a:ext cx="3416968" cy="2152809"/>
          </a:xfrm>
          <a:prstGeom prst="rect">
            <a:avLst/>
          </a:prstGeom>
          <a:noFill/>
          <a:ln w="9525">
            <a:noFill/>
            <a:miter lim="800000"/>
            <a:headEnd/>
            <a:tailEnd/>
          </a:ln>
        </p:spPr>
      </p:pic>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21</a:t>
            </a:fld>
            <a:endParaRPr lang="en-US" dirty="0"/>
          </a:p>
        </p:txBody>
      </p:sp>
    </p:spTree>
    <p:extLst>
      <p:ext uri="{BB962C8B-B14F-4D97-AF65-F5344CB8AC3E}">
        <p14:creationId xmlns:p14="http://schemas.microsoft.com/office/powerpoint/2010/main" val="17351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 Hold the Project Scoping      </a:t>
            </a:r>
            <a:br>
              <a:rPr lang="en-US" dirty="0" smtClean="0"/>
            </a:br>
            <a:r>
              <a:rPr lang="en-US" dirty="0" smtClean="0"/>
              <a:t>    </a:t>
            </a:r>
            <a:r>
              <a:rPr lang="en-US" sz="2200" dirty="0" smtClean="0"/>
              <a:t> </a:t>
            </a:r>
            <a:r>
              <a:rPr lang="en-US" dirty="0" smtClean="0"/>
              <a:t>Session</a:t>
            </a:r>
            <a:endParaRPr lang="en-US" dirty="0"/>
          </a:p>
        </p:txBody>
      </p:sp>
      <p:sp>
        <p:nvSpPr>
          <p:cNvPr id="9" name="Content Placeholder 2"/>
          <p:cNvSpPr>
            <a:spLocks noGrp="1"/>
          </p:cNvSpPr>
          <p:nvPr>
            <p:ph idx="1"/>
          </p:nvPr>
        </p:nvSpPr>
        <p:spPr/>
        <p:txBody>
          <a:bodyPr>
            <a:normAutofit/>
          </a:bodyPr>
          <a:lstStyle/>
          <a:p>
            <a:pPr marL="514350" indent="-514350">
              <a:buFont typeface="+mj-lt"/>
              <a:buAutoNum type="arabicPeriod" startAt="3"/>
            </a:pPr>
            <a:r>
              <a:rPr lang="en-US" sz="2800" dirty="0" smtClean="0">
                <a:solidFill>
                  <a:srgbClr val="1F497D"/>
                </a:solidFill>
              </a:rPr>
              <a:t>Confirm the </a:t>
            </a:r>
            <a:r>
              <a:rPr lang="en-US" sz="2800" b="1" dirty="0" smtClean="0">
                <a:solidFill>
                  <a:srgbClr val="1F497D"/>
                </a:solidFill>
              </a:rPr>
              <a:t>project scope</a:t>
            </a:r>
            <a:r>
              <a:rPr lang="en-US" sz="2800" dirty="0" smtClean="0">
                <a:solidFill>
                  <a:srgbClr val="1F497D"/>
                </a:solidFill>
              </a:rPr>
              <a:t>.</a:t>
            </a:r>
          </a:p>
          <a:p>
            <a:pPr marL="514350" indent="-514350">
              <a:buFont typeface="+mj-lt"/>
              <a:buAutoNum type="arabicPeriod" startAt="3"/>
            </a:pPr>
            <a:r>
              <a:rPr lang="en-US" sz="2800" dirty="0" smtClean="0">
                <a:solidFill>
                  <a:srgbClr val="1F497D"/>
                </a:solidFill>
              </a:rPr>
              <a:t>Confirm the </a:t>
            </a:r>
            <a:r>
              <a:rPr lang="en-US" sz="2800" b="1" dirty="0" smtClean="0">
                <a:solidFill>
                  <a:srgbClr val="1F497D"/>
                </a:solidFill>
              </a:rPr>
              <a:t>task plan and milestones</a:t>
            </a:r>
            <a:r>
              <a:rPr lang="en-US" sz="2800" dirty="0" smtClean="0">
                <a:solidFill>
                  <a:srgbClr val="1F497D"/>
                </a:solidFill>
              </a:rPr>
              <a:t>.</a:t>
            </a:r>
          </a:p>
          <a:p>
            <a:pPr marL="514350" indent="-514350">
              <a:buFont typeface="+mj-lt"/>
              <a:buAutoNum type="arabicPeriod" startAt="3"/>
            </a:pPr>
            <a:r>
              <a:rPr lang="en-US" sz="2800" dirty="0" smtClean="0">
                <a:solidFill>
                  <a:srgbClr val="1F497D"/>
                </a:solidFill>
              </a:rPr>
              <a:t>Select appropriate people for the </a:t>
            </a:r>
            <a:r>
              <a:rPr lang="en-US" sz="2800" b="1" dirty="0" smtClean="0">
                <a:solidFill>
                  <a:srgbClr val="1F497D"/>
                </a:solidFill>
              </a:rPr>
              <a:t>project team</a:t>
            </a:r>
            <a:r>
              <a:rPr lang="en-US" sz="2800" dirty="0" smtClean="0">
                <a:solidFill>
                  <a:srgbClr val="1F497D"/>
                </a:solidFill>
              </a:rPr>
              <a:t> and those people to serve as </a:t>
            </a:r>
            <a:r>
              <a:rPr lang="en-US" sz="2800" b="1" dirty="0" smtClean="0">
                <a:solidFill>
                  <a:srgbClr val="1F497D"/>
                </a:solidFill>
              </a:rPr>
              <a:t>subject matter experts</a:t>
            </a:r>
            <a:r>
              <a:rPr lang="en-US" sz="2800" dirty="0" smtClean="0">
                <a:solidFill>
                  <a:srgbClr val="1F497D"/>
                </a:solidFill>
              </a:rPr>
              <a:t>.</a:t>
            </a:r>
          </a:p>
          <a:p>
            <a:pPr marL="514350" indent="-514350">
              <a:buFont typeface="+mj-lt"/>
              <a:buAutoNum type="arabicPeriod" startAt="3"/>
            </a:pPr>
            <a:r>
              <a:rPr lang="en-US" sz="2800" dirty="0" smtClean="0">
                <a:solidFill>
                  <a:srgbClr val="1F497D"/>
                </a:solidFill>
              </a:rPr>
              <a:t>Complete the </a:t>
            </a:r>
            <a:r>
              <a:rPr lang="en-US" sz="2800" b="1" dirty="0" smtClean="0">
                <a:solidFill>
                  <a:srgbClr val="1F497D"/>
                </a:solidFill>
              </a:rPr>
              <a:t>work </a:t>
            </a:r>
            <a:r>
              <a:rPr lang="en-US" sz="2800" b="1" dirty="0">
                <a:solidFill>
                  <a:srgbClr val="1F497D"/>
                </a:solidFill>
              </a:rPr>
              <a:t>p</a:t>
            </a:r>
            <a:r>
              <a:rPr lang="en-US" sz="2800" b="1" dirty="0" smtClean="0">
                <a:solidFill>
                  <a:srgbClr val="1F497D"/>
                </a:solidFill>
              </a:rPr>
              <a:t>lan </a:t>
            </a:r>
            <a:r>
              <a:rPr lang="en-US" sz="2800" dirty="0" smtClean="0">
                <a:solidFill>
                  <a:srgbClr val="1F497D"/>
                </a:solidFill>
              </a:rPr>
              <a:t>by assigning project team members to tasks and establishing due dates. </a:t>
            </a:r>
            <a:r>
              <a:rPr lang="en-US" sz="2800" i="1" dirty="0" smtClean="0">
                <a:solidFill>
                  <a:srgbClr val="1F497D"/>
                </a:solidFill>
              </a:rPr>
              <a:t>(Consider making only high-level assignments during the scoping session. Save the detailed work for after the session.)</a:t>
            </a:r>
            <a:endParaRPr lang="en-US" sz="2800" dirty="0" smtClean="0">
              <a:solidFill>
                <a:srgbClr val="1F497D"/>
              </a:solidFill>
            </a:endParaRPr>
          </a:p>
        </p:txBody>
      </p:sp>
      <p:sp>
        <p:nvSpPr>
          <p:cNvPr id="4" name="TextBox 3"/>
          <p:cNvSpPr txBox="1"/>
          <p:nvPr/>
        </p:nvSpPr>
        <p:spPr>
          <a:xfrm>
            <a:off x="8754150" y="542158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8-11</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22</a:t>
            </a:fld>
            <a:endParaRPr lang="en-US" dirty="0"/>
          </a:p>
        </p:txBody>
      </p:sp>
    </p:spTree>
    <p:extLst>
      <p:ext uri="{BB962C8B-B14F-4D97-AF65-F5344CB8AC3E}">
        <p14:creationId xmlns:p14="http://schemas.microsoft.com/office/powerpoint/2010/main" val="89475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 Hold the Project Scoping      </a:t>
            </a:r>
            <a:br>
              <a:rPr lang="en-US" dirty="0" smtClean="0"/>
            </a:br>
            <a:r>
              <a:rPr lang="en-US" dirty="0" smtClean="0"/>
              <a:t>    </a:t>
            </a:r>
            <a:r>
              <a:rPr lang="en-US" sz="2200" dirty="0" smtClean="0"/>
              <a:t> </a:t>
            </a:r>
            <a:r>
              <a:rPr lang="en-US" dirty="0" smtClean="0"/>
              <a:t>Session</a:t>
            </a:r>
            <a:endParaRPr lang="en-US" dirty="0"/>
          </a:p>
        </p:txBody>
      </p:sp>
      <p:sp>
        <p:nvSpPr>
          <p:cNvPr id="9" name="Content Placeholder 2"/>
          <p:cNvSpPr>
            <a:spLocks noGrp="1"/>
          </p:cNvSpPr>
          <p:nvPr>
            <p:ph idx="1"/>
          </p:nvPr>
        </p:nvSpPr>
        <p:spPr/>
        <p:txBody>
          <a:bodyPr>
            <a:normAutofit/>
          </a:bodyPr>
          <a:lstStyle/>
          <a:p>
            <a:pPr marL="514350" indent="-514350">
              <a:buFont typeface="+mj-lt"/>
              <a:buAutoNum type="arabicPeriod" startAt="7"/>
            </a:pPr>
            <a:r>
              <a:rPr lang="en-US" sz="2800" dirty="0" smtClean="0">
                <a:solidFill>
                  <a:srgbClr val="1F497D"/>
                </a:solidFill>
              </a:rPr>
              <a:t>Establish a </a:t>
            </a:r>
            <a:r>
              <a:rPr lang="en-US" sz="2800" b="1" dirty="0">
                <a:solidFill>
                  <a:srgbClr val="1F497D"/>
                </a:solidFill>
              </a:rPr>
              <a:t>p</a:t>
            </a:r>
            <a:r>
              <a:rPr lang="en-US" sz="2800" b="1" dirty="0" smtClean="0">
                <a:solidFill>
                  <a:srgbClr val="1F497D"/>
                </a:solidFill>
              </a:rPr>
              <a:t>roject </a:t>
            </a:r>
            <a:r>
              <a:rPr lang="en-US" sz="2800" b="1" dirty="0">
                <a:solidFill>
                  <a:srgbClr val="1F497D"/>
                </a:solidFill>
              </a:rPr>
              <a:t>o</a:t>
            </a:r>
            <a:r>
              <a:rPr lang="en-US" sz="2800" b="1" dirty="0" smtClean="0">
                <a:solidFill>
                  <a:srgbClr val="1F497D"/>
                </a:solidFill>
              </a:rPr>
              <a:t>rganization </a:t>
            </a:r>
            <a:r>
              <a:rPr lang="en-US" sz="2800" b="1" dirty="0">
                <a:solidFill>
                  <a:srgbClr val="1F497D"/>
                </a:solidFill>
              </a:rPr>
              <a:t>c</a:t>
            </a:r>
            <a:r>
              <a:rPr lang="en-US" sz="2800" b="1" dirty="0" smtClean="0">
                <a:solidFill>
                  <a:srgbClr val="1F497D"/>
                </a:solidFill>
              </a:rPr>
              <a:t>hart </a:t>
            </a:r>
            <a:r>
              <a:rPr lang="en-US" sz="2800" dirty="0" smtClean="0">
                <a:solidFill>
                  <a:srgbClr val="1F497D"/>
                </a:solidFill>
              </a:rPr>
              <a:t>and define the reporting relationships </a:t>
            </a:r>
            <a:r>
              <a:rPr lang="en-US" sz="2800" i="1" dirty="0" smtClean="0">
                <a:solidFill>
                  <a:srgbClr val="1F497D"/>
                </a:solidFill>
              </a:rPr>
              <a:t>(include the steering </a:t>
            </a:r>
            <a:r>
              <a:rPr lang="en-US" sz="2800" i="1" dirty="0">
                <a:solidFill>
                  <a:srgbClr val="1F497D"/>
                </a:solidFill>
              </a:rPr>
              <a:t>c</a:t>
            </a:r>
            <a:r>
              <a:rPr lang="en-US" sz="2800" i="1" dirty="0" smtClean="0">
                <a:solidFill>
                  <a:srgbClr val="1F497D"/>
                </a:solidFill>
              </a:rPr>
              <a:t>ommittee and project </a:t>
            </a:r>
            <a:r>
              <a:rPr lang="en-US" sz="2800" i="1" dirty="0">
                <a:solidFill>
                  <a:srgbClr val="1F497D"/>
                </a:solidFill>
              </a:rPr>
              <a:t>m</a:t>
            </a:r>
            <a:r>
              <a:rPr lang="en-US" sz="2800" i="1" dirty="0" smtClean="0">
                <a:solidFill>
                  <a:srgbClr val="1F497D"/>
                </a:solidFill>
              </a:rPr>
              <a:t>anagement)</a:t>
            </a:r>
            <a:r>
              <a:rPr lang="en-US" sz="2800" dirty="0" smtClean="0">
                <a:solidFill>
                  <a:srgbClr val="1F497D"/>
                </a:solidFill>
              </a:rPr>
              <a:t>.</a:t>
            </a:r>
          </a:p>
          <a:p>
            <a:pPr marL="514350" indent="-514350">
              <a:buFont typeface="+mj-lt"/>
              <a:buAutoNum type="arabicPeriod" startAt="7"/>
            </a:pPr>
            <a:r>
              <a:rPr lang="en-US" sz="2800" dirty="0" smtClean="0">
                <a:solidFill>
                  <a:srgbClr val="1F497D"/>
                </a:solidFill>
              </a:rPr>
              <a:t>Discuss </a:t>
            </a:r>
            <a:r>
              <a:rPr lang="en-US" sz="2800" b="1" dirty="0">
                <a:solidFill>
                  <a:srgbClr val="1F497D"/>
                </a:solidFill>
              </a:rPr>
              <a:t>p</a:t>
            </a:r>
            <a:r>
              <a:rPr lang="en-US" sz="2800" b="1" dirty="0" smtClean="0">
                <a:solidFill>
                  <a:srgbClr val="1F497D"/>
                </a:solidFill>
              </a:rPr>
              <a:t>erformance objectives</a:t>
            </a:r>
            <a:r>
              <a:rPr lang="en-US" sz="2800" dirty="0" smtClean="0">
                <a:solidFill>
                  <a:srgbClr val="1F497D"/>
                </a:solidFill>
              </a:rPr>
              <a:t>.</a:t>
            </a:r>
          </a:p>
          <a:p>
            <a:pPr marL="514350" indent="-514350">
              <a:buFont typeface="+mj-lt"/>
              <a:buAutoNum type="arabicPeriod" startAt="7"/>
            </a:pPr>
            <a:r>
              <a:rPr lang="en-US" sz="2800" dirty="0" smtClean="0">
                <a:solidFill>
                  <a:srgbClr val="1F497D"/>
                </a:solidFill>
              </a:rPr>
              <a:t>Establish the </a:t>
            </a:r>
            <a:r>
              <a:rPr lang="en-US" sz="2800" b="1" dirty="0">
                <a:solidFill>
                  <a:srgbClr val="1F497D"/>
                </a:solidFill>
              </a:rPr>
              <a:t>c</a:t>
            </a:r>
            <a:r>
              <a:rPr lang="en-US" sz="2800" b="1" dirty="0" smtClean="0">
                <a:solidFill>
                  <a:srgbClr val="1F497D"/>
                </a:solidFill>
              </a:rPr>
              <a:t>ommunications </a:t>
            </a:r>
            <a:r>
              <a:rPr lang="en-US" sz="2800" b="1" dirty="0">
                <a:solidFill>
                  <a:srgbClr val="1F497D"/>
                </a:solidFill>
              </a:rPr>
              <a:t>p</a:t>
            </a:r>
            <a:r>
              <a:rPr lang="en-US" sz="2800" b="1" dirty="0" smtClean="0">
                <a:solidFill>
                  <a:srgbClr val="1F497D"/>
                </a:solidFill>
              </a:rPr>
              <a:t>lan</a:t>
            </a:r>
            <a:r>
              <a:rPr lang="en-US" sz="2800" dirty="0" smtClean="0">
                <a:solidFill>
                  <a:srgbClr val="1F497D"/>
                </a:solidFill>
              </a:rPr>
              <a:t> (</a:t>
            </a:r>
            <a:r>
              <a:rPr lang="en-US" sz="2800" i="1" dirty="0" smtClean="0">
                <a:solidFill>
                  <a:srgbClr val="1F497D"/>
                </a:solidFill>
              </a:rPr>
              <a:t>updates, issue notifications, feedback)</a:t>
            </a:r>
            <a:r>
              <a:rPr lang="en-US" sz="2800" dirty="0" smtClean="0">
                <a:solidFill>
                  <a:srgbClr val="1F497D"/>
                </a:solidFill>
              </a:rPr>
              <a:t>.</a:t>
            </a:r>
          </a:p>
          <a:p>
            <a:pPr marL="514350" indent="-514350">
              <a:buFont typeface="+mj-lt"/>
              <a:buAutoNum type="arabicPeriod" startAt="7"/>
            </a:pPr>
            <a:r>
              <a:rPr lang="en-US" sz="2800" dirty="0" smtClean="0">
                <a:solidFill>
                  <a:srgbClr val="1F497D"/>
                </a:solidFill>
              </a:rPr>
              <a:t>Establish the </a:t>
            </a:r>
            <a:r>
              <a:rPr lang="en-US" sz="2800" b="1" dirty="0">
                <a:solidFill>
                  <a:srgbClr val="1F497D"/>
                </a:solidFill>
              </a:rPr>
              <a:t>c</a:t>
            </a:r>
            <a:r>
              <a:rPr lang="en-US" sz="2800" b="1" dirty="0" smtClean="0">
                <a:solidFill>
                  <a:srgbClr val="1F497D"/>
                </a:solidFill>
              </a:rPr>
              <a:t>hange </a:t>
            </a:r>
            <a:r>
              <a:rPr lang="en-US" sz="2800" b="1" dirty="0">
                <a:solidFill>
                  <a:srgbClr val="1F497D"/>
                </a:solidFill>
              </a:rPr>
              <a:t>c</a:t>
            </a:r>
            <a:r>
              <a:rPr lang="en-US" sz="2800" b="1" dirty="0" smtClean="0">
                <a:solidFill>
                  <a:srgbClr val="1F497D"/>
                </a:solidFill>
              </a:rPr>
              <a:t>ontrol </a:t>
            </a:r>
            <a:r>
              <a:rPr lang="en-US" sz="2800" b="1" dirty="0">
                <a:solidFill>
                  <a:srgbClr val="1F497D"/>
                </a:solidFill>
              </a:rPr>
              <a:t>p</a:t>
            </a:r>
            <a:r>
              <a:rPr lang="en-US" sz="2800" b="1" dirty="0" smtClean="0">
                <a:solidFill>
                  <a:srgbClr val="1F497D"/>
                </a:solidFill>
              </a:rPr>
              <a:t>lan</a:t>
            </a:r>
            <a:r>
              <a:rPr lang="en-US" sz="2800" dirty="0" smtClean="0">
                <a:solidFill>
                  <a:srgbClr val="1F497D"/>
                </a:solidFill>
              </a:rPr>
              <a:t> </a:t>
            </a:r>
            <a:r>
              <a:rPr lang="en-US" sz="2800" i="1" dirty="0" smtClean="0">
                <a:solidFill>
                  <a:srgbClr val="1F497D"/>
                </a:solidFill>
              </a:rPr>
              <a:t>(approvals for changes, change limitations)</a:t>
            </a:r>
            <a:r>
              <a:rPr lang="en-US" sz="2800" dirty="0" smtClean="0">
                <a:solidFill>
                  <a:srgbClr val="1F497D"/>
                </a:solidFill>
              </a:rPr>
              <a:t>.</a:t>
            </a:r>
          </a:p>
        </p:txBody>
      </p:sp>
      <p:sp>
        <p:nvSpPr>
          <p:cNvPr id="4" name="TextBox 3"/>
          <p:cNvSpPr txBox="1"/>
          <p:nvPr/>
        </p:nvSpPr>
        <p:spPr>
          <a:xfrm>
            <a:off x="8754150" y="460349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8-11</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23</a:t>
            </a:fld>
            <a:endParaRPr lang="en-US" dirty="0"/>
          </a:p>
        </p:txBody>
      </p:sp>
    </p:spTree>
    <p:extLst>
      <p:ext uri="{BB962C8B-B14F-4D97-AF65-F5344CB8AC3E}">
        <p14:creationId xmlns:p14="http://schemas.microsoft.com/office/powerpoint/2010/main" val="2647036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 Hold the Project Scoping      </a:t>
            </a:r>
            <a:br>
              <a:rPr lang="en-US" dirty="0" smtClean="0"/>
            </a:br>
            <a:r>
              <a:rPr lang="en-US" dirty="0" smtClean="0"/>
              <a:t>    </a:t>
            </a:r>
            <a:r>
              <a:rPr lang="en-US" sz="2200" dirty="0" smtClean="0"/>
              <a:t> </a:t>
            </a:r>
            <a:r>
              <a:rPr lang="en-US" dirty="0" smtClean="0"/>
              <a:t>Session</a:t>
            </a:r>
            <a:endParaRPr lang="en-US" dirty="0"/>
          </a:p>
        </p:txBody>
      </p:sp>
      <p:sp>
        <p:nvSpPr>
          <p:cNvPr id="9" name="Content Placeholder 2"/>
          <p:cNvSpPr>
            <a:spLocks noGrp="1"/>
          </p:cNvSpPr>
          <p:nvPr>
            <p:ph idx="1"/>
          </p:nvPr>
        </p:nvSpPr>
        <p:spPr/>
        <p:txBody>
          <a:bodyPr>
            <a:normAutofit/>
          </a:bodyPr>
          <a:lstStyle/>
          <a:p>
            <a:pPr marL="514350" indent="-514350">
              <a:buFont typeface="+mj-lt"/>
              <a:buAutoNum type="arabicPeriod" startAt="11"/>
            </a:pPr>
            <a:r>
              <a:rPr lang="en-US" sz="2800" dirty="0" smtClean="0">
                <a:solidFill>
                  <a:srgbClr val="1F497D"/>
                </a:solidFill>
              </a:rPr>
              <a:t>Schedule the </a:t>
            </a:r>
            <a:r>
              <a:rPr lang="en-US" sz="2800" b="1" dirty="0">
                <a:solidFill>
                  <a:srgbClr val="1F497D"/>
                </a:solidFill>
              </a:rPr>
              <a:t>p</a:t>
            </a:r>
            <a:r>
              <a:rPr lang="en-US" sz="2800" b="1" dirty="0" smtClean="0">
                <a:solidFill>
                  <a:srgbClr val="1F497D"/>
                </a:solidFill>
              </a:rPr>
              <a:t>roject </a:t>
            </a:r>
            <a:r>
              <a:rPr lang="en-US" sz="2800" b="1" dirty="0">
                <a:solidFill>
                  <a:srgbClr val="1F497D"/>
                </a:solidFill>
              </a:rPr>
              <a:t>o</a:t>
            </a:r>
            <a:r>
              <a:rPr lang="en-US" sz="2800" b="1" dirty="0" smtClean="0">
                <a:solidFill>
                  <a:srgbClr val="1F497D"/>
                </a:solidFill>
              </a:rPr>
              <a:t>rientation session</a:t>
            </a:r>
            <a:r>
              <a:rPr lang="en-US" sz="2800" dirty="0" smtClean="0">
                <a:solidFill>
                  <a:srgbClr val="1F497D"/>
                </a:solidFill>
              </a:rPr>
              <a:t>, develop the agenda, assign responsibilities, and determine appropriate attendance.</a:t>
            </a:r>
          </a:p>
          <a:p>
            <a:pPr marL="514350" indent="-514350">
              <a:buFont typeface="+mj-lt"/>
              <a:buAutoNum type="arabicPeriod" startAt="11"/>
            </a:pPr>
            <a:r>
              <a:rPr lang="en-US" sz="2800" dirty="0" smtClean="0">
                <a:solidFill>
                  <a:srgbClr val="1F497D"/>
                </a:solidFill>
              </a:rPr>
              <a:t>Discuss distribution of a </a:t>
            </a:r>
            <a:r>
              <a:rPr lang="en-US" sz="2800" b="1" dirty="0">
                <a:solidFill>
                  <a:srgbClr val="1F497D"/>
                </a:solidFill>
              </a:rPr>
              <a:t>p</a:t>
            </a:r>
            <a:r>
              <a:rPr lang="en-US" sz="2800" b="1" dirty="0" smtClean="0">
                <a:solidFill>
                  <a:srgbClr val="1F497D"/>
                </a:solidFill>
              </a:rPr>
              <a:t>roject initiation, memo</a:t>
            </a:r>
            <a:r>
              <a:rPr lang="en-US" sz="2800" dirty="0" smtClean="0">
                <a:solidFill>
                  <a:srgbClr val="1F497D"/>
                </a:solidFill>
              </a:rPr>
              <a:t>; show sample.</a:t>
            </a:r>
          </a:p>
          <a:p>
            <a:pPr marL="514350" indent="-514350">
              <a:buFont typeface="+mj-lt"/>
              <a:buAutoNum type="arabicPeriod" startAt="11"/>
            </a:pPr>
            <a:r>
              <a:rPr lang="en-US" sz="2800" dirty="0" smtClean="0">
                <a:solidFill>
                  <a:srgbClr val="1F497D"/>
                </a:solidFill>
              </a:rPr>
              <a:t>Review </a:t>
            </a:r>
            <a:r>
              <a:rPr lang="en-US" sz="2800" b="1" dirty="0">
                <a:solidFill>
                  <a:srgbClr val="1F497D"/>
                </a:solidFill>
              </a:rPr>
              <a:t>p</a:t>
            </a:r>
            <a:r>
              <a:rPr lang="en-US" sz="2800" b="1" dirty="0" smtClean="0">
                <a:solidFill>
                  <a:srgbClr val="1F497D"/>
                </a:solidFill>
              </a:rPr>
              <a:t>roject </a:t>
            </a:r>
            <a:r>
              <a:rPr lang="en-US" sz="2800" b="1" dirty="0">
                <a:solidFill>
                  <a:srgbClr val="1F497D"/>
                </a:solidFill>
              </a:rPr>
              <a:t>l</a:t>
            </a:r>
            <a:r>
              <a:rPr lang="en-US" sz="2800" b="1" dirty="0" smtClean="0">
                <a:solidFill>
                  <a:srgbClr val="1F497D"/>
                </a:solidFill>
              </a:rPr>
              <a:t>ogistics</a:t>
            </a:r>
            <a:r>
              <a:rPr lang="en-US" sz="2800" dirty="0" smtClean="0">
                <a:solidFill>
                  <a:srgbClr val="1F497D"/>
                </a:solidFill>
              </a:rPr>
              <a:t> including work space, interview scheduling, documentation storage and project hours.</a:t>
            </a:r>
          </a:p>
        </p:txBody>
      </p:sp>
      <p:sp>
        <p:nvSpPr>
          <p:cNvPr id="4" name="TextBox 3"/>
          <p:cNvSpPr txBox="1"/>
          <p:nvPr/>
        </p:nvSpPr>
        <p:spPr>
          <a:xfrm>
            <a:off x="8754150" y="4439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24</a:t>
            </a:fld>
            <a:endParaRPr lang="en-US" dirty="0"/>
          </a:p>
        </p:txBody>
      </p:sp>
    </p:spTree>
    <p:extLst>
      <p:ext uri="{BB962C8B-B14F-4D97-AF65-F5344CB8AC3E}">
        <p14:creationId xmlns:p14="http://schemas.microsoft.com/office/powerpoint/2010/main" val="133356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1"/>
            <a:ext cx="9143999" cy="6008914"/>
            <a:chOff x="1" y="1"/>
            <a:chExt cx="9143999" cy="6008914"/>
          </a:xfrm>
        </p:grpSpPr>
        <p:pic>
          <p:nvPicPr>
            <p:cNvPr id="8" name="Picture 2" descr="C:\Users\Anna\Desktop\FC Slides\New Pics\98 - Maximazing involvement.jpg"/>
            <p:cNvPicPr>
              <a:picLocks noChangeAspect="1" noChangeArrowheads="1"/>
            </p:cNvPicPr>
            <p:nvPr/>
          </p:nvPicPr>
          <p:blipFill>
            <a:blip r:embed="rId3"/>
            <a:srcRect r="18445"/>
            <a:stretch>
              <a:fillRect/>
            </a:stretch>
          </p:blipFill>
          <p:spPr bwMode="auto">
            <a:xfrm>
              <a:off x="1" y="1"/>
              <a:ext cx="3265066" cy="6008914"/>
            </a:xfrm>
            <a:prstGeom prst="rect">
              <a:avLst/>
            </a:prstGeom>
            <a:noFill/>
          </p:spPr>
        </p:pic>
        <p:pic>
          <p:nvPicPr>
            <p:cNvPr id="10" name="Picture 2" descr="C:\Users\Anna\Desktop\FC Slides\New Pics\98 - Maximazing involvement.jpg"/>
            <p:cNvPicPr>
              <a:picLocks noChangeAspect="1" noChangeArrowheads="1"/>
            </p:cNvPicPr>
            <p:nvPr/>
          </p:nvPicPr>
          <p:blipFill>
            <a:blip r:embed="rId3"/>
            <a:srcRect r="19151"/>
            <a:stretch>
              <a:fillRect/>
            </a:stretch>
          </p:blipFill>
          <p:spPr bwMode="auto">
            <a:xfrm>
              <a:off x="3265067" y="1"/>
              <a:ext cx="3236773" cy="6008914"/>
            </a:xfrm>
            <a:prstGeom prst="rect">
              <a:avLst/>
            </a:prstGeom>
            <a:noFill/>
          </p:spPr>
        </p:pic>
        <p:pic>
          <p:nvPicPr>
            <p:cNvPr id="12" name="Picture 2" descr="C:\Users\Anna\Desktop\FC Slides\New Pics\98 - Maximazing involvement.jpg"/>
            <p:cNvPicPr>
              <a:picLocks noChangeAspect="1" noChangeArrowheads="1"/>
            </p:cNvPicPr>
            <p:nvPr/>
          </p:nvPicPr>
          <p:blipFill>
            <a:blip r:embed="rId3"/>
            <a:srcRect r="34004"/>
            <a:stretch>
              <a:fillRect/>
            </a:stretch>
          </p:blipFill>
          <p:spPr bwMode="auto">
            <a:xfrm>
              <a:off x="6501840" y="1"/>
              <a:ext cx="2642160" cy="6008914"/>
            </a:xfrm>
            <a:prstGeom prst="rect">
              <a:avLst/>
            </a:prstGeom>
            <a:noFill/>
          </p:spPr>
        </p:pic>
      </p:grpSp>
      <p:sp>
        <p:nvSpPr>
          <p:cNvPr id="4" name="Slide Number Placeholder 3"/>
          <p:cNvSpPr>
            <a:spLocks noGrp="1"/>
          </p:cNvSpPr>
          <p:nvPr>
            <p:ph type="sldNum" sz="quarter" idx="10"/>
          </p:nvPr>
        </p:nvSpPr>
        <p:spPr/>
        <p:txBody>
          <a:bodyPr/>
          <a:lstStyle/>
          <a:p>
            <a:fld id="{F29FD61F-2294-5D42-A9D7-9928D42B3773}" type="slidenum">
              <a:rPr lang="en-US" smtClean="0"/>
              <a:pPr/>
              <a:t>25</a:t>
            </a:fld>
            <a:endParaRPr lang="en-US" dirty="0"/>
          </a:p>
        </p:txBody>
      </p:sp>
      <p:sp>
        <p:nvSpPr>
          <p:cNvPr id="5" name="Title 1"/>
          <p:cNvSpPr txBox="1">
            <a:spLocks/>
          </p:cNvSpPr>
          <p:nvPr/>
        </p:nvSpPr>
        <p:spPr>
          <a:xfrm>
            <a:off x="1" y="5315946"/>
            <a:ext cx="9144000" cy="993161"/>
          </a:xfrm>
          <a:prstGeom prst="rect">
            <a:avLst/>
          </a:prstGeom>
          <a:solidFill>
            <a:schemeClr val="bg1"/>
          </a:solidFill>
        </p:spPr>
        <p:txBody>
          <a:bodyPr vert="horz" lIns="91440" tIns="45720" rIns="91440" bIns="45720" rtlCol="0" anchor="t">
            <a:noAutofit/>
          </a:bodyPr>
          <a:lstStyle/>
          <a:p>
            <a:pPr marL="0" marR="0" lvl="0" indent="0" algn="ctr" defTabSz="457200" rtl="0" eaLnBrk="1" fontAlgn="auto" latinLnBrk="0" hangingPunct="1">
              <a:spcBef>
                <a:spcPts val="600"/>
              </a:spcBef>
              <a:spcAft>
                <a:spcPts val="600"/>
              </a:spcAft>
              <a:buClrTx/>
              <a:buSzTx/>
              <a:buFontTx/>
              <a:buNone/>
              <a:tabLst/>
              <a:defRPr/>
            </a:pPr>
            <a:r>
              <a:rPr kumimoji="0" lang="en-US" sz="5400" b="0" i="0" u="none" strike="noStrike" kern="1200" cap="all" spc="-300" normalizeH="0" baseline="0" noProof="0" dirty="0" smtClean="0">
                <a:ln>
                  <a:noFill/>
                </a:ln>
                <a:solidFill>
                  <a:schemeClr val="accent4"/>
                </a:solidFill>
                <a:effectLst/>
                <a:uLnTx/>
                <a:uFillTx/>
                <a:latin typeface="Franklin Gothic Medium"/>
                <a:ea typeface="+mj-ea"/>
                <a:cs typeface="Franklin Gothic Medium"/>
              </a:rPr>
              <a:t>Maximizing</a:t>
            </a:r>
            <a:r>
              <a:rPr kumimoji="0" lang="en-US" sz="5400" b="0" i="0" u="none" strike="noStrike" kern="1200" cap="all" spc="-300" normalizeH="0" noProof="0" dirty="0" smtClean="0">
                <a:ln>
                  <a:noFill/>
                </a:ln>
                <a:solidFill>
                  <a:schemeClr val="accent4"/>
                </a:solidFill>
                <a:effectLst/>
                <a:uLnTx/>
                <a:uFillTx/>
                <a:latin typeface="Franklin Gothic Medium"/>
                <a:ea typeface="+mj-ea"/>
                <a:cs typeface="Franklin Gothic Medium"/>
              </a:rPr>
              <a:t> involvement</a:t>
            </a:r>
            <a:endParaRPr kumimoji="0" lang="en-US" sz="5400" b="0" i="0" u="none" strike="noStrike" kern="1200" cap="all" spc="-300" normalizeH="0" baseline="0" noProof="0" dirty="0">
              <a:ln>
                <a:noFill/>
              </a:ln>
              <a:solidFill>
                <a:schemeClr val="accent4"/>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4"/>
          <a:stretch>
            <a:fillRect/>
          </a:stretch>
        </p:blipFill>
        <p:spPr>
          <a:xfrm>
            <a:off x="6500608" y="6356607"/>
            <a:ext cx="2354072" cy="448056"/>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Maximizing Involvement</a:t>
            </a:r>
            <a:endParaRPr lang="en-US" dirty="0"/>
          </a:p>
        </p:txBody>
      </p:sp>
      <p:sp>
        <p:nvSpPr>
          <p:cNvPr id="9" name="Content Placeholder 2"/>
          <p:cNvSpPr>
            <a:spLocks noGrp="1"/>
          </p:cNvSpPr>
          <p:nvPr>
            <p:ph idx="1"/>
          </p:nvPr>
        </p:nvSpPr>
        <p:spPr/>
        <p:txBody>
          <a:bodyPr>
            <a:normAutofit/>
          </a:bodyPr>
          <a:lstStyle/>
          <a:p>
            <a:pPr marL="0" indent="0">
              <a:buNone/>
            </a:pPr>
            <a:r>
              <a:rPr lang="en-US" sz="2800" b="1" dirty="0" smtClean="0">
                <a:solidFill>
                  <a:schemeClr val="accent2"/>
                </a:solidFill>
              </a:rPr>
              <a:t>One Way</a:t>
            </a:r>
          </a:p>
          <a:p>
            <a:pPr marL="0" indent="0">
              <a:buNone/>
            </a:pPr>
            <a:r>
              <a:rPr lang="en-US" sz="2800" dirty="0" smtClean="0">
                <a:solidFill>
                  <a:srgbClr val="1F497D"/>
                </a:solidFill>
              </a:rPr>
              <a:t>A car manufacturer brings customers in for a focus group and listens to what they want in a car. The manufacturer designs and builds the car, has members of the focus group test it, makes adjustments based on their input, and then, rolls the car out for purchase through television advertising. They hope enough people come into their dealerships to buy the car.</a:t>
            </a:r>
          </a:p>
        </p:txBody>
      </p:sp>
      <p:sp>
        <p:nvSpPr>
          <p:cNvPr id="4" name="TextBox 3"/>
          <p:cNvSpPr txBox="1"/>
          <p:nvPr/>
        </p:nvSpPr>
        <p:spPr>
          <a:xfrm>
            <a:off x="8754150" y="483271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8-13</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26</a:t>
            </a:fld>
            <a:endParaRPr lang="en-US" dirty="0"/>
          </a:p>
        </p:txBody>
      </p:sp>
    </p:spTree>
    <p:extLst>
      <p:ext uri="{BB962C8B-B14F-4D97-AF65-F5344CB8AC3E}">
        <p14:creationId xmlns:p14="http://schemas.microsoft.com/office/powerpoint/2010/main" val="243486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Maximizing Involvement</a:t>
            </a:r>
            <a:endParaRPr lang="en-US" dirty="0"/>
          </a:p>
        </p:txBody>
      </p:sp>
      <p:sp>
        <p:nvSpPr>
          <p:cNvPr id="9" name="Content Placeholder 2"/>
          <p:cNvSpPr>
            <a:spLocks noGrp="1"/>
          </p:cNvSpPr>
          <p:nvPr>
            <p:ph idx="1"/>
          </p:nvPr>
        </p:nvSpPr>
        <p:spPr/>
        <p:txBody>
          <a:bodyPr>
            <a:normAutofit/>
          </a:bodyPr>
          <a:lstStyle/>
          <a:p>
            <a:pPr marL="0" indent="0">
              <a:buNone/>
            </a:pPr>
            <a:r>
              <a:rPr lang="en-US" sz="2800" b="1" dirty="0" smtClean="0">
                <a:solidFill>
                  <a:schemeClr val="accent2"/>
                </a:solidFill>
              </a:rPr>
              <a:t>A Different Way</a:t>
            </a:r>
          </a:p>
          <a:p>
            <a:pPr marL="0" indent="0">
              <a:buNone/>
            </a:pPr>
            <a:r>
              <a:rPr lang="en-US" sz="2800" dirty="0" smtClean="0">
                <a:solidFill>
                  <a:srgbClr val="1F497D"/>
                </a:solidFill>
              </a:rPr>
              <a:t>What if… ? A car manufacturer goes to a small town of, say, 10,000 people. The manufacturer convenes a town hall meeting to explain the program and select delegates. The delegates become part of a team that works half-time with the manufacturer on designing a car specifically for the community. The delegates constantly report progress back to the rest of the town. </a:t>
            </a:r>
          </a:p>
        </p:txBody>
      </p:sp>
      <p:sp>
        <p:nvSpPr>
          <p:cNvPr id="4" name="TextBox 3"/>
          <p:cNvSpPr txBox="1"/>
          <p:nvPr/>
        </p:nvSpPr>
        <p:spPr>
          <a:xfrm>
            <a:off x="8754150" y="490301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8-13</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27</a:t>
            </a:fld>
            <a:endParaRPr lang="en-US" dirty="0"/>
          </a:p>
        </p:txBody>
      </p:sp>
    </p:spTree>
    <p:extLst>
      <p:ext uri="{BB962C8B-B14F-4D97-AF65-F5344CB8AC3E}">
        <p14:creationId xmlns:p14="http://schemas.microsoft.com/office/powerpoint/2010/main" val="641463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Maximizing Involvement</a:t>
            </a:r>
            <a:endParaRPr lang="en-US" dirty="0"/>
          </a:p>
        </p:txBody>
      </p:sp>
      <p:sp>
        <p:nvSpPr>
          <p:cNvPr id="9" name="Content Placeholder 2"/>
          <p:cNvSpPr>
            <a:spLocks noGrp="1"/>
          </p:cNvSpPr>
          <p:nvPr>
            <p:ph idx="1"/>
          </p:nvPr>
        </p:nvSpPr>
        <p:spPr/>
        <p:txBody>
          <a:bodyPr>
            <a:normAutofit/>
          </a:bodyPr>
          <a:lstStyle/>
          <a:p>
            <a:pPr marL="0" indent="0">
              <a:buNone/>
            </a:pPr>
            <a:r>
              <a:rPr lang="en-US" sz="2800" dirty="0" smtClean="0">
                <a:solidFill>
                  <a:srgbClr val="1F497D"/>
                </a:solidFill>
              </a:rPr>
              <a:t>When it’s time to roll out the cars, the delegates hold briefings and go door-to-door telling people about this car which they themselves worked together with the manufacturer to build.</a:t>
            </a:r>
          </a:p>
          <a:p>
            <a:pPr marL="0" indent="0">
              <a:buNone/>
            </a:pPr>
            <a:endParaRPr lang="en-US" sz="2000" dirty="0">
              <a:solidFill>
                <a:srgbClr val="1F497D"/>
              </a:solidFill>
            </a:endParaRPr>
          </a:p>
          <a:p>
            <a:pPr marL="0" indent="0">
              <a:buNone/>
            </a:pPr>
            <a:r>
              <a:rPr lang="en-US" sz="2800" dirty="0" smtClean="0">
                <a:solidFill>
                  <a:srgbClr val="1F497D"/>
                </a:solidFill>
              </a:rPr>
              <a:t>How much better will the car manufacturer do in that community in terms of car sales?</a:t>
            </a:r>
          </a:p>
          <a:p>
            <a:pPr marL="0" indent="0">
              <a:buNone/>
            </a:pPr>
            <a:endParaRPr lang="en-US" sz="2000" dirty="0">
              <a:solidFill>
                <a:srgbClr val="1F497D"/>
              </a:solidFill>
            </a:endParaRPr>
          </a:p>
          <a:p>
            <a:pPr marL="0" indent="0">
              <a:spcBef>
                <a:spcPts val="1800"/>
              </a:spcBef>
              <a:buNone/>
            </a:pPr>
            <a:r>
              <a:rPr lang="en-US" b="1" dirty="0" smtClean="0">
                <a:solidFill>
                  <a:srgbClr val="1F497D"/>
                </a:solidFill>
              </a:rPr>
              <a:t>  </a:t>
            </a:r>
            <a:r>
              <a:rPr lang="en-US" b="1" dirty="0" smtClean="0">
                <a:solidFill>
                  <a:schemeClr val="tx2"/>
                </a:solidFill>
              </a:rPr>
              <a:t>WHY?    </a:t>
            </a:r>
            <a:r>
              <a:rPr lang="en-US" b="1" dirty="0" smtClean="0">
                <a:solidFill>
                  <a:schemeClr val="accent2"/>
                </a:solidFill>
              </a:rPr>
              <a:t>    </a:t>
            </a:r>
          </a:p>
        </p:txBody>
      </p:sp>
      <p:sp>
        <p:nvSpPr>
          <p:cNvPr id="4" name="TextBox 3"/>
          <p:cNvSpPr txBox="1"/>
          <p:nvPr/>
        </p:nvSpPr>
        <p:spPr>
          <a:xfrm>
            <a:off x="8754150" y="490301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8-13</a:t>
            </a:r>
            <a:endParaRPr lang="en-US" sz="1400" dirty="0">
              <a:solidFill>
                <a:srgbClr val="002C54"/>
              </a:solidFill>
              <a:latin typeface="Arial Black" pitchFamily="34" charset="0"/>
            </a:endParaRPr>
          </a:p>
        </p:txBody>
      </p:sp>
      <p:sp>
        <p:nvSpPr>
          <p:cNvPr id="6" name="TextBox 5"/>
          <p:cNvSpPr txBox="1"/>
          <p:nvPr/>
        </p:nvSpPr>
        <p:spPr>
          <a:xfrm>
            <a:off x="2356208" y="4677955"/>
            <a:ext cx="6035902" cy="1200329"/>
          </a:xfrm>
          <a:prstGeom prst="rect">
            <a:avLst/>
          </a:prstGeom>
          <a:noFill/>
        </p:spPr>
        <p:txBody>
          <a:bodyPr wrap="square" rtlCol="0">
            <a:spAutoFit/>
          </a:bodyPr>
          <a:lstStyle/>
          <a:p>
            <a:r>
              <a:rPr lang="en-US" sz="7200" dirty="0" smtClean="0">
                <a:solidFill>
                  <a:srgbClr val="04346C"/>
                </a:solidFill>
                <a:latin typeface="Franklin Gothic Medium"/>
                <a:cs typeface="Franklin Gothic Medium"/>
              </a:rPr>
              <a:t>ED </a:t>
            </a:r>
            <a:r>
              <a:rPr lang="en-US" sz="7200" dirty="0" smtClean="0">
                <a:solidFill>
                  <a:schemeClr val="tx1">
                    <a:lumMod val="65000"/>
                    <a:lumOff val="35000"/>
                  </a:schemeClr>
                </a:solidFill>
                <a:latin typeface="Franklin Gothic Medium"/>
                <a:cs typeface="Franklin Gothic Medium"/>
              </a:rPr>
              <a:t>=</a:t>
            </a:r>
            <a:r>
              <a:rPr lang="en-US" sz="7200" dirty="0" smtClean="0">
                <a:solidFill>
                  <a:srgbClr val="04346C"/>
                </a:solidFill>
                <a:latin typeface="Franklin Gothic Medium"/>
                <a:cs typeface="Franklin Gothic Medium"/>
              </a:rPr>
              <a:t> </a:t>
            </a:r>
            <a:r>
              <a:rPr lang="en-US" sz="7200" dirty="0" smtClean="0">
                <a:solidFill>
                  <a:srgbClr val="A0B31B"/>
                </a:solidFill>
                <a:latin typeface="Franklin Gothic Medium"/>
                <a:cs typeface="Franklin Gothic Medium"/>
              </a:rPr>
              <a:t>RD</a:t>
            </a:r>
            <a:r>
              <a:rPr lang="en-US" sz="7200" dirty="0" smtClean="0">
                <a:solidFill>
                  <a:srgbClr val="04346C"/>
                </a:solidFill>
                <a:latin typeface="Franklin Gothic Medium"/>
                <a:cs typeface="Franklin Gothic Medium"/>
              </a:rPr>
              <a:t> </a:t>
            </a:r>
            <a:r>
              <a:rPr lang="en-US" sz="7200" dirty="0" smtClean="0">
                <a:solidFill>
                  <a:schemeClr val="tx1">
                    <a:lumMod val="65000"/>
                    <a:lumOff val="35000"/>
                  </a:schemeClr>
                </a:solidFill>
                <a:latin typeface="Franklin Gothic Medium"/>
                <a:cs typeface="Franklin Gothic Medium"/>
              </a:rPr>
              <a:t>x</a:t>
            </a:r>
            <a:r>
              <a:rPr lang="en-US" sz="7200" dirty="0" smtClean="0">
                <a:solidFill>
                  <a:srgbClr val="04346C"/>
                </a:solidFill>
                <a:latin typeface="Franklin Gothic Medium"/>
                <a:cs typeface="Franklin Gothic Medium"/>
              </a:rPr>
              <a:t> </a:t>
            </a:r>
            <a:r>
              <a:rPr lang="en-US" sz="7200" dirty="0" smtClean="0">
                <a:solidFill>
                  <a:schemeClr val="accent2"/>
                </a:solidFill>
                <a:latin typeface="Franklin Gothic Medium"/>
                <a:cs typeface="Franklin Gothic Medium"/>
              </a:rPr>
              <a:t>CD</a:t>
            </a:r>
            <a:endParaRPr lang="en-US" sz="7200" dirty="0">
              <a:solidFill>
                <a:schemeClr val="accent2"/>
              </a:solidFill>
              <a:latin typeface="Franklin Gothic Medium"/>
              <a:cs typeface="Franklin Gothic Medium"/>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28</a:t>
            </a:fld>
            <a:endParaRPr lang="en-US" dirty="0"/>
          </a:p>
        </p:txBody>
      </p:sp>
    </p:spTree>
    <p:extLst>
      <p:ext uri="{BB962C8B-B14F-4D97-AF65-F5344CB8AC3E}">
        <p14:creationId xmlns:p14="http://schemas.microsoft.com/office/powerpoint/2010/main" val="3662375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573"/>
            <a:ext cx="8071290" cy="1143000"/>
          </a:xfrm>
        </p:spPr>
        <p:txBody>
          <a:bodyPr>
            <a:normAutofit fontScale="90000"/>
          </a:bodyPr>
          <a:lstStyle/>
          <a:p>
            <a:r>
              <a:rPr lang="en-US" dirty="0" smtClean="0"/>
              <a:t>F. Why Is Involvement Important?</a:t>
            </a:r>
            <a:endParaRPr lang="en-US" dirty="0"/>
          </a:p>
        </p:txBody>
      </p:sp>
      <p:sp>
        <p:nvSpPr>
          <p:cNvPr id="4" name="TextBox 3"/>
          <p:cNvSpPr txBox="1"/>
          <p:nvPr/>
        </p:nvSpPr>
        <p:spPr>
          <a:xfrm>
            <a:off x="8754150" y="504059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8-14</a:t>
            </a:r>
            <a:endParaRPr lang="en-US" sz="1400" dirty="0">
              <a:solidFill>
                <a:srgbClr val="002C54"/>
              </a:solidFill>
              <a:latin typeface="Arial Black" pitchFamily="34" charset="0"/>
            </a:endParaRPr>
          </a:p>
        </p:txBody>
      </p:sp>
      <p:sp>
        <p:nvSpPr>
          <p:cNvPr id="80" name="Rectangle 79"/>
          <p:cNvSpPr/>
          <p:nvPr/>
        </p:nvSpPr>
        <p:spPr>
          <a:xfrm>
            <a:off x="404781" y="3032107"/>
            <a:ext cx="914400"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50000"/>
                    <a:lumOff val="50000"/>
                  </a:schemeClr>
                </a:solidFill>
              </a:rPr>
              <a:t>USER</a:t>
            </a:r>
          </a:p>
          <a:p>
            <a:pPr algn="ctr"/>
            <a:r>
              <a:rPr lang="en-US" dirty="0" smtClean="0">
                <a:solidFill>
                  <a:schemeClr val="tx1">
                    <a:lumMod val="50000"/>
                    <a:lumOff val="50000"/>
                  </a:schemeClr>
                </a:solidFill>
              </a:rPr>
              <a:t>VIEW</a:t>
            </a:r>
            <a:endParaRPr lang="en-US" dirty="0">
              <a:solidFill>
                <a:schemeClr val="tx1">
                  <a:lumMod val="50000"/>
                  <a:lumOff val="50000"/>
                </a:schemeClr>
              </a:solidFill>
            </a:endParaRPr>
          </a:p>
        </p:txBody>
      </p:sp>
      <p:sp>
        <p:nvSpPr>
          <p:cNvPr id="82" name="Rectangle 81"/>
          <p:cNvSpPr/>
          <p:nvPr/>
        </p:nvSpPr>
        <p:spPr>
          <a:xfrm>
            <a:off x="7839750" y="2879707"/>
            <a:ext cx="1219200" cy="1219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50000"/>
                    <a:lumOff val="50000"/>
                  </a:schemeClr>
                </a:solidFill>
              </a:rPr>
              <a:t>SYSTEMS</a:t>
            </a:r>
          </a:p>
          <a:p>
            <a:pPr algn="ctr"/>
            <a:r>
              <a:rPr lang="en-US" dirty="0" smtClean="0">
                <a:solidFill>
                  <a:schemeClr val="tx1">
                    <a:lumMod val="50000"/>
                    <a:lumOff val="50000"/>
                  </a:schemeClr>
                </a:solidFill>
              </a:rPr>
              <a:t>VIEW</a:t>
            </a:r>
            <a:endParaRPr lang="en-US" dirty="0">
              <a:solidFill>
                <a:schemeClr val="tx1">
                  <a:lumMod val="50000"/>
                  <a:lumOff val="50000"/>
                </a:schemeClr>
              </a:solidFill>
            </a:endParaRPr>
          </a:p>
        </p:txBody>
      </p:sp>
      <p:grpSp>
        <p:nvGrpSpPr>
          <p:cNvPr id="91" name="Group 90"/>
          <p:cNvGrpSpPr/>
          <p:nvPr/>
        </p:nvGrpSpPr>
        <p:grpSpPr>
          <a:xfrm>
            <a:off x="1543434" y="1003628"/>
            <a:ext cx="6143494" cy="5353720"/>
            <a:chOff x="1543434" y="1003628"/>
            <a:chExt cx="6143494" cy="5353720"/>
          </a:xfrm>
        </p:grpSpPr>
        <p:grpSp>
          <p:nvGrpSpPr>
            <p:cNvPr id="60" name="Group 59"/>
            <p:cNvGrpSpPr/>
            <p:nvPr/>
          </p:nvGrpSpPr>
          <p:grpSpPr>
            <a:xfrm>
              <a:off x="1543434" y="1153006"/>
              <a:ext cx="1994543" cy="5099490"/>
              <a:chOff x="1543434" y="1153006"/>
              <a:chExt cx="1994543" cy="5099490"/>
            </a:xfrm>
          </p:grpSpPr>
          <p:sp>
            <p:nvSpPr>
              <p:cNvPr id="52" name="Freeform 51"/>
              <p:cNvSpPr/>
              <p:nvPr/>
            </p:nvSpPr>
            <p:spPr>
              <a:xfrm rot="1459504">
                <a:off x="2829249" y="115300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accent4"/>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p:cNvSpPr/>
              <p:nvPr/>
            </p:nvSpPr>
            <p:spPr>
              <a:xfrm>
                <a:off x="2106223" y="1663513"/>
                <a:ext cx="1053055" cy="1053055"/>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500" dirty="0" smtClean="0">
                    <a:solidFill>
                      <a:srgbClr val="00467F"/>
                    </a:solidFill>
                    <a:latin typeface="Franklin Gothic Book"/>
                    <a:cs typeface="Franklin Gothic Book"/>
                  </a:rPr>
                  <a:t>Action</a:t>
                </a:r>
                <a:endParaRPr lang="en-US" sz="1500" dirty="0">
                  <a:solidFill>
                    <a:srgbClr val="00467F"/>
                  </a:solidFill>
                  <a:latin typeface="Franklin Gothic Book"/>
                  <a:cs typeface="Franklin Gothic Book"/>
                </a:endParaRPr>
              </a:p>
            </p:txBody>
          </p:sp>
          <p:sp>
            <p:nvSpPr>
              <p:cNvPr id="54" name="Freeform 53"/>
              <p:cNvSpPr/>
              <p:nvPr/>
            </p:nvSpPr>
            <p:spPr>
              <a:xfrm rot="20479504">
                <a:off x="1901499" y="272800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accent4"/>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p:nvPr/>
            </p:nvSpPr>
            <p:spPr>
              <a:xfrm>
                <a:off x="1543434" y="3475457"/>
                <a:ext cx="1053055" cy="1053055"/>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500" dirty="0" smtClean="0">
                    <a:solidFill>
                      <a:srgbClr val="00467F"/>
                    </a:solidFill>
                    <a:latin typeface="Franklin Gothic Book"/>
                    <a:cs typeface="Franklin Gothic Book"/>
                  </a:rPr>
                  <a:t>Commitment</a:t>
                </a:r>
                <a:endParaRPr lang="en-US" sz="1500" dirty="0">
                  <a:solidFill>
                    <a:srgbClr val="00467F"/>
                  </a:solidFill>
                  <a:latin typeface="Franklin Gothic Book"/>
                  <a:cs typeface="Franklin Gothic Book"/>
                </a:endParaRPr>
              </a:p>
            </p:txBody>
          </p:sp>
          <p:sp>
            <p:nvSpPr>
              <p:cNvPr id="58" name="Freeform 57"/>
              <p:cNvSpPr/>
              <p:nvPr/>
            </p:nvSpPr>
            <p:spPr>
              <a:xfrm rot="17659504">
                <a:off x="2379927" y="455047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accent4"/>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2484922" y="5199441"/>
                <a:ext cx="1053055" cy="1053055"/>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500" dirty="0" smtClean="0">
                    <a:solidFill>
                      <a:srgbClr val="00467F"/>
                    </a:solidFill>
                    <a:latin typeface="Franklin Gothic Book"/>
                    <a:cs typeface="Franklin Gothic Book"/>
                  </a:rPr>
                  <a:t>Buy-in</a:t>
                </a:r>
                <a:endParaRPr lang="en-US" sz="1500" dirty="0">
                  <a:solidFill>
                    <a:srgbClr val="00467F"/>
                  </a:solidFill>
                  <a:latin typeface="Franklin Gothic Book"/>
                  <a:cs typeface="Franklin Gothic Book"/>
                </a:endParaRPr>
              </a:p>
            </p:txBody>
          </p:sp>
        </p:grpSp>
        <p:grpSp>
          <p:nvGrpSpPr>
            <p:cNvPr id="68" name="Group 67"/>
            <p:cNvGrpSpPr/>
            <p:nvPr/>
          </p:nvGrpSpPr>
          <p:grpSpPr>
            <a:xfrm>
              <a:off x="5692385" y="1153006"/>
              <a:ext cx="1994543" cy="5099490"/>
              <a:chOff x="5692385" y="1153006"/>
              <a:chExt cx="1994543" cy="5099490"/>
            </a:xfrm>
          </p:grpSpPr>
          <p:sp>
            <p:nvSpPr>
              <p:cNvPr id="62" name="Freeform 61"/>
              <p:cNvSpPr/>
              <p:nvPr/>
            </p:nvSpPr>
            <p:spPr>
              <a:xfrm rot="20140496" flipH="1">
                <a:off x="5827631" y="115300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tx2"/>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flipH="1">
                <a:off x="6071084" y="1663513"/>
                <a:ext cx="1053055" cy="10530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smtClean="0">
                    <a:solidFill>
                      <a:schemeClr val="bg1"/>
                    </a:solidFill>
                    <a:latin typeface="Franklin Gothic Book"/>
                    <a:cs typeface="Franklin Gothic Book"/>
                  </a:rPr>
                  <a:t>Appropriate</a:t>
                </a:r>
              </a:p>
              <a:p>
                <a:pPr algn="ctr"/>
                <a:r>
                  <a:rPr lang="en-US" sz="1400" dirty="0" smtClean="0">
                    <a:solidFill>
                      <a:schemeClr val="bg1"/>
                    </a:solidFill>
                    <a:latin typeface="Franklin Gothic Book"/>
                    <a:cs typeface="Franklin Gothic Book"/>
                  </a:rPr>
                  <a:t>System</a:t>
                </a:r>
              </a:p>
            </p:txBody>
          </p:sp>
          <p:sp>
            <p:nvSpPr>
              <p:cNvPr id="64" name="Freeform 63"/>
              <p:cNvSpPr/>
              <p:nvPr/>
            </p:nvSpPr>
            <p:spPr>
              <a:xfrm rot="1120496" flipH="1">
                <a:off x="6755381" y="272800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tx2"/>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flipH="1">
                <a:off x="6633873" y="3475457"/>
                <a:ext cx="1053055" cy="10530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smtClean="0">
                    <a:solidFill>
                      <a:schemeClr val="bg1"/>
                    </a:solidFill>
                    <a:latin typeface="Franklin Gothic Book"/>
                    <a:cs typeface="Franklin Gothic Book"/>
                  </a:rPr>
                  <a:t>Suitable</a:t>
                </a:r>
              </a:p>
              <a:p>
                <a:pPr algn="ctr"/>
                <a:r>
                  <a:rPr lang="en-US" sz="1400" dirty="0" smtClean="0">
                    <a:solidFill>
                      <a:schemeClr val="bg1"/>
                    </a:solidFill>
                    <a:latin typeface="Franklin Gothic Book"/>
                    <a:cs typeface="Franklin Gothic Book"/>
                  </a:rPr>
                  <a:t>Design</a:t>
                </a:r>
              </a:p>
            </p:txBody>
          </p:sp>
          <p:sp>
            <p:nvSpPr>
              <p:cNvPr id="66" name="Freeform 65"/>
              <p:cNvSpPr/>
              <p:nvPr/>
            </p:nvSpPr>
            <p:spPr>
              <a:xfrm rot="3940496" flipH="1">
                <a:off x="6276953" y="4550476"/>
                <a:ext cx="573482" cy="1384506"/>
              </a:xfrm>
              <a:custGeom>
                <a:avLst/>
                <a:gdLst>
                  <a:gd name="connsiteX0" fmla="*/ 0 w 5221288"/>
                  <a:gd name="connsiteY0" fmla="*/ 2610644 h 5221288"/>
                  <a:gd name="connsiteX1" fmla="*/ 764643 w 5221288"/>
                  <a:gd name="connsiteY1" fmla="*/ 764640 h 5221288"/>
                  <a:gd name="connsiteX2" fmla="*/ 2610649 w 5221288"/>
                  <a:gd name="connsiteY2" fmla="*/ 3 h 5221288"/>
                  <a:gd name="connsiteX3" fmla="*/ 4456653 w 5221288"/>
                  <a:gd name="connsiteY3" fmla="*/ 764646 h 5221288"/>
                  <a:gd name="connsiteX4" fmla="*/ 5221290 w 5221288"/>
                  <a:gd name="connsiteY4" fmla="*/ 2610652 h 5221288"/>
                  <a:gd name="connsiteX5" fmla="*/ 4456650 w 5221288"/>
                  <a:gd name="connsiteY5" fmla="*/ 4456657 h 5221288"/>
                  <a:gd name="connsiteX6" fmla="*/ 2610645 w 5221288"/>
                  <a:gd name="connsiteY6" fmla="*/ 5221296 h 5221288"/>
                  <a:gd name="connsiteX7" fmla="*/ 764641 w 5221288"/>
                  <a:gd name="connsiteY7" fmla="*/ 4456654 h 5221288"/>
                  <a:gd name="connsiteX8" fmla="*/ 3 w 5221288"/>
                  <a:gd name="connsiteY8" fmla="*/ 2610648 h 5221288"/>
                  <a:gd name="connsiteX9" fmla="*/ 0 w 5221288"/>
                  <a:gd name="connsiteY9" fmla="*/ 2610644 h 5221288"/>
                  <a:gd name="connsiteX0" fmla="*/ 4456653 w 5221291"/>
                  <a:gd name="connsiteY0" fmla="*/ 764644 h 5221295"/>
                  <a:gd name="connsiteX1" fmla="*/ 5221290 w 5221291"/>
                  <a:gd name="connsiteY1" fmla="*/ 2610650 h 5221295"/>
                  <a:gd name="connsiteX2" fmla="*/ 4456650 w 5221291"/>
                  <a:gd name="connsiteY2" fmla="*/ 4456655 h 5221295"/>
                  <a:gd name="connsiteX3" fmla="*/ 2610645 w 5221291"/>
                  <a:gd name="connsiteY3" fmla="*/ 5221294 h 5221295"/>
                  <a:gd name="connsiteX4" fmla="*/ 764641 w 5221291"/>
                  <a:gd name="connsiteY4" fmla="*/ 4456652 h 5221295"/>
                  <a:gd name="connsiteX5" fmla="*/ 3 w 5221291"/>
                  <a:gd name="connsiteY5" fmla="*/ 2610646 h 5221295"/>
                  <a:gd name="connsiteX6" fmla="*/ 0 w 5221291"/>
                  <a:gd name="connsiteY6" fmla="*/ 2610642 h 5221295"/>
                  <a:gd name="connsiteX7" fmla="*/ 764643 w 5221291"/>
                  <a:gd name="connsiteY7" fmla="*/ 764638 h 5221295"/>
                  <a:gd name="connsiteX8" fmla="*/ 2610649 w 5221291"/>
                  <a:gd name="connsiteY8" fmla="*/ 1 h 5221295"/>
                  <a:gd name="connsiteX9" fmla="*/ 4548093 w 5221291"/>
                  <a:gd name="connsiteY9" fmla="*/ 856084 h 5221295"/>
                  <a:gd name="connsiteX0" fmla="*/ 4456653 w 5221291"/>
                  <a:gd name="connsiteY0" fmla="*/ 764644 h 4764322"/>
                  <a:gd name="connsiteX1" fmla="*/ 5221290 w 5221291"/>
                  <a:gd name="connsiteY1" fmla="*/ 2610650 h 4764322"/>
                  <a:gd name="connsiteX2" fmla="*/ 4456650 w 5221291"/>
                  <a:gd name="connsiteY2" fmla="*/ 4456655 h 4764322"/>
                  <a:gd name="connsiteX3" fmla="*/ 764641 w 5221291"/>
                  <a:gd name="connsiteY3" fmla="*/ 4456652 h 4764322"/>
                  <a:gd name="connsiteX4" fmla="*/ 3 w 5221291"/>
                  <a:gd name="connsiteY4" fmla="*/ 2610646 h 4764322"/>
                  <a:gd name="connsiteX5" fmla="*/ 0 w 5221291"/>
                  <a:gd name="connsiteY5" fmla="*/ 2610642 h 4764322"/>
                  <a:gd name="connsiteX6" fmla="*/ 764643 w 5221291"/>
                  <a:gd name="connsiteY6" fmla="*/ 764638 h 4764322"/>
                  <a:gd name="connsiteX7" fmla="*/ 2610649 w 5221291"/>
                  <a:gd name="connsiteY7" fmla="*/ 1 h 4764322"/>
                  <a:gd name="connsiteX8" fmla="*/ 4548093 w 5221291"/>
                  <a:gd name="connsiteY8" fmla="*/ 856084 h 4764322"/>
                  <a:gd name="connsiteX0" fmla="*/ 4456653 w 5221291"/>
                  <a:gd name="connsiteY0" fmla="*/ 764644 h 4456653"/>
                  <a:gd name="connsiteX1" fmla="*/ 5221290 w 5221291"/>
                  <a:gd name="connsiteY1" fmla="*/ 2610650 h 4456653"/>
                  <a:gd name="connsiteX2" fmla="*/ 764641 w 5221291"/>
                  <a:gd name="connsiteY2" fmla="*/ 4456652 h 4456653"/>
                  <a:gd name="connsiteX3" fmla="*/ 3 w 5221291"/>
                  <a:gd name="connsiteY3" fmla="*/ 2610646 h 4456653"/>
                  <a:gd name="connsiteX4" fmla="*/ 0 w 5221291"/>
                  <a:gd name="connsiteY4" fmla="*/ 2610642 h 4456653"/>
                  <a:gd name="connsiteX5" fmla="*/ 764643 w 5221291"/>
                  <a:gd name="connsiteY5" fmla="*/ 764638 h 4456653"/>
                  <a:gd name="connsiteX6" fmla="*/ 2610649 w 5221291"/>
                  <a:gd name="connsiteY6" fmla="*/ 1 h 4456653"/>
                  <a:gd name="connsiteX7" fmla="*/ 4548093 w 5221291"/>
                  <a:gd name="connsiteY7" fmla="*/ 856084 h 4456653"/>
                  <a:gd name="connsiteX0" fmla="*/ 4456653 w 4548093"/>
                  <a:gd name="connsiteY0" fmla="*/ 764644 h 4456652"/>
                  <a:gd name="connsiteX1" fmla="*/ 764641 w 4548093"/>
                  <a:gd name="connsiteY1" fmla="*/ 4456652 h 4456652"/>
                  <a:gd name="connsiteX2" fmla="*/ 3 w 4548093"/>
                  <a:gd name="connsiteY2" fmla="*/ 2610646 h 4456652"/>
                  <a:gd name="connsiteX3" fmla="*/ 0 w 4548093"/>
                  <a:gd name="connsiteY3" fmla="*/ 2610642 h 4456652"/>
                  <a:gd name="connsiteX4" fmla="*/ 764643 w 4548093"/>
                  <a:gd name="connsiteY4" fmla="*/ 764638 h 4456652"/>
                  <a:gd name="connsiteX5" fmla="*/ 2610649 w 4548093"/>
                  <a:gd name="connsiteY5" fmla="*/ 1 h 4456652"/>
                  <a:gd name="connsiteX6" fmla="*/ 4548093 w 4548093"/>
                  <a:gd name="connsiteY6" fmla="*/ 856084 h 4456652"/>
                  <a:gd name="connsiteX0" fmla="*/ 4456653 w 4548093"/>
                  <a:gd name="connsiteY0" fmla="*/ 764644 h 2610646"/>
                  <a:gd name="connsiteX1" fmla="*/ 3 w 4548093"/>
                  <a:gd name="connsiteY1" fmla="*/ 2610646 h 2610646"/>
                  <a:gd name="connsiteX2" fmla="*/ 0 w 4548093"/>
                  <a:gd name="connsiteY2" fmla="*/ 2610642 h 2610646"/>
                  <a:gd name="connsiteX3" fmla="*/ 764643 w 4548093"/>
                  <a:gd name="connsiteY3" fmla="*/ 764638 h 2610646"/>
                  <a:gd name="connsiteX4" fmla="*/ 2610649 w 4548093"/>
                  <a:gd name="connsiteY4" fmla="*/ 1 h 2610646"/>
                  <a:gd name="connsiteX5" fmla="*/ 4548093 w 4548093"/>
                  <a:gd name="connsiteY5"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6" fmla="*/ 4548093 w 4548093"/>
                  <a:gd name="connsiteY6" fmla="*/ 856084 h 2610646"/>
                  <a:gd name="connsiteX0" fmla="*/ 4456653 w 4548093"/>
                  <a:gd name="connsiteY0" fmla="*/ 764644 h 2610646"/>
                  <a:gd name="connsiteX1" fmla="*/ 4548093 w 4548093"/>
                  <a:gd name="connsiteY1" fmla="*/ 1407223 h 2610646"/>
                  <a:gd name="connsiteX2" fmla="*/ 3 w 4548093"/>
                  <a:gd name="connsiteY2" fmla="*/ 2610646 h 2610646"/>
                  <a:gd name="connsiteX3" fmla="*/ 0 w 4548093"/>
                  <a:gd name="connsiteY3" fmla="*/ 2610642 h 2610646"/>
                  <a:gd name="connsiteX4" fmla="*/ 764643 w 4548093"/>
                  <a:gd name="connsiteY4" fmla="*/ 764638 h 2610646"/>
                  <a:gd name="connsiteX5" fmla="*/ 2610649 w 4548093"/>
                  <a:gd name="connsiteY5" fmla="*/ 1 h 2610646"/>
                  <a:gd name="connsiteX0" fmla="*/ 4456653 w 4456653"/>
                  <a:gd name="connsiteY0" fmla="*/ 764644 h 2610646"/>
                  <a:gd name="connsiteX1" fmla="*/ 3 w 4456653"/>
                  <a:gd name="connsiteY1" fmla="*/ 2610646 h 2610646"/>
                  <a:gd name="connsiteX2" fmla="*/ 0 w 4456653"/>
                  <a:gd name="connsiteY2" fmla="*/ 2610642 h 2610646"/>
                  <a:gd name="connsiteX3" fmla="*/ 764643 w 4456653"/>
                  <a:gd name="connsiteY3" fmla="*/ 764638 h 2610646"/>
                  <a:gd name="connsiteX4" fmla="*/ 2610649 w 4456653"/>
                  <a:gd name="connsiteY4" fmla="*/ 1 h 2610646"/>
                  <a:gd name="connsiteX0" fmla="*/ 3 w 2610649"/>
                  <a:gd name="connsiteY0" fmla="*/ 2610646 h 2610646"/>
                  <a:gd name="connsiteX1" fmla="*/ 0 w 2610649"/>
                  <a:gd name="connsiteY1" fmla="*/ 2610642 h 2610646"/>
                  <a:gd name="connsiteX2" fmla="*/ 764643 w 2610649"/>
                  <a:gd name="connsiteY2" fmla="*/ 764638 h 2610646"/>
                  <a:gd name="connsiteX3" fmla="*/ 2610649 w 2610649"/>
                  <a:gd name="connsiteY3" fmla="*/ 1 h 2610646"/>
                  <a:gd name="connsiteX0" fmla="*/ 3 w 764643"/>
                  <a:gd name="connsiteY0" fmla="*/ 1846008 h 1846008"/>
                  <a:gd name="connsiteX1" fmla="*/ 0 w 764643"/>
                  <a:gd name="connsiteY1" fmla="*/ 1846004 h 1846008"/>
                  <a:gd name="connsiteX2" fmla="*/ 764643 w 764643"/>
                  <a:gd name="connsiteY2" fmla="*/ 0 h 1846008"/>
                </a:gdLst>
                <a:ahLst/>
                <a:cxnLst>
                  <a:cxn ang="0">
                    <a:pos x="connsiteX0" y="connsiteY0"/>
                  </a:cxn>
                  <a:cxn ang="0">
                    <a:pos x="connsiteX1" y="connsiteY1"/>
                  </a:cxn>
                  <a:cxn ang="0">
                    <a:pos x="connsiteX2" y="connsiteY2"/>
                  </a:cxn>
                </a:cxnLst>
                <a:rect l="l" t="t" r="r" b="b"/>
                <a:pathLst>
                  <a:path w="764643" h="1846008">
                    <a:moveTo>
                      <a:pt x="3" y="1846008"/>
                    </a:moveTo>
                    <a:cubicBezTo>
                      <a:pt x="2" y="1846007"/>
                      <a:pt x="1" y="1846005"/>
                      <a:pt x="0" y="1846004"/>
                    </a:cubicBezTo>
                    <a:cubicBezTo>
                      <a:pt x="1" y="1153618"/>
                      <a:pt x="275051" y="489590"/>
                      <a:pt x="764643" y="0"/>
                    </a:cubicBezTo>
                  </a:path>
                </a:pathLst>
              </a:custGeom>
              <a:noFill/>
              <a:ln w="152400">
                <a:solidFill>
                  <a:schemeClr val="tx2"/>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flipH="1">
                <a:off x="5692385" y="5199441"/>
                <a:ext cx="1053055" cy="10530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smtClean="0">
                    <a:solidFill>
                      <a:schemeClr val="bg1"/>
                    </a:solidFill>
                    <a:latin typeface="Franklin Gothic Book"/>
                    <a:cs typeface="Franklin Gothic Book"/>
                  </a:rPr>
                  <a:t>Clear</a:t>
                </a:r>
              </a:p>
              <a:p>
                <a:pPr algn="ctr"/>
                <a:r>
                  <a:rPr lang="en-US" sz="1400" dirty="0" smtClean="0">
                    <a:solidFill>
                      <a:schemeClr val="bg1"/>
                    </a:solidFill>
                    <a:latin typeface="Franklin Gothic Book"/>
                    <a:cs typeface="Franklin Gothic Book"/>
                  </a:rPr>
                  <a:t>Objectives</a:t>
                </a:r>
              </a:p>
              <a:p>
                <a:pPr algn="ctr"/>
                <a:r>
                  <a:rPr lang="en-US" sz="1400" dirty="0" smtClean="0">
                    <a:solidFill>
                      <a:schemeClr val="bg1"/>
                    </a:solidFill>
                    <a:latin typeface="Franklin Gothic Book"/>
                    <a:cs typeface="Franklin Gothic Book"/>
                  </a:rPr>
                  <a:t>&amp; Scope</a:t>
                </a:r>
              </a:p>
            </p:txBody>
          </p:sp>
        </p:grpSp>
        <p:grpSp>
          <p:nvGrpSpPr>
            <p:cNvPr id="90" name="Group 89"/>
            <p:cNvGrpSpPr/>
            <p:nvPr/>
          </p:nvGrpSpPr>
          <p:grpSpPr>
            <a:xfrm>
              <a:off x="3612362" y="1003628"/>
              <a:ext cx="2011680" cy="5353720"/>
              <a:chOff x="3612362" y="1003628"/>
              <a:chExt cx="2011680" cy="5353720"/>
            </a:xfrm>
          </p:grpSpPr>
          <p:sp>
            <p:nvSpPr>
              <p:cNvPr id="24" name="Rectangle 23"/>
              <p:cNvSpPr/>
              <p:nvPr/>
            </p:nvSpPr>
            <p:spPr>
              <a:xfrm>
                <a:off x="3746002" y="1003628"/>
                <a:ext cx="1744400" cy="921121"/>
              </a:xfrm>
              <a:prstGeom prst="rect">
                <a:avLst/>
              </a:prstGeom>
              <a:noFill/>
              <a:ln w="3810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solidFill>
                    <a:latin typeface="Franklin Gothic Book" pitchFamily="34" charset="0"/>
                  </a:rPr>
                  <a:t>DESIRED RESULTS</a:t>
                </a:r>
                <a:endParaRPr lang="en-US" sz="2000" b="1" dirty="0">
                  <a:solidFill>
                    <a:schemeClr val="accent3"/>
                  </a:solidFill>
                  <a:latin typeface="Franklin Gothic Book" pitchFamily="34" charset="0"/>
                </a:endParaRPr>
              </a:p>
            </p:txBody>
          </p:sp>
          <p:grpSp>
            <p:nvGrpSpPr>
              <p:cNvPr id="87" name="Group 86"/>
              <p:cNvGrpSpPr/>
              <p:nvPr/>
            </p:nvGrpSpPr>
            <p:grpSpPr>
              <a:xfrm>
                <a:off x="3612362" y="5332090"/>
                <a:ext cx="2011680" cy="1025258"/>
                <a:chOff x="3612362" y="5213340"/>
                <a:chExt cx="2011680" cy="1025258"/>
              </a:xfrm>
            </p:grpSpPr>
            <p:sp>
              <p:nvSpPr>
                <p:cNvPr id="85" name="Rectangle 84"/>
                <p:cNvSpPr/>
                <p:nvPr/>
              </p:nvSpPr>
              <p:spPr>
                <a:xfrm>
                  <a:off x="4144418" y="5213340"/>
                  <a:ext cx="947568" cy="102525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Left-Right Arrow 83"/>
                <p:cNvSpPr/>
                <p:nvPr/>
              </p:nvSpPr>
              <p:spPr>
                <a:xfrm>
                  <a:off x="3612362" y="5275490"/>
                  <a:ext cx="2011680" cy="90095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INVOLVEMENT</a:t>
                  </a:r>
                  <a:endParaRPr lang="en-US" dirty="0"/>
                </a:p>
              </p:txBody>
            </p:sp>
          </p:grpSp>
        </p:grpSp>
      </p:grpSp>
      <p:sp>
        <p:nvSpPr>
          <p:cNvPr id="2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29</a:t>
            </a:fld>
            <a:endParaRPr lang="en-US" dirty="0"/>
          </a:p>
        </p:txBody>
      </p:sp>
    </p:spTree>
    <p:extLst>
      <p:ext uri="{BB962C8B-B14F-4D97-AF65-F5344CB8AC3E}">
        <p14:creationId xmlns:p14="http://schemas.microsoft.com/office/powerpoint/2010/main" val="2402388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1968501"/>
            <a:ext cx="8071290" cy="4387848"/>
          </a:xfrm>
        </p:spPr>
        <p:txBody>
          <a:bodyPr numCol="2">
            <a:noAutofit/>
          </a:bodyPr>
          <a:lstStyle/>
          <a:p>
            <a:pPr marL="514350" indent="-514350">
              <a:buFont typeface="+mj-lt"/>
              <a:buAutoNum type="alphaUcPeriod"/>
            </a:pPr>
            <a:r>
              <a:rPr lang="en-US" sz="2000" dirty="0" smtClean="0"/>
              <a:t>Prepare for the Scoping Session</a:t>
            </a:r>
          </a:p>
          <a:p>
            <a:pPr marL="514350" indent="-514350">
              <a:buFont typeface="+mj-lt"/>
              <a:buAutoNum type="alphaUcPeriod"/>
            </a:pPr>
            <a:r>
              <a:rPr lang="en-US" sz="2000" dirty="0" smtClean="0"/>
              <a:t>Perform a Risk Assessment</a:t>
            </a:r>
          </a:p>
          <a:p>
            <a:pPr marL="514350" indent="-514350">
              <a:buFont typeface="+mj-lt"/>
              <a:buAutoNum type="alphaUcPeriod"/>
            </a:pPr>
            <a:r>
              <a:rPr lang="en-US" sz="2000" dirty="0" smtClean="0"/>
              <a:t>Establish Performance Objectives</a:t>
            </a:r>
          </a:p>
          <a:p>
            <a:pPr marL="514350" indent="-514350">
              <a:buFont typeface="+mj-lt"/>
              <a:buAutoNum type="alphaUcPeriod"/>
            </a:pPr>
            <a:r>
              <a:rPr lang="en-US" sz="2000" dirty="0" smtClean="0"/>
              <a:t>Hold the Project Scoping Session</a:t>
            </a:r>
          </a:p>
          <a:p>
            <a:pPr marL="514350" indent="-514350">
              <a:buFont typeface="+mj-lt"/>
              <a:buAutoNum type="alphaUcPeriod"/>
            </a:pPr>
            <a:r>
              <a:rPr lang="en-US" sz="2000" dirty="0" smtClean="0"/>
              <a:t>Maximizing Involvement</a:t>
            </a:r>
          </a:p>
          <a:p>
            <a:pPr marL="514350" indent="-514350">
              <a:buFont typeface="+mj-lt"/>
              <a:buAutoNum type="alphaUcPeriod"/>
            </a:pPr>
            <a:r>
              <a:rPr lang="en-US" sz="2000" dirty="0" smtClean="0"/>
              <a:t>Why Is Involvement </a:t>
            </a:r>
            <a:br>
              <a:rPr lang="en-US" sz="2000" dirty="0" smtClean="0"/>
            </a:br>
            <a:r>
              <a:rPr lang="en-US" sz="2000" dirty="0" smtClean="0"/>
              <a:t>Important?</a:t>
            </a:r>
          </a:p>
          <a:p>
            <a:pPr marL="514350" indent="-514350">
              <a:buFont typeface="+mj-lt"/>
              <a:buAutoNum type="alphaUcPeriod"/>
            </a:pPr>
            <a:r>
              <a:rPr lang="en-US" sz="2000" dirty="0" smtClean="0"/>
              <a:t>Sample Project Organization	</a:t>
            </a:r>
          </a:p>
          <a:p>
            <a:pPr marL="514350" indent="-514350">
              <a:buFont typeface="+mj-lt"/>
              <a:buAutoNum type="alphaUcPeriod"/>
            </a:pPr>
            <a:r>
              <a:rPr lang="en-US" sz="2000" dirty="0" smtClean="0"/>
              <a:t>Selecting the Project Team</a:t>
            </a:r>
          </a:p>
          <a:p>
            <a:pPr marL="514350" indent="-514350">
              <a:buFont typeface="+mj-lt"/>
              <a:buAutoNum type="alphaUcPeriod"/>
            </a:pPr>
            <a:r>
              <a:rPr lang="en-US" sz="2000" dirty="0" smtClean="0"/>
              <a:t>Project Team Norms</a:t>
            </a:r>
          </a:p>
          <a:p>
            <a:pPr marL="514350" indent="-514350">
              <a:buFont typeface="+mj-lt"/>
              <a:buAutoNum type="alphaUcPeriod"/>
            </a:pPr>
            <a:r>
              <a:rPr lang="en-US" sz="2000" dirty="0" smtClean="0"/>
              <a:t>Outline of Project Sponsor’s Kick-off Remarks</a:t>
            </a:r>
          </a:p>
          <a:p>
            <a:pPr marL="514350" indent="-514350">
              <a:buFont typeface="+mj-lt"/>
              <a:buAutoNum type="alphaUcPeriod"/>
            </a:pPr>
            <a:r>
              <a:rPr lang="en-US" sz="2000" dirty="0" smtClean="0"/>
              <a:t>Communications Plan</a:t>
            </a:r>
          </a:p>
        </p:txBody>
      </p:sp>
      <p:sp>
        <p:nvSpPr>
          <p:cNvPr id="5" name="Slide Number Placeholder 3"/>
          <p:cNvSpPr>
            <a:spLocks noGrp="1"/>
          </p:cNvSpPr>
          <p:nvPr>
            <p:ph type="sldNum" sz="quarter" idx="10"/>
          </p:nvPr>
        </p:nvSpPr>
        <p:spPr/>
        <p:txBody>
          <a:bodyPr/>
          <a:lstStyle/>
          <a:p>
            <a:fld id="{F29FD61F-2294-5D42-A9D7-9928D42B3773}" type="slidenum">
              <a:rPr lang="en-US" smtClean="0"/>
              <a:pPr/>
              <a:t>3</a:t>
            </a:fld>
            <a:endParaRPr lang="en-US" dirty="0"/>
          </a:p>
        </p:txBody>
      </p:sp>
      <p:sp>
        <p:nvSpPr>
          <p:cNvPr id="30" name="Title 4"/>
          <p:cNvSpPr txBox="1">
            <a:spLocks/>
          </p:cNvSpPr>
          <p:nvPr/>
        </p:nvSpPr>
        <p:spPr>
          <a:xfrm>
            <a:off x="783390" y="993343"/>
            <a:ext cx="8071290" cy="75858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Preparing to execute</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122386751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6"/>
          <p:cNvGrpSpPr>
            <a:grpSpLocks noChangeAspect="1"/>
          </p:cNvGrpSpPr>
          <p:nvPr/>
        </p:nvGrpSpPr>
        <p:grpSpPr bwMode="auto">
          <a:xfrm>
            <a:off x="808831" y="2190789"/>
            <a:ext cx="2068513" cy="2054225"/>
            <a:chOff x="628" y="1586"/>
            <a:chExt cx="1303" cy="1294"/>
          </a:xfrm>
        </p:grpSpPr>
        <p:sp>
          <p:nvSpPr>
            <p:cNvPr id="8" name="AutoShape 25"/>
            <p:cNvSpPr>
              <a:spLocks noChangeAspect="1" noChangeArrowheads="1" noTextEdit="1"/>
            </p:cNvSpPr>
            <p:nvPr/>
          </p:nvSpPr>
          <p:spPr bwMode="auto">
            <a:xfrm>
              <a:off x="628" y="1586"/>
              <a:ext cx="1303" cy="1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7"/>
            <p:cNvSpPr>
              <a:spLocks/>
            </p:cNvSpPr>
            <p:nvPr/>
          </p:nvSpPr>
          <p:spPr bwMode="auto">
            <a:xfrm>
              <a:off x="732" y="1776"/>
              <a:ext cx="1077" cy="981"/>
            </a:xfrm>
            <a:custGeom>
              <a:avLst/>
              <a:gdLst/>
              <a:ahLst/>
              <a:cxnLst>
                <a:cxn ang="0">
                  <a:pos x="3341" y="0"/>
                </a:cxn>
                <a:cxn ang="0">
                  <a:pos x="3341" y="0"/>
                </a:cxn>
                <a:cxn ang="0">
                  <a:pos x="813" y="19"/>
                </a:cxn>
                <a:cxn ang="0">
                  <a:pos x="0" y="749"/>
                </a:cxn>
                <a:cxn ang="0">
                  <a:pos x="1517" y="2952"/>
                </a:cxn>
                <a:cxn ang="0">
                  <a:pos x="2064" y="3763"/>
                </a:cxn>
                <a:cxn ang="0">
                  <a:pos x="4128" y="730"/>
                </a:cxn>
                <a:cxn ang="0">
                  <a:pos x="3341" y="0"/>
                </a:cxn>
              </a:cxnLst>
              <a:rect l="0" t="0" r="r" b="b"/>
              <a:pathLst>
                <a:path w="4128" h="3763">
                  <a:moveTo>
                    <a:pt x="3341" y="0"/>
                  </a:moveTo>
                  <a:lnTo>
                    <a:pt x="3341" y="0"/>
                  </a:lnTo>
                  <a:lnTo>
                    <a:pt x="813" y="19"/>
                  </a:lnTo>
                  <a:lnTo>
                    <a:pt x="0" y="749"/>
                  </a:lnTo>
                  <a:lnTo>
                    <a:pt x="1517" y="2952"/>
                  </a:lnTo>
                  <a:lnTo>
                    <a:pt x="2064" y="3763"/>
                  </a:lnTo>
                  <a:lnTo>
                    <a:pt x="4128" y="730"/>
                  </a:lnTo>
                  <a:lnTo>
                    <a:pt x="334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8"/>
            <p:cNvSpPr>
              <a:spLocks/>
            </p:cNvSpPr>
            <p:nvPr/>
          </p:nvSpPr>
          <p:spPr bwMode="auto">
            <a:xfrm>
              <a:off x="1002" y="1726"/>
              <a:ext cx="536" cy="83"/>
            </a:xfrm>
            <a:custGeom>
              <a:avLst/>
              <a:gdLst/>
              <a:ahLst/>
              <a:cxnLst>
                <a:cxn ang="0">
                  <a:pos x="1027" y="317"/>
                </a:cxn>
                <a:cxn ang="0">
                  <a:pos x="1027" y="317"/>
                </a:cxn>
                <a:cxn ang="0">
                  <a:pos x="2054" y="158"/>
                </a:cxn>
                <a:cxn ang="0">
                  <a:pos x="1027" y="0"/>
                </a:cxn>
                <a:cxn ang="0">
                  <a:pos x="0" y="158"/>
                </a:cxn>
                <a:cxn ang="0">
                  <a:pos x="1027" y="317"/>
                </a:cxn>
              </a:cxnLst>
              <a:rect l="0" t="0" r="r" b="b"/>
              <a:pathLst>
                <a:path w="2054" h="317">
                  <a:moveTo>
                    <a:pt x="1027" y="317"/>
                  </a:moveTo>
                  <a:lnTo>
                    <a:pt x="1027" y="317"/>
                  </a:lnTo>
                  <a:cubicBezTo>
                    <a:pt x="1594" y="317"/>
                    <a:pt x="2054" y="246"/>
                    <a:pt x="2054" y="158"/>
                  </a:cubicBezTo>
                  <a:cubicBezTo>
                    <a:pt x="2054" y="71"/>
                    <a:pt x="1594" y="0"/>
                    <a:pt x="1027" y="0"/>
                  </a:cubicBezTo>
                  <a:cubicBezTo>
                    <a:pt x="460" y="0"/>
                    <a:pt x="0" y="71"/>
                    <a:pt x="0" y="158"/>
                  </a:cubicBezTo>
                  <a:cubicBezTo>
                    <a:pt x="0" y="246"/>
                    <a:pt x="460" y="317"/>
                    <a:pt x="1027" y="317"/>
                  </a:cubicBezTo>
                  <a:close/>
                </a:path>
              </a:pathLst>
            </a:custGeom>
            <a:solidFill>
              <a:srgbClr val="A4BF1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9"/>
            <p:cNvSpPr>
              <a:spLocks/>
            </p:cNvSpPr>
            <p:nvPr/>
          </p:nvSpPr>
          <p:spPr bwMode="auto">
            <a:xfrm>
              <a:off x="1137" y="1713"/>
              <a:ext cx="265" cy="35"/>
            </a:xfrm>
            <a:custGeom>
              <a:avLst/>
              <a:gdLst/>
              <a:ahLst/>
              <a:cxnLst>
                <a:cxn ang="0">
                  <a:pos x="54" y="0"/>
                </a:cxn>
                <a:cxn ang="0">
                  <a:pos x="54" y="0"/>
                </a:cxn>
                <a:cxn ang="0">
                  <a:pos x="0" y="53"/>
                </a:cxn>
                <a:cxn ang="0">
                  <a:pos x="0" y="81"/>
                </a:cxn>
                <a:cxn ang="0">
                  <a:pos x="54" y="134"/>
                </a:cxn>
                <a:cxn ang="0">
                  <a:pos x="960" y="134"/>
                </a:cxn>
                <a:cxn ang="0">
                  <a:pos x="1013" y="81"/>
                </a:cxn>
                <a:cxn ang="0">
                  <a:pos x="1013" y="53"/>
                </a:cxn>
                <a:cxn ang="0">
                  <a:pos x="960" y="0"/>
                </a:cxn>
                <a:cxn ang="0">
                  <a:pos x="54" y="0"/>
                </a:cxn>
              </a:cxnLst>
              <a:rect l="0" t="0" r="r" b="b"/>
              <a:pathLst>
                <a:path w="1013" h="134">
                  <a:moveTo>
                    <a:pt x="54" y="0"/>
                  </a:moveTo>
                  <a:lnTo>
                    <a:pt x="54" y="0"/>
                  </a:lnTo>
                  <a:cubicBezTo>
                    <a:pt x="54" y="0"/>
                    <a:pt x="0" y="0"/>
                    <a:pt x="0" y="53"/>
                  </a:cubicBezTo>
                  <a:lnTo>
                    <a:pt x="0" y="81"/>
                  </a:lnTo>
                  <a:cubicBezTo>
                    <a:pt x="0" y="81"/>
                    <a:pt x="0" y="134"/>
                    <a:pt x="54" y="134"/>
                  </a:cubicBezTo>
                  <a:lnTo>
                    <a:pt x="960" y="134"/>
                  </a:lnTo>
                  <a:cubicBezTo>
                    <a:pt x="960" y="134"/>
                    <a:pt x="1013" y="134"/>
                    <a:pt x="1013" y="81"/>
                  </a:cubicBezTo>
                  <a:lnTo>
                    <a:pt x="1013" y="53"/>
                  </a:lnTo>
                  <a:cubicBezTo>
                    <a:pt x="1013" y="53"/>
                    <a:pt x="1013" y="0"/>
                    <a:pt x="960" y="0"/>
                  </a:cubicBezTo>
                  <a:lnTo>
                    <a:pt x="54"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0"/>
            <p:cNvSpPr>
              <a:spLocks/>
            </p:cNvSpPr>
            <p:nvPr/>
          </p:nvSpPr>
          <p:spPr bwMode="auto">
            <a:xfrm>
              <a:off x="928" y="1712"/>
              <a:ext cx="233" cy="75"/>
            </a:xfrm>
            <a:custGeom>
              <a:avLst/>
              <a:gdLst/>
              <a:ahLst/>
              <a:cxnLst>
                <a:cxn ang="0">
                  <a:pos x="53" y="145"/>
                </a:cxn>
                <a:cxn ang="0">
                  <a:pos x="53" y="145"/>
                </a:cxn>
                <a:cxn ang="0">
                  <a:pos x="9" y="207"/>
                </a:cxn>
                <a:cxn ang="0">
                  <a:pos x="14" y="234"/>
                </a:cxn>
                <a:cxn ang="0">
                  <a:pos x="76" y="278"/>
                </a:cxn>
                <a:cxn ang="0">
                  <a:pos x="845" y="142"/>
                </a:cxn>
                <a:cxn ang="0">
                  <a:pos x="888" y="80"/>
                </a:cxn>
                <a:cxn ang="0">
                  <a:pos x="883" y="53"/>
                </a:cxn>
                <a:cxn ang="0">
                  <a:pos x="822" y="10"/>
                </a:cxn>
                <a:cxn ang="0">
                  <a:pos x="53" y="145"/>
                </a:cxn>
              </a:cxnLst>
              <a:rect l="0" t="0" r="r" b="b"/>
              <a:pathLst>
                <a:path w="897" h="287">
                  <a:moveTo>
                    <a:pt x="53" y="145"/>
                  </a:moveTo>
                  <a:lnTo>
                    <a:pt x="53" y="145"/>
                  </a:lnTo>
                  <a:cubicBezTo>
                    <a:pt x="53" y="145"/>
                    <a:pt x="0" y="154"/>
                    <a:pt x="9" y="207"/>
                  </a:cubicBezTo>
                  <a:lnTo>
                    <a:pt x="14" y="234"/>
                  </a:lnTo>
                  <a:cubicBezTo>
                    <a:pt x="14" y="234"/>
                    <a:pt x="23" y="287"/>
                    <a:pt x="76" y="278"/>
                  </a:cubicBezTo>
                  <a:lnTo>
                    <a:pt x="845" y="142"/>
                  </a:lnTo>
                  <a:cubicBezTo>
                    <a:pt x="845" y="142"/>
                    <a:pt x="897" y="133"/>
                    <a:pt x="888" y="80"/>
                  </a:cubicBezTo>
                  <a:lnTo>
                    <a:pt x="883" y="53"/>
                  </a:lnTo>
                  <a:cubicBezTo>
                    <a:pt x="883" y="53"/>
                    <a:pt x="874" y="0"/>
                    <a:pt x="822" y="10"/>
                  </a:cubicBezTo>
                  <a:lnTo>
                    <a:pt x="53" y="14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1"/>
            <p:cNvSpPr>
              <a:spLocks/>
            </p:cNvSpPr>
            <p:nvPr/>
          </p:nvSpPr>
          <p:spPr bwMode="auto">
            <a:xfrm>
              <a:off x="1375" y="1712"/>
              <a:ext cx="242" cy="76"/>
            </a:xfrm>
            <a:custGeom>
              <a:avLst/>
              <a:gdLst/>
              <a:ahLst/>
              <a:cxnLst>
                <a:cxn ang="0">
                  <a:pos x="876" y="151"/>
                </a:cxn>
                <a:cxn ang="0">
                  <a:pos x="876" y="151"/>
                </a:cxn>
                <a:cxn ang="0">
                  <a:pos x="919" y="213"/>
                </a:cxn>
                <a:cxn ang="0">
                  <a:pos x="914" y="240"/>
                </a:cxn>
                <a:cxn ang="0">
                  <a:pos x="852" y="283"/>
                </a:cxn>
                <a:cxn ang="0">
                  <a:pos x="53" y="142"/>
                </a:cxn>
                <a:cxn ang="0">
                  <a:pos x="10" y="80"/>
                </a:cxn>
                <a:cxn ang="0">
                  <a:pos x="14" y="53"/>
                </a:cxn>
                <a:cxn ang="0">
                  <a:pos x="76" y="10"/>
                </a:cxn>
                <a:cxn ang="0">
                  <a:pos x="876" y="151"/>
                </a:cxn>
              </a:cxnLst>
              <a:rect l="0" t="0" r="r" b="b"/>
              <a:pathLst>
                <a:path w="928" h="292">
                  <a:moveTo>
                    <a:pt x="876" y="151"/>
                  </a:moveTo>
                  <a:lnTo>
                    <a:pt x="876" y="151"/>
                  </a:lnTo>
                  <a:cubicBezTo>
                    <a:pt x="876" y="151"/>
                    <a:pt x="928" y="160"/>
                    <a:pt x="919" y="213"/>
                  </a:cubicBezTo>
                  <a:lnTo>
                    <a:pt x="914" y="240"/>
                  </a:lnTo>
                  <a:cubicBezTo>
                    <a:pt x="914" y="240"/>
                    <a:pt x="905" y="292"/>
                    <a:pt x="852" y="283"/>
                  </a:cubicBezTo>
                  <a:lnTo>
                    <a:pt x="53" y="142"/>
                  </a:lnTo>
                  <a:cubicBezTo>
                    <a:pt x="53" y="142"/>
                    <a:pt x="0" y="133"/>
                    <a:pt x="10" y="80"/>
                  </a:cubicBezTo>
                  <a:lnTo>
                    <a:pt x="14" y="53"/>
                  </a:lnTo>
                  <a:cubicBezTo>
                    <a:pt x="14" y="53"/>
                    <a:pt x="24" y="0"/>
                    <a:pt x="76" y="10"/>
                  </a:cubicBezTo>
                  <a:lnTo>
                    <a:pt x="876" y="151"/>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2"/>
            <p:cNvSpPr>
              <a:spLocks/>
            </p:cNvSpPr>
            <p:nvPr/>
          </p:nvSpPr>
          <p:spPr bwMode="auto">
            <a:xfrm>
              <a:off x="703" y="1750"/>
              <a:ext cx="258" cy="237"/>
            </a:xfrm>
            <a:custGeom>
              <a:avLst/>
              <a:gdLst/>
              <a:ahLst/>
              <a:cxnLst>
                <a:cxn ang="0">
                  <a:pos x="39" y="773"/>
                </a:cxn>
                <a:cxn ang="0">
                  <a:pos x="39" y="773"/>
                </a:cxn>
                <a:cxn ang="0">
                  <a:pos x="35" y="848"/>
                </a:cxn>
                <a:cxn ang="0">
                  <a:pos x="54" y="869"/>
                </a:cxn>
                <a:cxn ang="0">
                  <a:pos x="129" y="873"/>
                </a:cxn>
                <a:cxn ang="0">
                  <a:pos x="948" y="135"/>
                </a:cxn>
                <a:cxn ang="0">
                  <a:pos x="952" y="60"/>
                </a:cxn>
                <a:cxn ang="0">
                  <a:pos x="934" y="39"/>
                </a:cxn>
                <a:cxn ang="0">
                  <a:pos x="858" y="36"/>
                </a:cxn>
                <a:cxn ang="0">
                  <a:pos x="39" y="773"/>
                </a:cxn>
              </a:cxnLst>
              <a:rect l="0" t="0" r="r" b="b"/>
              <a:pathLst>
                <a:path w="988" h="909">
                  <a:moveTo>
                    <a:pt x="39" y="773"/>
                  </a:moveTo>
                  <a:lnTo>
                    <a:pt x="39" y="773"/>
                  </a:lnTo>
                  <a:cubicBezTo>
                    <a:pt x="39" y="773"/>
                    <a:pt x="0" y="809"/>
                    <a:pt x="35" y="848"/>
                  </a:cubicBezTo>
                  <a:lnTo>
                    <a:pt x="54" y="869"/>
                  </a:lnTo>
                  <a:cubicBezTo>
                    <a:pt x="54" y="869"/>
                    <a:pt x="90" y="909"/>
                    <a:pt x="129" y="873"/>
                  </a:cubicBezTo>
                  <a:lnTo>
                    <a:pt x="948" y="135"/>
                  </a:lnTo>
                  <a:cubicBezTo>
                    <a:pt x="948" y="135"/>
                    <a:pt x="988" y="100"/>
                    <a:pt x="952" y="60"/>
                  </a:cubicBezTo>
                  <a:lnTo>
                    <a:pt x="934" y="39"/>
                  </a:lnTo>
                  <a:cubicBezTo>
                    <a:pt x="934" y="39"/>
                    <a:pt x="898" y="0"/>
                    <a:pt x="858" y="36"/>
                  </a:cubicBezTo>
                  <a:lnTo>
                    <a:pt x="39" y="77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33"/>
            <p:cNvSpPr>
              <a:spLocks/>
            </p:cNvSpPr>
            <p:nvPr/>
          </p:nvSpPr>
          <p:spPr bwMode="auto">
            <a:xfrm>
              <a:off x="1580" y="1748"/>
              <a:ext cx="260" cy="239"/>
            </a:xfrm>
            <a:custGeom>
              <a:avLst/>
              <a:gdLst/>
              <a:ahLst/>
              <a:cxnLst>
                <a:cxn ang="0">
                  <a:pos x="955" y="779"/>
                </a:cxn>
                <a:cxn ang="0">
                  <a:pos x="955" y="779"/>
                </a:cxn>
                <a:cxn ang="0">
                  <a:pos x="959" y="854"/>
                </a:cxn>
                <a:cxn ang="0">
                  <a:pos x="941" y="875"/>
                </a:cxn>
                <a:cxn ang="0">
                  <a:pos x="865" y="879"/>
                </a:cxn>
                <a:cxn ang="0">
                  <a:pos x="40" y="135"/>
                </a:cxn>
                <a:cxn ang="0">
                  <a:pos x="36" y="60"/>
                </a:cxn>
                <a:cxn ang="0">
                  <a:pos x="54" y="39"/>
                </a:cxn>
                <a:cxn ang="0">
                  <a:pos x="130" y="35"/>
                </a:cxn>
                <a:cxn ang="0">
                  <a:pos x="955" y="779"/>
                </a:cxn>
              </a:cxnLst>
              <a:rect l="0" t="0" r="r" b="b"/>
              <a:pathLst>
                <a:path w="995" h="915">
                  <a:moveTo>
                    <a:pt x="955" y="779"/>
                  </a:moveTo>
                  <a:lnTo>
                    <a:pt x="955" y="779"/>
                  </a:lnTo>
                  <a:cubicBezTo>
                    <a:pt x="955" y="779"/>
                    <a:pt x="995" y="815"/>
                    <a:pt x="959" y="854"/>
                  </a:cubicBezTo>
                  <a:lnTo>
                    <a:pt x="941" y="875"/>
                  </a:lnTo>
                  <a:cubicBezTo>
                    <a:pt x="941" y="875"/>
                    <a:pt x="905" y="915"/>
                    <a:pt x="865" y="879"/>
                  </a:cubicBezTo>
                  <a:lnTo>
                    <a:pt x="40" y="135"/>
                  </a:lnTo>
                  <a:cubicBezTo>
                    <a:pt x="40" y="135"/>
                    <a:pt x="0" y="100"/>
                    <a:pt x="36" y="60"/>
                  </a:cubicBezTo>
                  <a:lnTo>
                    <a:pt x="54" y="39"/>
                  </a:lnTo>
                  <a:cubicBezTo>
                    <a:pt x="54" y="39"/>
                    <a:pt x="90" y="0"/>
                    <a:pt x="130" y="35"/>
                  </a:cubicBezTo>
                  <a:lnTo>
                    <a:pt x="955" y="779"/>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34"/>
            <p:cNvSpPr>
              <a:spLocks/>
            </p:cNvSpPr>
            <p:nvPr/>
          </p:nvSpPr>
          <p:spPr bwMode="auto">
            <a:xfrm>
              <a:off x="704" y="1946"/>
              <a:ext cx="590" cy="845"/>
            </a:xfrm>
            <a:custGeom>
              <a:avLst/>
              <a:gdLst/>
              <a:ahLst/>
              <a:cxnLst>
                <a:cxn ang="0">
                  <a:pos x="30" y="120"/>
                </a:cxn>
                <a:cxn ang="0">
                  <a:pos x="30" y="120"/>
                </a:cxn>
                <a:cxn ang="0">
                  <a:pos x="44" y="45"/>
                </a:cxn>
                <a:cxn ang="0">
                  <a:pos x="67" y="30"/>
                </a:cxn>
                <a:cxn ang="0">
                  <a:pos x="141" y="44"/>
                </a:cxn>
                <a:cxn ang="0">
                  <a:pos x="2235" y="3120"/>
                </a:cxn>
                <a:cxn ang="0">
                  <a:pos x="2221" y="3194"/>
                </a:cxn>
                <a:cxn ang="0">
                  <a:pos x="2198" y="3209"/>
                </a:cxn>
                <a:cxn ang="0">
                  <a:pos x="2124" y="3195"/>
                </a:cxn>
                <a:cxn ang="0">
                  <a:pos x="30" y="120"/>
                </a:cxn>
              </a:cxnLst>
              <a:rect l="0" t="0" r="r" b="b"/>
              <a:pathLst>
                <a:path w="2265" h="3239">
                  <a:moveTo>
                    <a:pt x="30" y="120"/>
                  </a:moveTo>
                  <a:lnTo>
                    <a:pt x="30" y="120"/>
                  </a:lnTo>
                  <a:cubicBezTo>
                    <a:pt x="30" y="120"/>
                    <a:pt x="0" y="76"/>
                    <a:pt x="44" y="45"/>
                  </a:cubicBezTo>
                  <a:lnTo>
                    <a:pt x="67" y="30"/>
                  </a:lnTo>
                  <a:cubicBezTo>
                    <a:pt x="67" y="30"/>
                    <a:pt x="111" y="0"/>
                    <a:pt x="141" y="44"/>
                  </a:cubicBezTo>
                  <a:lnTo>
                    <a:pt x="2235" y="3120"/>
                  </a:lnTo>
                  <a:cubicBezTo>
                    <a:pt x="2235" y="3120"/>
                    <a:pt x="2265" y="3164"/>
                    <a:pt x="2221" y="3194"/>
                  </a:cubicBezTo>
                  <a:lnTo>
                    <a:pt x="2198" y="3209"/>
                  </a:lnTo>
                  <a:cubicBezTo>
                    <a:pt x="2198" y="3209"/>
                    <a:pt x="2154" y="3239"/>
                    <a:pt x="2124" y="3195"/>
                  </a:cubicBezTo>
                  <a:lnTo>
                    <a:pt x="30"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5"/>
            <p:cNvSpPr>
              <a:spLocks/>
            </p:cNvSpPr>
            <p:nvPr/>
          </p:nvSpPr>
          <p:spPr bwMode="auto">
            <a:xfrm>
              <a:off x="1249" y="1946"/>
              <a:ext cx="592" cy="846"/>
            </a:xfrm>
            <a:custGeom>
              <a:avLst/>
              <a:gdLst/>
              <a:ahLst/>
              <a:cxnLst>
                <a:cxn ang="0">
                  <a:pos x="2239" y="120"/>
                </a:cxn>
                <a:cxn ang="0">
                  <a:pos x="2239" y="120"/>
                </a:cxn>
                <a:cxn ang="0">
                  <a:pos x="2225" y="45"/>
                </a:cxn>
                <a:cxn ang="0">
                  <a:pos x="2202" y="30"/>
                </a:cxn>
                <a:cxn ang="0">
                  <a:pos x="2128" y="44"/>
                </a:cxn>
                <a:cxn ang="0">
                  <a:pos x="30" y="3124"/>
                </a:cxn>
                <a:cxn ang="0">
                  <a:pos x="44" y="3198"/>
                </a:cxn>
                <a:cxn ang="0">
                  <a:pos x="67" y="3214"/>
                </a:cxn>
                <a:cxn ang="0">
                  <a:pos x="141" y="3200"/>
                </a:cxn>
                <a:cxn ang="0">
                  <a:pos x="2239" y="120"/>
                </a:cxn>
              </a:cxnLst>
              <a:rect l="0" t="0" r="r" b="b"/>
              <a:pathLst>
                <a:path w="2269" h="3244">
                  <a:moveTo>
                    <a:pt x="2239" y="120"/>
                  </a:moveTo>
                  <a:lnTo>
                    <a:pt x="2239" y="120"/>
                  </a:lnTo>
                  <a:cubicBezTo>
                    <a:pt x="2239" y="120"/>
                    <a:pt x="2269" y="76"/>
                    <a:pt x="2225" y="45"/>
                  </a:cubicBezTo>
                  <a:lnTo>
                    <a:pt x="2202" y="30"/>
                  </a:lnTo>
                  <a:cubicBezTo>
                    <a:pt x="2202" y="30"/>
                    <a:pt x="2158" y="0"/>
                    <a:pt x="2128" y="44"/>
                  </a:cubicBezTo>
                  <a:lnTo>
                    <a:pt x="30" y="3124"/>
                  </a:lnTo>
                  <a:cubicBezTo>
                    <a:pt x="30" y="3124"/>
                    <a:pt x="0" y="3168"/>
                    <a:pt x="44" y="3198"/>
                  </a:cubicBezTo>
                  <a:lnTo>
                    <a:pt x="67" y="3214"/>
                  </a:lnTo>
                  <a:cubicBezTo>
                    <a:pt x="67" y="3214"/>
                    <a:pt x="111" y="3244"/>
                    <a:pt x="141" y="3200"/>
                  </a:cubicBezTo>
                  <a:lnTo>
                    <a:pt x="2239"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6"/>
            <p:cNvSpPr>
              <a:spLocks/>
            </p:cNvSpPr>
            <p:nvPr/>
          </p:nvSpPr>
          <p:spPr bwMode="auto">
            <a:xfrm>
              <a:off x="1007" y="2011"/>
              <a:ext cx="530" cy="35"/>
            </a:xfrm>
            <a:custGeom>
              <a:avLst/>
              <a:gdLst/>
              <a:ahLst/>
              <a:cxnLst>
                <a:cxn ang="0">
                  <a:pos x="53" y="134"/>
                </a:cxn>
                <a:cxn ang="0">
                  <a:pos x="53" y="134"/>
                </a:cxn>
                <a:cxn ang="0">
                  <a:pos x="0" y="81"/>
                </a:cxn>
                <a:cxn ang="0">
                  <a:pos x="0" y="53"/>
                </a:cxn>
                <a:cxn ang="0">
                  <a:pos x="53" y="0"/>
                </a:cxn>
                <a:cxn ang="0">
                  <a:pos x="1977" y="0"/>
                </a:cxn>
                <a:cxn ang="0">
                  <a:pos x="2031" y="53"/>
                </a:cxn>
                <a:cxn ang="0">
                  <a:pos x="2031" y="81"/>
                </a:cxn>
                <a:cxn ang="0">
                  <a:pos x="1977" y="134"/>
                </a:cxn>
                <a:cxn ang="0">
                  <a:pos x="53" y="134"/>
                </a:cxn>
              </a:cxnLst>
              <a:rect l="0" t="0" r="r" b="b"/>
              <a:pathLst>
                <a:path w="2031" h="134">
                  <a:moveTo>
                    <a:pt x="53" y="134"/>
                  </a:moveTo>
                  <a:lnTo>
                    <a:pt x="53" y="134"/>
                  </a:lnTo>
                  <a:cubicBezTo>
                    <a:pt x="53" y="134"/>
                    <a:pt x="0" y="134"/>
                    <a:pt x="0" y="81"/>
                  </a:cubicBezTo>
                  <a:lnTo>
                    <a:pt x="0" y="53"/>
                  </a:lnTo>
                  <a:cubicBezTo>
                    <a:pt x="0" y="53"/>
                    <a:pt x="0" y="0"/>
                    <a:pt x="53" y="0"/>
                  </a:cubicBezTo>
                  <a:lnTo>
                    <a:pt x="1977" y="0"/>
                  </a:lnTo>
                  <a:cubicBezTo>
                    <a:pt x="1977" y="0"/>
                    <a:pt x="2031" y="0"/>
                    <a:pt x="2031" y="53"/>
                  </a:cubicBezTo>
                  <a:lnTo>
                    <a:pt x="2031" y="81"/>
                  </a:lnTo>
                  <a:cubicBezTo>
                    <a:pt x="2031" y="81"/>
                    <a:pt x="2031" y="134"/>
                    <a:pt x="1977" y="134"/>
                  </a:cubicBezTo>
                  <a:lnTo>
                    <a:pt x="53" y="1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37"/>
            <p:cNvSpPr>
              <a:spLocks/>
            </p:cNvSpPr>
            <p:nvPr/>
          </p:nvSpPr>
          <p:spPr bwMode="auto">
            <a:xfrm>
              <a:off x="707" y="1943"/>
              <a:ext cx="327" cy="106"/>
            </a:xfrm>
            <a:custGeom>
              <a:avLst/>
              <a:gdLst/>
              <a:ahLst/>
              <a:cxnLst>
                <a:cxn ang="0">
                  <a:pos x="53" y="143"/>
                </a:cxn>
                <a:cxn ang="0">
                  <a:pos x="53" y="143"/>
                </a:cxn>
                <a:cxn ang="0">
                  <a:pos x="12" y="79"/>
                </a:cxn>
                <a:cxn ang="0">
                  <a:pos x="18" y="52"/>
                </a:cxn>
                <a:cxn ang="0">
                  <a:pos x="82" y="12"/>
                </a:cxn>
                <a:cxn ang="0">
                  <a:pos x="1205" y="261"/>
                </a:cxn>
                <a:cxn ang="0">
                  <a:pos x="1246" y="324"/>
                </a:cxn>
                <a:cxn ang="0">
                  <a:pos x="1240" y="351"/>
                </a:cxn>
                <a:cxn ang="0">
                  <a:pos x="1176" y="392"/>
                </a:cxn>
                <a:cxn ang="0">
                  <a:pos x="53" y="143"/>
                </a:cxn>
              </a:cxnLst>
              <a:rect l="0" t="0" r="r" b="b"/>
              <a:pathLst>
                <a:path w="1257" h="404">
                  <a:moveTo>
                    <a:pt x="53" y="143"/>
                  </a:moveTo>
                  <a:lnTo>
                    <a:pt x="53" y="143"/>
                  </a:lnTo>
                  <a:cubicBezTo>
                    <a:pt x="53" y="143"/>
                    <a:pt x="0" y="131"/>
                    <a:pt x="12" y="79"/>
                  </a:cubicBezTo>
                  <a:lnTo>
                    <a:pt x="18" y="52"/>
                  </a:lnTo>
                  <a:cubicBezTo>
                    <a:pt x="18" y="52"/>
                    <a:pt x="30" y="0"/>
                    <a:pt x="82" y="12"/>
                  </a:cubicBezTo>
                  <a:lnTo>
                    <a:pt x="1205" y="261"/>
                  </a:lnTo>
                  <a:cubicBezTo>
                    <a:pt x="1205" y="261"/>
                    <a:pt x="1257" y="272"/>
                    <a:pt x="1246" y="324"/>
                  </a:cubicBezTo>
                  <a:lnTo>
                    <a:pt x="1240" y="351"/>
                  </a:lnTo>
                  <a:cubicBezTo>
                    <a:pt x="1240" y="351"/>
                    <a:pt x="1228" y="404"/>
                    <a:pt x="1176" y="392"/>
                  </a:cubicBezTo>
                  <a:lnTo>
                    <a:pt x="5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8"/>
            <p:cNvSpPr>
              <a:spLocks/>
            </p:cNvSpPr>
            <p:nvPr/>
          </p:nvSpPr>
          <p:spPr bwMode="auto">
            <a:xfrm>
              <a:off x="1508" y="1944"/>
              <a:ext cx="325" cy="104"/>
            </a:xfrm>
            <a:custGeom>
              <a:avLst/>
              <a:gdLst/>
              <a:ahLst/>
              <a:cxnLst>
                <a:cxn ang="0">
                  <a:pos x="1196" y="143"/>
                </a:cxn>
                <a:cxn ang="0">
                  <a:pos x="1196" y="143"/>
                </a:cxn>
                <a:cxn ang="0">
                  <a:pos x="1236" y="79"/>
                </a:cxn>
                <a:cxn ang="0">
                  <a:pos x="1230" y="52"/>
                </a:cxn>
                <a:cxn ang="0">
                  <a:pos x="1167" y="12"/>
                </a:cxn>
                <a:cxn ang="0">
                  <a:pos x="52" y="259"/>
                </a:cxn>
                <a:cxn ang="0">
                  <a:pos x="11" y="322"/>
                </a:cxn>
                <a:cxn ang="0">
                  <a:pos x="17" y="349"/>
                </a:cxn>
                <a:cxn ang="0">
                  <a:pos x="81" y="390"/>
                </a:cxn>
                <a:cxn ang="0">
                  <a:pos x="1196" y="143"/>
                </a:cxn>
              </a:cxnLst>
              <a:rect l="0" t="0" r="r" b="b"/>
              <a:pathLst>
                <a:path w="1248" h="401">
                  <a:moveTo>
                    <a:pt x="1196" y="143"/>
                  </a:moveTo>
                  <a:lnTo>
                    <a:pt x="1196" y="143"/>
                  </a:lnTo>
                  <a:cubicBezTo>
                    <a:pt x="1196" y="143"/>
                    <a:pt x="1248" y="131"/>
                    <a:pt x="1236" y="79"/>
                  </a:cubicBezTo>
                  <a:lnTo>
                    <a:pt x="1230" y="52"/>
                  </a:lnTo>
                  <a:cubicBezTo>
                    <a:pt x="1230" y="52"/>
                    <a:pt x="1219" y="0"/>
                    <a:pt x="1167" y="12"/>
                  </a:cubicBezTo>
                  <a:lnTo>
                    <a:pt x="52" y="259"/>
                  </a:lnTo>
                  <a:cubicBezTo>
                    <a:pt x="52" y="259"/>
                    <a:pt x="0" y="270"/>
                    <a:pt x="11" y="322"/>
                  </a:cubicBezTo>
                  <a:lnTo>
                    <a:pt x="17" y="349"/>
                  </a:lnTo>
                  <a:cubicBezTo>
                    <a:pt x="17" y="349"/>
                    <a:pt x="29" y="401"/>
                    <a:pt x="81" y="390"/>
                  </a:cubicBezTo>
                  <a:lnTo>
                    <a:pt x="1196"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39"/>
            <p:cNvSpPr>
              <a:spLocks/>
            </p:cNvSpPr>
            <p:nvPr/>
          </p:nvSpPr>
          <p:spPr bwMode="auto">
            <a:xfrm>
              <a:off x="1109" y="1786"/>
              <a:ext cx="325" cy="35"/>
            </a:xfrm>
            <a:custGeom>
              <a:avLst/>
              <a:gdLst/>
              <a:ahLst/>
              <a:cxnLst>
                <a:cxn ang="0">
                  <a:pos x="53" y="135"/>
                </a:cxn>
                <a:cxn ang="0">
                  <a:pos x="53" y="135"/>
                </a:cxn>
                <a:cxn ang="0">
                  <a:pos x="0" y="81"/>
                </a:cxn>
                <a:cxn ang="0">
                  <a:pos x="0" y="54"/>
                </a:cxn>
                <a:cxn ang="0">
                  <a:pos x="53" y="0"/>
                </a:cxn>
                <a:cxn ang="0">
                  <a:pos x="1195" y="0"/>
                </a:cxn>
                <a:cxn ang="0">
                  <a:pos x="1248" y="54"/>
                </a:cxn>
                <a:cxn ang="0">
                  <a:pos x="1248" y="81"/>
                </a:cxn>
                <a:cxn ang="0">
                  <a:pos x="1195" y="135"/>
                </a:cxn>
                <a:cxn ang="0">
                  <a:pos x="53" y="135"/>
                </a:cxn>
              </a:cxnLst>
              <a:rect l="0" t="0" r="r" b="b"/>
              <a:pathLst>
                <a:path w="1248" h="135">
                  <a:moveTo>
                    <a:pt x="53" y="135"/>
                  </a:moveTo>
                  <a:lnTo>
                    <a:pt x="53" y="135"/>
                  </a:lnTo>
                  <a:cubicBezTo>
                    <a:pt x="53" y="135"/>
                    <a:pt x="0" y="135"/>
                    <a:pt x="0" y="81"/>
                  </a:cubicBezTo>
                  <a:lnTo>
                    <a:pt x="0" y="54"/>
                  </a:lnTo>
                  <a:cubicBezTo>
                    <a:pt x="0" y="54"/>
                    <a:pt x="0" y="0"/>
                    <a:pt x="53" y="0"/>
                  </a:cubicBezTo>
                  <a:lnTo>
                    <a:pt x="1195" y="0"/>
                  </a:lnTo>
                  <a:cubicBezTo>
                    <a:pt x="1195" y="0"/>
                    <a:pt x="1248" y="0"/>
                    <a:pt x="1248" y="54"/>
                  </a:cubicBezTo>
                  <a:lnTo>
                    <a:pt x="1248" y="81"/>
                  </a:lnTo>
                  <a:cubicBezTo>
                    <a:pt x="1248" y="81"/>
                    <a:pt x="1248" y="135"/>
                    <a:pt x="1195" y="135"/>
                  </a:cubicBezTo>
                  <a:lnTo>
                    <a:pt x="53" y="13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40"/>
            <p:cNvSpPr>
              <a:spLocks/>
            </p:cNvSpPr>
            <p:nvPr/>
          </p:nvSpPr>
          <p:spPr bwMode="auto">
            <a:xfrm>
              <a:off x="927" y="1749"/>
              <a:ext cx="212" cy="74"/>
            </a:xfrm>
            <a:custGeom>
              <a:avLst/>
              <a:gdLst/>
              <a:ahLst/>
              <a:cxnLst>
                <a:cxn ang="0">
                  <a:pos x="52" y="142"/>
                </a:cxn>
                <a:cxn ang="0">
                  <a:pos x="52" y="142"/>
                </a:cxn>
                <a:cxn ang="0">
                  <a:pos x="10" y="80"/>
                </a:cxn>
                <a:cxn ang="0">
                  <a:pos x="15" y="53"/>
                </a:cxn>
                <a:cxn ang="0">
                  <a:pos x="78" y="11"/>
                </a:cxn>
                <a:cxn ang="0">
                  <a:pos x="758" y="143"/>
                </a:cxn>
                <a:cxn ang="0">
                  <a:pos x="800" y="205"/>
                </a:cxn>
                <a:cxn ang="0">
                  <a:pos x="795" y="232"/>
                </a:cxn>
                <a:cxn ang="0">
                  <a:pos x="732" y="275"/>
                </a:cxn>
                <a:cxn ang="0">
                  <a:pos x="52" y="142"/>
                </a:cxn>
              </a:cxnLst>
              <a:rect l="0" t="0" r="r" b="b"/>
              <a:pathLst>
                <a:path w="810" h="285">
                  <a:moveTo>
                    <a:pt x="52" y="142"/>
                  </a:moveTo>
                  <a:lnTo>
                    <a:pt x="52" y="142"/>
                  </a:lnTo>
                  <a:cubicBezTo>
                    <a:pt x="52" y="142"/>
                    <a:pt x="0" y="132"/>
                    <a:pt x="10" y="80"/>
                  </a:cubicBezTo>
                  <a:lnTo>
                    <a:pt x="15" y="53"/>
                  </a:lnTo>
                  <a:cubicBezTo>
                    <a:pt x="15" y="53"/>
                    <a:pt x="26" y="0"/>
                    <a:pt x="78" y="11"/>
                  </a:cubicBezTo>
                  <a:lnTo>
                    <a:pt x="758" y="143"/>
                  </a:lnTo>
                  <a:cubicBezTo>
                    <a:pt x="758" y="143"/>
                    <a:pt x="810" y="153"/>
                    <a:pt x="800" y="205"/>
                  </a:cubicBezTo>
                  <a:lnTo>
                    <a:pt x="795" y="232"/>
                  </a:lnTo>
                  <a:cubicBezTo>
                    <a:pt x="795" y="232"/>
                    <a:pt x="784" y="285"/>
                    <a:pt x="732" y="275"/>
                  </a:cubicBezTo>
                  <a:lnTo>
                    <a:pt x="52" y="142"/>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1"/>
            <p:cNvSpPr>
              <a:spLocks/>
            </p:cNvSpPr>
            <p:nvPr/>
          </p:nvSpPr>
          <p:spPr bwMode="auto">
            <a:xfrm>
              <a:off x="1411" y="1749"/>
              <a:ext cx="207" cy="73"/>
            </a:xfrm>
            <a:custGeom>
              <a:avLst/>
              <a:gdLst/>
              <a:ahLst/>
              <a:cxnLst>
                <a:cxn ang="0">
                  <a:pos x="743" y="143"/>
                </a:cxn>
                <a:cxn ang="0">
                  <a:pos x="743" y="143"/>
                </a:cxn>
                <a:cxn ang="0">
                  <a:pos x="785" y="80"/>
                </a:cxn>
                <a:cxn ang="0">
                  <a:pos x="779" y="53"/>
                </a:cxn>
                <a:cxn ang="0">
                  <a:pos x="717" y="11"/>
                </a:cxn>
                <a:cxn ang="0">
                  <a:pos x="52" y="140"/>
                </a:cxn>
                <a:cxn ang="0">
                  <a:pos x="10" y="202"/>
                </a:cxn>
                <a:cxn ang="0">
                  <a:pos x="15" y="230"/>
                </a:cxn>
                <a:cxn ang="0">
                  <a:pos x="78" y="272"/>
                </a:cxn>
                <a:cxn ang="0">
                  <a:pos x="743" y="143"/>
                </a:cxn>
              </a:cxnLst>
              <a:rect l="0" t="0" r="r" b="b"/>
              <a:pathLst>
                <a:path w="795" h="282">
                  <a:moveTo>
                    <a:pt x="743" y="143"/>
                  </a:moveTo>
                  <a:lnTo>
                    <a:pt x="743" y="143"/>
                  </a:lnTo>
                  <a:cubicBezTo>
                    <a:pt x="743" y="143"/>
                    <a:pt x="795" y="132"/>
                    <a:pt x="785" y="80"/>
                  </a:cubicBezTo>
                  <a:lnTo>
                    <a:pt x="779" y="53"/>
                  </a:lnTo>
                  <a:cubicBezTo>
                    <a:pt x="779" y="53"/>
                    <a:pt x="769" y="0"/>
                    <a:pt x="717" y="11"/>
                  </a:cubicBezTo>
                  <a:lnTo>
                    <a:pt x="52" y="140"/>
                  </a:lnTo>
                  <a:cubicBezTo>
                    <a:pt x="52" y="140"/>
                    <a:pt x="0" y="150"/>
                    <a:pt x="10" y="202"/>
                  </a:cubicBezTo>
                  <a:lnTo>
                    <a:pt x="15" y="230"/>
                  </a:lnTo>
                  <a:cubicBezTo>
                    <a:pt x="15" y="230"/>
                    <a:pt x="25" y="282"/>
                    <a:pt x="78" y="272"/>
                  </a:cubicBezTo>
                  <a:lnTo>
                    <a:pt x="74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2"/>
            <p:cNvSpPr>
              <a:spLocks/>
            </p:cNvSpPr>
            <p:nvPr/>
          </p:nvSpPr>
          <p:spPr bwMode="auto">
            <a:xfrm>
              <a:off x="998" y="1793"/>
              <a:ext cx="149" cy="246"/>
            </a:xfrm>
            <a:custGeom>
              <a:avLst/>
              <a:gdLst/>
              <a:ahLst/>
              <a:cxnLst>
                <a:cxn ang="0">
                  <a:pos x="24" y="834"/>
                </a:cxn>
                <a:cxn ang="0">
                  <a:pos x="24" y="834"/>
                </a:cxn>
                <a:cxn ang="0">
                  <a:pos x="47" y="906"/>
                </a:cxn>
                <a:cxn ang="0">
                  <a:pos x="72" y="918"/>
                </a:cxn>
                <a:cxn ang="0">
                  <a:pos x="144" y="895"/>
                </a:cxn>
                <a:cxn ang="0">
                  <a:pos x="544" y="109"/>
                </a:cxn>
                <a:cxn ang="0">
                  <a:pos x="521" y="37"/>
                </a:cxn>
                <a:cxn ang="0">
                  <a:pos x="496" y="24"/>
                </a:cxn>
                <a:cxn ang="0">
                  <a:pos x="425" y="48"/>
                </a:cxn>
                <a:cxn ang="0">
                  <a:pos x="24" y="834"/>
                </a:cxn>
              </a:cxnLst>
              <a:rect l="0" t="0" r="r" b="b"/>
              <a:pathLst>
                <a:path w="569" h="943">
                  <a:moveTo>
                    <a:pt x="24" y="834"/>
                  </a:moveTo>
                  <a:lnTo>
                    <a:pt x="24" y="834"/>
                  </a:lnTo>
                  <a:cubicBezTo>
                    <a:pt x="24" y="834"/>
                    <a:pt x="0" y="882"/>
                    <a:pt x="47" y="906"/>
                  </a:cubicBezTo>
                  <a:lnTo>
                    <a:pt x="72" y="918"/>
                  </a:lnTo>
                  <a:cubicBezTo>
                    <a:pt x="72" y="918"/>
                    <a:pt x="119" y="943"/>
                    <a:pt x="144" y="895"/>
                  </a:cubicBezTo>
                  <a:lnTo>
                    <a:pt x="544" y="109"/>
                  </a:lnTo>
                  <a:cubicBezTo>
                    <a:pt x="544" y="109"/>
                    <a:pt x="569" y="61"/>
                    <a:pt x="521" y="37"/>
                  </a:cubicBezTo>
                  <a:lnTo>
                    <a:pt x="496" y="24"/>
                  </a:lnTo>
                  <a:cubicBezTo>
                    <a:pt x="496" y="24"/>
                    <a:pt x="449" y="0"/>
                    <a:pt x="425" y="48"/>
                  </a:cubicBezTo>
                  <a:lnTo>
                    <a:pt x="24"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3"/>
            <p:cNvSpPr>
              <a:spLocks/>
            </p:cNvSpPr>
            <p:nvPr/>
          </p:nvSpPr>
          <p:spPr bwMode="auto">
            <a:xfrm>
              <a:off x="1401" y="1793"/>
              <a:ext cx="148" cy="246"/>
            </a:xfrm>
            <a:custGeom>
              <a:avLst/>
              <a:gdLst/>
              <a:ahLst/>
              <a:cxnLst>
                <a:cxn ang="0">
                  <a:pos x="545" y="834"/>
                </a:cxn>
                <a:cxn ang="0">
                  <a:pos x="545" y="834"/>
                </a:cxn>
                <a:cxn ang="0">
                  <a:pos x="522" y="906"/>
                </a:cxn>
                <a:cxn ang="0">
                  <a:pos x="497" y="918"/>
                </a:cxn>
                <a:cxn ang="0">
                  <a:pos x="425" y="895"/>
                </a:cxn>
                <a:cxn ang="0">
                  <a:pos x="25" y="109"/>
                </a:cxn>
                <a:cxn ang="0">
                  <a:pos x="48" y="37"/>
                </a:cxn>
                <a:cxn ang="0">
                  <a:pos x="73" y="24"/>
                </a:cxn>
                <a:cxn ang="0">
                  <a:pos x="144" y="48"/>
                </a:cxn>
                <a:cxn ang="0">
                  <a:pos x="545" y="834"/>
                </a:cxn>
              </a:cxnLst>
              <a:rect l="0" t="0" r="r" b="b"/>
              <a:pathLst>
                <a:path w="569" h="943">
                  <a:moveTo>
                    <a:pt x="545" y="834"/>
                  </a:moveTo>
                  <a:lnTo>
                    <a:pt x="545" y="834"/>
                  </a:lnTo>
                  <a:cubicBezTo>
                    <a:pt x="545" y="834"/>
                    <a:pt x="569" y="882"/>
                    <a:pt x="522" y="906"/>
                  </a:cubicBezTo>
                  <a:lnTo>
                    <a:pt x="497" y="918"/>
                  </a:lnTo>
                  <a:cubicBezTo>
                    <a:pt x="497" y="918"/>
                    <a:pt x="450" y="943"/>
                    <a:pt x="425" y="895"/>
                  </a:cubicBezTo>
                  <a:lnTo>
                    <a:pt x="25" y="109"/>
                  </a:lnTo>
                  <a:cubicBezTo>
                    <a:pt x="25" y="109"/>
                    <a:pt x="0" y="61"/>
                    <a:pt x="48" y="37"/>
                  </a:cubicBezTo>
                  <a:lnTo>
                    <a:pt x="73" y="24"/>
                  </a:lnTo>
                  <a:cubicBezTo>
                    <a:pt x="73" y="24"/>
                    <a:pt x="120" y="0"/>
                    <a:pt x="144" y="48"/>
                  </a:cubicBezTo>
                  <a:lnTo>
                    <a:pt x="545"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
            <p:cNvSpPr>
              <a:spLocks/>
            </p:cNvSpPr>
            <p:nvPr/>
          </p:nvSpPr>
          <p:spPr bwMode="auto">
            <a:xfrm>
              <a:off x="1254" y="2021"/>
              <a:ext cx="289" cy="736"/>
            </a:xfrm>
            <a:custGeom>
              <a:avLst/>
              <a:gdLst/>
              <a:ahLst/>
              <a:cxnLst>
                <a:cxn ang="0">
                  <a:pos x="1093" y="95"/>
                </a:cxn>
                <a:cxn ang="0">
                  <a:pos x="1093" y="95"/>
                </a:cxn>
                <a:cxn ang="0">
                  <a:pos x="1060" y="27"/>
                </a:cxn>
                <a:cxn ang="0">
                  <a:pos x="1034" y="17"/>
                </a:cxn>
                <a:cxn ang="0">
                  <a:pos x="966" y="50"/>
                </a:cxn>
                <a:cxn ang="0">
                  <a:pos x="18" y="2727"/>
                </a:cxn>
                <a:cxn ang="0">
                  <a:pos x="50" y="2795"/>
                </a:cxn>
                <a:cxn ang="0">
                  <a:pos x="76" y="2804"/>
                </a:cxn>
                <a:cxn ang="0">
                  <a:pos x="145" y="2772"/>
                </a:cxn>
                <a:cxn ang="0">
                  <a:pos x="1093" y="95"/>
                </a:cxn>
              </a:cxnLst>
              <a:rect l="0" t="0" r="r" b="b"/>
              <a:pathLst>
                <a:path w="1110" h="2822">
                  <a:moveTo>
                    <a:pt x="1093" y="95"/>
                  </a:moveTo>
                  <a:lnTo>
                    <a:pt x="1093" y="95"/>
                  </a:lnTo>
                  <a:cubicBezTo>
                    <a:pt x="1093" y="95"/>
                    <a:pt x="1110" y="45"/>
                    <a:pt x="1060" y="27"/>
                  </a:cubicBezTo>
                  <a:lnTo>
                    <a:pt x="1034" y="17"/>
                  </a:lnTo>
                  <a:cubicBezTo>
                    <a:pt x="1034" y="17"/>
                    <a:pt x="984" y="0"/>
                    <a:pt x="966" y="50"/>
                  </a:cubicBezTo>
                  <a:lnTo>
                    <a:pt x="18" y="2727"/>
                  </a:lnTo>
                  <a:cubicBezTo>
                    <a:pt x="18" y="2727"/>
                    <a:pt x="0" y="2777"/>
                    <a:pt x="50" y="2795"/>
                  </a:cubicBezTo>
                  <a:lnTo>
                    <a:pt x="76" y="2804"/>
                  </a:lnTo>
                  <a:cubicBezTo>
                    <a:pt x="76" y="2804"/>
                    <a:pt x="127" y="2822"/>
                    <a:pt x="145" y="2772"/>
                  </a:cubicBezTo>
                  <a:lnTo>
                    <a:pt x="1093"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5"/>
            <p:cNvSpPr>
              <a:spLocks/>
            </p:cNvSpPr>
            <p:nvPr/>
          </p:nvSpPr>
          <p:spPr bwMode="auto">
            <a:xfrm>
              <a:off x="1001" y="2021"/>
              <a:ext cx="290" cy="736"/>
            </a:xfrm>
            <a:custGeom>
              <a:avLst/>
              <a:gdLst/>
              <a:ahLst/>
              <a:cxnLst>
                <a:cxn ang="0">
                  <a:pos x="18" y="95"/>
                </a:cxn>
                <a:cxn ang="0">
                  <a:pos x="18" y="95"/>
                </a:cxn>
                <a:cxn ang="0">
                  <a:pos x="50" y="27"/>
                </a:cxn>
                <a:cxn ang="0">
                  <a:pos x="76" y="17"/>
                </a:cxn>
                <a:cxn ang="0">
                  <a:pos x="144" y="50"/>
                </a:cxn>
                <a:cxn ang="0">
                  <a:pos x="1092" y="2727"/>
                </a:cxn>
                <a:cxn ang="0">
                  <a:pos x="1060" y="2795"/>
                </a:cxn>
                <a:cxn ang="0">
                  <a:pos x="1034" y="2804"/>
                </a:cxn>
                <a:cxn ang="0">
                  <a:pos x="966" y="2772"/>
                </a:cxn>
                <a:cxn ang="0">
                  <a:pos x="18" y="95"/>
                </a:cxn>
              </a:cxnLst>
              <a:rect l="0" t="0" r="r" b="b"/>
              <a:pathLst>
                <a:path w="1110" h="2822">
                  <a:moveTo>
                    <a:pt x="18" y="95"/>
                  </a:moveTo>
                  <a:lnTo>
                    <a:pt x="18" y="95"/>
                  </a:lnTo>
                  <a:cubicBezTo>
                    <a:pt x="18" y="95"/>
                    <a:pt x="0" y="45"/>
                    <a:pt x="50" y="27"/>
                  </a:cubicBezTo>
                  <a:lnTo>
                    <a:pt x="76" y="17"/>
                  </a:lnTo>
                  <a:cubicBezTo>
                    <a:pt x="76" y="17"/>
                    <a:pt x="126" y="0"/>
                    <a:pt x="144" y="50"/>
                  </a:cubicBezTo>
                  <a:lnTo>
                    <a:pt x="1092" y="2727"/>
                  </a:lnTo>
                  <a:cubicBezTo>
                    <a:pt x="1092" y="2727"/>
                    <a:pt x="1110" y="2777"/>
                    <a:pt x="1060" y="2795"/>
                  </a:cubicBezTo>
                  <a:lnTo>
                    <a:pt x="1034" y="2804"/>
                  </a:lnTo>
                  <a:cubicBezTo>
                    <a:pt x="1034" y="2804"/>
                    <a:pt x="983" y="2822"/>
                    <a:pt x="966" y="2772"/>
                  </a:cubicBezTo>
                  <a:lnTo>
                    <a:pt x="18"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p:txBody>
          <a:bodyPr>
            <a:normAutofit fontScale="90000"/>
          </a:bodyPr>
          <a:lstStyle/>
          <a:p>
            <a:r>
              <a:rPr lang="en-US" dirty="0" smtClean="0"/>
              <a:t>F. Why Is Involvement Important?</a:t>
            </a:r>
            <a:endParaRPr lang="en-US" dirty="0"/>
          </a:p>
        </p:txBody>
      </p:sp>
      <p:sp>
        <p:nvSpPr>
          <p:cNvPr id="9" name="Content Placeholder 2"/>
          <p:cNvSpPr>
            <a:spLocks noGrp="1"/>
          </p:cNvSpPr>
          <p:nvPr>
            <p:ph idx="1"/>
          </p:nvPr>
        </p:nvSpPr>
        <p:spPr>
          <a:xfrm>
            <a:off x="2959768" y="2059360"/>
            <a:ext cx="5894912" cy="2463278"/>
          </a:xfrm>
        </p:spPr>
        <p:txBody>
          <a:bodyPr>
            <a:noAutofit/>
          </a:bodyPr>
          <a:lstStyle/>
          <a:p>
            <a:pPr marL="0" indent="0">
              <a:buNone/>
            </a:pPr>
            <a:r>
              <a:rPr lang="en-US" sz="2800" dirty="0" smtClean="0">
                <a:solidFill>
                  <a:srgbClr val="1F497D"/>
                </a:solidFill>
              </a:rPr>
              <a:t>A facilitative consultant works WITH the client - not FOR the client - by including client personnel in the gathering/analysis of information and in developing recommendations.</a:t>
            </a: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8-14</a:t>
            </a:r>
            <a:endParaRPr lang="en-US" sz="1400" dirty="0">
              <a:solidFill>
                <a:srgbClr val="002C54"/>
              </a:solidFill>
              <a:latin typeface="Arial Black" pitchFamily="34" charset="0"/>
            </a:endParaRPr>
          </a:p>
        </p:txBody>
      </p:sp>
      <p:sp>
        <p:nvSpPr>
          <p:cNvPr id="2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30</a:t>
            </a:fld>
            <a:endParaRPr lang="en-US" dirty="0"/>
          </a:p>
        </p:txBody>
      </p:sp>
    </p:spTree>
    <p:extLst>
      <p:ext uri="{BB962C8B-B14F-4D97-AF65-F5344CB8AC3E}">
        <p14:creationId xmlns:p14="http://schemas.microsoft.com/office/powerpoint/2010/main" val="206896155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Building Commitment</a:t>
            </a:r>
            <a:endParaRPr lang="en-US" dirty="0"/>
          </a:p>
        </p:txBody>
      </p:sp>
      <p:sp>
        <p:nvSpPr>
          <p:cNvPr id="9" name="Content Placeholder 2"/>
          <p:cNvSpPr>
            <a:spLocks noGrp="1"/>
          </p:cNvSpPr>
          <p:nvPr>
            <p:ph idx="1"/>
          </p:nvPr>
        </p:nvSpPr>
        <p:spPr/>
        <p:txBody>
          <a:bodyPr>
            <a:normAutofit/>
          </a:bodyPr>
          <a:lstStyle/>
          <a:p>
            <a:pPr marL="0" indent="0">
              <a:buNone/>
            </a:pPr>
            <a:r>
              <a:rPr lang="en-US" sz="2800" dirty="0" smtClean="0">
                <a:solidFill>
                  <a:srgbClr val="1F497D"/>
                </a:solidFill>
              </a:rPr>
              <a:t>In the types of projects in which you are involved, what are some ways you might build commitment while building the solution?</a:t>
            </a:r>
          </a:p>
          <a:p>
            <a:pPr marL="514350" indent="-514350">
              <a:buFont typeface="+mj-lt"/>
              <a:buAutoNum type="arabicPeriod"/>
            </a:pPr>
            <a:r>
              <a:rPr lang="en-US" sz="2800" dirty="0" smtClean="0">
                <a:solidFill>
                  <a:srgbClr val="1F497D"/>
                </a:solidFill>
              </a:rPr>
              <a:t> </a:t>
            </a:r>
          </a:p>
          <a:p>
            <a:pPr marL="514350" indent="-514350">
              <a:buFont typeface="+mj-lt"/>
              <a:buAutoNum type="arabicPeriod"/>
            </a:pPr>
            <a:r>
              <a:rPr lang="en-US" sz="2800" dirty="0">
                <a:solidFill>
                  <a:srgbClr val="1F497D"/>
                </a:solidFill>
              </a:rPr>
              <a:t> </a:t>
            </a:r>
            <a:endParaRPr lang="en-US" sz="2800" dirty="0" smtClean="0">
              <a:solidFill>
                <a:srgbClr val="1F497D"/>
              </a:solidFill>
            </a:endParaRPr>
          </a:p>
          <a:p>
            <a:pPr marL="514350" indent="-514350">
              <a:buFont typeface="+mj-lt"/>
              <a:buAutoNum type="arabicPeriod"/>
            </a:pPr>
            <a:r>
              <a:rPr lang="en-US" sz="2800" dirty="0">
                <a:solidFill>
                  <a:srgbClr val="1F497D"/>
                </a:solidFill>
              </a:rPr>
              <a:t> </a:t>
            </a:r>
            <a:endParaRPr lang="en-US" sz="2800" dirty="0" smtClean="0">
              <a:solidFill>
                <a:srgbClr val="1F497D"/>
              </a:solidFill>
            </a:endParaRPr>
          </a:p>
          <a:p>
            <a:pPr marL="514350" indent="-514350">
              <a:buFont typeface="+mj-lt"/>
              <a:buAutoNum type="arabicPeriod"/>
            </a:pPr>
            <a:r>
              <a:rPr lang="en-US" sz="2800" dirty="0">
                <a:solidFill>
                  <a:srgbClr val="1F497D"/>
                </a:solidFill>
              </a:rPr>
              <a:t> </a:t>
            </a:r>
            <a:endParaRPr lang="en-US" sz="2800" dirty="0" smtClean="0">
              <a:solidFill>
                <a:srgbClr val="1F497D"/>
              </a:solidFill>
            </a:endParaRPr>
          </a:p>
          <a:p>
            <a:pPr marL="514350" indent="-514350">
              <a:buFont typeface="+mj-lt"/>
              <a:buAutoNum type="arabicPeriod"/>
            </a:pPr>
            <a:r>
              <a:rPr lang="en-US" sz="2800" dirty="0">
                <a:solidFill>
                  <a:srgbClr val="1F497D"/>
                </a:solidFill>
              </a:rPr>
              <a:t> </a:t>
            </a:r>
          </a:p>
          <a:p>
            <a:pPr marL="0" indent="0">
              <a:buNone/>
            </a:pPr>
            <a:endParaRPr lang="en-US" sz="2800" dirty="0" smtClean="0">
              <a:solidFill>
                <a:srgbClr val="1F497D"/>
              </a:solidFill>
            </a:endParaRPr>
          </a:p>
          <a:p>
            <a:pPr marL="0" indent="0">
              <a:buNone/>
            </a:pPr>
            <a:endParaRPr lang="en-US" b="1" dirty="0" smtClean="0">
              <a:solidFill>
                <a:srgbClr val="1F497D"/>
              </a:solidFill>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8-15</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31</a:t>
            </a:fld>
            <a:endParaRPr lang="en-US" dirty="0"/>
          </a:p>
        </p:txBody>
      </p:sp>
    </p:spTree>
    <p:extLst>
      <p:ext uri="{BB962C8B-B14F-4D97-AF65-F5344CB8AC3E}">
        <p14:creationId xmlns:p14="http://schemas.microsoft.com/office/powerpoint/2010/main" val="252393150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 Sample Project Organization</a:t>
            </a:r>
            <a:endParaRPr lang="en-US" dirty="0"/>
          </a:p>
        </p:txBody>
      </p:sp>
      <p:sp>
        <p:nvSpPr>
          <p:cNvPr id="4" name="TextBox 3"/>
          <p:cNvSpPr txBox="1"/>
          <p:nvPr/>
        </p:nvSpPr>
        <p:spPr>
          <a:xfrm>
            <a:off x="8754150" y="537925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8-16</a:t>
            </a:r>
            <a:endParaRPr lang="en-US" sz="1400" dirty="0">
              <a:solidFill>
                <a:srgbClr val="002C54"/>
              </a:solidFill>
              <a:latin typeface="Arial Black" pitchFamily="34" charset="0"/>
            </a:endParaRPr>
          </a:p>
        </p:txBody>
      </p:sp>
      <p:grpSp>
        <p:nvGrpSpPr>
          <p:cNvPr id="20" name="Group 19"/>
          <p:cNvGrpSpPr/>
          <p:nvPr/>
        </p:nvGrpSpPr>
        <p:grpSpPr>
          <a:xfrm>
            <a:off x="1496981" y="1250623"/>
            <a:ext cx="5820255" cy="4888911"/>
            <a:chOff x="1496981" y="1250623"/>
            <a:chExt cx="5820255" cy="4888911"/>
          </a:xfrm>
        </p:grpSpPr>
        <p:cxnSp>
          <p:nvCxnSpPr>
            <p:cNvPr id="17" name="Straight Arrow Connector 16"/>
            <p:cNvCxnSpPr/>
            <p:nvPr/>
          </p:nvCxnSpPr>
          <p:spPr>
            <a:xfrm flipV="1">
              <a:off x="4386082" y="1638749"/>
              <a:ext cx="0" cy="3871396"/>
            </a:xfrm>
            <a:prstGeom prst="straightConnector1">
              <a:avLst/>
            </a:prstGeom>
            <a:ln w="19050">
              <a:solidFill>
                <a:schemeClr val="accent5">
                  <a:lumMod val="50000"/>
                  <a:lumOff val="50000"/>
                </a:schemeClr>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914326" y="5510145"/>
              <a:ext cx="2974672" cy="2"/>
            </a:xfrm>
            <a:prstGeom prst="straightConnector1">
              <a:avLst/>
            </a:prstGeom>
            <a:ln w="19050">
              <a:solidFill>
                <a:schemeClr val="accent5">
                  <a:lumMod val="50000"/>
                  <a:lumOff val="50000"/>
                </a:schemeClr>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2914326" y="1250623"/>
              <a:ext cx="2943512" cy="613809"/>
            </a:xfrm>
            <a:prstGeom prst="round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Franklin Gothic Book" pitchFamily="34" charset="0"/>
                </a:rPr>
                <a:t>Steering Committee</a:t>
              </a:r>
              <a:endParaRPr lang="en-US" sz="2400" b="1" dirty="0">
                <a:latin typeface="Franklin Gothic Book" pitchFamily="34" charset="0"/>
              </a:endParaRPr>
            </a:p>
          </p:txBody>
        </p:sp>
        <p:sp>
          <p:nvSpPr>
            <p:cNvPr id="8" name="Rounded Rectangle 7"/>
            <p:cNvSpPr/>
            <p:nvPr/>
          </p:nvSpPr>
          <p:spPr>
            <a:xfrm>
              <a:off x="3662925" y="2034698"/>
              <a:ext cx="1446314" cy="921121"/>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Franklin Gothic Book" pitchFamily="34" charset="0"/>
                </a:rPr>
                <a:t>Project</a:t>
              </a:r>
            </a:p>
            <a:p>
              <a:pPr algn="ctr"/>
              <a:r>
                <a:rPr lang="en-US" sz="2400" b="1" dirty="0" smtClean="0">
                  <a:latin typeface="Franklin Gothic Book" pitchFamily="34" charset="0"/>
                </a:rPr>
                <a:t>Sponsor</a:t>
              </a:r>
              <a:endParaRPr lang="en-US" sz="2400" b="1" dirty="0">
                <a:latin typeface="Franklin Gothic Book" pitchFamily="34" charset="0"/>
              </a:endParaRPr>
            </a:p>
          </p:txBody>
        </p:sp>
        <p:sp>
          <p:nvSpPr>
            <p:cNvPr id="10" name="Rounded Rectangle 9"/>
            <p:cNvSpPr/>
            <p:nvPr/>
          </p:nvSpPr>
          <p:spPr>
            <a:xfrm>
              <a:off x="3539981" y="4217471"/>
              <a:ext cx="1692202" cy="60391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467F"/>
                  </a:solidFill>
                  <a:latin typeface="Franklin Gothic Book" pitchFamily="34" charset="0"/>
                </a:rPr>
                <a:t>Core Team</a:t>
              </a:r>
              <a:endParaRPr lang="en-US" sz="2400" b="1" dirty="0">
                <a:solidFill>
                  <a:srgbClr val="00467F"/>
                </a:solidFill>
                <a:latin typeface="Franklin Gothic Book" pitchFamily="34" charset="0"/>
              </a:endParaRPr>
            </a:p>
          </p:txBody>
        </p:sp>
        <p:sp>
          <p:nvSpPr>
            <p:cNvPr id="12" name="Rounded Rectangle 11"/>
            <p:cNvSpPr/>
            <p:nvPr/>
          </p:nvSpPr>
          <p:spPr>
            <a:xfrm>
              <a:off x="5391398" y="4880758"/>
              <a:ext cx="1925838" cy="1258776"/>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Franklin Gothic Book" pitchFamily="34" charset="0"/>
                </a:rPr>
                <a:t>Information</a:t>
              </a:r>
            </a:p>
            <a:p>
              <a:pPr algn="ctr"/>
              <a:r>
                <a:rPr lang="en-US" sz="2400" b="1" dirty="0" smtClean="0">
                  <a:latin typeface="Franklin Gothic Book" pitchFamily="34" charset="0"/>
                </a:rPr>
                <a:t>Systems</a:t>
              </a:r>
            </a:p>
            <a:p>
              <a:pPr algn="ctr"/>
              <a:r>
                <a:rPr lang="en-US" sz="2400" b="1" dirty="0" smtClean="0">
                  <a:latin typeface="Franklin Gothic Book" pitchFamily="34" charset="0"/>
                </a:rPr>
                <a:t>Resources</a:t>
              </a:r>
              <a:endParaRPr lang="en-US" sz="2400" b="1" dirty="0">
                <a:latin typeface="Franklin Gothic Book" pitchFamily="34" charset="0"/>
              </a:endParaRPr>
            </a:p>
          </p:txBody>
        </p:sp>
        <p:sp>
          <p:nvSpPr>
            <p:cNvPr id="14" name="Rounded Rectangle 13"/>
            <p:cNvSpPr/>
            <p:nvPr/>
          </p:nvSpPr>
          <p:spPr>
            <a:xfrm>
              <a:off x="3662925" y="3126085"/>
              <a:ext cx="1446314" cy="921121"/>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Franklin Gothic Book" pitchFamily="34" charset="0"/>
                </a:rPr>
                <a:t>Project</a:t>
              </a:r>
            </a:p>
            <a:p>
              <a:pPr algn="ctr"/>
              <a:r>
                <a:rPr lang="en-US" sz="2400" b="1" dirty="0" smtClean="0">
                  <a:latin typeface="Franklin Gothic Book" pitchFamily="34" charset="0"/>
                </a:rPr>
                <a:t>Leader</a:t>
              </a:r>
              <a:endParaRPr lang="en-US" sz="2400" b="1" dirty="0">
                <a:latin typeface="Franklin Gothic Book" pitchFamily="34" charset="0"/>
              </a:endParaRPr>
            </a:p>
          </p:txBody>
        </p:sp>
        <p:sp>
          <p:nvSpPr>
            <p:cNvPr id="15" name="Rounded Rectangle 14"/>
            <p:cNvSpPr/>
            <p:nvPr/>
          </p:nvSpPr>
          <p:spPr>
            <a:xfrm>
              <a:off x="1496981" y="4880758"/>
              <a:ext cx="1925838" cy="1258776"/>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Franklin Gothic Book" pitchFamily="34" charset="0"/>
                </a:rPr>
                <a:t>Subject</a:t>
              </a:r>
            </a:p>
            <a:p>
              <a:pPr algn="ctr"/>
              <a:r>
                <a:rPr lang="en-US" sz="2400" b="1" dirty="0" smtClean="0">
                  <a:latin typeface="Franklin Gothic Book" pitchFamily="34" charset="0"/>
                </a:rPr>
                <a:t>Matter</a:t>
              </a:r>
            </a:p>
            <a:p>
              <a:pPr algn="ctr"/>
              <a:r>
                <a:rPr lang="en-US" sz="2400" b="1" dirty="0" smtClean="0">
                  <a:latin typeface="Franklin Gothic Book" pitchFamily="34" charset="0"/>
                </a:rPr>
                <a:t>Experts</a:t>
              </a:r>
              <a:endParaRPr lang="en-US" sz="2400" b="1" dirty="0">
                <a:latin typeface="Franklin Gothic Book" pitchFamily="34" charset="0"/>
              </a:endParaRPr>
            </a:p>
          </p:txBody>
        </p:sp>
      </p:grpSp>
      <p:sp>
        <p:nvSpPr>
          <p:cNvPr id="1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32</a:t>
            </a:fld>
            <a:endParaRPr lang="en-US" dirty="0"/>
          </a:p>
        </p:txBody>
      </p:sp>
    </p:spTree>
    <p:extLst>
      <p:ext uri="{BB962C8B-B14F-4D97-AF65-F5344CB8AC3E}">
        <p14:creationId xmlns:p14="http://schemas.microsoft.com/office/powerpoint/2010/main" val="1314484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 Selecting the Project Team</a:t>
            </a:r>
            <a:endParaRPr lang="en-US" dirty="0"/>
          </a:p>
        </p:txBody>
      </p:sp>
      <p:sp>
        <p:nvSpPr>
          <p:cNvPr id="9" name="Content Placeholder 2"/>
          <p:cNvSpPr>
            <a:spLocks noGrp="1"/>
          </p:cNvSpPr>
          <p:nvPr>
            <p:ph idx="1"/>
          </p:nvPr>
        </p:nvSpPr>
        <p:spPr/>
        <p:txBody>
          <a:bodyPr>
            <a:normAutofit/>
          </a:bodyPr>
          <a:lstStyle/>
          <a:p>
            <a:pPr marL="0" indent="0">
              <a:buNone/>
            </a:pPr>
            <a:r>
              <a:rPr lang="en-US" sz="2800" dirty="0" smtClean="0">
                <a:solidFill>
                  <a:srgbClr val="1F497D"/>
                </a:solidFill>
              </a:rPr>
              <a:t>In many projects, the quality of the results can be directly attributed to the selection of the project team members.</a:t>
            </a:r>
          </a:p>
          <a:p>
            <a:pPr marL="0" indent="0">
              <a:buNone/>
            </a:pPr>
            <a:r>
              <a:rPr lang="en-US" sz="2800" b="1" dirty="0" smtClean="0">
                <a:solidFill>
                  <a:schemeClr val="accent2"/>
                </a:solidFill>
              </a:rPr>
              <a:t>Responsibilities</a:t>
            </a:r>
          </a:p>
          <a:p>
            <a:pPr marL="514350" indent="-514350">
              <a:buFont typeface="+mj-lt"/>
              <a:buAutoNum type="arabicPeriod"/>
            </a:pPr>
            <a:r>
              <a:rPr lang="en-US" sz="2600" dirty="0" smtClean="0">
                <a:solidFill>
                  <a:srgbClr val="1F497D"/>
                </a:solidFill>
              </a:rPr>
              <a:t>Serve half to full-time on the project</a:t>
            </a:r>
          </a:p>
          <a:p>
            <a:pPr marL="514350" indent="-514350">
              <a:buFont typeface="+mj-lt"/>
              <a:buAutoNum type="arabicPeriod"/>
            </a:pPr>
            <a:r>
              <a:rPr lang="en-US" sz="2600" dirty="0" smtClean="0">
                <a:solidFill>
                  <a:srgbClr val="1F497D"/>
                </a:solidFill>
              </a:rPr>
              <a:t>Provide reliable information on the business area</a:t>
            </a:r>
          </a:p>
          <a:p>
            <a:pPr marL="514350" indent="-514350">
              <a:buFont typeface="+mj-lt"/>
              <a:buAutoNum type="arabicPeriod"/>
            </a:pPr>
            <a:r>
              <a:rPr lang="en-US" sz="2600" dirty="0" smtClean="0">
                <a:solidFill>
                  <a:srgbClr val="1F497D"/>
                </a:solidFill>
              </a:rPr>
              <a:t>Offer ideas and new approaches</a:t>
            </a:r>
          </a:p>
          <a:p>
            <a:pPr marL="514350" indent="-514350">
              <a:buFont typeface="+mj-lt"/>
              <a:buAutoNum type="arabicPeriod"/>
            </a:pPr>
            <a:r>
              <a:rPr lang="en-US" sz="2600" dirty="0" smtClean="0">
                <a:solidFill>
                  <a:srgbClr val="1F497D"/>
                </a:solidFill>
              </a:rPr>
              <a:t>Assess the impact of ideas on the business area</a:t>
            </a:r>
          </a:p>
          <a:p>
            <a:pPr marL="514350" indent="-514350">
              <a:buFont typeface="+mj-lt"/>
              <a:buAutoNum type="arabicPeriod"/>
            </a:pPr>
            <a:r>
              <a:rPr lang="en-US" sz="2600" dirty="0" smtClean="0">
                <a:solidFill>
                  <a:srgbClr val="1F497D"/>
                </a:solidFill>
              </a:rPr>
              <a:t>Be flexible and contribute to the team effort</a:t>
            </a:r>
          </a:p>
          <a:p>
            <a:pPr marL="0" indent="0">
              <a:buNone/>
            </a:pPr>
            <a:endParaRPr lang="en-US" sz="2800" dirty="0" smtClean="0">
              <a:solidFill>
                <a:srgbClr val="1F497D"/>
              </a:solidFill>
            </a:endParaRPr>
          </a:p>
          <a:p>
            <a:pPr marL="0" indent="0">
              <a:buNone/>
            </a:pPr>
            <a:endParaRPr lang="en-US" b="1" dirty="0" smtClean="0">
              <a:solidFill>
                <a:srgbClr val="1F497D"/>
              </a:solidFill>
            </a:endParaRPr>
          </a:p>
        </p:txBody>
      </p:sp>
      <p:sp>
        <p:nvSpPr>
          <p:cNvPr id="4" name="TextBox 3"/>
          <p:cNvSpPr txBox="1"/>
          <p:nvPr/>
        </p:nvSpPr>
        <p:spPr>
          <a:xfrm>
            <a:off x="8754150" y="508336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8-17</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33</a:t>
            </a:fld>
            <a:endParaRPr lang="en-US" dirty="0"/>
          </a:p>
        </p:txBody>
      </p:sp>
    </p:spTree>
    <p:extLst>
      <p:ext uri="{BB962C8B-B14F-4D97-AF65-F5344CB8AC3E}">
        <p14:creationId xmlns:p14="http://schemas.microsoft.com/office/powerpoint/2010/main" val="449689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 Selecting the Project Team</a:t>
            </a:r>
            <a:endParaRPr lang="en-US" dirty="0"/>
          </a:p>
        </p:txBody>
      </p:sp>
      <p:sp>
        <p:nvSpPr>
          <p:cNvPr id="9" name="Content Placeholder 2"/>
          <p:cNvSpPr>
            <a:spLocks noGrp="1"/>
          </p:cNvSpPr>
          <p:nvPr>
            <p:ph idx="1"/>
          </p:nvPr>
        </p:nvSpPr>
        <p:spPr/>
        <p:txBody>
          <a:bodyPr>
            <a:normAutofit/>
          </a:bodyPr>
          <a:lstStyle/>
          <a:p>
            <a:pPr marL="0" indent="0">
              <a:buNone/>
            </a:pPr>
            <a:r>
              <a:rPr lang="en-US" sz="2800" b="1" dirty="0" smtClean="0">
                <a:solidFill>
                  <a:schemeClr val="accent2"/>
                </a:solidFill>
              </a:rPr>
              <a:t>Selection (three to seven members)</a:t>
            </a:r>
          </a:p>
          <a:p>
            <a:r>
              <a:rPr lang="en-US" sz="2800" dirty="0" smtClean="0">
                <a:solidFill>
                  <a:srgbClr val="1F497D"/>
                </a:solidFill>
              </a:rPr>
              <a:t>As a group, should fully understand the major activities in the business area</a:t>
            </a:r>
          </a:p>
          <a:p>
            <a:r>
              <a:rPr lang="en-US" sz="2800" dirty="0" smtClean="0">
                <a:solidFill>
                  <a:srgbClr val="1F497D"/>
                </a:solidFill>
              </a:rPr>
              <a:t>Should be “movers and shakers” – recognized as leaders by their peers</a:t>
            </a:r>
          </a:p>
          <a:p>
            <a:r>
              <a:rPr lang="en-US" sz="2800" dirty="0" smtClean="0">
                <a:solidFill>
                  <a:srgbClr val="1F497D"/>
                </a:solidFill>
              </a:rPr>
              <a:t>As a group, should represent managers, supervisors, and “doers” and cover all DISC styles</a:t>
            </a:r>
          </a:p>
          <a:p>
            <a:r>
              <a:rPr lang="en-US" sz="2800" dirty="0" smtClean="0">
                <a:solidFill>
                  <a:srgbClr val="1F497D"/>
                </a:solidFill>
              </a:rPr>
              <a:t>Should be the people you can’t do without</a:t>
            </a:r>
          </a:p>
        </p:txBody>
      </p:sp>
      <p:sp>
        <p:nvSpPr>
          <p:cNvPr id="4" name="TextBox 3"/>
          <p:cNvSpPr txBox="1"/>
          <p:nvPr/>
        </p:nvSpPr>
        <p:spPr>
          <a:xfrm>
            <a:off x="8727126" y="467781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8-17</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34</a:t>
            </a:fld>
            <a:endParaRPr lang="en-US" dirty="0"/>
          </a:p>
        </p:txBody>
      </p:sp>
    </p:spTree>
    <p:extLst>
      <p:ext uri="{BB962C8B-B14F-4D97-AF65-F5344CB8AC3E}">
        <p14:creationId xmlns:p14="http://schemas.microsoft.com/office/powerpoint/2010/main" val="167953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Project Team Norms</a:t>
            </a:r>
            <a:endParaRPr lang="en-US" dirty="0"/>
          </a:p>
        </p:txBody>
      </p:sp>
      <p:sp>
        <p:nvSpPr>
          <p:cNvPr id="9" name="Content Placeholder 2"/>
          <p:cNvSpPr>
            <a:spLocks noGrp="1"/>
          </p:cNvSpPr>
          <p:nvPr>
            <p:ph idx="1"/>
          </p:nvPr>
        </p:nvSpPr>
        <p:spPr/>
        <p:txBody>
          <a:bodyPr>
            <a:normAutofit lnSpcReduction="10000"/>
          </a:bodyPr>
          <a:lstStyle/>
          <a:p>
            <a:pPr marL="0" indent="0">
              <a:buNone/>
            </a:pPr>
            <a:r>
              <a:rPr lang="en-US" sz="2800" dirty="0" smtClean="0">
                <a:solidFill>
                  <a:srgbClr val="1F497D"/>
                </a:solidFill>
              </a:rPr>
              <a:t>A positive project attitude by all participants can help maintain a constructive atmosphere throughout the project. Consider adopting project team norms such as the following:</a:t>
            </a:r>
          </a:p>
          <a:p>
            <a:r>
              <a:rPr lang="en-US" sz="2800" dirty="0" smtClean="0">
                <a:solidFill>
                  <a:srgbClr val="1F497D"/>
                </a:solidFill>
              </a:rPr>
              <a:t>Let’s celebrate all successes.</a:t>
            </a:r>
          </a:p>
          <a:p>
            <a:r>
              <a:rPr lang="en-US" sz="2800" dirty="0" smtClean="0">
                <a:solidFill>
                  <a:srgbClr val="1F497D"/>
                </a:solidFill>
              </a:rPr>
              <a:t>Talk up the project and your</a:t>
            </a:r>
          </a:p>
          <a:p>
            <a:pPr>
              <a:buNone/>
            </a:pPr>
            <a:r>
              <a:rPr lang="en-US" sz="2800" dirty="0" smtClean="0">
                <a:solidFill>
                  <a:srgbClr val="1F497D"/>
                </a:solidFill>
              </a:rPr>
              <a:t>	teammates’ strengths.</a:t>
            </a:r>
          </a:p>
          <a:p>
            <a:r>
              <a:rPr lang="en-US" sz="2800" dirty="0" smtClean="0">
                <a:solidFill>
                  <a:srgbClr val="1F497D"/>
                </a:solidFill>
              </a:rPr>
              <a:t>Don’t be afraid to ask for help.</a:t>
            </a:r>
          </a:p>
          <a:p>
            <a:r>
              <a:rPr lang="en-US" sz="2800" dirty="0" smtClean="0">
                <a:solidFill>
                  <a:srgbClr val="1F497D"/>
                </a:solidFill>
              </a:rPr>
              <a:t>Notify the project manager early if a deadline may not be met. (Missing a date without prior notification of the possibility is taboo!)</a:t>
            </a:r>
            <a:endParaRPr lang="en-US" dirty="0" smtClean="0">
              <a:solidFill>
                <a:srgbClr val="1F497D"/>
              </a:solidFill>
            </a:endParaRPr>
          </a:p>
        </p:txBody>
      </p:sp>
      <p:sp>
        <p:nvSpPr>
          <p:cNvPr id="4" name="TextBox 3"/>
          <p:cNvSpPr txBox="1"/>
          <p:nvPr/>
        </p:nvSpPr>
        <p:spPr>
          <a:xfrm>
            <a:off x="8754150" y="548810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8-18</a:t>
            </a:r>
            <a:endParaRPr lang="en-US" sz="1400" dirty="0">
              <a:solidFill>
                <a:srgbClr val="002C54"/>
              </a:solidFill>
              <a:latin typeface="Arial Black" pitchFamily="34" charset="0"/>
            </a:endParaRPr>
          </a:p>
        </p:txBody>
      </p:sp>
      <p:pic>
        <p:nvPicPr>
          <p:cNvPr id="6" name="Picture 11"/>
          <p:cNvPicPr>
            <a:picLocks noChangeAspect="1"/>
          </p:cNvPicPr>
          <p:nvPr/>
        </p:nvPicPr>
        <p:blipFill>
          <a:blip r:embed="rId3">
            <a:extLst>
              <a:ext uri="{28A0092B-C50C-407E-A947-70E740481C1C}">
                <a14:useLocalDpi xmlns:a14="http://schemas.microsoft.com/office/drawing/2010/main" val="0"/>
              </a:ext>
            </a:extLst>
          </a:blip>
          <a:srcRect l="12233"/>
          <a:stretch>
            <a:fillRect/>
          </a:stretch>
        </p:blipFill>
        <p:spPr bwMode="auto">
          <a:xfrm rot="120000">
            <a:off x="5876382" y="2629273"/>
            <a:ext cx="3225913" cy="2446317"/>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35</a:t>
            </a:fld>
            <a:endParaRPr lang="en-US" dirty="0"/>
          </a:p>
        </p:txBody>
      </p:sp>
    </p:spTree>
    <p:extLst>
      <p:ext uri="{BB962C8B-B14F-4D97-AF65-F5344CB8AC3E}">
        <p14:creationId xmlns:p14="http://schemas.microsoft.com/office/powerpoint/2010/main" val="1469614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Project Team Norms</a:t>
            </a:r>
            <a:endParaRPr lang="en-US" dirty="0"/>
          </a:p>
        </p:txBody>
      </p:sp>
      <p:sp>
        <p:nvSpPr>
          <p:cNvPr id="9" name="Content Placeholder 2"/>
          <p:cNvSpPr>
            <a:spLocks noGrp="1"/>
          </p:cNvSpPr>
          <p:nvPr>
            <p:ph idx="1"/>
          </p:nvPr>
        </p:nvSpPr>
        <p:spPr/>
        <p:txBody>
          <a:bodyPr>
            <a:normAutofit/>
          </a:bodyPr>
          <a:lstStyle/>
          <a:p>
            <a:r>
              <a:rPr lang="en-US" sz="2600" dirty="0" smtClean="0">
                <a:solidFill>
                  <a:srgbClr val="1F497D"/>
                </a:solidFill>
              </a:rPr>
              <a:t>Arrive at least five minutes early for all team meetings, so we can start and end on time.</a:t>
            </a:r>
          </a:p>
          <a:p>
            <a:r>
              <a:rPr lang="en-US" sz="2600" dirty="0" smtClean="0">
                <a:solidFill>
                  <a:srgbClr val="1F497D"/>
                </a:solidFill>
              </a:rPr>
              <a:t>We don’t air our dirty linen outside the team.</a:t>
            </a:r>
          </a:p>
          <a:p>
            <a:r>
              <a:rPr lang="en-US" sz="2600" dirty="0" smtClean="0">
                <a:solidFill>
                  <a:srgbClr val="1F497D"/>
                </a:solidFill>
              </a:rPr>
              <a:t>If you have a problem with a project team member, take it to that person first BEFORE discussing it with others.</a:t>
            </a:r>
          </a:p>
          <a:p>
            <a:r>
              <a:rPr lang="en-US" sz="2600" dirty="0" smtClean="0">
                <a:solidFill>
                  <a:srgbClr val="1F497D"/>
                </a:solidFill>
              </a:rPr>
              <a:t>If a problem cannot be resolved between team members, the team members, together, should bring the issue to the project manager.</a:t>
            </a:r>
          </a:p>
        </p:txBody>
      </p:sp>
      <p:sp>
        <p:nvSpPr>
          <p:cNvPr id="4" name="TextBox 3"/>
          <p:cNvSpPr txBox="1"/>
          <p:nvPr/>
        </p:nvSpPr>
        <p:spPr>
          <a:xfrm>
            <a:off x="8754150" y="476543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8-18</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36</a:t>
            </a:fld>
            <a:endParaRPr lang="en-US" dirty="0"/>
          </a:p>
        </p:txBody>
      </p:sp>
    </p:spTree>
    <p:extLst>
      <p:ext uri="{BB962C8B-B14F-4D97-AF65-F5344CB8AC3E}">
        <p14:creationId xmlns:p14="http://schemas.microsoft.com/office/powerpoint/2010/main" val="214049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17754" y="1778893"/>
            <a:ext cx="8760901" cy="4602311"/>
            <a:chOff x="417754" y="1090217"/>
            <a:chExt cx="8833121" cy="4640250"/>
          </a:xfrm>
        </p:grpSpPr>
        <p:grpSp>
          <p:nvGrpSpPr>
            <p:cNvPr id="16" name="Group 15"/>
            <p:cNvGrpSpPr/>
            <p:nvPr/>
          </p:nvGrpSpPr>
          <p:grpSpPr>
            <a:xfrm>
              <a:off x="417754" y="1090217"/>
              <a:ext cx="6962939" cy="4640250"/>
              <a:chOff x="783390" y="828960"/>
              <a:chExt cx="6962939" cy="4640250"/>
            </a:xfrm>
          </p:grpSpPr>
          <p:pic>
            <p:nvPicPr>
              <p:cNvPr id="8" name="Picture 2" descr="C:\Users\Anna\Desktop\FC Slides\New Pics\105 - Outline project sponsor kick-off remarks.jpg"/>
              <p:cNvPicPr>
                <a:picLocks noChangeAspect="1" noChangeArrowheads="1"/>
              </p:cNvPicPr>
              <p:nvPr/>
            </p:nvPicPr>
            <p:blipFill>
              <a:blip r:embed="rId3"/>
              <a:srcRect/>
              <a:stretch>
                <a:fillRect/>
              </a:stretch>
            </p:blipFill>
            <p:spPr bwMode="auto">
              <a:xfrm>
                <a:off x="783390" y="828960"/>
                <a:ext cx="6962939" cy="4640250"/>
              </a:xfrm>
              <a:prstGeom prst="rect">
                <a:avLst/>
              </a:prstGeom>
              <a:noFill/>
            </p:spPr>
          </p:pic>
          <p:sp>
            <p:nvSpPr>
              <p:cNvPr id="11" name="Oval 10"/>
              <p:cNvSpPr/>
              <p:nvPr/>
            </p:nvSpPr>
            <p:spPr>
              <a:xfrm>
                <a:off x="4004797" y="3193527"/>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I</a:t>
                </a:r>
                <a:endParaRPr lang="en-US" sz="5400" b="1" dirty="0">
                  <a:latin typeface="Franklin Gothic Book" pitchFamily="34" charset="0"/>
                </a:endParaRPr>
              </a:p>
            </p:txBody>
          </p:sp>
          <p:sp>
            <p:nvSpPr>
              <p:cNvPr id="12" name="Oval 11"/>
              <p:cNvSpPr/>
              <p:nvPr/>
            </p:nvSpPr>
            <p:spPr>
              <a:xfrm rot="1560000">
                <a:off x="2279128" y="3073207"/>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K</a:t>
                </a:r>
                <a:endParaRPr lang="en-US" sz="5400" b="1" dirty="0">
                  <a:latin typeface="Franklin Gothic Book" pitchFamily="34" charset="0"/>
                </a:endParaRPr>
              </a:p>
            </p:txBody>
          </p:sp>
          <p:sp>
            <p:nvSpPr>
              <p:cNvPr id="13" name="Oval 12"/>
              <p:cNvSpPr/>
              <p:nvPr/>
            </p:nvSpPr>
            <p:spPr>
              <a:xfrm>
                <a:off x="4940964" y="3193527"/>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C</a:t>
                </a:r>
                <a:endParaRPr lang="en-US" sz="5400" b="1" dirty="0">
                  <a:latin typeface="Franklin Gothic Book" pitchFamily="34" charset="0"/>
                </a:endParaRPr>
              </a:p>
            </p:txBody>
          </p:sp>
          <p:sp>
            <p:nvSpPr>
              <p:cNvPr id="14" name="Oval 13"/>
              <p:cNvSpPr/>
              <p:nvPr/>
            </p:nvSpPr>
            <p:spPr>
              <a:xfrm>
                <a:off x="5877995" y="3193527"/>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K</a:t>
                </a:r>
                <a:endParaRPr lang="en-US" sz="5400" b="1" dirty="0">
                  <a:latin typeface="Franklin Gothic Book" pitchFamily="34" charset="0"/>
                </a:endParaRPr>
              </a:p>
            </p:txBody>
          </p:sp>
          <p:sp>
            <p:nvSpPr>
              <p:cNvPr id="15" name="Oval 14"/>
              <p:cNvSpPr/>
              <p:nvPr/>
            </p:nvSpPr>
            <p:spPr>
              <a:xfrm>
                <a:off x="6818178" y="3193527"/>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O</a:t>
                </a:r>
                <a:endParaRPr lang="en-US" sz="5400" b="1" dirty="0">
                  <a:latin typeface="Franklin Gothic Book" pitchFamily="34" charset="0"/>
                </a:endParaRPr>
              </a:p>
            </p:txBody>
          </p:sp>
        </p:grpSp>
        <p:grpSp>
          <p:nvGrpSpPr>
            <p:cNvPr id="23" name="Group 22"/>
            <p:cNvGrpSpPr/>
            <p:nvPr/>
          </p:nvGrpSpPr>
          <p:grpSpPr>
            <a:xfrm>
              <a:off x="6435505" y="1090217"/>
              <a:ext cx="2815370" cy="4640250"/>
              <a:chOff x="6435505" y="1090217"/>
              <a:chExt cx="2815370" cy="4640250"/>
            </a:xfrm>
          </p:grpSpPr>
          <p:pic>
            <p:nvPicPr>
              <p:cNvPr id="19" name="Picture 2" descr="C:\Users\Anna\Desktop\FC Slides\New Pics\105 - Outline project sponsor kick-off remarks.jpg"/>
              <p:cNvPicPr>
                <a:picLocks noChangeAspect="1" noChangeArrowheads="1"/>
              </p:cNvPicPr>
              <p:nvPr/>
            </p:nvPicPr>
            <p:blipFill>
              <a:blip r:embed="rId3"/>
              <a:srcRect l="59567"/>
              <a:stretch>
                <a:fillRect/>
              </a:stretch>
            </p:blipFill>
            <p:spPr bwMode="auto">
              <a:xfrm>
                <a:off x="6435505" y="1090217"/>
                <a:ext cx="2815370" cy="4640250"/>
              </a:xfrm>
              <a:prstGeom prst="rect">
                <a:avLst/>
              </a:prstGeom>
              <a:noFill/>
            </p:spPr>
          </p:pic>
          <p:sp>
            <p:nvSpPr>
              <p:cNvPr id="20" name="Oval 19"/>
              <p:cNvSpPr/>
              <p:nvPr/>
            </p:nvSpPr>
            <p:spPr>
              <a:xfrm>
                <a:off x="6447380" y="3440934"/>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O</a:t>
                </a:r>
                <a:endParaRPr lang="en-US" sz="5400" b="1" dirty="0">
                  <a:latin typeface="Franklin Gothic Book" pitchFamily="34" charset="0"/>
                </a:endParaRPr>
              </a:p>
            </p:txBody>
          </p:sp>
          <p:sp>
            <p:nvSpPr>
              <p:cNvPr id="21" name="Oval 20"/>
              <p:cNvSpPr/>
              <p:nvPr/>
            </p:nvSpPr>
            <p:spPr>
              <a:xfrm>
                <a:off x="7384166" y="3440934"/>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F</a:t>
                </a:r>
                <a:endParaRPr lang="en-US" sz="5400" b="1" dirty="0">
                  <a:latin typeface="Franklin Gothic Book" pitchFamily="34" charset="0"/>
                </a:endParaRPr>
              </a:p>
            </p:txBody>
          </p:sp>
          <p:sp>
            <p:nvSpPr>
              <p:cNvPr id="22" name="Oval 21"/>
              <p:cNvSpPr/>
              <p:nvPr/>
            </p:nvSpPr>
            <p:spPr>
              <a:xfrm>
                <a:off x="8323352" y="3440934"/>
                <a:ext cx="880023" cy="88002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latin typeface="Franklin Gothic Book" pitchFamily="34" charset="0"/>
                  </a:rPr>
                  <a:t>F</a:t>
                </a:r>
                <a:endParaRPr lang="en-US" sz="5400" b="1" dirty="0">
                  <a:latin typeface="Franklin Gothic Book" pitchFamily="34" charset="0"/>
                </a:endParaRPr>
              </a:p>
            </p:txBody>
          </p:sp>
        </p:grpSp>
      </p:grpSp>
      <p:sp>
        <p:nvSpPr>
          <p:cNvPr id="2" name="Title 1"/>
          <p:cNvSpPr>
            <a:spLocks noGrp="1"/>
          </p:cNvSpPr>
          <p:nvPr>
            <p:ph type="title"/>
          </p:nvPr>
        </p:nvSpPr>
        <p:spPr/>
        <p:txBody>
          <a:bodyPr>
            <a:normAutofit fontScale="90000"/>
          </a:bodyPr>
          <a:lstStyle/>
          <a:p>
            <a:r>
              <a:rPr lang="en-US" dirty="0"/>
              <a:t>J</a:t>
            </a:r>
            <a:r>
              <a:rPr lang="en-US" dirty="0" smtClean="0"/>
              <a:t>. </a:t>
            </a:r>
            <a:r>
              <a:rPr lang="en-US" dirty="0"/>
              <a:t>Outline of Project Sponsor’s </a:t>
            </a:r>
            <a:br>
              <a:rPr lang="en-US" dirty="0"/>
            </a:br>
            <a:r>
              <a:rPr lang="en-US" dirty="0"/>
              <a:t>    </a:t>
            </a:r>
            <a:r>
              <a:rPr lang="en-US" sz="2200" dirty="0"/>
              <a:t> </a:t>
            </a:r>
            <a:r>
              <a:rPr lang="en-US" dirty="0"/>
              <a:t>Kick-off Remarks</a:t>
            </a:r>
          </a:p>
        </p:txBody>
      </p:sp>
      <p:sp>
        <p:nvSpPr>
          <p:cNvPr id="9" name="Content Placeholder 2"/>
          <p:cNvSpPr>
            <a:spLocks noGrp="1"/>
          </p:cNvSpPr>
          <p:nvPr>
            <p:ph idx="1"/>
          </p:nvPr>
        </p:nvSpPr>
        <p:spPr>
          <a:xfrm>
            <a:off x="417754" y="1316921"/>
            <a:ext cx="2503481" cy="2091298"/>
          </a:xfrm>
          <a:solidFill>
            <a:schemeClr val="bg1">
              <a:alpha val="80000"/>
            </a:schemeClr>
          </a:solidFill>
        </p:spPr>
        <p:txBody>
          <a:bodyPr>
            <a:normAutofit/>
          </a:bodyPr>
          <a:lstStyle/>
          <a:p>
            <a:pPr marL="0" indent="0">
              <a:buNone/>
            </a:pPr>
            <a:endParaRPr lang="en-US" sz="2600" b="1" dirty="0" smtClean="0">
              <a:solidFill>
                <a:srgbClr val="1F497D"/>
              </a:solidFill>
            </a:endParaRPr>
          </a:p>
          <a:p>
            <a:pPr marL="274320" indent="0">
              <a:spcBef>
                <a:spcPts val="1800"/>
              </a:spcBef>
              <a:buNone/>
            </a:pPr>
            <a:r>
              <a:rPr lang="en-US" sz="2600" b="1" dirty="0" smtClean="0">
                <a:solidFill>
                  <a:srgbClr val="1F497D"/>
                </a:solidFill>
              </a:rPr>
              <a:t>Empower</a:t>
            </a:r>
            <a:endParaRPr lang="en-US" sz="2600" dirty="0" smtClean="0">
              <a:solidFill>
                <a:srgbClr val="1F497D"/>
              </a:solidFill>
            </a:endParaRPr>
          </a:p>
        </p:txBody>
      </p:sp>
      <p:sp>
        <p:nvSpPr>
          <p:cNvPr id="7" name="Content Placeholder 6"/>
          <p:cNvSpPr>
            <a:spLocks noGrp="1"/>
          </p:cNvSpPr>
          <p:nvPr>
            <p:ph idx="13"/>
          </p:nvPr>
        </p:nvSpPr>
        <p:spPr>
          <a:xfrm>
            <a:off x="2622884" y="1316921"/>
            <a:ext cx="6508660" cy="2676581"/>
          </a:xfrm>
          <a:solidFill>
            <a:schemeClr val="bg1">
              <a:alpha val="85000"/>
            </a:schemeClr>
          </a:solidFill>
        </p:spPr>
        <p:txBody>
          <a:bodyPr/>
          <a:lstStyle/>
          <a:p>
            <a:pPr marL="0" indent="0">
              <a:buNone/>
            </a:pPr>
            <a:r>
              <a:rPr lang="en-US" sz="2400" dirty="0" smtClean="0">
                <a:solidFill>
                  <a:srgbClr val="1F497D"/>
                </a:solidFill>
              </a:rPr>
              <a:t>You were selected to be a part of this because (management, members) believe you have the experience and the vision to create recommendations that will make a difference. I want to encourage you to be creative, think outside the box, and not be constrained by the way things are done today.</a:t>
            </a:r>
            <a:endParaRPr lang="en-US" sz="2400"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8-20</a:t>
            </a:r>
            <a:endParaRPr lang="en-US" sz="1400" dirty="0">
              <a:solidFill>
                <a:srgbClr val="002C54"/>
              </a:solidFill>
              <a:latin typeface="Arial Black" pitchFamily="34" charset="0"/>
            </a:endParaRPr>
          </a:p>
        </p:txBody>
      </p:sp>
      <p:sp>
        <p:nvSpPr>
          <p:cNvPr id="26" name="Slide Number Placeholder 3"/>
          <p:cNvSpPr>
            <a:spLocks noGrp="1"/>
          </p:cNvSpPr>
          <p:nvPr>
            <p:ph type="sldNum" sz="quarter" idx="4294967295"/>
          </p:nvPr>
        </p:nvSpPr>
        <p:spPr>
          <a:xfrm>
            <a:off x="-12032" y="6519030"/>
            <a:ext cx="457200" cy="365125"/>
          </a:xfrm>
          <a:prstGeom prst="rect">
            <a:avLst/>
          </a:prstGeom>
        </p:spPr>
        <p:txBody>
          <a:bodyPr/>
          <a:lstStyle/>
          <a:p>
            <a:fld id="{F29FD61F-2294-5D42-A9D7-9928D42B3773}" type="slidenum">
              <a:rPr lang="en-US" sz="1000" smtClean="0">
                <a:solidFill>
                  <a:schemeClr val="bg1"/>
                </a:solidFill>
              </a:rPr>
              <a:pPr/>
              <a:t>37</a:t>
            </a:fld>
            <a:endParaRPr lang="en-US" sz="1000" dirty="0">
              <a:solidFill>
                <a:schemeClr val="bg1"/>
              </a:solidFill>
            </a:endParaRPr>
          </a:p>
        </p:txBody>
      </p:sp>
    </p:spTree>
    <p:extLst>
      <p:ext uri="{BB962C8B-B14F-4D97-AF65-F5344CB8AC3E}">
        <p14:creationId xmlns:p14="http://schemas.microsoft.com/office/powerpoint/2010/main" val="224268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t>
            </a:r>
            <a:r>
              <a:rPr lang="en-US" dirty="0" smtClean="0"/>
              <a:t>. </a:t>
            </a:r>
            <a:r>
              <a:rPr lang="en-US" dirty="0"/>
              <a:t>Outline of Project Sponsor’s </a:t>
            </a:r>
            <a:br>
              <a:rPr lang="en-US" dirty="0"/>
            </a:br>
            <a:r>
              <a:rPr lang="en-US" dirty="0"/>
              <a:t>    </a:t>
            </a:r>
            <a:r>
              <a:rPr lang="en-US" sz="2200" dirty="0"/>
              <a:t> </a:t>
            </a:r>
            <a:r>
              <a:rPr lang="en-US" dirty="0"/>
              <a:t>Kick-off Remarks</a:t>
            </a:r>
          </a:p>
        </p:txBody>
      </p:sp>
      <p:sp>
        <p:nvSpPr>
          <p:cNvPr id="9" name="Content Placeholder 2"/>
          <p:cNvSpPr>
            <a:spLocks noGrp="1"/>
          </p:cNvSpPr>
          <p:nvPr>
            <p:ph idx="1"/>
          </p:nvPr>
        </p:nvSpPr>
        <p:spPr>
          <a:xfrm>
            <a:off x="783390" y="1768642"/>
            <a:ext cx="8071290" cy="4587708"/>
          </a:xfrm>
        </p:spPr>
        <p:txBody>
          <a:bodyPr>
            <a:normAutofit/>
          </a:bodyPr>
          <a:lstStyle/>
          <a:p>
            <a:pPr marL="0" indent="0">
              <a:buNone/>
            </a:pPr>
            <a:r>
              <a:rPr lang="en-US" sz="2600" dirty="0" smtClean="0">
                <a:solidFill>
                  <a:srgbClr val="1F497D"/>
                </a:solidFill>
              </a:rPr>
              <a:t>We have asked Leadership Strategies to help us on this. Leadership Strategies is in the business of providing organizations like ours with professional facilitators to help pull out their best ideas to solve their toughest problems. Our facilitator for today is… Let me tell you a little about (him/her)…</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8-20</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38</a:t>
            </a:fld>
            <a:endParaRPr lang="en-US" dirty="0"/>
          </a:p>
        </p:txBody>
      </p:sp>
    </p:spTree>
    <p:extLst>
      <p:ext uri="{BB962C8B-B14F-4D97-AF65-F5344CB8AC3E}">
        <p14:creationId xmlns:p14="http://schemas.microsoft.com/office/powerpoint/2010/main" val="271383339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t>
            </a:r>
            <a:r>
              <a:rPr lang="en-US" dirty="0" smtClean="0"/>
              <a:t>. Communication Plan</a:t>
            </a:r>
            <a:endParaRPr lang="en-US" dirty="0"/>
          </a:p>
        </p:txBody>
      </p:sp>
      <p:sp>
        <p:nvSpPr>
          <p:cNvPr id="5" name="TextBox 4"/>
          <p:cNvSpPr txBox="1"/>
          <p:nvPr/>
        </p:nvSpPr>
        <p:spPr>
          <a:xfrm>
            <a:off x="8754150" y="553799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49493387"/>
              </p:ext>
            </p:extLst>
          </p:nvPr>
        </p:nvGraphicFramePr>
        <p:xfrm>
          <a:off x="783390" y="1397000"/>
          <a:ext cx="7970760" cy="4723016"/>
        </p:xfrm>
        <a:graphic>
          <a:graphicData uri="http://schemas.openxmlformats.org/drawingml/2006/table">
            <a:tbl>
              <a:tblPr firstRow="1" bandRow="1">
                <a:tableStyleId>{2D5ABB26-0587-4C30-8999-92F81FD0307C}</a:tableStyleId>
              </a:tblPr>
              <a:tblGrid>
                <a:gridCol w="1594152"/>
                <a:gridCol w="1594152"/>
                <a:gridCol w="1594152"/>
                <a:gridCol w="1594152"/>
                <a:gridCol w="1594152"/>
              </a:tblGrid>
              <a:tr h="370840">
                <a:tc>
                  <a:txBody>
                    <a:bodyPr/>
                    <a:lstStyle/>
                    <a:p>
                      <a:pPr algn="ctr"/>
                      <a:r>
                        <a:rPr lang="en-US" sz="2200" b="1" dirty="0" smtClean="0">
                          <a:solidFill>
                            <a:schemeClr val="accent2"/>
                          </a:solidFill>
                          <a:latin typeface="Franklin Gothic Book"/>
                          <a:cs typeface="Franklin Gothic Book"/>
                        </a:rPr>
                        <a:t>Audience</a:t>
                      </a:r>
                      <a:endParaRPr lang="en-US" sz="2200" b="1"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200" b="1" dirty="0" smtClean="0">
                          <a:solidFill>
                            <a:schemeClr val="accent2"/>
                          </a:solidFill>
                          <a:latin typeface="Franklin Gothic Book"/>
                          <a:cs typeface="Franklin Gothic Book"/>
                        </a:rPr>
                        <a:t>Information Needs</a:t>
                      </a:r>
                      <a:endParaRPr lang="en-US" sz="2200"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200" b="1" dirty="0" smtClean="0">
                          <a:solidFill>
                            <a:schemeClr val="accent2"/>
                          </a:solidFill>
                          <a:latin typeface="Franklin Gothic Book"/>
                          <a:cs typeface="Franklin Gothic Book"/>
                        </a:rPr>
                        <a:t>Vehicle</a:t>
                      </a:r>
                      <a:endParaRPr lang="en-US" sz="2200"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200" b="1" dirty="0" smtClean="0">
                          <a:solidFill>
                            <a:schemeClr val="accent2"/>
                          </a:solidFill>
                          <a:latin typeface="Franklin Gothic Book"/>
                          <a:cs typeface="Franklin Gothic Book"/>
                        </a:rPr>
                        <a:t>Who</a:t>
                      </a:r>
                      <a:endParaRPr lang="en-US" sz="2200"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200" b="1" dirty="0" smtClean="0">
                          <a:solidFill>
                            <a:schemeClr val="accent2"/>
                          </a:solidFill>
                          <a:latin typeface="Franklin Gothic Book"/>
                          <a:cs typeface="Franklin Gothic Book"/>
                        </a:rPr>
                        <a:t>When</a:t>
                      </a:r>
                      <a:endParaRPr lang="en-US" sz="2200"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5127">
                <a:tc>
                  <a:txBody>
                    <a:bodyPr/>
                    <a:lstStyle/>
                    <a:p>
                      <a:pPr algn="ctr"/>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8-21</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39</a:t>
            </a:fld>
            <a:endParaRPr lang="en-US" dirty="0"/>
          </a:p>
        </p:txBody>
      </p:sp>
    </p:spTree>
    <p:extLst>
      <p:ext uri="{BB962C8B-B14F-4D97-AF65-F5344CB8AC3E}">
        <p14:creationId xmlns:p14="http://schemas.microsoft.com/office/powerpoint/2010/main" val="1235176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Team Brainstorm</a:t>
            </a:r>
            <a:endParaRPr lang="en-US" sz="4300" dirty="0"/>
          </a:p>
        </p:txBody>
      </p:sp>
      <p:sp>
        <p:nvSpPr>
          <p:cNvPr id="3" name="Content Placeholder 2"/>
          <p:cNvSpPr>
            <a:spLocks noGrp="1"/>
          </p:cNvSpPr>
          <p:nvPr>
            <p:ph type="body" sz="quarter" idx="13"/>
          </p:nvPr>
        </p:nvSpPr>
        <p:spPr>
          <a:xfrm>
            <a:off x="758951" y="2514600"/>
            <a:ext cx="6354367" cy="2587752"/>
          </a:xfrm>
        </p:spPr>
        <p:txBody>
          <a:bodyPr>
            <a:normAutofit fontScale="92500" lnSpcReduction="10000"/>
          </a:bodyPr>
          <a:lstStyle/>
          <a:p>
            <a:pPr marL="0" indent="0">
              <a:buNone/>
            </a:pPr>
            <a:r>
              <a:rPr lang="en-US" sz="2800" dirty="0"/>
              <a:t>You are sitting in your office when the </a:t>
            </a:r>
            <a:r>
              <a:rPr lang="en-US" sz="2800" dirty="0" smtClean="0"/>
              <a:t>phone rings</a:t>
            </a:r>
            <a:r>
              <a:rPr lang="en-US" sz="2800" dirty="0"/>
              <a:t>.  It’s the client – the project is a go!  The initial meeting won’t be held for another two weeks since some key people are on vacation.  With your team, brainstorm all of the things you need to do between now and the first meeting to get prepared.</a:t>
            </a:r>
          </a:p>
        </p:txBody>
      </p:sp>
      <p:sp>
        <p:nvSpPr>
          <p:cNvPr id="4" name="TextBox 3"/>
          <p:cNvSpPr txBox="1"/>
          <p:nvPr/>
        </p:nvSpPr>
        <p:spPr>
          <a:xfrm>
            <a:off x="8754150" y="443980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586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6" name="Title 5"/>
          <p:cNvSpPr>
            <a:spLocks noGrp="1"/>
          </p:cNvSpPr>
          <p:nvPr>
            <p:ph type="title"/>
          </p:nvPr>
        </p:nvSpPr>
        <p:spPr>
          <a:xfrm>
            <a:off x="783390" y="1883088"/>
            <a:ext cx="8071290" cy="1694614"/>
          </a:xfrm>
        </p:spPr>
        <p:txBody>
          <a:bodyPr anchor="ctr"/>
          <a:lstStyle/>
          <a:p>
            <a:r>
              <a:rPr lang="en-US" sz="7800" dirty="0" smtClean="0">
                <a:latin typeface="Franklin Gothic Medium"/>
                <a:cs typeface="Franklin Gothic Medium"/>
              </a:rPr>
              <a:t>MODULE  REVIEW PREPARING TO EXECUTE</a:t>
            </a:r>
            <a:endParaRPr lang="en-US" sz="7800" dirty="0">
              <a:latin typeface="Franklin Gothic Medium"/>
              <a:cs typeface="Franklin Gothic Medium"/>
            </a:endParaRPr>
          </a:p>
        </p:txBody>
      </p:sp>
      <p:pic>
        <p:nvPicPr>
          <p:cNvPr id="7" name="Picture 6"/>
          <p:cNvPicPr>
            <a:picLocks noChangeAspect="1"/>
          </p:cNvPicPr>
          <p:nvPr/>
        </p:nvPicPr>
        <p:blipFill>
          <a:blip r:embed="rId3"/>
          <a:stretch>
            <a:fillRect/>
          </a:stretch>
        </p:blipFill>
        <p:spPr>
          <a:xfrm>
            <a:off x="6400799" y="3176370"/>
            <a:ext cx="2453881" cy="2102460"/>
          </a:xfrm>
          <a:prstGeom prst="rect">
            <a:avLst/>
          </a:prstGeom>
        </p:spPr>
      </p:pic>
    </p:spTree>
    <p:extLst>
      <p:ext uri="{BB962C8B-B14F-4D97-AF65-F5344CB8AC3E}">
        <p14:creationId xmlns:p14="http://schemas.microsoft.com/office/powerpoint/2010/main" val="402232318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Project team</a:t>
            </a:r>
          </a:p>
          <a:p>
            <a:pPr>
              <a:spcAft>
                <a:spcPts val="1200"/>
              </a:spcAft>
            </a:pPr>
            <a:r>
              <a:rPr lang="en-US" dirty="0" smtClean="0"/>
              <a:t>Objectives</a:t>
            </a:r>
          </a:p>
          <a:p>
            <a:pPr>
              <a:spcAft>
                <a:spcPts val="1200"/>
              </a:spcAft>
            </a:pPr>
            <a:r>
              <a:rPr lang="en-US" dirty="0" smtClean="0"/>
              <a:t>Methodology</a:t>
            </a:r>
          </a:p>
          <a:p>
            <a:pPr>
              <a:spcAft>
                <a:spcPts val="1200"/>
              </a:spcAft>
            </a:pPr>
            <a:r>
              <a:rPr lang="en-US" dirty="0" smtClean="0"/>
              <a:t>Risks</a:t>
            </a:r>
          </a:p>
          <a:p>
            <a:pPr>
              <a:spcAft>
                <a:spcPts val="1200"/>
              </a:spcAft>
            </a:pPr>
            <a:r>
              <a:rPr lang="en-US" dirty="0" smtClean="0"/>
              <a:t>Project communication</a:t>
            </a:r>
          </a:p>
          <a:p>
            <a:pPr>
              <a:spcAft>
                <a:spcPts val="1200"/>
              </a:spcAft>
            </a:pPr>
            <a:r>
              <a:rPr lang="en-US" dirty="0" smtClean="0"/>
              <a:t>Logistics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41</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key categories/areas to consider in preparing for the scoping session?</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35087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826892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Ground rules</a:t>
            </a:r>
          </a:p>
          <a:p>
            <a:pPr>
              <a:spcAft>
                <a:spcPts val="1200"/>
              </a:spcAft>
            </a:pPr>
            <a:r>
              <a:rPr lang="en-US" dirty="0" smtClean="0"/>
              <a:t>Establish a definition of “consensus”</a:t>
            </a:r>
          </a:p>
          <a:p>
            <a:pPr>
              <a:spcAft>
                <a:spcPts val="1200"/>
              </a:spcAft>
            </a:pPr>
            <a:r>
              <a:rPr lang="en-US" dirty="0" smtClean="0"/>
              <a:t>Take consensus checks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42</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three ways to generate a consensus-focused process?</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347816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967525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Likelihood </a:t>
            </a:r>
          </a:p>
          <a:p>
            <a:pPr>
              <a:spcAft>
                <a:spcPts val="1200"/>
              </a:spcAft>
            </a:pPr>
            <a:r>
              <a:rPr lang="en-US" dirty="0" smtClean="0"/>
              <a:t>Impact</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43</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are </a:t>
            </a:r>
            <a:r>
              <a:rPr lang="en-US" sz="3700" dirty="0" smtClean="0">
                <a:solidFill>
                  <a:srgbClr val="AFBD22"/>
                </a:solidFill>
                <a:latin typeface="Franklin Gothic Medium"/>
                <a:ea typeface="+mj-ea"/>
                <a:cs typeface="Franklin Gothic Medium"/>
              </a:rPr>
              <a:t>the two key characteristics in evaluating risk?</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434271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544238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783390" y="-156558"/>
            <a:ext cx="8071290" cy="1143000"/>
          </a:xfrm>
        </p:spPr>
        <p:txBody>
          <a:bodyPr/>
          <a:lstStyle/>
          <a:p>
            <a:r>
              <a:rPr lang="en-US" dirty="0" smtClean="0"/>
              <a:t>Review</a:t>
            </a:r>
            <a:endParaRPr lang="en-US" dirty="0"/>
          </a:p>
        </p:txBody>
      </p:sp>
      <p:sp>
        <p:nvSpPr>
          <p:cNvPr id="27" name="Content Placeholder 26"/>
          <p:cNvSpPr>
            <a:spLocks noGrp="1"/>
          </p:cNvSpPr>
          <p:nvPr>
            <p:ph idx="1"/>
          </p:nvPr>
        </p:nvSpPr>
        <p:spPr>
          <a:xfrm>
            <a:off x="783390" y="2360899"/>
            <a:ext cx="8071290" cy="4182061"/>
          </a:xfrm>
        </p:spPr>
        <p:txBody>
          <a:bodyPr/>
          <a:lstStyle/>
          <a:p>
            <a:r>
              <a:rPr lang="en-US" dirty="0" smtClean="0"/>
              <a:t>Description of the risk</a:t>
            </a:r>
          </a:p>
          <a:p>
            <a:r>
              <a:rPr lang="en-US" dirty="0" smtClean="0"/>
              <a:t>Impact of the risk (should it occur)</a:t>
            </a:r>
          </a:p>
          <a:p>
            <a:r>
              <a:rPr lang="en-US" dirty="0" smtClean="0"/>
              <a:t>Timing factors (when will/might it occur?)</a:t>
            </a:r>
          </a:p>
          <a:p>
            <a:r>
              <a:rPr lang="en-US" dirty="0" smtClean="0"/>
              <a:t>Risk mitigation strategies</a:t>
            </a:r>
          </a:p>
          <a:p>
            <a:r>
              <a:rPr lang="en-US" dirty="0" smtClean="0"/>
              <a:t>Resources if mitigation strategies are needed</a:t>
            </a:r>
          </a:p>
          <a:p>
            <a:r>
              <a:rPr lang="en-US" dirty="0" smtClean="0"/>
              <a:t>Monitoring plan – contingency plan(s)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44</a:t>
            </a:fld>
            <a:endParaRPr lang="en-US" dirty="0"/>
          </a:p>
        </p:txBody>
      </p:sp>
      <p:sp>
        <p:nvSpPr>
          <p:cNvPr id="23" name="Title 4"/>
          <p:cNvSpPr txBox="1">
            <a:spLocks/>
          </p:cNvSpPr>
          <p:nvPr/>
        </p:nvSpPr>
        <p:spPr>
          <a:xfrm>
            <a:off x="783390" y="699493"/>
            <a:ext cx="8071290" cy="1574457"/>
          </a:xfrm>
          <a:prstGeom prst="rect">
            <a:avLst/>
          </a:prstGeom>
        </p:spPr>
        <p:txBody>
          <a:bodyPr vert="horz" lIns="91440" tIns="45720" rIns="91440" bIns="45720" rtlCol="0" anchor="t">
            <a:noAutofit/>
          </a:bodyPr>
          <a:lstStyle/>
          <a:p>
            <a:pPr lvl="0">
              <a:spcBef>
                <a:spcPct val="0"/>
              </a:spcBef>
              <a:defRPr/>
            </a:pPr>
            <a:r>
              <a:rPr lang="en-US" sz="3600" dirty="0" smtClean="0">
                <a:solidFill>
                  <a:srgbClr val="AFBD22"/>
                </a:solidFill>
                <a:latin typeface="Franklin Gothic Medium"/>
                <a:cs typeface="Franklin Gothic Medium"/>
              </a:rPr>
              <a:t>What are the key areas to address in preparing or reviewing a risk mitigation strategy?</a:t>
            </a:r>
            <a:endParaRPr lang="en-US" sz="3600" dirty="0">
              <a:solidFill>
                <a:srgbClr val="AFBD22"/>
              </a:solidFill>
              <a:latin typeface="Franklin Gothic Medium"/>
              <a:cs typeface="Franklin Gothic Medium"/>
            </a:endParaRPr>
          </a:p>
        </p:txBody>
      </p:sp>
      <p:sp>
        <p:nvSpPr>
          <p:cNvPr id="6" name="TextBox 5"/>
          <p:cNvSpPr txBox="1"/>
          <p:nvPr/>
        </p:nvSpPr>
        <p:spPr>
          <a:xfrm>
            <a:off x="8659755" y="312623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977214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Status meetings</a:t>
            </a:r>
          </a:p>
          <a:p>
            <a:pPr>
              <a:spcAft>
                <a:spcPts val="1200"/>
              </a:spcAft>
            </a:pPr>
            <a:r>
              <a:rPr lang="en-US" dirty="0" smtClean="0"/>
              <a:t>Status reports</a:t>
            </a:r>
          </a:p>
          <a:p>
            <a:pPr>
              <a:spcAft>
                <a:spcPts val="1200"/>
              </a:spcAft>
            </a:pPr>
            <a:r>
              <a:rPr lang="en-US" dirty="0" smtClean="0"/>
              <a:t>Informal communications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45</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at least three ways to manage the expectation gap?</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200833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438409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1632916"/>
          </a:xfrm>
        </p:spPr>
        <p:txBody>
          <a:bodyPr/>
          <a:lstStyle/>
          <a:p>
            <a:pPr>
              <a:spcAft>
                <a:spcPts val="1200"/>
              </a:spcAft>
            </a:pPr>
            <a:r>
              <a:rPr lang="en-US" dirty="0" smtClean="0"/>
              <a:t>In the absence of keeping score, people are “making up their own score,” and they may not align.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is the importance of keeping score?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8" name="TextBox 7"/>
          <p:cNvSpPr txBox="1"/>
          <p:nvPr/>
        </p:nvSpPr>
        <p:spPr>
          <a:xfrm>
            <a:off x="8659755" y="489357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603735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Project/process objectives</a:t>
            </a:r>
          </a:p>
          <a:p>
            <a:pPr>
              <a:spcAft>
                <a:spcPts val="1200"/>
              </a:spcAft>
            </a:pPr>
            <a:r>
              <a:rPr lang="en-US" dirty="0" smtClean="0"/>
              <a:t>Business outcome objectives</a:t>
            </a:r>
          </a:p>
          <a:p>
            <a:r>
              <a:rPr lang="en-US" dirty="0" smtClean="0"/>
              <a:t>Satisfaction objectives</a:t>
            </a:r>
          </a:p>
          <a:p>
            <a:pPr marL="457200" lvl="1" indent="0">
              <a:buClr>
                <a:srgbClr val="F26522"/>
              </a:buClr>
              <a:buNone/>
            </a:pPr>
            <a:endParaRPr lang="en-US" dirty="0" smtClean="0">
              <a:solidFill>
                <a:srgbClr val="F26522"/>
              </a:solidFill>
            </a:endParaRP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three types of performance objectives?</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408257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4284568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An Effective Decision is equal to</a:t>
            </a:r>
          </a:p>
          <a:p>
            <a:pPr>
              <a:spcAft>
                <a:spcPts val="1200"/>
              </a:spcAft>
            </a:pPr>
            <a:r>
              <a:rPr lang="en-US" dirty="0" smtClean="0"/>
              <a:t>The Right Decision TIMES</a:t>
            </a:r>
          </a:p>
          <a:p>
            <a:pPr>
              <a:spcAft>
                <a:spcPts val="1200"/>
              </a:spcAft>
            </a:pPr>
            <a:r>
              <a:rPr lang="en-US" dirty="0" smtClean="0"/>
              <a:t>The Commitment to the Decision</a:t>
            </a:r>
          </a:p>
          <a:p>
            <a:pPr>
              <a:spcAft>
                <a:spcPts val="1200"/>
              </a:spcAft>
            </a:pPr>
            <a:r>
              <a:rPr lang="en-US" dirty="0" smtClean="0"/>
              <a:t>It is about working with the client to gain buy-in throughout the project effort</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48</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does the equation ED = RD x CD mean?</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408257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224245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1968501"/>
            <a:ext cx="7895389" cy="4111458"/>
          </a:xfrm>
        </p:spPr>
        <p:txBody>
          <a:bodyPr numCol="2">
            <a:noAutofit/>
          </a:bodyPr>
          <a:lstStyle/>
          <a:p>
            <a:pPr marL="514350" indent="-514350">
              <a:buFont typeface="+mj-lt"/>
              <a:buAutoNum type="alphaUcPeriod"/>
            </a:pPr>
            <a:r>
              <a:rPr lang="en-US" sz="2000" dirty="0" smtClean="0"/>
              <a:t>Prepare for the Scoping Session </a:t>
            </a:r>
          </a:p>
          <a:p>
            <a:pPr marL="514350" indent="-514350">
              <a:buFont typeface="+mj-lt"/>
              <a:buAutoNum type="alphaUcPeriod"/>
            </a:pPr>
            <a:r>
              <a:rPr lang="en-US" sz="2000" dirty="0" smtClean="0"/>
              <a:t>Perform a Risk Assessment</a:t>
            </a:r>
          </a:p>
          <a:p>
            <a:pPr marL="514350" indent="-514350">
              <a:buFont typeface="+mj-lt"/>
              <a:buAutoNum type="alphaUcPeriod"/>
            </a:pPr>
            <a:r>
              <a:rPr lang="en-US" sz="2000" dirty="0" smtClean="0"/>
              <a:t>Establish Performance Objectives</a:t>
            </a:r>
          </a:p>
          <a:p>
            <a:pPr marL="514350" indent="-514350">
              <a:buFont typeface="+mj-lt"/>
              <a:buAutoNum type="alphaUcPeriod"/>
            </a:pPr>
            <a:r>
              <a:rPr lang="en-US" sz="2000" dirty="0" smtClean="0"/>
              <a:t>Hold the Project Scoping Session</a:t>
            </a:r>
          </a:p>
          <a:p>
            <a:pPr marL="514350" indent="-514350">
              <a:buFont typeface="+mj-lt"/>
              <a:buAutoNum type="alphaUcPeriod"/>
            </a:pPr>
            <a:r>
              <a:rPr lang="en-US" sz="2000" dirty="0" smtClean="0"/>
              <a:t>Maximizing Involvement</a:t>
            </a:r>
          </a:p>
          <a:p>
            <a:pPr marL="514350" indent="-514350">
              <a:buFont typeface="+mj-lt"/>
              <a:buAutoNum type="alphaUcPeriod"/>
            </a:pPr>
            <a:r>
              <a:rPr lang="en-US" sz="2000" dirty="0" smtClean="0"/>
              <a:t>Why Is Involvement </a:t>
            </a:r>
            <a:br>
              <a:rPr lang="en-US" sz="2000" dirty="0" smtClean="0"/>
            </a:br>
            <a:r>
              <a:rPr lang="en-US" sz="2000" dirty="0" smtClean="0"/>
              <a:t>Important?</a:t>
            </a:r>
          </a:p>
          <a:p>
            <a:pPr marL="514350" indent="-514350">
              <a:buFont typeface="+mj-lt"/>
              <a:buAutoNum type="alphaUcPeriod"/>
            </a:pPr>
            <a:r>
              <a:rPr lang="en-US" sz="2000" dirty="0" smtClean="0"/>
              <a:t>Sample Project Organization	</a:t>
            </a:r>
          </a:p>
          <a:p>
            <a:pPr marL="514350" indent="-514350">
              <a:buFont typeface="+mj-lt"/>
              <a:buAutoNum type="alphaUcPeriod"/>
            </a:pPr>
            <a:r>
              <a:rPr lang="en-US" sz="2000" dirty="0" smtClean="0"/>
              <a:t>Selecting the Project Team</a:t>
            </a:r>
          </a:p>
          <a:p>
            <a:pPr marL="514350" indent="-514350">
              <a:buFont typeface="+mj-lt"/>
              <a:buAutoNum type="alphaUcPeriod"/>
            </a:pPr>
            <a:r>
              <a:rPr lang="en-US" sz="2000" dirty="0" smtClean="0"/>
              <a:t>Project Team Norms</a:t>
            </a:r>
          </a:p>
          <a:p>
            <a:pPr marL="514350" indent="-514350">
              <a:buFont typeface="+mj-lt"/>
              <a:buAutoNum type="alphaUcPeriod"/>
            </a:pPr>
            <a:r>
              <a:rPr lang="en-US" sz="2000" dirty="0" smtClean="0"/>
              <a:t>Outline of Project Sponsor’s Kick-off Remarks</a:t>
            </a:r>
          </a:p>
          <a:p>
            <a:pPr marL="514350" indent="-514350">
              <a:buFont typeface="+mj-lt"/>
              <a:buAutoNum type="alphaUcPeriod"/>
            </a:pPr>
            <a:r>
              <a:rPr lang="en-US" sz="2000" dirty="0" smtClean="0"/>
              <a:t>Communications Plan</a:t>
            </a:r>
          </a:p>
        </p:txBody>
      </p:sp>
      <p:sp>
        <p:nvSpPr>
          <p:cNvPr id="5" name="Slide Number Placeholder 3"/>
          <p:cNvSpPr>
            <a:spLocks noGrp="1"/>
          </p:cNvSpPr>
          <p:nvPr>
            <p:ph type="sldNum" sz="quarter" idx="10"/>
          </p:nvPr>
        </p:nvSpPr>
        <p:spPr/>
        <p:txBody>
          <a:bodyPr/>
          <a:lstStyle/>
          <a:p>
            <a:fld id="{F29FD61F-2294-5D42-A9D7-9928D42B3773}" type="slidenum">
              <a:rPr lang="en-US" smtClean="0"/>
              <a:pPr/>
              <a:t>49</a:t>
            </a:fld>
            <a:endParaRPr lang="en-US" dirty="0"/>
          </a:p>
        </p:txBody>
      </p:sp>
      <p:sp>
        <p:nvSpPr>
          <p:cNvPr id="30" name="Title 4"/>
          <p:cNvSpPr txBox="1">
            <a:spLocks/>
          </p:cNvSpPr>
          <p:nvPr/>
        </p:nvSpPr>
        <p:spPr>
          <a:xfrm>
            <a:off x="783390" y="1031794"/>
            <a:ext cx="8071290" cy="75858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Preparing to execute</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
        <p:nvSpPr>
          <p:cNvPr id="6" name="Slide Number Placeholder 3"/>
          <p:cNvSpPr txBox="1">
            <a:spLocks/>
          </p:cNvSpPr>
          <p:nvPr/>
        </p:nvSpPr>
        <p:spPr>
          <a:xfrm>
            <a:off x="152400" y="6599238"/>
            <a:ext cx="457200" cy="365125"/>
          </a:xfrm>
          <a:prstGeom prst="rect">
            <a:avLst/>
          </a:prstGeom>
        </p:spPr>
        <p:txBody>
          <a:bodyPr vert="horz" wrap="square" lIns="91440" tIns="45720" rIns="91440" bIns="45720" numCol="1" anchor="b"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528357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rcRect t="17653" r="11332"/>
          <a:stretch>
            <a:fillRect/>
          </a:stretch>
        </p:blipFill>
        <p:spPr>
          <a:xfrm>
            <a:off x="4028302" y="3425814"/>
            <a:ext cx="4453962" cy="2752756"/>
          </a:xfrm>
          <a:prstGeom prst="rect">
            <a:avLst/>
          </a:prstGeom>
        </p:spPr>
      </p:pic>
      <p:sp>
        <p:nvSpPr>
          <p:cNvPr id="2" name="Title 1"/>
          <p:cNvSpPr>
            <a:spLocks noGrp="1"/>
          </p:cNvSpPr>
          <p:nvPr>
            <p:ph type="title"/>
          </p:nvPr>
        </p:nvSpPr>
        <p:spPr/>
        <p:txBody>
          <a:bodyPr>
            <a:normAutofit fontScale="90000"/>
          </a:bodyPr>
          <a:lstStyle/>
          <a:p>
            <a:r>
              <a:rPr lang="en-US" sz="4300" dirty="0" smtClean="0"/>
              <a:t>A. Prepare for the Scoping   </a:t>
            </a:r>
            <a:br>
              <a:rPr lang="en-US" sz="4300" dirty="0" smtClean="0"/>
            </a:br>
            <a:r>
              <a:rPr lang="en-US" sz="4300" dirty="0" smtClean="0"/>
              <a:t>    </a:t>
            </a:r>
            <a:r>
              <a:rPr lang="en-US" sz="2000" dirty="0" smtClean="0"/>
              <a:t> </a:t>
            </a:r>
            <a:r>
              <a:rPr lang="en-US" sz="4300" dirty="0" smtClean="0"/>
              <a:t>Session </a:t>
            </a:r>
            <a:endParaRPr lang="en-US" sz="4300" dirty="0"/>
          </a:p>
        </p:txBody>
      </p:sp>
      <p:sp>
        <p:nvSpPr>
          <p:cNvPr id="3" name="Content Placeholder 2"/>
          <p:cNvSpPr>
            <a:spLocks noGrp="1"/>
          </p:cNvSpPr>
          <p:nvPr>
            <p:ph idx="1"/>
          </p:nvPr>
        </p:nvSpPr>
        <p:spPr/>
        <p:txBody>
          <a:bodyPr>
            <a:normAutofit/>
          </a:bodyPr>
          <a:lstStyle/>
          <a:p>
            <a:pPr marL="0" indent="0">
              <a:buNone/>
            </a:pPr>
            <a:r>
              <a:rPr lang="en-US" sz="3000" dirty="0" smtClean="0">
                <a:solidFill>
                  <a:srgbClr val="1F497D"/>
                </a:solidFill>
              </a:rPr>
              <a:t>Once approval to proceed is granted, detailed planning begins. A scoping session is held with key members from the client’s team to finalize all details of the project.</a:t>
            </a:r>
          </a:p>
          <a:p>
            <a:pPr marL="0" indent="0">
              <a:spcBef>
                <a:spcPts val="1200"/>
              </a:spcBef>
              <a:buNone/>
            </a:pPr>
            <a:r>
              <a:rPr lang="en-US" sz="3000" dirty="0" smtClean="0">
                <a:solidFill>
                  <a:srgbClr val="1F497D"/>
                </a:solidFill>
              </a:rPr>
              <a:t>To prepare for the</a:t>
            </a:r>
          </a:p>
          <a:p>
            <a:pPr marL="0" indent="0">
              <a:spcBef>
                <a:spcPts val="0"/>
              </a:spcBef>
              <a:buNone/>
            </a:pPr>
            <a:r>
              <a:rPr lang="en-US" sz="3000" dirty="0" smtClean="0">
                <a:solidFill>
                  <a:srgbClr val="1F497D"/>
                </a:solidFill>
              </a:rPr>
              <a:t>scoping session,</a:t>
            </a:r>
          </a:p>
          <a:p>
            <a:pPr marL="0" indent="0">
              <a:spcBef>
                <a:spcPts val="0"/>
              </a:spcBef>
              <a:buNone/>
            </a:pPr>
            <a:r>
              <a:rPr lang="en-US" sz="3000" dirty="0" smtClean="0">
                <a:solidFill>
                  <a:srgbClr val="1F497D"/>
                </a:solidFill>
              </a:rPr>
              <a:t>consider the</a:t>
            </a:r>
          </a:p>
          <a:p>
            <a:pPr marL="0" indent="0">
              <a:spcBef>
                <a:spcPts val="0"/>
              </a:spcBef>
              <a:buNone/>
            </a:pPr>
            <a:r>
              <a:rPr lang="en-US" sz="3000" dirty="0" smtClean="0">
                <a:solidFill>
                  <a:srgbClr val="1F497D"/>
                </a:solidFill>
              </a:rPr>
              <a:t>following activities</a:t>
            </a:r>
          </a:p>
          <a:p>
            <a:pPr marL="0" indent="0">
              <a:spcBef>
                <a:spcPts val="0"/>
              </a:spcBef>
              <a:buNone/>
            </a:pPr>
            <a:r>
              <a:rPr lang="en-US" sz="3000" dirty="0" smtClean="0">
                <a:solidFill>
                  <a:srgbClr val="1F497D"/>
                </a:solidFill>
              </a:rPr>
              <a:t>(next slide).</a:t>
            </a:r>
            <a:endParaRPr lang="en-US" sz="3000" dirty="0">
              <a:solidFill>
                <a:schemeClr val="tx2"/>
              </a:solidFill>
            </a:endParaRPr>
          </a:p>
        </p:txBody>
      </p:sp>
      <p:sp>
        <p:nvSpPr>
          <p:cNvPr id="4" name="TextBox 3"/>
          <p:cNvSpPr txBox="1"/>
          <p:nvPr/>
        </p:nvSpPr>
        <p:spPr>
          <a:xfrm>
            <a:off x="8754150" y="516760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5</a:t>
            </a:fld>
            <a:endParaRPr lang="en-US" dirty="0"/>
          </a:p>
        </p:txBody>
      </p:sp>
    </p:spTree>
    <p:extLst>
      <p:ext uri="{BB962C8B-B14F-4D97-AF65-F5344CB8AC3E}">
        <p14:creationId xmlns:p14="http://schemas.microsoft.com/office/powerpoint/2010/main" val="2861695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30762" y="4077711"/>
            <a:ext cx="2453881" cy="2102460"/>
          </a:xfrm>
          <a:prstGeom prst="rect">
            <a:avLst/>
          </a:prstGeom>
        </p:spPr>
      </p:pic>
      <p:sp>
        <p:nvSpPr>
          <p:cNvPr id="11268" name="Rectangle 2"/>
          <p:cNvSpPr>
            <a:spLocks noGrp="1" noChangeArrowheads="1"/>
          </p:cNvSpPr>
          <p:nvPr>
            <p:ph type="title"/>
          </p:nvPr>
        </p:nvSpPr>
        <p:spPr/>
        <p:txBody>
          <a:bodyPr/>
          <a:lstStyle/>
          <a:p>
            <a:pPr eaLnBrk="1" hangingPunct="1"/>
            <a:r>
              <a:rPr lang="en-US" sz="3600" dirty="0" smtClean="0"/>
              <a:t>Review</a:t>
            </a:r>
          </a:p>
        </p:txBody>
      </p:sp>
      <p:sp>
        <p:nvSpPr>
          <p:cNvPr id="11269" name="Rectangle 3"/>
          <p:cNvSpPr>
            <a:spLocks noGrp="1" noChangeArrowheads="1"/>
          </p:cNvSpPr>
          <p:nvPr>
            <p:ph idx="1"/>
          </p:nvPr>
        </p:nvSpPr>
        <p:spPr/>
        <p:txBody>
          <a:bodyPr/>
          <a:lstStyle/>
          <a:p>
            <a:pPr eaLnBrk="1" hangingPunct="1"/>
            <a:r>
              <a:rPr lang="en-US" dirty="0" smtClean="0"/>
              <a:t>Square: something that </a:t>
            </a:r>
            <a:r>
              <a:rPr lang="en-US" b="1" u="sng" dirty="0" smtClean="0"/>
              <a:t>squared</a:t>
            </a:r>
            <a:r>
              <a:rPr lang="en-US" dirty="0" smtClean="0"/>
              <a:t> with what you already do or know</a:t>
            </a:r>
          </a:p>
          <a:p>
            <a:pPr eaLnBrk="1" hangingPunct="1"/>
            <a:r>
              <a:rPr lang="en-US" dirty="0" smtClean="0"/>
              <a:t>Circle: something that completed some </a:t>
            </a:r>
            <a:r>
              <a:rPr lang="en-US" b="1" u="sng" dirty="0" smtClean="0"/>
              <a:t>circle</a:t>
            </a:r>
            <a:r>
              <a:rPr lang="en-US" dirty="0" smtClean="0"/>
              <a:t> of knowledge for you</a:t>
            </a:r>
          </a:p>
          <a:p>
            <a:pPr eaLnBrk="1" hangingPunct="1"/>
            <a:r>
              <a:rPr lang="en-US" dirty="0" smtClean="0"/>
              <a:t>Angle: a new </a:t>
            </a:r>
            <a:r>
              <a:rPr lang="en-US" b="1" u="sng" dirty="0" smtClean="0"/>
              <a:t>angle</a:t>
            </a:r>
            <a:r>
              <a:rPr lang="en-US" dirty="0" smtClean="0"/>
              <a:t> or spin on something you have not thought of or considered</a:t>
            </a:r>
          </a:p>
          <a:p>
            <a:pPr eaLnBrk="1" hangingPunct="1"/>
            <a:r>
              <a:rPr lang="en-US" dirty="0" smtClean="0"/>
              <a:t>Delta: “No way, no how… Not gonna do.”</a:t>
            </a:r>
          </a:p>
        </p:txBody>
      </p:sp>
      <p:sp>
        <p:nvSpPr>
          <p:cNvPr id="5"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50</a:t>
            </a:fld>
            <a:endParaRPr lang="en-US" dirty="0"/>
          </a:p>
        </p:txBody>
      </p:sp>
    </p:spTree>
    <p:extLst>
      <p:ext uri="{BB962C8B-B14F-4D97-AF65-F5344CB8AC3E}">
        <p14:creationId xmlns:p14="http://schemas.microsoft.com/office/powerpoint/2010/main" val="35805806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pPr algn="ctr" eaLnBrk="1" hangingPunct="1"/>
            <a:r>
              <a:rPr lang="en-US" sz="4800" b="1" dirty="0" smtClean="0">
                <a:solidFill>
                  <a:srgbClr val="004678"/>
                </a:solidFill>
              </a:rPr>
              <a:t>Questions?</a:t>
            </a:r>
          </a:p>
        </p:txBody>
      </p:sp>
      <p:sp>
        <p:nvSpPr>
          <p:cNvPr id="108547" name="Text Box 3"/>
          <p:cNvSpPr txBox="1">
            <a:spLocks noChangeArrowheads="1"/>
          </p:cNvSpPr>
          <p:nvPr/>
        </p:nvSpPr>
        <p:spPr bwMode="auto">
          <a:xfrm>
            <a:off x="2093912" y="1977497"/>
            <a:ext cx="5095876" cy="3427092"/>
          </a:xfrm>
          <a:prstGeom prst="rect">
            <a:avLst/>
          </a:prstGeom>
          <a:noFill/>
          <a:ln w="9525" algn="ctr">
            <a:noFill/>
            <a:miter lim="800000"/>
            <a:headEnd/>
            <a:tailEnd/>
          </a:ln>
        </p:spPr>
        <p:txBody>
          <a:bodyPr wrap="square" lIns="0" rIns="0" anchor="b">
            <a:spAutoFit/>
          </a:bodyPr>
          <a:lstStyle/>
          <a:p>
            <a:pPr>
              <a:lnSpc>
                <a:spcPct val="110000"/>
              </a:lnSpc>
              <a:spcBef>
                <a:spcPct val="20000"/>
              </a:spcBef>
            </a:pPr>
            <a:r>
              <a:rPr lang="en-US" sz="2000" dirty="0" smtClean="0">
                <a:solidFill>
                  <a:srgbClr val="000066"/>
                </a:solidFill>
                <a:latin typeface="+mj-lt"/>
                <a:hlinkClick r:id="rId3"/>
              </a:rPr>
              <a:t>etraining@leadstrat.com</a:t>
            </a:r>
            <a:r>
              <a:rPr lang="en-US" sz="2000" dirty="0" smtClean="0">
                <a:solidFill>
                  <a:srgbClr val="000066"/>
                </a:solidFill>
                <a:latin typeface="+mj-lt"/>
              </a:rPr>
              <a:t> </a:t>
            </a:r>
          </a:p>
          <a:p>
            <a:pPr>
              <a:lnSpc>
                <a:spcPct val="110000"/>
              </a:lnSpc>
              <a:spcBef>
                <a:spcPct val="20000"/>
              </a:spcBef>
            </a:pPr>
            <a:r>
              <a:rPr lang="en-US" dirty="0" smtClean="0">
                <a:solidFill>
                  <a:srgbClr val="004678"/>
                </a:solidFill>
                <a:latin typeface="+mj-lt"/>
              </a:rPr>
              <a:t>800.824.2850</a:t>
            </a:r>
          </a:p>
          <a:p>
            <a:pPr>
              <a:lnSpc>
                <a:spcPct val="110000"/>
              </a:lnSpc>
              <a:spcBef>
                <a:spcPct val="20000"/>
              </a:spcBef>
            </a:pPr>
            <a:r>
              <a:rPr lang="en-US" sz="1800" b="0" dirty="0" smtClean="0">
                <a:solidFill>
                  <a:srgbClr val="004678"/>
                </a:solidFill>
                <a:latin typeface="+mj-lt"/>
              </a:rPr>
              <a:t>Or, submit your questions for open discussion</a:t>
            </a:r>
          </a:p>
          <a:p>
            <a:pPr>
              <a:lnSpc>
                <a:spcPct val="110000"/>
              </a:lnSpc>
              <a:spcBef>
                <a:spcPct val="20000"/>
              </a:spcBef>
            </a:pPr>
            <a:r>
              <a:rPr lang="en-US" sz="1800" b="0" dirty="0" smtClean="0">
                <a:solidFill>
                  <a:srgbClr val="004678"/>
                </a:solidFill>
                <a:latin typeface="+mj-lt"/>
              </a:rPr>
              <a:t>on the </a:t>
            </a:r>
            <a:r>
              <a:rPr lang="en-US" sz="1800" dirty="0" smtClean="0">
                <a:solidFill>
                  <a:srgbClr val="004678"/>
                </a:solidFill>
                <a:latin typeface="+mj-lt"/>
              </a:rPr>
              <a:t>Linked-In “Leadership Strategies</a:t>
            </a:r>
          </a:p>
          <a:p>
            <a:pPr>
              <a:lnSpc>
                <a:spcPct val="110000"/>
              </a:lnSpc>
              <a:spcBef>
                <a:spcPct val="20000"/>
              </a:spcBef>
            </a:pPr>
            <a:r>
              <a:rPr lang="en-US" sz="1800" dirty="0" smtClean="0">
                <a:solidFill>
                  <a:srgbClr val="004678"/>
                </a:solidFill>
                <a:latin typeface="+mj-lt"/>
              </a:rPr>
              <a:t>Facilitation &amp; Leadership Community” </a:t>
            </a:r>
            <a:r>
              <a:rPr lang="en-US" sz="1800" b="0" dirty="0" smtClean="0">
                <a:solidFill>
                  <a:srgbClr val="004678"/>
                </a:solidFill>
                <a:latin typeface="+mj-lt"/>
              </a:rPr>
              <a:t>Group</a:t>
            </a:r>
          </a:p>
          <a:p>
            <a:pPr>
              <a:lnSpc>
                <a:spcPct val="110000"/>
              </a:lnSpc>
              <a:spcBef>
                <a:spcPct val="20000"/>
              </a:spcBef>
            </a:pPr>
            <a:endParaRPr lang="en-US" sz="1800" b="0" dirty="0" smtClean="0">
              <a:solidFill>
                <a:srgbClr val="004678"/>
              </a:solidFill>
              <a:latin typeface="+mj-lt"/>
            </a:endParaRPr>
          </a:p>
          <a:p>
            <a:pPr>
              <a:lnSpc>
                <a:spcPct val="110000"/>
              </a:lnSpc>
              <a:spcBef>
                <a:spcPct val="20000"/>
              </a:spcBef>
            </a:pPr>
            <a:r>
              <a:rPr lang="en-US" sz="1800" dirty="0" smtClean="0">
                <a:solidFill>
                  <a:srgbClr val="004678"/>
                </a:solidFill>
                <a:latin typeface="+mj-lt"/>
              </a:rPr>
              <a:t>Join us on Facebook at </a:t>
            </a:r>
          </a:p>
          <a:p>
            <a:pPr>
              <a:lnSpc>
                <a:spcPct val="110000"/>
              </a:lnSpc>
              <a:spcBef>
                <a:spcPct val="20000"/>
              </a:spcBef>
            </a:pPr>
            <a:r>
              <a:rPr lang="en-US" sz="1800" dirty="0" smtClean="0">
                <a:solidFill>
                  <a:srgbClr val="004678"/>
                </a:solidFill>
                <a:latin typeface="+mj-lt"/>
                <a:hlinkClick r:id="rId4"/>
              </a:rPr>
              <a:t>www.Facebook.com/Leadstrat</a:t>
            </a:r>
            <a:endParaRPr lang="en-US" sz="1800" dirty="0" smtClean="0">
              <a:solidFill>
                <a:srgbClr val="004678"/>
              </a:solidFill>
              <a:latin typeface="+mj-lt"/>
            </a:endParaRPr>
          </a:p>
          <a:p>
            <a:pPr>
              <a:lnSpc>
                <a:spcPct val="110000"/>
              </a:lnSpc>
              <a:spcBef>
                <a:spcPct val="20000"/>
              </a:spcBef>
            </a:pPr>
            <a:r>
              <a:rPr lang="en-US" sz="1800" dirty="0" smtClean="0">
                <a:solidFill>
                  <a:srgbClr val="004678"/>
                </a:solidFill>
                <a:latin typeface="+mj-lt"/>
              </a:rPr>
              <a:t>and Twitter @Leadstrat</a:t>
            </a:r>
            <a:endParaRPr lang="en-US" sz="1800" dirty="0">
              <a:solidFill>
                <a:srgbClr val="000066"/>
              </a:solidFill>
              <a:latin typeface="+mj-lt"/>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 y="2296161"/>
            <a:ext cx="1554162" cy="2028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550" name="Picture 7" descr="cover"/>
          <p:cNvPicPr>
            <a:picLocks noChangeAspect="1" noChangeArrowheads="1"/>
          </p:cNvPicPr>
          <p:nvPr/>
        </p:nvPicPr>
        <p:blipFill>
          <a:blip r:embed="rId6" cstate="print"/>
          <a:srcRect/>
          <a:stretch>
            <a:fillRect/>
          </a:stretch>
        </p:blipFill>
        <p:spPr bwMode="auto">
          <a:xfrm>
            <a:off x="7261225" y="2137089"/>
            <a:ext cx="1565275" cy="240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lide Number Placeholder 13"/>
          <p:cNvSpPr>
            <a:spLocks noGrp="1"/>
          </p:cNvSpPr>
          <p:nvPr>
            <p:ph type="sldNum" sz="quarter" idx="4294967295"/>
          </p:nvPr>
        </p:nvSpPr>
        <p:spPr>
          <a:xfrm>
            <a:off x="0" y="6446708"/>
            <a:ext cx="342943" cy="365125"/>
          </a:xfrm>
          <a:prstGeom prst="rect">
            <a:avLst/>
          </a:prstGeom>
        </p:spPr>
        <p:txBody>
          <a:bodyPr/>
          <a:lstStyle/>
          <a:p>
            <a:pPr>
              <a:defRPr/>
            </a:pPr>
            <a:fld id="{57F09362-3ECF-43FF-9131-C2EB0D040696}" type="slidenum">
              <a:rPr lang="en-US" altLang="en-US" smtClean="0"/>
              <a:pPr>
                <a:defRPr/>
              </a:pPr>
              <a:t>51</a:t>
            </a:fld>
            <a:endParaRPr lang="en-US" altLang="en-US" dirty="0"/>
          </a:p>
        </p:txBody>
      </p:sp>
      <p:sp>
        <p:nvSpPr>
          <p:cNvPr id="12" name="Footer Placeholder 11"/>
          <p:cNvSpPr>
            <a:spLocks noGrp="1"/>
          </p:cNvSpPr>
          <p:nvPr>
            <p:ph type="ftr" sz="quarter" idx="4294967295"/>
          </p:nvPr>
        </p:nvSpPr>
        <p:spPr>
          <a:xfrm>
            <a:off x="4787900" y="6353175"/>
            <a:ext cx="4068232" cy="365125"/>
          </a:xfrm>
          <a:prstGeom prst="rect">
            <a:avLst/>
          </a:prstGeom>
        </p:spPr>
        <p:txBody>
          <a:bodyPr/>
          <a:lstStyle/>
          <a:p>
            <a:pPr>
              <a:defRPr/>
            </a:pPr>
            <a:r>
              <a:rPr lang="en-US" altLang="en-US" dirty="0" smtClean="0"/>
              <a:t>A4                                                                  WORKBOOK AT: www.leadstrat.com/webinar-workbook-fg</a:t>
            </a:r>
            <a:endParaRPr lang="en-US" altLang="en-US" cap="none"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185440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00" dirty="0" smtClean="0"/>
              <a:t>A. Prepare for the Scoping   </a:t>
            </a:r>
            <a:br>
              <a:rPr lang="en-US" sz="4300" dirty="0" smtClean="0"/>
            </a:br>
            <a:r>
              <a:rPr lang="en-US" sz="4300" dirty="0" smtClean="0"/>
              <a:t>    </a:t>
            </a:r>
            <a:r>
              <a:rPr lang="en-US" sz="2000" dirty="0" smtClean="0"/>
              <a:t> </a:t>
            </a:r>
            <a:r>
              <a:rPr lang="en-US" sz="4300" dirty="0" smtClean="0"/>
              <a:t>Session </a:t>
            </a:r>
            <a:endParaRPr lang="en-US" sz="4300" dirty="0"/>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1F497D"/>
                </a:solidFill>
              </a:rPr>
              <a:t>Scoping Session Preparation</a:t>
            </a:r>
            <a:endParaRPr lang="en-US" sz="2800" dirty="0" smtClean="0">
              <a:solidFill>
                <a:srgbClr val="1F497D"/>
              </a:solidFill>
            </a:endParaRPr>
          </a:p>
          <a:p>
            <a:pPr marL="514350" indent="-514350">
              <a:buFont typeface="+mj-lt"/>
              <a:buAutoNum type="arabicPeriod"/>
            </a:pPr>
            <a:r>
              <a:rPr lang="en-US" sz="2800" dirty="0" smtClean="0">
                <a:solidFill>
                  <a:srgbClr val="1F497D"/>
                </a:solidFill>
              </a:rPr>
              <a:t>Obtain a sample from a prior project of the anticipated </a:t>
            </a:r>
            <a:r>
              <a:rPr lang="en-US" sz="2800" b="1" dirty="0" smtClean="0">
                <a:solidFill>
                  <a:srgbClr val="1F497D"/>
                </a:solidFill>
              </a:rPr>
              <a:t>deliverables</a:t>
            </a:r>
            <a:r>
              <a:rPr lang="en-US" sz="2800" dirty="0" smtClean="0">
                <a:solidFill>
                  <a:srgbClr val="1F497D"/>
                </a:solidFill>
              </a:rPr>
              <a:t> for this project; outline the contents of the deliverables to be produced.</a:t>
            </a:r>
          </a:p>
          <a:p>
            <a:pPr marL="514350" indent="-514350">
              <a:buFont typeface="+mj-lt"/>
              <a:buAutoNum type="arabicPeriod"/>
            </a:pPr>
            <a:r>
              <a:rPr lang="en-US" sz="2800" dirty="0" smtClean="0">
                <a:solidFill>
                  <a:srgbClr val="1F497D"/>
                </a:solidFill>
              </a:rPr>
              <a:t>Prepare a draft diagram or memo summarizing your understanding of the </a:t>
            </a:r>
            <a:r>
              <a:rPr lang="en-US" sz="2800" b="1" dirty="0" smtClean="0">
                <a:solidFill>
                  <a:srgbClr val="1F497D"/>
                </a:solidFill>
              </a:rPr>
              <a:t>project scope</a:t>
            </a:r>
            <a:r>
              <a:rPr lang="en-US" sz="2800" dirty="0" smtClean="0">
                <a:solidFill>
                  <a:srgbClr val="1F497D"/>
                </a:solidFill>
              </a:rPr>
              <a:t>.</a:t>
            </a:r>
            <a:endParaRPr lang="en-US" sz="2800" b="1" dirty="0" smtClean="0">
              <a:solidFill>
                <a:srgbClr val="1F497D"/>
              </a:solidFill>
            </a:endParaRPr>
          </a:p>
          <a:p>
            <a:pPr marL="514350" indent="-514350">
              <a:buFont typeface="+mj-lt"/>
              <a:buAutoNum type="arabicPeriod"/>
            </a:pPr>
            <a:r>
              <a:rPr lang="en-US" sz="2800" dirty="0" smtClean="0">
                <a:solidFill>
                  <a:srgbClr val="1F497D"/>
                </a:solidFill>
              </a:rPr>
              <a:t>Update the proposal </a:t>
            </a:r>
            <a:r>
              <a:rPr lang="en-US" sz="2800" b="1" dirty="0" smtClean="0">
                <a:solidFill>
                  <a:srgbClr val="1F497D"/>
                </a:solidFill>
              </a:rPr>
              <a:t>task pla</a:t>
            </a:r>
            <a:r>
              <a:rPr lang="en-US" sz="2800" dirty="0" smtClean="0">
                <a:solidFill>
                  <a:srgbClr val="1F497D"/>
                </a:solidFill>
              </a:rPr>
              <a:t>n as needed and add milestone dates based on the anticipated start date. </a:t>
            </a:r>
          </a:p>
          <a:p>
            <a:pPr marL="0" indent="0">
              <a:buNone/>
            </a:pPr>
            <a:endParaRPr lang="en-US" sz="2800" dirty="0">
              <a:solidFill>
                <a:schemeClr val="tx2"/>
              </a:solidFill>
            </a:endParaRPr>
          </a:p>
        </p:txBody>
      </p:sp>
      <p:sp>
        <p:nvSpPr>
          <p:cNvPr id="4" name="TextBox 3"/>
          <p:cNvSpPr txBox="1"/>
          <p:nvPr/>
        </p:nvSpPr>
        <p:spPr>
          <a:xfrm>
            <a:off x="8754150" y="504363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6</a:t>
            </a:fld>
            <a:endParaRPr lang="en-US" dirty="0"/>
          </a:p>
        </p:txBody>
      </p:sp>
    </p:spTree>
    <p:extLst>
      <p:ext uri="{BB962C8B-B14F-4D97-AF65-F5344CB8AC3E}">
        <p14:creationId xmlns:p14="http://schemas.microsoft.com/office/powerpoint/2010/main" val="3550603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00" dirty="0" smtClean="0"/>
              <a:t>A. Prepare for the Scoping   </a:t>
            </a:r>
            <a:br>
              <a:rPr lang="en-US" sz="4300" dirty="0" smtClean="0"/>
            </a:br>
            <a:r>
              <a:rPr lang="en-US" sz="4300" dirty="0" smtClean="0"/>
              <a:t>    </a:t>
            </a:r>
            <a:r>
              <a:rPr lang="en-US" sz="2000" dirty="0" smtClean="0"/>
              <a:t> </a:t>
            </a:r>
            <a:r>
              <a:rPr lang="en-US" sz="4300" dirty="0" smtClean="0"/>
              <a:t>Session </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4"/>
            </a:pPr>
            <a:r>
              <a:rPr lang="en-US" sz="2800" dirty="0" smtClean="0">
                <a:solidFill>
                  <a:srgbClr val="1F497D"/>
                </a:solidFill>
              </a:rPr>
              <a:t>Perform a </a:t>
            </a:r>
            <a:r>
              <a:rPr lang="en-US" sz="2800" b="1" dirty="0" smtClean="0">
                <a:solidFill>
                  <a:srgbClr val="1F497D"/>
                </a:solidFill>
              </a:rPr>
              <a:t>risk assessment</a:t>
            </a:r>
            <a:r>
              <a:rPr lang="en-US" sz="2800" dirty="0" smtClean="0">
                <a:solidFill>
                  <a:srgbClr val="1F497D"/>
                </a:solidFill>
              </a:rPr>
              <a:t>; identify specific items to discuss with the project sponsor.</a:t>
            </a:r>
          </a:p>
          <a:p>
            <a:pPr marL="514350" indent="-514350">
              <a:buFont typeface="+mj-lt"/>
              <a:buAutoNum type="arabicPeriod" startAt="4"/>
            </a:pPr>
            <a:r>
              <a:rPr lang="en-US" sz="2800" dirty="0" smtClean="0">
                <a:solidFill>
                  <a:srgbClr val="1F497D"/>
                </a:solidFill>
              </a:rPr>
              <a:t>Determine your suggestion for the </a:t>
            </a:r>
            <a:r>
              <a:rPr lang="en-US" sz="2800" b="1" dirty="0" smtClean="0">
                <a:solidFill>
                  <a:srgbClr val="1F497D"/>
                </a:solidFill>
              </a:rPr>
              <a:t>size of the project team</a:t>
            </a:r>
            <a:r>
              <a:rPr lang="en-US" sz="2800" dirty="0" smtClean="0">
                <a:solidFill>
                  <a:srgbClr val="1F497D"/>
                </a:solidFill>
              </a:rPr>
              <a:t> based on the task plan; identify any client workers you feel are critical to the project’s success; identify the need for </a:t>
            </a:r>
            <a:r>
              <a:rPr lang="en-US" sz="2800" b="1" dirty="0" smtClean="0">
                <a:solidFill>
                  <a:srgbClr val="1F497D"/>
                </a:solidFill>
              </a:rPr>
              <a:t>subject matter experts</a:t>
            </a:r>
            <a:r>
              <a:rPr lang="en-US" sz="2800" dirty="0" smtClean="0">
                <a:solidFill>
                  <a:srgbClr val="1F497D"/>
                </a:solidFill>
              </a:rPr>
              <a:t>.</a:t>
            </a:r>
          </a:p>
          <a:p>
            <a:pPr marL="514350" indent="-514350">
              <a:buFont typeface="+mj-lt"/>
              <a:buAutoNum type="arabicPeriod" startAt="4"/>
            </a:pPr>
            <a:r>
              <a:rPr lang="en-US" sz="2800" dirty="0" smtClean="0">
                <a:solidFill>
                  <a:srgbClr val="1F497D"/>
                </a:solidFill>
              </a:rPr>
              <a:t>Develop a preliminary detailed </a:t>
            </a:r>
            <a:r>
              <a:rPr lang="en-US" sz="2800" b="1" dirty="0" smtClean="0">
                <a:solidFill>
                  <a:srgbClr val="1F497D"/>
                </a:solidFill>
              </a:rPr>
              <a:t>work plan</a:t>
            </a:r>
            <a:r>
              <a:rPr lang="en-US" sz="2800" dirty="0" smtClean="0">
                <a:solidFill>
                  <a:srgbClr val="1F497D"/>
                </a:solidFill>
              </a:rPr>
              <a:t> by estimating hours and completion dates for the task plan.</a:t>
            </a:r>
            <a:endParaRPr lang="en-US" sz="2800" dirty="0">
              <a:solidFill>
                <a:schemeClr val="tx2"/>
              </a:solidFill>
            </a:endParaRPr>
          </a:p>
        </p:txBody>
      </p:sp>
      <p:sp>
        <p:nvSpPr>
          <p:cNvPr id="4" name="TextBox 3"/>
          <p:cNvSpPr txBox="1"/>
          <p:nvPr/>
        </p:nvSpPr>
        <p:spPr>
          <a:xfrm>
            <a:off x="8754150" y="543159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34806"/>
            <a:ext cx="457200" cy="365125"/>
          </a:xfrm>
        </p:spPr>
        <p:txBody>
          <a:body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3170948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00" dirty="0" smtClean="0"/>
              <a:t>A. Prepare for the Scoping   </a:t>
            </a:r>
            <a:br>
              <a:rPr lang="en-US" sz="4300" dirty="0" smtClean="0"/>
            </a:br>
            <a:r>
              <a:rPr lang="en-US" sz="4300" dirty="0" smtClean="0"/>
              <a:t>    </a:t>
            </a:r>
            <a:r>
              <a:rPr lang="en-US" sz="2000" dirty="0" smtClean="0"/>
              <a:t> </a:t>
            </a:r>
            <a:r>
              <a:rPr lang="en-US" sz="4300" dirty="0" smtClean="0"/>
              <a:t>Session </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7"/>
            </a:pPr>
            <a:r>
              <a:rPr lang="en-US" sz="2800" dirty="0" smtClean="0">
                <a:solidFill>
                  <a:srgbClr val="1F497D"/>
                </a:solidFill>
              </a:rPr>
              <a:t>Determine the need for an executive steering committee; develop a recommended </a:t>
            </a:r>
            <a:r>
              <a:rPr lang="en-US" sz="2800" b="1" dirty="0" smtClean="0">
                <a:solidFill>
                  <a:srgbClr val="1F497D"/>
                </a:solidFill>
              </a:rPr>
              <a:t>project organization chart</a:t>
            </a:r>
            <a:r>
              <a:rPr lang="en-US" sz="2800" dirty="0" smtClean="0">
                <a:solidFill>
                  <a:srgbClr val="1F497D"/>
                </a:solidFill>
              </a:rPr>
              <a:t> showing reporting relationships.</a:t>
            </a:r>
          </a:p>
          <a:p>
            <a:pPr marL="514350" indent="-514350">
              <a:buFont typeface="+mj-lt"/>
              <a:buAutoNum type="arabicPeriod" startAt="7"/>
            </a:pPr>
            <a:r>
              <a:rPr lang="en-US" sz="2800" dirty="0" smtClean="0">
                <a:solidFill>
                  <a:srgbClr val="1F497D"/>
                </a:solidFill>
              </a:rPr>
              <a:t>Consider drafting </a:t>
            </a:r>
            <a:r>
              <a:rPr lang="en-US" sz="2800" b="1" dirty="0" smtClean="0">
                <a:solidFill>
                  <a:srgbClr val="1F497D"/>
                </a:solidFill>
              </a:rPr>
              <a:t>performance objectives</a:t>
            </a:r>
            <a:r>
              <a:rPr lang="en-US" sz="2800" dirty="0" smtClean="0">
                <a:solidFill>
                  <a:srgbClr val="1F497D"/>
                </a:solidFill>
              </a:rPr>
              <a:t> for the project.</a:t>
            </a:r>
          </a:p>
          <a:p>
            <a:pPr marL="514350" indent="-514350">
              <a:buFont typeface="+mj-lt"/>
              <a:buAutoNum type="arabicPeriod" startAt="7"/>
            </a:pPr>
            <a:r>
              <a:rPr lang="en-US" sz="2800" dirty="0" smtClean="0">
                <a:solidFill>
                  <a:srgbClr val="1F497D"/>
                </a:solidFill>
              </a:rPr>
              <a:t>Outline a plan for maintaining active </a:t>
            </a:r>
            <a:r>
              <a:rPr lang="en-US" sz="2800" b="1" dirty="0" smtClean="0">
                <a:solidFill>
                  <a:srgbClr val="1F497D"/>
                </a:solidFill>
              </a:rPr>
              <a:t>communication</a:t>
            </a:r>
            <a:r>
              <a:rPr lang="en-US" sz="2800" dirty="0" smtClean="0">
                <a:solidFill>
                  <a:srgbClr val="1F497D"/>
                </a:solidFill>
              </a:rPr>
              <a:t> throughout all levels of the project organization for the duration of the project.</a:t>
            </a:r>
            <a:endParaRPr lang="en-US" sz="2800" dirty="0">
              <a:solidFill>
                <a:schemeClr val="tx2"/>
              </a:solidFill>
            </a:endParaRPr>
          </a:p>
        </p:txBody>
      </p:sp>
      <p:sp>
        <p:nvSpPr>
          <p:cNvPr id="4" name="TextBox 3"/>
          <p:cNvSpPr txBox="1"/>
          <p:nvPr/>
        </p:nvSpPr>
        <p:spPr>
          <a:xfrm>
            <a:off x="8754150" y="551248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8-3</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8</a:t>
            </a:fld>
            <a:endParaRPr lang="en-US" dirty="0"/>
          </a:p>
        </p:txBody>
      </p:sp>
    </p:spTree>
    <p:extLst>
      <p:ext uri="{BB962C8B-B14F-4D97-AF65-F5344CB8AC3E}">
        <p14:creationId xmlns:p14="http://schemas.microsoft.com/office/powerpoint/2010/main" val="2719974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00" dirty="0" smtClean="0"/>
              <a:t>A. Prepare for the Scoping   </a:t>
            </a:r>
            <a:br>
              <a:rPr lang="en-US" sz="4300" dirty="0" smtClean="0"/>
            </a:br>
            <a:r>
              <a:rPr lang="en-US" sz="4300" dirty="0" smtClean="0"/>
              <a:t>    </a:t>
            </a:r>
            <a:r>
              <a:rPr lang="en-US" sz="2000" dirty="0" smtClean="0"/>
              <a:t> </a:t>
            </a:r>
            <a:r>
              <a:rPr lang="en-US" sz="4300" dirty="0" smtClean="0"/>
              <a:t>Session </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10"/>
            </a:pPr>
            <a:r>
              <a:rPr lang="en-US" sz="2800" dirty="0" smtClean="0">
                <a:solidFill>
                  <a:srgbClr val="1F497D"/>
                </a:solidFill>
              </a:rPr>
              <a:t>Outline a plan for reviewing, approving, and accepting </a:t>
            </a:r>
            <a:r>
              <a:rPr lang="en-US" sz="2800" b="1" dirty="0" smtClean="0">
                <a:solidFill>
                  <a:srgbClr val="1F497D"/>
                </a:solidFill>
              </a:rPr>
              <a:t>changes</a:t>
            </a:r>
            <a:r>
              <a:rPr lang="en-US" sz="2800" dirty="0" smtClean="0">
                <a:solidFill>
                  <a:srgbClr val="1F497D"/>
                </a:solidFill>
              </a:rPr>
              <a:t> to the project plan, scope, etc.</a:t>
            </a:r>
          </a:p>
          <a:p>
            <a:pPr marL="514350" indent="-514350">
              <a:buFont typeface="+mj-lt"/>
              <a:buAutoNum type="arabicPeriod" startAt="10"/>
            </a:pPr>
            <a:r>
              <a:rPr lang="en-US" sz="2800" dirty="0" smtClean="0">
                <a:solidFill>
                  <a:srgbClr val="1F497D"/>
                </a:solidFill>
              </a:rPr>
              <a:t>Develop a preliminary agenda for the </a:t>
            </a:r>
            <a:r>
              <a:rPr lang="en-US" sz="2800" b="1" dirty="0" smtClean="0">
                <a:solidFill>
                  <a:srgbClr val="1F497D"/>
                </a:solidFill>
              </a:rPr>
              <a:t>project orientation session</a:t>
            </a:r>
            <a:r>
              <a:rPr lang="en-US" sz="2800" dirty="0" smtClean="0">
                <a:solidFill>
                  <a:srgbClr val="1F497D"/>
                </a:solidFill>
              </a:rPr>
              <a:t>.</a:t>
            </a:r>
          </a:p>
          <a:p>
            <a:pPr marL="514350" indent="-514350">
              <a:buFont typeface="+mj-lt"/>
              <a:buAutoNum type="arabicPeriod" startAt="10"/>
            </a:pPr>
            <a:r>
              <a:rPr lang="en-US" sz="2800" dirty="0" smtClean="0">
                <a:solidFill>
                  <a:srgbClr val="1F497D"/>
                </a:solidFill>
              </a:rPr>
              <a:t>Obtain a sample </a:t>
            </a:r>
            <a:r>
              <a:rPr lang="en-US" sz="2800" b="1" dirty="0" smtClean="0">
                <a:solidFill>
                  <a:srgbClr val="1F497D"/>
                </a:solidFill>
              </a:rPr>
              <a:t>project initiation memo</a:t>
            </a:r>
            <a:r>
              <a:rPr lang="en-US" sz="2800" dirty="0" smtClean="0">
                <a:solidFill>
                  <a:srgbClr val="1F497D"/>
                </a:solidFill>
              </a:rPr>
              <a:t>.</a:t>
            </a:r>
          </a:p>
          <a:p>
            <a:pPr marL="514350" indent="-514350">
              <a:buFont typeface="+mj-lt"/>
              <a:buAutoNum type="arabicPeriod" startAt="10"/>
            </a:pPr>
            <a:r>
              <a:rPr lang="en-US" sz="2800" dirty="0" smtClean="0">
                <a:solidFill>
                  <a:srgbClr val="1F497D"/>
                </a:solidFill>
              </a:rPr>
              <a:t>Develop a list of </a:t>
            </a:r>
            <a:r>
              <a:rPr lang="en-US" sz="2800" b="1" dirty="0" smtClean="0">
                <a:solidFill>
                  <a:srgbClr val="1F497D"/>
                </a:solidFill>
              </a:rPr>
              <a:t>project logistics</a:t>
            </a:r>
            <a:r>
              <a:rPr lang="en-US" sz="2800" dirty="0" smtClean="0">
                <a:solidFill>
                  <a:srgbClr val="1F497D"/>
                </a:solidFill>
              </a:rPr>
              <a:t> that need to be reviewed; be sure to include on-site work space, interview scheduling, documentation storage, </a:t>
            </a:r>
            <a:br>
              <a:rPr lang="en-US" sz="2800" dirty="0" smtClean="0">
                <a:solidFill>
                  <a:srgbClr val="1F497D"/>
                </a:solidFill>
              </a:rPr>
            </a:br>
            <a:r>
              <a:rPr lang="en-US" sz="2800" dirty="0" smtClean="0">
                <a:solidFill>
                  <a:srgbClr val="1F497D"/>
                </a:solidFill>
              </a:rPr>
              <a:t>and project hours.</a:t>
            </a:r>
            <a:endParaRPr lang="en-US" sz="2800" dirty="0">
              <a:solidFill>
                <a:schemeClr val="tx2"/>
              </a:solidFill>
            </a:endParaRPr>
          </a:p>
        </p:txBody>
      </p:sp>
      <p:sp>
        <p:nvSpPr>
          <p:cNvPr id="4" name="TextBox 3"/>
          <p:cNvSpPr txBox="1"/>
          <p:nvPr/>
        </p:nvSpPr>
        <p:spPr>
          <a:xfrm>
            <a:off x="8754150" y="530517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8-3</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9</a:t>
            </a:fld>
            <a:endParaRPr lang="en-US" dirty="0"/>
          </a:p>
        </p:txBody>
      </p:sp>
    </p:spTree>
    <p:extLst>
      <p:ext uri="{BB962C8B-B14F-4D97-AF65-F5344CB8AC3E}">
        <p14:creationId xmlns:p14="http://schemas.microsoft.com/office/powerpoint/2010/main" val="29914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6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LSI Course PPT Theme.thmx</Template>
  <TotalTime>9015</TotalTime>
  <Words>6161</Words>
  <Application>Microsoft Office PowerPoint</Application>
  <PresentationFormat>On-screen Show (4:3)</PresentationFormat>
  <Paragraphs>656</Paragraphs>
  <Slides>51</Slides>
  <Notes>50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Black</vt:lpstr>
      <vt:lpstr>Calibri</vt:lpstr>
      <vt:lpstr>Franklin Gothic Book</vt:lpstr>
      <vt:lpstr>Franklin Gothic Medium</vt:lpstr>
      <vt:lpstr>Times New Roman</vt:lpstr>
      <vt:lpstr>Wingdings</vt:lpstr>
      <vt:lpstr>Office Theme</vt:lpstr>
      <vt:lpstr>PowerPoint Presentation</vt:lpstr>
      <vt:lpstr>Checkpoint</vt:lpstr>
      <vt:lpstr>The Facilitative Consultant</vt:lpstr>
      <vt:lpstr>Team Brainstorm</vt:lpstr>
      <vt:lpstr>A. Prepare for the Scoping         Session </vt:lpstr>
      <vt:lpstr>A. Prepare for the Scoping         Session </vt:lpstr>
      <vt:lpstr>A. Prepare for the Scoping         Session </vt:lpstr>
      <vt:lpstr>A. Prepare for the Scoping         Session </vt:lpstr>
      <vt:lpstr>A. Prepare for the Scoping         Session </vt:lpstr>
      <vt:lpstr>B. Perform a Risk Assessment</vt:lpstr>
      <vt:lpstr>B. Perform a Risk Assessment</vt:lpstr>
      <vt:lpstr>B. Perform a Risk Assessment</vt:lpstr>
      <vt:lpstr>B. Perform a Risk Assessment</vt:lpstr>
      <vt:lpstr>C. Establish Performance Objectives</vt:lpstr>
      <vt:lpstr>C. Establish Performance Objectives</vt:lpstr>
      <vt:lpstr>C. Establish Performance Objectives</vt:lpstr>
      <vt:lpstr>C. Establish Performance Objectives</vt:lpstr>
      <vt:lpstr>C. Establish Performance Objectives</vt:lpstr>
      <vt:lpstr>C. Establish Performance Objectives</vt:lpstr>
      <vt:lpstr>C. Establish Performance Objectives</vt:lpstr>
      <vt:lpstr>D. Hold the Project Scoping            Session</vt:lpstr>
      <vt:lpstr>D. Hold the Project Scoping            Session</vt:lpstr>
      <vt:lpstr>D. Hold the Project Scoping            Session</vt:lpstr>
      <vt:lpstr>D. Hold the Project Scoping            Session</vt:lpstr>
      <vt:lpstr>PowerPoint Presentation</vt:lpstr>
      <vt:lpstr>E. Maximizing Involvement</vt:lpstr>
      <vt:lpstr>E. Maximizing Involvement</vt:lpstr>
      <vt:lpstr>E. Maximizing Involvement</vt:lpstr>
      <vt:lpstr>F. Why Is Involvement Important?</vt:lpstr>
      <vt:lpstr>F. Why Is Involvement Important?</vt:lpstr>
      <vt:lpstr>Building Commitment</vt:lpstr>
      <vt:lpstr>G. Sample Project Organization</vt:lpstr>
      <vt:lpstr>H. Selecting the Project Team</vt:lpstr>
      <vt:lpstr>H. Selecting the Project Team</vt:lpstr>
      <vt:lpstr>I. Project Team Norms</vt:lpstr>
      <vt:lpstr>I. Project Team Norms</vt:lpstr>
      <vt:lpstr>J. Outline of Project Sponsor’s       Kick-off Remarks</vt:lpstr>
      <vt:lpstr>J. Outline of Project Sponsor’s       Kick-off Remarks</vt:lpstr>
      <vt:lpstr>K. Communication Plan</vt:lpstr>
      <vt:lpstr>MODULE  REVIEW PREPARING TO EXECUTE</vt:lpstr>
      <vt:lpstr>Review</vt:lpstr>
      <vt:lpstr>Review</vt:lpstr>
      <vt:lpstr>Review</vt:lpstr>
      <vt:lpstr>Review</vt:lpstr>
      <vt:lpstr>Review</vt:lpstr>
      <vt:lpstr>Review</vt:lpstr>
      <vt:lpstr>Review</vt:lpstr>
      <vt:lpstr>Review</vt:lpstr>
      <vt:lpstr>The Facilitative Consultant</vt:lpstr>
      <vt:lpstr>Review</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Elle Cathey</cp:lastModifiedBy>
  <cp:revision>344</cp:revision>
  <dcterms:created xsi:type="dcterms:W3CDTF">2014-07-29T14:17:56Z</dcterms:created>
  <dcterms:modified xsi:type="dcterms:W3CDTF">2016-01-07T14:21:35Z</dcterms:modified>
</cp:coreProperties>
</file>