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5"/>
  </p:notesMasterIdLst>
  <p:sldIdLst>
    <p:sldId id="260" r:id="rId2"/>
    <p:sldId id="258" r:id="rId3"/>
    <p:sldId id="261" r:id="rId4"/>
    <p:sldId id="328" r:id="rId5"/>
    <p:sldId id="329" r:id="rId6"/>
    <p:sldId id="330" r:id="rId7"/>
    <p:sldId id="331" r:id="rId8"/>
    <p:sldId id="332" r:id="rId9"/>
    <p:sldId id="333" r:id="rId10"/>
    <p:sldId id="352" r:id="rId11"/>
    <p:sldId id="355" r:id="rId12"/>
    <p:sldId id="334" r:id="rId13"/>
    <p:sldId id="354" r:id="rId14"/>
    <p:sldId id="335" r:id="rId15"/>
    <p:sldId id="362" r:id="rId16"/>
    <p:sldId id="360" r:id="rId17"/>
    <p:sldId id="336" r:id="rId18"/>
    <p:sldId id="363" r:id="rId19"/>
    <p:sldId id="356" r:id="rId20"/>
    <p:sldId id="337" r:id="rId21"/>
    <p:sldId id="357" r:id="rId22"/>
    <p:sldId id="358" r:id="rId23"/>
    <p:sldId id="359" r:id="rId24"/>
    <p:sldId id="339" r:id="rId25"/>
    <p:sldId id="340" r:id="rId26"/>
    <p:sldId id="341" r:id="rId27"/>
    <p:sldId id="353" r:id="rId28"/>
    <p:sldId id="342" r:id="rId29"/>
    <p:sldId id="343" r:id="rId30"/>
    <p:sldId id="344" r:id="rId31"/>
    <p:sldId id="345" r:id="rId32"/>
    <p:sldId id="346" r:id="rId33"/>
    <p:sldId id="347" r:id="rId34"/>
    <p:sldId id="348" r:id="rId35"/>
    <p:sldId id="351" r:id="rId36"/>
    <p:sldId id="364" r:id="rId37"/>
    <p:sldId id="365" r:id="rId38"/>
    <p:sldId id="366" r:id="rId39"/>
    <p:sldId id="367" r:id="rId40"/>
    <p:sldId id="368" r:id="rId41"/>
    <p:sldId id="369" r:id="rId42"/>
    <p:sldId id="370" r:id="rId43"/>
    <p:sldId id="350"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 Cathey" initials="" lastIdx="0" clrIdx="0"/>
  <p:cmAuthor id="2" name="Michael Wilkinson" initials="MW" lastIdx="7" clrIdx="1">
    <p:extLst/>
  </p:cmAuthor>
  <p:cmAuthor id="3" name="Elle Cathey" initials="EC" lastIdx="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6" autoAdjust="0"/>
    <p:restoredTop sz="57000" autoAdjust="0"/>
  </p:normalViewPr>
  <p:slideViewPr>
    <p:cSldViewPr snapToGrid="0" snapToObjects="1">
      <p:cViewPr varScale="1">
        <p:scale>
          <a:sx n="52" d="100"/>
          <a:sy n="52" d="100"/>
        </p:scale>
        <p:origin x="2520" y="7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ata2.xml.rels><?xml version="1.0" encoding="UTF-8" standalone="yes"?>
<Relationships xmlns="http://schemas.openxmlformats.org/package/2006/relationships"><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1" Type="http://schemas.openxmlformats.org/officeDocument/2006/relationships/image" Target="../media/image8.png"/></Relationships>
</file>

<file path=ppt/diagrams/_rels/data4.xml.rels><?xml version="1.0" encoding="UTF-8" standalone="yes"?>
<Relationships xmlns="http://schemas.openxmlformats.org/package/2006/relationships"><Relationship Id="rId1" Type="http://schemas.openxmlformats.org/officeDocument/2006/relationships/image" Target="../media/image8.png"/></Relationships>
</file>

<file path=ppt/diagrams/_rels/data5.xml.rels><?xml version="1.0" encoding="UTF-8" standalone="yes"?>
<Relationships xmlns="http://schemas.openxmlformats.org/package/2006/relationships"><Relationship Id="rId1" Type="http://schemas.openxmlformats.org/officeDocument/2006/relationships/image" Target="../media/image9.png"/></Relationships>
</file>

<file path=ppt/diagrams/_rels/data6.xml.rels><?xml version="1.0" encoding="UTF-8" standalone="yes"?>
<Relationships xmlns="http://schemas.openxmlformats.org/package/2006/relationships"><Relationship Id="rId1" Type="http://schemas.openxmlformats.org/officeDocument/2006/relationships/image" Target="../media/image9.png"/></Relationships>
</file>

<file path=ppt/diagrams/_rels/data7.xml.rels><?xml version="1.0" encoding="UTF-8" standalone="yes"?>
<Relationships xmlns="http://schemas.openxmlformats.org/package/2006/relationships"><Relationship Id="rId1" Type="http://schemas.openxmlformats.org/officeDocument/2006/relationships/image" Target="../media/image7.png"/></Relationships>
</file>

<file path=ppt/diagrams/_rels/data8.xml.rels><?xml version="1.0" encoding="UTF-8" standalone="yes"?>
<Relationships xmlns="http://schemas.openxmlformats.org/package/2006/relationships"><Relationship Id="rId1" Type="http://schemas.openxmlformats.org/officeDocument/2006/relationships/image" Target="../media/image8.png"/></Relationships>
</file>

<file path=ppt/diagrams/_rels/data9.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F837A-8057-4B46-8E35-98C4FD3E9634}" type="doc">
      <dgm:prSet loTypeId="urn:microsoft.com/office/officeart/2005/8/layout/vList4#4" loCatId="list" qsTypeId="urn:microsoft.com/office/officeart/2005/8/quickstyle/simple1" qsCatId="simple" csTypeId="urn:microsoft.com/office/officeart/2005/8/colors/colorful1#2" csCatId="colorful" phldr="1"/>
      <dgm:spPr/>
      <dgm:t>
        <a:bodyPr/>
        <a:lstStyle/>
        <a:p>
          <a:endParaRPr lang="en-US"/>
        </a:p>
      </dgm:t>
    </dgm:pt>
    <dgm:pt modelId="{5FFF883F-B8B1-4C66-80D1-59BA739F1221}">
      <dgm:prSet phldrT="[Text]"/>
      <dgm:spPr/>
      <dgm:t>
        <a:bodyPr/>
        <a:lstStyle/>
        <a:p>
          <a:r>
            <a:rPr lang="en-US" dirty="0" smtClean="0"/>
            <a:t>Full Proposal</a:t>
          </a:r>
          <a:endParaRPr lang="en-US" dirty="0"/>
        </a:p>
      </dgm:t>
    </dgm:pt>
    <dgm:pt modelId="{705FD679-6936-4AA2-BF94-A2D80CF7E1E7}" type="parTrans" cxnId="{26598F24-2900-4A33-9EDF-784435BDFA35}">
      <dgm:prSet/>
      <dgm:spPr/>
      <dgm:t>
        <a:bodyPr/>
        <a:lstStyle/>
        <a:p>
          <a:endParaRPr lang="en-US"/>
        </a:p>
      </dgm:t>
    </dgm:pt>
    <dgm:pt modelId="{26593316-13B7-4694-8866-0E271F78C79E}" type="sibTrans" cxnId="{26598F24-2900-4A33-9EDF-784435BDFA35}">
      <dgm:prSet/>
      <dgm:spPr/>
      <dgm:t>
        <a:bodyPr/>
        <a:lstStyle/>
        <a:p>
          <a:endParaRPr lang="en-US"/>
        </a:p>
      </dgm:t>
    </dgm:pt>
    <dgm:pt modelId="{F844A54C-3017-4DD4-B13E-EFF752611A64}" type="pres">
      <dgm:prSet presAssocID="{B3CF837A-8057-4B46-8E35-98C4FD3E9634}" presName="linear" presStyleCnt="0">
        <dgm:presLayoutVars>
          <dgm:dir/>
          <dgm:resizeHandles val="exact"/>
        </dgm:presLayoutVars>
      </dgm:prSet>
      <dgm:spPr/>
      <dgm:t>
        <a:bodyPr/>
        <a:lstStyle/>
        <a:p>
          <a:endParaRPr lang="en-US"/>
        </a:p>
      </dgm:t>
    </dgm:pt>
    <dgm:pt modelId="{FE43B85B-7622-4A30-BF17-67F7B239D9F2}" type="pres">
      <dgm:prSet presAssocID="{5FFF883F-B8B1-4C66-80D1-59BA739F1221}" presName="comp" presStyleCnt="0"/>
      <dgm:spPr/>
    </dgm:pt>
    <dgm:pt modelId="{085FBACB-560B-4042-AA68-8B220AF21B20}" type="pres">
      <dgm:prSet presAssocID="{5FFF883F-B8B1-4C66-80D1-59BA739F1221}" presName="box" presStyleLbl="node1" presStyleIdx="0" presStyleCnt="1"/>
      <dgm:spPr/>
      <dgm:t>
        <a:bodyPr/>
        <a:lstStyle/>
        <a:p>
          <a:endParaRPr lang="en-US"/>
        </a:p>
      </dgm:t>
    </dgm:pt>
    <dgm:pt modelId="{2087E6FB-F53A-4D86-AC55-2A68A6DF09D5}" type="pres">
      <dgm:prSet presAssocID="{5FFF883F-B8B1-4C66-80D1-59BA739F1221}" presName="img" presStyleLbl="fgImgPlace1" presStyleIdx="0" presStyleCnt="1"/>
      <dgm:spPr>
        <a:blipFill rotWithShape="0">
          <a:blip xmlns:r="http://schemas.openxmlformats.org/officeDocument/2006/relationships" r:embed="rId1"/>
          <a:stretch>
            <a:fillRect/>
          </a:stretch>
        </a:blipFill>
      </dgm:spPr>
      <dgm:t>
        <a:bodyPr/>
        <a:lstStyle/>
        <a:p>
          <a:endParaRPr lang="en-US"/>
        </a:p>
      </dgm:t>
    </dgm:pt>
    <dgm:pt modelId="{E6446D1F-E8C8-4FEA-8E21-625C8703B5DC}" type="pres">
      <dgm:prSet presAssocID="{5FFF883F-B8B1-4C66-80D1-59BA739F1221}" presName="text" presStyleLbl="node1" presStyleIdx="0" presStyleCnt="1">
        <dgm:presLayoutVars>
          <dgm:bulletEnabled val="1"/>
        </dgm:presLayoutVars>
      </dgm:prSet>
      <dgm:spPr/>
      <dgm:t>
        <a:bodyPr/>
        <a:lstStyle/>
        <a:p>
          <a:endParaRPr lang="en-US"/>
        </a:p>
      </dgm:t>
    </dgm:pt>
  </dgm:ptLst>
  <dgm:cxnLst>
    <dgm:cxn modelId="{8ED2D79A-7189-4D39-A043-4D677642898E}" type="presOf" srcId="{5FFF883F-B8B1-4C66-80D1-59BA739F1221}" destId="{085FBACB-560B-4042-AA68-8B220AF21B20}" srcOrd="0" destOrd="0" presId="urn:microsoft.com/office/officeart/2005/8/layout/vList4#4"/>
    <dgm:cxn modelId="{E1B28F51-84A5-4BEE-A2EB-324955A6C1D6}" type="presOf" srcId="{B3CF837A-8057-4B46-8E35-98C4FD3E9634}" destId="{F844A54C-3017-4DD4-B13E-EFF752611A64}" srcOrd="0" destOrd="0" presId="urn:microsoft.com/office/officeart/2005/8/layout/vList4#4"/>
    <dgm:cxn modelId="{79A74D4A-D39A-4A2B-8A36-4481C202889E}" type="presOf" srcId="{5FFF883F-B8B1-4C66-80D1-59BA739F1221}" destId="{E6446D1F-E8C8-4FEA-8E21-625C8703B5DC}" srcOrd="1" destOrd="0" presId="urn:microsoft.com/office/officeart/2005/8/layout/vList4#4"/>
    <dgm:cxn modelId="{26598F24-2900-4A33-9EDF-784435BDFA35}" srcId="{B3CF837A-8057-4B46-8E35-98C4FD3E9634}" destId="{5FFF883F-B8B1-4C66-80D1-59BA739F1221}" srcOrd="0" destOrd="0" parTransId="{705FD679-6936-4AA2-BF94-A2D80CF7E1E7}" sibTransId="{26593316-13B7-4694-8866-0E271F78C79E}"/>
    <dgm:cxn modelId="{BB029818-269D-4FFC-8307-AD17F547AE34}" type="presParOf" srcId="{F844A54C-3017-4DD4-B13E-EFF752611A64}" destId="{FE43B85B-7622-4A30-BF17-67F7B239D9F2}" srcOrd="0" destOrd="0" presId="urn:microsoft.com/office/officeart/2005/8/layout/vList4#4"/>
    <dgm:cxn modelId="{F0FAFE7E-2B96-49C9-9724-05865C47DB57}" type="presParOf" srcId="{FE43B85B-7622-4A30-BF17-67F7B239D9F2}" destId="{085FBACB-560B-4042-AA68-8B220AF21B20}" srcOrd="0" destOrd="0" presId="urn:microsoft.com/office/officeart/2005/8/layout/vList4#4"/>
    <dgm:cxn modelId="{C840EBCF-A101-45FB-BD60-BAD676256F68}" type="presParOf" srcId="{FE43B85B-7622-4A30-BF17-67F7B239D9F2}" destId="{2087E6FB-F53A-4D86-AC55-2A68A6DF09D5}" srcOrd="1" destOrd="0" presId="urn:microsoft.com/office/officeart/2005/8/layout/vList4#4"/>
    <dgm:cxn modelId="{AFF82157-E240-45DA-8AE0-E869E6E1A15A}" type="presParOf" srcId="{FE43B85B-7622-4A30-BF17-67F7B239D9F2}" destId="{E6446D1F-E8C8-4FEA-8E21-625C8703B5DC}" srcOrd="2" destOrd="0" presId="urn:microsoft.com/office/officeart/2005/8/layout/vList4#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CF837A-8057-4B46-8E35-98C4FD3E9634}" type="doc">
      <dgm:prSet loTypeId="urn:microsoft.com/office/officeart/2005/8/layout/vList4#4" loCatId="list" qsTypeId="urn:microsoft.com/office/officeart/2005/8/quickstyle/simple1" qsCatId="simple" csTypeId="urn:microsoft.com/office/officeart/2005/8/colors/colorful1#2" csCatId="colorful" phldr="1"/>
      <dgm:spPr/>
      <dgm:t>
        <a:bodyPr/>
        <a:lstStyle/>
        <a:p>
          <a:endParaRPr lang="en-US"/>
        </a:p>
      </dgm:t>
    </dgm:pt>
    <dgm:pt modelId="{5FFF883F-B8B1-4C66-80D1-59BA739F1221}">
      <dgm:prSet phldrT="[Text]"/>
      <dgm:spPr/>
      <dgm:t>
        <a:bodyPr/>
        <a:lstStyle/>
        <a:p>
          <a:r>
            <a:rPr lang="en-US" dirty="0" smtClean="0"/>
            <a:t>Full Proposal</a:t>
          </a:r>
          <a:endParaRPr lang="en-US" dirty="0"/>
        </a:p>
      </dgm:t>
    </dgm:pt>
    <dgm:pt modelId="{705FD679-6936-4AA2-BF94-A2D80CF7E1E7}" type="parTrans" cxnId="{26598F24-2900-4A33-9EDF-784435BDFA35}">
      <dgm:prSet/>
      <dgm:spPr/>
      <dgm:t>
        <a:bodyPr/>
        <a:lstStyle/>
        <a:p>
          <a:endParaRPr lang="en-US"/>
        </a:p>
      </dgm:t>
    </dgm:pt>
    <dgm:pt modelId="{26593316-13B7-4694-8866-0E271F78C79E}" type="sibTrans" cxnId="{26598F24-2900-4A33-9EDF-784435BDFA35}">
      <dgm:prSet/>
      <dgm:spPr/>
      <dgm:t>
        <a:bodyPr/>
        <a:lstStyle/>
        <a:p>
          <a:endParaRPr lang="en-US"/>
        </a:p>
      </dgm:t>
    </dgm:pt>
    <dgm:pt modelId="{F844A54C-3017-4DD4-B13E-EFF752611A64}" type="pres">
      <dgm:prSet presAssocID="{B3CF837A-8057-4B46-8E35-98C4FD3E9634}" presName="linear" presStyleCnt="0">
        <dgm:presLayoutVars>
          <dgm:dir/>
          <dgm:resizeHandles val="exact"/>
        </dgm:presLayoutVars>
      </dgm:prSet>
      <dgm:spPr/>
      <dgm:t>
        <a:bodyPr/>
        <a:lstStyle/>
        <a:p>
          <a:endParaRPr lang="en-US"/>
        </a:p>
      </dgm:t>
    </dgm:pt>
    <dgm:pt modelId="{FE43B85B-7622-4A30-BF17-67F7B239D9F2}" type="pres">
      <dgm:prSet presAssocID="{5FFF883F-B8B1-4C66-80D1-59BA739F1221}" presName="comp" presStyleCnt="0"/>
      <dgm:spPr/>
    </dgm:pt>
    <dgm:pt modelId="{085FBACB-560B-4042-AA68-8B220AF21B20}" type="pres">
      <dgm:prSet presAssocID="{5FFF883F-B8B1-4C66-80D1-59BA739F1221}" presName="box" presStyleLbl="node1" presStyleIdx="0" presStyleCnt="1"/>
      <dgm:spPr/>
      <dgm:t>
        <a:bodyPr/>
        <a:lstStyle/>
        <a:p>
          <a:endParaRPr lang="en-US"/>
        </a:p>
      </dgm:t>
    </dgm:pt>
    <dgm:pt modelId="{2087E6FB-F53A-4D86-AC55-2A68A6DF09D5}" type="pres">
      <dgm:prSet presAssocID="{5FFF883F-B8B1-4C66-80D1-59BA739F1221}" presName="img" presStyleLbl="fgImgPlace1" presStyleIdx="0" presStyleCnt="1"/>
      <dgm:spPr>
        <a:blipFill rotWithShape="0">
          <a:blip xmlns:r="http://schemas.openxmlformats.org/officeDocument/2006/relationships" r:embed="rId1"/>
          <a:stretch>
            <a:fillRect/>
          </a:stretch>
        </a:blipFill>
      </dgm:spPr>
      <dgm:t>
        <a:bodyPr/>
        <a:lstStyle/>
        <a:p>
          <a:endParaRPr lang="en-US"/>
        </a:p>
      </dgm:t>
    </dgm:pt>
    <dgm:pt modelId="{E6446D1F-E8C8-4FEA-8E21-625C8703B5DC}" type="pres">
      <dgm:prSet presAssocID="{5FFF883F-B8B1-4C66-80D1-59BA739F1221}" presName="text" presStyleLbl="node1" presStyleIdx="0" presStyleCnt="1">
        <dgm:presLayoutVars>
          <dgm:bulletEnabled val="1"/>
        </dgm:presLayoutVars>
      </dgm:prSet>
      <dgm:spPr/>
      <dgm:t>
        <a:bodyPr/>
        <a:lstStyle/>
        <a:p>
          <a:endParaRPr lang="en-US"/>
        </a:p>
      </dgm:t>
    </dgm:pt>
  </dgm:ptLst>
  <dgm:cxnLst>
    <dgm:cxn modelId="{65CF6601-9FBE-4F23-81B9-A617BFC974FA}" type="presOf" srcId="{5FFF883F-B8B1-4C66-80D1-59BA739F1221}" destId="{E6446D1F-E8C8-4FEA-8E21-625C8703B5DC}" srcOrd="1" destOrd="0" presId="urn:microsoft.com/office/officeart/2005/8/layout/vList4#4"/>
    <dgm:cxn modelId="{6C42A30D-822B-4998-92DE-4E621E34F09C}" type="presOf" srcId="{5FFF883F-B8B1-4C66-80D1-59BA739F1221}" destId="{085FBACB-560B-4042-AA68-8B220AF21B20}" srcOrd="0" destOrd="0" presId="urn:microsoft.com/office/officeart/2005/8/layout/vList4#4"/>
    <dgm:cxn modelId="{26598F24-2900-4A33-9EDF-784435BDFA35}" srcId="{B3CF837A-8057-4B46-8E35-98C4FD3E9634}" destId="{5FFF883F-B8B1-4C66-80D1-59BA739F1221}" srcOrd="0" destOrd="0" parTransId="{705FD679-6936-4AA2-BF94-A2D80CF7E1E7}" sibTransId="{26593316-13B7-4694-8866-0E271F78C79E}"/>
    <dgm:cxn modelId="{DDE42B27-DAA2-40B6-990D-BF51B83E0AE8}" type="presOf" srcId="{B3CF837A-8057-4B46-8E35-98C4FD3E9634}" destId="{F844A54C-3017-4DD4-B13E-EFF752611A64}" srcOrd="0" destOrd="0" presId="urn:microsoft.com/office/officeart/2005/8/layout/vList4#4"/>
    <dgm:cxn modelId="{7FBCB9F3-B8DC-475F-8325-A659E433A420}" type="presParOf" srcId="{F844A54C-3017-4DD4-B13E-EFF752611A64}" destId="{FE43B85B-7622-4A30-BF17-67F7B239D9F2}" srcOrd="0" destOrd="0" presId="urn:microsoft.com/office/officeart/2005/8/layout/vList4#4"/>
    <dgm:cxn modelId="{49A86F74-42D6-4D2A-BAF5-3492EA086F91}" type="presParOf" srcId="{FE43B85B-7622-4A30-BF17-67F7B239D9F2}" destId="{085FBACB-560B-4042-AA68-8B220AF21B20}" srcOrd="0" destOrd="0" presId="urn:microsoft.com/office/officeart/2005/8/layout/vList4#4"/>
    <dgm:cxn modelId="{6161A813-27D7-44A6-A2D6-6D767F15FD38}" type="presParOf" srcId="{FE43B85B-7622-4A30-BF17-67F7B239D9F2}" destId="{2087E6FB-F53A-4D86-AC55-2A68A6DF09D5}" srcOrd="1" destOrd="0" presId="urn:microsoft.com/office/officeart/2005/8/layout/vList4#4"/>
    <dgm:cxn modelId="{2E5217BC-2C42-4D62-80EA-21E86EA57EA6}" type="presParOf" srcId="{FE43B85B-7622-4A30-BF17-67F7B239D9F2}" destId="{E6446D1F-E8C8-4FEA-8E21-625C8703B5DC}" srcOrd="2" destOrd="0" presId="urn:microsoft.com/office/officeart/2005/8/layout/vList4#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CF837A-8057-4B46-8E35-98C4FD3E9634}" type="doc">
      <dgm:prSet loTypeId="urn:microsoft.com/office/officeart/2005/8/layout/vList4#5" loCatId="list" qsTypeId="urn:microsoft.com/office/officeart/2005/8/quickstyle/simple1" qsCatId="simple" csTypeId="urn:microsoft.com/office/officeart/2005/8/colors/accent3_2" csCatId="accent3" phldr="1"/>
      <dgm:spPr/>
      <dgm:t>
        <a:bodyPr/>
        <a:lstStyle/>
        <a:p>
          <a:endParaRPr lang="en-US"/>
        </a:p>
      </dgm:t>
    </dgm:pt>
    <dgm:pt modelId="{5447CD02-F93E-4570-9BA0-840ACD04FA12}">
      <dgm:prSet phldrT="[Text]"/>
      <dgm:spPr/>
      <dgm:t>
        <a:bodyPr/>
        <a:lstStyle/>
        <a:p>
          <a:r>
            <a:rPr lang="en-US" dirty="0" smtClean="0"/>
            <a:t>Letter Proposal</a:t>
          </a:r>
          <a:endParaRPr lang="en-US" dirty="0"/>
        </a:p>
      </dgm:t>
    </dgm:pt>
    <dgm:pt modelId="{41F43143-10FC-4B8B-8015-3572471696DC}" type="parTrans" cxnId="{C3FAA058-A300-478B-90EE-1705A4EC6604}">
      <dgm:prSet/>
      <dgm:spPr/>
      <dgm:t>
        <a:bodyPr/>
        <a:lstStyle/>
        <a:p>
          <a:endParaRPr lang="en-US"/>
        </a:p>
      </dgm:t>
    </dgm:pt>
    <dgm:pt modelId="{1A5E8BE9-D22C-4037-B794-0BF9E1D27298}" type="sibTrans" cxnId="{C3FAA058-A300-478B-90EE-1705A4EC6604}">
      <dgm:prSet/>
      <dgm:spPr/>
      <dgm:t>
        <a:bodyPr/>
        <a:lstStyle/>
        <a:p>
          <a:endParaRPr lang="en-US"/>
        </a:p>
      </dgm:t>
    </dgm:pt>
    <dgm:pt modelId="{F844A54C-3017-4DD4-B13E-EFF752611A64}" type="pres">
      <dgm:prSet presAssocID="{B3CF837A-8057-4B46-8E35-98C4FD3E9634}" presName="linear" presStyleCnt="0">
        <dgm:presLayoutVars>
          <dgm:dir/>
          <dgm:resizeHandles val="exact"/>
        </dgm:presLayoutVars>
      </dgm:prSet>
      <dgm:spPr/>
      <dgm:t>
        <a:bodyPr/>
        <a:lstStyle/>
        <a:p>
          <a:endParaRPr lang="en-US"/>
        </a:p>
      </dgm:t>
    </dgm:pt>
    <dgm:pt modelId="{30435A07-9F12-48E2-BF7D-97EDB1568682}" type="pres">
      <dgm:prSet presAssocID="{5447CD02-F93E-4570-9BA0-840ACD04FA12}" presName="comp" presStyleCnt="0"/>
      <dgm:spPr/>
    </dgm:pt>
    <dgm:pt modelId="{44A2153D-9942-4ACE-A6DF-343D74AE3719}" type="pres">
      <dgm:prSet presAssocID="{5447CD02-F93E-4570-9BA0-840ACD04FA12}" presName="box" presStyleLbl="node1" presStyleIdx="0" presStyleCnt="1"/>
      <dgm:spPr/>
      <dgm:t>
        <a:bodyPr/>
        <a:lstStyle/>
        <a:p>
          <a:endParaRPr lang="en-US"/>
        </a:p>
      </dgm:t>
    </dgm:pt>
    <dgm:pt modelId="{361F2008-E565-4ED9-BB6C-F85E110636FF}" type="pres">
      <dgm:prSet presAssocID="{5447CD02-F93E-4570-9BA0-840ACD04FA12}" presName="img" presStyleLbl="fgImgPlace1" presStyleIdx="0" presStyleCnt="1"/>
      <dgm:spPr>
        <a:blipFill rotWithShape="0">
          <a:blip xmlns:r="http://schemas.openxmlformats.org/officeDocument/2006/relationships" r:embed="rId1"/>
          <a:stretch>
            <a:fillRect/>
          </a:stretch>
        </a:blipFill>
      </dgm:spPr>
    </dgm:pt>
    <dgm:pt modelId="{A21AA086-186E-43DE-8DF1-7C26F2279B8B}" type="pres">
      <dgm:prSet presAssocID="{5447CD02-F93E-4570-9BA0-840ACD04FA12}" presName="text" presStyleLbl="node1" presStyleIdx="0" presStyleCnt="1">
        <dgm:presLayoutVars>
          <dgm:bulletEnabled val="1"/>
        </dgm:presLayoutVars>
      </dgm:prSet>
      <dgm:spPr/>
      <dgm:t>
        <a:bodyPr/>
        <a:lstStyle/>
        <a:p>
          <a:endParaRPr lang="en-US"/>
        </a:p>
      </dgm:t>
    </dgm:pt>
  </dgm:ptLst>
  <dgm:cxnLst>
    <dgm:cxn modelId="{C3FAA058-A300-478B-90EE-1705A4EC6604}" srcId="{B3CF837A-8057-4B46-8E35-98C4FD3E9634}" destId="{5447CD02-F93E-4570-9BA0-840ACD04FA12}" srcOrd="0" destOrd="0" parTransId="{41F43143-10FC-4B8B-8015-3572471696DC}" sibTransId="{1A5E8BE9-D22C-4037-B794-0BF9E1D27298}"/>
    <dgm:cxn modelId="{27F93F59-EE88-415D-A9EE-7871CC8F0651}" type="presOf" srcId="{5447CD02-F93E-4570-9BA0-840ACD04FA12}" destId="{44A2153D-9942-4ACE-A6DF-343D74AE3719}" srcOrd="0" destOrd="0" presId="urn:microsoft.com/office/officeart/2005/8/layout/vList4#5"/>
    <dgm:cxn modelId="{0C1171C9-6341-4D6C-943B-3D6063A97455}" type="presOf" srcId="{5447CD02-F93E-4570-9BA0-840ACD04FA12}" destId="{A21AA086-186E-43DE-8DF1-7C26F2279B8B}" srcOrd="1" destOrd="0" presId="urn:microsoft.com/office/officeart/2005/8/layout/vList4#5"/>
    <dgm:cxn modelId="{4609168A-3262-4B74-B7C2-ED1139CA6BC0}" type="presOf" srcId="{B3CF837A-8057-4B46-8E35-98C4FD3E9634}" destId="{F844A54C-3017-4DD4-B13E-EFF752611A64}" srcOrd="0" destOrd="0" presId="urn:microsoft.com/office/officeart/2005/8/layout/vList4#5"/>
    <dgm:cxn modelId="{3B5D5490-8D63-43FF-B1E4-3433D730ABFA}" type="presParOf" srcId="{F844A54C-3017-4DD4-B13E-EFF752611A64}" destId="{30435A07-9F12-48E2-BF7D-97EDB1568682}" srcOrd="0" destOrd="0" presId="urn:microsoft.com/office/officeart/2005/8/layout/vList4#5"/>
    <dgm:cxn modelId="{BC79344A-E69F-4641-8902-6DEB10BCB3D7}" type="presParOf" srcId="{30435A07-9F12-48E2-BF7D-97EDB1568682}" destId="{44A2153D-9942-4ACE-A6DF-343D74AE3719}" srcOrd="0" destOrd="0" presId="urn:microsoft.com/office/officeart/2005/8/layout/vList4#5"/>
    <dgm:cxn modelId="{01F23245-6C68-45A5-95BA-E640463B72BD}" type="presParOf" srcId="{30435A07-9F12-48E2-BF7D-97EDB1568682}" destId="{361F2008-E565-4ED9-BB6C-F85E110636FF}" srcOrd="1" destOrd="0" presId="urn:microsoft.com/office/officeart/2005/8/layout/vList4#5"/>
    <dgm:cxn modelId="{DAC7A50E-B0E4-44E7-A6F5-7D7ED9691711}" type="presParOf" srcId="{30435A07-9F12-48E2-BF7D-97EDB1568682}" destId="{A21AA086-186E-43DE-8DF1-7C26F2279B8B}" srcOrd="2" destOrd="0" presId="urn:microsoft.com/office/officeart/2005/8/layout/vList4#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CF837A-8057-4B46-8E35-98C4FD3E9634}" type="doc">
      <dgm:prSet loTypeId="urn:microsoft.com/office/officeart/2005/8/layout/vList4#6" loCatId="list" qsTypeId="urn:microsoft.com/office/officeart/2005/8/quickstyle/simple1" qsCatId="simple" csTypeId="urn:microsoft.com/office/officeart/2005/8/colors/accent3_2" csCatId="accent3" phldr="1"/>
      <dgm:spPr/>
      <dgm:t>
        <a:bodyPr/>
        <a:lstStyle/>
        <a:p>
          <a:endParaRPr lang="en-US"/>
        </a:p>
      </dgm:t>
    </dgm:pt>
    <dgm:pt modelId="{5447CD02-F93E-4570-9BA0-840ACD04FA12}">
      <dgm:prSet phldrT="[Text]"/>
      <dgm:spPr/>
      <dgm:t>
        <a:bodyPr/>
        <a:lstStyle/>
        <a:p>
          <a:r>
            <a:rPr lang="en-US" dirty="0" smtClean="0"/>
            <a:t>Letter Proposal</a:t>
          </a:r>
          <a:endParaRPr lang="en-US" dirty="0"/>
        </a:p>
      </dgm:t>
    </dgm:pt>
    <dgm:pt modelId="{41F43143-10FC-4B8B-8015-3572471696DC}" type="parTrans" cxnId="{C3FAA058-A300-478B-90EE-1705A4EC6604}">
      <dgm:prSet/>
      <dgm:spPr/>
      <dgm:t>
        <a:bodyPr/>
        <a:lstStyle/>
        <a:p>
          <a:endParaRPr lang="en-US"/>
        </a:p>
      </dgm:t>
    </dgm:pt>
    <dgm:pt modelId="{1A5E8BE9-D22C-4037-B794-0BF9E1D27298}" type="sibTrans" cxnId="{C3FAA058-A300-478B-90EE-1705A4EC6604}">
      <dgm:prSet/>
      <dgm:spPr/>
      <dgm:t>
        <a:bodyPr/>
        <a:lstStyle/>
        <a:p>
          <a:endParaRPr lang="en-US"/>
        </a:p>
      </dgm:t>
    </dgm:pt>
    <dgm:pt modelId="{F844A54C-3017-4DD4-B13E-EFF752611A64}" type="pres">
      <dgm:prSet presAssocID="{B3CF837A-8057-4B46-8E35-98C4FD3E9634}" presName="linear" presStyleCnt="0">
        <dgm:presLayoutVars>
          <dgm:dir/>
          <dgm:resizeHandles val="exact"/>
        </dgm:presLayoutVars>
      </dgm:prSet>
      <dgm:spPr/>
      <dgm:t>
        <a:bodyPr/>
        <a:lstStyle/>
        <a:p>
          <a:endParaRPr lang="en-US"/>
        </a:p>
      </dgm:t>
    </dgm:pt>
    <dgm:pt modelId="{30435A07-9F12-48E2-BF7D-97EDB1568682}" type="pres">
      <dgm:prSet presAssocID="{5447CD02-F93E-4570-9BA0-840ACD04FA12}" presName="comp" presStyleCnt="0"/>
      <dgm:spPr/>
    </dgm:pt>
    <dgm:pt modelId="{44A2153D-9942-4ACE-A6DF-343D74AE3719}" type="pres">
      <dgm:prSet presAssocID="{5447CD02-F93E-4570-9BA0-840ACD04FA12}" presName="box" presStyleLbl="node1" presStyleIdx="0" presStyleCnt="1"/>
      <dgm:spPr/>
      <dgm:t>
        <a:bodyPr/>
        <a:lstStyle/>
        <a:p>
          <a:endParaRPr lang="en-US"/>
        </a:p>
      </dgm:t>
    </dgm:pt>
    <dgm:pt modelId="{361F2008-E565-4ED9-BB6C-F85E110636FF}" type="pres">
      <dgm:prSet presAssocID="{5447CD02-F93E-4570-9BA0-840ACD04FA12}" presName="img" presStyleLbl="fgImgPlace1" presStyleIdx="0" presStyleCnt="1"/>
      <dgm:spPr>
        <a:blipFill rotWithShape="0">
          <a:blip xmlns:r="http://schemas.openxmlformats.org/officeDocument/2006/relationships" r:embed="rId1"/>
          <a:stretch>
            <a:fillRect/>
          </a:stretch>
        </a:blipFill>
      </dgm:spPr>
    </dgm:pt>
    <dgm:pt modelId="{A21AA086-186E-43DE-8DF1-7C26F2279B8B}" type="pres">
      <dgm:prSet presAssocID="{5447CD02-F93E-4570-9BA0-840ACD04FA12}" presName="text" presStyleLbl="node1" presStyleIdx="0" presStyleCnt="1">
        <dgm:presLayoutVars>
          <dgm:bulletEnabled val="1"/>
        </dgm:presLayoutVars>
      </dgm:prSet>
      <dgm:spPr/>
      <dgm:t>
        <a:bodyPr/>
        <a:lstStyle/>
        <a:p>
          <a:endParaRPr lang="en-US"/>
        </a:p>
      </dgm:t>
    </dgm:pt>
  </dgm:ptLst>
  <dgm:cxnLst>
    <dgm:cxn modelId="{80720232-21EE-4A42-A30D-8E00A56B6BB4}" type="presOf" srcId="{5447CD02-F93E-4570-9BA0-840ACD04FA12}" destId="{44A2153D-9942-4ACE-A6DF-343D74AE3719}" srcOrd="0" destOrd="0" presId="urn:microsoft.com/office/officeart/2005/8/layout/vList4#6"/>
    <dgm:cxn modelId="{BBC48F6E-83FF-46FE-86F3-1851DCB4A6DF}" type="presOf" srcId="{B3CF837A-8057-4B46-8E35-98C4FD3E9634}" destId="{F844A54C-3017-4DD4-B13E-EFF752611A64}" srcOrd="0" destOrd="0" presId="urn:microsoft.com/office/officeart/2005/8/layout/vList4#6"/>
    <dgm:cxn modelId="{C3FAA058-A300-478B-90EE-1705A4EC6604}" srcId="{B3CF837A-8057-4B46-8E35-98C4FD3E9634}" destId="{5447CD02-F93E-4570-9BA0-840ACD04FA12}" srcOrd="0" destOrd="0" parTransId="{41F43143-10FC-4B8B-8015-3572471696DC}" sibTransId="{1A5E8BE9-D22C-4037-B794-0BF9E1D27298}"/>
    <dgm:cxn modelId="{4B6597EC-2082-4A85-8B27-C0F5D559FD61}" type="presOf" srcId="{5447CD02-F93E-4570-9BA0-840ACD04FA12}" destId="{A21AA086-186E-43DE-8DF1-7C26F2279B8B}" srcOrd="1" destOrd="0" presId="urn:microsoft.com/office/officeart/2005/8/layout/vList4#6"/>
    <dgm:cxn modelId="{9692080B-02D8-4352-9652-44ED2205147F}" type="presParOf" srcId="{F844A54C-3017-4DD4-B13E-EFF752611A64}" destId="{30435A07-9F12-48E2-BF7D-97EDB1568682}" srcOrd="0" destOrd="0" presId="urn:microsoft.com/office/officeart/2005/8/layout/vList4#6"/>
    <dgm:cxn modelId="{289554E9-B831-4A20-A68E-93BFC0D5F1BF}" type="presParOf" srcId="{30435A07-9F12-48E2-BF7D-97EDB1568682}" destId="{44A2153D-9942-4ACE-A6DF-343D74AE3719}" srcOrd="0" destOrd="0" presId="urn:microsoft.com/office/officeart/2005/8/layout/vList4#6"/>
    <dgm:cxn modelId="{CA412ACD-0C3C-4CDC-BC5F-F1CBE7FA651B}" type="presParOf" srcId="{30435A07-9F12-48E2-BF7D-97EDB1568682}" destId="{361F2008-E565-4ED9-BB6C-F85E110636FF}" srcOrd="1" destOrd="0" presId="urn:microsoft.com/office/officeart/2005/8/layout/vList4#6"/>
    <dgm:cxn modelId="{78E670BC-62EB-427C-B927-9B6524CEA19F}" type="presParOf" srcId="{30435A07-9F12-48E2-BF7D-97EDB1568682}" destId="{A21AA086-186E-43DE-8DF1-7C26F2279B8B}" srcOrd="2" destOrd="0" presId="urn:microsoft.com/office/officeart/2005/8/layout/vList4#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CF837A-8057-4B46-8E35-98C4FD3E9634}" type="doc">
      <dgm:prSet loTypeId="urn:microsoft.com/office/officeart/2005/8/layout/vList4#7" loCatId="list" qsTypeId="urn:microsoft.com/office/officeart/2005/8/quickstyle/simple1" qsCatId="simple" csTypeId="urn:microsoft.com/office/officeart/2005/8/colors/colorful4" csCatId="colorful" phldr="1"/>
      <dgm:spPr/>
      <dgm:t>
        <a:bodyPr/>
        <a:lstStyle/>
        <a:p>
          <a:endParaRPr lang="en-US"/>
        </a:p>
      </dgm:t>
    </dgm:pt>
    <dgm:pt modelId="{EC20BE60-A0F0-4725-9C4C-279F42016991}">
      <dgm:prSet phldrT="[Text]"/>
      <dgm:spPr/>
      <dgm:t>
        <a:bodyPr/>
        <a:lstStyle/>
        <a:p>
          <a:r>
            <a:rPr lang="en-US" dirty="0" smtClean="0"/>
            <a:t>Statement of Work</a:t>
          </a:r>
          <a:endParaRPr lang="en-US" dirty="0"/>
        </a:p>
      </dgm:t>
    </dgm:pt>
    <dgm:pt modelId="{5F7A183C-9531-4780-BEB3-45D7003BA71F}" type="parTrans" cxnId="{3A7C2FA1-98BA-4E9D-A95A-C1508EAEAFDA}">
      <dgm:prSet/>
      <dgm:spPr/>
      <dgm:t>
        <a:bodyPr/>
        <a:lstStyle/>
        <a:p>
          <a:endParaRPr lang="en-US"/>
        </a:p>
      </dgm:t>
    </dgm:pt>
    <dgm:pt modelId="{66008EED-7BDC-4F0F-BFA0-58CB28278AB4}" type="sibTrans" cxnId="{3A7C2FA1-98BA-4E9D-A95A-C1508EAEAFDA}">
      <dgm:prSet/>
      <dgm:spPr/>
      <dgm:t>
        <a:bodyPr/>
        <a:lstStyle/>
        <a:p>
          <a:endParaRPr lang="en-US"/>
        </a:p>
      </dgm:t>
    </dgm:pt>
    <dgm:pt modelId="{F844A54C-3017-4DD4-B13E-EFF752611A64}" type="pres">
      <dgm:prSet presAssocID="{B3CF837A-8057-4B46-8E35-98C4FD3E9634}" presName="linear" presStyleCnt="0">
        <dgm:presLayoutVars>
          <dgm:dir/>
          <dgm:resizeHandles val="exact"/>
        </dgm:presLayoutVars>
      </dgm:prSet>
      <dgm:spPr/>
      <dgm:t>
        <a:bodyPr/>
        <a:lstStyle/>
        <a:p>
          <a:endParaRPr lang="en-US"/>
        </a:p>
      </dgm:t>
    </dgm:pt>
    <dgm:pt modelId="{C410F967-1E1E-44A0-A8D5-C4C469FB1F25}" type="pres">
      <dgm:prSet presAssocID="{EC20BE60-A0F0-4725-9C4C-279F42016991}" presName="comp" presStyleCnt="0"/>
      <dgm:spPr/>
    </dgm:pt>
    <dgm:pt modelId="{5536835E-D3DB-4B2F-A9D8-7AF331CD95CD}" type="pres">
      <dgm:prSet presAssocID="{EC20BE60-A0F0-4725-9C4C-279F42016991}" presName="box" presStyleLbl="node1" presStyleIdx="0" presStyleCnt="1"/>
      <dgm:spPr/>
      <dgm:t>
        <a:bodyPr/>
        <a:lstStyle/>
        <a:p>
          <a:endParaRPr lang="en-US"/>
        </a:p>
      </dgm:t>
    </dgm:pt>
    <dgm:pt modelId="{E7FE5708-B51C-421D-A4CA-8EB76301D74F}" type="pres">
      <dgm:prSet presAssocID="{EC20BE60-A0F0-4725-9C4C-279F42016991}" presName="img" presStyleLbl="fgImgPlace1" presStyleIdx="0" presStyleCnt="1"/>
      <dgm:spPr>
        <a:blipFill rotWithShape="0">
          <a:blip xmlns:r="http://schemas.openxmlformats.org/officeDocument/2006/relationships" r:embed="rId1"/>
          <a:stretch>
            <a:fillRect/>
          </a:stretch>
        </a:blipFill>
      </dgm:spPr>
    </dgm:pt>
    <dgm:pt modelId="{40BB4727-3F1F-436E-8BA9-17F8E3663A2D}" type="pres">
      <dgm:prSet presAssocID="{EC20BE60-A0F0-4725-9C4C-279F42016991}" presName="text" presStyleLbl="node1" presStyleIdx="0" presStyleCnt="1">
        <dgm:presLayoutVars>
          <dgm:bulletEnabled val="1"/>
        </dgm:presLayoutVars>
      </dgm:prSet>
      <dgm:spPr/>
      <dgm:t>
        <a:bodyPr/>
        <a:lstStyle/>
        <a:p>
          <a:endParaRPr lang="en-US"/>
        </a:p>
      </dgm:t>
    </dgm:pt>
  </dgm:ptLst>
  <dgm:cxnLst>
    <dgm:cxn modelId="{54D95C50-F5AD-4C96-820B-087F4C8E2E20}" type="presOf" srcId="{EC20BE60-A0F0-4725-9C4C-279F42016991}" destId="{5536835E-D3DB-4B2F-A9D8-7AF331CD95CD}" srcOrd="0" destOrd="0" presId="urn:microsoft.com/office/officeart/2005/8/layout/vList4#7"/>
    <dgm:cxn modelId="{3A7C2FA1-98BA-4E9D-A95A-C1508EAEAFDA}" srcId="{B3CF837A-8057-4B46-8E35-98C4FD3E9634}" destId="{EC20BE60-A0F0-4725-9C4C-279F42016991}" srcOrd="0" destOrd="0" parTransId="{5F7A183C-9531-4780-BEB3-45D7003BA71F}" sibTransId="{66008EED-7BDC-4F0F-BFA0-58CB28278AB4}"/>
    <dgm:cxn modelId="{FA44A900-4057-41BB-969B-8430C49B7FF6}" type="presOf" srcId="{B3CF837A-8057-4B46-8E35-98C4FD3E9634}" destId="{F844A54C-3017-4DD4-B13E-EFF752611A64}" srcOrd="0" destOrd="0" presId="urn:microsoft.com/office/officeart/2005/8/layout/vList4#7"/>
    <dgm:cxn modelId="{1FAED92E-FF47-470B-A579-ACAD96CFCB9A}" type="presOf" srcId="{EC20BE60-A0F0-4725-9C4C-279F42016991}" destId="{40BB4727-3F1F-436E-8BA9-17F8E3663A2D}" srcOrd="1" destOrd="0" presId="urn:microsoft.com/office/officeart/2005/8/layout/vList4#7"/>
    <dgm:cxn modelId="{DBC97832-12C6-4B8B-9EBA-90EAC63A97C4}" type="presParOf" srcId="{F844A54C-3017-4DD4-B13E-EFF752611A64}" destId="{C410F967-1E1E-44A0-A8D5-C4C469FB1F25}" srcOrd="0" destOrd="0" presId="urn:microsoft.com/office/officeart/2005/8/layout/vList4#7"/>
    <dgm:cxn modelId="{95E1A362-FCC7-4FFC-9ECC-BAB9AB7BEC32}" type="presParOf" srcId="{C410F967-1E1E-44A0-A8D5-C4C469FB1F25}" destId="{5536835E-D3DB-4B2F-A9D8-7AF331CD95CD}" srcOrd="0" destOrd="0" presId="urn:microsoft.com/office/officeart/2005/8/layout/vList4#7"/>
    <dgm:cxn modelId="{0511AD17-5559-47F4-8038-FF3FC52F59A6}" type="presParOf" srcId="{C410F967-1E1E-44A0-A8D5-C4C469FB1F25}" destId="{E7FE5708-B51C-421D-A4CA-8EB76301D74F}" srcOrd="1" destOrd="0" presId="urn:microsoft.com/office/officeart/2005/8/layout/vList4#7"/>
    <dgm:cxn modelId="{46103C46-2A93-4782-B86E-692E17CB379C}" type="presParOf" srcId="{C410F967-1E1E-44A0-A8D5-C4C469FB1F25}" destId="{40BB4727-3F1F-436E-8BA9-17F8E3663A2D}" srcOrd="2" destOrd="0" presId="urn:microsoft.com/office/officeart/2005/8/layout/vList4#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CF837A-8057-4B46-8E35-98C4FD3E9634}" type="doc">
      <dgm:prSet loTypeId="urn:microsoft.com/office/officeart/2005/8/layout/vList4#8" loCatId="list" qsTypeId="urn:microsoft.com/office/officeart/2005/8/quickstyle/simple1" qsCatId="simple" csTypeId="urn:microsoft.com/office/officeart/2005/8/colors/colorful4" csCatId="colorful" phldr="1"/>
      <dgm:spPr/>
      <dgm:t>
        <a:bodyPr/>
        <a:lstStyle/>
        <a:p>
          <a:endParaRPr lang="en-US"/>
        </a:p>
      </dgm:t>
    </dgm:pt>
    <dgm:pt modelId="{EC20BE60-A0F0-4725-9C4C-279F42016991}">
      <dgm:prSet phldrT="[Text]"/>
      <dgm:spPr/>
      <dgm:t>
        <a:bodyPr/>
        <a:lstStyle/>
        <a:p>
          <a:r>
            <a:rPr lang="en-US" dirty="0" smtClean="0"/>
            <a:t>Statement of Work</a:t>
          </a:r>
          <a:endParaRPr lang="en-US" dirty="0"/>
        </a:p>
      </dgm:t>
    </dgm:pt>
    <dgm:pt modelId="{5F7A183C-9531-4780-BEB3-45D7003BA71F}" type="parTrans" cxnId="{3A7C2FA1-98BA-4E9D-A95A-C1508EAEAFDA}">
      <dgm:prSet/>
      <dgm:spPr/>
      <dgm:t>
        <a:bodyPr/>
        <a:lstStyle/>
        <a:p>
          <a:endParaRPr lang="en-US"/>
        </a:p>
      </dgm:t>
    </dgm:pt>
    <dgm:pt modelId="{66008EED-7BDC-4F0F-BFA0-58CB28278AB4}" type="sibTrans" cxnId="{3A7C2FA1-98BA-4E9D-A95A-C1508EAEAFDA}">
      <dgm:prSet/>
      <dgm:spPr/>
      <dgm:t>
        <a:bodyPr/>
        <a:lstStyle/>
        <a:p>
          <a:endParaRPr lang="en-US"/>
        </a:p>
      </dgm:t>
    </dgm:pt>
    <dgm:pt modelId="{F844A54C-3017-4DD4-B13E-EFF752611A64}" type="pres">
      <dgm:prSet presAssocID="{B3CF837A-8057-4B46-8E35-98C4FD3E9634}" presName="linear" presStyleCnt="0">
        <dgm:presLayoutVars>
          <dgm:dir/>
          <dgm:resizeHandles val="exact"/>
        </dgm:presLayoutVars>
      </dgm:prSet>
      <dgm:spPr/>
      <dgm:t>
        <a:bodyPr/>
        <a:lstStyle/>
        <a:p>
          <a:endParaRPr lang="en-US"/>
        </a:p>
      </dgm:t>
    </dgm:pt>
    <dgm:pt modelId="{C410F967-1E1E-44A0-A8D5-C4C469FB1F25}" type="pres">
      <dgm:prSet presAssocID="{EC20BE60-A0F0-4725-9C4C-279F42016991}" presName="comp" presStyleCnt="0"/>
      <dgm:spPr/>
    </dgm:pt>
    <dgm:pt modelId="{5536835E-D3DB-4B2F-A9D8-7AF331CD95CD}" type="pres">
      <dgm:prSet presAssocID="{EC20BE60-A0F0-4725-9C4C-279F42016991}" presName="box" presStyleLbl="node1" presStyleIdx="0" presStyleCnt="1"/>
      <dgm:spPr/>
      <dgm:t>
        <a:bodyPr/>
        <a:lstStyle/>
        <a:p>
          <a:endParaRPr lang="en-US"/>
        </a:p>
      </dgm:t>
    </dgm:pt>
    <dgm:pt modelId="{E7FE5708-B51C-421D-A4CA-8EB76301D74F}" type="pres">
      <dgm:prSet presAssocID="{EC20BE60-A0F0-4725-9C4C-279F42016991}" presName="img" presStyleLbl="fgImgPlace1" presStyleIdx="0" presStyleCnt="1"/>
      <dgm:spPr>
        <a:blipFill rotWithShape="0">
          <a:blip xmlns:r="http://schemas.openxmlformats.org/officeDocument/2006/relationships" r:embed="rId1"/>
          <a:stretch>
            <a:fillRect/>
          </a:stretch>
        </a:blipFill>
      </dgm:spPr>
    </dgm:pt>
    <dgm:pt modelId="{40BB4727-3F1F-436E-8BA9-17F8E3663A2D}" type="pres">
      <dgm:prSet presAssocID="{EC20BE60-A0F0-4725-9C4C-279F42016991}" presName="text" presStyleLbl="node1" presStyleIdx="0" presStyleCnt="1">
        <dgm:presLayoutVars>
          <dgm:bulletEnabled val="1"/>
        </dgm:presLayoutVars>
      </dgm:prSet>
      <dgm:spPr/>
      <dgm:t>
        <a:bodyPr/>
        <a:lstStyle/>
        <a:p>
          <a:endParaRPr lang="en-US"/>
        </a:p>
      </dgm:t>
    </dgm:pt>
  </dgm:ptLst>
  <dgm:cxnLst>
    <dgm:cxn modelId="{F205836C-2967-4D67-9BC9-BC7BF5E71442}" type="presOf" srcId="{EC20BE60-A0F0-4725-9C4C-279F42016991}" destId="{5536835E-D3DB-4B2F-A9D8-7AF331CD95CD}" srcOrd="0" destOrd="0" presId="urn:microsoft.com/office/officeart/2005/8/layout/vList4#8"/>
    <dgm:cxn modelId="{B7924A41-F740-4416-820C-6D09FFBBCD08}" type="presOf" srcId="{EC20BE60-A0F0-4725-9C4C-279F42016991}" destId="{40BB4727-3F1F-436E-8BA9-17F8E3663A2D}" srcOrd="1" destOrd="0" presId="urn:microsoft.com/office/officeart/2005/8/layout/vList4#8"/>
    <dgm:cxn modelId="{3A7C2FA1-98BA-4E9D-A95A-C1508EAEAFDA}" srcId="{B3CF837A-8057-4B46-8E35-98C4FD3E9634}" destId="{EC20BE60-A0F0-4725-9C4C-279F42016991}" srcOrd="0" destOrd="0" parTransId="{5F7A183C-9531-4780-BEB3-45D7003BA71F}" sibTransId="{66008EED-7BDC-4F0F-BFA0-58CB28278AB4}"/>
    <dgm:cxn modelId="{989A7EF6-5F09-4121-8CF2-E1314844B69D}" type="presOf" srcId="{B3CF837A-8057-4B46-8E35-98C4FD3E9634}" destId="{F844A54C-3017-4DD4-B13E-EFF752611A64}" srcOrd="0" destOrd="0" presId="urn:microsoft.com/office/officeart/2005/8/layout/vList4#8"/>
    <dgm:cxn modelId="{A36DF1B8-C612-433B-B873-235B00F65DB3}" type="presParOf" srcId="{F844A54C-3017-4DD4-B13E-EFF752611A64}" destId="{C410F967-1E1E-44A0-A8D5-C4C469FB1F25}" srcOrd="0" destOrd="0" presId="urn:microsoft.com/office/officeart/2005/8/layout/vList4#8"/>
    <dgm:cxn modelId="{F66F0439-87F1-4431-AC87-B72C1D8DF14E}" type="presParOf" srcId="{C410F967-1E1E-44A0-A8D5-C4C469FB1F25}" destId="{5536835E-D3DB-4B2F-A9D8-7AF331CD95CD}" srcOrd="0" destOrd="0" presId="urn:microsoft.com/office/officeart/2005/8/layout/vList4#8"/>
    <dgm:cxn modelId="{F208FF77-03AA-4F97-9C2B-4D45251F21AD}" type="presParOf" srcId="{C410F967-1E1E-44A0-A8D5-C4C469FB1F25}" destId="{E7FE5708-B51C-421D-A4CA-8EB76301D74F}" srcOrd="1" destOrd="0" presId="urn:microsoft.com/office/officeart/2005/8/layout/vList4#8"/>
    <dgm:cxn modelId="{58C38216-8362-4744-856A-DB427B1B5AAF}" type="presParOf" srcId="{C410F967-1E1E-44A0-A8D5-C4C469FB1F25}" destId="{40BB4727-3F1F-436E-8BA9-17F8E3663A2D}" srcOrd="2" destOrd="0" presId="urn:microsoft.com/office/officeart/2005/8/layout/vList4#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CF837A-8057-4B46-8E35-98C4FD3E9634}" type="doc">
      <dgm:prSet loTypeId="urn:microsoft.com/office/officeart/2005/8/layout/vList4#1" loCatId="list" qsTypeId="urn:microsoft.com/office/officeart/2005/8/quickstyle/simple1" qsCatId="simple" csTypeId="urn:microsoft.com/office/officeart/2005/8/colors/colorful1#1" csCatId="colorful" phldr="1"/>
      <dgm:spPr/>
      <dgm:t>
        <a:bodyPr/>
        <a:lstStyle/>
        <a:p>
          <a:endParaRPr lang="en-US"/>
        </a:p>
      </dgm:t>
    </dgm:pt>
    <dgm:pt modelId="{5FFF883F-B8B1-4C66-80D1-59BA739F1221}">
      <dgm:prSet phldrT="[Text]"/>
      <dgm:spPr/>
      <dgm:t>
        <a:bodyPr/>
        <a:lstStyle/>
        <a:p>
          <a:r>
            <a:rPr lang="en-US" dirty="0" smtClean="0"/>
            <a:t>Full Proposal</a:t>
          </a:r>
          <a:endParaRPr lang="en-US" dirty="0"/>
        </a:p>
      </dgm:t>
    </dgm:pt>
    <dgm:pt modelId="{705FD679-6936-4AA2-BF94-A2D80CF7E1E7}" type="parTrans" cxnId="{26598F24-2900-4A33-9EDF-784435BDFA35}">
      <dgm:prSet/>
      <dgm:spPr/>
      <dgm:t>
        <a:bodyPr/>
        <a:lstStyle/>
        <a:p>
          <a:endParaRPr lang="en-US"/>
        </a:p>
      </dgm:t>
    </dgm:pt>
    <dgm:pt modelId="{26593316-13B7-4694-8866-0E271F78C79E}" type="sibTrans" cxnId="{26598F24-2900-4A33-9EDF-784435BDFA35}">
      <dgm:prSet/>
      <dgm:spPr/>
      <dgm:t>
        <a:bodyPr/>
        <a:lstStyle/>
        <a:p>
          <a:endParaRPr lang="en-US"/>
        </a:p>
      </dgm:t>
    </dgm:pt>
    <dgm:pt modelId="{F844A54C-3017-4DD4-B13E-EFF752611A64}" type="pres">
      <dgm:prSet presAssocID="{B3CF837A-8057-4B46-8E35-98C4FD3E9634}" presName="linear" presStyleCnt="0">
        <dgm:presLayoutVars>
          <dgm:dir/>
          <dgm:resizeHandles val="exact"/>
        </dgm:presLayoutVars>
      </dgm:prSet>
      <dgm:spPr/>
      <dgm:t>
        <a:bodyPr/>
        <a:lstStyle/>
        <a:p>
          <a:endParaRPr lang="en-US"/>
        </a:p>
      </dgm:t>
    </dgm:pt>
    <dgm:pt modelId="{FE43B85B-7622-4A30-BF17-67F7B239D9F2}" type="pres">
      <dgm:prSet presAssocID="{5FFF883F-B8B1-4C66-80D1-59BA739F1221}" presName="comp" presStyleCnt="0"/>
      <dgm:spPr/>
    </dgm:pt>
    <dgm:pt modelId="{085FBACB-560B-4042-AA68-8B220AF21B20}" type="pres">
      <dgm:prSet presAssocID="{5FFF883F-B8B1-4C66-80D1-59BA739F1221}" presName="box" presStyleLbl="node1" presStyleIdx="0" presStyleCnt="1"/>
      <dgm:spPr/>
      <dgm:t>
        <a:bodyPr/>
        <a:lstStyle/>
        <a:p>
          <a:endParaRPr lang="en-US"/>
        </a:p>
      </dgm:t>
    </dgm:pt>
    <dgm:pt modelId="{2087E6FB-F53A-4D86-AC55-2A68A6DF09D5}" type="pres">
      <dgm:prSet presAssocID="{5FFF883F-B8B1-4C66-80D1-59BA739F1221}" presName="img" presStyleLbl="fgImgPlace1" presStyleIdx="0" presStyleCnt="1"/>
      <dgm:spPr>
        <a:blipFill rotWithShape="0">
          <a:blip xmlns:r="http://schemas.openxmlformats.org/officeDocument/2006/relationships" r:embed="rId1"/>
          <a:stretch>
            <a:fillRect/>
          </a:stretch>
        </a:blipFill>
      </dgm:spPr>
    </dgm:pt>
    <dgm:pt modelId="{E6446D1F-E8C8-4FEA-8E21-625C8703B5DC}" type="pres">
      <dgm:prSet presAssocID="{5FFF883F-B8B1-4C66-80D1-59BA739F1221}" presName="text" presStyleLbl="node1" presStyleIdx="0" presStyleCnt="1">
        <dgm:presLayoutVars>
          <dgm:bulletEnabled val="1"/>
        </dgm:presLayoutVars>
      </dgm:prSet>
      <dgm:spPr/>
      <dgm:t>
        <a:bodyPr/>
        <a:lstStyle/>
        <a:p>
          <a:endParaRPr lang="en-US"/>
        </a:p>
      </dgm:t>
    </dgm:pt>
  </dgm:ptLst>
  <dgm:cxnLst>
    <dgm:cxn modelId="{DA9F61B0-212A-452D-A6BF-CE83380558F8}" type="presOf" srcId="{5FFF883F-B8B1-4C66-80D1-59BA739F1221}" destId="{E6446D1F-E8C8-4FEA-8E21-625C8703B5DC}" srcOrd="1" destOrd="0" presId="urn:microsoft.com/office/officeart/2005/8/layout/vList4#1"/>
    <dgm:cxn modelId="{3D69345A-5F5C-4AE4-B55C-DDE97AA02998}" type="presOf" srcId="{B3CF837A-8057-4B46-8E35-98C4FD3E9634}" destId="{F844A54C-3017-4DD4-B13E-EFF752611A64}" srcOrd="0" destOrd="0" presId="urn:microsoft.com/office/officeart/2005/8/layout/vList4#1"/>
    <dgm:cxn modelId="{26598F24-2900-4A33-9EDF-784435BDFA35}" srcId="{B3CF837A-8057-4B46-8E35-98C4FD3E9634}" destId="{5FFF883F-B8B1-4C66-80D1-59BA739F1221}" srcOrd="0" destOrd="0" parTransId="{705FD679-6936-4AA2-BF94-A2D80CF7E1E7}" sibTransId="{26593316-13B7-4694-8866-0E271F78C79E}"/>
    <dgm:cxn modelId="{3114111F-2296-4EBE-AA91-F496FB3355B7}" type="presOf" srcId="{5FFF883F-B8B1-4C66-80D1-59BA739F1221}" destId="{085FBACB-560B-4042-AA68-8B220AF21B20}" srcOrd="0" destOrd="0" presId="urn:microsoft.com/office/officeart/2005/8/layout/vList4#1"/>
    <dgm:cxn modelId="{05C5B860-41B0-409C-9CFC-0F0C3E6380CF}" type="presParOf" srcId="{F844A54C-3017-4DD4-B13E-EFF752611A64}" destId="{FE43B85B-7622-4A30-BF17-67F7B239D9F2}" srcOrd="0" destOrd="0" presId="urn:microsoft.com/office/officeart/2005/8/layout/vList4#1"/>
    <dgm:cxn modelId="{B6DC3FC8-9D15-4F36-A640-BFD1B5FDD793}" type="presParOf" srcId="{FE43B85B-7622-4A30-BF17-67F7B239D9F2}" destId="{085FBACB-560B-4042-AA68-8B220AF21B20}" srcOrd="0" destOrd="0" presId="urn:microsoft.com/office/officeart/2005/8/layout/vList4#1"/>
    <dgm:cxn modelId="{BCCF51FE-5659-4E9C-BAD6-6522B9E5EFF9}" type="presParOf" srcId="{FE43B85B-7622-4A30-BF17-67F7B239D9F2}" destId="{2087E6FB-F53A-4D86-AC55-2A68A6DF09D5}" srcOrd="1" destOrd="0" presId="urn:microsoft.com/office/officeart/2005/8/layout/vList4#1"/>
    <dgm:cxn modelId="{D240C61D-FD74-4981-AD4A-461496034340}" type="presParOf" srcId="{FE43B85B-7622-4A30-BF17-67F7B239D9F2}" destId="{E6446D1F-E8C8-4FEA-8E21-625C8703B5DC}"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CF837A-8057-4B46-8E35-98C4FD3E9634}" type="doc">
      <dgm:prSet loTypeId="urn:microsoft.com/office/officeart/2005/8/layout/vList4#2" loCatId="list" qsTypeId="urn:microsoft.com/office/officeart/2005/8/quickstyle/simple1" qsCatId="simple" csTypeId="urn:microsoft.com/office/officeart/2005/8/colors/accent3_2" csCatId="accent3" phldr="1"/>
      <dgm:spPr/>
      <dgm:t>
        <a:bodyPr/>
        <a:lstStyle/>
        <a:p>
          <a:endParaRPr lang="en-US"/>
        </a:p>
      </dgm:t>
    </dgm:pt>
    <dgm:pt modelId="{5447CD02-F93E-4570-9BA0-840ACD04FA12}">
      <dgm:prSet phldrT="[Text]"/>
      <dgm:spPr/>
      <dgm:t>
        <a:bodyPr/>
        <a:lstStyle/>
        <a:p>
          <a:r>
            <a:rPr lang="en-US" dirty="0" smtClean="0"/>
            <a:t>Letter Proposal</a:t>
          </a:r>
          <a:endParaRPr lang="en-US" dirty="0"/>
        </a:p>
      </dgm:t>
    </dgm:pt>
    <dgm:pt modelId="{41F43143-10FC-4B8B-8015-3572471696DC}" type="parTrans" cxnId="{C3FAA058-A300-478B-90EE-1705A4EC6604}">
      <dgm:prSet/>
      <dgm:spPr/>
      <dgm:t>
        <a:bodyPr/>
        <a:lstStyle/>
        <a:p>
          <a:endParaRPr lang="en-US"/>
        </a:p>
      </dgm:t>
    </dgm:pt>
    <dgm:pt modelId="{1A5E8BE9-D22C-4037-B794-0BF9E1D27298}" type="sibTrans" cxnId="{C3FAA058-A300-478B-90EE-1705A4EC6604}">
      <dgm:prSet/>
      <dgm:spPr/>
      <dgm:t>
        <a:bodyPr/>
        <a:lstStyle/>
        <a:p>
          <a:endParaRPr lang="en-US"/>
        </a:p>
      </dgm:t>
    </dgm:pt>
    <dgm:pt modelId="{F844A54C-3017-4DD4-B13E-EFF752611A64}" type="pres">
      <dgm:prSet presAssocID="{B3CF837A-8057-4B46-8E35-98C4FD3E9634}" presName="linear" presStyleCnt="0">
        <dgm:presLayoutVars>
          <dgm:dir/>
          <dgm:resizeHandles val="exact"/>
        </dgm:presLayoutVars>
      </dgm:prSet>
      <dgm:spPr/>
      <dgm:t>
        <a:bodyPr/>
        <a:lstStyle/>
        <a:p>
          <a:endParaRPr lang="en-US"/>
        </a:p>
      </dgm:t>
    </dgm:pt>
    <dgm:pt modelId="{30435A07-9F12-48E2-BF7D-97EDB1568682}" type="pres">
      <dgm:prSet presAssocID="{5447CD02-F93E-4570-9BA0-840ACD04FA12}" presName="comp" presStyleCnt="0"/>
      <dgm:spPr/>
    </dgm:pt>
    <dgm:pt modelId="{44A2153D-9942-4ACE-A6DF-343D74AE3719}" type="pres">
      <dgm:prSet presAssocID="{5447CD02-F93E-4570-9BA0-840ACD04FA12}" presName="box" presStyleLbl="node1" presStyleIdx="0" presStyleCnt="1"/>
      <dgm:spPr/>
      <dgm:t>
        <a:bodyPr/>
        <a:lstStyle/>
        <a:p>
          <a:endParaRPr lang="en-US"/>
        </a:p>
      </dgm:t>
    </dgm:pt>
    <dgm:pt modelId="{361F2008-E565-4ED9-BB6C-F85E110636FF}" type="pres">
      <dgm:prSet presAssocID="{5447CD02-F93E-4570-9BA0-840ACD04FA12}" presName="img" presStyleLbl="fgImgPlace1" presStyleIdx="0" presStyleCnt="1"/>
      <dgm:spPr>
        <a:blipFill rotWithShape="0">
          <a:blip xmlns:r="http://schemas.openxmlformats.org/officeDocument/2006/relationships" r:embed="rId1"/>
          <a:stretch>
            <a:fillRect/>
          </a:stretch>
        </a:blipFill>
      </dgm:spPr>
    </dgm:pt>
    <dgm:pt modelId="{A21AA086-186E-43DE-8DF1-7C26F2279B8B}" type="pres">
      <dgm:prSet presAssocID="{5447CD02-F93E-4570-9BA0-840ACD04FA12}" presName="text" presStyleLbl="node1" presStyleIdx="0" presStyleCnt="1">
        <dgm:presLayoutVars>
          <dgm:bulletEnabled val="1"/>
        </dgm:presLayoutVars>
      </dgm:prSet>
      <dgm:spPr/>
      <dgm:t>
        <a:bodyPr/>
        <a:lstStyle/>
        <a:p>
          <a:endParaRPr lang="en-US"/>
        </a:p>
      </dgm:t>
    </dgm:pt>
  </dgm:ptLst>
  <dgm:cxnLst>
    <dgm:cxn modelId="{C3FAA058-A300-478B-90EE-1705A4EC6604}" srcId="{B3CF837A-8057-4B46-8E35-98C4FD3E9634}" destId="{5447CD02-F93E-4570-9BA0-840ACD04FA12}" srcOrd="0" destOrd="0" parTransId="{41F43143-10FC-4B8B-8015-3572471696DC}" sibTransId="{1A5E8BE9-D22C-4037-B794-0BF9E1D27298}"/>
    <dgm:cxn modelId="{A48A4FAB-0754-4805-808F-5430ACC561EC}" type="presOf" srcId="{5447CD02-F93E-4570-9BA0-840ACD04FA12}" destId="{44A2153D-9942-4ACE-A6DF-343D74AE3719}" srcOrd="0" destOrd="0" presId="urn:microsoft.com/office/officeart/2005/8/layout/vList4#2"/>
    <dgm:cxn modelId="{C680C792-36BA-4820-87B5-9130387F3BCA}" type="presOf" srcId="{B3CF837A-8057-4B46-8E35-98C4FD3E9634}" destId="{F844A54C-3017-4DD4-B13E-EFF752611A64}" srcOrd="0" destOrd="0" presId="urn:microsoft.com/office/officeart/2005/8/layout/vList4#2"/>
    <dgm:cxn modelId="{04B26E0B-491C-4273-8107-BC765FB54158}" type="presOf" srcId="{5447CD02-F93E-4570-9BA0-840ACD04FA12}" destId="{A21AA086-186E-43DE-8DF1-7C26F2279B8B}" srcOrd="1" destOrd="0" presId="urn:microsoft.com/office/officeart/2005/8/layout/vList4#2"/>
    <dgm:cxn modelId="{583AAB65-EF0D-457C-8AAE-4D8BA56EFBC5}" type="presParOf" srcId="{F844A54C-3017-4DD4-B13E-EFF752611A64}" destId="{30435A07-9F12-48E2-BF7D-97EDB1568682}" srcOrd="0" destOrd="0" presId="urn:microsoft.com/office/officeart/2005/8/layout/vList4#2"/>
    <dgm:cxn modelId="{65AB5DA7-3479-443A-AA7A-B202BF2845B4}" type="presParOf" srcId="{30435A07-9F12-48E2-BF7D-97EDB1568682}" destId="{44A2153D-9942-4ACE-A6DF-343D74AE3719}" srcOrd="0" destOrd="0" presId="urn:microsoft.com/office/officeart/2005/8/layout/vList4#2"/>
    <dgm:cxn modelId="{E1A29F53-0D2C-48A4-BE3D-4869DD086549}" type="presParOf" srcId="{30435A07-9F12-48E2-BF7D-97EDB1568682}" destId="{361F2008-E565-4ED9-BB6C-F85E110636FF}" srcOrd="1" destOrd="0" presId="urn:microsoft.com/office/officeart/2005/8/layout/vList4#2"/>
    <dgm:cxn modelId="{B418512D-AA70-40AF-A74B-BD014063B7E1}" type="presParOf" srcId="{30435A07-9F12-48E2-BF7D-97EDB1568682}" destId="{A21AA086-186E-43DE-8DF1-7C26F2279B8B}" srcOrd="2" destOrd="0" presId="urn:microsoft.com/office/officeart/2005/8/layout/vList4#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CF837A-8057-4B46-8E35-98C4FD3E9634}" type="doc">
      <dgm:prSet loTypeId="urn:microsoft.com/office/officeart/2005/8/layout/vList4#3" loCatId="list" qsTypeId="urn:microsoft.com/office/officeart/2005/8/quickstyle/simple1" qsCatId="simple" csTypeId="urn:microsoft.com/office/officeart/2005/8/colors/colorful4" csCatId="colorful" phldr="1"/>
      <dgm:spPr/>
      <dgm:t>
        <a:bodyPr/>
        <a:lstStyle/>
        <a:p>
          <a:endParaRPr lang="en-US"/>
        </a:p>
      </dgm:t>
    </dgm:pt>
    <dgm:pt modelId="{EC20BE60-A0F0-4725-9C4C-279F42016991}">
      <dgm:prSet phldrT="[Text]"/>
      <dgm:spPr/>
      <dgm:t>
        <a:bodyPr/>
        <a:lstStyle/>
        <a:p>
          <a:r>
            <a:rPr lang="en-US" dirty="0" smtClean="0"/>
            <a:t>Statement of Work</a:t>
          </a:r>
          <a:endParaRPr lang="en-US" dirty="0"/>
        </a:p>
      </dgm:t>
    </dgm:pt>
    <dgm:pt modelId="{5F7A183C-9531-4780-BEB3-45D7003BA71F}" type="parTrans" cxnId="{3A7C2FA1-98BA-4E9D-A95A-C1508EAEAFDA}">
      <dgm:prSet/>
      <dgm:spPr/>
      <dgm:t>
        <a:bodyPr/>
        <a:lstStyle/>
        <a:p>
          <a:endParaRPr lang="en-US"/>
        </a:p>
      </dgm:t>
    </dgm:pt>
    <dgm:pt modelId="{66008EED-7BDC-4F0F-BFA0-58CB28278AB4}" type="sibTrans" cxnId="{3A7C2FA1-98BA-4E9D-A95A-C1508EAEAFDA}">
      <dgm:prSet/>
      <dgm:spPr/>
      <dgm:t>
        <a:bodyPr/>
        <a:lstStyle/>
        <a:p>
          <a:endParaRPr lang="en-US"/>
        </a:p>
      </dgm:t>
    </dgm:pt>
    <dgm:pt modelId="{F844A54C-3017-4DD4-B13E-EFF752611A64}" type="pres">
      <dgm:prSet presAssocID="{B3CF837A-8057-4B46-8E35-98C4FD3E9634}" presName="linear" presStyleCnt="0">
        <dgm:presLayoutVars>
          <dgm:dir/>
          <dgm:resizeHandles val="exact"/>
        </dgm:presLayoutVars>
      </dgm:prSet>
      <dgm:spPr/>
      <dgm:t>
        <a:bodyPr/>
        <a:lstStyle/>
        <a:p>
          <a:endParaRPr lang="en-US"/>
        </a:p>
      </dgm:t>
    </dgm:pt>
    <dgm:pt modelId="{C410F967-1E1E-44A0-A8D5-C4C469FB1F25}" type="pres">
      <dgm:prSet presAssocID="{EC20BE60-A0F0-4725-9C4C-279F42016991}" presName="comp" presStyleCnt="0"/>
      <dgm:spPr/>
    </dgm:pt>
    <dgm:pt modelId="{5536835E-D3DB-4B2F-A9D8-7AF331CD95CD}" type="pres">
      <dgm:prSet presAssocID="{EC20BE60-A0F0-4725-9C4C-279F42016991}" presName="box" presStyleLbl="node1" presStyleIdx="0" presStyleCnt="1"/>
      <dgm:spPr/>
      <dgm:t>
        <a:bodyPr/>
        <a:lstStyle/>
        <a:p>
          <a:endParaRPr lang="en-US"/>
        </a:p>
      </dgm:t>
    </dgm:pt>
    <dgm:pt modelId="{E7FE5708-B51C-421D-A4CA-8EB76301D74F}" type="pres">
      <dgm:prSet presAssocID="{EC20BE60-A0F0-4725-9C4C-279F42016991}" presName="img" presStyleLbl="fgImgPlace1" presStyleIdx="0" presStyleCnt="1"/>
      <dgm:spPr>
        <a:blipFill rotWithShape="0">
          <a:blip xmlns:r="http://schemas.openxmlformats.org/officeDocument/2006/relationships" r:embed="rId1"/>
          <a:stretch>
            <a:fillRect/>
          </a:stretch>
        </a:blipFill>
      </dgm:spPr>
    </dgm:pt>
    <dgm:pt modelId="{40BB4727-3F1F-436E-8BA9-17F8E3663A2D}" type="pres">
      <dgm:prSet presAssocID="{EC20BE60-A0F0-4725-9C4C-279F42016991}" presName="text" presStyleLbl="node1" presStyleIdx="0" presStyleCnt="1">
        <dgm:presLayoutVars>
          <dgm:bulletEnabled val="1"/>
        </dgm:presLayoutVars>
      </dgm:prSet>
      <dgm:spPr/>
      <dgm:t>
        <a:bodyPr/>
        <a:lstStyle/>
        <a:p>
          <a:endParaRPr lang="en-US"/>
        </a:p>
      </dgm:t>
    </dgm:pt>
  </dgm:ptLst>
  <dgm:cxnLst>
    <dgm:cxn modelId="{20B3F9FF-9CD3-4D4A-8436-A9709D239BBC}" type="presOf" srcId="{EC20BE60-A0F0-4725-9C4C-279F42016991}" destId="{40BB4727-3F1F-436E-8BA9-17F8E3663A2D}" srcOrd="1" destOrd="0" presId="urn:microsoft.com/office/officeart/2005/8/layout/vList4#3"/>
    <dgm:cxn modelId="{DE3B0936-526D-46B2-9185-21CB36390701}" type="presOf" srcId="{EC20BE60-A0F0-4725-9C4C-279F42016991}" destId="{5536835E-D3DB-4B2F-A9D8-7AF331CD95CD}" srcOrd="0" destOrd="0" presId="urn:microsoft.com/office/officeart/2005/8/layout/vList4#3"/>
    <dgm:cxn modelId="{3A7C2FA1-98BA-4E9D-A95A-C1508EAEAFDA}" srcId="{B3CF837A-8057-4B46-8E35-98C4FD3E9634}" destId="{EC20BE60-A0F0-4725-9C4C-279F42016991}" srcOrd="0" destOrd="0" parTransId="{5F7A183C-9531-4780-BEB3-45D7003BA71F}" sibTransId="{66008EED-7BDC-4F0F-BFA0-58CB28278AB4}"/>
    <dgm:cxn modelId="{0BA911DA-483B-4EEA-BC85-BB6B5D915571}" type="presOf" srcId="{B3CF837A-8057-4B46-8E35-98C4FD3E9634}" destId="{F844A54C-3017-4DD4-B13E-EFF752611A64}" srcOrd="0" destOrd="0" presId="urn:microsoft.com/office/officeart/2005/8/layout/vList4#3"/>
    <dgm:cxn modelId="{D655EB05-B879-40F7-8AEB-07889F09F22E}" type="presParOf" srcId="{F844A54C-3017-4DD4-B13E-EFF752611A64}" destId="{C410F967-1E1E-44A0-A8D5-C4C469FB1F25}" srcOrd="0" destOrd="0" presId="urn:microsoft.com/office/officeart/2005/8/layout/vList4#3"/>
    <dgm:cxn modelId="{E37989C4-B4D5-4EE6-A934-30B138B2C2B4}" type="presParOf" srcId="{C410F967-1E1E-44A0-A8D5-C4C469FB1F25}" destId="{5536835E-D3DB-4B2F-A9D8-7AF331CD95CD}" srcOrd="0" destOrd="0" presId="urn:microsoft.com/office/officeart/2005/8/layout/vList4#3"/>
    <dgm:cxn modelId="{C7247EAA-9163-471D-BE96-F61FC31BC452}" type="presParOf" srcId="{C410F967-1E1E-44A0-A8D5-C4C469FB1F25}" destId="{E7FE5708-B51C-421D-A4CA-8EB76301D74F}" srcOrd="1" destOrd="0" presId="urn:microsoft.com/office/officeart/2005/8/layout/vList4#3"/>
    <dgm:cxn modelId="{225225B7-ED63-42C2-AA21-CAAC48A93B64}" type="presParOf" srcId="{C410F967-1E1E-44A0-A8D5-C4C469FB1F25}" destId="{40BB4727-3F1F-436E-8BA9-17F8E3663A2D}" srcOrd="2" destOrd="0" presId="urn:microsoft.com/office/officeart/2005/8/layout/vList4#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5">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6">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7">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8">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E57F5F-4985-2E4C-B650-693D6FF9E23A}" type="datetimeFigureOut">
              <a:rPr lang="en-US" smtClean="0"/>
              <a:pPr/>
              <a:t>1/7/2016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BA1D5-D119-4E4C-87A6-230C7B59CEE9}" type="slidenum">
              <a:rPr lang="en-US" smtClean="0"/>
              <a:pPr/>
              <a:t>‹#›</a:t>
            </a:fld>
            <a:endParaRPr lang="en-US" dirty="0"/>
          </a:p>
        </p:txBody>
      </p:sp>
    </p:spTree>
    <p:extLst>
      <p:ext uri="{BB962C8B-B14F-4D97-AF65-F5344CB8AC3E}">
        <p14:creationId xmlns:p14="http://schemas.microsoft.com/office/powerpoint/2010/main" val="12331611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Review…..</a:t>
            </a:r>
            <a:r>
              <a:rPr lang="en-US" i="1" dirty="0" smtClean="0"/>
              <a:t>N</a:t>
            </a:r>
            <a:r>
              <a:rPr lang="en-US" i="1" baseline="0" dirty="0" smtClean="0"/>
              <a:t>ow that we have completed the client interview…understand the client need….clearly understand the client problem …have selected a Solution Process from which to start based on the problem type….</a:t>
            </a:r>
          </a:p>
          <a:p>
            <a:endParaRPr lang="en-US" i="1" baseline="0" dirty="0" smtClean="0"/>
          </a:p>
          <a:p>
            <a:r>
              <a:rPr lang="en-US" i="0" baseline="0" dirty="0" smtClean="0"/>
              <a:t>Preview….</a:t>
            </a:r>
            <a:r>
              <a:rPr lang="en-US" i="1" baseline="0" dirty="0" smtClean="0"/>
              <a:t>We are ready to develop the proposal…..</a:t>
            </a:r>
          </a:p>
          <a:p>
            <a:endParaRPr lang="en-US" i="1" baseline="0" dirty="0" smtClean="0"/>
          </a:p>
          <a:p>
            <a:r>
              <a:rPr lang="en-US" i="0" baseline="0" dirty="0" smtClean="0"/>
              <a:t>Big View…..</a:t>
            </a:r>
            <a:r>
              <a:rPr lang="en-US" i="1" baseline="0" dirty="0" smtClean="0"/>
              <a:t>You will find that there are several proposal types based on the situation we are working on with that client…these are: 1) full proposal; 2) letter proposal; and, 3) Statement of Work……..once we have delivered the project proposal we have wrapped up the 1</a:t>
            </a:r>
            <a:r>
              <a:rPr lang="en-US" i="1" baseline="30000" dirty="0" smtClean="0"/>
              <a:t>st</a:t>
            </a:r>
            <a:r>
              <a:rPr lang="en-US" i="1" baseline="0" dirty="0" smtClean="0"/>
              <a:t> of our 4 stages in the consulting cycle…..so let’s take a look at the best practices for this module…..</a:t>
            </a:r>
          </a:p>
          <a:p>
            <a:endParaRPr lang="en-US" i="1" baseline="0" dirty="0" smtClean="0"/>
          </a:p>
          <a:p>
            <a:r>
              <a:rPr lang="en-US" i="1" u="sng" dirty="0" smtClean="0">
                <a:latin typeface="Times New Roman" pitchFamily="18" charset="0"/>
              </a:rPr>
              <a:t>Timing: </a:t>
            </a:r>
            <a:r>
              <a:rPr lang="en-US" i="1" u="none" baseline="0" dirty="0" smtClean="0">
                <a:latin typeface="Times New Roman" pitchFamily="18" charset="0"/>
              </a:rPr>
              <a:t> 60 minutes</a:t>
            </a:r>
            <a:endParaRPr lang="en-US" dirty="0" smtClean="0">
              <a:latin typeface="Times New Roman" pitchFamily="18" charset="0"/>
            </a:endParaRPr>
          </a:p>
          <a:p>
            <a:pPr>
              <a:buFontTx/>
              <a:buChar char="•"/>
            </a:pPr>
            <a:endParaRPr lang="en-US" dirty="0" smtClean="0">
              <a:latin typeface="Times New Roman" pitchFamily="18" charset="0"/>
            </a:endParaRPr>
          </a:p>
          <a:p>
            <a:r>
              <a:rPr lang="en-US" i="1" u="sng" dirty="0" smtClean="0">
                <a:latin typeface="Times New Roman" pitchFamily="18" charset="0"/>
              </a:rPr>
              <a:t>Flip Charts:</a:t>
            </a:r>
          </a:p>
          <a:p>
            <a:pPr marL="228600" indent="-228600">
              <a:buFont typeface="+mj-lt"/>
              <a:buAutoNum type="arabicPeriod"/>
            </a:pPr>
            <a:r>
              <a:rPr lang="en-US" dirty="0" smtClean="0">
                <a:latin typeface="Times New Roman" pitchFamily="18" charset="0"/>
              </a:rPr>
              <a:t>Types</a:t>
            </a:r>
            <a:r>
              <a:rPr lang="en-US" baseline="0" dirty="0" smtClean="0">
                <a:latin typeface="Times New Roman" pitchFamily="18" charset="0"/>
              </a:rPr>
              <a:t> of Proposals</a:t>
            </a:r>
          </a:p>
          <a:p>
            <a:pPr marL="228600" indent="-228600">
              <a:buFont typeface="+mj-lt"/>
              <a:buAutoNum type="arabicPeriod"/>
            </a:pPr>
            <a:r>
              <a:rPr lang="en-US" baseline="0" dirty="0" smtClean="0">
                <a:latin typeface="Times New Roman" pitchFamily="18" charset="0"/>
              </a:rPr>
              <a:t>3 Scoping Tools</a:t>
            </a:r>
          </a:p>
          <a:p>
            <a:pPr marL="228600" indent="-228600">
              <a:buFont typeface="+mj-lt"/>
              <a:buNone/>
            </a:pPr>
            <a:endParaRPr lang="en-US"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1</a:t>
            </a:fld>
            <a:endParaRPr lang="en-US" dirty="0"/>
          </a:p>
        </p:txBody>
      </p:sp>
    </p:spTree>
    <p:extLst>
      <p:ext uri="{BB962C8B-B14F-4D97-AF65-F5344CB8AC3E}">
        <p14:creationId xmlns:p14="http://schemas.microsoft.com/office/powerpoint/2010/main" val="797748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Develop the proposal with the client…….(name), continue with the first point on this slide…..yes, yes,</a:t>
            </a:r>
            <a:r>
              <a:rPr lang="en-US" i="1" baseline="0" dirty="0" smtClean="0"/>
              <a:t> yes…..</a:t>
            </a:r>
            <a:r>
              <a:rPr lang="en-US" i="0" baseline="0" dirty="0" smtClean="0"/>
              <a:t>(raise your hand as you ask</a:t>
            </a:r>
            <a:r>
              <a:rPr lang="en-US" i="1" baseline="0" dirty="0" smtClean="0"/>
              <a:t>) how many would agree with that?……surely, and the key reason is as a consultant YOU are no closer to delivering a service, and as the client, THEY are no closer to solving their problem…….as an aside, on the consulting side of the business this is also a non-revenue generating event…..in other words you are not assigned to billable work when you are writing a proposal……let’s continue with our read-around……..</a:t>
            </a:r>
          </a:p>
          <a:p>
            <a:endParaRPr lang="en-US" i="1" baseline="0" dirty="0" smtClean="0"/>
          </a:p>
          <a:p>
            <a:r>
              <a:rPr lang="en-US" i="0" baseline="0" dirty="0" smtClean="0"/>
              <a:t>Close out this slide with the last question about benefits (client involvement with the facilitative consultant, buy-in along the way, etc.) and risks (you have provided the “game plan” to be executed by the client, etc.)………</a:t>
            </a:r>
            <a:endParaRPr lang="en-US"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23</a:t>
            </a:fld>
            <a:endParaRPr lang="en-US" dirty="0"/>
          </a:p>
        </p:txBody>
      </p:sp>
    </p:spTree>
    <p:extLst>
      <p:ext uri="{BB962C8B-B14F-4D97-AF65-F5344CB8AC3E}">
        <p14:creationId xmlns:p14="http://schemas.microsoft.com/office/powerpoint/2010/main" val="383660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Fill</a:t>
            </a:r>
            <a:r>
              <a:rPr lang="en-US" b="0" baseline="0" dirty="0" smtClean="0"/>
              <a:t> in the blank in manual</a:t>
            </a:r>
            <a:endParaRPr lang="en-US" b="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26</a:t>
            </a:fld>
            <a:endParaRPr lang="en-US" dirty="0"/>
          </a:p>
        </p:txBody>
      </p:sp>
    </p:spTree>
    <p:extLst>
      <p:ext uri="{BB962C8B-B14F-4D97-AF65-F5344CB8AC3E}">
        <p14:creationId xmlns:p14="http://schemas.microsoft.com/office/powerpoint/2010/main" val="2072155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27</a:t>
            </a:fld>
            <a:endParaRPr lang="en-US" dirty="0"/>
          </a:p>
        </p:txBody>
      </p:sp>
    </p:spTree>
    <p:extLst>
      <p:ext uri="{BB962C8B-B14F-4D97-AF65-F5344CB8AC3E}">
        <p14:creationId xmlns:p14="http://schemas.microsoft.com/office/powerpoint/2010/main" val="2072155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(Cover</a:t>
            </a:r>
            <a:r>
              <a:rPr lang="en-US" i="0" baseline="0" dirty="0" smtClean="0"/>
              <a:t> the key roles in terms of involvement and responsibility and being clear on the risks of assuming low involvement with high responsibility…..facilitate a conversation around how that can occur and the risks associated with that situation……) </a:t>
            </a:r>
            <a:r>
              <a:rPr lang="en-US" i="1" baseline="0" dirty="0" smtClean="0"/>
              <a:t>and then the risk of a client’s involvement as planned vs. actual and some of the challenges of addressing or not addressing that situation….e.g. a client assigned to participate ½ time and then only participates 2 hours/week, etc.)…….</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28</a:t>
            </a:fld>
            <a:endParaRPr lang="en-US" dirty="0"/>
          </a:p>
        </p:txBody>
      </p:sp>
    </p:spTree>
    <p:extLst>
      <p:ext uri="{BB962C8B-B14F-4D97-AF65-F5344CB8AC3E}">
        <p14:creationId xmlns:p14="http://schemas.microsoft.com/office/powerpoint/2010/main" val="3940544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smtClean="0"/>
              <a:t>(Cover</a:t>
            </a:r>
            <a:r>
              <a:rPr lang="en-US" i="0" baseline="0" dirty="0" smtClean="0"/>
              <a:t> the key roles in terms of involvement and responsibility and being clear on the risks of assuming low involvement with high responsibility…..facilitate a conversation around how that can occur and the risks associated with that situation……) </a:t>
            </a:r>
            <a:r>
              <a:rPr lang="en-US" i="1" baseline="0" dirty="0" smtClean="0"/>
              <a:t>and then the risk of a client’s involvement as planned vs. actual and some of the challenges of addressing or not addressing that situation….e.g. a client assigned to participate ½ time and then only participates 2 hours/week, etc.)…….</a:t>
            </a:r>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29</a:t>
            </a:fld>
            <a:endParaRPr lang="en-US" dirty="0"/>
          </a:p>
        </p:txBody>
      </p:sp>
    </p:spTree>
    <p:extLst>
      <p:ext uri="{BB962C8B-B14F-4D97-AF65-F5344CB8AC3E}">
        <p14:creationId xmlns:p14="http://schemas.microsoft.com/office/powerpoint/2010/main" val="1841476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Scoping</a:t>
            </a:r>
            <a:r>
              <a:rPr lang="en-US" i="1" baseline="0" dirty="0" smtClean="0"/>
              <a:t> is one of the essential parts of a proposal….it clearly defines many key components of a project and includes 3 parts </a:t>
            </a:r>
            <a:r>
              <a:rPr lang="en-US" i="0" baseline="0" dirty="0" smtClean="0"/>
              <a:t>(have flip chart with these 3 components):</a:t>
            </a:r>
          </a:p>
          <a:p>
            <a:pPr marL="228600" indent="-228600">
              <a:buFont typeface="+mj-lt"/>
              <a:buAutoNum type="arabicPeriod"/>
            </a:pPr>
            <a:r>
              <a:rPr lang="en-US" i="1" baseline="0" dirty="0" smtClean="0"/>
              <a:t>Business Area Diagram</a:t>
            </a:r>
          </a:p>
          <a:p>
            <a:pPr marL="228600" indent="-228600">
              <a:buFont typeface="+mj-lt"/>
              <a:buAutoNum type="arabicPeriod"/>
            </a:pPr>
            <a:r>
              <a:rPr lang="en-US" i="1" baseline="0" dirty="0" smtClean="0"/>
              <a:t>Deliverables List</a:t>
            </a:r>
          </a:p>
          <a:p>
            <a:pPr marL="228600" indent="-228600">
              <a:buFont typeface="+mj-lt"/>
              <a:buAutoNum type="arabicPeriod"/>
            </a:pPr>
            <a:r>
              <a:rPr lang="en-US" i="1" baseline="0" dirty="0" smtClean="0"/>
              <a:t>Task List</a:t>
            </a:r>
          </a:p>
          <a:p>
            <a:pPr marL="228600" indent="-228600">
              <a:buFont typeface="+mj-lt"/>
              <a:buAutoNum type="arabicPeriod"/>
            </a:pPr>
            <a:endParaRPr lang="en-US" i="1" baseline="0" dirty="0" smtClean="0"/>
          </a:p>
          <a:p>
            <a:pPr marL="0" indent="0">
              <a:buFont typeface="+mj-lt"/>
              <a:buNone/>
            </a:pPr>
            <a:r>
              <a:rPr lang="en-US" i="1" baseline="0" dirty="0" smtClean="0"/>
              <a:t>Let’s look at each of the components…….</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30</a:t>
            </a:fld>
            <a:endParaRPr lang="en-US" dirty="0"/>
          </a:p>
        </p:txBody>
      </p:sp>
    </p:spTree>
    <p:extLst>
      <p:ext uri="{BB962C8B-B14F-4D97-AF65-F5344CB8AC3E}">
        <p14:creationId xmlns:p14="http://schemas.microsoft.com/office/powerpoint/2010/main" val="549116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A Business</a:t>
            </a:r>
            <a:r>
              <a:rPr lang="en-US" i="1" baseline="0" dirty="0" smtClean="0"/>
              <a:t> Area Diagram (BAD) is a clear representation of 2 very important items….1) what is in scope for a project and 2) what is not in scope of the project….in the absence of a clear definition, we as consultants are often accused of “scope creep”….having a BAD identifies the processes that are included within the project scope and those that are not…sometimes this can be even more important than what is in scope…..what we like to say about clear scope defining is….”the faintest of ink is better than the longest of memory”…..do any of you have a situation where a BAD diagram might have helped?.......</a:t>
            </a:r>
            <a:r>
              <a:rPr lang="en-US" i="0" baseline="0" dirty="0" smtClean="0"/>
              <a:t>(facilitate the discussion)…..</a:t>
            </a:r>
            <a:endParaRPr lang="en-US"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31</a:t>
            </a:fld>
            <a:endParaRPr lang="en-US" dirty="0"/>
          </a:p>
        </p:txBody>
      </p:sp>
    </p:spTree>
    <p:extLst>
      <p:ext uri="{BB962C8B-B14F-4D97-AF65-F5344CB8AC3E}">
        <p14:creationId xmlns:p14="http://schemas.microsoft.com/office/powerpoint/2010/main" val="267316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The next component is a Sample</a:t>
            </a:r>
            <a:r>
              <a:rPr lang="en-US" i="1" baseline="0" dirty="0" smtClean="0"/>
              <a:t> Deliverables List…..this provides a list of the key deliverables in the project that can signify key milestones/checkpoints of progress throughout a project…especially a longer project…….they are the “tangible” output of key tasks in the projects…..</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32</a:t>
            </a:fld>
            <a:endParaRPr lang="en-US" dirty="0"/>
          </a:p>
        </p:txBody>
      </p:sp>
    </p:spTree>
    <p:extLst>
      <p:ext uri="{BB962C8B-B14F-4D97-AF65-F5344CB8AC3E}">
        <p14:creationId xmlns:p14="http://schemas.microsoft.com/office/powerpoint/2010/main" val="2814352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Our 3</a:t>
            </a:r>
            <a:r>
              <a:rPr lang="en-US" i="1" baseline="30000" dirty="0" smtClean="0"/>
              <a:t>rd</a:t>
            </a:r>
            <a:r>
              <a:rPr lang="en-US" i="1" dirty="0" smtClean="0"/>
              <a:t>, and last component, is the Task List….this is a list</a:t>
            </a:r>
            <a:r>
              <a:rPr lang="en-US" i="1" baseline="0" dirty="0" smtClean="0"/>
              <a:t> of the key tasks that will comprise the proposed project…....</a:t>
            </a:r>
          </a:p>
          <a:p>
            <a:endParaRPr lang="en-US" i="1" baseline="0" dirty="0" smtClean="0"/>
          </a:p>
          <a:p>
            <a:r>
              <a:rPr lang="en-US" i="1" baseline="0" dirty="0" smtClean="0"/>
              <a:t>Notice a full scope definition includes all 3 components: BAD, Deliverables List and Task List……let’s talk about what happens when we do not include all 3 parts </a:t>
            </a:r>
            <a:r>
              <a:rPr lang="en-US" i="0" baseline="0" dirty="0" smtClean="0"/>
              <a:t>(facilitate a discussion to include items like:</a:t>
            </a:r>
          </a:p>
          <a:p>
            <a:pPr marL="171450" indent="-171450">
              <a:buFont typeface="Arial" pitchFamily="34" charset="0"/>
              <a:buChar char="•"/>
            </a:pPr>
            <a:r>
              <a:rPr lang="en-US" i="0" dirty="0" smtClean="0"/>
              <a:t>What happens when only</a:t>
            </a:r>
            <a:r>
              <a:rPr lang="en-US" i="0" baseline="0" dirty="0" smtClean="0"/>
              <a:t> 2 parts are included? </a:t>
            </a:r>
            <a:r>
              <a:rPr lang="en-US" i="1" baseline="0" dirty="0" smtClean="0"/>
              <a:t>What are the risks or pitfalls of an incomplete scope definition?</a:t>
            </a:r>
          </a:p>
          <a:p>
            <a:pPr marL="171450" indent="-171450">
              <a:buFont typeface="Arial" pitchFamily="34" charset="0"/>
              <a:buChar char="•"/>
            </a:pPr>
            <a:r>
              <a:rPr lang="en-US" i="1" dirty="0" smtClean="0"/>
              <a:t>What if a</a:t>
            </a:r>
            <a:r>
              <a:rPr lang="en-US" i="1" baseline="0" dirty="0" smtClean="0"/>
              <a:t> BAD and Deliverables List is included by no Task List?</a:t>
            </a:r>
          </a:p>
          <a:p>
            <a:pPr marL="628650" lvl="1" indent="-171450">
              <a:buFont typeface="Arial" pitchFamily="34" charset="0"/>
              <a:buChar char="•"/>
            </a:pPr>
            <a:r>
              <a:rPr lang="en-US" i="1" baseline="0" dirty="0" smtClean="0"/>
              <a:t>Scope creep…..you think there are 5 steps, the client thinks there are 9 steps that will be completed….you plan to 1) read current procedures and 2) Document the procedures….client thinks you will be 1) reading current procedures, 2) Interviewing department supervisors, and, 3) Documenting the procedures and the results of the interviews……..this “expectation gap”…which we will discuss in more detail later, would have been avoided with a Task List…….</a:t>
            </a:r>
          </a:p>
          <a:p>
            <a:pPr marL="171450" lvl="0" indent="-171450">
              <a:buFont typeface="Arial" pitchFamily="34" charset="0"/>
              <a:buChar char="•"/>
            </a:pPr>
            <a:r>
              <a:rPr lang="en-US" i="1" baseline="0" dirty="0" smtClean="0"/>
              <a:t>What if you have a BAD and a Task List but no Deliverables List?......there will again be the potential of misunderstandings…..you are thinking the final deliverable is a presentation to the executives with recommendations, and the client thinks there will be a detail report  including documented procedures (both as is and to be), all possible recommendations for improvement and your recommendations for “quick hits”…another “expectation gap” that could have been avoided with the 3 components instead of only 2……..</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33</a:t>
            </a:fld>
            <a:endParaRPr lang="en-US" dirty="0"/>
          </a:p>
        </p:txBody>
      </p:sp>
    </p:spTree>
    <p:extLst>
      <p:ext uri="{BB962C8B-B14F-4D97-AF65-F5344CB8AC3E}">
        <p14:creationId xmlns:p14="http://schemas.microsoft.com/office/powerpoint/2010/main" val="4019703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 remaining sections include samples of the three</a:t>
            </a:r>
            <a:r>
              <a:rPr lang="en-US" i="1" baseline="0" dirty="0" smtClean="0"/>
              <a:t> proposal types.</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35</a:t>
            </a:fld>
            <a:endParaRPr lang="en-US" dirty="0"/>
          </a:p>
        </p:txBody>
      </p:sp>
    </p:spTree>
    <p:extLst>
      <p:ext uri="{BB962C8B-B14F-4D97-AF65-F5344CB8AC3E}">
        <p14:creationId xmlns:p14="http://schemas.microsoft.com/office/powerpoint/2010/main" val="377369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These</a:t>
            </a:r>
            <a:r>
              <a:rPr lang="en-US" i="1" baseline="0" dirty="0" smtClean="0"/>
              <a:t> are the 11 best practices/techniques we want to look at…so let’s move to the 3 proposal types…..</a:t>
            </a:r>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2</a:t>
            </a:fld>
            <a:endParaRPr lang="en-US" dirty="0"/>
          </a:p>
        </p:txBody>
      </p:sp>
    </p:spTree>
    <p:extLst>
      <p:ext uri="{BB962C8B-B14F-4D97-AF65-F5344CB8AC3E}">
        <p14:creationId xmlns:p14="http://schemas.microsoft.com/office/powerpoint/2010/main" val="1000186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2624239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2686626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594788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4149868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3779988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2452966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1655050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Any questions on the material on Proposing? </a:t>
            </a:r>
            <a:r>
              <a:rPr lang="en-US" i="0" dirty="0" smtClean="0"/>
              <a:t>[facilitate the discussion]</a:t>
            </a:r>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43</a:t>
            </a:fld>
            <a:endParaRPr lang="en-US" dirty="0"/>
          </a:p>
        </p:txBody>
      </p:sp>
    </p:spTree>
    <p:extLst>
      <p:ext uri="{BB962C8B-B14F-4D97-AF65-F5344CB8AC3E}">
        <p14:creationId xmlns:p14="http://schemas.microsoft.com/office/powerpoint/2010/main" val="295717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We have found that there are three primary proposal types. Let’s take a look at each one, and then, I have a question for you. </a:t>
            </a:r>
          </a:p>
          <a:p>
            <a:endParaRPr lang="en-US" i="1" baseline="0" dirty="0" smtClean="0"/>
          </a:p>
          <a:p>
            <a:r>
              <a:rPr lang="en-US" i="0" baseline="0" dirty="0" smtClean="0"/>
              <a:t>(Do a read-around or quickly review the slides describing the proposal types.)</a:t>
            </a:r>
          </a:p>
          <a:p>
            <a:endParaRPr lang="en-US" i="1" baseline="0"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3</a:t>
            </a:fld>
            <a:endParaRPr lang="en-US" dirty="0"/>
          </a:p>
        </p:txBody>
      </p:sp>
    </p:spTree>
    <p:extLst>
      <p:ext uri="{BB962C8B-B14F-4D97-AF65-F5344CB8AC3E}">
        <p14:creationId xmlns:p14="http://schemas.microsoft.com/office/powerpoint/2010/main" val="174676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5</a:t>
            </a:fld>
            <a:endParaRPr lang="en-US" dirty="0"/>
          </a:p>
        </p:txBody>
      </p:sp>
    </p:spTree>
    <p:extLst>
      <p:ext uri="{BB962C8B-B14F-4D97-AF65-F5344CB8AC3E}">
        <p14:creationId xmlns:p14="http://schemas.microsoft.com/office/powerpoint/2010/main" val="226276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7</a:t>
            </a:fld>
            <a:endParaRPr lang="en-US" dirty="0"/>
          </a:p>
        </p:txBody>
      </p:sp>
    </p:spTree>
    <p:extLst>
      <p:ext uri="{BB962C8B-B14F-4D97-AF65-F5344CB8AC3E}">
        <p14:creationId xmlns:p14="http://schemas.microsoft.com/office/powerpoint/2010/main" val="367196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How many of you have worked on a proposal in your</a:t>
            </a:r>
            <a:r>
              <a:rPr lang="en-US" i="1" baseline="0" dirty="0" smtClean="0"/>
              <a:t> consulting work?</a:t>
            </a:r>
            <a:r>
              <a:rPr lang="en-US" i="0" baseline="0" dirty="0" smtClean="0"/>
              <a:t>...(raise your hand)….</a:t>
            </a:r>
            <a:r>
              <a:rPr lang="en-US" i="1" baseline="0" dirty="0" smtClean="0"/>
              <a:t>yes, I have as well…..let me ask those of you who have had that opportunity….which of the 3 proposal types would we, as consultants, most prefer?.......</a:t>
            </a:r>
            <a:r>
              <a:rPr lang="en-US" i="0" baseline="0" dirty="0" smtClean="0"/>
              <a:t>.(facilitate the discussion)…….</a:t>
            </a:r>
            <a:r>
              <a:rPr lang="en-US" i="1" baseline="0" dirty="0" smtClean="0"/>
              <a:t>OK, so it sounds like we are in agreement….of the 3 proposal types, the one we would most prefer to write is the SOW…..yet, there are times when 1 of the other proposal types will be required……who can share with us when they have written a full proposal……thanks and our experience is that often when working with larger opportunities and, in particular, the federal government, full proposals are a requirement…..in many of these cases, your ability to comply with the proposal format is as important as what is in the proposal itself………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0" baseline="0" dirty="0" smtClean="0"/>
              <a:t>(NOTE: you may refer to the sample proposals of each type at the end of this module in the participant manual to compare/contrast each proposal type……)</a:t>
            </a:r>
          </a:p>
          <a:p>
            <a:endParaRPr lang="en-US"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10</a:t>
            </a:fld>
            <a:endParaRPr lang="en-US" dirty="0"/>
          </a:p>
        </p:txBody>
      </p:sp>
    </p:spTree>
    <p:extLst>
      <p:ext uri="{BB962C8B-B14F-4D97-AF65-F5344CB8AC3E}">
        <p14:creationId xmlns:p14="http://schemas.microsoft.com/office/powerpoint/2010/main" val="1659256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(Before covering this slide)</a:t>
            </a:r>
            <a:r>
              <a:rPr lang="en-US" i="1" baseline="0" dirty="0" smtClean="0"/>
              <a:t>……let’s use our teams one more time……</a:t>
            </a:r>
          </a:p>
          <a:p>
            <a:r>
              <a:rPr lang="en-US" i="0" baseline="0" dirty="0" smtClean="0"/>
              <a:t>Purpose….</a:t>
            </a:r>
            <a:r>
              <a:rPr lang="en-US" i="1" baseline="0" dirty="0" smtClean="0"/>
              <a:t>we want to see what you think are the steps for developing a proposal….so let’s use our teams</a:t>
            </a:r>
          </a:p>
          <a:p>
            <a:r>
              <a:rPr lang="en-US" i="0" baseline="0" dirty="0" smtClean="0"/>
              <a:t>Directions…..</a:t>
            </a:r>
            <a:r>
              <a:rPr lang="en-US" i="1" baseline="0" dirty="0" smtClean="0"/>
              <a:t>first, let’s select a new team leader…..each team lead will be writing the 5 proposal steps their team can identify in 3 minutes…with each step written on its own individual post it note using the makers……</a:t>
            </a:r>
          </a:p>
          <a:p>
            <a:r>
              <a:rPr lang="en-US" i="0" baseline="0" dirty="0" smtClean="0"/>
              <a:t>Questions…..</a:t>
            </a:r>
            <a:r>
              <a:rPr lang="en-US" i="1" baseline="0" dirty="0" smtClean="0"/>
              <a:t>are we all clear, any questions……</a:t>
            </a:r>
          </a:p>
          <a:p>
            <a:r>
              <a:rPr lang="en-US" i="0" baseline="0" dirty="0" smtClean="0"/>
              <a:t>Starting question</a:t>
            </a:r>
            <a:r>
              <a:rPr lang="en-US" i="1" baseline="0" dirty="0" smtClean="0"/>
              <a:t>…..think about proposals that you may have written in the past…..the key steps that were involved in the development of that proposal…..if you have not written a proposal, think about the steps that you believe should be involved in writing a full proposal….what are the key steps in that proposal development?…….(</a:t>
            </a:r>
            <a:r>
              <a:rPr lang="en-US" i="0" baseline="0" dirty="0" smtClean="0"/>
              <a:t>start the clock…………when the time us up, have the teams give 1 sticky note, in round robin team format with a unique sticky note each time)……….</a:t>
            </a:r>
          </a:p>
          <a:p>
            <a:endParaRPr lang="en-US" i="1" baseline="0" dirty="0" smtClean="0"/>
          </a:p>
          <a:p>
            <a:r>
              <a:rPr lang="en-US" i="0" baseline="0" dirty="0" smtClean="0"/>
              <a:t>(When completed:) </a:t>
            </a:r>
            <a:r>
              <a:rPr lang="en-US" i="1" baseline="0" dirty="0" smtClean="0"/>
              <a:t>It looks like we have identified the key steps….now, let’s look at what LSI  believes is included in developing a full proposal</a:t>
            </a:r>
            <a:r>
              <a:rPr lang="en-US" i="0" baseline="0" dirty="0" smtClean="0"/>
              <a:t>……(review material on next few slide… Consider using a read around)</a:t>
            </a:r>
            <a:endParaRPr lang="en-US" i="0"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11</a:t>
            </a:fld>
            <a:endParaRPr lang="en-US" dirty="0"/>
          </a:p>
        </p:txBody>
      </p:sp>
    </p:spTree>
    <p:extLst>
      <p:ext uri="{BB962C8B-B14F-4D97-AF65-F5344CB8AC3E}">
        <p14:creationId xmlns:p14="http://schemas.microsoft.com/office/powerpoint/2010/main" val="4123511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12</a:t>
            </a:fld>
            <a:endParaRPr lang="en-US" dirty="0"/>
          </a:p>
        </p:txBody>
      </p:sp>
    </p:spTree>
    <p:extLst>
      <p:ext uri="{BB962C8B-B14F-4D97-AF65-F5344CB8AC3E}">
        <p14:creationId xmlns:p14="http://schemas.microsoft.com/office/powerpoint/2010/main" val="4123511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13</a:t>
            </a:fld>
            <a:endParaRPr lang="en-US" dirty="0"/>
          </a:p>
        </p:txBody>
      </p:sp>
    </p:spTree>
    <p:extLst>
      <p:ext uri="{BB962C8B-B14F-4D97-AF65-F5344CB8AC3E}">
        <p14:creationId xmlns:p14="http://schemas.microsoft.com/office/powerpoint/2010/main" val="4123511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r>
              <a:rPr lang="en-US" smtClean="0"/>
              <a:t>Click to edit Master title style</a:t>
            </a:r>
            <a:endParaRPr lang="en-US" dirty="0"/>
          </a:p>
        </p:txBody>
      </p:sp>
      <p:sp>
        <p:nvSpPr>
          <p:cNvPr id="7" name="Rectangle 6"/>
          <p:cNvSpPr/>
          <p:nvPr/>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tretch>
            <a:fillRect/>
          </a:stretch>
        </p:blipFill>
        <p:spPr>
          <a:xfrm>
            <a:off x="6519411" y="6360186"/>
            <a:ext cx="2335269" cy="444477"/>
          </a:xfrm>
          <a:prstGeom prst="rect">
            <a:avLst/>
          </a:prstGeom>
        </p:spPr>
      </p:pic>
      <p:sp>
        <p:nvSpPr>
          <p:cNvPr id="12" name="Slide Number Placeholder 5"/>
          <p:cNvSpPr txBox="1">
            <a:spLocks/>
          </p:cNvSpPr>
          <p:nvPr/>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p:nvPicPr>
        <p:blipFill>
          <a:blip r:embed="rId4"/>
          <a:stretch>
            <a:fillRect/>
          </a:stretch>
        </p:blipFill>
        <p:spPr>
          <a:xfrm>
            <a:off x="5996887" y="1771917"/>
            <a:ext cx="3188182" cy="3564146"/>
          </a:xfrm>
          <a:prstGeom prst="rect">
            <a:avLst/>
          </a:prstGeom>
        </p:spPr>
      </p:pic>
      <p:sp>
        <p:nvSpPr>
          <p:cNvPr id="15" name="TextBox 14"/>
          <p:cNvSpPr txBox="1"/>
          <p:nvPr/>
        </p:nvSpPr>
        <p:spPr>
          <a:xfrm>
            <a:off x="680960" y="6565612"/>
            <a:ext cx="3357009" cy="246221"/>
          </a:xfrm>
          <a:prstGeom prst="rect">
            <a:avLst/>
          </a:prstGeom>
          <a:noFill/>
        </p:spPr>
        <p:txBody>
          <a:bodyPr wrap="none" rtlCol="0">
            <a:spAutoFit/>
          </a:bodyPr>
          <a:lstStyle/>
          <a:p>
            <a:pPr algn="l"/>
            <a:r>
              <a:rPr lang="en-US" sz="1000" dirty="0" smtClean="0">
                <a:solidFill>
                  <a:srgbClr val="00467F"/>
                </a:solidFill>
                <a:latin typeface="Franklin Gothic Book"/>
                <a:cs typeface="Franklin Gothic Book"/>
              </a:rPr>
              <a:t>Copyright </a:t>
            </a:r>
            <a:r>
              <a:rPr lang="en-US" sz="1000" dirty="0" smtClean="0">
                <a:solidFill>
                  <a:srgbClr val="00467F"/>
                </a:solidFill>
                <a:latin typeface="Franklin Gothic Book"/>
                <a:cs typeface="Franklin Gothic Book"/>
              </a:rPr>
              <a:t>1992-2016, </a:t>
            </a:r>
            <a:r>
              <a:rPr lang="en-US" sz="1000" dirty="0" smtClean="0">
                <a:solidFill>
                  <a:srgbClr val="00467F"/>
                </a:solidFill>
                <a:latin typeface="Franklin Gothic Book"/>
                <a:cs typeface="Franklin Gothic Book"/>
              </a:rPr>
              <a:t>Leadership Strategies, Inc. - </a:t>
            </a:r>
            <a:r>
              <a:rPr lang="en-US" sz="1000" dirty="0" smtClean="0">
                <a:solidFill>
                  <a:srgbClr val="00467F"/>
                </a:solidFill>
                <a:latin typeface="Franklin Gothic Book"/>
                <a:cs typeface="Franklin Gothic Book"/>
              </a:rPr>
              <a:t>V16.01</a:t>
            </a:r>
            <a:endParaRPr lang="en-US" sz="1000" dirty="0" smtClean="0">
              <a:solidFill>
                <a:srgbClr val="00467F"/>
              </a:solidFill>
              <a:latin typeface="Franklin Gothic Book"/>
              <a:cs typeface="Franklin Gothic Book"/>
            </a:endParaRPr>
          </a:p>
        </p:txBody>
      </p:sp>
      <p:sp>
        <p:nvSpPr>
          <p:cNvPr id="16" name="TextBox 15"/>
          <p:cNvSpPr txBox="1"/>
          <p:nvPr/>
        </p:nvSpPr>
        <p:spPr>
          <a:xfrm>
            <a:off x="4056343"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709988" y="6565900"/>
            <a:ext cx="2266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eaLnBrk="1" hangingPunct="1">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6" name="TextBox 5"/>
          <p:cNvSpPr txBox="1">
            <a:spLocks noChangeArrowheads="1"/>
          </p:cNvSpPr>
          <p:nvPr userDrawn="1"/>
        </p:nvSpPr>
        <p:spPr bwMode="auto">
          <a:xfrm>
            <a:off x="414338"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eaLnBrk="1" hangingPunct="1">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8" name="Title 7"/>
          <p:cNvSpPr>
            <a:spLocks noGrp="1"/>
          </p:cNvSpPr>
          <p:nvPr>
            <p:ph type="title"/>
          </p:nvPr>
        </p:nvSpPr>
        <p:spPr>
          <a:xfrm>
            <a:off x="783390" y="2412474"/>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342900" cy="365125"/>
          </a:xfrm>
        </p:spPr>
        <p:txBody>
          <a:bodyPr anchor="b"/>
          <a:lstStyle>
            <a:lvl1pPr algn="ctr">
              <a:defRPr sz="1000">
                <a:solidFill>
                  <a:schemeClr val="bg1"/>
                </a:solidFill>
              </a:defRPr>
            </a:lvl1pPr>
          </a:lstStyle>
          <a:p>
            <a:fld id="{43219808-9B2A-4404-88B2-94B628D6694C}"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358985" y="6565612"/>
            <a:ext cx="3292889" cy="246221"/>
          </a:xfrm>
          <a:prstGeom prst="rect">
            <a:avLst/>
          </a:prstGeom>
          <a:noFill/>
        </p:spPr>
        <p:txBody>
          <a:bodyPr wrap="none" rtlCol="0">
            <a:spAutoFit/>
          </a:bodyPr>
          <a:lstStyle/>
          <a:p>
            <a:pPr algn="l"/>
            <a:r>
              <a:rPr lang="en-US" sz="1000" baseline="0" dirty="0" smtClean="0">
                <a:solidFill>
                  <a:schemeClr val="bg1"/>
                </a:solidFill>
                <a:latin typeface="Franklin Gothic Book"/>
                <a:cs typeface="Franklin Gothic Book"/>
              </a:rPr>
              <a:t>Copyright </a:t>
            </a:r>
            <a:r>
              <a:rPr lang="en-US" sz="1000" baseline="0" dirty="0" smtClean="0">
                <a:solidFill>
                  <a:schemeClr val="bg1"/>
                </a:solidFill>
                <a:latin typeface="Franklin Gothic Book"/>
                <a:cs typeface="Franklin Gothic Book"/>
              </a:rPr>
              <a:t>1992-2016, </a:t>
            </a:r>
            <a:r>
              <a:rPr lang="en-US" sz="1000" baseline="0" dirty="0" smtClean="0">
                <a:solidFill>
                  <a:schemeClr val="bg1"/>
                </a:solidFill>
                <a:latin typeface="Franklin Gothic Book"/>
                <a:cs typeface="Franklin Gothic Book"/>
              </a:rPr>
              <a:t>Leadership Strategies, Inc. </a:t>
            </a:r>
            <a:r>
              <a:rPr lang="en-US" sz="1000" baseline="0" dirty="0" smtClean="0">
                <a:solidFill>
                  <a:schemeClr val="bg1"/>
                </a:solidFill>
                <a:latin typeface="Franklin Gothic Book"/>
                <a:cs typeface="Franklin Gothic Book"/>
              </a:rPr>
              <a:t>V16.01</a:t>
            </a:r>
            <a:endParaRPr lang="en-US" sz="1000" baseline="0" dirty="0" smtClean="0">
              <a:solidFill>
                <a:schemeClr val="bg1"/>
              </a:solidFill>
              <a:latin typeface="Franklin Gothic Book"/>
              <a:cs typeface="Franklin Gothic Book"/>
            </a:endParaRP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4645894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0"/>
            <a:ext cx="3429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a:t>
            </a:r>
            <a:r>
              <a:rPr lang="en-US" altLang="en-US" sz="1000" b="0" dirty="0" smtClean="0">
                <a:solidFill>
                  <a:srgbClr val="00467F"/>
                </a:solidFill>
                <a:latin typeface="Franklin Gothic Book" panose="020B0503020102020204" pitchFamily="34" charset="0"/>
              </a:rPr>
              <a:t>1992-2016, </a:t>
            </a:r>
            <a:r>
              <a:rPr lang="en-US" altLang="en-US" sz="1000" b="0" dirty="0" smtClean="0">
                <a:solidFill>
                  <a:srgbClr val="00467F"/>
                </a:solidFill>
                <a:latin typeface="Franklin Gothic Book" panose="020B0503020102020204" pitchFamily="34" charset="0"/>
              </a:rPr>
              <a:t>Leadership Strategies, Inc. </a:t>
            </a:r>
            <a:r>
              <a:rPr lang="en-US" altLang="en-US" sz="1000" b="0" dirty="0" smtClean="0">
                <a:solidFill>
                  <a:srgbClr val="00467F"/>
                </a:solidFill>
                <a:latin typeface="Franklin Gothic Book" panose="020B0503020102020204" pitchFamily="34" charset="0"/>
              </a:rPr>
              <a:t>V16.01</a:t>
            </a:r>
            <a:endParaRPr lang="en-US" altLang="en-US" sz="1000" b="0" dirty="0" smtClean="0">
              <a:solidFill>
                <a:srgbClr val="00467F"/>
              </a:solidFill>
              <a:latin typeface="Franklin Gothic Book" panose="020B0503020102020204" pitchFamily="34" charset="0"/>
            </a:endParaRPr>
          </a:p>
        </p:txBody>
      </p:sp>
      <p:pic>
        <p:nvPicPr>
          <p:cNvPr id="8"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9" name="TextBox 8"/>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0" y="6446838"/>
            <a:ext cx="457200" cy="365125"/>
          </a:xfrm>
        </p:spPr>
        <p:txBody>
          <a:bodyPr anchor="b"/>
          <a:lstStyle>
            <a:lvl1pPr algn="l">
              <a:defRPr sz="1000">
                <a:solidFill>
                  <a:schemeClr val="bg1"/>
                </a:solidFill>
              </a:defRPr>
            </a:lvl1pPr>
          </a:lstStyle>
          <a:p>
            <a:fld id="{72776919-FB17-4522-B863-258834BA748C}"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0"/>
            <a:ext cx="3429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a:t>
            </a:r>
            <a:r>
              <a:rPr lang="en-US" altLang="en-US" sz="1000" b="0" dirty="0" smtClean="0">
                <a:solidFill>
                  <a:srgbClr val="00467F"/>
                </a:solidFill>
                <a:latin typeface="Franklin Gothic Book" panose="020B0503020102020204" pitchFamily="34" charset="0"/>
              </a:rPr>
              <a:t>1992-2016, </a:t>
            </a:r>
            <a:r>
              <a:rPr lang="en-US" altLang="en-US" sz="1000" b="0" dirty="0" smtClean="0">
                <a:solidFill>
                  <a:srgbClr val="00467F"/>
                </a:solidFill>
                <a:latin typeface="Franklin Gothic Book" panose="020B0503020102020204" pitchFamily="34" charset="0"/>
              </a:rPr>
              <a:t>Leadership Strategies, Inc. </a:t>
            </a:r>
            <a:r>
              <a:rPr lang="en-US" altLang="en-US" sz="1000" b="0" dirty="0" smtClean="0">
                <a:solidFill>
                  <a:srgbClr val="00467F"/>
                </a:solidFill>
                <a:latin typeface="Franklin Gothic Book" panose="020B0503020102020204" pitchFamily="34" charset="0"/>
              </a:rPr>
              <a:t>V16.01</a:t>
            </a:r>
            <a:endParaRPr lang="en-US" altLang="en-US" sz="1000" b="0" dirty="0" smtClean="0">
              <a:solidFill>
                <a:srgbClr val="00467F"/>
              </a:solidFill>
              <a:latin typeface="Franklin Gothic Book" panose="020B0503020102020204" pitchFamily="34" charset="0"/>
            </a:endParaRPr>
          </a:p>
        </p:txBody>
      </p:sp>
      <p:pic>
        <p:nvPicPr>
          <p:cNvPr id="8"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9" name="TextBox 8"/>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0" y="6446838"/>
            <a:ext cx="381000" cy="365125"/>
          </a:xfrm>
        </p:spPr>
        <p:txBody>
          <a:bodyPr anchor="b"/>
          <a:lstStyle>
            <a:lvl1pPr algn="l">
              <a:defRPr sz="1000">
                <a:solidFill>
                  <a:schemeClr val="bg1"/>
                </a:solidFill>
              </a:defRPr>
            </a:lvl1pPr>
          </a:lstStyle>
          <a:p>
            <a:fld id="{1629BB7F-B0D9-4018-881C-3262A51A97A1}"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Rectangle 5"/>
          <p:cNvSpPr/>
          <p:nvPr userDrawn="1"/>
        </p:nvSpPr>
        <p:spPr>
          <a:xfrm>
            <a:off x="0" y="0"/>
            <a:ext cx="3429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Rectangle 6"/>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Box 7"/>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a:t>
            </a:r>
            <a:r>
              <a:rPr lang="en-US" altLang="en-US" sz="1000" b="0" dirty="0" smtClean="0">
                <a:solidFill>
                  <a:srgbClr val="00467F"/>
                </a:solidFill>
                <a:latin typeface="Franklin Gothic Book" panose="020B0503020102020204" pitchFamily="34" charset="0"/>
              </a:rPr>
              <a:t>1992-2016, </a:t>
            </a:r>
            <a:r>
              <a:rPr lang="en-US" altLang="en-US" sz="1000" b="0" dirty="0" smtClean="0">
                <a:solidFill>
                  <a:srgbClr val="00467F"/>
                </a:solidFill>
                <a:latin typeface="Franklin Gothic Book" panose="020B0503020102020204" pitchFamily="34" charset="0"/>
              </a:rPr>
              <a:t>Leadership Strategies, Inc. </a:t>
            </a:r>
            <a:r>
              <a:rPr lang="en-US" altLang="en-US" sz="1000" b="0" dirty="0" smtClean="0">
                <a:solidFill>
                  <a:srgbClr val="00467F"/>
                </a:solidFill>
                <a:latin typeface="Franklin Gothic Book" panose="020B0503020102020204" pitchFamily="34" charset="0"/>
              </a:rPr>
              <a:t>V16.01</a:t>
            </a:r>
            <a:endParaRPr lang="en-US" altLang="en-US" sz="1000" b="0" dirty="0" smtClean="0">
              <a:solidFill>
                <a:srgbClr val="00467F"/>
              </a:solidFill>
              <a:latin typeface="Franklin Gothic Book" panose="020B0503020102020204" pitchFamily="34" charset="0"/>
            </a:endParaRPr>
          </a:p>
        </p:txBody>
      </p:sp>
      <p:pic>
        <p:nvPicPr>
          <p:cNvPr id="9"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10" name="TextBox 9"/>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4"/>
          </p:nvPr>
        </p:nvSpPr>
        <p:spPr>
          <a:xfrm>
            <a:off x="0" y="6446838"/>
            <a:ext cx="457200" cy="365125"/>
          </a:xfrm>
        </p:spPr>
        <p:txBody>
          <a:bodyPr anchor="b"/>
          <a:lstStyle>
            <a:lvl1pPr algn="l">
              <a:defRPr sz="1000">
                <a:solidFill>
                  <a:schemeClr val="bg1"/>
                </a:solidFill>
              </a:defRPr>
            </a:lvl1pPr>
          </a:lstStyle>
          <a:p>
            <a:fld id="{B07C9D45-70B9-44AF-B850-E8F354D7971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grpSp>
        <p:nvGrpSpPr>
          <p:cNvPr id="2" name="Group 22"/>
          <p:cNvGrpSpPr>
            <a:grpSpLocks/>
          </p:cNvGrpSpPr>
          <p:nvPr userDrawn="1"/>
        </p:nvGrpSpPr>
        <p:grpSpPr bwMode="auto">
          <a:xfrm>
            <a:off x="76200" y="381000"/>
            <a:ext cx="8991600" cy="5029200"/>
            <a:chOff x="76200" y="381000"/>
            <a:chExt cx="8991600" cy="5029200"/>
          </a:xfrm>
        </p:grpSpPr>
        <p:sp>
          <p:nvSpPr>
            <p:cNvPr id="9" name="Rectangle 8"/>
            <p:cNvSpPr/>
            <p:nvPr userDrawn="1"/>
          </p:nvSpPr>
          <p:spPr>
            <a:xfrm>
              <a:off x="5257800" y="381000"/>
              <a:ext cx="3108960" cy="4937760"/>
            </a:xfrm>
            <a:prstGeom prst="rect">
              <a:avLst/>
            </a:prstGeom>
            <a:noFill/>
          </p:spPr>
          <p:txBody>
            <a:bodyPr wrap="none">
              <a:spAutoFit/>
            </a:bodyPr>
            <a:lstStyle/>
            <a:p>
              <a:pPr algn="ctr">
                <a:defRPr/>
              </a:pPr>
              <a:r>
                <a:rPr lang="en-US" sz="40000" b="0" dirty="0">
                  <a:ln w="152400" cmpd="sng">
                    <a:solidFill>
                      <a:schemeClr val="bg1"/>
                    </a:solidFill>
                    <a:prstDash val="solid"/>
                  </a:ln>
                  <a:noFill/>
                  <a:latin typeface="Arial Black" pitchFamily="34" charset="0"/>
                  <a:cs typeface="+mn-cs"/>
                </a:rPr>
                <a:t>?</a:t>
              </a:r>
            </a:p>
          </p:txBody>
        </p:sp>
        <p:grpSp>
          <p:nvGrpSpPr>
            <p:cNvPr id="3" name="Group 73"/>
            <p:cNvGrpSpPr>
              <a:grpSpLocks/>
            </p:cNvGrpSpPr>
            <p:nvPr userDrawn="1"/>
          </p:nvGrpSpPr>
          <p:grpSpPr bwMode="auto">
            <a:xfrm>
              <a:off x="76200" y="4191000"/>
              <a:ext cx="8991600" cy="1219200"/>
              <a:chOff x="76200" y="4191000"/>
              <a:chExt cx="8991600" cy="1219200"/>
            </a:xfrm>
          </p:grpSpPr>
          <p:sp>
            <p:nvSpPr>
              <p:cNvPr id="11" name="Rectangle 10"/>
              <p:cNvSpPr/>
              <p:nvPr userDrawn="1"/>
            </p:nvSpPr>
            <p:spPr>
              <a:xfrm>
                <a:off x="6096000" y="4191000"/>
                <a:ext cx="1295400" cy="12192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8" name="Group 70"/>
              <p:cNvGrpSpPr>
                <a:grpSpLocks/>
              </p:cNvGrpSpPr>
              <p:nvPr userDrawn="1"/>
            </p:nvGrpSpPr>
            <p:grpSpPr bwMode="auto">
              <a:xfrm>
                <a:off x="76200" y="4288536"/>
                <a:ext cx="8991600" cy="893064"/>
                <a:chOff x="76200" y="4288536"/>
                <a:chExt cx="8991600" cy="893064"/>
              </a:xfrm>
            </p:grpSpPr>
            <p:grpSp>
              <p:nvGrpSpPr>
                <p:cNvPr id="10" name="Group 69"/>
                <p:cNvGrpSpPr>
                  <a:grpSpLocks/>
                </p:cNvGrpSpPr>
                <p:nvPr userDrawn="1"/>
              </p:nvGrpSpPr>
              <p:grpSpPr bwMode="auto">
                <a:xfrm>
                  <a:off x="6236208" y="4288536"/>
                  <a:ext cx="1014984" cy="886968"/>
                  <a:chOff x="6236208" y="4288536"/>
                  <a:chExt cx="1014984" cy="886968"/>
                </a:xfrm>
              </p:grpSpPr>
              <p:cxnSp>
                <p:nvCxnSpPr>
                  <p:cNvPr id="20" name="Straight Connector 19"/>
                  <p:cNvCxnSpPr/>
                  <p:nvPr userDrawn="1"/>
                </p:nvCxnSpPr>
                <p:spPr>
                  <a:xfrm>
                    <a:off x="6235700" y="4287838"/>
                    <a:ext cx="1016000"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35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7251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68"/>
                <p:cNvGrpSpPr>
                  <a:grpSpLocks/>
                </p:cNvGrpSpPr>
                <p:nvPr userDrawn="1"/>
              </p:nvGrpSpPr>
              <p:grpSpPr bwMode="auto">
                <a:xfrm>
                  <a:off x="76200" y="5175504"/>
                  <a:ext cx="6120384" cy="0"/>
                  <a:chOff x="76200" y="5175504"/>
                  <a:chExt cx="6120384" cy="0"/>
                </a:xfrm>
              </p:grpSpPr>
              <p:cxnSp>
                <p:nvCxnSpPr>
                  <p:cNvPr id="18" name="Straight Connector 17"/>
                  <p:cNvCxnSpPr/>
                  <p:nvPr userDrawn="1"/>
                </p:nvCxnSpPr>
                <p:spPr>
                  <a:xfrm>
                    <a:off x="1066800" y="2147483647"/>
                    <a:ext cx="5129213"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76200" y="2147483647"/>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67"/>
                <p:cNvGrpSpPr>
                  <a:grpSpLocks/>
                </p:cNvGrpSpPr>
                <p:nvPr userDrawn="1"/>
              </p:nvGrpSpPr>
              <p:grpSpPr bwMode="auto">
                <a:xfrm>
                  <a:off x="7251192" y="5175504"/>
                  <a:ext cx="1816608" cy="6096"/>
                  <a:chOff x="7251192" y="5175504"/>
                  <a:chExt cx="1816608" cy="6096"/>
                </a:xfrm>
              </p:grpSpPr>
              <p:cxnSp>
                <p:nvCxnSpPr>
                  <p:cNvPr id="16" name="Straight Connector 15"/>
                  <p:cNvCxnSpPr/>
                  <p:nvPr userDrawn="1"/>
                </p:nvCxnSpPr>
                <p:spPr>
                  <a:xfrm flipV="1">
                    <a:off x="7251700" y="5175250"/>
                    <a:ext cx="1014413" cy="635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001000" y="5175250"/>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cxnSp>
        <p:nvCxnSpPr>
          <p:cNvPr id="23" name="Straight Connector 22"/>
          <p:cNvCxnSpPr/>
          <p:nvPr userDrawn="1"/>
        </p:nvCxnSpPr>
        <p:spPr bwMode="auto">
          <a:xfrm>
            <a:off x="609600" y="5181600"/>
            <a:ext cx="5586413"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bwMode="auto">
          <a:xfrm>
            <a:off x="76200" y="5181600"/>
            <a:ext cx="7620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Title 7"/>
          <p:cNvSpPr>
            <a:spLocks noGrp="1"/>
          </p:cNvSpPr>
          <p:nvPr>
            <p:ph type="title"/>
          </p:nvPr>
        </p:nvSpPr>
        <p:spPr>
          <a:xfrm>
            <a:off x="758952" y="1298448"/>
            <a:ext cx="4498848" cy="1197864"/>
          </a:xfrm>
        </p:spPr>
        <p:txBody>
          <a:bodyPr>
            <a:noAutofit/>
          </a:bodyPr>
          <a:lstStyle>
            <a:lvl1pPr>
              <a:defRPr sz="3600">
                <a:solidFill>
                  <a:schemeClr val="bg1"/>
                </a:solidFill>
                <a:latin typeface="Franklin Gothic Book" pitchFamily="34" charset="0"/>
                <a:cs typeface="Franklin Gothic Book" pitchFamily="34" charset="0"/>
              </a:defRPr>
            </a:lvl1pPr>
          </a:lstStyle>
          <a:p>
            <a:r>
              <a:rPr lang="en-US" dirty="0" smtClean="0"/>
              <a:t>Click to edit Master title style</a:t>
            </a:r>
            <a:endParaRPr lang="en-US" dirty="0"/>
          </a:p>
        </p:txBody>
      </p:sp>
      <p:sp>
        <p:nvSpPr>
          <p:cNvPr id="27" name="Text Placeholder 9"/>
          <p:cNvSpPr>
            <a:spLocks noGrp="1"/>
          </p:cNvSpPr>
          <p:nvPr>
            <p:ph type="body" sz="quarter" idx="13"/>
          </p:nvPr>
        </p:nvSpPr>
        <p:spPr>
          <a:xfrm>
            <a:off x="758952" y="2514600"/>
            <a:ext cx="4471416" cy="2587752"/>
          </a:xfrm>
        </p:spPr>
        <p:txBody>
          <a:bodyPr>
            <a:noAutofit/>
          </a:bodyPr>
          <a:lstStyle>
            <a:lvl1pPr marL="0" indent="0">
              <a:spcBef>
                <a:spcPts val="0"/>
              </a:spcBef>
              <a:buFont typeface="Arial" pitchFamily="34" charset="0"/>
              <a:buNone/>
              <a:defRPr sz="2400">
                <a:solidFill>
                  <a:schemeClr val="bg1"/>
                </a:solidFill>
                <a:latin typeface="Franklin Gothic Book" pitchFamily="34" charset="0"/>
              </a:defRPr>
            </a:lvl1pPr>
            <a:lvl2pPr marL="0" indent="0">
              <a:spcBef>
                <a:spcPts val="0"/>
              </a:spcBef>
              <a:buFont typeface="Arial" pitchFamily="34" charset="0"/>
              <a:buNone/>
              <a:defRPr sz="2400">
                <a:solidFill>
                  <a:schemeClr val="bg1"/>
                </a:solidFill>
                <a:latin typeface="Franklin Gothic Book" pitchFamily="34" charset="0"/>
              </a:defRPr>
            </a:lvl2pPr>
            <a:lvl3pPr marL="0" indent="0">
              <a:spcBef>
                <a:spcPts val="0"/>
              </a:spcBef>
              <a:buFont typeface="Arial" pitchFamily="34" charset="0"/>
              <a:buNone/>
              <a:defRPr sz="2400">
                <a:solidFill>
                  <a:schemeClr val="bg1"/>
                </a:solidFill>
                <a:latin typeface="Franklin Gothic Book" pitchFamily="34" charset="0"/>
              </a:defRPr>
            </a:lvl3pPr>
            <a:lvl4pPr marL="0" indent="0">
              <a:spcBef>
                <a:spcPts val="0"/>
              </a:spcBef>
              <a:buFont typeface="Arial" pitchFamily="34" charset="0"/>
              <a:buNone/>
              <a:defRPr sz="2400">
                <a:solidFill>
                  <a:schemeClr val="bg1"/>
                </a:solidFill>
                <a:latin typeface="Franklin Gothic Book" pitchFamily="34" charset="0"/>
              </a:defRPr>
            </a:lvl4pPr>
            <a:lvl5pPr marL="0" indent="0">
              <a:spcBef>
                <a:spcPts val="0"/>
              </a:spcBef>
              <a:buFont typeface="Arial" pitchFamily="34" charset="0"/>
              <a:buNone/>
              <a:defRPr sz="2400">
                <a:solidFill>
                  <a:schemeClr val="bg1"/>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Slide Number Placeholder 5"/>
          <p:cNvSpPr>
            <a:spLocks noGrp="1"/>
          </p:cNvSpPr>
          <p:nvPr>
            <p:ph type="sldNum" sz="quarter" idx="14"/>
          </p:nvPr>
        </p:nvSpPr>
        <p:spPr>
          <a:xfrm>
            <a:off x="0" y="6446838"/>
            <a:ext cx="533400" cy="365125"/>
          </a:xfrm>
        </p:spPr>
        <p:txBody>
          <a:bodyPr anchor="b"/>
          <a:lstStyle>
            <a:lvl1pPr algn="ctr">
              <a:defRPr sz="1000">
                <a:solidFill>
                  <a:schemeClr val="bg1"/>
                </a:solidFill>
              </a:defRPr>
            </a:lvl1pPr>
          </a:lstStyle>
          <a:p>
            <a:fld id="{8663F1C4-7898-4EF6-99F4-E1BE05FB5B77}"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6" name="TextBox 5"/>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8" name="Title 7"/>
          <p:cNvSpPr>
            <a:spLocks noGrp="1"/>
          </p:cNvSpPr>
          <p:nvPr>
            <p:ph type="title"/>
          </p:nvPr>
        </p:nvSpPr>
        <p:spPr>
          <a:xfrm>
            <a:off x="758952" y="1298448"/>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533400" cy="365125"/>
          </a:xfrm>
        </p:spPr>
        <p:txBody>
          <a:bodyPr anchor="b"/>
          <a:lstStyle>
            <a:lvl1pPr algn="ctr">
              <a:defRPr sz="1000">
                <a:solidFill>
                  <a:schemeClr val="bg1"/>
                </a:solidFill>
              </a:defRPr>
            </a:lvl1pPr>
          </a:lstStyle>
          <a:p>
            <a:fld id="{E2FD2777-F157-4C86-A524-FFB544CC5980}"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ll-in-the-blanks in manual">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8" name="Title 7"/>
          <p:cNvSpPr>
            <a:spLocks noGrp="1"/>
          </p:cNvSpPr>
          <p:nvPr>
            <p:ph type="title"/>
          </p:nvPr>
        </p:nvSpPr>
        <p:spPr>
          <a:xfrm>
            <a:off x="786384" y="137160"/>
            <a:ext cx="8074152" cy="1143000"/>
          </a:xfrm>
        </p:spPr>
        <p:txBody>
          <a:bodyPr>
            <a:noAutofit/>
          </a:bodyPr>
          <a:lstStyle>
            <a:lvl1pPr>
              <a:defRPr sz="4800">
                <a:solidFill>
                  <a:schemeClr val="bg1"/>
                </a:solidFill>
                <a:latin typeface="Franklin Gothic Medium" pitchFamily="34" charset="0"/>
                <a:cs typeface="Franklin Gothic Medium"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783390" y="1457760"/>
            <a:ext cx="8071290" cy="4898590"/>
          </a:xfrm>
        </p:spPr>
        <p:txBody>
          <a:bodyPr/>
          <a:lstStyle>
            <a:lvl1pPr marL="0" indent="0">
              <a:buClr>
                <a:srgbClr val="99AB21"/>
              </a:buClr>
              <a:buNone/>
              <a:defRPr>
                <a:solidFill>
                  <a:schemeClr val="bg1"/>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chemeClr val="bg1"/>
                </a:solidFill>
                <a:latin typeface="Franklin Gothic Book"/>
                <a:cs typeface="Franklin Gothic Book"/>
              </a:defRPr>
            </a:lvl3pPr>
            <a:lvl4pPr>
              <a:buClr>
                <a:srgbClr val="99AB21"/>
              </a:buClr>
              <a:defRPr>
                <a:solidFill>
                  <a:schemeClr val="bg1"/>
                </a:solidFill>
                <a:latin typeface="Franklin Gothic Book"/>
                <a:cs typeface="Franklin Gothic Book"/>
              </a:defRPr>
            </a:lvl4pPr>
            <a:lvl5pPr>
              <a:buClr>
                <a:srgbClr val="99AB21"/>
              </a:buClr>
              <a:defRPr>
                <a:solidFill>
                  <a:schemeClr val="bg1"/>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152400" y="6446838"/>
            <a:ext cx="495300" cy="365125"/>
          </a:xfrm>
        </p:spPr>
        <p:txBody>
          <a:bodyPr anchor="b"/>
          <a:lstStyle>
            <a:lvl1pPr>
              <a:defRPr sz="1000">
                <a:solidFill>
                  <a:schemeClr val="bg1"/>
                </a:solidFill>
              </a:defRPr>
            </a:lvl1pPr>
          </a:lstStyle>
          <a:p>
            <a:fld id="{1E39F939-5B1E-49B7-9AF3-E7BE804FC8D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ole Play &amp; Exercises">
    <p:spTree>
      <p:nvGrpSpPr>
        <p:cNvPr id="1" name=""/>
        <p:cNvGrpSpPr/>
        <p:nvPr/>
      </p:nvGrpSpPr>
      <p:grpSpPr>
        <a:xfrm>
          <a:off x="0" y="0"/>
          <a:ext cx="0" cy="0"/>
          <a:chOff x="0" y="0"/>
          <a:chExt cx="0" cy="0"/>
        </a:xfrm>
      </p:grpSpPr>
      <p:sp>
        <p:nvSpPr>
          <p:cNvPr id="4" name="Freeform 3"/>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0"/>
                </a:moveTo>
                <a:lnTo>
                  <a:pt x="9144000" y="0"/>
                </a:lnTo>
                <a:lnTo>
                  <a:pt x="9144000" y="6858000"/>
                </a:lnTo>
                <a:lnTo>
                  <a:pt x="0" y="6858000"/>
                </a:lnTo>
                <a:lnTo>
                  <a:pt x="0" y="0"/>
                </a:lnTo>
                <a:close/>
              </a:path>
            </a:pathLst>
          </a:cu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3682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9" name="Title 7"/>
          <p:cNvSpPr>
            <a:spLocks noGrp="1"/>
          </p:cNvSpPr>
          <p:nvPr>
            <p:ph type="title"/>
          </p:nvPr>
        </p:nvSpPr>
        <p:spPr>
          <a:xfrm>
            <a:off x="758952" y="1298448"/>
            <a:ext cx="4498848" cy="1197864"/>
          </a:xfrm>
        </p:spPr>
        <p:txBody>
          <a:bodyPr>
            <a:noAutofit/>
          </a:bodyPr>
          <a:lstStyle>
            <a:lvl1pPr>
              <a:defRPr sz="36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758952" y="2514600"/>
            <a:ext cx="4498848" cy="2587752"/>
          </a:xfrm>
        </p:spPr>
        <p:txBody>
          <a:bodyPr>
            <a:noAutofit/>
          </a:bodyPr>
          <a:lstStyle>
            <a:lvl1pPr marL="0" indent="0">
              <a:spcBef>
                <a:spcPts val="0"/>
              </a:spcBef>
              <a:buFont typeface="Arial" pitchFamily="34" charset="0"/>
              <a:buNone/>
              <a:defRPr sz="2400">
                <a:solidFill>
                  <a:schemeClr val="bg1"/>
                </a:solidFill>
                <a:latin typeface="Franklin Gothic Book" pitchFamily="34" charset="0"/>
              </a:defRPr>
            </a:lvl1pPr>
            <a:lvl2pPr marL="0" indent="0">
              <a:spcBef>
                <a:spcPts val="0"/>
              </a:spcBef>
              <a:buFont typeface="Arial" pitchFamily="34" charset="0"/>
              <a:buNone/>
              <a:defRPr sz="2400">
                <a:solidFill>
                  <a:schemeClr val="bg1"/>
                </a:solidFill>
                <a:latin typeface="Franklin Gothic Book" pitchFamily="34" charset="0"/>
              </a:defRPr>
            </a:lvl2pPr>
            <a:lvl3pPr marL="0" indent="0">
              <a:spcBef>
                <a:spcPts val="0"/>
              </a:spcBef>
              <a:buFont typeface="Arial" pitchFamily="34" charset="0"/>
              <a:buNone/>
              <a:defRPr sz="2400">
                <a:solidFill>
                  <a:schemeClr val="bg1"/>
                </a:solidFill>
                <a:latin typeface="Franklin Gothic Book" pitchFamily="34" charset="0"/>
              </a:defRPr>
            </a:lvl3pPr>
            <a:lvl4pPr marL="0" indent="0">
              <a:spcBef>
                <a:spcPts val="0"/>
              </a:spcBef>
              <a:buFont typeface="Arial" pitchFamily="34" charset="0"/>
              <a:buNone/>
              <a:defRPr sz="2400">
                <a:solidFill>
                  <a:schemeClr val="bg1"/>
                </a:solidFill>
                <a:latin typeface="Franklin Gothic Book" pitchFamily="34" charset="0"/>
              </a:defRPr>
            </a:lvl4pPr>
            <a:lvl5pPr marL="0" indent="0">
              <a:spcBef>
                <a:spcPts val="0"/>
              </a:spcBef>
              <a:buFont typeface="Arial" pitchFamily="34" charset="0"/>
              <a:buNone/>
              <a:defRPr sz="2400">
                <a:solidFill>
                  <a:schemeClr val="bg1"/>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14"/>
          </p:nvPr>
        </p:nvSpPr>
        <p:spPr>
          <a:xfrm>
            <a:off x="0" y="6446838"/>
            <a:ext cx="342900" cy="365125"/>
          </a:xfrm>
        </p:spPr>
        <p:txBody>
          <a:bodyPr anchor="b"/>
          <a:lstStyle>
            <a:lvl1pPr algn="ctr">
              <a:defRPr sz="1000">
                <a:solidFill>
                  <a:schemeClr val="bg1"/>
                </a:solidFill>
              </a:defRPr>
            </a:lvl1pPr>
          </a:lstStyle>
          <a:p>
            <a:fld id="{D07ECC83-96C6-4EE3-8CB4-29417B3FED7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8"/>
          <p:cNvPicPr>
            <a:picLocks noChangeAspect="1"/>
          </p:cNvPicPr>
          <p:nvPr/>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6" name="TextBox 5"/>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9" name="Title 7"/>
          <p:cNvSpPr>
            <a:spLocks noGrp="1"/>
          </p:cNvSpPr>
          <p:nvPr>
            <p:ph type="title"/>
          </p:nvPr>
        </p:nvSpPr>
        <p:spPr>
          <a:xfrm>
            <a:off x="783390" y="2412474"/>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342900" cy="365125"/>
          </a:xfrm>
        </p:spPr>
        <p:txBody>
          <a:bodyPr anchor="b"/>
          <a:lstStyle>
            <a:lvl1pPr algn="ctr">
              <a:defRPr sz="1000">
                <a:solidFill>
                  <a:schemeClr val="bg1"/>
                </a:solidFill>
              </a:defRPr>
            </a:lvl1pPr>
          </a:lstStyle>
          <a:p>
            <a:fld id="{286462A8-5F93-4AFF-816A-0949833867AE}"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82638" y="107950"/>
            <a:ext cx="79041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476250" y="6356350"/>
            <a:ext cx="3971925" cy="365125"/>
          </a:xfrm>
          <a:prstGeom prst="rect">
            <a:avLst/>
          </a:prstGeom>
        </p:spPr>
        <p:txBody>
          <a:bodyPr vert="horz" lIns="91440" tIns="45720" rIns="91440" bIns="45720" rtlCol="0" anchor="ctr"/>
          <a:lstStyle>
            <a:lvl1pPr algn="l" eaLnBrk="0" hangingPunct="0">
              <a:defRPr sz="1200" dirty="0">
                <a:solidFill>
                  <a:srgbClr val="00467F"/>
                </a:solidFill>
                <a:latin typeface="Franklin Gothic Book"/>
                <a:cs typeface="Franklin Gothic Book"/>
              </a:defRPr>
            </a:lvl1pPr>
          </a:lstStyle>
          <a:p>
            <a:pPr>
              <a:defRPr/>
            </a:pPr>
            <a:r>
              <a:rPr lang="en-US" dirty="0" smtClean="0"/>
              <a:t>Copyright 1992-2016, Leadership Strategies, Inc. V16.01</a:t>
            </a:r>
          </a:p>
          <a:p>
            <a:pPr>
              <a:defRPr/>
            </a:pPr>
            <a:endParaRPr lang="en-US" dirty="0"/>
          </a:p>
        </p:txBody>
      </p:sp>
      <p:sp>
        <p:nvSpPr>
          <p:cNvPr id="6" name="Slide Number Placeholder 5"/>
          <p:cNvSpPr>
            <a:spLocks noGrp="1"/>
          </p:cNvSpPr>
          <p:nvPr>
            <p:ph type="sldNum" sz="quarter" idx="4"/>
          </p:nvPr>
        </p:nvSpPr>
        <p:spPr>
          <a:xfrm>
            <a:off x="8294688" y="6356350"/>
            <a:ext cx="392112"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A923CB4-BF81-4B01-B3DC-C955297ACFA8}" type="slidenum">
              <a:rPr lang="en-US" altLang="en-US"/>
              <a:pPr/>
              <a:t>‹#›</a:t>
            </a:fld>
            <a:endParaRPr lang="en-US" altLang="en-US" dirty="0"/>
          </a:p>
        </p:txBody>
      </p:sp>
      <p:sp>
        <p:nvSpPr>
          <p:cNvPr id="7" name="Footer Placeholder 4"/>
          <p:cNvSpPr txBox="1">
            <a:spLocks/>
          </p:cNvSpPr>
          <p:nvPr/>
        </p:nvSpPr>
        <p:spPr>
          <a:xfrm>
            <a:off x="4183063" y="6356350"/>
            <a:ext cx="3863975" cy="365125"/>
          </a:xfrm>
          <a:prstGeom prst="rect">
            <a:avLst/>
          </a:prstGeom>
        </p:spPr>
        <p:txBody>
          <a:bodyPr anchor="ctr"/>
          <a:lstStyle>
            <a:lvl1pPr algn="l">
              <a:defRPr sz="1200">
                <a:solidFill>
                  <a:schemeClr val="tx1">
                    <a:tint val="75000"/>
                  </a:schemeClr>
                </a:solidFill>
              </a:defRPr>
            </a:lvl1pPr>
          </a:lstStyle>
          <a:p>
            <a:pPr algn="ctr" defTabSz="457200" eaLnBrk="1" fontAlgn="auto" hangingPunct="1">
              <a:spcBef>
                <a:spcPts val="0"/>
              </a:spcBef>
              <a:spcAft>
                <a:spcPts val="0"/>
              </a:spcAft>
              <a:defRPr/>
            </a:pPr>
            <a:r>
              <a:rPr lang="en-US" b="0" dirty="0" smtClean="0">
                <a:solidFill>
                  <a:srgbClr val="00467F"/>
                </a:solidFill>
                <a:latin typeface="Franklin Gothic Book"/>
                <a:cs typeface="Franklin Gothic Book"/>
              </a:rPr>
              <a:t>Duplication prohibited without consent.</a:t>
            </a:r>
          </a:p>
          <a:p>
            <a:pPr defTabSz="457200" eaLnBrk="1" fontAlgn="auto" hangingPunct="1">
              <a:spcBef>
                <a:spcPts val="0"/>
              </a:spcBef>
              <a:spcAft>
                <a:spcPts val="0"/>
              </a:spcAft>
              <a:defRPr/>
            </a:pPr>
            <a:endParaRPr lang="en-US" b="0" dirty="0">
              <a:latin typeface="+mn-lt"/>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par>
    </p:tnLst>
  </p:timing>
  <p:hf hdr="0" ftr="0" dt="0"/>
  <p:txStyles>
    <p:titleStyle>
      <a:lvl1pPr algn="l" defTabSz="457200" rtl="0" eaLnBrk="0" fontAlgn="base" hangingPunct="0">
        <a:spcBef>
          <a:spcPct val="0"/>
        </a:spcBef>
        <a:spcAft>
          <a:spcPct val="0"/>
        </a:spcAft>
        <a:defRPr sz="4400" kern="1200">
          <a:solidFill>
            <a:srgbClr val="00467F"/>
          </a:solidFill>
          <a:latin typeface="Franklin Gothic Medium"/>
          <a:ea typeface="Franklin Gothic Medium" pitchFamily="34" charset="0"/>
          <a:cs typeface="Franklin Gothic Medium"/>
        </a:defRPr>
      </a:lvl1pPr>
      <a:lvl2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2pPr>
      <a:lvl3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3pPr>
      <a:lvl4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4pPr>
      <a:lvl5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5pPr>
      <a:lvl6pPr marL="4572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6pPr>
      <a:lvl7pPr marL="9144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7pPr>
      <a:lvl8pPr marL="13716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8pPr>
      <a:lvl9pPr marL="18288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00467F"/>
          </a:solidFill>
          <a:latin typeface="Arial"/>
          <a:ea typeface="+mn-ea"/>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00467F"/>
          </a:solidFill>
          <a:latin typeface="Arial"/>
          <a:ea typeface="+mn-ea"/>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00467F"/>
          </a:solidFill>
          <a:latin typeface="Arial"/>
          <a:ea typeface="+mn-ea"/>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00467F"/>
          </a:solidFill>
          <a:latin typeface="Arial"/>
          <a:ea typeface="+mn-ea"/>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6.xml"/><Relationship Id="rId16" Type="http://schemas.openxmlformats.org/officeDocument/2006/relationships/diagramColors" Target="../diagrams/colors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4" name="Slide Number Placeholder 3"/>
          <p:cNvSpPr>
            <a:spLocks noGrp="1"/>
          </p:cNvSpPr>
          <p:nvPr>
            <p:ph type="sldNum" sz="quarter" idx="10"/>
          </p:nvPr>
        </p:nvSpPr>
        <p:spPr/>
        <p:txBody>
          <a:bodyPr/>
          <a:lstStyle/>
          <a:p>
            <a:fld id="{F29FD61F-2294-5D42-A9D7-9928D42B3773}" type="slidenum">
              <a:rPr lang="en-US" smtClean="0"/>
              <a:pPr/>
              <a:t>1</a:t>
            </a:fld>
            <a:endParaRPr lang="en-US" dirty="0"/>
          </a:p>
        </p:txBody>
      </p:sp>
      <p:sp>
        <p:nvSpPr>
          <p:cNvPr id="5" name="Title 1"/>
          <p:cNvSpPr txBox="1">
            <a:spLocks/>
          </p:cNvSpPr>
          <p:nvPr/>
        </p:nvSpPr>
        <p:spPr>
          <a:xfrm>
            <a:off x="0" y="5343475"/>
            <a:ext cx="9144000" cy="952499"/>
          </a:xfrm>
          <a:prstGeom prst="rect">
            <a:avLst/>
          </a:prstGeom>
        </p:spPr>
        <p:txBody>
          <a:bodyPr vert="horz" lIns="91440" tIns="45720" rIns="91440" bIns="45720" rtlCol="0" anchor="t">
            <a:noAutofit/>
          </a:body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US" sz="7000" b="0" i="0" u="none" strike="noStrike" kern="1200" cap="all" spc="0" normalizeH="0" baseline="0" noProof="0" dirty="0" smtClean="0">
                <a:ln>
                  <a:noFill/>
                </a:ln>
                <a:solidFill>
                  <a:schemeClr val="bg1"/>
                </a:solidFill>
                <a:effectLst/>
                <a:uLnTx/>
                <a:uFillTx/>
                <a:latin typeface="Franklin Gothic Medium"/>
                <a:ea typeface="+mj-ea"/>
                <a:cs typeface="Franklin Gothic Medium"/>
              </a:rPr>
              <a:t>VII. proposing</a:t>
            </a:r>
            <a:endParaRPr kumimoji="0" lang="en-US" sz="70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6" name="Picture 5"/>
          <p:cNvPicPr>
            <a:picLocks noChangeAspect="1"/>
          </p:cNvPicPr>
          <p:nvPr/>
        </p:nvPicPr>
        <p:blipFill>
          <a:blip r:embed="rId3"/>
          <a:stretch>
            <a:fillRect/>
          </a:stretch>
        </p:blipFill>
        <p:spPr>
          <a:xfrm>
            <a:off x="6500608" y="6356607"/>
            <a:ext cx="2354072" cy="448056"/>
          </a:xfrm>
          <a:prstGeom prst="rect">
            <a:avLst/>
          </a:prstGeom>
        </p:spPr>
      </p:pic>
      <p:pic>
        <p:nvPicPr>
          <p:cNvPr id="2" name="Picture 1" descr="Proposal.jpg"/>
          <p:cNvPicPr>
            <a:picLocks noChangeAspect="1"/>
          </p:cNvPicPr>
          <p:nvPr/>
        </p:nvPicPr>
        <p:blipFill rotWithShape="1">
          <a:blip r:embed="rId4">
            <a:extLst>
              <a:ext uri="{28A0092B-C50C-407E-A947-70E740481C1C}">
                <a14:useLocalDpi xmlns:a14="http://schemas.microsoft.com/office/drawing/2010/main" val="0"/>
              </a:ext>
            </a:extLst>
          </a:blip>
          <a:srcRect b="19551"/>
          <a:stretch/>
        </p:blipFill>
        <p:spPr>
          <a:xfrm>
            <a:off x="-1" y="-1"/>
            <a:ext cx="9183863" cy="4921251"/>
          </a:xfrm>
          <a:prstGeom prst="rect">
            <a:avLst/>
          </a:prstGeom>
        </p:spPr>
      </p:pic>
    </p:spTree>
    <p:extLst>
      <p:ext uri="{BB962C8B-B14F-4D97-AF65-F5344CB8AC3E}">
        <p14:creationId xmlns:p14="http://schemas.microsoft.com/office/powerpoint/2010/main" val="177601896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a:t>
            </a:r>
            <a:r>
              <a:rPr lang="en-US" dirty="0" smtClean="0"/>
              <a:t>. Types of Proposals</a:t>
            </a:r>
            <a:endParaRPr lang="en-US" dirty="0"/>
          </a:p>
        </p:txBody>
      </p:sp>
      <p:sp>
        <p:nvSpPr>
          <p:cNvPr id="4" name="TextBox 3"/>
          <p:cNvSpPr txBox="1"/>
          <p:nvPr/>
        </p:nvSpPr>
        <p:spPr>
          <a:xfrm>
            <a:off x="8754150" y="500873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7</a:t>
            </a:r>
            <a:r>
              <a:rPr lang="en-US" sz="1400" dirty="0" smtClean="0">
                <a:solidFill>
                  <a:srgbClr val="002C54"/>
                </a:solidFill>
                <a:latin typeface="Arial Black" pitchFamily="34" charset="0"/>
              </a:rPr>
              <a:t>-2</a:t>
            </a:r>
            <a:endParaRPr lang="en-US" sz="1400" dirty="0">
              <a:solidFill>
                <a:srgbClr val="002C54"/>
              </a:solidFill>
              <a:latin typeface="Arial Black" pitchFamily="34" charset="0"/>
            </a:endParaRPr>
          </a:p>
        </p:txBody>
      </p:sp>
      <p:graphicFrame>
        <p:nvGraphicFramePr>
          <p:cNvPr id="7" name="Diagram 6"/>
          <p:cNvGraphicFramePr/>
          <p:nvPr/>
        </p:nvGraphicFramePr>
        <p:xfrm>
          <a:off x="1202345" y="1200997"/>
          <a:ext cx="6838468" cy="1405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 15"/>
          <p:cNvGraphicFramePr/>
          <p:nvPr/>
        </p:nvGraphicFramePr>
        <p:xfrm>
          <a:off x="1202345" y="2865934"/>
          <a:ext cx="6838468" cy="14081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7" name="Diagram 16"/>
          <p:cNvGraphicFramePr/>
          <p:nvPr/>
        </p:nvGraphicFramePr>
        <p:xfrm>
          <a:off x="1202345" y="4533326"/>
          <a:ext cx="6838468" cy="140817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10</a:t>
            </a:fld>
            <a:endParaRPr lang="en-US" dirty="0"/>
          </a:p>
        </p:txBody>
      </p:sp>
    </p:spTree>
    <p:extLst>
      <p:ext uri="{BB962C8B-B14F-4D97-AF65-F5344CB8AC3E}">
        <p14:creationId xmlns:p14="http://schemas.microsoft.com/office/powerpoint/2010/main" val="3537452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5984049" y="2175966"/>
            <a:ext cx="3152635" cy="3547872"/>
          </a:xfrm>
          <a:prstGeom prst="rect">
            <a:avLst/>
          </a:prstGeom>
          <a:solidFill>
            <a:schemeClr val="accent4">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normAutofit/>
          </a:bodyPr>
          <a:lstStyle/>
          <a:p>
            <a:pPr marR="0" lvl="0" algn="l" defTabSz="457200" rtl="0" eaLnBrk="0" fontAlgn="base" latinLnBrk="0" hangingPunct="0">
              <a:lnSpc>
                <a:spcPct val="100000"/>
              </a:lnSpc>
              <a:spcBef>
                <a:spcPct val="20000"/>
              </a:spcBef>
              <a:spcAft>
                <a:spcPct val="0"/>
              </a:spcAft>
              <a:buClr>
                <a:schemeClr val="tx2"/>
              </a:buClr>
              <a:buSzTx/>
              <a:tabLst/>
              <a:defRPr/>
            </a:pPr>
            <a:r>
              <a:rPr kumimoji="0" lang="en-US" sz="2800" b="0" i="0" u="none" strike="noStrike" kern="1200" cap="none" spc="0" normalizeH="0" baseline="0" noProof="0" dirty="0" smtClean="0">
                <a:ln>
                  <a:noFill/>
                </a:ln>
                <a:solidFill>
                  <a:schemeClr val="accent2"/>
                </a:solidFill>
                <a:effectLst/>
                <a:uLnTx/>
                <a:uFillTx/>
                <a:latin typeface="Franklin Gothic Book"/>
                <a:ea typeface="+mn-ea"/>
                <a:cs typeface="Franklin Gothic Book"/>
              </a:rPr>
              <a:t>Isolate the client’s key problems, objectives, and desired deliverables.</a:t>
            </a:r>
          </a:p>
        </p:txBody>
      </p:sp>
      <p:pic>
        <p:nvPicPr>
          <p:cNvPr id="2050" name="Picture 2" descr="C:\Users\Anna\Desktop\FC Slides\New Pics\82-Steps for proposal development.jpg"/>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436726" y="2175966"/>
            <a:ext cx="5554638" cy="3548240"/>
          </a:xfrm>
          <a:prstGeom prst="rect">
            <a:avLst/>
          </a:prstGeom>
          <a:noFill/>
          <a:effectLst/>
        </p:spPr>
      </p:pic>
      <p:sp>
        <p:nvSpPr>
          <p:cNvPr id="3" name="Content Placeholder 2"/>
          <p:cNvSpPr>
            <a:spLocks noGrp="1"/>
          </p:cNvSpPr>
          <p:nvPr>
            <p:ph idx="1"/>
          </p:nvPr>
        </p:nvSpPr>
        <p:spPr>
          <a:xfrm>
            <a:off x="783390" y="1130209"/>
            <a:ext cx="6095082" cy="930600"/>
          </a:xfrm>
        </p:spPr>
        <p:txBody>
          <a:bodyPr>
            <a:normAutofit/>
          </a:bodyPr>
          <a:lstStyle/>
          <a:p>
            <a:pPr marL="0" indent="0">
              <a:buNone/>
            </a:pPr>
            <a:r>
              <a:rPr lang="en-US" sz="2800" i="1" dirty="0" smtClean="0">
                <a:solidFill>
                  <a:schemeClr val="tx2"/>
                </a:solidFill>
              </a:rPr>
              <a:t>Assumes Full Proposal Format</a:t>
            </a:r>
            <a:endParaRPr lang="en-US" sz="2800" dirty="0" smtClean="0">
              <a:solidFill>
                <a:schemeClr val="tx2"/>
              </a:solidFill>
            </a:endParaRPr>
          </a:p>
        </p:txBody>
      </p:sp>
      <p:sp>
        <p:nvSpPr>
          <p:cNvPr id="4" name="TextBox 3"/>
          <p:cNvSpPr txBox="1"/>
          <p:nvPr/>
        </p:nvSpPr>
        <p:spPr>
          <a:xfrm>
            <a:off x="8754150" y="381661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7-4</a:t>
            </a:r>
            <a:endParaRPr lang="en-US" sz="1400" dirty="0">
              <a:solidFill>
                <a:srgbClr val="002C54"/>
              </a:solidFill>
              <a:latin typeface="Arial Black" pitchFamily="34" charset="0"/>
            </a:endParaRPr>
          </a:p>
        </p:txBody>
      </p:sp>
      <p:sp>
        <p:nvSpPr>
          <p:cNvPr id="8" name="Title 1"/>
          <p:cNvSpPr txBox="1">
            <a:spLocks/>
          </p:cNvSpPr>
          <p:nvPr/>
        </p:nvSpPr>
        <p:spPr bwMode="auto">
          <a:xfrm>
            <a:off x="783390" y="132198"/>
            <a:ext cx="807129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rgbClr val="00467F"/>
                </a:solidFill>
                <a:effectLst/>
                <a:uLnTx/>
                <a:uFillTx/>
                <a:latin typeface="Franklin Gothic Medium"/>
                <a:ea typeface="Franklin Gothic Medium" pitchFamily="34" charset="0"/>
                <a:cs typeface="Franklin Gothic Medium"/>
              </a:rPr>
              <a:t>B. Steps for Proposal Development</a:t>
            </a:r>
            <a:endParaRPr kumimoji="0" lang="en-US" sz="4000" b="0" i="0" u="none" strike="noStrike" kern="1200" cap="none" spc="0" normalizeH="0" baseline="0" noProof="0" dirty="0">
              <a:ln>
                <a:noFill/>
              </a:ln>
              <a:solidFill>
                <a:srgbClr val="00467F"/>
              </a:solidFill>
              <a:effectLst/>
              <a:uLnTx/>
              <a:uFillTx/>
              <a:latin typeface="Franklin Gothic Medium"/>
              <a:ea typeface="Franklin Gothic Medium" pitchFamily="34" charset="0"/>
              <a:cs typeface="Franklin Gothic Medium"/>
            </a:endParaRPr>
          </a:p>
        </p:txBody>
      </p:sp>
      <p:grpSp>
        <p:nvGrpSpPr>
          <p:cNvPr id="13" name="Group 12"/>
          <p:cNvGrpSpPr/>
          <p:nvPr/>
        </p:nvGrpSpPr>
        <p:grpSpPr>
          <a:xfrm>
            <a:off x="5687610" y="2199819"/>
            <a:ext cx="391343" cy="399166"/>
            <a:chOff x="5687610" y="2199819"/>
            <a:chExt cx="391343" cy="399166"/>
          </a:xfrm>
        </p:grpSpPr>
        <p:sp>
          <p:nvSpPr>
            <p:cNvPr id="11" name="Oval 10"/>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2" name="TextBox 11"/>
            <p:cNvSpPr txBox="1"/>
            <p:nvPr/>
          </p:nvSpPr>
          <p:spPr>
            <a:xfrm>
              <a:off x="5703529" y="2199819"/>
              <a:ext cx="375424" cy="369332"/>
            </a:xfrm>
            <a:prstGeom prst="rect">
              <a:avLst/>
            </a:prstGeom>
            <a:noFill/>
          </p:spPr>
          <p:txBody>
            <a:bodyPr wrap="none" rtlCol="0">
              <a:spAutoFit/>
            </a:bodyPr>
            <a:lstStyle/>
            <a:p>
              <a:r>
                <a:rPr lang="en-US" dirty="0" smtClean="0">
                  <a:solidFill>
                    <a:schemeClr val="bg1"/>
                  </a:solidFill>
                  <a:latin typeface="Franklin Gothic Book" pitchFamily="34" charset="0"/>
                </a:rPr>
                <a:t>1.</a:t>
              </a:r>
              <a:endParaRPr lang="en-US" dirty="0">
                <a:solidFill>
                  <a:schemeClr val="bg1"/>
                </a:solidFill>
                <a:latin typeface="Franklin Gothic Book" pitchFamily="34" charset="0"/>
              </a:endParaRPr>
            </a:p>
          </p:txBody>
        </p:sp>
      </p:grpSp>
      <p:sp>
        <p:nvSpPr>
          <p:cNvPr id="14"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11</a:t>
            </a:fld>
            <a:endParaRPr lang="en-US" dirty="0"/>
          </a:p>
        </p:txBody>
      </p:sp>
    </p:spTree>
    <p:extLst>
      <p:ext uri="{BB962C8B-B14F-4D97-AF65-F5344CB8AC3E}">
        <p14:creationId xmlns:p14="http://schemas.microsoft.com/office/powerpoint/2010/main" val="2327512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nna\Desktop\FC Slides\New Pics\82-Steps for proposal development.jpg"/>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436726" y="2175966"/>
            <a:ext cx="5554638" cy="3548240"/>
          </a:xfrm>
          <a:prstGeom prst="rect">
            <a:avLst/>
          </a:prstGeom>
          <a:noFill/>
        </p:spPr>
      </p:pic>
      <p:sp>
        <p:nvSpPr>
          <p:cNvPr id="3" name="Content Placeholder 2"/>
          <p:cNvSpPr>
            <a:spLocks noGrp="1"/>
          </p:cNvSpPr>
          <p:nvPr>
            <p:ph idx="1"/>
          </p:nvPr>
        </p:nvSpPr>
        <p:spPr>
          <a:xfrm>
            <a:off x="5980176" y="2176272"/>
            <a:ext cx="3154680" cy="3547872"/>
          </a:xfrm>
          <a:solidFill>
            <a:schemeClr val="accent4">
              <a:lumMod val="40000"/>
              <a:lumOff val="60000"/>
            </a:schemeClr>
          </a:solidFill>
        </p:spPr>
        <p:txBody>
          <a:bodyPr>
            <a:normAutofit/>
          </a:bodyPr>
          <a:lstStyle/>
          <a:p>
            <a:pPr marL="0" indent="0">
              <a:buClr>
                <a:schemeClr val="tx2"/>
              </a:buClr>
              <a:buNone/>
            </a:pPr>
            <a:r>
              <a:rPr lang="en-US" sz="2800" dirty="0" smtClean="0">
                <a:solidFill>
                  <a:schemeClr val="accent2"/>
                </a:solidFill>
              </a:rPr>
              <a:t>Based on the information gathered, select the appropriate solution process to use as a starting point for developing a task plan.</a:t>
            </a: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7-4</a:t>
            </a:r>
            <a:endParaRPr lang="en-US" sz="1400" dirty="0">
              <a:solidFill>
                <a:srgbClr val="002C54"/>
              </a:solidFill>
              <a:latin typeface="Arial Black" pitchFamily="34" charset="0"/>
            </a:endParaRPr>
          </a:p>
        </p:txBody>
      </p:sp>
      <p:sp>
        <p:nvSpPr>
          <p:cNvPr id="7" name="Title 1"/>
          <p:cNvSpPr>
            <a:spLocks noGrp="1"/>
          </p:cNvSpPr>
          <p:nvPr>
            <p:ph type="title"/>
          </p:nvPr>
        </p:nvSpPr>
        <p:spPr/>
        <p:txBody>
          <a:bodyPr>
            <a:normAutofit/>
          </a:bodyPr>
          <a:lstStyle/>
          <a:p>
            <a:r>
              <a:rPr lang="en-US" sz="4000" dirty="0" smtClean="0"/>
              <a:t>B. Steps for Proposal Development</a:t>
            </a:r>
            <a:endParaRPr lang="en-US" sz="4000" dirty="0"/>
          </a:p>
        </p:txBody>
      </p:sp>
      <p:grpSp>
        <p:nvGrpSpPr>
          <p:cNvPr id="10" name="Group 9"/>
          <p:cNvGrpSpPr/>
          <p:nvPr/>
        </p:nvGrpSpPr>
        <p:grpSpPr>
          <a:xfrm>
            <a:off x="5687610" y="2199819"/>
            <a:ext cx="392945" cy="399166"/>
            <a:chOff x="5687610" y="2199819"/>
            <a:chExt cx="392945" cy="399166"/>
          </a:xfrm>
        </p:grpSpPr>
        <p:sp>
          <p:nvSpPr>
            <p:cNvPr id="11" name="Oval 10"/>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2" name="TextBox 11"/>
            <p:cNvSpPr txBox="1"/>
            <p:nvPr/>
          </p:nvSpPr>
          <p:spPr>
            <a:xfrm>
              <a:off x="5703529" y="2199819"/>
              <a:ext cx="377026" cy="369332"/>
            </a:xfrm>
            <a:prstGeom prst="rect">
              <a:avLst/>
            </a:prstGeom>
            <a:noFill/>
          </p:spPr>
          <p:txBody>
            <a:bodyPr wrap="none" rtlCol="0">
              <a:spAutoFit/>
            </a:bodyPr>
            <a:lstStyle/>
            <a:p>
              <a:r>
                <a:rPr lang="en-US" dirty="0" smtClean="0">
                  <a:solidFill>
                    <a:schemeClr val="bg1"/>
                  </a:solidFill>
                  <a:latin typeface="Franklin Gothic Book" pitchFamily="34" charset="0"/>
                </a:rPr>
                <a:t>2.</a:t>
              </a:r>
              <a:endParaRPr lang="en-US" dirty="0">
                <a:solidFill>
                  <a:schemeClr val="bg1"/>
                </a:solidFill>
                <a:latin typeface="Franklin Gothic Book" pitchFamily="34" charset="0"/>
              </a:endParaRPr>
            </a:p>
          </p:txBody>
        </p:sp>
      </p:gr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12</a:t>
            </a:fld>
            <a:endParaRPr lang="en-US" dirty="0"/>
          </a:p>
        </p:txBody>
      </p:sp>
    </p:spTree>
    <p:extLst>
      <p:ext uri="{BB962C8B-B14F-4D97-AF65-F5344CB8AC3E}">
        <p14:creationId xmlns:p14="http://schemas.microsoft.com/office/powerpoint/2010/main" val="232751285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nna\Desktop\FC Slides\New Pics\82-Steps for proposal development.jpg"/>
          <p:cNvPicPr>
            <a:picLocks noChangeAspect="1" noChangeArrowheads="1"/>
          </p:cNvPicPr>
          <p:nvPr/>
        </p:nvPicPr>
        <p:blipFill>
          <a:blip r:embed="rId3">
            <a:duotone>
              <a:schemeClr val="accent4">
                <a:shade val="45000"/>
                <a:satMod val="135000"/>
              </a:schemeClr>
              <a:prstClr val="white"/>
            </a:duotone>
          </a:blip>
          <a:srcRect/>
          <a:stretch>
            <a:fillRect/>
          </a:stretch>
        </p:blipFill>
        <p:spPr bwMode="auto">
          <a:xfrm>
            <a:off x="436726" y="2175966"/>
            <a:ext cx="5554638" cy="3548240"/>
          </a:xfrm>
          <a:prstGeom prst="rect">
            <a:avLst/>
          </a:prstGeom>
          <a:noFill/>
        </p:spPr>
      </p:pic>
      <p:sp>
        <p:nvSpPr>
          <p:cNvPr id="3" name="Content Placeholder 2"/>
          <p:cNvSpPr>
            <a:spLocks noGrp="1"/>
          </p:cNvSpPr>
          <p:nvPr>
            <p:ph idx="1"/>
          </p:nvPr>
        </p:nvSpPr>
        <p:spPr>
          <a:xfrm>
            <a:off x="5980176" y="2176272"/>
            <a:ext cx="3154680" cy="3547872"/>
          </a:xfrm>
          <a:solidFill>
            <a:schemeClr val="accent4">
              <a:lumMod val="40000"/>
              <a:lumOff val="60000"/>
            </a:schemeClr>
          </a:solidFill>
        </p:spPr>
        <p:txBody>
          <a:bodyPr>
            <a:normAutofit/>
          </a:bodyPr>
          <a:lstStyle/>
          <a:p>
            <a:pPr marL="0" indent="0">
              <a:buClr>
                <a:schemeClr val="tx2"/>
              </a:buClr>
              <a:buNone/>
            </a:pPr>
            <a:r>
              <a:rPr lang="en-US" sz="2800" dirty="0" smtClean="0">
                <a:solidFill>
                  <a:schemeClr val="accent2"/>
                </a:solidFill>
              </a:rPr>
              <a:t>Modify the task plan included with the solution process to address the specific client issues.</a:t>
            </a: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7-4</a:t>
            </a:r>
            <a:endParaRPr lang="en-US" sz="1400" dirty="0">
              <a:solidFill>
                <a:srgbClr val="002C54"/>
              </a:solidFill>
              <a:latin typeface="Arial Black" pitchFamily="34" charset="0"/>
            </a:endParaRPr>
          </a:p>
        </p:txBody>
      </p:sp>
      <p:sp>
        <p:nvSpPr>
          <p:cNvPr id="7" name="Title 1"/>
          <p:cNvSpPr>
            <a:spLocks noGrp="1"/>
          </p:cNvSpPr>
          <p:nvPr>
            <p:ph type="title"/>
          </p:nvPr>
        </p:nvSpPr>
        <p:spPr>
          <a:xfrm>
            <a:off x="783390" y="132198"/>
            <a:ext cx="8071290" cy="1143000"/>
          </a:xfrm>
        </p:spPr>
        <p:txBody>
          <a:bodyPr>
            <a:normAutofit/>
          </a:bodyPr>
          <a:lstStyle/>
          <a:p>
            <a:r>
              <a:rPr lang="en-US" sz="4000" dirty="0" smtClean="0"/>
              <a:t>B. Steps for Proposal Development</a:t>
            </a:r>
            <a:endParaRPr lang="en-US" sz="4000" dirty="0"/>
          </a:p>
        </p:txBody>
      </p:sp>
      <p:grpSp>
        <p:nvGrpSpPr>
          <p:cNvPr id="9" name="Group 8"/>
          <p:cNvGrpSpPr/>
          <p:nvPr/>
        </p:nvGrpSpPr>
        <p:grpSpPr>
          <a:xfrm>
            <a:off x="5687610" y="2199819"/>
            <a:ext cx="392945" cy="399166"/>
            <a:chOff x="5687610" y="2199819"/>
            <a:chExt cx="392945" cy="399166"/>
          </a:xfrm>
        </p:grpSpPr>
        <p:sp>
          <p:nvSpPr>
            <p:cNvPr id="10" name="Oval 9"/>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1" name="TextBox 10"/>
            <p:cNvSpPr txBox="1"/>
            <p:nvPr/>
          </p:nvSpPr>
          <p:spPr>
            <a:xfrm>
              <a:off x="5703529" y="2199819"/>
              <a:ext cx="377026" cy="369332"/>
            </a:xfrm>
            <a:prstGeom prst="rect">
              <a:avLst/>
            </a:prstGeom>
            <a:noFill/>
          </p:spPr>
          <p:txBody>
            <a:bodyPr wrap="none" rtlCol="0">
              <a:spAutoFit/>
            </a:bodyPr>
            <a:lstStyle/>
            <a:p>
              <a:r>
                <a:rPr lang="en-US" dirty="0" smtClean="0">
                  <a:solidFill>
                    <a:schemeClr val="bg1"/>
                  </a:solidFill>
                  <a:latin typeface="Franklin Gothic Book" pitchFamily="34" charset="0"/>
                </a:rPr>
                <a:t>3.</a:t>
              </a:r>
              <a:endParaRPr lang="en-US" dirty="0">
                <a:solidFill>
                  <a:schemeClr val="bg1"/>
                </a:solidFill>
                <a:latin typeface="Franklin Gothic Book" pitchFamily="34" charset="0"/>
              </a:endParaRPr>
            </a:p>
          </p:txBody>
        </p:sp>
      </p:grpSp>
      <p:sp>
        <p:nvSpPr>
          <p:cNvPr id="12"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13</a:t>
            </a:fld>
            <a:endParaRPr lang="en-US" dirty="0"/>
          </a:p>
        </p:txBody>
      </p:sp>
    </p:spTree>
    <p:extLst>
      <p:ext uri="{BB962C8B-B14F-4D97-AF65-F5344CB8AC3E}">
        <p14:creationId xmlns:p14="http://schemas.microsoft.com/office/powerpoint/2010/main" val="232751285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nna\Desktop\FC Slides\New Pics\82-Steps for proposal development.jpg"/>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436726" y="2175966"/>
            <a:ext cx="5554638" cy="3548240"/>
          </a:xfrm>
          <a:prstGeom prst="rect">
            <a:avLst/>
          </a:prstGeom>
          <a:noFill/>
        </p:spPr>
      </p:pic>
      <p:sp>
        <p:nvSpPr>
          <p:cNvPr id="3" name="Content Placeholder 2"/>
          <p:cNvSpPr>
            <a:spLocks noGrp="1"/>
          </p:cNvSpPr>
          <p:nvPr>
            <p:ph idx="1"/>
          </p:nvPr>
        </p:nvSpPr>
        <p:spPr>
          <a:xfrm>
            <a:off x="5980176" y="2176272"/>
            <a:ext cx="3154680" cy="3547872"/>
          </a:xfrm>
          <a:solidFill>
            <a:schemeClr val="accent4">
              <a:lumMod val="40000"/>
              <a:lumOff val="60000"/>
            </a:schemeClr>
          </a:solidFill>
        </p:spPr>
        <p:txBody>
          <a:bodyPr>
            <a:noAutofit/>
          </a:bodyPr>
          <a:lstStyle/>
          <a:p>
            <a:pPr marL="0" indent="0">
              <a:spcBef>
                <a:spcPts val="0"/>
              </a:spcBef>
              <a:buClr>
                <a:schemeClr val="tx2"/>
              </a:buClr>
              <a:buNone/>
            </a:pPr>
            <a:r>
              <a:rPr lang="en-US" sz="2800" dirty="0" smtClean="0">
                <a:solidFill>
                  <a:schemeClr val="accent2"/>
                </a:solidFill>
              </a:rPr>
              <a:t>If the proposal is  competitive:</a:t>
            </a:r>
          </a:p>
          <a:p>
            <a:pPr marL="0" lvl="1" indent="0">
              <a:spcBef>
                <a:spcPts val="0"/>
              </a:spcBef>
            </a:pPr>
            <a:r>
              <a:rPr lang="en-US" dirty="0" smtClean="0">
                <a:solidFill>
                  <a:schemeClr val="accent2"/>
                </a:solidFill>
              </a:rPr>
              <a:t>Determine the criteria the client will use for selection..</a:t>
            </a:r>
          </a:p>
        </p:txBody>
      </p:sp>
      <p:sp>
        <p:nvSpPr>
          <p:cNvPr id="4" name="TextBox 3"/>
          <p:cNvSpPr txBox="1"/>
          <p:nvPr/>
        </p:nvSpPr>
        <p:spPr>
          <a:xfrm>
            <a:off x="8754150" y="421456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7-4</a:t>
            </a:r>
            <a:endParaRPr lang="en-US" sz="1400" dirty="0">
              <a:solidFill>
                <a:srgbClr val="002C54"/>
              </a:solidFill>
              <a:latin typeface="Arial Black" pitchFamily="34" charset="0"/>
            </a:endParaRPr>
          </a:p>
        </p:txBody>
      </p:sp>
      <p:sp>
        <p:nvSpPr>
          <p:cNvPr id="9" name="Title 1"/>
          <p:cNvSpPr>
            <a:spLocks noGrp="1"/>
          </p:cNvSpPr>
          <p:nvPr>
            <p:ph type="title"/>
          </p:nvPr>
        </p:nvSpPr>
        <p:spPr>
          <a:xfrm>
            <a:off x="783390" y="132198"/>
            <a:ext cx="8071290" cy="1143000"/>
          </a:xfrm>
        </p:spPr>
        <p:txBody>
          <a:bodyPr>
            <a:normAutofit/>
          </a:bodyPr>
          <a:lstStyle/>
          <a:p>
            <a:r>
              <a:rPr lang="en-US" sz="4000" dirty="0" smtClean="0"/>
              <a:t>B. Steps for Proposal Development</a:t>
            </a:r>
            <a:endParaRPr lang="en-US" sz="4000" dirty="0"/>
          </a:p>
        </p:txBody>
      </p:sp>
      <p:grpSp>
        <p:nvGrpSpPr>
          <p:cNvPr id="10" name="Group 9"/>
          <p:cNvGrpSpPr/>
          <p:nvPr/>
        </p:nvGrpSpPr>
        <p:grpSpPr>
          <a:xfrm>
            <a:off x="5687610" y="2199819"/>
            <a:ext cx="392945" cy="399166"/>
            <a:chOff x="5687610" y="2199819"/>
            <a:chExt cx="392945" cy="399166"/>
          </a:xfrm>
        </p:grpSpPr>
        <p:sp>
          <p:nvSpPr>
            <p:cNvPr id="11" name="Oval 10"/>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2" name="TextBox 11"/>
            <p:cNvSpPr txBox="1"/>
            <p:nvPr/>
          </p:nvSpPr>
          <p:spPr>
            <a:xfrm>
              <a:off x="5703529" y="2199819"/>
              <a:ext cx="377026" cy="369332"/>
            </a:xfrm>
            <a:prstGeom prst="rect">
              <a:avLst/>
            </a:prstGeom>
            <a:noFill/>
          </p:spPr>
          <p:txBody>
            <a:bodyPr wrap="none" rtlCol="0">
              <a:spAutoFit/>
            </a:bodyPr>
            <a:lstStyle/>
            <a:p>
              <a:r>
                <a:rPr lang="en-US" dirty="0" smtClean="0">
                  <a:solidFill>
                    <a:schemeClr val="bg1"/>
                  </a:solidFill>
                  <a:latin typeface="Franklin Gothic Book" pitchFamily="34" charset="0"/>
                </a:rPr>
                <a:t>4.</a:t>
              </a:r>
              <a:endParaRPr lang="en-US" dirty="0">
                <a:solidFill>
                  <a:schemeClr val="bg1"/>
                </a:solidFill>
                <a:latin typeface="Franklin Gothic Book" pitchFamily="34" charset="0"/>
              </a:endParaRPr>
            </a:p>
          </p:txBody>
        </p:sp>
      </p:grpSp>
      <p:sp>
        <p:nvSpPr>
          <p:cNvPr id="13"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14</a:t>
            </a:fld>
            <a:endParaRPr lang="en-US" dirty="0"/>
          </a:p>
        </p:txBody>
      </p:sp>
    </p:spTree>
    <p:extLst>
      <p:ext uri="{BB962C8B-B14F-4D97-AF65-F5344CB8AC3E}">
        <p14:creationId xmlns:p14="http://schemas.microsoft.com/office/powerpoint/2010/main" val="1032601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nna\Desktop\FC Slides\New Pics\82-Steps for proposal development.jpg"/>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436726" y="2175966"/>
            <a:ext cx="5554638" cy="3548240"/>
          </a:xfrm>
          <a:prstGeom prst="rect">
            <a:avLst/>
          </a:prstGeom>
          <a:noFill/>
        </p:spPr>
      </p:pic>
      <p:sp>
        <p:nvSpPr>
          <p:cNvPr id="3" name="Content Placeholder 2"/>
          <p:cNvSpPr>
            <a:spLocks noGrp="1"/>
          </p:cNvSpPr>
          <p:nvPr>
            <p:ph idx="1"/>
          </p:nvPr>
        </p:nvSpPr>
        <p:spPr>
          <a:xfrm>
            <a:off x="5980176" y="2176272"/>
            <a:ext cx="3154680" cy="3547872"/>
          </a:xfrm>
          <a:solidFill>
            <a:schemeClr val="accent4">
              <a:lumMod val="40000"/>
              <a:lumOff val="60000"/>
            </a:schemeClr>
          </a:solidFill>
        </p:spPr>
        <p:txBody>
          <a:bodyPr>
            <a:noAutofit/>
          </a:bodyPr>
          <a:lstStyle/>
          <a:p>
            <a:pPr marL="0" indent="0">
              <a:spcBef>
                <a:spcPts val="0"/>
              </a:spcBef>
              <a:buClr>
                <a:schemeClr val="tx2"/>
              </a:buClr>
              <a:buNone/>
            </a:pPr>
            <a:r>
              <a:rPr lang="en-US" sz="2800" dirty="0" smtClean="0">
                <a:solidFill>
                  <a:schemeClr val="accent2"/>
                </a:solidFill>
              </a:rPr>
              <a:t>If the proposal is  competitive:</a:t>
            </a:r>
          </a:p>
          <a:p>
            <a:pPr marL="0" lvl="1" indent="0">
              <a:spcBef>
                <a:spcPts val="0"/>
              </a:spcBef>
            </a:pPr>
            <a:r>
              <a:rPr lang="en-US" dirty="0" smtClean="0">
                <a:solidFill>
                  <a:schemeClr val="accent2"/>
                </a:solidFill>
              </a:rPr>
              <a:t>Compare yourself to the competition (if known) to determine your areas of strength and vulnerability.</a:t>
            </a: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7-4</a:t>
            </a:r>
            <a:endParaRPr lang="en-US" sz="1400" dirty="0">
              <a:solidFill>
                <a:srgbClr val="002C54"/>
              </a:solidFill>
              <a:latin typeface="Arial Black" pitchFamily="34" charset="0"/>
            </a:endParaRPr>
          </a:p>
        </p:txBody>
      </p:sp>
      <p:sp>
        <p:nvSpPr>
          <p:cNvPr id="9" name="Title 1"/>
          <p:cNvSpPr>
            <a:spLocks noGrp="1"/>
          </p:cNvSpPr>
          <p:nvPr>
            <p:ph type="title"/>
          </p:nvPr>
        </p:nvSpPr>
        <p:spPr>
          <a:xfrm>
            <a:off x="783390" y="132198"/>
            <a:ext cx="8071290" cy="1143000"/>
          </a:xfrm>
        </p:spPr>
        <p:txBody>
          <a:bodyPr>
            <a:normAutofit/>
          </a:bodyPr>
          <a:lstStyle/>
          <a:p>
            <a:r>
              <a:rPr lang="en-US" sz="4000" dirty="0" smtClean="0"/>
              <a:t>B. Steps for Proposal Development</a:t>
            </a:r>
            <a:endParaRPr lang="en-US" sz="4000" dirty="0"/>
          </a:p>
        </p:txBody>
      </p:sp>
      <p:grpSp>
        <p:nvGrpSpPr>
          <p:cNvPr id="2" name="Group 9"/>
          <p:cNvGrpSpPr/>
          <p:nvPr/>
        </p:nvGrpSpPr>
        <p:grpSpPr>
          <a:xfrm>
            <a:off x="5687610" y="2199819"/>
            <a:ext cx="392945" cy="399166"/>
            <a:chOff x="5687610" y="2199819"/>
            <a:chExt cx="392945" cy="399166"/>
          </a:xfrm>
        </p:grpSpPr>
        <p:sp>
          <p:nvSpPr>
            <p:cNvPr id="11" name="Oval 10"/>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2" name="TextBox 11"/>
            <p:cNvSpPr txBox="1"/>
            <p:nvPr/>
          </p:nvSpPr>
          <p:spPr>
            <a:xfrm>
              <a:off x="5703529" y="2199819"/>
              <a:ext cx="377026" cy="369332"/>
            </a:xfrm>
            <a:prstGeom prst="rect">
              <a:avLst/>
            </a:prstGeom>
            <a:noFill/>
          </p:spPr>
          <p:txBody>
            <a:bodyPr wrap="none" rtlCol="0">
              <a:spAutoFit/>
            </a:bodyPr>
            <a:lstStyle/>
            <a:p>
              <a:r>
                <a:rPr lang="en-US" dirty="0" smtClean="0">
                  <a:solidFill>
                    <a:schemeClr val="bg1"/>
                  </a:solidFill>
                  <a:latin typeface="Franklin Gothic Book" pitchFamily="34" charset="0"/>
                </a:rPr>
                <a:t>4.</a:t>
              </a:r>
              <a:endParaRPr lang="en-US" dirty="0">
                <a:solidFill>
                  <a:schemeClr val="bg1"/>
                </a:solidFill>
                <a:latin typeface="Franklin Gothic Book" pitchFamily="34" charset="0"/>
              </a:endParaRPr>
            </a:p>
          </p:txBody>
        </p:sp>
      </p:grpSp>
      <p:sp>
        <p:nvSpPr>
          <p:cNvPr id="10"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15</a:t>
            </a:fld>
            <a:endParaRPr lang="en-US" dirty="0"/>
          </a:p>
        </p:txBody>
      </p:sp>
    </p:spTree>
    <p:extLst>
      <p:ext uri="{BB962C8B-B14F-4D97-AF65-F5344CB8AC3E}">
        <p14:creationId xmlns:p14="http://schemas.microsoft.com/office/powerpoint/2010/main" val="103260144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nna\Desktop\FC Slides\New Pics\82-Steps for proposal development.jpg"/>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436726" y="2175966"/>
            <a:ext cx="5554638" cy="3548240"/>
          </a:xfrm>
          <a:prstGeom prst="rect">
            <a:avLst/>
          </a:prstGeom>
          <a:noFill/>
        </p:spPr>
      </p:pic>
      <p:sp>
        <p:nvSpPr>
          <p:cNvPr id="3" name="Content Placeholder 2"/>
          <p:cNvSpPr>
            <a:spLocks noGrp="1"/>
          </p:cNvSpPr>
          <p:nvPr>
            <p:ph idx="1"/>
          </p:nvPr>
        </p:nvSpPr>
        <p:spPr>
          <a:xfrm>
            <a:off x="5980176" y="2176272"/>
            <a:ext cx="3154680" cy="3547872"/>
          </a:xfrm>
          <a:solidFill>
            <a:schemeClr val="accent4">
              <a:lumMod val="40000"/>
              <a:lumOff val="60000"/>
            </a:schemeClr>
          </a:solidFill>
        </p:spPr>
        <p:txBody>
          <a:bodyPr>
            <a:noAutofit/>
          </a:bodyPr>
          <a:lstStyle/>
          <a:p>
            <a:pPr marL="0" indent="0">
              <a:spcBef>
                <a:spcPts val="0"/>
              </a:spcBef>
              <a:buClr>
                <a:schemeClr val="tx2"/>
              </a:buClr>
              <a:buNone/>
            </a:pPr>
            <a:r>
              <a:rPr lang="en-US" sz="2800" dirty="0" smtClean="0">
                <a:solidFill>
                  <a:schemeClr val="accent2"/>
                </a:solidFill>
              </a:rPr>
              <a:t>If the proposal is  competitive:</a:t>
            </a:r>
          </a:p>
          <a:p>
            <a:pPr marL="0" lvl="1" indent="0">
              <a:spcBef>
                <a:spcPts val="0"/>
              </a:spcBef>
            </a:pPr>
            <a:r>
              <a:rPr lang="en-US" sz="2000" dirty="0" smtClean="0">
                <a:solidFill>
                  <a:schemeClr val="accent2"/>
                </a:solidFill>
              </a:rPr>
              <a:t>Determine your key messages and the approach you will take in the proposal to most effectively address the client’s criteria, maximize your strengths, and minimize areas of vulnerability.</a:t>
            </a: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7-4</a:t>
            </a:r>
            <a:endParaRPr lang="en-US" sz="1400" dirty="0">
              <a:solidFill>
                <a:srgbClr val="002C54"/>
              </a:solidFill>
              <a:latin typeface="Arial Black" pitchFamily="34" charset="0"/>
            </a:endParaRPr>
          </a:p>
        </p:txBody>
      </p:sp>
      <p:sp>
        <p:nvSpPr>
          <p:cNvPr id="9" name="Title 1"/>
          <p:cNvSpPr>
            <a:spLocks noGrp="1"/>
          </p:cNvSpPr>
          <p:nvPr>
            <p:ph type="title"/>
          </p:nvPr>
        </p:nvSpPr>
        <p:spPr>
          <a:xfrm>
            <a:off x="783390" y="132198"/>
            <a:ext cx="8071290" cy="1143000"/>
          </a:xfrm>
        </p:spPr>
        <p:txBody>
          <a:bodyPr>
            <a:normAutofit/>
          </a:bodyPr>
          <a:lstStyle/>
          <a:p>
            <a:r>
              <a:rPr lang="en-US" sz="4000" dirty="0" smtClean="0"/>
              <a:t>B. Steps for Proposal Development</a:t>
            </a:r>
            <a:endParaRPr lang="en-US" sz="4000" dirty="0"/>
          </a:p>
        </p:txBody>
      </p:sp>
      <p:grpSp>
        <p:nvGrpSpPr>
          <p:cNvPr id="2" name="Group 9"/>
          <p:cNvGrpSpPr/>
          <p:nvPr/>
        </p:nvGrpSpPr>
        <p:grpSpPr>
          <a:xfrm>
            <a:off x="5687610" y="2199819"/>
            <a:ext cx="392945" cy="399166"/>
            <a:chOff x="5687610" y="2199819"/>
            <a:chExt cx="392945" cy="399166"/>
          </a:xfrm>
        </p:grpSpPr>
        <p:sp>
          <p:nvSpPr>
            <p:cNvPr id="11" name="Oval 10"/>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2" name="TextBox 11"/>
            <p:cNvSpPr txBox="1"/>
            <p:nvPr/>
          </p:nvSpPr>
          <p:spPr>
            <a:xfrm>
              <a:off x="5703529" y="2199819"/>
              <a:ext cx="377026" cy="369332"/>
            </a:xfrm>
            <a:prstGeom prst="rect">
              <a:avLst/>
            </a:prstGeom>
            <a:noFill/>
          </p:spPr>
          <p:txBody>
            <a:bodyPr wrap="none" rtlCol="0">
              <a:spAutoFit/>
            </a:bodyPr>
            <a:lstStyle/>
            <a:p>
              <a:r>
                <a:rPr lang="en-US" dirty="0" smtClean="0">
                  <a:solidFill>
                    <a:schemeClr val="bg1"/>
                  </a:solidFill>
                  <a:latin typeface="Franklin Gothic Book" pitchFamily="34" charset="0"/>
                </a:rPr>
                <a:t>4.</a:t>
              </a:r>
              <a:endParaRPr lang="en-US" dirty="0">
                <a:solidFill>
                  <a:schemeClr val="bg1"/>
                </a:solidFill>
                <a:latin typeface="Franklin Gothic Book" pitchFamily="34" charset="0"/>
              </a:endParaRPr>
            </a:p>
          </p:txBody>
        </p:sp>
      </p:grpSp>
      <p:sp>
        <p:nvSpPr>
          <p:cNvPr id="10"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16</a:t>
            </a:fld>
            <a:endParaRPr lang="en-US" dirty="0"/>
          </a:p>
        </p:txBody>
      </p:sp>
    </p:spTree>
    <p:extLst>
      <p:ext uri="{BB962C8B-B14F-4D97-AF65-F5344CB8AC3E}">
        <p14:creationId xmlns:p14="http://schemas.microsoft.com/office/powerpoint/2010/main" val="103260144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nna\Desktop\FC Slides\New Pics\82-Steps for proposal development.jpg"/>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436726" y="2175966"/>
            <a:ext cx="5554638" cy="3548240"/>
          </a:xfrm>
          <a:prstGeom prst="rect">
            <a:avLst/>
          </a:prstGeom>
          <a:noFill/>
        </p:spPr>
      </p:pic>
      <p:sp>
        <p:nvSpPr>
          <p:cNvPr id="3" name="Content Placeholder 2"/>
          <p:cNvSpPr>
            <a:spLocks noGrp="1"/>
          </p:cNvSpPr>
          <p:nvPr>
            <p:ph idx="1"/>
          </p:nvPr>
        </p:nvSpPr>
        <p:spPr>
          <a:xfrm>
            <a:off x="5980176" y="2176272"/>
            <a:ext cx="3154680" cy="3547872"/>
          </a:xfrm>
          <a:solidFill>
            <a:schemeClr val="accent4">
              <a:lumMod val="40000"/>
              <a:lumOff val="60000"/>
            </a:schemeClr>
          </a:solidFill>
        </p:spPr>
        <p:txBody>
          <a:bodyPr>
            <a:noAutofit/>
          </a:bodyPr>
          <a:lstStyle/>
          <a:p>
            <a:pPr marL="0" indent="0">
              <a:spcBef>
                <a:spcPts val="0"/>
              </a:spcBef>
              <a:buClr>
                <a:schemeClr val="tx2"/>
              </a:buClr>
              <a:buNone/>
            </a:pPr>
            <a:r>
              <a:rPr lang="en-US" sz="2800" dirty="0" smtClean="0">
                <a:solidFill>
                  <a:schemeClr val="accent2"/>
                </a:solidFill>
              </a:rPr>
              <a:t>Convert the task plan into a high-level work plan by adding high-level estimates of resources and elapsed time…</a:t>
            </a: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7-4</a:t>
            </a:r>
            <a:endParaRPr lang="en-US" sz="1400" dirty="0">
              <a:solidFill>
                <a:srgbClr val="002C54"/>
              </a:solidFill>
              <a:latin typeface="Arial Black" pitchFamily="34" charset="0"/>
            </a:endParaRPr>
          </a:p>
        </p:txBody>
      </p:sp>
      <p:sp>
        <p:nvSpPr>
          <p:cNvPr id="7" name="Title 1"/>
          <p:cNvSpPr>
            <a:spLocks noGrp="1"/>
          </p:cNvSpPr>
          <p:nvPr>
            <p:ph type="title"/>
          </p:nvPr>
        </p:nvSpPr>
        <p:spPr>
          <a:xfrm>
            <a:off x="783390" y="132198"/>
            <a:ext cx="8071290" cy="1143000"/>
          </a:xfrm>
        </p:spPr>
        <p:txBody>
          <a:bodyPr>
            <a:normAutofit/>
          </a:bodyPr>
          <a:lstStyle/>
          <a:p>
            <a:r>
              <a:rPr lang="en-US" sz="4000" dirty="0" smtClean="0"/>
              <a:t>B. Steps for Proposal Development</a:t>
            </a:r>
            <a:endParaRPr lang="en-US" sz="4000" dirty="0"/>
          </a:p>
        </p:txBody>
      </p:sp>
      <p:grpSp>
        <p:nvGrpSpPr>
          <p:cNvPr id="9" name="Group 8"/>
          <p:cNvGrpSpPr/>
          <p:nvPr/>
        </p:nvGrpSpPr>
        <p:grpSpPr>
          <a:xfrm>
            <a:off x="5687610" y="2199819"/>
            <a:ext cx="392945" cy="399166"/>
            <a:chOff x="5687610" y="2199819"/>
            <a:chExt cx="392945" cy="399166"/>
          </a:xfrm>
        </p:grpSpPr>
        <p:sp>
          <p:nvSpPr>
            <p:cNvPr id="10" name="Oval 9"/>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1" name="TextBox 10"/>
            <p:cNvSpPr txBox="1"/>
            <p:nvPr/>
          </p:nvSpPr>
          <p:spPr>
            <a:xfrm>
              <a:off x="5703529" y="2199819"/>
              <a:ext cx="377026" cy="369332"/>
            </a:xfrm>
            <a:prstGeom prst="rect">
              <a:avLst/>
            </a:prstGeom>
            <a:noFill/>
          </p:spPr>
          <p:txBody>
            <a:bodyPr wrap="none" rtlCol="0">
              <a:spAutoFit/>
            </a:bodyPr>
            <a:lstStyle/>
            <a:p>
              <a:r>
                <a:rPr lang="en-US" dirty="0" smtClean="0">
                  <a:solidFill>
                    <a:schemeClr val="bg1"/>
                  </a:solidFill>
                  <a:latin typeface="Franklin Gothic Book" pitchFamily="34" charset="0"/>
                </a:rPr>
                <a:t>5.</a:t>
              </a:r>
              <a:endParaRPr lang="en-US" dirty="0">
                <a:solidFill>
                  <a:schemeClr val="bg1"/>
                </a:solidFill>
                <a:latin typeface="Franklin Gothic Book" pitchFamily="34" charset="0"/>
              </a:endParaRPr>
            </a:p>
          </p:txBody>
        </p:sp>
      </p:grpSp>
      <p:sp>
        <p:nvSpPr>
          <p:cNvPr id="12"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17</a:t>
            </a:fld>
            <a:endParaRPr lang="en-US" dirty="0"/>
          </a:p>
        </p:txBody>
      </p:sp>
    </p:spTree>
    <p:extLst>
      <p:ext uri="{BB962C8B-B14F-4D97-AF65-F5344CB8AC3E}">
        <p14:creationId xmlns:p14="http://schemas.microsoft.com/office/powerpoint/2010/main" val="146483942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nna\Desktop\FC Slides\New Pics\82-Steps for proposal development.jpg"/>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436726" y="2175966"/>
            <a:ext cx="5554638" cy="3548240"/>
          </a:xfrm>
          <a:prstGeom prst="rect">
            <a:avLst/>
          </a:prstGeom>
          <a:noFill/>
        </p:spPr>
      </p:pic>
      <p:sp>
        <p:nvSpPr>
          <p:cNvPr id="3" name="Content Placeholder 2"/>
          <p:cNvSpPr>
            <a:spLocks noGrp="1"/>
          </p:cNvSpPr>
          <p:nvPr>
            <p:ph idx="1"/>
          </p:nvPr>
        </p:nvSpPr>
        <p:spPr>
          <a:xfrm>
            <a:off x="5980176" y="2176272"/>
            <a:ext cx="3154680" cy="3547872"/>
          </a:xfrm>
          <a:solidFill>
            <a:schemeClr val="accent4">
              <a:lumMod val="40000"/>
              <a:lumOff val="60000"/>
            </a:schemeClr>
          </a:solidFill>
        </p:spPr>
        <p:txBody>
          <a:bodyPr>
            <a:noAutofit/>
          </a:bodyPr>
          <a:lstStyle/>
          <a:p>
            <a:pPr marL="0" indent="0">
              <a:spcBef>
                <a:spcPts val="0"/>
              </a:spcBef>
              <a:buClr>
                <a:schemeClr val="tx2"/>
              </a:buClr>
              <a:buNone/>
            </a:pPr>
            <a:r>
              <a:rPr lang="en-US" sz="2800" dirty="0" smtClean="0">
                <a:solidFill>
                  <a:schemeClr val="accent2"/>
                </a:solidFill>
              </a:rPr>
              <a:t>…compute fees; adjust estimates and the high-level work plan, if it is deemed necessary, to come reasonably close to the client’s budget.</a:t>
            </a: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7-4</a:t>
            </a:r>
            <a:endParaRPr lang="en-US" sz="1400" dirty="0">
              <a:solidFill>
                <a:srgbClr val="002C54"/>
              </a:solidFill>
              <a:latin typeface="Arial Black" pitchFamily="34" charset="0"/>
            </a:endParaRPr>
          </a:p>
        </p:txBody>
      </p:sp>
      <p:sp>
        <p:nvSpPr>
          <p:cNvPr id="7" name="Title 1"/>
          <p:cNvSpPr>
            <a:spLocks noGrp="1"/>
          </p:cNvSpPr>
          <p:nvPr>
            <p:ph type="title"/>
          </p:nvPr>
        </p:nvSpPr>
        <p:spPr>
          <a:xfrm>
            <a:off x="783390" y="132198"/>
            <a:ext cx="8071290" cy="1143000"/>
          </a:xfrm>
        </p:spPr>
        <p:txBody>
          <a:bodyPr>
            <a:normAutofit/>
          </a:bodyPr>
          <a:lstStyle/>
          <a:p>
            <a:r>
              <a:rPr lang="en-US" sz="4000" dirty="0" smtClean="0"/>
              <a:t>B. Steps for Proposal Development</a:t>
            </a:r>
            <a:endParaRPr lang="en-US" sz="4000" dirty="0"/>
          </a:p>
        </p:txBody>
      </p:sp>
      <p:grpSp>
        <p:nvGrpSpPr>
          <p:cNvPr id="2" name="Group 8"/>
          <p:cNvGrpSpPr/>
          <p:nvPr/>
        </p:nvGrpSpPr>
        <p:grpSpPr>
          <a:xfrm>
            <a:off x="5687610" y="2199819"/>
            <a:ext cx="392945" cy="399166"/>
            <a:chOff x="5687610" y="2199819"/>
            <a:chExt cx="392945" cy="399166"/>
          </a:xfrm>
        </p:grpSpPr>
        <p:sp>
          <p:nvSpPr>
            <p:cNvPr id="10" name="Oval 9"/>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1" name="TextBox 10"/>
            <p:cNvSpPr txBox="1"/>
            <p:nvPr/>
          </p:nvSpPr>
          <p:spPr>
            <a:xfrm>
              <a:off x="5703529" y="2199819"/>
              <a:ext cx="377026" cy="369332"/>
            </a:xfrm>
            <a:prstGeom prst="rect">
              <a:avLst/>
            </a:prstGeom>
            <a:noFill/>
          </p:spPr>
          <p:txBody>
            <a:bodyPr wrap="none" rtlCol="0">
              <a:spAutoFit/>
            </a:bodyPr>
            <a:lstStyle/>
            <a:p>
              <a:r>
                <a:rPr lang="en-US" dirty="0" smtClean="0">
                  <a:solidFill>
                    <a:schemeClr val="bg1"/>
                  </a:solidFill>
                  <a:latin typeface="Franklin Gothic Book" pitchFamily="34" charset="0"/>
                </a:rPr>
                <a:t>5.</a:t>
              </a:r>
              <a:endParaRPr lang="en-US" dirty="0">
                <a:solidFill>
                  <a:schemeClr val="bg1"/>
                </a:solidFill>
                <a:latin typeface="Franklin Gothic Book" pitchFamily="34" charset="0"/>
              </a:endParaRPr>
            </a:p>
          </p:txBody>
        </p:sp>
      </p:gr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18</a:t>
            </a:fld>
            <a:endParaRPr lang="en-US" dirty="0"/>
          </a:p>
        </p:txBody>
      </p:sp>
    </p:spTree>
    <p:extLst>
      <p:ext uri="{BB962C8B-B14F-4D97-AF65-F5344CB8AC3E}">
        <p14:creationId xmlns:p14="http://schemas.microsoft.com/office/powerpoint/2010/main" val="146483942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nna\Desktop\FC Slides\New Pics\82-Steps for proposal development.jpg"/>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436726" y="2175966"/>
            <a:ext cx="5554638" cy="3548240"/>
          </a:xfrm>
          <a:prstGeom prst="rect">
            <a:avLst/>
          </a:prstGeom>
          <a:noFill/>
        </p:spPr>
      </p:pic>
      <p:sp>
        <p:nvSpPr>
          <p:cNvPr id="3" name="Content Placeholder 2"/>
          <p:cNvSpPr>
            <a:spLocks noGrp="1"/>
          </p:cNvSpPr>
          <p:nvPr>
            <p:ph idx="1"/>
          </p:nvPr>
        </p:nvSpPr>
        <p:spPr>
          <a:xfrm>
            <a:off x="5980176" y="2176272"/>
            <a:ext cx="3154680" cy="3547872"/>
          </a:xfrm>
          <a:solidFill>
            <a:schemeClr val="accent4">
              <a:lumMod val="40000"/>
              <a:lumOff val="60000"/>
            </a:schemeClr>
          </a:solidFill>
        </p:spPr>
        <p:txBody>
          <a:bodyPr>
            <a:noAutofit/>
          </a:bodyPr>
          <a:lstStyle/>
          <a:p>
            <a:pPr marL="0" indent="0">
              <a:buClr>
                <a:schemeClr val="tx2"/>
              </a:buClr>
              <a:buNone/>
            </a:pPr>
            <a:r>
              <a:rPr lang="en-US" sz="2800" dirty="0" smtClean="0">
                <a:solidFill>
                  <a:schemeClr val="accent2"/>
                </a:solidFill>
              </a:rPr>
              <a:t>Determine the appropriate consulting personnel references, and past experiences to include in the proposal.</a:t>
            </a:r>
            <a:endParaRPr lang="en-US" sz="2800" dirty="0">
              <a:solidFill>
                <a:schemeClr val="accent2"/>
              </a:solidFill>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7-4</a:t>
            </a:r>
            <a:endParaRPr lang="en-US" sz="1400" dirty="0">
              <a:solidFill>
                <a:srgbClr val="002C54"/>
              </a:solidFill>
              <a:latin typeface="Arial Black" pitchFamily="34" charset="0"/>
            </a:endParaRPr>
          </a:p>
        </p:txBody>
      </p:sp>
      <p:sp>
        <p:nvSpPr>
          <p:cNvPr id="7" name="Title 1"/>
          <p:cNvSpPr>
            <a:spLocks noGrp="1"/>
          </p:cNvSpPr>
          <p:nvPr>
            <p:ph type="title"/>
          </p:nvPr>
        </p:nvSpPr>
        <p:spPr>
          <a:xfrm>
            <a:off x="783390" y="132198"/>
            <a:ext cx="8071290" cy="1143000"/>
          </a:xfrm>
        </p:spPr>
        <p:txBody>
          <a:bodyPr>
            <a:normAutofit/>
          </a:bodyPr>
          <a:lstStyle/>
          <a:p>
            <a:r>
              <a:rPr lang="en-US" sz="4000" dirty="0" smtClean="0"/>
              <a:t>B. Steps for Proposal Development</a:t>
            </a:r>
            <a:endParaRPr lang="en-US" sz="4000" dirty="0"/>
          </a:p>
        </p:txBody>
      </p:sp>
      <p:grpSp>
        <p:nvGrpSpPr>
          <p:cNvPr id="9" name="Group 8"/>
          <p:cNvGrpSpPr/>
          <p:nvPr/>
        </p:nvGrpSpPr>
        <p:grpSpPr>
          <a:xfrm>
            <a:off x="5687610" y="2199819"/>
            <a:ext cx="392945" cy="399166"/>
            <a:chOff x="5687610" y="2199819"/>
            <a:chExt cx="392945" cy="399166"/>
          </a:xfrm>
        </p:grpSpPr>
        <p:sp>
          <p:nvSpPr>
            <p:cNvPr id="10" name="Oval 9"/>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1" name="TextBox 10"/>
            <p:cNvSpPr txBox="1"/>
            <p:nvPr/>
          </p:nvSpPr>
          <p:spPr>
            <a:xfrm>
              <a:off x="5703529" y="2199819"/>
              <a:ext cx="377026" cy="369332"/>
            </a:xfrm>
            <a:prstGeom prst="rect">
              <a:avLst/>
            </a:prstGeom>
            <a:noFill/>
          </p:spPr>
          <p:txBody>
            <a:bodyPr wrap="none" rtlCol="0">
              <a:spAutoFit/>
            </a:bodyPr>
            <a:lstStyle/>
            <a:p>
              <a:r>
                <a:rPr lang="en-US" dirty="0" smtClean="0">
                  <a:solidFill>
                    <a:schemeClr val="bg1"/>
                  </a:solidFill>
                  <a:latin typeface="Franklin Gothic Book" pitchFamily="34" charset="0"/>
                </a:rPr>
                <a:t>6.</a:t>
              </a:r>
              <a:endParaRPr lang="en-US" dirty="0">
                <a:solidFill>
                  <a:schemeClr val="bg1"/>
                </a:solidFill>
                <a:latin typeface="Franklin Gothic Book" pitchFamily="34" charset="0"/>
              </a:endParaRPr>
            </a:p>
          </p:txBody>
        </p:sp>
      </p:grpSp>
      <p:sp>
        <p:nvSpPr>
          <p:cNvPr id="12"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19</a:t>
            </a:fld>
            <a:endParaRPr lang="en-US" dirty="0"/>
          </a:p>
        </p:txBody>
      </p:sp>
    </p:spTree>
    <p:extLst>
      <p:ext uri="{BB962C8B-B14F-4D97-AF65-F5344CB8AC3E}">
        <p14:creationId xmlns:p14="http://schemas.microsoft.com/office/powerpoint/2010/main" val="146483942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4"/>
          <p:cNvSpPr>
            <a:spLocks noGrp="1"/>
          </p:cNvSpPr>
          <p:nvPr>
            <p:ph type="title"/>
          </p:nvPr>
        </p:nvSpPr>
        <p:spPr>
          <a:xfrm>
            <a:off x="783390" y="132198"/>
            <a:ext cx="8071290" cy="1143000"/>
          </a:xfrm>
        </p:spPr>
        <p:txBody>
          <a:bodyPr>
            <a:normAutofit/>
          </a:bodyPr>
          <a:lstStyle/>
          <a:p>
            <a:r>
              <a:rPr lang="en-US" dirty="0" smtClean="0"/>
              <a:t>The Facilitative Consultant</a:t>
            </a:r>
            <a:endParaRPr lang="en-US" dirty="0"/>
          </a:p>
        </p:txBody>
      </p:sp>
      <p:sp>
        <p:nvSpPr>
          <p:cNvPr id="29" name="Content Placeholder 5"/>
          <p:cNvSpPr>
            <a:spLocks noGrp="1"/>
          </p:cNvSpPr>
          <p:nvPr>
            <p:ph idx="1"/>
          </p:nvPr>
        </p:nvSpPr>
        <p:spPr>
          <a:xfrm>
            <a:off x="783390" y="2402006"/>
            <a:ext cx="8071290" cy="3954343"/>
          </a:xfrm>
        </p:spPr>
        <p:txBody>
          <a:bodyPr numCol="2">
            <a:noAutofit/>
          </a:bodyPr>
          <a:lstStyle/>
          <a:p>
            <a:pPr marL="514350" indent="-514350">
              <a:buFont typeface="+mj-lt"/>
              <a:buAutoNum type="alphaUcPeriod"/>
            </a:pPr>
            <a:r>
              <a:rPr lang="en-US" sz="2400" dirty="0" smtClean="0"/>
              <a:t>Types of Proposals </a:t>
            </a:r>
          </a:p>
          <a:p>
            <a:pPr marL="514350" indent="-514350">
              <a:buFont typeface="+mj-lt"/>
              <a:buAutoNum type="alphaUcPeriod"/>
            </a:pPr>
            <a:r>
              <a:rPr lang="en-US" sz="2400" dirty="0" smtClean="0"/>
              <a:t>Steps for Proposal Development</a:t>
            </a:r>
          </a:p>
          <a:p>
            <a:pPr marL="514350" indent="-514350">
              <a:buFont typeface="+mj-lt"/>
              <a:buAutoNum type="alphaUcPeriod"/>
            </a:pPr>
            <a:r>
              <a:rPr lang="en-US" sz="2400" dirty="0" smtClean="0"/>
              <a:t>Developing the Proposal </a:t>
            </a:r>
            <a:br>
              <a:rPr lang="en-US" sz="2400" dirty="0" smtClean="0"/>
            </a:br>
            <a:r>
              <a:rPr lang="en-US" sz="2400" dirty="0" smtClean="0"/>
              <a:t>with the Client                  </a:t>
            </a:r>
          </a:p>
          <a:p>
            <a:pPr marL="514350" indent="-514350">
              <a:buFont typeface="+mj-lt"/>
              <a:buAutoNum type="alphaUcPeriod"/>
            </a:pPr>
            <a:r>
              <a:rPr lang="en-US" sz="2400" dirty="0" smtClean="0"/>
              <a:t>Defining Roles</a:t>
            </a:r>
          </a:p>
          <a:p>
            <a:pPr marL="514350" indent="-514350">
              <a:buFont typeface="+mj-lt"/>
              <a:buAutoNum type="alphaUcPeriod"/>
            </a:pPr>
            <a:r>
              <a:rPr lang="en-US" sz="2400" dirty="0" smtClean="0"/>
              <a:t>Scoping the Engagement</a:t>
            </a:r>
          </a:p>
          <a:p>
            <a:pPr marL="514350" indent="-514350">
              <a:buFont typeface="+mj-lt"/>
              <a:buAutoNum type="alphaUcPeriod"/>
            </a:pPr>
            <a:r>
              <a:rPr lang="en-US" sz="2400" dirty="0" smtClean="0"/>
              <a:t>Sample Business Area Diagram</a:t>
            </a:r>
          </a:p>
          <a:p>
            <a:pPr marL="514350" indent="-514350">
              <a:buFont typeface="+mj-lt"/>
              <a:buAutoNum type="alphaUcPeriod"/>
            </a:pPr>
            <a:r>
              <a:rPr lang="en-US" sz="2400" dirty="0" smtClean="0"/>
              <a:t>Sample Deliverables List</a:t>
            </a:r>
          </a:p>
          <a:p>
            <a:pPr marL="514350" indent="-514350">
              <a:buFont typeface="+mj-lt"/>
              <a:buAutoNum type="alphaUcPeriod"/>
            </a:pPr>
            <a:r>
              <a:rPr lang="en-US" sz="2400" dirty="0" smtClean="0"/>
              <a:t>Sample Task List</a:t>
            </a:r>
          </a:p>
          <a:p>
            <a:pPr marL="514350" indent="-514350">
              <a:buFont typeface="+mj-lt"/>
              <a:buAutoNum type="alphaUcPeriod"/>
            </a:pPr>
            <a:r>
              <a:rPr lang="en-US" sz="2400" dirty="0" smtClean="0"/>
              <a:t>Sample Statement of Work</a:t>
            </a:r>
          </a:p>
          <a:p>
            <a:pPr marL="514350" indent="-514350">
              <a:buFont typeface="+mj-lt"/>
              <a:buAutoNum type="alphaUcPeriod"/>
            </a:pPr>
            <a:r>
              <a:rPr lang="en-US" sz="2400" dirty="0" smtClean="0"/>
              <a:t>Sample Letter Proposal</a:t>
            </a:r>
          </a:p>
          <a:p>
            <a:pPr marL="514350" indent="-514350">
              <a:buFont typeface="+mj-lt"/>
              <a:buAutoNum type="alphaUcPeriod"/>
            </a:pPr>
            <a:r>
              <a:rPr lang="en-US" sz="2400" dirty="0" smtClean="0"/>
              <a:t>Sample Full Proposal</a:t>
            </a:r>
          </a:p>
        </p:txBody>
      </p:sp>
      <p:sp>
        <p:nvSpPr>
          <p:cNvPr id="5" name="Slide Number Placeholder 3"/>
          <p:cNvSpPr>
            <a:spLocks noGrp="1"/>
          </p:cNvSpPr>
          <p:nvPr>
            <p:ph type="sldNum" sz="quarter" idx="10"/>
          </p:nvPr>
        </p:nvSpPr>
        <p:spPr/>
        <p:txBody>
          <a:bodyPr/>
          <a:lstStyle/>
          <a:p>
            <a:fld id="{F29FD61F-2294-5D42-A9D7-9928D42B3773}" type="slidenum">
              <a:rPr lang="en-US" smtClean="0"/>
              <a:pPr/>
              <a:t>2</a:t>
            </a:fld>
            <a:endParaRPr lang="en-US" dirty="0"/>
          </a:p>
        </p:txBody>
      </p:sp>
      <p:sp>
        <p:nvSpPr>
          <p:cNvPr id="30" name="Title 4"/>
          <p:cNvSpPr txBox="1">
            <a:spLocks/>
          </p:cNvSpPr>
          <p:nvPr/>
        </p:nvSpPr>
        <p:spPr>
          <a:xfrm>
            <a:off x="783390" y="1046142"/>
            <a:ext cx="8071290" cy="1160749"/>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Defining the need </a:t>
            </a:r>
            <a:b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b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Part III: Proposing</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Tree>
    <p:extLst>
      <p:ext uri="{BB962C8B-B14F-4D97-AF65-F5344CB8AC3E}">
        <p14:creationId xmlns:p14="http://schemas.microsoft.com/office/powerpoint/2010/main" val="122386751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nna\Desktop\FC Slides\New Pics\82-Steps for proposal development.jpg"/>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436726" y="2175966"/>
            <a:ext cx="5554638" cy="3548240"/>
          </a:xfrm>
          <a:prstGeom prst="rect">
            <a:avLst/>
          </a:prstGeom>
          <a:noFill/>
        </p:spPr>
      </p:pic>
      <p:sp>
        <p:nvSpPr>
          <p:cNvPr id="3" name="Content Placeholder 2"/>
          <p:cNvSpPr>
            <a:spLocks noGrp="1"/>
          </p:cNvSpPr>
          <p:nvPr>
            <p:ph idx="1"/>
          </p:nvPr>
        </p:nvSpPr>
        <p:spPr>
          <a:xfrm>
            <a:off x="5980176" y="2176272"/>
            <a:ext cx="3154680" cy="3547872"/>
          </a:xfrm>
          <a:solidFill>
            <a:schemeClr val="accent4">
              <a:lumMod val="40000"/>
              <a:lumOff val="60000"/>
            </a:schemeClr>
          </a:solidFill>
        </p:spPr>
        <p:txBody>
          <a:bodyPr>
            <a:noAutofit/>
          </a:bodyPr>
          <a:lstStyle/>
          <a:p>
            <a:pPr marL="0" indent="0">
              <a:buClr>
                <a:schemeClr val="tx2"/>
              </a:buClr>
              <a:buNone/>
            </a:pPr>
            <a:r>
              <a:rPr lang="en-US" sz="2800" dirty="0" smtClean="0">
                <a:solidFill>
                  <a:schemeClr val="accent2"/>
                </a:solidFill>
              </a:rPr>
              <a:t>Draft the proposal sections with the exception of the Executive Summary and Appendix.</a:t>
            </a: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7-5</a:t>
            </a:r>
            <a:endParaRPr lang="en-US" sz="1400" dirty="0">
              <a:solidFill>
                <a:srgbClr val="002C54"/>
              </a:solidFill>
              <a:latin typeface="Arial Black" pitchFamily="34" charset="0"/>
            </a:endParaRPr>
          </a:p>
        </p:txBody>
      </p:sp>
      <p:sp>
        <p:nvSpPr>
          <p:cNvPr id="7" name="Title 1"/>
          <p:cNvSpPr>
            <a:spLocks noGrp="1"/>
          </p:cNvSpPr>
          <p:nvPr>
            <p:ph type="title"/>
          </p:nvPr>
        </p:nvSpPr>
        <p:spPr>
          <a:xfrm>
            <a:off x="783390" y="132198"/>
            <a:ext cx="8071290" cy="1143000"/>
          </a:xfrm>
        </p:spPr>
        <p:txBody>
          <a:bodyPr>
            <a:normAutofit/>
          </a:bodyPr>
          <a:lstStyle/>
          <a:p>
            <a:r>
              <a:rPr lang="en-US" sz="4000" dirty="0" smtClean="0"/>
              <a:t>B. Steps for Proposal Development</a:t>
            </a:r>
            <a:endParaRPr lang="en-US" sz="4000" dirty="0"/>
          </a:p>
        </p:txBody>
      </p:sp>
      <p:grpSp>
        <p:nvGrpSpPr>
          <p:cNvPr id="8" name="Group 7"/>
          <p:cNvGrpSpPr/>
          <p:nvPr/>
        </p:nvGrpSpPr>
        <p:grpSpPr>
          <a:xfrm>
            <a:off x="5687610" y="2199819"/>
            <a:ext cx="375313" cy="399166"/>
            <a:chOff x="5687610" y="2199819"/>
            <a:chExt cx="375313" cy="399166"/>
          </a:xfrm>
        </p:grpSpPr>
        <p:sp>
          <p:nvSpPr>
            <p:cNvPr id="10" name="Oval 9"/>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1" name="TextBox 10"/>
            <p:cNvSpPr txBox="1"/>
            <p:nvPr/>
          </p:nvSpPr>
          <p:spPr>
            <a:xfrm>
              <a:off x="5703529" y="2199819"/>
              <a:ext cx="351635" cy="369332"/>
            </a:xfrm>
            <a:prstGeom prst="rect">
              <a:avLst/>
            </a:prstGeom>
            <a:noFill/>
          </p:spPr>
          <p:txBody>
            <a:bodyPr wrap="none" rtlCol="0">
              <a:spAutoFit/>
            </a:bodyPr>
            <a:lstStyle/>
            <a:p>
              <a:r>
                <a:rPr lang="en-US" dirty="0" smtClean="0">
                  <a:solidFill>
                    <a:schemeClr val="bg1"/>
                  </a:solidFill>
                  <a:latin typeface="Franklin Gothic Book" pitchFamily="34" charset="0"/>
                </a:rPr>
                <a:t>7.</a:t>
              </a:r>
              <a:endParaRPr lang="en-US" dirty="0">
                <a:solidFill>
                  <a:schemeClr val="bg1"/>
                </a:solidFill>
                <a:latin typeface="Franklin Gothic Book" pitchFamily="34" charset="0"/>
              </a:endParaRPr>
            </a:p>
          </p:txBody>
        </p:sp>
      </p:grpSp>
      <p:sp>
        <p:nvSpPr>
          <p:cNvPr id="12"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20</a:t>
            </a:fld>
            <a:endParaRPr lang="en-US" dirty="0"/>
          </a:p>
        </p:txBody>
      </p:sp>
    </p:spTree>
    <p:extLst>
      <p:ext uri="{BB962C8B-B14F-4D97-AF65-F5344CB8AC3E}">
        <p14:creationId xmlns:p14="http://schemas.microsoft.com/office/powerpoint/2010/main" val="65882207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nna\Desktop\FC Slides\New Pics\82-Steps for proposal development.jpg"/>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436726" y="2175966"/>
            <a:ext cx="5554638" cy="3548240"/>
          </a:xfrm>
          <a:prstGeom prst="rect">
            <a:avLst/>
          </a:prstGeom>
          <a:noFill/>
        </p:spPr>
      </p:pic>
      <p:sp>
        <p:nvSpPr>
          <p:cNvPr id="3" name="Content Placeholder 2"/>
          <p:cNvSpPr>
            <a:spLocks noGrp="1"/>
          </p:cNvSpPr>
          <p:nvPr>
            <p:ph idx="1"/>
          </p:nvPr>
        </p:nvSpPr>
        <p:spPr>
          <a:xfrm>
            <a:off x="5980176" y="2176272"/>
            <a:ext cx="3154680" cy="3547872"/>
          </a:xfrm>
          <a:solidFill>
            <a:schemeClr val="accent4">
              <a:lumMod val="40000"/>
              <a:lumOff val="60000"/>
            </a:schemeClr>
          </a:solidFill>
        </p:spPr>
        <p:txBody>
          <a:bodyPr>
            <a:noAutofit/>
          </a:bodyPr>
          <a:lstStyle/>
          <a:p>
            <a:pPr marL="0" indent="0">
              <a:buClr>
                <a:schemeClr val="tx2"/>
              </a:buClr>
              <a:buNone/>
            </a:pPr>
            <a:r>
              <a:rPr lang="en-US" sz="2800" dirty="0" smtClean="0">
                <a:solidFill>
                  <a:schemeClr val="accent2"/>
                </a:solidFill>
              </a:rPr>
              <a:t>Draft the Executive Summary to highlight key proposal points.</a:t>
            </a: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7-5</a:t>
            </a:r>
            <a:endParaRPr lang="en-US" sz="1400" dirty="0">
              <a:solidFill>
                <a:srgbClr val="002C54"/>
              </a:solidFill>
              <a:latin typeface="Arial Black" pitchFamily="34" charset="0"/>
            </a:endParaRPr>
          </a:p>
        </p:txBody>
      </p:sp>
      <p:sp>
        <p:nvSpPr>
          <p:cNvPr id="8" name="Title 1"/>
          <p:cNvSpPr>
            <a:spLocks noGrp="1"/>
          </p:cNvSpPr>
          <p:nvPr>
            <p:ph type="title"/>
          </p:nvPr>
        </p:nvSpPr>
        <p:spPr>
          <a:xfrm>
            <a:off x="783390" y="132198"/>
            <a:ext cx="8071290" cy="1143000"/>
          </a:xfrm>
        </p:spPr>
        <p:txBody>
          <a:bodyPr>
            <a:normAutofit/>
          </a:bodyPr>
          <a:lstStyle/>
          <a:p>
            <a:r>
              <a:rPr lang="en-US" sz="4000" dirty="0" smtClean="0"/>
              <a:t>B. Steps for Proposal Development</a:t>
            </a:r>
            <a:endParaRPr lang="en-US" sz="4000" dirty="0"/>
          </a:p>
        </p:txBody>
      </p:sp>
      <p:grpSp>
        <p:nvGrpSpPr>
          <p:cNvPr id="9" name="Group 8"/>
          <p:cNvGrpSpPr/>
          <p:nvPr/>
        </p:nvGrpSpPr>
        <p:grpSpPr>
          <a:xfrm>
            <a:off x="5687610" y="2199819"/>
            <a:ext cx="392945" cy="399166"/>
            <a:chOff x="5687610" y="2199819"/>
            <a:chExt cx="392945" cy="399166"/>
          </a:xfrm>
        </p:grpSpPr>
        <p:sp>
          <p:nvSpPr>
            <p:cNvPr id="10" name="Oval 9"/>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1" name="TextBox 10"/>
            <p:cNvSpPr txBox="1"/>
            <p:nvPr/>
          </p:nvSpPr>
          <p:spPr>
            <a:xfrm>
              <a:off x="5703529" y="2199819"/>
              <a:ext cx="377026" cy="369332"/>
            </a:xfrm>
            <a:prstGeom prst="rect">
              <a:avLst/>
            </a:prstGeom>
            <a:noFill/>
          </p:spPr>
          <p:txBody>
            <a:bodyPr wrap="none" rtlCol="0">
              <a:spAutoFit/>
            </a:bodyPr>
            <a:lstStyle/>
            <a:p>
              <a:r>
                <a:rPr lang="en-US" dirty="0" smtClean="0">
                  <a:solidFill>
                    <a:schemeClr val="bg1"/>
                  </a:solidFill>
                  <a:latin typeface="Franklin Gothic Book" pitchFamily="34" charset="0"/>
                </a:rPr>
                <a:t>8.</a:t>
              </a:r>
              <a:endParaRPr lang="en-US" dirty="0">
                <a:solidFill>
                  <a:schemeClr val="bg1"/>
                </a:solidFill>
                <a:latin typeface="Franklin Gothic Book" pitchFamily="34" charset="0"/>
              </a:endParaRPr>
            </a:p>
          </p:txBody>
        </p:sp>
      </p:grpSp>
      <p:sp>
        <p:nvSpPr>
          <p:cNvPr id="12"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21</a:t>
            </a:fld>
            <a:endParaRPr lang="en-US" dirty="0"/>
          </a:p>
        </p:txBody>
      </p:sp>
    </p:spTree>
    <p:extLst>
      <p:ext uri="{BB962C8B-B14F-4D97-AF65-F5344CB8AC3E}">
        <p14:creationId xmlns:p14="http://schemas.microsoft.com/office/powerpoint/2010/main" val="65882207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nna\Desktop\FC Slides\New Pics\82-Steps for proposal development.jpg"/>
          <p:cNvPicPr>
            <a:picLocks noChangeAspect="1" noChangeArrowheads="1"/>
          </p:cNvPicPr>
          <p:nvPr/>
        </p:nvPicPr>
        <p:blipFill>
          <a:blip r:embed="rId2">
            <a:duotone>
              <a:schemeClr val="accent4">
                <a:shade val="45000"/>
                <a:satMod val="135000"/>
              </a:schemeClr>
              <a:prstClr val="white"/>
            </a:duotone>
          </a:blip>
          <a:srcRect/>
          <a:stretch>
            <a:fillRect/>
          </a:stretch>
        </p:blipFill>
        <p:spPr bwMode="auto">
          <a:xfrm>
            <a:off x="436726" y="2175966"/>
            <a:ext cx="5554638" cy="3548240"/>
          </a:xfrm>
          <a:prstGeom prst="rect">
            <a:avLst/>
          </a:prstGeom>
          <a:noFill/>
        </p:spPr>
      </p:pic>
      <p:sp>
        <p:nvSpPr>
          <p:cNvPr id="3" name="Content Placeholder 2"/>
          <p:cNvSpPr>
            <a:spLocks noGrp="1"/>
          </p:cNvSpPr>
          <p:nvPr>
            <p:ph idx="1"/>
          </p:nvPr>
        </p:nvSpPr>
        <p:spPr>
          <a:xfrm>
            <a:off x="5980176" y="2176272"/>
            <a:ext cx="3154680" cy="3547872"/>
          </a:xfrm>
          <a:solidFill>
            <a:schemeClr val="accent4">
              <a:lumMod val="40000"/>
              <a:lumOff val="60000"/>
            </a:schemeClr>
          </a:solidFill>
        </p:spPr>
        <p:txBody>
          <a:bodyPr>
            <a:noAutofit/>
          </a:bodyPr>
          <a:lstStyle/>
          <a:p>
            <a:pPr marL="0" indent="0">
              <a:buClr>
                <a:schemeClr val="tx2"/>
              </a:buClr>
              <a:buNone/>
            </a:pPr>
            <a:r>
              <a:rPr lang="en-US" sz="2800" dirty="0" smtClean="0">
                <a:solidFill>
                  <a:schemeClr val="accent2"/>
                </a:solidFill>
              </a:rPr>
              <a:t>Consider</a:t>
            </a:r>
            <a:r>
              <a:rPr lang="en-US" sz="2600" dirty="0" smtClean="0">
                <a:solidFill>
                  <a:schemeClr val="accent2"/>
                </a:solidFill>
              </a:rPr>
              <a:t> including the high-level work plan and a sample deliverable in the Appendix.</a:t>
            </a:r>
          </a:p>
          <a:p>
            <a:pPr marL="0" indent="0">
              <a:buNone/>
            </a:pPr>
            <a:endParaRPr lang="en-US" sz="2600" dirty="0">
              <a:solidFill>
                <a:schemeClr val="accent2"/>
              </a:solidFill>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7-5</a:t>
            </a:r>
            <a:endParaRPr lang="en-US" sz="1400" dirty="0">
              <a:solidFill>
                <a:srgbClr val="002C54"/>
              </a:solidFill>
              <a:latin typeface="Arial Black" pitchFamily="34" charset="0"/>
            </a:endParaRPr>
          </a:p>
        </p:txBody>
      </p:sp>
      <p:sp>
        <p:nvSpPr>
          <p:cNvPr id="8" name="Title 1"/>
          <p:cNvSpPr>
            <a:spLocks noGrp="1"/>
          </p:cNvSpPr>
          <p:nvPr>
            <p:ph type="title"/>
          </p:nvPr>
        </p:nvSpPr>
        <p:spPr>
          <a:xfrm>
            <a:off x="783390" y="132198"/>
            <a:ext cx="8071290" cy="1143000"/>
          </a:xfrm>
        </p:spPr>
        <p:txBody>
          <a:bodyPr>
            <a:normAutofit/>
          </a:bodyPr>
          <a:lstStyle/>
          <a:p>
            <a:r>
              <a:rPr lang="en-US" sz="4000" dirty="0" smtClean="0"/>
              <a:t>B. Steps for Proposal Development</a:t>
            </a:r>
            <a:endParaRPr lang="en-US" sz="4000" dirty="0"/>
          </a:p>
        </p:txBody>
      </p:sp>
      <p:grpSp>
        <p:nvGrpSpPr>
          <p:cNvPr id="9" name="Group 8"/>
          <p:cNvGrpSpPr/>
          <p:nvPr/>
        </p:nvGrpSpPr>
        <p:grpSpPr>
          <a:xfrm>
            <a:off x="5687610" y="2199819"/>
            <a:ext cx="392945" cy="399166"/>
            <a:chOff x="5687610" y="2199819"/>
            <a:chExt cx="392945" cy="399166"/>
          </a:xfrm>
        </p:grpSpPr>
        <p:sp>
          <p:nvSpPr>
            <p:cNvPr id="10" name="Oval 9"/>
            <p:cNvSpPr/>
            <p:nvPr/>
          </p:nvSpPr>
          <p:spPr>
            <a:xfrm>
              <a:off x="5687610" y="2223672"/>
              <a:ext cx="375313" cy="3753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Franklin Gothic Book" pitchFamily="34" charset="0"/>
              </a:endParaRPr>
            </a:p>
          </p:txBody>
        </p:sp>
        <p:sp>
          <p:nvSpPr>
            <p:cNvPr id="11" name="TextBox 10"/>
            <p:cNvSpPr txBox="1"/>
            <p:nvPr/>
          </p:nvSpPr>
          <p:spPr>
            <a:xfrm>
              <a:off x="5703529" y="2199819"/>
              <a:ext cx="377026" cy="369332"/>
            </a:xfrm>
            <a:prstGeom prst="rect">
              <a:avLst/>
            </a:prstGeom>
            <a:noFill/>
          </p:spPr>
          <p:txBody>
            <a:bodyPr wrap="none" rtlCol="0">
              <a:spAutoFit/>
            </a:bodyPr>
            <a:lstStyle/>
            <a:p>
              <a:r>
                <a:rPr lang="en-US" dirty="0" smtClean="0">
                  <a:solidFill>
                    <a:schemeClr val="bg1"/>
                  </a:solidFill>
                  <a:latin typeface="Franklin Gothic Book" pitchFamily="34" charset="0"/>
                </a:rPr>
                <a:t>9.</a:t>
              </a:r>
              <a:endParaRPr lang="en-US" dirty="0">
                <a:solidFill>
                  <a:schemeClr val="bg1"/>
                </a:solidFill>
                <a:latin typeface="Franklin Gothic Book" pitchFamily="34" charset="0"/>
              </a:endParaRPr>
            </a:p>
          </p:txBody>
        </p:sp>
      </p:grpSp>
      <p:sp>
        <p:nvSpPr>
          <p:cNvPr id="12"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22</a:t>
            </a:fld>
            <a:endParaRPr lang="en-US" dirty="0"/>
          </a:p>
        </p:txBody>
      </p:sp>
    </p:spTree>
    <p:extLst>
      <p:ext uri="{BB962C8B-B14F-4D97-AF65-F5344CB8AC3E}">
        <p14:creationId xmlns:p14="http://schemas.microsoft.com/office/powerpoint/2010/main" val="65882207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3366" b="33037"/>
          <a:stretch/>
        </p:blipFill>
        <p:spPr>
          <a:xfrm>
            <a:off x="423085" y="1433010"/>
            <a:ext cx="8720915" cy="4285404"/>
          </a:xfrm>
          <a:prstGeom prst="rect">
            <a:avLst/>
          </a:prstGeom>
        </p:spPr>
      </p:pic>
      <p:sp>
        <p:nvSpPr>
          <p:cNvPr id="2" name="Title 1"/>
          <p:cNvSpPr>
            <a:spLocks noGrp="1"/>
          </p:cNvSpPr>
          <p:nvPr>
            <p:ph type="title"/>
          </p:nvPr>
        </p:nvSpPr>
        <p:spPr/>
        <p:txBody>
          <a:bodyPr>
            <a:normAutofit fontScale="90000"/>
          </a:bodyPr>
          <a:lstStyle/>
          <a:p>
            <a:r>
              <a:rPr lang="en-US" dirty="0" smtClean="0"/>
              <a:t>C. Developing the Proposal with </a:t>
            </a:r>
            <a:br>
              <a:rPr lang="en-US" dirty="0" smtClean="0"/>
            </a:br>
            <a:r>
              <a:rPr lang="en-US" dirty="0" smtClean="0"/>
              <a:t>    </a:t>
            </a:r>
            <a:r>
              <a:rPr lang="en-US" sz="2200" dirty="0" smtClean="0"/>
              <a:t> </a:t>
            </a:r>
            <a:r>
              <a:rPr lang="en-US" dirty="0" smtClean="0"/>
              <a:t>the Client</a:t>
            </a:r>
            <a:endParaRPr lang="en-US" dirty="0"/>
          </a:p>
        </p:txBody>
      </p:sp>
      <p:sp>
        <p:nvSpPr>
          <p:cNvPr id="7" name="Content Placeholder 2"/>
          <p:cNvSpPr txBox="1">
            <a:spLocks/>
          </p:cNvSpPr>
          <p:nvPr/>
        </p:nvSpPr>
        <p:spPr bwMode="auto">
          <a:xfrm>
            <a:off x="5745708" y="3039906"/>
            <a:ext cx="3412223" cy="1667857"/>
          </a:xfrm>
          <a:prstGeom prst="rect">
            <a:avLst/>
          </a:prstGeom>
          <a:solidFill>
            <a:schemeClr val="accent2"/>
          </a:solidFill>
          <a:ln w="9525">
            <a:noFill/>
            <a:miter lim="800000"/>
            <a:headEnd/>
            <a:tailEnd/>
          </a:ln>
        </p:spPr>
        <p:txBody>
          <a:bodyPr vert="horz" wrap="square" lIns="91440" tIns="45720" rIns="91440" bIns="45720" numCol="1" anchor="t" anchorCtr="0" compatLnSpc="1">
            <a:prstTxWarp prst="textNoShape">
              <a:avLst/>
            </a:prstTxWarp>
            <a:noAutofit/>
          </a:bodyPr>
          <a:lstStyle/>
          <a:p>
            <a:pPr marL="182880" marR="0" lvl="0" indent="0" algn="l" defTabSz="457200" rtl="0" eaLnBrk="0" fontAlgn="base" latinLnBrk="0" hangingPunct="0">
              <a:lnSpc>
                <a:spcPct val="100000"/>
              </a:lnSpc>
              <a:spcBef>
                <a:spcPts val="1200"/>
              </a:spcBef>
              <a:spcAft>
                <a:spcPct val="0"/>
              </a:spcAft>
              <a:buClr>
                <a:srgbClr val="99AB21"/>
              </a:buClr>
              <a:buSzTx/>
              <a:buFont typeface="Arial" pitchFamily="34" charset="0"/>
              <a:buNone/>
              <a:tabLst/>
              <a:defRPr/>
            </a:pPr>
            <a:r>
              <a:rPr kumimoji="0" lang="en-US" sz="2000" b="1" i="0" u="none" strike="noStrike" kern="1200" cap="none" spc="0" normalizeH="0" baseline="0" noProof="0" dirty="0" smtClean="0">
                <a:ln>
                  <a:noFill/>
                </a:ln>
                <a:solidFill>
                  <a:schemeClr val="bg1"/>
                </a:solidFill>
                <a:effectLst/>
                <a:uLnTx/>
                <a:uFillTx/>
                <a:latin typeface="Franklin Gothic Book"/>
                <a:ea typeface="+mn-ea"/>
                <a:cs typeface="Franklin Gothic Book"/>
              </a:rPr>
              <a:t>Attempt to avoid full proposal writing! Strive instead for the “Statement of Work” which simply states who will do what.</a:t>
            </a:r>
          </a:p>
          <a:p>
            <a:pPr marL="0" marR="0" lvl="0" indent="0" algn="l" defTabSz="457200" rtl="0" eaLnBrk="0" fontAlgn="base" latinLnBrk="0" hangingPunct="0">
              <a:lnSpc>
                <a:spcPct val="100000"/>
              </a:lnSpc>
              <a:spcBef>
                <a:spcPct val="20000"/>
              </a:spcBef>
              <a:spcAft>
                <a:spcPct val="0"/>
              </a:spcAft>
              <a:buClr>
                <a:srgbClr val="99AB21"/>
              </a:buClr>
              <a:buSzTx/>
              <a:buFont typeface="Arial" pitchFamily="34" charset="0"/>
              <a:buNone/>
              <a:tabLst/>
              <a:defRPr/>
            </a:pPr>
            <a:endParaRPr kumimoji="0" lang="en-US" sz="2000" b="0" i="0" u="none" strike="noStrike" kern="1200" cap="none" spc="0" normalizeH="0" baseline="0" noProof="0" dirty="0">
              <a:ln>
                <a:noFill/>
              </a:ln>
              <a:solidFill>
                <a:schemeClr val="bg1"/>
              </a:solidFill>
              <a:effectLst/>
              <a:uLnTx/>
              <a:uFillTx/>
              <a:latin typeface="Franklin Gothic Book"/>
              <a:ea typeface="+mn-ea"/>
              <a:cs typeface="Franklin Gothic Book"/>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7-6</a:t>
            </a:r>
            <a:endParaRPr lang="en-US" sz="1400" dirty="0">
              <a:solidFill>
                <a:srgbClr val="002C54"/>
              </a:solidFill>
              <a:latin typeface="Arial Black" pitchFamily="34" charset="0"/>
            </a:endParaRPr>
          </a:p>
        </p:txBody>
      </p:sp>
      <p:sp>
        <p:nvSpPr>
          <p:cNvPr id="9" name="Curved Down Arrow 8"/>
          <p:cNvSpPr/>
          <p:nvPr/>
        </p:nvSpPr>
        <p:spPr>
          <a:xfrm>
            <a:off x="3329060" y="1037218"/>
            <a:ext cx="3928990" cy="1978925"/>
          </a:xfrm>
          <a:prstGeom prst="curved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 name="Content Placeholder 2"/>
          <p:cNvSpPr>
            <a:spLocks noGrp="1"/>
          </p:cNvSpPr>
          <p:nvPr>
            <p:ph idx="1"/>
          </p:nvPr>
        </p:nvSpPr>
        <p:spPr>
          <a:xfrm>
            <a:off x="425851" y="2423333"/>
            <a:ext cx="3654830" cy="2871284"/>
          </a:xfrm>
          <a:solidFill>
            <a:srgbClr val="00467F"/>
          </a:solidFill>
        </p:spPr>
        <p:txBody>
          <a:bodyPr>
            <a:noAutofit/>
          </a:bodyPr>
          <a:lstStyle/>
          <a:p>
            <a:pPr marL="182880" indent="0">
              <a:spcBef>
                <a:spcPts val="600"/>
              </a:spcBef>
              <a:buNone/>
            </a:pPr>
            <a:r>
              <a:rPr lang="en-US" sz="2000" dirty="0" smtClean="0">
                <a:solidFill>
                  <a:schemeClr val="bg1"/>
                </a:solidFill>
              </a:rPr>
              <a:t>Proposal writing, by definition, is a non-value-added activity. A proposal does not deliver client service nor does it create consulting revenue. (Though for many clients, it is often a necessary step for these other value-added activities.)</a:t>
            </a:r>
            <a:endParaRPr lang="en-US" sz="2000" dirty="0">
              <a:solidFill>
                <a:schemeClr val="bg1"/>
              </a:solidFill>
            </a:endParaRPr>
          </a:p>
        </p:txBody>
      </p:sp>
      <p:sp>
        <p:nvSpPr>
          <p:cNvPr id="10" name="TextBox 9"/>
          <p:cNvSpPr txBox="1"/>
          <p:nvPr/>
        </p:nvSpPr>
        <p:spPr>
          <a:xfrm>
            <a:off x="8879254" y="4048875"/>
            <a:ext cx="389850" cy="830997"/>
          </a:xfrm>
          <a:prstGeom prst="rect">
            <a:avLst/>
          </a:prstGeom>
          <a:noFill/>
        </p:spPr>
        <p:txBody>
          <a:bodyPr wrap="none" rtlCol="0">
            <a:spAutoFit/>
          </a:bodyPr>
          <a:lstStyle/>
          <a:p>
            <a:r>
              <a:rPr lang="en-US" sz="4800" b="1" dirty="0" smtClean="0">
                <a:solidFill>
                  <a:schemeClr val="bg1">
                    <a:lumMod val="85000"/>
                  </a:schemeClr>
                </a:solidFill>
                <a:latin typeface="Arial Black" pitchFamily="34" charset="0"/>
              </a:rPr>
              <a:t>-</a:t>
            </a:r>
            <a:endParaRPr lang="en-US" sz="4800" b="1" dirty="0">
              <a:solidFill>
                <a:schemeClr val="bg1">
                  <a:lumMod val="85000"/>
                </a:schemeClr>
              </a:solidFill>
              <a:latin typeface="Arial Black" pitchFamily="34" charset="0"/>
            </a:endParaRPr>
          </a:p>
        </p:txBody>
      </p:sp>
      <p:sp>
        <p:nvSpPr>
          <p:cNvPr id="11"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23</a:t>
            </a:fld>
            <a:endParaRPr lang="en-US" dirty="0"/>
          </a:p>
        </p:txBody>
      </p:sp>
    </p:spTree>
    <p:extLst>
      <p:ext uri="{BB962C8B-B14F-4D97-AF65-F5344CB8AC3E}">
        <p14:creationId xmlns:p14="http://schemas.microsoft.com/office/powerpoint/2010/main" val="3186243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9" grpId="0" animBg="1"/>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 Developing the Proposal with </a:t>
            </a:r>
            <a:br>
              <a:rPr lang="en-US" dirty="0" smtClean="0"/>
            </a:br>
            <a:r>
              <a:rPr lang="en-US" dirty="0" smtClean="0"/>
              <a:t>    </a:t>
            </a:r>
            <a:r>
              <a:rPr lang="en-US" sz="2200" dirty="0" smtClean="0"/>
              <a:t> </a:t>
            </a:r>
            <a:r>
              <a:rPr lang="en-US" dirty="0" smtClean="0"/>
              <a:t>the Client</a:t>
            </a:r>
            <a:endParaRPr lang="en-US" dirty="0"/>
          </a:p>
        </p:txBody>
      </p:sp>
      <p:sp>
        <p:nvSpPr>
          <p:cNvPr id="3" name="Content Placeholder 2"/>
          <p:cNvSpPr>
            <a:spLocks noGrp="1"/>
          </p:cNvSpPr>
          <p:nvPr>
            <p:ph idx="1"/>
          </p:nvPr>
        </p:nvSpPr>
        <p:spPr>
          <a:xfrm>
            <a:off x="783390" y="1624084"/>
            <a:ext cx="8071290" cy="4732266"/>
          </a:xfrm>
        </p:spPr>
        <p:txBody>
          <a:bodyPr>
            <a:noAutofit/>
          </a:bodyPr>
          <a:lstStyle/>
          <a:p>
            <a:pPr marL="0" indent="0">
              <a:buNone/>
            </a:pPr>
            <a:r>
              <a:rPr lang="en-US" sz="2600" dirty="0" smtClean="0">
                <a:solidFill>
                  <a:schemeClr val="tx2"/>
                </a:solidFill>
              </a:rPr>
              <a:t>If you write a proposal and are not awarded the work, the non-value-added nature of the activity becomes readily apparent! One method that can increase the likelihood that you will be awarded the contract is to </a:t>
            </a:r>
            <a:r>
              <a:rPr lang="en-US" sz="2600" b="1" dirty="0" smtClean="0">
                <a:solidFill>
                  <a:schemeClr val="accent2"/>
                </a:solidFill>
              </a:rPr>
              <a:t>build the proposal with the client!</a:t>
            </a:r>
          </a:p>
          <a:p>
            <a:r>
              <a:rPr lang="en-US" sz="2600" dirty="0" smtClean="0">
                <a:solidFill>
                  <a:schemeClr val="tx2"/>
                </a:solidFill>
              </a:rPr>
              <a:t>Near the end of the project sponsor interview, use a flip chart or board to identify the key deliverables.</a:t>
            </a:r>
          </a:p>
          <a:p>
            <a:r>
              <a:rPr lang="en-US" sz="2600" dirty="0" smtClean="0">
                <a:solidFill>
                  <a:schemeClr val="tx2"/>
                </a:solidFill>
              </a:rPr>
              <a:t>Outline a task plan for creating the deliverables.</a:t>
            </a:r>
          </a:p>
          <a:p>
            <a:r>
              <a:rPr lang="en-US" sz="2600" dirty="0">
                <a:solidFill>
                  <a:schemeClr val="tx2"/>
                </a:solidFill>
              </a:rPr>
              <a:t>Get the client’s input in determining who should be involved in each task and the length of time.</a:t>
            </a:r>
          </a:p>
          <a:p>
            <a:endParaRPr lang="en-US" sz="2600" dirty="0">
              <a:solidFill>
                <a:schemeClr val="tx2"/>
              </a:solidFill>
            </a:endParaRPr>
          </a:p>
        </p:txBody>
      </p:sp>
      <p:sp>
        <p:nvSpPr>
          <p:cNvPr id="4" name="TextBox 3"/>
          <p:cNvSpPr txBox="1"/>
          <p:nvPr/>
        </p:nvSpPr>
        <p:spPr>
          <a:xfrm>
            <a:off x="8754150" y="527569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7-6</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24</a:t>
            </a:fld>
            <a:endParaRPr lang="en-US" dirty="0"/>
          </a:p>
        </p:txBody>
      </p:sp>
    </p:spTree>
    <p:extLst>
      <p:ext uri="{BB962C8B-B14F-4D97-AF65-F5344CB8AC3E}">
        <p14:creationId xmlns:p14="http://schemas.microsoft.com/office/powerpoint/2010/main" val="307751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 Developing the Proposal with </a:t>
            </a:r>
            <a:br>
              <a:rPr lang="en-US" dirty="0" smtClean="0"/>
            </a:br>
            <a:r>
              <a:rPr lang="en-US" dirty="0" smtClean="0"/>
              <a:t>    </a:t>
            </a:r>
            <a:r>
              <a:rPr lang="en-US" sz="2200" dirty="0" smtClean="0"/>
              <a:t> </a:t>
            </a:r>
            <a:r>
              <a:rPr lang="en-US" dirty="0" smtClean="0"/>
              <a:t>the Client</a:t>
            </a:r>
            <a:endParaRPr lang="en-US" dirty="0"/>
          </a:p>
        </p:txBody>
      </p:sp>
      <p:sp>
        <p:nvSpPr>
          <p:cNvPr id="3" name="Content Placeholder 2"/>
          <p:cNvSpPr>
            <a:spLocks noGrp="1"/>
          </p:cNvSpPr>
          <p:nvPr>
            <p:ph idx="1"/>
          </p:nvPr>
        </p:nvSpPr>
        <p:spPr>
          <a:xfrm>
            <a:off x="783390" y="1760560"/>
            <a:ext cx="8071290" cy="4595789"/>
          </a:xfrm>
        </p:spPr>
        <p:txBody>
          <a:bodyPr>
            <a:noAutofit/>
          </a:bodyPr>
          <a:lstStyle/>
          <a:p>
            <a:r>
              <a:rPr lang="en-US" sz="2600" dirty="0" smtClean="0">
                <a:solidFill>
                  <a:schemeClr val="tx2"/>
                </a:solidFill>
              </a:rPr>
              <a:t>With the client, estimate the hours conservatively.</a:t>
            </a:r>
          </a:p>
          <a:p>
            <a:r>
              <a:rPr lang="en-US" sz="2600" dirty="0" smtClean="0">
                <a:solidFill>
                  <a:schemeClr val="tx2"/>
                </a:solidFill>
              </a:rPr>
              <a:t>Apply rates to the hours to give a general idea of fees.</a:t>
            </a:r>
          </a:p>
          <a:p>
            <a:r>
              <a:rPr lang="en-US" sz="2600" dirty="0" smtClean="0">
                <a:solidFill>
                  <a:schemeClr val="tx2"/>
                </a:solidFill>
              </a:rPr>
              <a:t>If any concern is expressed about the fees, have the client suggest areas where the estimates should be adjusted.</a:t>
            </a:r>
          </a:p>
          <a:p>
            <a:r>
              <a:rPr lang="en-US" sz="2600" dirty="0" smtClean="0">
                <a:solidFill>
                  <a:schemeClr val="tx2"/>
                </a:solidFill>
              </a:rPr>
              <a:t>Discuss a start date and the decision-making process.</a:t>
            </a:r>
          </a:p>
          <a:p>
            <a:r>
              <a:rPr lang="en-US" sz="2600" dirty="0" smtClean="0">
                <a:solidFill>
                  <a:schemeClr val="tx2"/>
                </a:solidFill>
              </a:rPr>
              <a:t>Let the client know you will document the task plan in a Statement of Work to finalize the agreement.</a:t>
            </a:r>
          </a:p>
          <a:p>
            <a:pPr marL="0" indent="0">
              <a:buNone/>
            </a:pPr>
            <a:endParaRPr lang="en-US" sz="2600" dirty="0">
              <a:solidFill>
                <a:schemeClr val="tx2"/>
              </a:solidFill>
            </a:endParaRPr>
          </a:p>
        </p:txBody>
      </p:sp>
      <p:sp>
        <p:nvSpPr>
          <p:cNvPr id="4" name="TextBox 3"/>
          <p:cNvSpPr txBox="1"/>
          <p:nvPr/>
        </p:nvSpPr>
        <p:spPr>
          <a:xfrm>
            <a:off x="8754150" y="467413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7-6</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25</a:t>
            </a:fld>
            <a:endParaRPr lang="en-US" dirty="0"/>
          </a:p>
        </p:txBody>
      </p:sp>
    </p:spTree>
    <p:extLst>
      <p:ext uri="{BB962C8B-B14F-4D97-AF65-F5344CB8AC3E}">
        <p14:creationId xmlns:p14="http://schemas.microsoft.com/office/powerpoint/2010/main" val="297688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58952" y="1501254"/>
            <a:ext cx="4471416" cy="3601098"/>
          </a:xfrm>
        </p:spPr>
        <p:txBody>
          <a:bodyPr/>
          <a:lstStyle/>
          <a:p>
            <a:r>
              <a:rPr lang="en-US" sz="4000" dirty="0" smtClean="0"/>
              <a:t>What might be the benefit of building the proposal with the client?</a:t>
            </a:r>
            <a:br>
              <a:rPr lang="en-US" sz="4000" dirty="0" smtClean="0"/>
            </a:br>
            <a:endParaRPr lang="en-US" sz="4000" dirty="0"/>
          </a:p>
        </p:txBody>
      </p:sp>
      <p:sp>
        <p:nvSpPr>
          <p:cNvPr id="9" name="TextBox 8"/>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7-7</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52620425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facilitative consultant builds the proposal with the client to help ensure alignment with the client’s desire and to increase the client’s understanding, buy-in, and involvement.</a:t>
            </a:r>
          </a:p>
        </p:txBody>
      </p:sp>
      <p:sp>
        <p:nvSpPr>
          <p:cNvPr id="9" name="TextBox 8"/>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7-7</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19894344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 Defining Roles</a:t>
            </a:r>
            <a:endParaRPr lang="en-US" dirty="0"/>
          </a:p>
        </p:txBody>
      </p:sp>
      <p:sp>
        <p:nvSpPr>
          <p:cNvPr id="8" name="Content Placeholder 2"/>
          <p:cNvSpPr>
            <a:spLocks noGrp="1"/>
          </p:cNvSpPr>
          <p:nvPr>
            <p:ph idx="1"/>
          </p:nvPr>
        </p:nvSpPr>
        <p:spPr/>
        <p:txBody>
          <a:bodyPr>
            <a:noAutofit/>
          </a:bodyPr>
          <a:lstStyle/>
          <a:p>
            <a:pPr marL="0" indent="0">
              <a:buNone/>
            </a:pPr>
            <a:r>
              <a:rPr lang="en-US" sz="2600" dirty="0" smtClean="0">
                <a:solidFill>
                  <a:schemeClr val="tx2"/>
                </a:solidFill>
              </a:rPr>
              <a:t>In the proposal, be sure to define the role that the consultant will play. The role is determined by the level </a:t>
            </a:r>
            <a:br>
              <a:rPr lang="en-US" sz="2600" dirty="0" smtClean="0">
                <a:solidFill>
                  <a:schemeClr val="tx2"/>
                </a:solidFill>
              </a:rPr>
            </a:br>
            <a:r>
              <a:rPr lang="en-US" sz="2600" dirty="0" smtClean="0">
                <a:solidFill>
                  <a:schemeClr val="tx2"/>
                </a:solidFill>
              </a:rPr>
              <a:t>of involvement and the level of responsibility as summarized below.</a:t>
            </a:r>
          </a:p>
          <a:p>
            <a:pPr marL="0" indent="0">
              <a:buNone/>
            </a:pPr>
            <a:endParaRPr lang="en-US" sz="1000" dirty="0" smtClean="0">
              <a:solidFill>
                <a:schemeClr val="tx2"/>
              </a:solidFill>
            </a:endParaRPr>
          </a:p>
          <a:p>
            <a:pPr marL="0" indent="0">
              <a:buNone/>
            </a:pPr>
            <a:r>
              <a:rPr lang="en-US" sz="2600" b="1" dirty="0" smtClean="0">
                <a:solidFill>
                  <a:schemeClr val="accent3"/>
                </a:solidFill>
              </a:rPr>
              <a:t>Consultant Roles</a:t>
            </a:r>
            <a:endParaRPr lang="en-US" sz="2600" b="1" dirty="0">
              <a:solidFill>
                <a:schemeClr val="accent3"/>
              </a:solidFill>
            </a:endParaRPr>
          </a:p>
        </p:txBody>
      </p:sp>
      <p:sp>
        <p:nvSpPr>
          <p:cNvPr id="5" name="TextBox 4"/>
          <p:cNvSpPr txBox="1"/>
          <p:nvPr/>
        </p:nvSpPr>
        <p:spPr>
          <a:xfrm>
            <a:off x="8754150" y="506427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57078299"/>
              </p:ext>
            </p:extLst>
          </p:nvPr>
        </p:nvGraphicFramePr>
        <p:xfrm>
          <a:off x="888953" y="3825897"/>
          <a:ext cx="7865196" cy="1864360"/>
        </p:xfrm>
        <a:graphic>
          <a:graphicData uri="http://schemas.openxmlformats.org/drawingml/2006/table">
            <a:tbl>
              <a:tblPr firstRow="1" bandRow="1">
                <a:tableStyleId>{2D5ABB26-0587-4C30-8999-92F81FD0307C}</a:tableStyleId>
              </a:tblPr>
              <a:tblGrid>
                <a:gridCol w="2621732"/>
                <a:gridCol w="2621732"/>
                <a:gridCol w="2621732"/>
              </a:tblGrid>
              <a:tr h="370840">
                <a:tc>
                  <a:txBody>
                    <a:bodyPr/>
                    <a:lstStyle/>
                    <a:p>
                      <a:endParaRPr lang="en-US" dirty="0">
                        <a:latin typeface="Franklin Gothic Book"/>
                        <a:cs typeface="Franklin Gothic Book"/>
                      </a:endParaRPr>
                    </a:p>
                  </a:txBody>
                  <a:tcPr>
                    <a:lnL>
                      <a:noFill/>
                    </a:lnL>
                    <a:lnR w="12700" cap="flat" cmpd="sng" algn="ctr">
                      <a:solidFill>
                        <a:schemeClr val="bg1">
                          <a:lumMod val="65000"/>
                        </a:schemeClr>
                      </a:solidFill>
                      <a:prstDash val="solid"/>
                      <a:round/>
                      <a:headEnd type="none" w="med" len="med"/>
                      <a:tailEnd type="none" w="med" len="med"/>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2000" b="1" dirty="0" smtClean="0">
                          <a:solidFill>
                            <a:srgbClr val="00467F"/>
                          </a:solidFill>
                          <a:latin typeface="Franklin Gothic Book"/>
                          <a:cs typeface="Franklin Gothic Book"/>
                        </a:rPr>
                        <a:t>RESPONSIBILITY</a:t>
                      </a:r>
                      <a:endParaRPr lang="en-US" sz="2000" b="1"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a:noFill/>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latin typeface="Franklin Gothic Book"/>
                        <a:cs typeface="Franklin Gothic Book"/>
                      </a:endParaRPr>
                    </a:p>
                  </a:txBody>
                  <a:tcPr/>
                </a:tc>
              </a:tr>
              <a:tr h="370840">
                <a:tc>
                  <a:txBody>
                    <a:bodyPr/>
                    <a:lstStyle/>
                    <a:p>
                      <a:pPr algn="ctr"/>
                      <a:endParaRPr lang="en-US" b="1" dirty="0">
                        <a:latin typeface="Franklin Gothic Book"/>
                        <a:cs typeface="Franklin Gothic Book"/>
                      </a:endParaRPr>
                    </a:p>
                  </a:txBody>
                  <a:tcP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smtClean="0">
                          <a:solidFill>
                            <a:schemeClr val="accent2"/>
                          </a:solidFill>
                          <a:latin typeface="Franklin Gothic Book"/>
                          <a:cs typeface="Franklin Gothic Book"/>
                        </a:rPr>
                        <a:t>Low</a:t>
                      </a:r>
                      <a:endParaRPr lang="en-US" b="1" dirty="0">
                        <a:solidFill>
                          <a:schemeClr val="accent2"/>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smtClean="0">
                          <a:solidFill>
                            <a:schemeClr val="accent2"/>
                          </a:solidFill>
                          <a:latin typeface="Franklin Gothic Book"/>
                          <a:cs typeface="Franklin Gothic Book"/>
                        </a:rPr>
                        <a:t>High</a:t>
                      </a:r>
                      <a:endParaRPr lang="en-US" b="1" dirty="0">
                        <a:solidFill>
                          <a:schemeClr val="accent2"/>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b="1" dirty="0" smtClean="0">
                          <a:solidFill>
                            <a:schemeClr val="accent2"/>
                          </a:solidFill>
                          <a:latin typeface="Franklin Gothic Book"/>
                          <a:cs typeface="Franklin Gothic Book"/>
                        </a:rPr>
                        <a:t>INVOLVEMENT</a:t>
                      </a:r>
                    </a:p>
                    <a:p>
                      <a:pPr algn="ctr"/>
                      <a:r>
                        <a:rPr lang="en-US" sz="2000" b="1" dirty="0" smtClean="0">
                          <a:solidFill>
                            <a:schemeClr val="accent2"/>
                          </a:solidFill>
                          <a:latin typeface="Franklin Gothic Book"/>
                          <a:cs typeface="Franklin Gothic Book"/>
                        </a:rPr>
                        <a:t>Low</a:t>
                      </a:r>
                      <a:endParaRPr lang="en-US" sz="2000" b="1" dirty="0">
                        <a:solidFill>
                          <a:schemeClr val="accent2"/>
                        </a:solidFill>
                        <a:latin typeface="Franklin Gothic Book"/>
                        <a:cs typeface="Franklin Gothic Book"/>
                      </a:endParaRPr>
                    </a:p>
                  </a:txBody>
                  <a:tcPr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solidFill>
                            <a:srgbClr val="00467F"/>
                          </a:solidFill>
                          <a:latin typeface="Franklin Gothic Book"/>
                          <a:cs typeface="Franklin Gothic Book"/>
                        </a:rPr>
                        <a:t>Technical Advisor</a:t>
                      </a:r>
                      <a:endParaRPr lang="en-US" dirty="0">
                        <a:solidFill>
                          <a:srgbClr val="00467F"/>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solidFill>
                            <a:srgbClr val="00467F"/>
                          </a:solidFill>
                          <a:latin typeface="Franklin Gothic Book"/>
                          <a:cs typeface="Franklin Gothic Book"/>
                        </a:rPr>
                        <a:t>Prime Contractor</a:t>
                      </a:r>
                    </a:p>
                    <a:p>
                      <a:pPr algn="ctr"/>
                      <a:r>
                        <a:rPr lang="en-US" dirty="0" smtClean="0">
                          <a:solidFill>
                            <a:srgbClr val="00467F"/>
                          </a:solidFill>
                          <a:latin typeface="Franklin Gothic Book"/>
                          <a:cs typeface="Franklin Gothic Book"/>
                        </a:rPr>
                        <a:t>(Remote)</a:t>
                      </a:r>
                      <a:endParaRPr lang="en-US" dirty="0">
                        <a:solidFill>
                          <a:srgbClr val="00467F"/>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b="1" dirty="0" smtClean="0">
                          <a:solidFill>
                            <a:schemeClr val="accent2"/>
                          </a:solidFill>
                          <a:latin typeface="Franklin Gothic Book"/>
                          <a:cs typeface="Franklin Gothic Book"/>
                        </a:rPr>
                        <a:t>High</a:t>
                      </a:r>
                      <a:endParaRPr lang="en-US" sz="2000" b="1" dirty="0">
                        <a:solidFill>
                          <a:schemeClr val="accent2"/>
                        </a:solidFill>
                        <a:latin typeface="Franklin Gothic Book"/>
                        <a:cs typeface="Franklin Gothic Book"/>
                      </a:endParaRPr>
                    </a:p>
                  </a:txBody>
                  <a:tcPr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solidFill>
                            <a:srgbClr val="00467F"/>
                          </a:solidFill>
                          <a:latin typeface="Franklin Gothic Book"/>
                          <a:cs typeface="Franklin Gothic Book"/>
                        </a:rPr>
                        <a:t>Sub-Contractor</a:t>
                      </a:r>
                      <a:endParaRPr lang="en-US" dirty="0">
                        <a:solidFill>
                          <a:srgbClr val="00467F"/>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solidFill>
                            <a:srgbClr val="00467F"/>
                          </a:solidFill>
                          <a:latin typeface="Franklin Gothic Book"/>
                          <a:cs typeface="Franklin Gothic Book"/>
                        </a:rPr>
                        <a:t>Project Manager</a:t>
                      </a:r>
                      <a:endParaRPr lang="en-US" dirty="0">
                        <a:solidFill>
                          <a:srgbClr val="00467F"/>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7-8</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28</a:t>
            </a:fld>
            <a:endParaRPr lang="en-US" dirty="0"/>
          </a:p>
        </p:txBody>
      </p:sp>
    </p:spTree>
    <p:extLst>
      <p:ext uri="{BB962C8B-B14F-4D97-AF65-F5344CB8AC3E}">
        <p14:creationId xmlns:p14="http://schemas.microsoft.com/office/powerpoint/2010/main" val="4285388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 Defining Roles</a:t>
            </a:r>
            <a:endParaRPr lang="en-US" dirty="0"/>
          </a:p>
        </p:txBody>
      </p:sp>
      <p:sp>
        <p:nvSpPr>
          <p:cNvPr id="8" name="Content Placeholder 2"/>
          <p:cNvSpPr>
            <a:spLocks noGrp="1"/>
          </p:cNvSpPr>
          <p:nvPr>
            <p:ph idx="1"/>
          </p:nvPr>
        </p:nvSpPr>
        <p:spPr/>
        <p:txBody>
          <a:bodyPr>
            <a:noAutofit/>
          </a:bodyPr>
          <a:lstStyle/>
          <a:p>
            <a:pPr marL="0" indent="0">
              <a:buNone/>
            </a:pPr>
            <a:r>
              <a:rPr lang="en-US" sz="2600" b="1" dirty="0" smtClean="0">
                <a:solidFill>
                  <a:schemeClr val="accent3"/>
                </a:solidFill>
              </a:rPr>
              <a:t>Role of Client Personnel</a:t>
            </a:r>
            <a:endParaRPr lang="en-US" sz="2600" b="1" dirty="0">
              <a:solidFill>
                <a:schemeClr val="accent3"/>
              </a:solidFill>
            </a:endParaRPr>
          </a:p>
        </p:txBody>
      </p:sp>
      <p:sp>
        <p:nvSpPr>
          <p:cNvPr id="5" name="TextBox 4"/>
          <p:cNvSpPr txBox="1"/>
          <p:nvPr/>
        </p:nvSpPr>
        <p:spPr>
          <a:xfrm>
            <a:off x="8754150" y="374947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483927610"/>
              </p:ext>
            </p:extLst>
          </p:nvPr>
        </p:nvGraphicFramePr>
        <p:xfrm>
          <a:off x="888953" y="2437268"/>
          <a:ext cx="7865196" cy="2108200"/>
        </p:xfrm>
        <a:graphic>
          <a:graphicData uri="http://schemas.openxmlformats.org/drawingml/2006/table">
            <a:tbl>
              <a:tblPr firstRow="1" bandRow="1">
                <a:tableStyleId>{2D5ABB26-0587-4C30-8999-92F81FD0307C}</a:tableStyleId>
              </a:tblPr>
              <a:tblGrid>
                <a:gridCol w="2621732"/>
                <a:gridCol w="2621732"/>
                <a:gridCol w="2621732"/>
              </a:tblGrid>
              <a:tr h="370840">
                <a:tc>
                  <a:txBody>
                    <a:bodyPr/>
                    <a:lstStyle/>
                    <a:p>
                      <a:endParaRPr lang="en-US" dirty="0">
                        <a:latin typeface="Franklin Gothic Book"/>
                        <a:cs typeface="Franklin Gothic Book"/>
                      </a:endParaRPr>
                    </a:p>
                  </a:txBody>
                  <a:tcPr>
                    <a:lnL>
                      <a:noFill/>
                    </a:lnL>
                    <a:lnR w="12700" cap="flat" cmpd="sng" algn="ctr">
                      <a:solidFill>
                        <a:schemeClr val="bg1">
                          <a:lumMod val="65000"/>
                        </a:schemeClr>
                      </a:solidFill>
                      <a:prstDash val="solid"/>
                      <a:round/>
                      <a:headEnd type="none" w="med" len="med"/>
                      <a:tailEnd type="none" w="med" len="med"/>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2000" b="1" dirty="0" smtClean="0">
                          <a:solidFill>
                            <a:srgbClr val="00467F"/>
                          </a:solidFill>
                          <a:latin typeface="Franklin Gothic Book"/>
                          <a:cs typeface="Franklin Gothic Book"/>
                        </a:rPr>
                        <a:t>RESPONSIBILITY</a:t>
                      </a:r>
                      <a:endParaRPr lang="en-US" sz="2000" b="1"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a:noFill/>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latin typeface="Franklin Gothic Book"/>
                        <a:cs typeface="Franklin Gothic Book"/>
                      </a:endParaRPr>
                    </a:p>
                  </a:txBody>
                  <a:tcPr/>
                </a:tc>
              </a:tr>
              <a:tr h="370840">
                <a:tc>
                  <a:txBody>
                    <a:bodyPr/>
                    <a:lstStyle/>
                    <a:p>
                      <a:pPr algn="ctr"/>
                      <a:endParaRPr lang="en-US" b="1" dirty="0">
                        <a:latin typeface="Franklin Gothic Book"/>
                        <a:cs typeface="Franklin Gothic Book"/>
                      </a:endParaRPr>
                    </a:p>
                  </a:txBody>
                  <a:tcP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smtClean="0">
                          <a:solidFill>
                            <a:schemeClr val="accent2"/>
                          </a:solidFill>
                          <a:latin typeface="Franklin Gothic Book"/>
                          <a:cs typeface="Franklin Gothic Book"/>
                        </a:rPr>
                        <a:t>Low</a:t>
                      </a:r>
                      <a:endParaRPr lang="en-US" b="1" dirty="0">
                        <a:solidFill>
                          <a:schemeClr val="accent2"/>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smtClean="0">
                          <a:solidFill>
                            <a:schemeClr val="accent2"/>
                          </a:solidFill>
                          <a:latin typeface="Franklin Gothic Book"/>
                          <a:cs typeface="Franklin Gothic Book"/>
                        </a:rPr>
                        <a:t>High</a:t>
                      </a:r>
                      <a:endParaRPr lang="en-US" b="1" dirty="0">
                        <a:solidFill>
                          <a:schemeClr val="accent2"/>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b="1" dirty="0" smtClean="0">
                          <a:solidFill>
                            <a:schemeClr val="accent2"/>
                          </a:solidFill>
                          <a:latin typeface="Franklin Gothic Book"/>
                          <a:cs typeface="Franklin Gothic Book"/>
                        </a:rPr>
                        <a:t>INVOLVEMENT</a:t>
                      </a:r>
                    </a:p>
                    <a:p>
                      <a:pPr algn="ctr"/>
                      <a:r>
                        <a:rPr lang="en-US" sz="2000" b="1" dirty="0" smtClean="0">
                          <a:solidFill>
                            <a:schemeClr val="accent2"/>
                          </a:solidFill>
                          <a:latin typeface="Franklin Gothic Book"/>
                          <a:cs typeface="Franklin Gothic Book"/>
                        </a:rPr>
                        <a:t>Low</a:t>
                      </a:r>
                      <a:endParaRPr lang="en-US" sz="2000" b="1" dirty="0">
                        <a:solidFill>
                          <a:schemeClr val="accent2"/>
                        </a:solidFill>
                        <a:latin typeface="Franklin Gothic Book"/>
                        <a:cs typeface="Franklin Gothic Book"/>
                      </a:endParaRPr>
                    </a:p>
                  </a:txBody>
                  <a:tcPr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solidFill>
                            <a:srgbClr val="00467F"/>
                          </a:solidFill>
                          <a:latin typeface="Franklin Gothic Book"/>
                          <a:cs typeface="Franklin Gothic Book"/>
                        </a:rPr>
                        <a:t>Subject Matter Experts</a:t>
                      </a:r>
                      <a:endParaRPr lang="en-US" dirty="0">
                        <a:solidFill>
                          <a:srgbClr val="00467F"/>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solidFill>
                            <a:srgbClr val="00467F"/>
                          </a:solidFill>
                          <a:latin typeface="Franklin Gothic Book"/>
                          <a:cs typeface="Franklin Gothic Book"/>
                        </a:rPr>
                        <a:t>Project Sponsor</a:t>
                      </a:r>
                      <a:endParaRPr lang="en-US" dirty="0">
                        <a:solidFill>
                          <a:srgbClr val="00467F"/>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b="1" dirty="0" smtClean="0">
                          <a:solidFill>
                            <a:schemeClr val="accent2"/>
                          </a:solidFill>
                          <a:latin typeface="Franklin Gothic Book"/>
                          <a:cs typeface="Franklin Gothic Book"/>
                        </a:rPr>
                        <a:t>High</a:t>
                      </a:r>
                      <a:endParaRPr lang="en-US" sz="2000" b="1" dirty="0">
                        <a:solidFill>
                          <a:schemeClr val="accent2"/>
                        </a:solidFill>
                        <a:latin typeface="Franklin Gothic Book"/>
                        <a:cs typeface="Franklin Gothic Book"/>
                      </a:endParaRPr>
                    </a:p>
                  </a:txBody>
                  <a:tcPr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solidFill>
                            <a:srgbClr val="00467F"/>
                          </a:solidFill>
                          <a:latin typeface="Franklin Gothic Book"/>
                          <a:cs typeface="Franklin Gothic Book"/>
                        </a:rPr>
                        <a:t>Project Administrator</a:t>
                      </a:r>
                      <a:endParaRPr lang="en-US" dirty="0">
                        <a:solidFill>
                          <a:srgbClr val="00467F"/>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solidFill>
                            <a:srgbClr val="00467F"/>
                          </a:solidFill>
                          <a:latin typeface="Franklin Gothic Book"/>
                          <a:cs typeface="Franklin Gothic Book"/>
                        </a:rPr>
                        <a:t>Project Manager</a:t>
                      </a:r>
                    </a:p>
                    <a:p>
                      <a:pPr algn="ctr"/>
                      <a:r>
                        <a:rPr lang="en-US" dirty="0" smtClean="0">
                          <a:solidFill>
                            <a:srgbClr val="00467F"/>
                          </a:solidFill>
                          <a:latin typeface="Franklin Gothic Book"/>
                          <a:cs typeface="Franklin Gothic Book"/>
                        </a:rPr>
                        <a:t>Core Team</a:t>
                      </a:r>
                      <a:endParaRPr lang="en-US" dirty="0">
                        <a:solidFill>
                          <a:srgbClr val="00467F"/>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7-8</a:t>
            </a:r>
            <a:endParaRPr lang="en-US" sz="1400" dirty="0">
              <a:solidFill>
                <a:srgbClr val="002C54"/>
              </a:solidFill>
              <a:latin typeface="Arial Black" pitchFamily="34" charset="0"/>
            </a:endParaRPr>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29</a:t>
            </a:fld>
            <a:endParaRPr lang="en-US" dirty="0"/>
          </a:p>
        </p:txBody>
      </p:sp>
    </p:spTree>
    <p:extLst>
      <p:ext uri="{BB962C8B-B14F-4D97-AF65-F5344CB8AC3E}">
        <p14:creationId xmlns:p14="http://schemas.microsoft.com/office/powerpoint/2010/main" val="298983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a:t>
            </a:r>
            <a:r>
              <a:rPr lang="en-US" dirty="0" smtClean="0"/>
              <a:t>. Types of Proposals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After completing the project sponsor interview and holding follow-up discussions, you are ready to document your understanding of the need and your approach to addressing it. There are several formats that may be appropriate. </a:t>
            </a:r>
            <a:r>
              <a:rPr lang="en-US" b="1" dirty="0" smtClean="0">
                <a:solidFill>
                  <a:schemeClr val="accent3"/>
                </a:solidFill>
              </a:rPr>
              <a:t>Here are three sample formats. </a:t>
            </a:r>
            <a:endParaRPr lang="en-US" sz="3000" b="1" dirty="0">
              <a:solidFill>
                <a:schemeClr val="accent3"/>
              </a:solidFill>
            </a:endParaRPr>
          </a:p>
        </p:txBody>
      </p:sp>
      <p:sp>
        <p:nvSpPr>
          <p:cNvPr id="4" name="TextBox 3"/>
          <p:cNvSpPr txBox="1"/>
          <p:nvPr/>
        </p:nvSpPr>
        <p:spPr>
          <a:xfrm>
            <a:off x="8754150" y="380339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7</a:t>
            </a:r>
            <a:r>
              <a:rPr lang="en-US" sz="1400" dirty="0" smtClean="0">
                <a:solidFill>
                  <a:srgbClr val="002C54"/>
                </a:solidFill>
                <a:latin typeface="Arial Black" pitchFamily="34" charset="0"/>
              </a:rPr>
              <a:t>-2</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a:t>
            </a:fld>
            <a:endParaRPr lang="en-US" dirty="0"/>
          </a:p>
        </p:txBody>
      </p:sp>
    </p:spTree>
    <p:extLst>
      <p:ext uri="{BB962C8B-B14F-4D97-AF65-F5344CB8AC3E}">
        <p14:creationId xmlns:p14="http://schemas.microsoft.com/office/powerpoint/2010/main" val="2891644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 Scoping the Engagement</a:t>
            </a:r>
            <a:endParaRPr lang="en-US" dirty="0"/>
          </a:p>
        </p:txBody>
      </p:sp>
      <p:sp>
        <p:nvSpPr>
          <p:cNvPr id="8" name="Content Placeholder 2"/>
          <p:cNvSpPr>
            <a:spLocks noGrp="1"/>
          </p:cNvSpPr>
          <p:nvPr>
            <p:ph idx="1"/>
          </p:nvPr>
        </p:nvSpPr>
        <p:spPr/>
        <p:txBody>
          <a:bodyPr>
            <a:noAutofit/>
          </a:bodyPr>
          <a:lstStyle/>
          <a:p>
            <a:pPr marL="0" indent="0">
              <a:buNone/>
            </a:pPr>
            <a:r>
              <a:rPr lang="en-US" sz="2600" dirty="0" smtClean="0">
                <a:solidFill>
                  <a:schemeClr val="tx2"/>
                </a:solidFill>
              </a:rPr>
              <a:t>Following the interview, there is a critical additional step prior to documenting your understanding of the need and your approach to addressing it.</a:t>
            </a:r>
          </a:p>
          <a:p>
            <a:pPr marL="0" indent="0">
              <a:buNone/>
            </a:pPr>
            <a:r>
              <a:rPr lang="en-US" sz="2600" dirty="0" smtClean="0">
                <a:solidFill>
                  <a:schemeClr val="tx2"/>
                </a:solidFill>
              </a:rPr>
              <a:t>The engagement scope defines what is included and what is specifically excluded from the engagement. Strive to get agreement on the scope during the interview with the sponsor.</a:t>
            </a:r>
          </a:p>
          <a:p>
            <a:pPr marL="0" indent="0">
              <a:buNone/>
            </a:pPr>
            <a:r>
              <a:rPr lang="en-US" sz="2600" b="1" dirty="0" smtClean="0">
                <a:solidFill>
                  <a:schemeClr val="tx2"/>
                </a:solidFill>
              </a:rPr>
              <a:t>A full scope definition </a:t>
            </a:r>
            <a:r>
              <a:rPr lang="en-US" sz="2600" b="1" dirty="0">
                <a:solidFill>
                  <a:schemeClr val="tx2"/>
                </a:solidFill>
              </a:rPr>
              <a:t>i</a:t>
            </a:r>
            <a:r>
              <a:rPr lang="en-US" sz="2600" b="1" dirty="0" smtClean="0">
                <a:solidFill>
                  <a:schemeClr val="tx2"/>
                </a:solidFill>
              </a:rPr>
              <a:t>ncludes:</a:t>
            </a:r>
          </a:p>
          <a:p>
            <a:r>
              <a:rPr lang="en-US" sz="2600" dirty="0" smtClean="0">
                <a:solidFill>
                  <a:schemeClr val="tx2"/>
                </a:solidFill>
              </a:rPr>
              <a:t>Business Area Diagram</a:t>
            </a:r>
          </a:p>
          <a:p>
            <a:r>
              <a:rPr lang="en-US" sz="2600" dirty="0" smtClean="0">
                <a:solidFill>
                  <a:schemeClr val="tx2"/>
                </a:solidFill>
              </a:rPr>
              <a:t>Deliverables List</a:t>
            </a:r>
          </a:p>
          <a:p>
            <a:r>
              <a:rPr lang="en-US" sz="2600" dirty="0" smtClean="0">
                <a:solidFill>
                  <a:schemeClr val="tx2"/>
                </a:solidFill>
              </a:rPr>
              <a:t>Task List</a:t>
            </a:r>
            <a:endParaRPr lang="en-US" sz="2600" dirty="0">
              <a:solidFill>
                <a:schemeClr val="accent3"/>
              </a:solidFill>
            </a:endParaRPr>
          </a:p>
        </p:txBody>
      </p:sp>
      <p:sp>
        <p:nvSpPr>
          <p:cNvPr id="4" name="TextBox 3"/>
          <p:cNvSpPr txBox="1"/>
          <p:nvPr/>
        </p:nvSpPr>
        <p:spPr>
          <a:xfrm>
            <a:off x="8754150" y="570454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7-9</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30</a:t>
            </a:fld>
            <a:endParaRPr lang="en-US" dirty="0"/>
          </a:p>
        </p:txBody>
      </p:sp>
    </p:spTree>
    <p:extLst>
      <p:ext uri="{BB962C8B-B14F-4D97-AF65-F5344CB8AC3E}">
        <p14:creationId xmlns:p14="http://schemas.microsoft.com/office/powerpoint/2010/main" val="2125773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268678"/>
            <a:ext cx="8230040" cy="1143000"/>
          </a:xfrm>
        </p:spPr>
        <p:txBody>
          <a:bodyPr>
            <a:normAutofit fontScale="90000"/>
          </a:bodyPr>
          <a:lstStyle/>
          <a:p>
            <a:r>
              <a:rPr lang="en-US" dirty="0" smtClean="0"/>
              <a:t>F. Sample Business Area </a:t>
            </a:r>
            <a:br>
              <a:rPr lang="en-US" dirty="0" smtClean="0"/>
            </a:br>
            <a:r>
              <a:rPr lang="en-US" dirty="0" smtClean="0"/>
              <a:t>   </a:t>
            </a:r>
            <a:r>
              <a:rPr lang="en-US" sz="2200" dirty="0" smtClean="0"/>
              <a:t> </a:t>
            </a:r>
            <a:r>
              <a:rPr lang="en-US" dirty="0" smtClean="0"/>
              <a:t>Diagram</a:t>
            </a:r>
            <a:endParaRPr lang="en-US" dirty="0"/>
          </a:p>
        </p:txBody>
      </p:sp>
      <p:sp>
        <p:nvSpPr>
          <p:cNvPr id="8" name="Content Placeholder 2"/>
          <p:cNvSpPr>
            <a:spLocks noGrp="1"/>
          </p:cNvSpPr>
          <p:nvPr>
            <p:ph idx="1"/>
          </p:nvPr>
        </p:nvSpPr>
        <p:spPr>
          <a:xfrm>
            <a:off x="783390" y="1756832"/>
            <a:ext cx="3611189" cy="4599517"/>
          </a:xfrm>
        </p:spPr>
        <p:txBody>
          <a:bodyPr>
            <a:noAutofit/>
          </a:bodyPr>
          <a:lstStyle/>
          <a:p>
            <a:pPr marL="0" indent="0">
              <a:buNone/>
            </a:pPr>
            <a:r>
              <a:rPr lang="en-US" sz="2400" dirty="0" smtClean="0">
                <a:solidFill>
                  <a:schemeClr val="tx2"/>
                </a:solidFill>
              </a:rPr>
              <a:t>There are several </a:t>
            </a:r>
            <a:br>
              <a:rPr lang="en-US" sz="2400" dirty="0" smtClean="0">
                <a:solidFill>
                  <a:schemeClr val="tx2"/>
                </a:solidFill>
              </a:rPr>
            </a:br>
            <a:r>
              <a:rPr lang="en-US" sz="2400" dirty="0" smtClean="0">
                <a:solidFill>
                  <a:schemeClr val="tx2"/>
                </a:solidFill>
              </a:rPr>
              <a:t>steps in the hiring</a:t>
            </a:r>
            <a:br>
              <a:rPr lang="en-US" sz="2400" dirty="0" smtClean="0">
                <a:solidFill>
                  <a:schemeClr val="tx2"/>
                </a:solidFill>
              </a:rPr>
            </a:br>
            <a:r>
              <a:rPr lang="en-US" sz="2400" dirty="0" smtClean="0">
                <a:solidFill>
                  <a:schemeClr val="tx2"/>
                </a:solidFill>
              </a:rPr>
              <a:t>process. </a:t>
            </a:r>
            <a:br>
              <a:rPr lang="en-US" sz="2400" dirty="0" smtClean="0">
                <a:solidFill>
                  <a:schemeClr val="tx2"/>
                </a:solidFill>
              </a:rPr>
            </a:br>
            <a:r>
              <a:rPr lang="en-US" sz="2400" dirty="0" smtClean="0">
                <a:solidFill>
                  <a:schemeClr val="tx2"/>
                </a:solidFill>
              </a:rPr>
              <a:t>The scope of this </a:t>
            </a:r>
            <a:br>
              <a:rPr lang="en-US" sz="2400" dirty="0" smtClean="0">
                <a:solidFill>
                  <a:schemeClr val="tx2"/>
                </a:solidFill>
              </a:rPr>
            </a:br>
            <a:r>
              <a:rPr lang="en-US" sz="2400" dirty="0" smtClean="0">
                <a:solidFill>
                  <a:schemeClr val="tx2"/>
                </a:solidFill>
              </a:rPr>
              <a:t>project sample </a:t>
            </a:r>
            <a:br>
              <a:rPr lang="en-US" sz="2400" dirty="0" smtClean="0">
                <a:solidFill>
                  <a:schemeClr val="tx2"/>
                </a:solidFill>
              </a:rPr>
            </a:br>
            <a:r>
              <a:rPr lang="en-US" sz="2400" dirty="0" smtClean="0">
                <a:solidFill>
                  <a:schemeClr val="tx2"/>
                </a:solidFill>
              </a:rPr>
              <a:t>includes those </a:t>
            </a:r>
            <a:br>
              <a:rPr lang="en-US" sz="2400" dirty="0" smtClean="0">
                <a:solidFill>
                  <a:schemeClr val="tx2"/>
                </a:solidFill>
              </a:rPr>
            </a:br>
            <a:r>
              <a:rPr lang="en-US" sz="2400" dirty="0" smtClean="0">
                <a:solidFill>
                  <a:schemeClr val="tx2"/>
                </a:solidFill>
              </a:rPr>
              <a:t>activities inside the boundary.</a:t>
            </a:r>
            <a:endParaRPr lang="en-US" sz="2400" dirty="0">
              <a:solidFill>
                <a:schemeClr val="accent3"/>
              </a:solidFill>
            </a:endParaRPr>
          </a:p>
        </p:txBody>
      </p:sp>
      <p:sp>
        <p:nvSpPr>
          <p:cNvPr id="5" name="TextBox 4"/>
          <p:cNvSpPr txBox="1"/>
          <p:nvPr/>
        </p:nvSpPr>
        <p:spPr>
          <a:xfrm>
            <a:off x="8754150" y="524167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7-10</a:t>
            </a:r>
            <a:endParaRPr lang="en-US" sz="1400" dirty="0">
              <a:solidFill>
                <a:srgbClr val="002C54"/>
              </a:solidFill>
              <a:latin typeface="Arial Black" pitchFamily="34" charset="0"/>
            </a:endParaRPr>
          </a:p>
        </p:txBody>
      </p:sp>
      <p:grpSp>
        <p:nvGrpSpPr>
          <p:cNvPr id="57" name="Group 56"/>
          <p:cNvGrpSpPr/>
          <p:nvPr/>
        </p:nvGrpSpPr>
        <p:grpSpPr>
          <a:xfrm>
            <a:off x="3294590" y="1877153"/>
            <a:ext cx="5867144" cy="3942485"/>
            <a:chOff x="3294590" y="1877153"/>
            <a:chExt cx="5867144" cy="3942485"/>
          </a:xfrm>
        </p:grpSpPr>
        <p:grpSp>
          <p:nvGrpSpPr>
            <p:cNvPr id="56" name="Group 55"/>
            <p:cNvGrpSpPr/>
            <p:nvPr/>
          </p:nvGrpSpPr>
          <p:grpSpPr>
            <a:xfrm>
              <a:off x="3346244" y="1877153"/>
              <a:ext cx="5144199" cy="3942485"/>
              <a:chOff x="3346244" y="1877153"/>
              <a:chExt cx="5144199" cy="3942485"/>
            </a:xfrm>
          </p:grpSpPr>
          <p:cxnSp>
            <p:nvCxnSpPr>
              <p:cNvPr id="17" name="Straight Connector 16"/>
              <p:cNvCxnSpPr/>
              <p:nvPr/>
            </p:nvCxnSpPr>
            <p:spPr>
              <a:xfrm>
                <a:off x="5427203" y="1877153"/>
                <a:ext cx="3063240" cy="0"/>
              </a:xfrm>
              <a:prstGeom prst="line">
                <a:avLst/>
              </a:prstGeom>
              <a:ln>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346244" y="5807606"/>
                <a:ext cx="3566160" cy="0"/>
              </a:xfrm>
              <a:prstGeom prst="line">
                <a:avLst/>
              </a:prstGeom>
              <a:ln>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58460" y="2598821"/>
                <a:ext cx="2068744" cy="3199792"/>
              </a:xfrm>
              <a:prstGeom prst="line">
                <a:avLst/>
              </a:prstGeom>
              <a:ln>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427204" y="1877153"/>
                <a:ext cx="0" cy="721668"/>
              </a:xfrm>
              <a:prstGeom prst="line">
                <a:avLst/>
              </a:prstGeom>
              <a:ln>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8482263" y="1877153"/>
                <a:ext cx="0" cy="1924826"/>
              </a:xfrm>
              <a:prstGeom prst="line">
                <a:avLst/>
              </a:prstGeom>
              <a:ln>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6886075" y="4716379"/>
                <a:ext cx="0" cy="1103259"/>
              </a:xfrm>
              <a:prstGeom prst="line">
                <a:avLst/>
              </a:prstGeom>
              <a:ln>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6886075" y="3801979"/>
                <a:ext cx="1596188" cy="914400"/>
              </a:xfrm>
              <a:prstGeom prst="line">
                <a:avLst/>
              </a:prstGeom>
              <a:ln>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3294590" y="2042356"/>
              <a:ext cx="5867144" cy="3614303"/>
              <a:chOff x="3294590" y="2042356"/>
              <a:chExt cx="5867144" cy="3614303"/>
            </a:xfrm>
          </p:grpSpPr>
          <p:sp>
            <p:nvSpPr>
              <p:cNvPr id="36" name="TextBox 35"/>
              <p:cNvSpPr txBox="1"/>
              <p:nvPr/>
            </p:nvSpPr>
            <p:spPr>
              <a:xfrm>
                <a:off x="3294590" y="3472929"/>
                <a:ext cx="1439946" cy="338554"/>
              </a:xfrm>
              <a:prstGeom prst="rect">
                <a:avLst/>
              </a:prstGeom>
              <a:noFill/>
            </p:spPr>
            <p:txBody>
              <a:bodyPr wrap="none" rtlCol="0">
                <a:spAutoFit/>
              </a:bodyPr>
              <a:lstStyle/>
              <a:p>
                <a:r>
                  <a:rPr lang="en-US" sz="1600" b="1" dirty="0" smtClean="0">
                    <a:solidFill>
                      <a:schemeClr val="accent3"/>
                    </a:solidFill>
                  </a:rPr>
                  <a:t>OUT OF SCOPE</a:t>
                </a:r>
                <a:endParaRPr lang="en-US" sz="1600" b="1" dirty="0">
                  <a:solidFill>
                    <a:schemeClr val="accent3"/>
                  </a:solidFill>
                </a:endParaRPr>
              </a:p>
            </p:txBody>
          </p:sp>
          <p:sp>
            <p:nvSpPr>
              <p:cNvPr id="37" name="TextBox 36"/>
              <p:cNvSpPr txBox="1"/>
              <p:nvPr/>
            </p:nvSpPr>
            <p:spPr>
              <a:xfrm>
                <a:off x="7721788" y="4125068"/>
                <a:ext cx="1439946" cy="338554"/>
              </a:xfrm>
              <a:prstGeom prst="rect">
                <a:avLst/>
              </a:prstGeom>
              <a:noFill/>
            </p:spPr>
            <p:txBody>
              <a:bodyPr wrap="none" rtlCol="0">
                <a:spAutoFit/>
              </a:bodyPr>
              <a:lstStyle/>
              <a:p>
                <a:r>
                  <a:rPr lang="en-US" sz="1600" b="1" dirty="0" smtClean="0">
                    <a:solidFill>
                      <a:schemeClr val="accent3"/>
                    </a:solidFill>
                  </a:rPr>
                  <a:t>OUT OF SCOPE</a:t>
                </a:r>
                <a:endParaRPr lang="en-US" sz="1600" b="1" dirty="0">
                  <a:solidFill>
                    <a:schemeClr val="accent3"/>
                  </a:solidFill>
                </a:endParaRPr>
              </a:p>
            </p:txBody>
          </p:sp>
          <p:sp>
            <p:nvSpPr>
              <p:cNvPr id="39" name="TextBox 38"/>
              <p:cNvSpPr txBox="1"/>
              <p:nvPr/>
            </p:nvSpPr>
            <p:spPr>
              <a:xfrm>
                <a:off x="5625810" y="4873624"/>
                <a:ext cx="973472" cy="338554"/>
              </a:xfrm>
              <a:prstGeom prst="rect">
                <a:avLst/>
              </a:prstGeom>
              <a:noFill/>
            </p:spPr>
            <p:txBody>
              <a:bodyPr wrap="none" rtlCol="0">
                <a:spAutoFit/>
              </a:bodyPr>
              <a:lstStyle/>
              <a:p>
                <a:r>
                  <a:rPr lang="en-US" sz="1600" b="1" dirty="0" smtClean="0">
                    <a:solidFill>
                      <a:schemeClr val="accent3"/>
                    </a:solidFill>
                  </a:rPr>
                  <a:t>IN SCOPE</a:t>
                </a:r>
                <a:endParaRPr lang="en-US" sz="1600" b="1" dirty="0">
                  <a:solidFill>
                    <a:schemeClr val="accent3"/>
                  </a:solidFill>
                </a:endParaRPr>
              </a:p>
            </p:txBody>
          </p:sp>
          <p:grpSp>
            <p:nvGrpSpPr>
              <p:cNvPr id="53" name="Group 52"/>
              <p:cNvGrpSpPr/>
              <p:nvPr/>
            </p:nvGrpSpPr>
            <p:grpSpPr>
              <a:xfrm>
                <a:off x="3982215" y="2042356"/>
                <a:ext cx="1200105" cy="1200105"/>
                <a:chOff x="3982215" y="2045364"/>
                <a:chExt cx="1200105" cy="1200105"/>
              </a:xfrm>
            </p:grpSpPr>
            <p:sp>
              <p:nvSpPr>
                <p:cNvPr id="7" name="Oval 6"/>
                <p:cNvSpPr/>
                <p:nvPr/>
              </p:nvSpPr>
              <p:spPr>
                <a:xfrm>
                  <a:off x="3982215" y="2045364"/>
                  <a:ext cx="1200105" cy="120010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40" name="TextBox 39"/>
                <p:cNvSpPr txBox="1"/>
                <p:nvPr/>
              </p:nvSpPr>
              <p:spPr>
                <a:xfrm>
                  <a:off x="3994895" y="2383806"/>
                  <a:ext cx="1174745" cy="523220"/>
                </a:xfrm>
                <a:prstGeom prst="rect">
                  <a:avLst/>
                </a:prstGeom>
                <a:noFill/>
              </p:spPr>
              <p:txBody>
                <a:bodyPr wrap="none" rtlCol="0">
                  <a:spAutoFit/>
                </a:bodyPr>
                <a:lstStyle/>
                <a:p>
                  <a:pPr algn="ctr"/>
                  <a:r>
                    <a:rPr lang="en-US" sz="1400" dirty="0" smtClean="0">
                      <a:solidFill>
                        <a:schemeClr val="bg1"/>
                      </a:solidFill>
                      <a:latin typeface="Franklin Gothic Book" pitchFamily="34" charset="0"/>
                    </a:rPr>
                    <a:t>Need</a:t>
                  </a:r>
                </a:p>
                <a:p>
                  <a:pPr algn="ctr"/>
                  <a:r>
                    <a:rPr lang="en-US" sz="1400" dirty="0" smtClean="0">
                      <a:solidFill>
                        <a:schemeClr val="bg1"/>
                      </a:solidFill>
                      <a:latin typeface="Franklin Gothic Book" pitchFamily="34" charset="0"/>
                    </a:rPr>
                    <a:t>Identification</a:t>
                  </a:r>
                  <a:endParaRPr lang="en-US" sz="1400" dirty="0">
                    <a:solidFill>
                      <a:schemeClr val="bg1"/>
                    </a:solidFill>
                    <a:latin typeface="Franklin Gothic Book" pitchFamily="34" charset="0"/>
                  </a:endParaRPr>
                </a:p>
              </p:txBody>
            </p:sp>
          </p:grpSp>
          <p:grpSp>
            <p:nvGrpSpPr>
              <p:cNvPr id="52" name="Group 51"/>
              <p:cNvGrpSpPr/>
              <p:nvPr/>
            </p:nvGrpSpPr>
            <p:grpSpPr>
              <a:xfrm>
                <a:off x="7121736" y="4456554"/>
                <a:ext cx="1200105" cy="1200105"/>
                <a:chOff x="7121736" y="4451085"/>
                <a:chExt cx="1200105" cy="1200105"/>
              </a:xfrm>
            </p:grpSpPr>
            <p:sp>
              <p:nvSpPr>
                <p:cNvPr id="10" name="Oval 9"/>
                <p:cNvSpPr/>
                <p:nvPr/>
              </p:nvSpPr>
              <p:spPr>
                <a:xfrm>
                  <a:off x="7121736" y="4451085"/>
                  <a:ext cx="1200105" cy="120010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TextBox 8"/>
                <p:cNvSpPr txBox="1"/>
                <p:nvPr/>
              </p:nvSpPr>
              <p:spPr>
                <a:xfrm>
                  <a:off x="7208667" y="4897249"/>
                  <a:ext cx="1026242" cy="307777"/>
                </a:xfrm>
                <a:prstGeom prst="rect">
                  <a:avLst/>
                </a:prstGeom>
                <a:noFill/>
              </p:spPr>
              <p:txBody>
                <a:bodyPr wrap="none" rtlCol="0">
                  <a:spAutoFit/>
                </a:bodyPr>
                <a:lstStyle/>
                <a:p>
                  <a:pPr algn="ctr"/>
                  <a:r>
                    <a:rPr lang="en-US" sz="1400" dirty="0" smtClean="0">
                      <a:solidFill>
                        <a:schemeClr val="bg1"/>
                      </a:solidFill>
                      <a:latin typeface="Franklin Gothic Book" pitchFamily="34" charset="0"/>
                    </a:rPr>
                    <a:t>Orientation</a:t>
                  </a:r>
                  <a:endParaRPr lang="en-US" sz="1400" dirty="0">
                    <a:solidFill>
                      <a:schemeClr val="bg1"/>
                    </a:solidFill>
                    <a:latin typeface="Franklin Gothic Book" pitchFamily="34" charset="0"/>
                  </a:endParaRPr>
                </a:p>
              </p:txBody>
            </p:sp>
          </p:grpSp>
          <p:grpSp>
            <p:nvGrpSpPr>
              <p:cNvPr id="51" name="Group 50"/>
              <p:cNvGrpSpPr/>
              <p:nvPr/>
            </p:nvGrpSpPr>
            <p:grpSpPr>
              <a:xfrm>
                <a:off x="5613778" y="2042356"/>
                <a:ext cx="1200105" cy="1200105"/>
                <a:chOff x="5613778" y="2039348"/>
                <a:chExt cx="1200105" cy="1200105"/>
              </a:xfrm>
            </p:grpSpPr>
            <p:sp>
              <p:nvSpPr>
                <p:cNvPr id="11" name="Oval 10"/>
                <p:cNvSpPr/>
                <p:nvPr/>
              </p:nvSpPr>
              <p:spPr>
                <a:xfrm>
                  <a:off x="5613778" y="2039348"/>
                  <a:ext cx="1200105" cy="120010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42" name="TextBox 41"/>
                <p:cNvSpPr txBox="1"/>
                <p:nvPr/>
              </p:nvSpPr>
              <p:spPr>
                <a:xfrm>
                  <a:off x="5704748" y="2485512"/>
                  <a:ext cx="1018164" cy="307777"/>
                </a:xfrm>
                <a:prstGeom prst="rect">
                  <a:avLst/>
                </a:prstGeom>
                <a:noFill/>
              </p:spPr>
              <p:txBody>
                <a:bodyPr wrap="none" rtlCol="0">
                  <a:spAutoFit/>
                </a:bodyPr>
                <a:lstStyle/>
                <a:p>
                  <a:pPr algn="ctr"/>
                  <a:r>
                    <a:rPr lang="en-US" sz="1400" dirty="0" smtClean="0">
                      <a:solidFill>
                        <a:srgbClr val="00467F"/>
                      </a:solidFill>
                      <a:latin typeface="Franklin Gothic Book" pitchFamily="34" charset="0"/>
                    </a:rPr>
                    <a:t>Advertising</a:t>
                  </a:r>
                  <a:endParaRPr lang="en-US" sz="1400" dirty="0">
                    <a:solidFill>
                      <a:srgbClr val="00467F"/>
                    </a:solidFill>
                    <a:latin typeface="Franklin Gothic Book" pitchFamily="34" charset="0"/>
                  </a:endParaRPr>
                </a:p>
              </p:txBody>
            </p:sp>
          </p:grpSp>
          <p:grpSp>
            <p:nvGrpSpPr>
              <p:cNvPr id="50" name="Group 49"/>
              <p:cNvGrpSpPr/>
              <p:nvPr/>
            </p:nvGrpSpPr>
            <p:grpSpPr>
              <a:xfrm>
                <a:off x="7121736" y="2042356"/>
                <a:ext cx="1200105" cy="1200105"/>
                <a:chOff x="7121736" y="2039348"/>
                <a:chExt cx="1200105" cy="1200105"/>
              </a:xfrm>
            </p:grpSpPr>
            <p:sp>
              <p:nvSpPr>
                <p:cNvPr id="12" name="Oval 11"/>
                <p:cNvSpPr/>
                <p:nvPr/>
              </p:nvSpPr>
              <p:spPr>
                <a:xfrm>
                  <a:off x="7121736" y="2039348"/>
                  <a:ext cx="1200105" cy="120010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43" name="TextBox 42"/>
                <p:cNvSpPr txBox="1"/>
                <p:nvPr/>
              </p:nvSpPr>
              <p:spPr>
                <a:xfrm>
                  <a:off x="7251146" y="2485512"/>
                  <a:ext cx="941284" cy="307777"/>
                </a:xfrm>
                <a:prstGeom prst="rect">
                  <a:avLst/>
                </a:prstGeom>
                <a:noFill/>
              </p:spPr>
              <p:txBody>
                <a:bodyPr wrap="none" rtlCol="0">
                  <a:spAutoFit/>
                </a:bodyPr>
                <a:lstStyle/>
                <a:p>
                  <a:pPr algn="ctr"/>
                  <a:r>
                    <a:rPr lang="en-US" sz="1400" dirty="0" smtClean="0">
                      <a:solidFill>
                        <a:srgbClr val="00467F"/>
                      </a:solidFill>
                      <a:latin typeface="Franklin Gothic Book" pitchFamily="34" charset="0"/>
                    </a:rPr>
                    <a:t>Screening</a:t>
                  </a:r>
                  <a:endParaRPr lang="en-US" sz="1400" dirty="0">
                    <a:solidFill>
                      <a:srgbClr val="00467F"/>
                    </a:solidFill>
                    <a:latin typeface="Franklin Gothic Book" pitchFamily="34" charset="0"/>
                  </a:endParaRPr>
                </a:p>
              </p:txBody>
            </p:sp>
          </p:grpSp>
          <p:grpSp>
            <p:nvGrpSpPr>
              <p:cNvPr id="48" name="Group 47"/>
              <p:cNvGrpSpPr/>
              <p:nvPr/>
            </p:nvGrpSpPr>
            <p:grpSpPr>
              <a:xfrm>
                <a:off x="4936002" y="3249455"/>
                <a:ext cx="1200105" cy="1200105"/>
                <a:chOff x="4936002" y="3251485"/>
                <a:chExt cx="1200105" cy="1200105"/>
              </a:xfrm>
            </p:grpSpPr>
            <p:sp>
              <p:nvSpPr>
                <p:cNvPr id="13" name="Oval 12"/>
                <p:cNvSpPr/>
                <p:nvPr/>
              </p:nvSpPr>
              <p:spPr>
                <a:xfrm>
                  <a:off x="4936002" y="3251485"/>
                  <a:ext cx="1200105" cy="120010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44" name="TextBox 43"/>
                <p:cNvSpPr txBox="1"/>
                <p:nvPr/>
              </p:nvSpPr>
              <p:spPr>
                <a:xfrm>
                  <a:off x="5093465" y="3697649"/>
                  <a:ext cx="885179" cy="307777"/>
                </a:xfrm>
                <a:prstGeom prst="rect">
                  <a:avLst/>
                </a:prstGeom>
                <a:noFill/>
              </p:spPr>
              <p:txBody>
                <a:bodyPr wrap="none" rtlCol="0">
                  <a:spAutoFit/>
                </a:bodyPr>
                <a:lstStyle/>
                <a:p>
                  <a:pPr algn="ctr"/>
                  <a:r>
                    <a:rPr lang="en-US" sz="1400" dirty="0" smtClean="0">
                      <a:solidFill>
                        <a:srgbClr val="00467F"/>
                      </a:solidFill>
                      <a:latin typeface="Franklin Gothic Book" pitchFamily="34" charset="0"/>
                    </a:rPr>
                    <a:t>Selection</a:t>
                  </a:r>
                  <a:endParaRPr lang="en-US" sz="1400" dirty="0">
                    <a:solidFill>
                      <a:srgbClr val="00467F"/>
                    </a:solidFill>
                    <a:latin typeface="Franklin Gothic Book" pitchFamily="34" charset="0"/>
                  </a:endParaRPr>
                </a:p>
              </p:txBody>
            </p:sp>
          </p:grpSp>
          <p:grpSp>
            <p:nvGrpSpPr>
              <p:cNvPr id="49" name="Group 48"/>
              <p:cNvGrpSpPr/>
              <p:nvPr/>
            </p:nvGrpSpPr>
            <p:grpSpPr>
              <a:xfrm>
                <a:off x="6383627" y="3251086"/>
                <a:ext cx="1200105" cy="1200105"/>
                <a:chOff x="6383627" y="3251485"/>
                <a:chExt cx="1200105" cy="1200105"/>
              </a:xfrm>
            </p:grpSpPr>
            <p:sp>
              <p:nvSpPr>
                <p:cNvPr id="15" name="Oval 14"/>
                <p:cNvSpPr/>
                <p:nvPr/>
              </p:nvSpPr>
              <p:spPr>
                <a:xfrm>
                  <a:off x="6383627" y="3251485"/>
                  <a:ext cx="1200105" cy="120010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45" name="TextBox 44"/>
                <p:cNvSpPr txBox="1"/>
                <p:nvPr/>
              </p:nvSpPr>
              <p:spPr>
                <a:xfrm>
                  <a:off x="6456836" y="3482205"/>
                  <a:ext cx="1053685" cy="738664"/>
                </a:xfrm>
                <a:prstGeom prst="rect">
                  <a:avLst/>
                </a:prstGeom>
                <a:noFill/>
              </p:spPr>
              <p:txBody>
                <a:bodyPr wrap="none" rtlCol="0">
                  <a:spAutoFit/>
                </a:bodyPr>
                <a:lstStyle/>
                <a:p>
                  <a:pPr algn="ctr"/>
                  <a:r>
                    <a:rPr lang="en-US" sz="1400" dirty="0" smtClean="0">
                      <a:solidFill>
                        <a:srgbClr val="00467F"/>
                      </a:solidFill>
                      <a:latin typeface="Franklin Gothic Book" pitchFamily="34" charset="0"/>
                    </a:rPr>
                    <a:t>Negotiation</a:t>
                  </a:r>
                </a:p>
                <a:p>
                  <a:pPr algn="ctr"/>
                  <a:r>
                    <a:rPr lang="en-US" sz="1400" dirty="0" smtClean="0">
                      <a:solidFill>
                        <a:srgbClr val="00467F"/>
                      </a:solidFill>
                      <a:latin typeface="Franklin Gothic Book" pitchFamily="34" charset="0"/>
                    </a:rPr>
                    <a:t>of Offer &amp;</a:t>
                  </a:r>
                </a:p>
                <a:p>
                  <a:pPr algn="ctr"/>
                  <a:r>
                    <a:rPr lang="en-US" sz="1400" dirty="0" smtClean="0">
                      <a:solidFill>
                        <a:srgbClr val="00467F"/>
                      </a:solidFill>
                      <a:latin typeface="Franklin Gothic Book" pitchFamily="34" charset="0"/>
                    </a:rPr>
                    <a:t>Start Time</a:t>
                  </a:r>
                  <a:endParaRPr lang="en-US" sz="1400" dirty="0">
                    <a:solidFill>
                      <a:srgbClr val="00467F"/>
                    </a:solidFill>
                    <a:latin typeface="Franklin Gothic Book" pitchFamily="34" charset="0"/>
                  </a:endParaRPr>
                </a:p>
              </p:txBody>
            </p:sp>
          </p:grpSp>
          <p:grpSp>
            <p:nvGrpSpPr>
              <p:cNvPr id="47" name="Group 46"/>
              <p:cNvGrpSpPr/>
              <p:nvPr/>
            </p:nvGrpSpPr>
            <p:grpSpPr>
              <a:xfrm>
                <a:off x="4163060" y="4456554"/>
                <a:ext cx="1200105" cy="1200105"/>
                <a:chOff x="4163060" y="4462023"/>
                <a:chExt cx="1200105" cy="1200105"/>
              </a:xfrm>
            </p:grpSpPr>
            <p:sp>
              <p:nvSpPr>
                <p:cNvPr id="14" name="Oval 13"/>
                <p:cNvSpPr/>
                <p:nvPr/>
              </p:nvSpPr>
              <p:spPr>
                <a:xfrm>
                  <a:off x="4163060" y="4462023"/>
                  <a:ext cx="1200105" cy="120010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46" name="TextBox 45"/>
                <p:cNvSpPr txBox="1"/>
                <p:nvPr/>
              </p:nvSpPr>
              <p:spPr>
                <a:xfrm>
                  <a:off x="4291701" y="4692743"/>
                  <a:ext cx="942822" cy="738664"/>
                </a:xfrm>
                <a:prstGeom prst="rect">
                  <a:avLst/>
                </a:prstGeom>
                <a:noFill/>
              </p:spPr>
              <p:txBody>
                <a:bodyPr wrap="none" rtlCol="0">
                  <a:spAutoFit/>
                </a:bodyPr>
                <a:lstStyle/>
                <a:p>
                  <a:pPr algn="ctr"/>
                  <a:r>
                    <a:rPr lang="en-US" sz="1400" dirty="0" smtClean="0">
                      <a:solidFill>
                        <a:srgbClr val="00467F"/>
                      </a:solidFill>
                      <a:latin typeface="Franklin Gothic Book" pitchFamily="34" charset="0"/>
                    </a:rPr>
                    <a:t>Payroll &amp;</a:t>
                  </a:r>
                </a:p>
                <a:p>
                  <a:pPr algn="ctr"/>
                  <a:r>
                    <a:rPr lang="en-US" sz="1400" dirty="0" smtClean="0">
                      <a:solidFill>
                        <a:srgbClr val="00467F"/>
                      </a:solidFill>
                      <a:latin typeface="Franklin Gothic Book" pitchFamily="34" charset="0"/>
                    </a:rPr>
                    <a:t>Personnel</a:t>
                  </a:r>
                </a:p>
                <a:p>
                  <a:pPr algn="ctr"/>
                  <a:r>
                    <a:rPr lang="en-US" sz="1400" dirty="0" smtClean="0">
                      <a:solidFill>
                        <a:srgbClr val="00467F"/>
                      </a:solidFill>
                      <a:latin typeface="Franklin Gothic Book" pitchFamily="34" charset="0"/>
                    </a:rPr>
                    <a:t>Updates</a:t>
                  </a:r>
                  <a:endParaRPr lang="en-US" sz="1400" dirty="0">
                    <a:solidFill>
                      <a:srgbClr val="00467F"/>
                    </a:solidFill>
                    <a:latin typeface="Franklin Gothic Book" pitchFamily="34" charset="0"/>
                  </a:endParaRPr>
                </a:p>
              </p:txBody>
            </p:sp>
          </p:grpSp>
        </p:grpSp>
      </p:grpSp>
      <p:sp>
        <p:nvSpPr>
          <p:cNvPr id="41"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31</a:t>
            </a:fld>
            <a:endParaRPr lang="en-US" dirty="0"/>
          </a:p>
        </p:txBody>
      </p:sp>
    </p:spTree>
    <p:extLst>
      <p:ext uri="{BB962C8B-B14F-4D97-AF65-F5344CB8AC3E}">
        <p14:creationId xmlns:p14="http://schemas.microsoft.com/office/powerpoint/2010/main" val="1492036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 Sample Deliverables List</a:t>
            </a:r>
            <a:endParaRPr lang="en-US" dirty="0"/>
          </a:p>
        </p:txBody>
      </p:sp>
      <p:sp>
        <p:nvSpPr>
          <p:cNvPr id="8" name="Content Placeholder 2"/>
          <p:cNvSpPr>
            <a:spLocks noGrp="1"/>
          </p:cNvSpPr>
          <p:nvPr>
            <p:ph idx="1"/>
          </p:nvPr>
        </p:nvSpPr>
        <p:spPr>
          <a:xfrm>
            <a:off x="783390" y="1468966"/>
            <a:ext cx="8071290" cy="4898590"/>
          </a:xfrm>
        </p:spPr>
        <p:txBody>
          <a:bodyPr>
            <a:noAutofit/>
          </a:bodyPr>
          <a:lstStyle/>
          <a:p>
            <a:pPr marL="0" indent="0">
              <a:buNone/>
            </a:pPr>
            <a:r>
              <a:rPr lang="en-US" sz="2600" b="1" dirty="0" smtClean="0">
                <a:solidFill>
                  <a:schemeClr val="tx2"/>
                </a:solidFill>
              </a:rPr>
              <a:t>Process Improvement Project</a:t>
            </a:r>
          </a:p>
          <a:p>
            <a:r>
              <a:rPr lang="en-US" sz="2600" dirty="0" smtClean="0">
                <a:solidFill>
                  <a:schemeClr val="tx2"/>
                </a:solidFill>
              </a:rPr>
              <a:t>List of current activities</a:t>
            </a:r>
          </a:p>
          <a:p>
            <a:r>
              <a:rPr lang="en-US" sz="2600" dirty="0" smtClean="0">
                <a:solidFill>
                  <a:schemeClr val="tx2"/>
                </a:solidFill>
              </a:rPr>
              <a:t>Documentation of transaction</a:t>
            </a:r>
          </a:p>
          <a:p>
            <a:pPr>
              <a:buNone/>
            </a:pPr>
            <a:r>
              <a:rPr lang="en-US" sz="2600" dirty="0" smtClean="0">
                <a:solidFill>
                  <a:schemeClr val="tx2"/>
                </a:solidFill>
              </a:rPr>
              <a:t>	counts and processing times</a:t>
            </a:r>
          </a:p>
          <a:p>
            <a:r>
              <a:rPr lang="en-US" sz="2600" dirty="0" smtClean="0">
                <a:solidFill>
                  <a:schemeClr val="tx2"/>
                </a:solidFill>
              </a:rPr>
              <a:t>List of current problems and root cause analysis</a:t>
            </a:r>
          </a:p>
          <a:p>
            <a:r>
              <a:rPr lang="en-US" sz="2600" dirty="0" smtClean="0">
                <a:solidFill>
                  <a:schemeClr val="tx2"/>
                </a:solidFill>
              </a:rPr>
              <a:t>List of potential solutions with cost benefit analysis of each</a:t>
            </a:r>
          </a:p>
          <a:p>
            <a:r>
              <a:rPr lang="en-US" sz="2600" dirty="0" smtClean="0">
                <a:solidFill>
                  <a:schemeClr val="tx2"/>
                </a:solidFill>
              </a:rPr>
              <a:t>Detailed implementation plan for final solution</a:t>
            </a:r>
            <a:endParaRPr lang="en-US" sz="2600" dirty="0">
              <a:solidFill>
                <a:schemeClr val="accent3"/>
              </a:solidFill>
            </a:endParaRPr>
          </a:p>
        </p:txBody>
      </p:sp>
      <p:sp>
        <p:nvSpPr>
          <p:cNvPr id="4" name="TextBox 3"/>
          <p:cNvSpPr txBox="1"/>
          <p:nvPr/>
        </p:nvSpPr>
        <p:spPr>
          <a:xfrm>
            <a:off x="8754150" y="456771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7-11</a:t>
            </a:r>
            <a:endParaRPr lang="en-US" sz="1400" dirty="0">
              <a:solidFill>
                <a:srgbClr val="002C54"/>
              </a:solidFill>
              <a:latin typeface="Arial Black" pitchFamily="34" charset="0"/>
            </a:endParaRPr>
          </a:p>
        </p:txBody>
      </p:sp>
      <p:grpSp>
        <p:nvGrpSpPr>
          <p:cNvPr id="14" name="Group 13"/>
          <p:cNvGrpSpPr/>
          <p:nvPr/>
        </p:nvGrpSpPr>
        <p:grpSpPr>
          <a:xfrm>
            <a:off x="5227093" y="997624"/>
            <a:ext cx="3686712" cy="2234292"/>
            <a:chOff x="-420664" y="997624"/>
            <a:chExt cx="9334469" cy="5657054"/>
          </a:xfrm>
        </p:grpSpPr>
        <p:pic>
          <p:nvPicPr>
            <p:cNvPr id="9" name="Picture 2" descr="C:\Users\Anna\Desktop\FC Slides\New Pics\88-Scoping the engagement - sample deliverable.jpg"/>
            <p:cNvPicPr>
              <a:picLocks noChangeAspect="1" noChangeArrowheads="1"/>
            </p:cNvPicPr>
            <p:nvPr/>
          </p:nvPicPr>
          <p:blipFill>
            <a:blip r:embed="rId3"/>
            <a:srcRect/>
            <a:stretch>
              <a:fillRect/>
            </a:stretch>
          </p:blipFill>
          <p:spPr bwMode="auto">
            <a:xfrm rot="120000">
              <a:off x="-420664" y="997624"/>
              <a:ext cx="9334469" cy="5657054"/>
            </a:xfrm>
            <a:prstGeom prst="rect">
              <a:avLst/>
            </a:prstGeom>
            <a:noFill/>
            <a:effectLst>
              <a:softEdge rad="63500"/>
            </a:effectLst>
          </p:spPr>
        </p:pic>
        <p:sp>
          <p:nvSpPr>
            <p:cNvPr id="12" name="Rectangle 11"/>
            <p:cNvSpPr/>
            <p:nvPr/>
          </p:nvSpPr>
          <p:spPr>
            <a:xfrm rot="720000">
              <a:off x="3350632" y="3400446"/>
              <a:ext cx="2808107" cy="7200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latin typeface="Franklin Gothic Book" pitchFamily="34" charset="0"/>
                </a:rPr>
                <a:t>PROJECT DELIVERABLE</a:t>
              </a:r>
              <a:endParaRPr lang="en-US" sz="1000" b="1" dirty="0">
                <a:latin typeface="Franklin Gothic Book" pitchFamily="34" charset="0"/>
              </a:endParaRPr>
            </a:p>
          </p:txBody>
        </p:sp>
      </p:grpSp>
      <p:sp>
        <p:nvSpPr>
          <p:cNvPr id="10"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32</a:t>
            </a:fld>
            <a:endParaRPr lang="en-US" dirty="0"/>
          </a:p>
        </p:txBody>
      </p:sp>
    </p:spTree>
    <p:extLst>
      <p:ext uri="{BB962C8B-B14F-4D97-AF65-F5344CB8AC3E}">
        <p14:creationId xmlns:p14="http://schemas.microsoft.com/office/powerpoint/2010/main" val="2045322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na\Desktop\FC Slides\New Pics\Scoping the engagement.jpg"/>
          <p:cNvPicPr>
            <a:picLocks noChangeAspect="1" noChangeArrowheads="1"/>
          </p:cNvPicPr>
          <p:nvPr/>
        </p:nvPicPr>
        <p:blipFill>
          <a:blip r:embed="rId3"/>
          <a:srcRect/>
          <a:stretch>
            <a:fillRect/>
          </a:stretch>
        </p:blipFill>
        <p:spPr bwMode="auto">
          <a:xfrm>
            <a:off x="428548" y="1094745"/>
            <a:ext cx="8715452" cy="4851779"/>
          </a:xfrm>
          <a:prstGeom prst="rect">
            <a:avLst/>
          </a:prstGeom>
          <a:noFill/>
        </p:spPr>
      </p:pic>
      <p:sp>
        <p:nvSpPr>
          <p:cNvPr id="2" name="Title 1"/>
          <p:cNvSpPr>
            <a:spLocks noGrp="1"/>
          </p:cNvSpPr>
          <p:nvPr>
            <p:ph type="title"/>
          </p:nvPr>
        </p:nvSpPr>
        <p:spPr/>
        <p:txBody>
          <a:bodyPr>
            <a:normAutofit/>
          </a:bodyPr>
          <a:lstStyle/>
          <a:p>
            <a:r>
              <a:rPr lang="en-US" dirty="0" smtClean="0"/>
              <a:t>H. Sample Task List</a:t>
            </a:r>
            <a:endParaRPr lang="en-US" dirty="0"/>
          </a:p>
        </p:txBody>
      </p:sp>
      <p:sp>
        <p:nvSpPr>
          <p:cNvPr id="8" name="Content Placeholder 2"/>
          <p:cNvSpPr>
            <a:spLocks noGrp="1"/>
          </p:cNvSpPr>
          <p:nvPr>
            <p:ph idx="1"/>
          </p:nvPr>
        </p:nvSpPr>
        <p:spPr>
          <a:xfrm>
            <a:off x="783390" y="1094745"/>
            <a:ext cx="8071290" cy="4851779"/>
          </a:xfrm>
          <a:solidFill>
            <a:schemeClr val="bg1">
              <a:alpha val="90000"/>
            </a:schemeClr>
          </a:solidFill>
        </p:spPr>
        <p:txBody>
          <a:bodyPr>
            <a:noAutofit/>
          </a:bodyPr>
          <a:lstStyle/>
          <a:p>
            <a:pPr marL="514350" indent="-514350">
              <a:buFont typeface="+mj-lt"/>
              <a:buAutoNum type="arabicPeriod"/>
            </a:pPr>
            <a:endParaRPr lang="en-US" sz="2600" dirty="0" smtClean="0">
              <a:solidFill>
                <a:schemeClr val="tx2"/>
              </a:solidFill>
            </a:endParaRPr>
          </a:p>
          <a:p>
            <a:pPr marL="514350" indent="-514350">
              <a:buFont typeface="+mj-lt"/>
              <a:buAutoNum type="arabicPeriod"/>
            </a:pPr>
            <a:r>
              <a:rPr lang="en-US" sz="2600" dirty="0" smtClean="0">
                <a:solidFill>
                  <a:schemeClr val="tx2"/>
                </a:solidFill>
              </a:rPr>
              <a:t>Hold scoping meeting to initiate the project</a:t>
            </a:r>
          </a:p>
          <a:p>
            <a:pPr marL="514350" indent="-514350">
              <a:buFont typeface="+mj-lt"/>
              <a:buAutoNum type="arabicPeriod"/>
            </a:pPr>
            <a:r>
              <a:rPr lang="en-US" sz="2600" dirty="0" smtClean="0">
                <a:solidFill>
                  <a:schemeClr val="tx2"/>
                </a:solidFill>
              </a:rPr>
              <a:t>Hold facilitated session to document current process</a:t>
            </a:r>
          </a:p>
          <a:p>
            <a:pPr marL="514350" indent="-514350">
              <a:buFont typeface="+mj-lt"/>
              <a:buAutoNum type="arabicPeriod"/>
            </a:pPr>
            <a:r>
              <a:rPr lang="en-US" sz="2600" dirty="0" smtClean="0">
                <a:solidFill>
                  <a:schemeClr val="tx2"/>
                </a:solidFill>
              </a:rPr>
              <a:t>Gather transaction counts and cost data</a:t>
            </a:r>
          </a:p>
          <a:p>
            <a:pPr marL="514350" indent="-514350">
              <a:buFont typeface="+mj-lt"/>
              <a:buAutoNum type="arabicPeriod"/>
            </a:pPr>
            <a:r>
              <a:rPr lang="en-US" sz="2600" dirty="0" smtClean="0">
                <a:solidFill>
                  <a:schemeClr val="tx2"/>
                </a:solidFill>
              </a:rPr>
              <a:t>Hold facilitated session to document problems and root causes</a:t>
            </a:r>
          </a:p>
          <a:p>
            <a:pPr marL="514350" indent="-514350">
              <a:buFont typeface="+mj-lt"/>
              <a:buAutoNum type="arabicPeriod"/>
            </a:pPr>
            <a:r>
              <a:rPr lang="en-US" sz="2600" dirty="0" smtClean="0">
                <a:solidFill>
                  <a:schemeClr val="tx2"/>
                </a:solidFill>
              </a:rPr>
              <a:t>Identify potential solutions</a:t>
            </a:r>
          </a:p>
          <a:p>
            <a:pPr marL="514350" indent="-514350">
              <a:buFont typeface="+mj-lt"/>
              <a:buAutoNum type="arabicPeriod"/>
            </a:pPr>
            <a:r>
              <a:rPr lang="en-US" sz="2600" dirty="0" smtClean="0">
                <a:solidFill>
                  <a:schemeClr val="tx2"/>
                </a:solidFill>
              </a:rPr>
              <a:t>Perform cost-benefit analysis on top alternatives</a:t>
            </a:r>
          </a:p>
          <a:p>
            <a:pPr marL="514350" indent="-514350">
              <a:buFont typeface="+mj-lt"/>
              <a:buAutoNum type="arabicPeriod"/>
            </a:pPr>
            <a:r>
              <a:rPr lang="en-US" sz="2600" dirty="0" smtClean="0">
                <a:solidFill>
                  <a:schemeClr val="tx2"/>
                </a:solidFill>
              </a:rPr>
              <a:t>Present report of recommendations</a:t>
            </a:r>
            <a:endParaRPr lang="en-US" sz="2600" dirty="0">
              <a:solidFill>
                <a:schemeClr val="accent3"/>
              </a:solidFill>
            </a:endParaRPr>
          </a:p>
        </p:txBody>
      </p:sp>
      <p:sp>
        <p:nvSpPr>
          <p:cNvPr id="4" name="TextBox 3"/>
          <p:cNvSpPr txBox="1"/>
          <p:nvPr/>
        </p:nvSpPr>
        <p:spPr>
          <a:xfrm>
            <a:off x="8754150" y="4698297"/>
            <a:ext cx="389850" cy="830997"/>
          </a:xfrm>
          <a:prstGeom prst="rect">
            <a:avLst/>
          </a:prstGeom>
          <a:noFill/>
        </p:spPr>
        <p:txBody>
          <a:bodyPr wrap="none" rtlCol="0">
            <a:spAutoFit/>
          </a:bodyPr>
          <a:lstStyle/>
          <a:p>
            <a:r>
              <a:rPr lang="en-US" sz="4800" b="1" dirty="0" smtClean="0">
                <a:solidFill>
                  <a:schemeClr val="bg1">
                    <a:lumMod val="75000"/>
                  </a:schemeClr>
                </a:solidFill>
                <a:latin typeface="Arial Black" pitchFamily="34" charset="0"/>
              </a:rPr>
              <a:t>-</a:t>
            </a:r>
            <a:endParaRPr lang="en-US" sz="4800" b="1" dirty="0">
              <a:solidFill>
                <a:schemeClr val="bg1">
                  <a:lumMod val="7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7-12</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33</a:t>
            </a:fld>
            <a:endParaRPr lang="en-US" dirty="0"/>
          </a:p>
        </p:txBody>
      </p:sp>
    </p:spTree>
    <p:extLst>
      <p:ext uri="{BB962C8B-B14F-4D97-AF65-F5344CB8AC3E}">
        <p14:creationId xmlns:p14="http://schemas.microsoft.com/office/powerpoint/2010/main" val="29978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nna\Desktop\FC Slides\New Pics\Scoping the engagement.jpg"/>
          <p:cNvPicPr>
            <a:picLocks noChangeAspect="1" noChangeArrowheads="1"/>
          </p:cNvPicPr>
          <p:nvPr/>
        </p:nvPicPr>
        <p:blipFill>
          <a:blip r:embed="rId2"/>
          <a:srcRect/>
          <a:stretch>
            <a:fillRect/>
          </a:stretch>
        </p:blipFill>
        <p:spPr bwMode="auto">
          <a:xfrm>
            <a:off x="428548" y="1094745"/>
            <a:ext cx="8715452" cy="4851779"/>
          </a:xfrm>
          <a:prstGeom prst="rect">
            <a:avLst/>
          </a:prstGeom>
          <a:solidFill>
            <a:schemeClr val="bg1">
              <a:alpha val="90000"/>
            </a:schemeClr>
          </a:solidFill>
        </p:spPr>
      </p:pic>
      <p:sp>
        <p:nvSpPr>
          <p:cNvPr id="2" name="Title 1"/>
          <p:cNvSpPr>
            <a:spLocks noGrp="1"/>
          </p:cNvSpPr>
          <p:nvPr>
            <p:ph type="title"/>
          </p:nvPr>
        </p:nvSpPr>
        <p:spPr/>
        <p:txBody>
          <a:bodyPr>
            <a:normAutofit/>
          </a:bodyPr>
          <a:lstStyle/>
          <a:p>
            <a:r>
              <a:rPr lang="en-US" dirty="0" smtClean="0"/>
              <a:t>H. Sample Task List</a:t>
            </a:r>
            <a:endParaRPr lang="en-US" dirty="0"/>
          </a:p>
        </p:txBody>
      </p:sp>
      <p:sp>
        <p:nvSpPr>
          <p:cNvPr id="8" name="Content Placeholder 2"/>
          <p:cNvSpPr>
            <a:spLocks noGrp="1"/>
          </p:cNvSpPr>
          <p:nvPr>
            <p:ph idx="1"/>
          </p:nvPr>
        </p:nvSpPr>
        <p:spPr>
          <a:xfrm>
            <a:off x="783390" y="1457760"/>
            <a:ext cx="8071290" cy="4488764"/>
          </a:xfrm>
          <a:solidFill>
            <a:schemeClr val="bg1">
              <a:alpha val="90000"/>
            </a:schemeClr>
          </a:solidFill>
        </p:spPr>
        <p:txBody>
          <a:bodyPr>
            <a:noAutofit/>
          </a:bodyPr>
          <a:lstStyle/>
          <a:p>
            <a:pPr marL="514350" indent="-514350">
              <a:buFont typeface="+mj-lt"/>
              <a:buAutoNum type="arabicPeriod" startAt="8"/>
            </a:pPr>
            <a:r>
              <a:rPr lang="en-US" sz="2600" dirty="0" smtClean="0">
                <a:solidFill>
                  <a:schemeClr val="tx2"/>
                </a:solidFill>
              </a:rPr>
              <a:t>Develop new process including policy and procedure documentation</a:t>
            </a:r>
          </a:p>
          <a:p>
            <a:pPr marL="514350" indent="-514350">
              <a:buFont typeface="+mj-lt"/>
              <a:buAutoNum type="arabicPeriod" startAt="8"/>
            </a:pPr>
            <a:r>
              <a:rPr lang="en-US" sz="2600" dirty="0" smtClean="0">
                <a:solidFill>
                  <a:schemeClr val="tx2"/>
                </a:solidFill>
              </a:rPr>
              <a:t>Develop detailed implementation plan</a:t>
            </a:r>
          </a:p>
          <a:p>
            <a:pPr marL="514350" indent="-514350">
              <a:buFont typeface="+mj-lt"/>
              <a:buAutoNum type="arabicPeriod" startAt="8"/>
            </a:pPr>
            <a:r>
              <a:rPr lang="en-US" sz="2600" dirty="0" smtClean="0">
                <a:solidFill>
                  <a:schemeClr val="tx2"/>
                </a:solidFill>
              </a:rPr>
              <a:t>Train staff on new process</a:t>
            </a:r>
          </a:p>
          <a:p>
            <a:pPr marL="514350" indent="-514350">
              <a:buFont typeface="+mj-lt"/>
              <a:buAutoNum type="arabicPeriod" startAt="8"/>
            </a:pPr>
            <a:r>
              <a:rPr lang="en-US" sz="2600" dirty="0" smtClean="0">
                <a:solidFill>
                  <a:schemeClr val="tx2"/>
                </a:solidFill>
              </a:rPr>
              <a:t>Review and assess performance</a:t>
            </a:r>
            <a:endParaRPr lang="en-US" sz="2600" dirty="0">
              <a:solidFill>
                <a:schemeClr val="accent3"/>
              </a:solidFill>
            </a:endParaRPr>
          </a:p>
        </p:txBody>
      </p:sp>
      <p:sp>
        <p:nvSpPr>
          <p:cNvPr id="4" name="TextBox 3"/>
          <p:cNvSpPr txBox="1"/>
          <p:nvPr/>
        </p:nvSpPr>
        <p:spPr>
          <a:xfrm>
            <a:off x="8754150" y="3178277"/>
            <a:ext cx="389850" cy="830997"/>
          </a:xfrm>
          <a:prstGeom prst="rect">
            <a:avLst/>
          </a:prstGeom>
          <a:noFill/>
        </p:spPr>
        <p:txBody>
          <a:bodyPr wrap="none" rtlCol="0">
            <a:spAutoFit/>
          </a:bodyPr>
          <a:lstStyle/>
          <a:p>
            <a:r>
              <a:rPr lang="en-US" sz="4800" b="1" dirty="0" smtClean="0">
                <a:solidFill>
                  <a:schemeClr val="bg1">
                    <a:lumMod val="75000"/>
                  </a:schemeClr>
                </a:solidFill>
                <a:latin typeface="Arial Black" pitchFamily="34" charset="0"/>
              </a:rPr>
              <a:t>-</a:t>
            </a:r>
            <a:endParaRPr lang="en-US" sz="4800" b="1" dirty="0">
              <a:solidFill>
                <a:schemeClr val="bg1">
                  <a:lumMod val="7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7-12</a:t>
            </a:r>
            <a:endParaRPr lang="en-US" sz="1400" dirty="0">
              <a:solidFill>
                <a:srgbClr val="002C54"/>
              </a:solidFill>
              <a:latin typeface="Arial Black" pitchFamily="34" charset="0"/>
            </a:endParaRPr>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34</a:t>
            </a:fld>
            <a:endParaRPr lang="en-US" dirty="0"/>
          </a:p>
        </p:txBody>
      </p:sp>
    </p:spTree>
    <p:extLst>
      <p:ext uri="{BB962C8B-B14F-4D97-AF65-F5344CB8AC3E}">
        <p14:creationId xmlns:p14="http://schemas.microsoft.com/office/powerpoint/2010/main" val="497355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Sections</a:t>
            </a:r>
            <a:endParaRPr lang="en-US" dirty="0"/>
          </a:p>
        </p:txBody>
      </p:sp>
      <p:sp>
        <p:nvSpPr>
          <p:cNvPr id="3" name="Content Placeholder 2"/>
          <p:cNvSpPr>
            <a:spLocks noGrp="1"/>
          </p:cNvSpPr>
          <p:nvPr>
            <p:ph idx="1"/>
          </p:nvPr>
        </p:nvSpPr>
        <p:spPr/>
        <p:txBody>
          <a:bodyPr/>
          <a:lstStyle/>
          <a:p>
            <a:pPr marL="514350" indent="-514350">
              <a:buFont typeface="+mj-lt"/>
              <a:buAutoNum type="alphaUcPeriod" startAt="9"/>
            </a:pPr>
            <a:r>
              <a:rPr lang="en-US" dirty="0"/>
              <a:t>Sample Statement of Work</a:t>
            </a:r>
          </a:p>
          <a:p>
            <a:pPr marL="514350" indent="-514350">
              <a:buFont typeface="+mj-lt"/>
              <a:buAutoNum type="alphaUcPeriod" startAt="9"/>
            </a:pPr>
            <a:r>
              <a:rPr lang="en-US" dirty="0"/>
              <a:t>Sample Letter Proposal</a:t>
            </a:r>
          </a:p>
          <a:p>
            <a:pPr marL="514350" indent="-514350">
              <a:buFont typeface="+mj-lt"/>
              <a:buAutoNum type="alphaUcPeriod" startAt="9"/>
            </a:pPr>
            <a:r>
              <a:rPr lang="en-US" dirty="0"/>
              <a:t>Sample Full Proposal</a:t>
            </a:r>
          </a:p>
          <a:p>
            <a:endParaRPr lang="en-US" dirty="0"/>
          </a:p>
        </p:txBody>
      </p:sp>
      <p:sp>
        <p:nvSpPr>
          <p:cNvPr id="4"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35</a:t>
            </a:fld>
            <a:endParaRPr lang="en-US" dirty="0"/>
          </a:p>
        </p:txBody>
      </p:sp>
    </p:spTree>
    <p:extLst>
      <p:ext uri="{BB962C8B-B14F-4D97-AF65-F5344CB8AC3E}">
        <p14:creationId xmlns:p14="http://schemas.microsoft.com/office/powerpoint/2010/main" val="324639752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36</a:t>
            </a:fld>
            <a:endParaRPr lang="en-US" dirty="0"/>
          </a:p>
        </p:txBody>
      </p:sp>
      <p:sp>
        <p:nvSpPr>
          <p:cNvPr id="6" name="Title 5"/>
          <p:cNvSpPr>
            <a:spLocks noGrp="1"/>
          </p:cNvSpPr>
          <p:nvPr>
            <p:ph type="title"/>
          </p:nvPr>
        </p:nvSpPr>
        <p:spPr>
          <a:xfrm>
            <a:off x="783390" y="1642458"/>
            <a:ext cx="8071290" cy="1694614"/>
          </a:xfrm>
        </p:spPr>
        <p:txBody>
          <a:bodyPr anchor="ctr"/>
          <a:lstStyle/>
          <a:p>
            <a:r>
              <a:rPr lang="en-US" sz="7800" dirty="0" smtClean="0">
                <a:latin typeface="Franklin Gothic Medium"/>
                <a:cs typeface="Franklin Gothic Medium"/>
              </a:rPr>
              <a:t>MODULE REVIEW PROPOSING</a:t>
            </a:r>
            <a:endParaRPr lang="en-US" sz="7800" dirty="0">
              <a:latin typeface="Franklin Gothic Medium"/>
              <a:cs typeface="Franklin Gothic Medium"/>
            </a:endParaRPr>
          </a:p>
        </p:txBody>
      </p:sp>
      <p:pic>
        <p:nvPicPr>
          <p:cNvPr id="7" name="Picture 6"/>
          <p:cNvPicPr>
            <a:picLocks noChangeAspect="1"/>
          </p:cNvPicPr>
          <p:nvPr/>
        </p:nvPicPr>
        <p:blipFill>
          <a:blip r:embed="rId3"/>
          <a:stretch>
            <a:fillRect/>
          </a:stretch>
        </p:blipFill>
        <p:spPr>
          <a:xfrm>
            <a:off x="6400799" y="2454478"/>
            <a:ext cx="2453881" cy="2102460"/>
          </a:xfrm>
          <a:prstGeom prst="rect">
            <a:avLst/>
          </a:prstGeom>
        </p:spPr>
      </p:pic>
    </p:spTree>
    <p:extLst>
      <p:ext uri="{BB962C8B-B14F-4D97-AF65-F5344CB8AC3E}">
        <p14:creationId xmlns:p14="http://schemas.microsoft.com/office/powerpoint/2010/main" val="18033909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Full proposal</a:t>
            </a:r>
          </a:p>
          <a:p>
            <a:pPr>
              <a:spcAft>
                <a:spcPts val="1200"/>
              </a:spcAft>
            </a:pPr>
            <a:r>
              <a:rPr lang="en-US" dirty="0" smtClean="0"/>
              <a:t>Letter proposal</a:t>
            </a:r>
          </a:p>
          <a:p>
            <a:pPr>
              <a:spcAft>
                <a:spcPts val="1200"/>
              </a:spcAft>
            </a:pPr>
            <a:r>
              <a:rPr lang="en-US" dirty="0" smtClean="0"/>
              <a:t>Statement of work</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37</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three types of proposals?</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Tree>
    <p:extLst>
      <p:ext uri="{BB962C8B-B14F-4D97-AF65-F5344CB8AC3E}">
        <p14:creationId xmlns:p14="http://schemas.microsoft.com/office/powerpoint/2010/main" val="4049274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783390" y="-84369"/>
            <a:ext cx="8071290" cy="1143000"/>
          </a:xfrm>
        </p:spPr>
        <p:txBody>
          <a:bodyPr/>
          <a:lstStyle/>
          <a:p>
            <a:r>
              <a:rPr lang="en-US" dirty="0" smtClean="0"/>
              <a:t>Review</a:t>
            </a:r>
            <a:endParaRPr lang="en-US" dirty="0"/>
          </a:p>
        </p:txBody>
      </p:sp>
      <p:sp>
        <p:nvSpPr>
          <p:cNvPr id="27" name="Content Placeholder 26"/>
          <p:cNvSpPr>
            <a:spLocks noGrp="1"/>
          </p:cNvSpPr>
          <p:nvPr>
            <p:ph idx="1"/>
          </p:nvPr>
        </p:nvSpPr>
        <p:spPr>
          <a:xfrm>
            <a:off x="783390" y="1966628"/>
            <a:ext cx="8071290" cy="4898590"/>
          </a:xfrm>
        </p:spPr>
        <p:txBody>
          <a:bodyPr>
            <a:noAutofit/>
          </a:bodyPr>
          <a:lstStyle/>
          <a:p>
            <a:pPr>
              <a:spcAft>
                <a:spcPts val="1200"/>
              </a:spcAft>
            </a:pPr>
            <a:r>
              <a:rPr lang="en-US" sz="2000" dirty="0" smtClean="0"/>
              <a:t>Isolate problems, objectives, deliverables</a:t>
            </a:r>
          </a:p>
          <a:p>
            <a:pPr>
              <a:spcAft>
                <a:spcPts val="1200"/>
              </a:spcAft>
            </a:pPr>
            <a:r>
              <a:rPr lang="en-US" sz="2000" dirty="0" smtClean="0"/>
              <a:t>Choose solution process as a start</a:t>
            </a:r>
          </a:p>
          <a:p>
            <a:pPr>
              <a:spcAft>
                <a:spcPts val="1200"/>
              </a:spcAft>
            </a:pPr>
            <a:r>
              <a:rPr lang="en-US" sz="2000" dirty="0" smtClean="0"/>
              <a:t>Modify task plan to address specific needs</a:t>
            </a:r>
          </a:p>
          <a:p>
            <a:pPr>
              <a:spcAft>
                <a:spcPts val="1200"/>
              </a:spcAft>
            </a:pPr>
            <a:r>
              <a:rPr lang="en-US" sz="2000" dirty="0" smtClean="0"/>
              <a:t>Determine key competitive messages</a:t>
            </a:r>
          </a:p>
          <a:p>
            <a:pPr>
              <a:spcAft>
                <a:spcPts val="1200"/>
              </a:spcAft>
            </a:pPr>
            <a:r>
              <a:rPr lang="en-US" sz="2000" dirty="0" smtClean="0"/>
              <a:t>Convert task plan into a work plan</a:t>
            </a:r>
          </a:p>
          <a:p>
            <a:pPr>
              <a:spcAft>
                <a:spcPts val="1200"/>
              </a:spcAft>
            </a:pPr>
            <a:r>
              <a:rPr lang="en-US" sz="2000" dirty="0" smtClean="0"/>
              <a:t>Determine references and past experiences</a:t>
            </a:r>
          </a:p>
          <a:p>
            <a:pPr>
              <a:spcAft>
                <a:spcPts val="1200"/>
              </a:spcAft>
            </a:pPr>
            <a:r>
              <a:rPr lang="en-US" sz="2000" dirty="0" smtClean="0"/>
              <a:t>Draft sections</a:t>
            </a:r>
          </a:p>
          <a:p>
            <a:pPr>
              <a:spcAft>
                <a:spcPts val="1200"/>
              </a:spcAft>
            </a:pPr>
            <a:r>
              <a:rPr lang="en-US" sz="2000" dirty="0" smtClean="0"/>
              <a:t>Draft executive </a:t>
            </a:r>
            <a:r>
              <a:rPr lang="en-US" sz="2000" dirty="0"/>
              <a:t>s</a:t>
            </a:r>
            <a:r>
              <a:rPr lang="en-US" sz="2000" dirty="0" smtClean="0"/>
              <a:t>ummary</a:t>
            </a:r>
          </a:p>
          <a:p>
            <a:pPr>
              <a:spcAft>
                <a:spcPts val="1200"/>
              </a:spcAft>
            </a:pPr>
            <a:r>
              <a:rPr lang="en-US" sz="2000" dirty="0" smtClean="0"/>
              <a:t>Add appendices and sample deliverable</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38</a:t>
            </a:fld>
            <a:endParaRPr lang="en-US" dirty="0"/>
          </a:p>
        </p:txBody>
      </p:sp>
      <p:sp>
        <p:nvSpPr>
          <p:cNvPr id="23" name="Title 4"/>
          <p:cNvSpPr txBox="1">
            <a:spLocks/>
          </p:cNvSpPr>
          <p:nvPr/>
        </p:nvSpPr>
        <p:spPr>
          <a:xfrm>
            <a:off x="783390" y="793581"/>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key steps in developing a proposal?</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Tree>
    <p:extLst>
      <p:ext uri="{BB962C8B-B14F-4D97-AF65-F5344CB8AC3E}">
        <p14:creationId xmlns:p14="http://schemas.microsoft.com/office/powerpoint/2010/main" val="666319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fade">
                                      <p:cBhvr>
                                        <p:cTn id="32" dur="500"/>
                                        <p:tgtEl>
                                          <p:spTgt spid="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xEl>
                                              <p:pRg st="6" end="6"/>
                                            </p:txEl>
                                          </p:spTgt>
                                        </p:tgtEl>
                                        <p:attrNameLst>
                                          <p:attrName>style.visibility</p:attrName>
                                        </p:attrNameLst>
                                      </p:cBhvr>
                                      <p:to>
                                        <p:strVal val="visible"/>
                                      </p:to>
                                    </p:set>
                                    <p:animEffect transition="in" filter="fade">
                                      <p:cBhvr>
                                        <p:cTn id="37" dur="500"/>
                                        <p:tgtEl>
                                          <p:spTgt spid="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xEl>
                                              <p:pRg st="7" end="7"/>
                                            </p:txEl>
                                          </p:spTgt>
                                        </p:tgtEl>
                                        <p:attrNameLst>
                                          <p:attrName>style.visibility</p:attrName>
                                        </p:attrNameLst>
                                      </p:cBhvr>
                                      <p:to>
                                        <p:strVal val="visible"/>
                                      </p:to>
                                    </p:set>
                                    <p:animEffect transition="in" filter="fade">
                                      <p:cBhvr>
                                        <p:cTn id="42" dur="500"/>
                                        <p:tgtEl>
                                          <p:spTgt spid="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xEl>
                                              <p:pRg st="8" end="8"/>
                                            </p:txEl>
                                          </p:spTgt>
                                        </p:tgtEl>
                                        <p:attrNameLst>
                                          <p:attrName>style.visibility</p:attrName>
                                        </p:attrNameLst>
                                      </p:cBhvr>
                                      <p:to>
                                        <p:strVal val="visible"/>
                                      </p:to>
                                    </p:set>
                                    <p:animEffect transition="in" filter="fade">
                                      <p:cBhvr>
                                        <p:cTn id="47" dur="500"/>
                                        <p:tgtEl>
                                          <p:spTgt spid="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A definition of scope; both what is included in the project scope and what is not included in the project scope</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39</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is a Business Area Diagram?</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Tree>
    <p:extLst>
      <p:ext uri="{BB962C8B-B14F-4D97-AF65-F5344CB8AC3E}">
        <p14:creationId xmlns:p14="http://schemas.microsoft.com/office/powerpoint/2010/main" val="3663671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Types of Proposals</a:t>
            </a:r>
            <a:endParaRPr lang="en-US" dirty="0"/>
          </a:p>
        </p:txBody>
      </p:sp>
      <p:sp>
        <p:nvSpPr>
          <p:cNvPr id="3" name="Content Placeholder 2"/>
          <p:cNvSpPr>
            <a:spLocks noGrp="1"/>
          </p:cNvSpPr>
          <p:nvPr>
            <p:ph idx="1"/>
          </p:nvPr>
        </p:nvSpPr>
        <p:spPr>
          <a:xfrm>
            <a:off x="797038" y="2996936"/>
            <a:ext cx="8071290" cy="3152633"/>
          </a:xfrm>
          <a:prstGeom prst="rect">
            <a:avLst/>
          </a:prstGeom>
        </p:spPr>
        <p:txBody>
          <a:bodyPr>
            <a:normAutofit/>
          </a:bodyPr>
          <a:lstStyle/>
          <a:p>
            <a:pPr marL="0" indent="0">
              <a:spcBef>
                <a:spcPts val="0"/>
              </a:spcBef>
              <a:buNone/>
            </a:pPr>
            <a:r>
              <a:rPr lang="en-US" sz="3000" dirty="0" smtClean="0">
                <a:solidFill>
                  <a:schemeClr val="tx2"/>
                </a:solidFill>
              </a:rPr>
              <a:t>This type of proposal is most often used with complex needs or when in a competitive situation where “form” may be as important as “content.’ Each section starts a new page. The entire proposal is included in a binder with a customized cover.</a:t>
            </a:r>
          </a:p>
          <a:p>
            <a:pPr marL="0" indent="0">
              <a:buNone/>
            </a:pPr>
            <a:endParaRPr lang="en-US" sz="3000" dirty="0">
              <a:solidFill>
                <a:schemeClr val="tx2"/>
              </a:solidFill>
            </a:endParaRPr>
          </a:p>
        </p:txBody>
      </p:sp>
      <p:sp>
        <p:nvSpPr>
          <p:cNvPr id="4" name="TextBox 3"/>
          <p:cNvSpPr txBox="1"/>
          <p:nvPr/>
        </p:nvSpPr>
        <p:spPr>
          <a:xfrm>
            <a:off x="8754150" y="5223036"/>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7</a:t>
            </a:r>
            <a:r>
              <a:rPr lang="en-US" sz="1400" dirty="0" smtClean="0">
                <a:solidFill>
                  <a:srgbClr val="002C54"/>
                </a:solidFill>
                <a:latin typeface="Arial Black" pitchFamily="34" charset="0"/>
              </a:rPr>
              <a:t>-2</a:t>
            </a:r>
            <a:endParaRPr lang="en-US" sz="1400" dirty="0">
              <a:solidFill>
                <a:srgbClr val="002C54"/>
              </a:solidFill>
              <a:latin typeface="Arial Black" pitchFamily="34" charset="0"/>
            </a:endParaRPr>
          </a:p>
        </p:txBody>
      </p:sp>
      <p:graphicFrame>
        <p:nvGraphicFramePr>
          <p:cNvPr id="10" name="Diagram 9"/>
          <p:cNvGraphicFramePr/>
          <p:nvPr/>
        </p:nvGraphicFramePr>
        <p:xfrm>
          <a:off x="797038" y="1357086"/>
          <a:ext cx="6838468" cy="1405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a:t>
            </a:fld>
            <a:endParaRPr lang="en-US" dirty="0"/>
          </a:p>
        </p:txBody>
      </p:sp>
    </p:spTree>
    <p:extLst>
      <p:ext uri="{BB962C8B-B14F-4D97-AF65-F5344CB8AC3E}">
        <p14:creationId xmlns:p14="http://schemas.microsoft.com/office/powerpoint/2010/main" val="2861695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It is a crisp way in which to clearly define the scope of the project and allow a consultant to manage client expectations</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40</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92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is the benefit of defining both what is in scope and what is not in scope?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Tree>
    <p:extLst>
      <p:ext uri="{BB962C8B-B14F-4D97-AF65-F5344CB8AC3E}">
        <p14:creationId xmlns:p14="http://schemas.microsoft.com/office/powerpoint/2010/main" val="3210159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They key deliverables list provides the major deliverables in a project. Typically, these signify major milestones or checkpoints in the project plan.</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41</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key items in the deliverables list?</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Tree>
    <p:extLst>
      <p:ext uri="{BB962C8B-B14F-4D97-AF65-F5344CB8AC3E}">
        <p14:creationId xmlns:p14="http://schemas.microsoft.com/office/powerpoint/2010/main" val="2233565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The steps in the project work plan; these  must be at an appropriate level of detail to plan, manage and report the progress of a project effort against the project budget and schedule.</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42</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key items in the task list?</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Tree>
    <p:extLst>
      <p:ext uri="{BB962C8B-B14F-4D97-AF65-F5344CB8AC3E}">
        <p14:creationId xmlns:p14="http://schemas.microsoft.com/office/powerpoint/2010/main" val="149128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4"/>
          <p:cNvSpPr>
            <a:spLocks noGrp="1"/>
          </p:cNvSpPr>
          <p:nvPr>
            <p:ph type="title"/>
          </p:nvPr>
        </p:nvSpPr>
        <p:spPr>
          <a:xfrm>
            <a:off x="783390" y="132198"/>
            <a:ext cx="8071290" cy="1143000"/>
          </a:xfrm>
        </p:spPr>
        <p:txBody>
          <a:bodyPr>
            <a:normAutofit/>
          </a:bodyPr>
          <a:lstStyle/>
          <a:p>
            <a:r>
              <a:rPr lang="en-US" dirty="0" smtClean="0"/>
              <a:t>The Facilitative Consultant</a:t>
            </a:r>
            <a:endParaRPr lang="en-US" dirty="0"/>
          </a:p>
        </p:txBody>
      </p:sp>
      <p:sp>
        <p:nvSpPr>
          <p:cNvPr id="29" name="Content Placeholder 5"/>
          <p:cNvSpPr>
            <a:spLocks noGrp="1"/>
          </p:cNvSpPr>
          <p:nvPr>
            <p:ph idx="1"/>
          </p:nvPr>
        </p:nvSpPr>
        <p:spPr>
          <a:xfrm>
            <a:off x="783390" y="2370666"/>
            <a:ext cx="8071290" cy="3985683"/>
          </a:xfrm>
        </p:spPr>
        <p:txBody>
          <a:bodyPr numCol="2">
            <a:noAutofit/>
          </a:bodyPr>
          <a:lstStyle/>
          <a:p>
            <a:pPr marL="514350" indent="-514350">
              <a:buFont typeface="+mj-lt"/>
              <a:buAutoNum type="alphaUcPeriod"/>
            </a:pPr>
            <a:r>
              <a:rPr lang="en-US" sz="2400" dirty="0" smtClean="0"/>
              <a:t>Types of Proposals </a:t>
            </a:r>
          </a:p>
          <a:p>
            <a:pPr marL="514350" indent="-514350">
              <a:buFont typeface="+mj-lt"/>
              <a:buAutoNum type="alphaUcPeriod"/>
            </a:pPr>
            <a:r>
              <a:rPr lang="en-US" sz="2400" dirty="0" smtClean="0"/>
              <a:t>Steps for Proposal Development</a:t>
            </a:r>
          </a:p>
          <a:p>
            <a:pPr marL="514350" indent="-514350">
              <a:buFont typeface="+mj-lt"/>
              <a:buAutoNum type="alphaUcPeriod"/>
            </a:pPr>
            <a:r>
              <a:rPr lang="en-US" sz="2400" dirty="0" smtClean="0"/>
              <a:t>Developing the Proposal </a:t>
            </a:r>
            <a:br>
              <a:rPr lang="en-US" sz="2400" dirty="0" smtClean="0"/>
            </a:br>
            <a:r>
              <a:rPr lang="en-US" sz="2400" dirty="0" smtClean="0"/>
              <a:t>with the Client                  </a:t>
            </a:r>
          </a:p>
          <a:p>
            <a:pPr marL="514350" indent="-514350">
              <a:buFont typeface="+mj-lt"/>
              <a:buAutoNum type="alphaUcPeriod"/>
            </a:pPr>
            <a:r>
              <a:rPr lang="en-US" sz="2400" dirty="0" smtClean="0"/>
              <a:t>Defining Roles</a:t>
            </a:r>
          </a:p>
          <a:p>
            <a:pPr marL="514350" indent="-514350">
              <a:buFont typeface="+mj-lt"/>
              <a:buAutoNum type="alphaUcPeriod"/>
            </a:pPr>
            <a:r>
              <a:rPr lang="en-US" sz="2400" dirty="0" smtClean="0"/>
              <a:t>Scoping the Engagement</a:t>
            </a:r>
          </a:p>
          <a:p>
            <a:pPr marL="514350" indent="-514350">
              <a:buFont typeface="+mj-lt"/>
              <a:buAutoNum type="alphaUcPeriod"/>
            </a:pPr>
            <a:r>
              <a:rPr lang="en-US" sz="2400" dirty="0" smtClean="0"/>
              <a:t>Sample Business Area Diagram</a:t>
            </a:r>
          </a:p>
          <a:p>
            <a:pPr marL="514350" indent="-514350">
              <a:buFont typeface="+mj-lt"/>
              <a:buAutoNum type="alphaUcPeriod"/>
            </a:pPr>
            <a:r>
              <a:rPr lang="en-US" sz="2400" dirty="0" smtClean="0"/>
              <a:t>Sample Deliverables List</a:t>
            </a:r>
          </a:p>
          <a:p>
            <a:pPr marL="514350" indent="-514350">
              <a:buFont typeface="+mj-lt"/>
              <a:buAutoNum type="alphaUcPeriod"/>
            </a:pPr>
            <a:r>
              <a:rPr lang="en-US" sz="2400" dirty="0" smtClean="0"/>
              <a:t>Sample Task List</a:t>
            </a:r>
          </a:p>
          <a:p>
            <a:pPr marL="514350" indent="-514350">
              <a:buFont typeface="+mj-lt"/>
              <a:buAutoNum type="alphaUcPeriod"/>
            </a:pPr>
            <a:r>
              <a:rPr lang="en-US" sz="2400" dirty="0" smtClean="0"/>
              <a:t>Sample Statement of Work</a:t>
            </a:r>
          </a:p>
          <a:p>
            <a:pPr marL="514350" indent="-514350">
              <a:buFont typeface="+mj-lt"/>
              <a:buAutoNum type="alphaUcPeriod"/>
            </a:pPr>
            <a:r>
              <a:rPr lang="en-US" sz="2400" dirty="0" smtClean="0"/>
              <a:t>Sample Letter Proposal</a:t>
            </a:r>
          </a:p>
          <a:p>
            <a:pPr marL="514350" indent="-514350">
              <a:buFont typeface="+mj-lt"/>
              <a:buAutoNum type="alphaUcPeriod"/>
            </a:pPr>
            <a:r>
              <a:rPr lang="en-US" sz="2400" dirty="0" smtClean="0"/>
              <a:t>Sample Full Proposal</a:t>
            </a:r>
          </a:p>
        </p:txBody>
      </p:sp>
      <p:sp>
        <p:nvSpPr>
          <p:cNvPr id="5" name="Slide Number Placeholder 3"/>
          <p:cNvSpPr>
            <a:spLocks noGrp="1"/>
          </p:cNvSpPr>
          <p:nvPr>
            <p:ph type="sldNum" sz="quarter" idx="10"/>
          </p:nvPr>
        </p:nvSpPr>
        <p:spPr/>
        <p:txBody>
          <a:bodyPr/>
          <a:lstStyle/>
          <a:p>
            <a:fld id="{F29FD61F-2294-5D42-A9D7-9928D42B3773}" type="slidenum">
              <a:rPr lang="en-US" smtClean="0"/>
              <a:pPr/>
              <a:t>43</a:t>
            </a:fld>
            <a:endParaRPr lang="en-US" dirty="0"/>
          </a:p>
        </p:txBody>
      </p:sp>
      <p:sp>
        <p:nvSpPr>
          <p:cNvPr id="30" name="Title 4"/>
          <p:cNvSpPr txBox="1">
            <a:spLocks/>
          </p:cNvSpPr>
          <p:nvPr/>
        </p:nvSpPr>
        <p:spPr>
          <a:xfrm>
            <a:off x="783390" y="1018846"/>
            <a:ext cx="8071290" cy="1160749"/>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Defining the need </a:t>
            </a:r>
            <a:b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b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Part III: Proposing</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Tree>
    <p:extLst>
      <p:ext uri="{BB962C8B-B14F-4D97-AF65-F5344CB8AC3E}">
        <p14:creationId xmlns:p14="http://schemas.microsoft.com/office/powerpoint/2010/main" val="393585735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Types of Proposals</a:t>
            </a:r>
            <a:endParaRPr lang="en-US" dirty="0"/>
          </a:p>
        </p:txBody>
      </p:sp>
      <p:sp>
        <p:nvSpPr>
          <p:cNvPr id="3" name="Content Placeholder 2"/>
          <p:cNvSpPr>
            <a:spLocks noGrp="1"/>
          </p:cNvSpPr>
          <p:nvPr>
            <p:ph idx="1"/>
          </p:nvPr>
        </p:nvSpPr>
        <p:spPr>
          <a:xfrm>
            <a:off x="783390" y="2915990"/>
            <a:ext cx="3931114" cy="3440359"/>
          </a:xfrm>
        </p:spPr>
        <p:txBody>
          <a:bodyPr>
            <a:normAutofit/>
          </a:bodyPr>
          <a:lstStyle/>
          <a:p>
            <a:pPr marL="0"/>
            <a:r>
              <a:rPr lang="en-US" sz="2400" dirty="0" smtClean="0">
                <a:solidFill>
                  <a:schemeClr val="tx2"/>
                </a:solidFill>
              </a:rPr>
              <a:t>Executive Summary</a:t>
            </a:r>
          </a:p>
          <a:p>
            <a:r>
              <a:rPr lang="en-US" sz="2400" dirty="0" smtClean="0">
                <a:solidFill>
                  <a:schemeClr val="tx2"/>
                </a:solidFill>
              </a:rPr>
              <a:t>Our Understanding of Your Needs</a:t>
            </a:r>
          </a:p>
          <a:p>
            <a:r>
              <a:rPr lang="en-US" sz="2400" dirty="0" smtClean="0">
                <a:solidFill>
                  <a:schemeClr val="tx2"/>
                </a:solidFill>
              </a:rPr>
              <a:t>Our Organization and Services </a:t>
            </a:r>
            <a:br>
              <a:rPr lang="en-US" sz="2400" dirty="0" smtClean="0">
                <a:solidFill>
                  <a:schemeClr val="tx2"/>
                </a:solidFill>
              </a:rPr>
            </a:br>
            <a:r>
              <a:rPr lang="en-US" sz="2400" dirty="0" smtClean="0">
                <a:solidFill>
                  <a:schemeClr val="tx2"/>
                </a:solidFill>
              </a:rPr>
              <a:t>(references, experience)</a:t>
            </a:r>
          </a:p>
          <a:p>
            <a:r>
              <a:rPr lang="en-US" sz="2400" dirty="0" smtClean="0">
                <a:solidFill>
                  <a:schemeClr val="tx2"/>
                </a:solidFill>
              </a:rPr>
              <a:t>Special Considerations for this Project</a:t>
            </a:r>
          </a:p>
        </p:txBody>
      </p:sp>
      <p:sp>
        <p:nvSpPr>
          <p:cNvPr id="12" name="Content Placeholder 11"/>
          <p:cNvSpPr>
            <a:spLocks noGrp="1"/>
          </p:cNvSpPr>
          <p:nvPr>
            <p:ph idx="13"/>
          </p:nvPr>
        </p:nvSpPr>
        <p:spPr>
          <a:xfrm>
            <a:off x="4913670" y="2915990"/>
            <a:ext cx="3941010" cy="3440359"/>
          </a:xfrm>
        </p:spPr>
        <p:txBody>
          <a:bodyPr/>
          <a:lstStyle/>
          <a:p>
            <a:r>
              <a:rPr lang="en-US" sz="2400" dirty="0" smtClean="0">
                <a:solidFill>
                  <a:schemeClr val="tx2"/>
                </a:solidFill>
              </a:rPr>
              <a:t>Our Approach to Meeting Your Needs</a:t>
            </a:r>
          </a:p>
          <a:p>
            <a:r>
              <a:rPr lang="en-US" sz="2400" dirty="0" smtClean="0">
                <a:solidFill>
                  <a:schemeClr val="tx2"/>
                </a:solidFill>
              </a:rPr>
              <a:t>Project Organization (resumes)</a:t>
            </a:r>
          </a:p>
          <a:p>
            <a:r>
              <a:rPr lang="en-US" sz="2400" dirty="0" smtClean="0">
                <a:solidFill>
                  <a:schemeClr val="tx2"/>
                </a:solidFill>
              </a:rPr>
              <a:t>Timing and Fees</a:t>
            </a:r>
          </a:p>
          <a:p>
            <a:r>
              <a:rPr lang="en-US" sz="2400" dirty="0" smtClean="0">
                <a:solidFill>
                  <a:schemeClr val="tx2"/>
                </a:solidFill>
              </a:rPr>
              <a:t>Appendix (as needed)</a:t>
            </a:r>
          </a:p>
          <a:p>
            <a:endParaRPr lang="en-US" sz="2400" dirty="0"/>
          </a:p>
        </p:txBody>
      </p:sp>
      <p:sp>
        <p:nvSpPr>
          <p:cNvPr id="10" name="Slide Number Placeholder 3"/>
          <p:cNvSpPr>
            <a:spLocks noGrp="1"/>
          </p:cNvSpPr>
          <p:nvPr>
            <p:ph type="sldNum" sz="quarter" idx="14"/>
          </p:nvPr>
        </p:nvSpPr>
        <p:spPr/>
        <p:txBody>
          <a:bodyPr/>
          <a:lstStyle/>
          <a:p>
            <a:fld id="{F29FD61F-2294-5D42-A9D7-9928D42B3773}" type="slidenum">
              <a:rPr lang="en-US" smtClean="0"/>
              <a:pPr/>
              <a:t>5</a:t>
            </a:fld>
            <a:endParaRPr lang="en-US" dirty="0"/>
          </a:p>
        </p:txBody>
      </p:sp>
      <p:sp>
        <p:nvSpPr>
          <p:cNvPr id="4" name="TextBox 3"/>
          <p:cNvSpPr txBox="1"/>
          <p:nvPr/>
        </p:nvSpPr>
        <p:spPr>
          <a:xfrm>
            <a:off x="8754150" y="557142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7</a:t>
            </a:r>
            <a:r>
              <a:rPr lang="en-US" sz="1400" dirty="0" smtClean="0">
                <a:solidFill>
                  <a:srgbClr val="002C54"/>
                </a:solidFill>
                <a:latin typeface="Arial Black" pitchFamily="34" charset="0"/>
              </a:rPr>
              <a:t>-2</a:t>
            </a:r>
            <a:endParaRPr lang="en-US" sz="1400" dirty="0">
              <a:solidFill>
                <a:srgbClr val="002C54"/>
              </a:solidFill>
              <a:latin typeface="Arial Black" pitchFamily="34" charset="0"/>
            </a:endParaRPr>
          </a:p>
        </p:txBody>
      </p:sp>
      <p:sp>
        <p:nvSpPr>
          <p:cNvPr id="14" name="TextBox 13"/>
          <p:cNvSpPr txBox="1"/>
          <p:nvPr/>
        </p:nvSpPr>
        <p:spPr>
          <a:xfrm>
            <a:off x="783390" y="2368533"/>
            <a:ext cx="4560506" cy="584775"/>
          </a:xfrm>
          <a:prstGeom prst="rect">
            <a:avLst/>
          </a:prstGeom>
          <a:noFill/>
        </p:spPr>
        <p:txBody>
          <a:bodyPr wrap="square" rtlCol="0">
            <a:spAutoFit/>
          </a:bodyPr>
          <a:lstStyle/>
          <a:p>
            <a:r>
              <a:rPr lang="en-US" sz="3200" b="1" dirty="0" smtClean="0">
                <a:solidFill>
                  <a:srgbClr val="AFBD22"/>
                </a:solidFill>
              </a:rPr>
              <a:t>Transmittal Letter</a:t>
            </a:r>
            <a:endParaRPr lang="en-US" sz="3200" dirty="0"/>
          </a:p>
        </p:txBody>
      </p:sp>
      <p:graphicFrame>
        <p:nvGraphicFramePr>
          <p:cNvPr id="15" name="Diagram 14"/>
          <p:cNvGraphicFramePr/>
          <p:nvPr/>
        </p:nvGraphicFramePr>
        <p:xfrm>
          <a:off x="797038" y="1107711"/>
          <a:ext cx="5698765" cy="1171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698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5692" y="3002642"/>
            <a:ext cx="8071290" cy="3302624"/>
          </a:xfrm>
        </p:spPr>
        <p:txBody>
          <a:bodyPr>
            <a:normAutofit/>
          </a:bodyPr>
          <a:lstStyle/>
          <a:p>
            <a:pPr marL="0" indent="0">
              <a:spcBef>
                <a:spcPts val="0"/>
              </a:spcBef>
              <a:buNone/>
            </a:pPr>
            <a:r>
              <a:rPr lang="en-US" dirty="0" smtClean="0">
                <a:solidFill>
                  <a:schemeClr val="tx2"/>
                </a:solidFill>
              </a:rPr>
              <a:t>This type is most often used with smaller projects, or larger projects in which there is a strong existing relationship. The proposal is in the form of a letter with each topic (next slide) outlined in the body of the letter following a brief introductory paragraph.</a:t>
            </a:r>
          </a:p>
          <a:p>
            <a:pPr marL="0" indent="0">
              <a:buNone/>
            </a:pPr>
            <a:endParaRPr lang="en-US" sz="2800" dirty="0" smtClean="0">
              <a:solidFill>
                <a:schemeClr val="tx2"/>
              </a:solidFill>
            </a:endParaRPr>
          </a:p>
          <a:p>
            <a:pPr marL="0" indent="0">
              <a:buNone/>
            </a:pPr>
            <a:endParaRPr lang="en-US" sz="3000" dirty="0">
              <a:solidFill>
                <a:schemeClr val="tx2"/>
              </a:solidFill>
            </a:endParaRPr>
          </a:p>
        </p:txBody>
      </p:sp>
      <p:sp>
        <p:nvSpPr>
          <p:cNvPr id="2" name="Title 1"/>
          <p:cNvSpPr>
            <a:spLocks noGrp="1"/>
          </p:cNvSpPr>
          <p:nvPr>
            <p:ph type="title"/>
          </p:nvPr>
        </p:nvSpPr>
        <p:spPr/>
        <p:txBody>
          <a:bodyPr>
            <a:normAutofit/>
          </a:bodyPr>
          <a:lstStyle/>
          <a:p>
            <a:r>
              <a:rPr lang="en-US" dirty="0" smtClean="0"/>
              <a:t>A. Types of Proposals</a:t>
            </a:r>
            <a:endParaRPr lang="en-US" dirty="0"/>
          </a:p>
        </p:txBody>
      </p:sp>
      <p:sp>
        <p:nvSpPr>
          <p:cNvPr id="4" name="TextBox 3"/>
          <p:cNvSpPr txBox="1"/>
          <p:nvPr/>
        </p:nvSpPr>
        <p:spPr>
          <a:xfrm>
            <a:off x="8754150" y="538964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7-3</a:t>
            </a:r>
            <a:endParaRPr lang="en-US" sz="1400" dirty="0">
              <a:solidFill>
                <a:srgbClr val="002C54"/>
              </a:solidFill>
              <a:latin typeface="Arial Black" pitchFamily="34" charset="0"/>
            </a:endParaRPr>
          </a:p>
        </p:txBody>
      </p:sp>
      <p:graphicFrame>
        <p:nvGraphicFramePr>
          <p:cNvPr id="7" name="Diagram 6"/>
          <p:cNvGraphicFramePr/>
          <p:nvPr/>
        </p:nvGraphicFramePr>
        <p:xfrm>
          <a:off x="820201" y="1343438"/>
          <a:ext cx="6838468" cy="1408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6</a:t>
            </a:fld>
            <a:endParaRPr lang="en-US" dirty="0"/>
          </a:p>
        </p:txBody>
      </p:sp>
    </p:spTree>
    <p:extLst>
      <p:ext uri="{BB962C8B-B14F-4D97-AF65-F5344CB8AC3E}">
        <p14:creationId xmlns:p14="http://schemas.microsoft.com/office/powerpoint/2010/main" val="3035913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390" y="2877127"/>
            <a:ext cx="8071290" cy="3605562"/>
          </a:xfrm>
        </p:spPr>
        <p:txBody>
          <a:bodyPr>
            <a:normAutofit lnSpcReduction="10000"/>
          </a:bodyPr>
          <a:lstStyle/>
          <a:p>
            <a:r>
              <a:rPr lang="en-US" dirty="0" smtClean="0">
                <a:solidFill>
                  <a:schemeClr val="tx2"/>
                </a:solidFill>
              </a:rPr>
              <a:t>Background (brief description of the problem)</a:t>
            </a:r>
          </a:p>
          <a:p>
            <a:r>
              <a:rPr lang="en-US" dirty="0" smtClean="0">
                <a:solidFill>
                  <a:schemeClr val="tx2"/>
                </a:solidFill>
              </a:rPr>
              <a:t>Our Organization (brief description)</a:t>
            </a:r>
          </a:p>
          <a:p>
            <a:r>
              <a:rPr lang="en-US" dirty="0" smtClean="0">
                <a:solidFill>
                  <a:schemeClr val="tx2"/>
                </a:solidFill>
              </a:rPr>
              <a:t>Our Approach to Meeting Your Needs (including timing)</a:t>
            </a:r>
          </a:p>
          <a:p>
            <a:r>
              <a:rPr lang="en-US" dirty="0" smtClean="0">
                <a:solidFill>
                  <a:schemeClr val="tx2"/>
                </a:solidFill>
              </a:rPr>
              <a:t>Staffing</a:t>
            </a:r>
          </a:p>
          <a:p>
            <a:r>
              <a:rPr lang="en-US" dirty="0" smtClean="0">
                <a:solidFill>
                  <a:schemeClr val="tx2"/>
                </a:solidFill>
              </a:rPr>
              <a:t>Fees</a:t>
            </a:r>
          </a:p>
          <a:p>
            <a:pPr marL="0" indent="0">
              <a:buNone/>
            </a:pPr>
            <a:endParaRPr lang="en-US" sz="2800" dirty="0" smtClean="0">
              <a:solidFill>
                <a:schemeClr val="tx2"/>
              </a:solidFill>
            </a:endParaRPr>
          </a:p>
          <a:p>
            <a:pPr marL="0" indent="0">
              <a:buNone/>
            </a:pPr>
            <a:endParaRPr lang="en-US" sz="3000" dirty="0">
              <a:solidFill>
                <a:schemeClr val="tx2"/>
              </a:solidFill>
            </a:endParaRPr>
          </a:p>
        </p:txBody>
      </p:sp>
      <p:sp>
        <p:nvSpPr>
          <p:cNvPr id="2" name="Title 1"/>
          <p:cNvSpPr>
            <a:spLocks noGrp="1"/>
          </p:cNvSpPr>
          <p:nvPr>
            <p:ph type="title"/>
          </p:nvPr>
        </p:nvSpPr>
        <p:spPr/>
        <p:txBody>
          <a:bodyPr>
            <a:normAutofit/>
          </a:bodyPr>
          <a:lstStyle/>
          <a:p>
            <a:r>
              <a:rPr lang="en-US" dirty="0" smtClean="0"/>
              <a:t>A. Types of Proposals</a:t>
            </a:r>
            <a:endParaRPr lang="en-US" dirty="0"/>
          </a:p>
        </p:txBody>
      </p:sp>
      <p:sp>
        <p:nvSpPr>
          <p:cNvPr id="4" name="TextBox 3"/>
          <p:cNvSpPr txBox="1"/>
          <p:nvPr/>
        </p:nvSpPr>
        <p:spPr>
          <a:xfrm>
            <a:off x="8754150" y="579639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7-3</a:t>
            </a:r>
            <a:endParaRPr lang="en-US" sz="1400" dirty="0">
              <a:solidFill>
                <a:srgbClr val="002C54"/>
              </a:solidFill>
              <a:latin typeface="Arial Black" pitchFamily="34" charset="0"/>
            </a:endParaRPr>
          </a:p>
        </p:txBody>
      </p:sp>
      <p:graphicFrame>
        <p:nvGraphicFramePr>
          <p:cNvPr id="8" name="Diagram 7"/>
          <p:cNvGraphicFramePr/>
          <p:nvPr/>
        </p:nvGraphicFramePr>
        <p:xfrm>
          <a:off x="820201" y="1343438"/>
          <a:ext cx="6838468" cy="1408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7</a:t>
            </a:fld>
            <a:endParaRPr lang="en-US" dirty="0"/>
          </a:p>
        </p:txBody>
      </p:sp>
    </p:spTree>
    <p:extLst>
      <p:ext uri="{BB962C8B-B14F-4D97-AF65-F5344CB8AC3E}">
        <p14:creationId xmlns:p14="http://schemas.microsoft.com/office/powerpoint/2010/main" val="2319588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nvGraphicFramePr>
        <p:xfrm>
          <a:off x="820201" y="1321280"/>
          <a:ext cx="6838468" cy="1408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rmAutofit/>
          </a:bodyPr>
          <a:lstStyle/>
          <a:p>
            <a:r>
              <a:rPr lang="en-US" dirty="0" smtClean="0"/>
              <a:t>A. Types of Proposals</a:t>
            </a:r>
            <a:endParaRPr lang="en-US" dirty="0"/>
          </a:p>
        </p:txBody>
      </p:sp>
      <p:sp>
        <p:nvSpPr>
          <p:cNvPr id="3" name="Content Placeholder 2"/>
          <p:cNvSpPr>
            <a:spLocks noGrp="1"/>
          </p:cNvSpPr>
          <p:nvPr>
            <p:ph idx="1"/>
          </p:nvPr>
        </p:nvSpPr>
        <p:spPr>
          <a:xfrm>
            <a:off x="783390" y="2934267"/>
            <a:ext cx="8071290" cy="3828197"/>
          </a:xfrm>
        </p:spPr>
        <p:txBody>
          <a:bodyPr>
            <a:normAutofit/>
          </a:bodyPr>
          <a:lstStyle/>
          <a:p>
            <a:pPr marL="0" indent="0">
              <a:buNone/>
            </a:pPr>
            <a:r>
              <a:rPr lang="en-US" dirty="0" smtClean="0">
                <a:solidFill>
                  <a:schemeClr val="tx2"/>
                </a:solidFill>
              </a:rPr>
              <a:t>This type is most often used when an existing client requests additional services. The purpose is simply to outline the steps that will be taken. The proposal is in the form of a letter with each topic (next slide) outlined in the body of the letter following a brief introductory paragraph.</a:t>
            </a:r>
          </a:p>
          <a:p>
            <a:pPr marL="0" indent="0">
              <a:buNone/>
            </a:pPr>
            <a:endParaRPr lang="en-US" sz="2800" dirty="0" smtClean="0">
              <a:solidFill>
                <a:schemeClr val="tx2"/>
              </a:solidFill>
            </a:endParaRPr>
          </a:p>
          <a:p>
            <a:pPr marL="0" indent="0">
              <a:buNone/>
            </a:pPr>
            <a:endParaRPr lang="en-US" sz="3000" dirty="0">
              <a:solidFill>
                <a:schemeClr val="tx2"/>
              </a:solidFill>
            </a:endParaRPr>
          </a:p>
        </p:txBody>
      </p:sp>
      <p:sp>
        <p:nvSpPr>
          <p:cNvPr id="4" name="TextBox 3"/>
          <p:cNvSpPr txBox="1"/>
          <p:nvPr/>
        </p:nvSpPr>
        <p:spPr>
          <a:xfrm>
            <a:off x="8754150" y="581158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7-3</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8</a:t>
            </a:fld>
            <a:endParaRPr lang="en-US" dirty="0"/>
          </a:p>
        </p:txBody>
      </p:sp>
    </p:spTree>
    <p:extLst>
      <p:ext uri="{BB962C8B-B14F-4D97-AF65-F5344CB8AC3E}">
        <p14:creationId xmlns:p14="http://schemas.microsoft.com/office/powerpoint/2010/main" val="1441490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Types of Proposals</a:t>
            </a:r>
            <a:endParaRPr lang="en-US" dirty="0"/>
          </a:p>
        </p:txBody>
      </p:sp>
      <p:sp>
        <p:nvSpPr>
          <p:cNvPr id="3" name="Content Placeholder 2"/>
          <p:cNvSpPr>
            <a:spLocks noGrp="1"/>
          </p:cNvSpPr>
          <p:nvPr>
            <p:ph idx="1"/>
          </p:nvPr>
        </p:nvSpPr>
        <p:spPr>
          <a:xfrm>
            <a:off x="783390" y="2983742"/>
            <a:ext cx="8071290" cy="3051965"/>
          </a:xfrm>
        </p:spPr>
        <p:txBody>
          <a:bodyPr>
            <a:normAutofit/>
          </a:bodyPr>
          <a:lstStyle/>
          <a:p>
            <a:r>
              <a:rPr lang="en-US" dirty="0" smtClean="0">
                <a:solidFill>
                  <a:srgbClr val="1F497D"/>
                </a:solidFill>
              </a:rPr>
              <a:t>Statement of Work (activities to be done and timing)</a:t>
            </a:r>
          </a:p>
          <a:p>
            <a:r>
              <a:rPr lang="en-US" dirty="0" smtClean="0">
                <a:solidFill>
                  <a:srgbClr val="1F497D"/>
                </a:solidFill>
              </a:rPr>
              <a:t>Staffing</a:t>
            </a:r>
          </a:p>
          <a:p>
            <a:r>
              <a:rPr lang="en-US" dirty="0" smtClean="0">
                <a:solidFill>
                  <a:srgbClr val="1F497D"/>
                </a:solidFill>
              </a:rPr>
              <a:t>Fees</a:t>
            </a:r>
          </a:p>
          <a:p>
            <a:pPr marL="0" indent="0">
              <a:buNone/>
            </a:pPr>
            <a:endParaRPr lang="en-US" sz="2800" dirty="0" smtClean="0">
              <a:solidFill>
                <a:schemeClr val="tx2"/>
              </a:solidFill>
            </a:endParaRPr>
          </a:p>
          <a:p>
            <a:pPr marL="0" indent="0">
              <a:buNone/>
            </a:pPr>
            <a:endParaRPr lang="en-US" sz="3000" dirty="0">
              <a:solidFill>
                <a:schemeClr val="tx2"/>
              </a:solidFill>
            </a:endParaRPr>
          </a:p>
        </p:txBody>
      </p:sp>
      <p:sp>
        <p:nvSpPr>
          <p:cNvPr id="4" name="TextBox 3"/>
          <p:cNvSpPr txBox="1"/>
          <p:nvPr/>
        </p:nvSpPr>
        <p:spPr>
          <a:xfrm>
            <a:off x="8754150" y="463255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7-3</a:t>
            </a:r>
            <a:endParaRPr lang="en-US" sz="1400" dirty="0">
              <a:solidFill>
                <a:srgbClr val="002C54"/>
              </a:solidFill>
              <a:latin typeface="Arial Black" pitchFamily="34" charset="0"/>
            </a:endParaRPr>
          </a:p>
        </p:txBody>
      </p:sp>
      <p:graphicFrame>
        <p:nvGraphicFramePr>
          <p:cNvPr id="7" name="Diagram 6"/>
          <p:cNvGraphicFramePr/>
          <p:nvPr/>
        </p:nvGraphicFramePr>
        <p:xfrm>
          <a:off x="820201" y="1321280"/>
          <a:ext cx="6838468" cy="1408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9</a:t>
            </a:fld>
            <a:endParaRPr lang="en-US" dirty="0"/>
          </a:p>
        </p:txBody>
      </p:sp>
    </p:spTree>
    <p:extLst>
      <p:ext uri="{BB962C8B-B14F-4D97-AF65-F5344CB8AC3E}">
        <p14:creationId xmlns:p14="http://schemas.microsoft.com/office/powerpoint/2010/main" val="810601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LSI Course PPT Theme.thmx</Template>
  <TotalTime>3429</TotalTime>
  <Words>3097</Words>
  <Application>Microsoft Office PowerPoint</Application>
  <PresentationFormat>On-screen Show (4:3)</PresentationFormat>
  <Paragraphs>397</Paragraphs>
  <Slides>43</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Arial Black</vt:lpstr>
      <vt:lpstr>Calibri</vt:lpstr>
      <vt:lpstr>Franklin Gothic Book</vt:lpstr>
      <vt:lpstr>Franklin Gothic Medium</vt:lpstr>
      <vt:lpstr>Times New Roman</vt:lpstr>
      <vt:lpstr>Wingdings</vt:lpstr>
      <vt:lpstr>Office Theme</vt:lpstr>
      <vt:lpstr>PowerPoint Presentation</vt:lpstr>
      <vt:lpstr>The Facilitative Consultant</vt:lpstr>
      <vt:lpstr>A. Types of Proposals</vt:lpstr>
      <vt:lpstr>A. Types of Proposals</vt:lpstr>
      <vt:lpstr>A. Types of Proposals</vt:lpstr>
      <vt:lpstr>A. Types of Proposals</vt:lpstr>
      <vt:lpstr>A. Types of Proposals</vt:lpstr>
      <vt:lpstr>A. Types of Proposals</vt:lpstr>
      <vt:lpstr>A. Types of Proposals</vt:lpstr>
      <vt:lpstr>A. Types of Proposals</vt:lpstr>
      <vt:lpstr>PowerPoint Presentation</vt:lpstr>
      <vt:lpstr>B. Steps for Proposal Development</vt:lpstr>
      <vt:lpstr>B. Steps for Proposal Development</vt:lpstr>
      <vt:lpstr>B. Steps for Proposal Development</vt:lpstr>
      <vt:lpstr>B. Steps for Proposal Development</vt:lpstr>
      <vt:lpstr>B. Steps for Proposal Development</vt:lpstr>
      <vt:lpstr>B. Steps for Proposal Development</vt:lpstr>
      <vt:lpstr>B. Steps for Proposal Development</vt:lpstr>
      <vt:lpstr>B. Steps for Proposal Development</vt:lpstr>
      <vt:lpstr>B. Steps for Proposal Development</vt:lpstr>
      <vt:lpstr>B. Steps for Proposal Development</vt:lpstr>
      <vt:lpstr>B. Steps for Proposal Development</vt:lpstr>
      <vt:lpstr>C. Developing the Proposal with       the Client</vt:lpstr>
      <vt:lpstr>C. Developing the Proposal with       the Client</vt:lpstr>
      <vt:lpstr>C. Developing the Proposal with       the Client</vt:lpstr>
      <vt:lpstr>PowerPoint Presentation</vt:lpstr>
      <vt:lpstr>A facilitative consultant builds the proposal with the client to help ensure alignment with the client’s desire and to increase the client’s understanding, buy-in, and involvement.</vt:lpstr>
      <vt:lpstr>D. Defining Roles</vt:lpstr>
      <vt:lpstr>D. Defining Roles</vt:lpstr>
      <vt:lpstr>E. Scoping the Engagement</vt:lpstr>
      <vt:lpstr>F. Sample Business Area      Diagram</vt:lpstr>
      <vt:lpstr>G. Sample Deliverables List</vt:lpstr>
      <vt:lpstr>H. Sample Task List</vt:lpstr>
      <vt:lpstr>H. Sample Task List</vt:lpstr>
      <vt:lpstr>Remaining Sections</vt:lpstr>
      <vt:lpstr>MODULE REVIEW PROPOSING</vt:lpstr>
      <vt:lpstr>Review</vt:lpstr>
      <vt:lpstr>Review</vt:lpstr>
      <vt:lpstr>Review</vt:lpstr>
      <vt:lpstr>Review</vt:lpstr>
      <vt:lpstr>Review</vt:lpstr>
      <vt:lpstr>Review</vt:lpstr>
      <vt:lpstr>The Facilitative Consultant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Elle Cathey</cp:lastModifiedBy>
  <cp:revision>306</cp:revision>
  <dcterms:created xsi:type="dcterms:W3CDTF">2014-07-29T14:17:56Z</dcterms:created>
  <dcterms:modified xsi:type="dcterms:W3CDTF">2016-01-07T14:18:49Z</dcterms:modified>
</cp:coreProperties>
</file>