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handoutMasterIdLst>
    <p:handoutMasterId r:id="rId26"/>
  </p:handoutMasterIdLst>
  <p:sldIdLst>
    <p:sldId id="260" r:id="rId2"/>
    <p:sldId id="346" r:id="rId3"/>
    <p:sldId id="258" r:id="rId4"/>
    <p:sldId id="261" r:id="rId5"/>
    <p:sldId id="322" r:id="rId6"/>
    <p:sldId id="347" r:id="rId7"/>
    <p:sldId id="326" r:id="rId8"/>
    <p:sldId id="334" r:id="rId9"/>
    <p:sldId id="339" r:id="rId10"/>
    <p:sldId id="340" r:id="rId11"/>
    <p:sldId id="341" r:id="rId12"/>
    <p:sldId id="342" r:id="rId13"/>
    <p:sldId id="343" r:id="rId14"/>
    <p:sldId id="344" r:id="rId15"/>
    <p:sldId id="345" r:id="rId16"/>
    <p:sldId id="351" r:id="rId17"/>
    <p:sldId id="348" r:id="rId18"/>
    <p:sldId id="338" r:id="rId19"/>
    <p:sldId id="352" r:id="rId20"/>
    <p:sldId id="353" r:id="rId21"/>
    <p:sldId id="354" r:id="rId22"/>
    <p:sldId id="355" r:id="rId23"/>
    <p:sldId id="33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 Cathey" initials="" lastIdx="0" clrIdx="0"/>
  <p:cmAuthor id="2" name="Michael Wilkinson" initials="MW" lastIdx="3" clrIdx="1">
    <p:extLst/>
  </p:cmAuthor>
  <p:cmAuthor id="3" name="Elle Cathey" initials="E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A19"/>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autoAdjust="0"/>
    <p:restoredTop sz="63833" autoAdjust="0"/>
  </p:normalViewPr>
  <p:slideViewPr>
    <p:cSldViewPr snapToGrid="0" snapToObjects="1">
      <p:cViewPr varScale="1">
        <p:scale>
          <a:sx n="59" d="100"/>
          <a:sy n="59" d="100"/>
        </p:scale>
        <p:origin x="231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094"/>
    </p:cViewPr>
  </p:sorterViewPr>
  <p:notesViewPr>
    <p:cSldViewPr snapToGrid="0" snapToObjects="1">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3E1414-3112-574A-9E4C-B4ACCB2DD1FB}" type="datetimeFigureOut">
              <a:rPr lang="en-US" smtClean="0"/>
              <a:pPr/>
              <a:t>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AC2B1-4384-8048-ABA8-9AADA8D987C0}" type="slidenum">
              <a:rPr lang="en-US" smtClean="0"/>
              <a:pPr/>
              <a:t>‹#›</a:t>
            </a:fld>
            <a:endParaRPr lang="en-US" dirty="0"/>
          </a:p>
        </p:txBody>
      </p:sp>
    </p:spTree>
    <p:extLst>
      <p:ext uri="{BB962C8B-B14F-4D97-AF65-F5344CB8AC3E}">
        <p14:creationId xmlns:p14="http://schemas.microsoft.com/office/powerpoint/2010/main" val="82953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Review:</a:t>
            </a:r>
            <a:r>
              <a:rPr lang="en-US" i="0" baseline="0" dirty="0" smtClean="0"/>
              <a:t> </a:t>
            </a:r>
            <a:r>
              <a:rPr lang="en-US" i="1" baseline="0" dirty="0" smtClean="0"/>
              <a:t>W</a:t>
            </a:r>
            <a:r>
              <a:rPr lang="en-US" i="1" dirty="0" smtClean="0"/>
              <a:t>e have just completed looking at the outer circle</a:t>
            </a:r>
            <a:r>
              <a:rPr lang="en-US" i="1" baseline="0" dirty="0" smtClean="0"/>
              <a:t> of Client Relationship Management……earlier, in Defining the Need Part I, we looked at questioning techniques including asking the right questions by identifying the 6 question types….SSR-ing problem statements and Funneling evaluation statements…..all of these areas help us to understand the client’s problems and needs……..</a:t>
            </a:r>
          </a:p>
          <a:p>
            <a:endParaRPr lang="en-US" i="1" baseline="0" dirty="0" smtClean="0"/>
          </a:p>
          <a:p>
            <a:r>
              <a:rPr lang="en-US" i="0" baseline="0" dirty="0" smtClean="0"/>
              <a:t>Preview: </a:t>
            </a:r>
            <a:r>
              <a:rPr lang="en-US" i="1" baseline="0" dirty="0" smtClean="0"/>
              <a:t>What we are going to address now is the 2</a:t>
            </a:r>
            <a:r>
              <a:rPr lang="en-US" i="1" baseline="30000" dirty="0" smtClean="0"/>
              <a:t>nd</a:t>
            </a:r>
            <a:r>
              <a:rPr lang="en-US" i="1" baseline="0" dirty="0" smtClean="0"/>
              <a:t> part of Defining the Need….Solution Processes…….</a:t>
            </a:r>
          </a:p>
          <a:p>
            <a:endParaRPr lang="en-US" i="1" baseline="0" dirty="0" smtClean="0"/>
          </a:p>
          <a:p>
            <a:r>
              <a:rPr lang="en-US" i="0" baseline="0" dirty="0" smtClean="0"/>
              <a:t>Big View: </a:t>
            </a:r>
            <a:r>
              <a:rPr lang="en-US" i="1" baseline="0" dirty="0" smtClean="0"/>
              <a:t>This is important because while often times our clients think the problems they are experiencing are unique…..we find that it is not uncommon for us to be able to apply a process we have used many times in the past to a new challenge at a different client…..</a:t>
            </a:r>
          </a:p>
          <a:p>
            <a:endParaRPr lang="en-US" i="1" baseline="0" dirty="0" smtClean="0"/>
          </a:p>
          <a:p>
            <a:r>
              <a:rPr lang="en-US" i="1" baseline="0" dirty="0" smtClean="0"/>
              <a:t>Has anyone had an experience that would bring the concept of a solution process… a methodology….or a best practice to life for us?….(Name), would you please share?</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10</a:t>
            </a:fld>
            <a:endParaRPr lang="en-US" dirty="0"/>
          </a:p>
        </p:txBody>
      </p:sp>
    </p:spTree>
    <p:extLst>
      <p:ext uri="{BB962C8B-B14F-4D97-AF65-F5344CB8AC3E}">
        <p14:creationId xmlns:p14="http://schemas.microsoft.com/office/powerpoint/2010/main" val="264330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11</a:t>
            </a:fld>
            <a:endParaRPr lang="en-US" dirty="0"/>
          </a:p>
        </p:txBody>
      </p:sp>
    </p:spTree>
    <p:extLst>
      <p:ext uri="{BB962C8B-B14F-4D97-AF65-F5344CB8AC3E}">
        <p14:creationId xmlns:p14="http://schemas.microsoft.com/office/powerpoint/2010/main" val="269035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12</a:t>
            </a:fld>
            <a:endParaRPr lang="en-US" dirty="0"/>
          </a:p>
        </p:txBody>
      </p:sp>
    </p:spTree>
    <p:extLst>
      <p:ext uri="{BB962C8B-B14F-4D97-AF65-F5344CB8AC3E}">
        <p14:creationId xmlns:p14="http://schemas.microsoft.com/office/powerpoint/2010/main" val="142304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13</a:t>
            </a:fld>
            <a:endParaRPr lang="en-US" dirty="0"/>
          </a:p>
        </p:txBody>
      </p:sp>
    </p:spTree>
    <p:extLst>
      <p:ext uri="{BB962C8B-B14F-4D97-AF65-F5344CB8AC3E}">
        <p14:creationId xmlns:p14="http://schemas.microsoft.com/office/powerpoint/2010/main" val="89774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14</a:t>
            </a:fld>
            <a:endParaRPr lang="en-US" dirty="0"/>
          </a:p>
        </p:txBody>
      </p:sp>
    </p:spTree>
    <p:extLst>
      <p:ext uri="{BB962C8B-B14F-4D97-AF65-F5344CB8AC3E}">
        <p14:creationId xmlns:p14="http://schemas.microsoft.com/office/powerpoint/2010/main" val="228573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15</a:t>
            </a:fld>
            <a:endParaRPr lang="en-US" dirty="0"/>
          </a:p>
        </p:txBody>
      </p:sp>
    </p:spTree>
    <p:extLst>
      <p:ext uri="{BB962C8B-B14F-4D97-AF65-F5344CB8AC3E}">
        <p14:creationId xmlns:p14="http://schemas.microsoft.com/office/powerpoint/2010/main" val="349630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Before we leave this module, let’s take a few minutes to go deeper into the LSI</a:t>
            </a:r>
            <a:r>
              <a:rPr lang="en-US" i="1" baseline="0" dirty="0" smtClean="0"/>
              <a:t> Strategic Planning Solution Process….we call it the Drivers Model…….to do that let’s role back the clock to a time when our family was renting a house and wanted to plan on buying a house……using The Drivers Model, here is how we might have completed a Strategic Plan for the future purchase of our first house…..here are the 5 key steps in the Strategic Planning process:</a:t>
            </a:r>
          </a:p>
          <a:p>
            <a:endParaRPr lang="en-US" i="1" baseline="0" dirty="0" smtClean="0"/>
          </a:p>
          <a:p>
            <a:pPr marL="285750" indent="-285750">
              <a:buFont typeface="Arial" panose="020B0604020202020204" pitchFamily="34" charset="0"/>
              <a:buChar char="•"/>
            </a:pPr>
            <a:r>
              <a:rPr lang="en-US" i="1" baseline="0" dirty="0" smtClean="0"/>
              <a:t>Where are we today? ….(draw a box with Current Situation)…..we were in a 2-bedroom house…it was in a really nice neighborhood….at the time, we only owned 1 car and the rental home was only 3 miles from the office…so when my wife needed the car, it was easy for her to take and pick me up from work…..the neighbors were great and we lived in a community with tennis courts and access to a golf course…..those were are +’s (draw + signs by the Current Situation on the flip chart……let’s also look at some of the “not so nice” things….well, the landlord was unwilling to replace some of those worn carpets……the public school system was not ideal…..but, we had another 4 years until our oldest would be going to school …..so we had time on our side….so, next we wanted to look at our vision of the first house we would like to own…..(place some –’s around the box where you had placed the +’s)</a:t>
            </a:r>
          </a:p>
          <a:p>
            <a:pPr marL="285750" indent="-285750">
              <a:buFont typeface="Arial" panose="020B0604020202020204" pitchFamily="34" charset="0"/>
              <a:buChar char="•"/>
            </a:pPr>
            <a:r>
              <a:rPr lang="en-US" i="1" baseline="0" dirty="0" smtClean="0"/>
              <a:t>Where do we want to be? The SHARED Vision (draw a cloud and label Shared Vision)……as my wife and I looked at what was important to us, the first thing she listed was the backyard for the kids to play, a garden, good school system……tennis and golf access…..etc.………OK, now that we know where we are and where we want to be…….let’s next identify the CSFs (Critical Success Factors) and Barriers we will have to address…..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16</a:t>
            </a:fld>
            <a:endParaRPr lang="en-US" dirty="0"/>
          </a:p>
        </p:txBody>
      </p:sp>
    </p:spTree>
    <p:extLst>
      <p:ext uri="{BB962C8B-B14F-4D97-AF65-F5344CB8AC3E}">
        <p14:creationId xmlns:p14="http://schemas.microsoft.com/office/powerpoint/2010/main" val="56092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i="1" baseline="0" dirty="0" smtClean="0"/>
              <a:t>Identify CSFs and Barriers……first the CSFs or key conditions we have to create (draw some stars for CSFs) and then the Barriers (draw a red semicircle to right of Current Situation) or things that would be impediments to getting to that Vision we had (answer the question, why aren’t we there already)….…..things like…….a down payment of $10,000, improved credit scores to qualify for that mortgage, finding a house that we wanted to buy, in a neighborhood we wanted to live in that met our criteria, etc……once we have those CSFs and Barriers identified then we can proceed to the next step….</a:t>
            </a:r>
          </a:p>
          <a:p>
            <a:pPr marL="285750" indent="-285750">
              <a:buFont typeface="Arial" panose="020B0604020202020204" pitchFamily="34" charset="0"/>
              <a:buChar char="•"/>
            </a:pPr>
            <a:r>
              <a:rPr lang="en-US" i="1" baseline="0" dirty="0" smtClean="0"/>
              <a:t>Drivers……(draw the arrow from Current Situation to Vision going through Barriers)….these Drivers are the things we do to accomplish those CSFs (the key conditions we must create) and overcome those Barriers (the reasons we aren’t at our Vision)…..things like my wife going back to work, my taking my lunch to work, our eliminating credit card usage/debt, finding a real estate agent to start looking at houses, etc.)……we now have the steps necessary to move from Where we are to where we want to be taking into account our CSFs and Barriers…….unfortunately, that is where most people, most organizations stop……don’t allow that to happen to you or your clients…..put in place that last and KEY step……….</a:t>
            </a:r>
          </a:p>
          <a:p>
            <a:pPr marL="285750" indent="-285750">
              <a:buFont typeface="Arial" panose="020B0604020202020204" pitchFamily="34" charset="0"/>
              <a:buChar char="•"/>
            </a:pPr>
            <a:r>
              <a:rPr lang="en-US" i="1" baseline="0" dirty="0" smtClean="0"/>
              <a:t>Monitoring……sounds simple but let’s get to the why’s……might our situation changes?......what about our visions?....will we stay with the same strategies all the way?.....might we need to make adjustments along the way?......yes, yes, yes….Strategic Plans are not static they are dynamic….by MONITORING we are able to make the modifications necessary to wind up where we want to go………</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17</a:t>
            </a:fld>
            <a:endParaRPr lang="en-US" dirty="0"/>
          </a:p>
        </p:txBody>
      </p:sp>
    </p:spTree>
    <p:extLst>
      <p:ext uri="{BB962C8B-B14F-4D97-AF65-F5344CB8AC3E}">
        <p14:creationId xmlns:p14="http://schemas.microsoft.com/office/powerpoint/2010/main" val="2124893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take a look at the Solution Process section of your</a:t>
            </a:r>
            <a:r>
              <a:rPr lang="en-US" i="1" baseline="0" dirty="0" smtClean="0"/>
              <a:t> Participant Manuals </a:t>
            </a:r>
            <a:r>
              <a:rPr lang="en-US" i="0" baseline="0" dirty="0" smtClean="0"/>
              <a:t>[lead the discussion, reviewing how each are structured similarly and then review one or two as samples of how they can be used by the participants]</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18</a:t>
            </a:fld>
            <a:endParaRPr lang="en-US" dirty="0"/>
          </a:p>
        </p:txBody>
      </p:sp>
    </p:spTree>
    <p:extLst>
      <p:ext uri="{BB962C8B-B14F-4D97-AF65-F5344CB8AC3E}">
        <p14:creationId xmlns:p14="http://schemas.microsoft.com/office/powerpoint/2010/main" val="57484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19</a:t>
            </a:fld>
            <a:endParaRPr lang="en-US" dirty="0"/>
          </a:p>
        </p:txBody>
      </p:sp>
    </p:spTree>
    <p:extLst>
      <p:ext uri="{BB962C8B-B14F-4D97-AF65-F5344CB8AC3E}">
        <p14:creationId xmlns:p14="http://schemas.microsoft.com/office/powerpoint/2010/main" val="414318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NOTE: be prepared to share a story that brings that to light…..EXAMPLE: </a:t>
            </a:r>
            <a:r>
              <a:rPr lang="en-US" i="1" baseline="0" dirty="0" smtClean="0"/>
              <a:t>Early in my career at Accenture I was a staff person on a project in Houma, LA where we were implementing a manufacturing system for oil production and distribution…….4 years later, as a manager, I had identified Coca-Cola as a target……once I was able to have an opportunity to introduce our methodology to Coke, we had a chance to work on a manufacturing system within their organization…..of course, their perspective was that they were very much different than the oil client I had worked with earlier…..I could not possibly understand soft drink manufacturing and distribution at Coke………after a few conversations, I realized rather than debate the point I would leverage my experience and simply not raise that issue…..they were different and I wanted to ensure they knew I believed they were different……my biggest learning here was “the client is always right”….and when they are wrong, take them through the “discovery process” and NEVER tell them “I told you so”……all that to say, by developing a solid understanding of a client’s problem “types,” we can often take advantage of prior experience and use Solution Processes to leverage our prior engagements for the current project we are working on………</a:t>
            </a:r>
          </a:p>
          <a:p>
            <a:endParaRPr lang="en-US" i="1" baseline="0" dirty="0" smtClean="0"/>
          </a:p>
          <a:p>
            <a:r>
              <a:rPr lang="en-US" i="1" u="sng" dirty="0" smtClean="0">
                <a:latin typeface="Times New Roman" pitchFamily="18" charset="0"/>
              </a:rPr>
              <a:t>Timing: </a:t>
            </a:r>
            <a:r>
              <a:rPr lang="en-US" i="1" u="none" baseline="0" dirty="0" smtClean="0">
                <a:latin typeface="Times New Roman" pitchFamily="18" charset="0"/>
              </a:rPr>
              <a:t> 60 minutes   </a:t>
            </a:r>
            <a:endParaRPr lang="en-US" i="1" u="sng" dirty="0" smtClean="0">
              <a:latin typeface="Times New Roman" pitchFamily="18" charset="0"/>
            </a:endParaRPr>
          </a:p>
          <a:p>
            <a:pPr>
              <a:buFontTx/>
              <a:buNone/>
            </a:pPr>
            <a:endParaRPr lang="en-US" i="1" u="sng" dirty="0" smtClean="0">
              <a:latin typeface="Times New Roman" pitchFamily="18" charset="0"/>
            </a:endParaRPr>
          </a:p>
          <a:p>
            <a:r>
              <a:rPr lang="en-US" i="1" u="sng" dirty="0" smtClean="0">
                <a:latin typeface="Times New Roman" pitchFamily="18" charset="0"/>
              </a:rPr>
              <a:t>Engagement Strategies:</a:t>
            </a:r>
          </a:p>
          <a:p>
            <a:pPr>
              <a:buFontTx/>
              <a:buChar char="•"/>
            </a:pPr>
            <a:r>
              <a:rPr lang="en-US" dirty="0" smtClean="0">
                <a:latin typeface="Times New Roman" pitchFamily="18" charset="0"/>
              </a:rPr>
              <a:t>Introduce</a:t>
            </a:r>
          </a:p>
          <a:p>
            <a:pPr>
              <a:buFontTx/>
              <a:buChar char="•"/>
            </a:pPr>
            <a:endParaRPr lang="en-US" dirty="0" smtClean="0">
              <a:latin typeface="Times New Roman" pitchFamily="18" charset="0"/>
            </a:endParaRPr>
          </a:p>
          <a:p>
            <a:r>
              <a:rPr lang="en-US" i="1" u="sng" dirty="0" smtClean="0">
                <a:latin typeface="Times New Roman" pitchFamily="18" charset="0"/>
              </a:rPr>
              <a:t>Flip Charts:</a:t>
            </a:r>
          </a:p>
          <a:p>
            <a:pPr>
              <a:buFontTx/>
              <a:buChar char="•"/>
            </a:pPr>
            <a:r>
              <a:rPr lang="en-US" dirty="0" smtClean="0">
                <a:latin typeface="Times New Roman" pitchFamily="18" charset="0"/>
              </a:rPr>
              <a:t>The</a:t>
            </a:r>
            <a:r>
              <a:rPr lang="en-US" baseline="0" dirty="0" smtClean="0">
                <a:latin typeface="Times New Roman" pitchFamily="18" charset="0"/>
              </a:rPr>
              <a:t> Drivers Model</a:t>
            </a:r>
            <a:endParaRPr lang="en-US" dirty="0" smtClean="0"/>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3266378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20</a:t>
            </a:fld>
            <a:endParaRPr lang="en-US" dirty="0"/>
          </a:p>
        </p:txBody>
      </p:sp>
    </p:spTree>
    <p:extLst>
      <p:ext uri="{BB962C8B-B14F-4D97-AF65-F5344CB8AC3E}">
        <p14:creationId xmlns:p14="http://schemas.microsoft.com/office/powerpoint/2010/main" val="7045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21</a:t>
            </a:fld>
            <a:endParaRPr lang="en-US" dirty="0"/>
          </a:p>
        </p:txBody>
      </p:sp>
    </p:spTree>
    <p:extLst>
      <p:ext uri="{BB962C8B-B14F-4D97-AF65-F5344CB8AC3E}">
        <p14:creationId xmlns:p14="http://schemas.microsoft.com/office/powerpoint/2010/main" val="4189067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22</a:t>
            </a:fld>
            <a:endParaRPr lang="en-US" dirty="0"/>
          </a:p>
        </p:txBody>
      </p:sp>
    </p:spTree>
    <p:extLst>
      <p:ext uri="{BB962C8B-B14F-4D97-AF65-F5344CB8AC3E}">
        <p14:creationId xmlns:p14="http://schemas.microsoft.com/office/powerpoint/2010/main" val="1072400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23</a:t>
            </a:fld>
            <a:endParaRPr lang="en-US" dirty="0"/>
          </a:p>
        </p:txBody>
      </p:sp>
    </p:spTree>
    <p:extLst>
      <p:ext uri="{BB962C8B-B14F-4D97-AF65-F5344CB8AC3E}">
        <p14:creationId xmlns:p14="http://schemas.microsoft.com/office/powerpoint/2010/main" val="239037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 are the 5 best practices/techniques</a:t>
            </a:r>
            <a:r>
              <a:rPr lang="en-US" i="1" baseline="0" dirty="0" smtClean="0"/>
              <a:t> we will be covering in this module…..let’s start by graphically looking at what we were just discussing……</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3</a:t>
            </a:fld>
            <a:endParaRPr lang="en-US" dirty="0"/>
          </a:p>
        </p:txBody>
      </p:sp>
    </p:spTree>
    <p:extLst>
      <p:ext uri="{BB962C8B-B14F-4D97-AF65-F5344CB8AC3E}">
        <p14:creationId xmlns:p14="http://schemas.microsoft.com/office/powerpoint/2010/main" val="30711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Often times, our clients believe their problems</a:t>
            </a:r>
            <a:r>
              <a:rPr lang="en-US" i="1" baseline="0" dirty="0" smtClean="0"/>
              <a:t> are unique; that nobody has a problem like theirs. While it is typically true that all problems have unique characteristics, we find that often these problems have a pattern or are similar to another situation…..</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268988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 we said, while our</a:t>
            </a:r>
            <a:r>
              <a:rPr lang="en-US" i="1" baseline="0" dirty="0" smtClean="0"/>
              <a:t> clients have many unique issues or challenges, many problems can be classified into a Problem Type….in this chart you can see, once we have identified a client problem…….they often have similar characteristics that allow us to use a Solution Process to get us started in developing our plan to specifically address that engagement…….this Solution Process provides us with a “generic” starting point to solve that client problem……..</a:t>
            </a:r>
          </a:p>
          <a:p>
            <a:endParaRPr lang="en-US" i="1" baseline="0" dirty="0" smtClean="0"/>
          </a:p>
          <a:p>
            <a:r>
              <a:rPr lang="en-US" i="1" baseline="0" dirty="0" smtClean="0"/>
              <a:t>Let’s take a brief look at the Solution Processes section of your participant manual…….this will allow us to see the similarities and differences among the solution process models in your manual</a:t>
            </a:r>
            <a:r>
              <a:rPr lang="en-US" i="0" baseline="0" dirty="0" smtClean="0"/>
              <a:t>…….(NOTE: review each Solution Process including the following below.)</a:t>
            </a:r>
          </a:p>
          <a:p>
            <a:pPr marL="171450" indent="-171450">
              <a:buFont typeface="Arial" pitchFamily="34" charset="0"/>
              <a:buChar char="•"/>
            </a:pPr>
            <a:r>
              <a:rPr lang="en-US" i="1" baseline="0" dirty="0" smtClean="0"/>
              <a:t>Strategic Planning….(review the purpose and tasks)</a:t>
            </a:r>
          </a:p>
          <a:p>
            <a:pPr marL="171450" indent="-171450">
              <a:buFont typeface="Arial" pitchFamily="34" charset="0"/>
              <a:buChar char="•"/>
            </a:pPr>
            <a:r>
              <a:rPr lang="en-US" i="1" baseline="0" dirty="0" smtClean="0"/>
              <a:t>Project Plan….a lot more detail/specific than the Strategic Plan….strategic planning may identify projects that need to be done to accomplish goals and objectives to achieve our strategy….project planning is the approach for each project to be undertaken….</a:t>
            </a:r>
          </a:p>
          <a:p>
            <a:pPr marL="171450" indent="-171450">
              <a:buFont typeface="Arial" pitchFamily="34" charset="0"/>
              <a:buChar char="•"/>
            </a:pPr>
            <a:r>
              <a:rPr lang="en-US" i="1" baseline="0" dirty="0" smtClean="0"/>
              <a:t>Issue Resolution….here we would be evaluating alternatives….here the result is likely a project than will have to be planned (above Solution Process)</a:t>
            </a:r>
          </a:p>
          <a:p>
            <a:pPr marL="171450" indent="-171450">
              <a:buFont typeface="Arial" pitchFamily="34" charset="0"/>
              <a:buChar char="•"/>
            </a:pPr>
            <a:r>
              <a:rPr lang="en-US" i="1" baseline="0" dirty="0" smtClean="0"/>
              <a:t>Management Review….while Issue Resolution is looking at a specific issue….a management review is a broader look all around the organization to identify potential problems that may exist……</a:t>
            </a:r>
          </a:p>
        </p:txBody>
      </p:sp>
      <p:sp>
        <p:nvSpPr>
          <p:cNvPr id="4" name="Slide Number Placeholder 3"/>
          <p:cNvSpPr>
            <a:spLocks noGrp="1"/>
          </p:cNvSpPr>
          <p:nvPr>
            <p:ph type="sldNum" sz="quarter" idx="10"/>
          </p:nvPr>
        </p:nvSpPr>
        <p:spPr/>
        <p:txBody>
          <a:bodyPr/>
          <a:lstStyle/>
          <a:p>
            <a:fld id="{13FBA1D5-D119-4E4C-87A6-230C7B59CEE9}" type="slidenum">
              <a:rPr lang="en-US" smtClean="0"/>
              <a:pPr/>
              <a:t>5</a:t>
            </a:fld>
            <a:endParaRPr lang="en-US" dirty="0"/>
          </a:p>
        </p:txBody>
      </p:sp>
    </p:spTree>
    <p:extLst>
      <p:ext uri="{BB962C8B-B14F-4D97-AF65-F5344CB8AC3E}">
        <p14:creationId xmlns:p14="http://schemas.microsoft.com/office/powerpoint/2010/main" val="6973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Basic Improvement….typically addresses a process for incremental change….a tweak…..</a:t>
            </a:r>
          </a:p>
          <a:p>
            <a:pPr marL="171450" indent="-171450">
              <a:buFont typeface="Arial" pitchFamily="34" charset="0"/>
              <a:buChar char="•"/>
            </a:pPr>
            <a:r>
              <a:rPr lang="en-US" i="1" baseline="0" dirty="0" smtClean="0"/>
              <a:t>Process Reengineering…..rather than a tweak, in Process Reengineering we are looking at a major overhaul or wholesale change of a process….take the existing and throw it out….bring in the new…….starting with a new slate….</a:t>
            </a:r>
          </a:p>
          <a:p>
            <a:pPr marL="171450" indent="-171450">
              <a:buFont typeface="Arial" pitchFamily="34" charset="0"/>
              <a:buChar char="•"/>
            </a:pPr>
            <a:r>
              <a:rPr lang="en-US" i="1" baseline="0" dirty="0" smtClean="0"/>
              <a:t>Procedure Design….this would be detail steps to be taken in a process….it can be used for training process/procedures of development needs….</a:t>
            </a:r>
          </a:p>
          <a:p>
            <a:pPr marL="171450" indent="-171450">
              <a:buFont typeface="Arial" pitchFamily="34" charset="0"/>
              <a:buChar char="•"/>
            </a:pPr>
            <a:r>
              <a:rPr lang="en-US" i="1" baseline="0" dirty="0" smtClean="0"/>
              <a:t>Information Needs Analysis….used where the selected alternative to an issue involves enhancement to existing systems or implementation of new or additional systems……..</a:t>
            </a:r>
          </a:p>
          <a:p>
            <a:pPr marL="0" indent="0">
              <a:buFont typeface="Arial" pitchFamily="34" charset="0"/>
              <a:buNone/>
            </a:pPr>
            <a:endParaRPr lang="en-US" i="1" baseline="0" dirty="0" smtClean="0"/>
          </a:p>
          <a:p>
            <a:pPr marL="0" indent="0">
              <a:buFont typeface="Arial" pitchFamily="34" charset="0"/>
              <a:buNone/>
            </a:pPr>
            <a:r>
              <a:rPr lang="en-US" i="1" baseline="0" dirty="0" smtClean="0"/>
              <a:t>Let’s look at the next page as a quick start guide……</a:t>
            </a:r>
          </a:p>
        </p:txBody>
      </p:sp>
      <p:sp>
        <p:nvSpPr>
          <p:cNvPr id="4" name="Slide Number Placeholder 3"/>
          <p:cNvSpPr>
            <a:spLocks noGrp="1"/>
          </p:cNvSpPr>
          <p:nvPr>
            <p:ph type="sldNum" sz="quarter" idx="10"/>
          </p:nvPr>
        </p:nvSpPr>
        <p:spPr/>
        <p:txBody>
          <a:bodyPr/>
          <a:lstStyle/>
          <a:p>
            <a:fld id="{13FBA1D5-D119-4E4C-87A6-230C7B59CEE9}" type="slidenum">
              <a:rPr lang="en-US" smtClean="0"/>
              <a:pPr/>
              <a:t>6</a:t>
            </a:fld>
            <a:endParaRPr lang="en-US" dirty="0"/>
          </a:p>
        </p:txBody>
      </p:sp>
    </p:spTree>
    <p:extLst>
      <p:ext uri="{BB962C8B-B14F-4D97-AF65-F5344CB8AC3E}">
        <p14:creationId xmlns:p14="http://schemas.microsoft.com/office/powerpoint/2010/main" val="110519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Rather than having to go through the details of the Solution</a:t>
            </a:r>
            <a:r>
              <a:rPr lang="en-US" i="1" baseline="0" dirty="0" smtClean="0"/>
              <a:t> Processes</a:t>
            </a:r>
            <a:r>
              <a:rPr lang="en-US" i="1" dirty="0" smtClean="0"/>
              <a:t>, this page</a:t>
            </a:r>
            <a:r>
              <a:rPr lang="en-US" i="1" baseline="0" dirty="0" smtClean="0"/>
              <a:t> can serve as a starting point to find the Solution Process to START with….this page summarizes the processes, the problem they address, some of the key tasks and deliverables produced in that Solution Process……</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7</a:t>
            </a:fld>
            <a:endParaRPr lang="en-US" dirty="0"/>
          </a:p>
        </p:txBody>
      </p:sp>
    </p:spTree>
    <p:extLst>
      <p:ext uri="{BB962C8B-B14F-4D97-AF65-F5344CB8AC3E}">
        <p14:creationId xmlns:p14="http://schemas.microsoft.com/office/powerpoint/2010/main" val="159216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smtClean="0"/>
              <a:t>Let’s try another team activity…..</a:t>
            </a:r>
          </a:p>
          <a:p>
            <a:pPr algn="l"/>
            <a:r>
              <a:rPr lang="en-US" i="1" dirty="0" smtClean="0"/>
              <a:t>Purpose…in our teams….let’s see if we can use the problem description</a:t>
            </a:r>
            <a:r>
              <a:rPr lang="en-US" i="1" baseline="0" dirty="0" smtClean="0"/>
              <a:t> on Section 6-3 of your manuals to identify the key or operative words that lead us to use one of our Solution Processes in Section 6.2……</a:t>
            </a:r>
          </a:p>
          <a:p>
            <a:pPr algn="l"/>
            <a:r>
              <a:rPr lang="en-US" i="1" baseline="0" dirty="0" smtClean="0"/>
              <a:t>Example… for example…(name), would you read the 1</a:t>
            </a:r>
            <a:r>
              <a:rPr lang="en-US" i="1" baseline="30000" dirty="0" smtClean="0"/>
              <a:t>st</a:t>
            </a:r>
            <a:r>
              <a:rPr lang="en-US" i="1" baseline="0" dirty="0" smtClean="0"/>
              <a:t> problem description for us?….thanks…..OK, (blue) team, what do you think the key or operative words are in that description?……..good….”evaluate alternatives”….that’s right….so, if we are going to evaluate alternatives….(green) team, what Solution Process would you think we would turn to……that’s it, Issue Resolution……</a:t>
            </a:r>
          </a:p>
          <a:p>
            <a:pPr algn="l"/>
            <a:r>
              <a:rPr lang="en-US" i="1" baseline="0" dirty="0" smtClean="0"/>
              <a:t>Directions……to complete this activity, let’s first select a new team leader……..good…now in your teams I am going to set the clock to 4 minutes….I would like the (red) team to start with our 2</a:t>
            </a:r>
            <a:r>
              <a:rPr lang="en-US" i="1" baseline="30000" dirty="0" smtClean="0"/>
              <a:t>nd</a:t>
            </a:r>
            <a:r>
              <a:rPr lang="en-US" i="1" baseline="0" dirty="0" smtClean="0"/>
              <a:t> row….the (green) team to start with the 4</a:t>
            </a:r>
            <a:r>
              <a:rPr lang="en-US" i="1" baseline="30000" dirty="0" smtClean="0"/>
              <a:t>th</a:t>
            </a:r>
            <a:r>
              <a:rPr lang="en-US" i="1" baseline="0" dirty="0" smtClean="0"/>
              <a:t> row…..etc.……you are to identify the operative words and the Solution Process your team would use to address that problem</a:t>
            </a:r>
          </a:p>
          <a:p>
            <a:pPr algn="l"/>
            <a:r>
              <a:rPr lang="en-US" i="1" baseline="0" dirty="0" smtClean="0"/>
              <a:t>Exceptions….please note…don’t overanalyze these cases…select your best Solution Process and note some may be used more than once and others may not be used at all…..</a:t>
            </a:r>
          </a:p>
          <a:p>
            <a:pPr algn="l"/>
            <a:r>
              <a:rPr lang="en-US" i="1" baseline="0" dirty="0" smtClean="0"/>
              <a:t>Questions…….any questions…..OK, I am starting the clock…..</a:t>
            </a:r>
          </a:p>
          <a:p>
            <a:pPr algn="l"/>
            <a:r>
              <a:rPr lang="en-US" i="1" baseline="0" dirty="0" smtClean="0"/>
              <a:t>(start the clock…and facilitate the discussion when the time is up….use round robin by teams, etc.)</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8</a:t>
            </a:fld>
            <a:endParaRPr lang="en-US" dirty="0"/>
          </a:p>
        </p:txBody>
      </p:sp>
    </p:spTree>
    <p:extLst>
      <p:ext uri="{BB962C8B-B14F-4D97-AF65-F5344CB8AC3E}">
        <p14:creationId xmlns:p14="http://schemas.microsoft.com/office/powerpoint/2010/main" val="252776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9</a:t>
            </a:fld>
            <a:endParaRPr lang="en-US" dirty="0"/>
          </a:p>
        </p:txBody>
      </p:sp>
    </p:spTree>
    <p:extLst>
      <p:ext uri="{BB962C8B-B14F-4D97-AF65-F5344CB8AC3E}">
        <p14:creationId xmlns:p14="http://schemas.microsoft.com/office/powerpoint/2010/main" val="2656844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1992-2016, Leadership Strategies, Inc. - V16.01</a:t>
            </a: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500608" y="6356607"/>
            <a:ext cx="2354072" cy="448056"/>
          </a:xfrm>
          <a:prstGeom prst="rect">
            <a:avLst/>
          </a:prstGeom>
        </p:spPr>
      </p:pic>
      <p:sp>
        <p:nvSpPr>
          <p:cNvPr id="3" name="TextBox 2"/>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1992-2016, Leadership Strategies, Inc. V16.01</a:t>
            </a:r>
          </a:p>
        </p:txBody>
      </p:sp>
      <p:sp>
        <p:nvSpPr>
          <p:cNvPr id="6" name="TextBox 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115546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079999"/>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6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VI. Solution</a:t>
            </a:r>
            <a:r>
              <a:rPr kumimoji="0" lang="en-US" sz="6000" b="0" i="0" u="none" strike="noStrike" kern="1200" cap="all" spc="0" normalizeH="0" noProof="0" dirty="0" smtClean="0">
                <a:ln>
                  <a:noFill/>
                </a:ln>
                <a:solidFill>
                  <a:schemeClr val="bg1"/>
                </a:solidFill>
                <a:effectLst/>
                <a:uLnTx/>
                <a:uFillTx/>
                <a:latin typeface="Franklin Gothic Medium"/>
                <a:ea typeface="+mj-ea"/>
                <a:cs typeface="Franklin Gothic Medium"/>
              </a:rPr>
              <a:t> Processes</a:t>
            </a:r>
            <a:endParaRPr kumimoji="0" lang="en-US" sz="6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10" name="Picture 9" descr="Solution Processes_image.pdf"/>
          <p:cNvPicPr>
            <a:picLocks noChangeAspect="1"/>
          </p:cNvPicPr>
          <p:nvPr/>
        </p:nvPicPr>
        <p:blipFill rotWithShape="1">
          <a:blip r:embed="rId4">
            <a:extLst>
              <a:ext uri="{28A0092B-C50C-407E-A947-70E740481C1C}">
                <a14:useLocalDpi xmlns:a14="http://schemas.microsoft.com/office/drawing/2010/main" val="0"/>
              </a:ext>
            </a:extLst>
          </a:blip>
          <a:srcRect l="4531" t="5864" r="4721" b="35187"/>
          <a:stretch/>
        </p:blipFill>
        <p:spPr>
          <a:xfrm>
            <a:off x="0" y="1"/>
            <a:ext cx="9150544" cy="4593166"/>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10</a:t>
            </a:fld>
            <a:endParaRPr lang="en-US" dirty="0"/>
          </a:p>
        </p:txBody>
      </p:sp>
      <p:graphicFrame>
        <p:nvGraphicFramePr>
          <p:cNvPr id="6" name="Group 42"/>
          <p:cNvGraphicFramePr>
            <a:graphicFrameLocks/>
          </p:cNvGraphicFramePr>
          <p:nvPr>
            <p:extLst/>
          </p:nvPr>
        </p:nvGraphicFramePr>
        <p:xfrm>
          <a:off x="1009035" y="1669974"/>
          <a:ext cx="7620000" cy="382936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j-lt"/>
                        </a:rPr>
                        <a:t>Computer Mfr.</a:t>
                      </a:r>
                      <a:endParaRPr kumimoji="0" lang="en-US" sz="19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j-lt"/>
                        </a:rPr>
                        <a:t>Evaluate alternatives</a:t>
                      </a:r>
                      <a:endParaRPr kumimoji="0" lang="en-US" sz="1900" b="0" i="0" u="none" strike="noStrike" cap="none" normalizeH="0" baseline="0" dirty="0" smtClean="0">
                        <a:ln>
                          <a:noFill/>
                        </a:ln>
                        <a:solidFill>
                          <a:schemeClr val="tx1"/>
                        </a:solidFill>
                        <a:effectLst/>
                        <a:latin typeface="+mj-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j-lt"/>
                        </a:rPr>
                        <a:t>Issue Resolution</a:t>
                      </a:r>
                      <a:endParaRPr kumimoji="0" lang="en-US" sz="1900" b="1" i="0" u="none" strike="noStrike" cap="none" normalizeH="0" baseline="0" dirty="0" smtClean="0">
                        <a:ln>
                          <a:noFill/>
                        </a:ln>
                        <a:solidFill>
                          <a:schemeClr val="tx1"/>
                        </a:solidFill>
                        <a:effectLst/>
                        <a:latin typeface="+mj-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j-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j-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j-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8" name="TextBox 7"/>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7072443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11</a:t>
            </a:fld>
            <a:endParaRPr lang="en-US" dirty="0"/>
          </a:p>
        </p:txBody>
      </p:sp>
      <p:graphicFrame>
        <p:nvGraphicFramePr>
          <p:cNvPr id="6" name="Group 42"/>
          <p:cNvGraphicFramePr>
            <a:graphicFrameLocks/>
          </p:cNvGraphicFramePr>
          <p:nvPr>
            <p:extLst/>
          </p:nvPr>
        </p:nvGraphicFramePr>
        <p:xfrm>
          <a:off x="1009035" y="1669974"/>
          <a:ext cx="7620000" cy="381412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Computer Mfr.</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Evaluate alternatives</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n-lt"/>
                        </a:rPr>
                        <a:t>Issue Resolution</a:t>
                      </a:r>
                      <a:endParaRPr kumimoji="0" lang="en-US" sz="1900" b="1" i="0" u="none" strike="noStrike" cap="none" normalizeH="0" baseline="0" dirty="0" smtClean="0">
                        <a:ln>
                          <a:noFill/>
                        </a:ln>
                        <a:solidFill>
                          <a:schemeClr val="tx1"/>
                        </a:solidFill>
                        <a:effectLst/>
                        <a:latin typeface="+mn-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Garbage collect.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Details of implementing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Project Planning</a:t>
                      </a: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5137790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12</a:t>
            </a:fld>
            <a:endParaRPr lang="en-US" dirty="0"/>
          </a:p>
        </p:txBody>
      </p:sp>
      <p:graphicFrame>
        <p:nvGraphicFramePr>
          <p:cNvPr id="6" name="Group 42"/>
          <p:cNvGraphicFramePr>
            <a:graphicFrameLocks/>
          </p:cNvGraphicFramePr>
          <p:nvPr>
            <p:extLst/>
          </p:nvPr>
        </p:nvGraphicFramePr>
        <p:xfrm>
          <a:off x="1009035" y="1669974"/>
          <a:ext cx="7620000" cy="381412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Computer Mfr.</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Evaluate alternatives</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n-lt"/>
                        </a:rPr>
                        <a:t>Issue Resolution</a:t>
                      </a:r>
                      <a:endParaRPr kumimoji="0" lang="en-US" sz="1900" b="1" i="0" u="none" strike="noStrike" cap="none" normalizeH="0" baseline="0" dirty="0" smtClean="0">
                        <a:ln>
                          <a:noFill/>
                        </a:ln>
                        <a:solidFill>
                          <a:schemeClr val="tx1"/>
                        </a:solidFill>
                        <a:effectLst/>
                        <a:latin typeface="+mn-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Garbage collect.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Details of implementing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Project Planning</a:t>
                      </a: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Retailer systems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Strategies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2321987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13</a:t>
            </a:fld>
            <a:endParaRPr lang="en-US" dirty="0"/>
          </a:p>
        </p:txBody>
      </p:sp>
      <p:graphicFrame>
        <p:nvGraphicFramePr>
          <p:cNvPr id="6" name="Group 42"/>
          <p:cNvGraphicFramePr>
            <a:graphicFrameLocks/>
          </p:cNvGraphicFramePr>
          <p:nvPr>
            <p:extLst/>
          </p:nvPr>
        </p:nvGraphicFramePr>
        <p:xfrm>
          <a:off x="1009035" y="1669974"/>
          <a:ext cx="7620000" cy="391318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Computer Mfr.</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Evaluate alternatives</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n-lt"/>
                        </a:rPr>
                        <a:t>Issue Resolution</a:t>
                      </a:r>
                      <a:endParaRPr kumimoji="0" lang="en-US" sz="1900" b="1" i="0" u="none" strike="noStrike" cap="none" normalizeH="0" baseline="0" dirty="0" smtClean="0">
                        <a:ln>
                          <a:noFill/>
                        </a:ln>
                        <a:solidFill>
                          <a:schemeClr val="tx1"/>
                        </a:solidFill>
                        <a:effectLst/>
                        <a:latin typeface="+mn-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Garbage collect.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Details of implementing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Project Planning</a:t>
                      </a: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Retailer systems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Strategies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Buns/rolls manufacturer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Yield is low, how to fix it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Improvement</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2925591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14</a:t>
            </a:fld>
            <a:endParaRPr lang="en-US" dirty="0"/>
          </a:p>
        </p:txBody>
      </p:sp>
      <p:graphicFrame>
        <p:nvGraphicFramePr>
          <p:cNvPr id="6" name="Group 42"/>
          <p:cNvGraphicFramePr>
            <a:graphicFrameLocks/>
          </p:cNvGraphicFramePr>
          <p:nvPr>
            <p:extLst/>
          </p:nvPr>
        </p:nvGraphicFramePr>
        <p:xfrm>
          <a:off x="1009035" y="1669974"/>
          <a:ext cx="7620000" cy="401224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Computer Mfr.</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Evaluate alternatives</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n-lt"/>
                        </a:rPr>
                        <a:t>Issue Resolution</a:t>
                      </a:r>
                      <a:endParaRPr kumimoji="0" lang="en-US" sz="1900" b="1" i="0" u="none" strike="noStrike" cap="none" normalizeH="0" baseline="0" dirty="0" smtClean="0">
                        <a:ln>
                          <a:noFill/>
                        </a:ln>
                        <a:solidFill>
                          <a:schemeClr val="tx1"/>
                        </a:solidFill>
                        <a:effectLst/>
                        <a:latin typeface="+mn-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Garbage collect.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Details of implementing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Project Planning</a:t>
                      </a: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Retailer systems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Strategies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Buns/rolls manufacturer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Yield is low, how to fix it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Improvement</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Government purchase orders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Process is slow, streamline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Improvement</a:t>
                      </a: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5875301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15</a:t>
            </a:fld>
            <a:endParaRPr lang="en-US" dirty="0"/>
          </a:p>
        </p:txBody>
      </p:sp>
      <p:graphicFrame>
        <p:nvGraphicFramePr>
          <p:cNvPr id="6" name="Group 42"/>
          <p:cNvGraphicFramePr>
            <a:graphicFrameLocks/>
          </p:cNvGraphicFramePr>
          <p:nvPr>
            <p:extLst/>
          </p:nvPr>
        </p:nvGraphicFramePr>
        <p:xfrm>
          <a:off x="1009035" y="1669974"/>
          <a:ext cx="7620000" cy="428656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Computer Mfr.</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mn-lt"/>
                        </a:rPr>
                        <a:t>Evaluate alternatives</a:t>
                      </a: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effectLst/>
                          <a:latin typeface="+mn-lt"/>
                        </a:rPr>
                        <a:t>Issue Resolution</a:t>
                      </a:r>
                      <a:endParaRPr kumimoji="0" lang="en-US" sz="1900" b="1" i="0" u="none" strike="noStrike" cap="none" normalizeH="0" baseline="0" dirty="0" smtClean="0">
                        <a:ln>
                          <a:noFill/>
                        </a:ln>
                        <a:solidFill>
                          <a:schemeClr val="tx1"/>
                        </a:solidFill>
                        <a:effectLst/>
                        <a:latin typeface="+mn-lt"/>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Fundraising / community org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Mission, direction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Garbage collect.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Details of implementing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Project Planning</a:t>
                      </a: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Retailer systems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Strategies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Strategic Planning</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Buns/rolls manufacturer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Yield is low, how to fix it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Improvement</a:t>
                      </a: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Government purchase orders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Process is slow, streamline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Improvement</a:t>
                      </a: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Hardware / cable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dirty="0" smtClean="0">
                          <a:ln>
                            <a:noFill/>
                          </a:ln>
                          <a:solidFill>
                            <a:schemeClr val="tx1"/>
                          </a:solidFill>
                          <a:effectLst/>
                          <a:latin typeface="+mn-lt"/>
                        </a:rPr>
                        <a:t>Not satisfied, product development process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dirty="0" smtClean="0">
                          <a:ln>
                            <a:noFill/>
                          </a:ln>
                          <a:solidFill>
                            <a:schemeClr val="tx1"/>
                          </a:solidFill>
                          <a:effectLst/>
                          <a:latin typeface="+mn-lt"/>
                        </a:rPr>
                        <a:t>Process Re-engineering</a:t>
                      </a: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7976565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 The Drivers Model</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16</a:t>
            </a:fld>
            <a:endParaRPr lang="en-US" dirty="0"/>
          </a:p>
        </p:txBody>
      </p:sp>
      <p:sp>
        <p:nvSpPr>
          <p:cNvPr id="4" name="TextBox 3"/>
          <p:cNvSpPr txBox="1"/>
          <p:nvPr/>
        </p:nvSpPr>
        <p:spPr>
          <a:xfrm>
            <a:off x="8754150" y="424325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26" name="TextBox 2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6-5</a:t>
            </a:r>
            <a:endParaRPr lang="en-US" sz="1400" dirty="0">
              <a:solidFill>
                <a:srgbClr val="002C54"/>
              </a:solidFill>
              <a:latin typeface="Arial Black" pitchFamily="34" charset="0"/>
            </a:endParaRPr>
          </a:p>
        </p:txBody>
      </p:sp>
      <p:grpSp>
        <p:nvGrpSpPr>
          <p:cNvPr id="10" name="Group 129"/>
          <p:cNvGrpSpPr/>
          <p:nvPr/>
        </p:nvGrpSpPr>
        <p:grpSpPr>
          <a:xfrm>
            <a:off x="330109" y="2091119"/>
            <a:ext cx="3920305" cy="4105635"/>
            <a:chOff x="330109" y="2091119"/>
            <a:chExt cx="3920305" cy="4105635"/>
          </a:xfrm>
        </p:grpSpPr>
        <p:sp>
          <p:nvSpPr>
            <p:cNvPr id="68" name="Freeform 67"/>
            <p:cNvSpPr/>
            <p:nvPr/>
          </p:nvSpPr>
          <p:spPr>
            <a:xfrm flipH="1">
              <a:off x="330109" y="2834088"/>
              <a:ext cx="3638041" cy="3362666"/>
            </a:xfrm>
            <a:custGeom>
              <a:avLst/>
              <a:gdLst>
                <a:gd name="connsiteX0" fmla="*/ 174 w 2787569"/>
                <a:gd name="connsiteY0" fmla="*/ 1318297 h 2678968"/>
                <a:gd name="connsiteX1" fmla="*/ 1393783 w 2787569"/>
                <a:gd name="connsiteY1" fmla="*/ 0 h 2678968"/>
                <a:gd name="connsiteX2" fmla="*/ 1393785 w 2787569"/>
                <a:gd name="connsiteY2" fmla="*/ 1339484 h 2678968"/>
                <a:gd name="connsiteX3" fmla="*/ 174 w 2787569"/>
                <a:gd name="connsiteY3" fmla="*/ 1318297 h 2678968"/>
                <a:gd name="connsiteX0" fmla="*/ 0 w 1393609"/>
                <a:gd name="connsiteY0" fmla="*/ 1318297 h 1318297"/>
                <a:gd name="connsiteX1" fmla="*/ 1393609 w 1393609"/>
                <a:gd name="connsiteY1" fmla="*/ 0 h 1318297"/>
                <a:gd name="connsiteX2" fmla="*/ 0 w 1393609"/>
                <a:gd name="connsiteY2" fmla="*/ 1318297 h 1318297"/>
                <a:gd name="connsiteX0" fmla="*/ 0 w 1485049"/>
                <a:gd name="connsiteY0" fmla="*/ 1318296 h 1318296"/>
                <a:gd name="connsiteX1" fmla="*/ 1485049 w 1485049"/>
                <a:gd name="connsiteY1" fmla="*/ 91439 h 1318296"/>
              </a:gdLst>
              <a:ahLst/>
              <a:cxnLst>
                <a:cxn ang="0">
                  <a:pos x="connsiteX0" y="connsiteY0"/>
                </a:cxn>
                <a:cxn ang="0">
                  <a:pos x="connsiteX1" y="connsiteY1"/>
                </a:cxn>
              </a:cxnLst>
              <a:rect l="l" t="t" r="r" b="b"/>
              <a:pathLst>
                <a:path w="1485049" h="1318296">
                  <a:moveTo>
                    <a:pt x="0" y="1318296"/>
                  </a:moveTo>
                  <a:cubicBezTo>
                    <a:pt x="12040" y="586872"/>
                    <a:pt x="632439" y="0"/>
                    <a:pt x="1485049" y="91439"/>
                  </a:cubicBezTo>
                </a:path>
              </a:pathLst>
            </a:custGeom>
            <a:noFill/>
            <a:ln w="38100">
              <a:solidFill>
                <a:srgbClr val="FB9A19"/>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Freeform 68"/>
            <p:cNvSpPr/>
            <p:nvPr/>
          </p:nvSpPr>
          <p:spPr>
            <a:xfrm flipH="1">
              <a:off x="416372" y="2999642"/>
              <a:ext cx="3330853" cy="3182042"/>
            </a:xfrm>
            <a:custGeom>
              <a:avLst/>
              <a:gdLst>
                <a:gd name="connsiteX0" fmla="*/ 174 w 2787569"/>
                <a:gd name="connsiteY0" fmla="*/ 1318297 h 2678968"/>
                <a:gd name="connsiteX1" fmla="*/ 1393783 w 2787569"/>
                <a:gd name="connsiteY1" fmla="*/ 0 h 2678968"/>
                <a:gd name="connsiteX2" fmla="*/ 1393785 w 2787569"/>
                <a:gd name="connsiteY2" fmla="*/ 1339484 h 2678968"/>
                <a:gd name="connsiteX3" fmla="*/ 174 w 2787569"/>
                <a:gd name="connsiteY3" fmla="*/ 1318297 h 2678968"/>
                <a:gd name="connsiteX0" fmla="*/ 0 w 1393609"/>
                <a:gd name="connsiteY0" fmla="*/ 1318297 h 1318297"/>
                <a:gd name="connsiteX1" fmla="*/ 1393609 w 1393609"/>
                <a:gd name="connsiteY1" fmla="*/ 0 h 1318297"/>
                <a:gd name="connsiteX2" fmla="*/ 0 w 1393609"/>
                <a:gd name="connsiteY2" fmla="*/ 1318297 h 1318297"/>
                <a:gd name="connsiteX0" fmla="*/ 0 w 1485049"/>
                <a:gd name="connsiteY0" fmla="*/ 1318296 h 1318296"/>
                <a:gd name="connsiteX1" fmla="*/ 1485049 w 1485049"/>
                <a:gd name="connsiteY1" fmla="*/ 91439 h 1318296"/>
              </a:gdLst>
              <a:ahLst/>
              <a:cxnLst>
                <a:cxn ang="0">
                  <a:pos x="connsiteX0" y="connsiteY0"/>
                </a:cxn>
                <a:cxn ang="0">
                  <a:pos x="connsiteX1" y="connsiteY1"/>
                </a:cxn>
              </a:cxnLst>
              <a:rect l="l" t="t" r="r" b="b"/>
              <a:pathLst>
                <a:path w="1485049" h="1318296">
                  <a:moveTo>
                    <a:pt x="0" y="1318296"/>
                  </a:moveTo>
                  <a:cubicBezTo>
                    <a:pt x="12040" y="586872"/>
                    <a:pt x="632439" y="0"/>
                    <a:pt x="1485049" y="91439"/>
                  </a:cubicBezTo>
                </a:path>
              </a:pathLst>
            </a:custGeom>
            <a:noFill/>
            <a:ln w="38100">
              <a:solidFill>
                <a:srgbClr val="FB9A19"/>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TextBox 99"/>
            <p:cNvSpPr txBox="1"/>
            <p:nvPr/>
          </p:nvSpPr>
          <p:spPr>
            <a:xfrm>
              <a:off x="450890" y="2539347"/>
              <a:ext cx="1435393" cy="461665"/>
            </a:xfrm>
            <a:prstGeom prst="rect">
              <a:avLst/>
            </a:prstGeom>
            <a:noFill/>
          </p:spPr>
          <p:txBody>
            <a:bodyPr wrap="none" rtlCol="0">
              <a:spAutoFit/>
            </a:bodyPr>
            <a:lstStyle/>
            <a:p>
              <a:pPr algn="ctr"/>
              <a:r>
                <a:rPr lang="en-US" sz="2400" b="1" dirty="0" smtClean="0">
                  <a:solidFill>
                    <a:srgbClr val="FB9A19"/>
                  </a:solidFill>
                </a:rPr>
                <a:t>BARRIERS</a:t>
              </a:r>
            </a:p>
          </p:txBody>
        </p:sp>
        <p:grpSp>
          <p:nvGrpSpPr>
            <p:cNvPr id="11" name="Group 126"/>
            <p:cNvGrpSpPr/>
            <p:nvPr/>
          </p:nvGrpSpPr>
          <p:grpSpPr>
            <a:xfrm>
              <a:off x="457199" y="2091119"/>
              <a:ext cx="3793215" cy="424345"/>
              <a:chOff x="457199" y="2091119"/>
              <a:chExt cx="3793215" cy="424345"/>
            </a:xfrm>
          </p:grpSpPr>
          <p:sp>
            <p:nvSpPr>
              <p:cNvPr id="102" name="TextBox 101"/>
              <p:cNvSpPr txBox="1"/>
              <p:nvPr/>
            </p:nvSpPr>
            <p:spPr>
              <a:xfrm>
                <a:off x="825246" y="2128148"/>
                <a:ext cx="3425168" cy="369332"/>
              </a:xfrm>
              <a:prstGeom prst="rect">
                <a:avLst/>
              </a:prstGeom>
              <a:noFill/>
            </p:spPr>
            <p:txBody>
              <a:bodyPr wrap="none" rtlCol="0">
                <a:spAutoFit/>
              </a:bodyPr>
              <a:lstStyle/>
              <a:p>
                <a:r>
                  <a:rPr lang="en-US" dirty="0" smtClean="0">
                    <a:solidFill>
                      <a:srgbClr val="FB9A19"/>
                    </a:solidFill>
                  </a:rPr>
                  <a:t>Understand your CSFs and Barriers</a:t>
                </a:r>
                <a:endParaRPr lang="en-US" dirty="0">
                  <a:solidFill>
                    <a:srgbClr val="FB9A19"/>
                  </a:solidFill>
                </a:endParaRPr>
              </a:p>
            </p:txBody>
          </p:sp>
          <p:grpSp>
            <p:nvGrpSpPr>
              <p:cNvPr id="12" name="Group 104"/>
              <p:cNvGrpSpPr/>
              <p:nvPr/>
            </p:nvGrpSpPr>
            <p:grpSpPr>
              <a:xfrm>
                <a:off x="457199" y="2091119"/>
                <a:ext cx="424345" cy="424345"/>
                <a:chOff x="457199" y="2221744"/>
                <a:chExt cx="424345" cy="424345"/>
              </a:xfrm>
            </p:grpSpPr>
            <p:sp>
              <p:nvSpPr>
                <p:cNvPr id="103" name="Oval 102"/>
                <p:cNvSpPr/>
                <p:nvPr/>
              </p:nvSpPr>
              <p:spPr>
                <a:xfrm>
                  <a:off x="457199" y="2221744"/>
                  <a:ext cx="424345" cy="424345"/>
                </a:xfrm>
                <a:prstGeom prst="ellipse">
                  <a:avLst/>
                </a:prstGeom>
                <a:solidFill>
                  <a:srgbClr val="FB9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4" name="TextBox 103"/>
                <p:cNvSpPr txBox="1"/>
                <p:nvPr/>
              </p:nvSpPr>
              <p:spPr>
                <a:xfrm>
                  <a:off x="518528" y="2249250"/>
                  <a:ext cx="359394"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grpSp>
        </p:grpSp>
        <p:sp>
          <p:nvSpPr>
            <p:cNvPr id="108" name="10-Point Star 107"/>
            <p:cNvSpPr/>
            <p:nvPr/>
          </p:nvSpPr>
          <p:spPr>
            <a:xfrm>
              <a:off x="1174604" y="3570691"/>
              <a:ext cx="770003" cy="770003"/>
            </a:xfrm>
            <a:prstGeom prst="star1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CSF</a:t>
              </a:r>
              <a:endParaRPr lang="en-US" sz="2000" b="1" dirty="0"/>
            </a:p>
          </p:txBody>
        </p:sp>
        <p:sp>
          <p:nvSpPr>
            <p:cNvPr id="114" name="10-Point Star 113"/>
            <p:cNvSpPr/>
            <p:nvPr/>
          </p:nvSpPr>
          <p:spPr>
            <a:xfrm>
              <a:off x="2352896" y="4836188"/>
              <a:ext cx="770003" cy="770003"/>
            </a:xfrm>
            <a:prstGeom prst="star1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CSF</a:t>
              </a:r>
              <a:endParaRPr lang="en-US" sz="2000" b="1" dirty="0"/>
            </a:p>
          </p:txBody>
        </p:sp>
      </p:grpSp>
      <p:grpSp>
        <p:nvGrpSpPr>
          <p:cNvPr id="13" name="Group 131"/>
          <p:cNvGrpSpPr/>
          <p:nvPr/>
        </p:nvGrpSpPr>
        <p:grpSpPr>
          <a:xfrm>
            <a:off x="4863453" y="1050931"/>
            <a:ext cx="4177712" cy="1666613"/>
            <a:chOff x="4863453" y="1050931"/>
            <a:chExt cx="4177712" cy="1666613"/>
          </a:xfrm>
        </p:grpSpPr>
        <p:grpSp>
          <p:nvGrpSpPr>
            <p:cNvPr id="14" name="Group 34"/>
            <p:cNvGrpSpPr/>
            <p:nvPr/>
          </p:nvGrpSpPr>
          <p:grpSpPr>
            <a:xfrm>
              <a:off x="4863453" y="1050931"/>
              <a:ext cx="2988326" cy="1666613"/>
              <a:chOff x="2132157" y="1074537"/>
              <a:chExt cx="2988326" cy="1666613"/>
            </a:xfrm>
          </p:grpSpPr>
          <p:grpSp>
            <p:nvGrpSpPr>
              <p:cNvPr id="15" name="Group 44"/>
              <p:cNvGrpSpPr/>
              <p:nvPr/>
            </p:nvGrpSpPr>
            <p:grpSpPr>
              <a:xfrm>
                <a:off x="2132157" y="1074537"/>
                <a:ext cx="1507032" cy="1235813"/>
                <a:chOff x="4065560" y="1121842"/>
                <a:chExt cx="1507032" cy="1235813"/>
              </a:xfrm>
              <a:solidFill>
                <a:srgbClr val="00467F"/>
              </a:solidFill>
            </p:grpSpPr>
            <p:sp>
              <p:nvSpPr>
                <p:cNvPr id="43" name="Oval 42"/>
                <p:cNvSpPr/>
                <p:nvPr/>
              </p:nvSpPr>
              <p:spPr>
                <a:xfrm>
                  <a:off x="4065560" y="1671681"/>
                  <a:ext cx="685974" cy="6859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4617091" y="1121842"/>
                  <a:ext cx="955501" cy="955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4242528" y="1369007"/>
                  <a:ext cx="489956" cy="4899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p:nvSpPr>
              <p:spPr>
                <a:xfrm>
                  <a:off x="4449648" y="1780134"/>
                  <a:ext cx="799095" cy="57752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36"/>
              <p:cNvGrpSpPr/>
              <p:nvPr/>
            </p:nvGrpSpPr>
            <p:grpSpPr>
              <a:xfrm>
                <a:off x="2834483" y="1140950"/>
                <a:ext cx="2286000" cy="1600200"/>
                <a:chOff x="6098278" y="541270"/>
                <a:chExt cx="2286000" cy="1600200"/>
              </a:xfrm>
              <a:solidFill>
                <a:schemeClr val="accent4"/>
              </a:solidFill>
            </p:grpSpPr>
            <p:sp>
              <p:nvSpPr>
                <p:cNvPr id="38" name="Oval 37"/>
                <p:cNvSpPr/>
                <p:nvPr/>
              </p:nvSpPr>
              <p:spPr>
                <a:xfrm>
                  <a:off x="6098278" y="1227070"/>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362974" y="541270"/>
                  <a:ext cx="1371600" cy="1371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7433781" y="854072"/>
                  <a:ext cx="758005" cy="75800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7469878" y="1227070"/>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6554480" y="1563949"/>
                  <a:ext cx="1423138" cy="57752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98" name="TextBox 97"/>
            <p:cNvSpPr txBox="1"/>
            <p:nvPr/>
          </p:nvSpPr>
          <p:spPr>
            <a:xfrm>
              <a:off x="5799714" y="1381104"/>
              <a:ext cx="1577163" cy="1200329"/>
            </a:xfrm>
            <a:prstGeom prst="rect">
              <a:avLst/>
            </a:prstGeom>
            <a:noFill/>
          </p:spPr>
          <p:txBody>
            <a:bodyPr wrap="none" rtlCol="0">
              <a:spAutoFit/>
            </a:bodyPr>
            <a:lstStyle/>
            <a:p>
              <a:pPr algn="ctr"/>
              <a:r>
                <a:rPr lang="en-US" sz="2400" b="1" dirty="0" smtClean="0">
                  <a:solidFill>
                    <a:schemeClr val="bg1"/>
                  </a:solidFill>
                </a:rPr>
                <a:t>VISION</a:t>
              </a:r>
            </a:p>
            <a:p>
              <a:pPr algn="ctr"/>
              <a:r>
                <a:rPr lang="en-US" sz="2400" dirty="0" smtClean="0">
                  <a:solidFill>
                    <a:schemeClr val="bg1"/>
                  </a:solidFill>
                </a:rPr>
                <a:t>Where We</a:t>
              </a:r>
            </a:p>
            <a:p>
              <a:pPr algn="ctr"/>
              <a:r>
                <a:rPr lang="en-US" sz="2400" dirty="0" smtClean="0">
                  <a:solidFill>
                    <a:schemeClr val="bg1"/>
                  </a:solidFill>
                </a:rPr>
                <a:t>Want to Be</a:t>
              </a:r>
              <a:endParaRPr lang="en-US" sz="2400" dirty="0">
                <a:solidFill>
                  <a:schemeClr val="bg1"/>
                </a:solidFill>
              </a:endParaRPr>
            </a:p>
          </p:txBody>
        </p:sp>
        <p:grpSp>
          <p:nvGrpSpPr>
            <p:cNvPr id="17" name="Group 125"/>
            <p:cNvGrpSpPr/>
            <p:nvPr/>
          </p:nvGrpSpPr>
          <p:grpSpPr>
            <a:xfrm>
              <a:off x="7579595" y="1129219"/>
              <a:ext cx="1461570" cy="710629"/>
              <a:chOff x="7448970" y="1129219"/>
              <a:chExt cx="1461570" cy="710629"/>
            </a:xfrm>
          </p:grpSpPr>
          <p:sp>
            <p:nvSpPr>
              <p:cNvPr id="101" name="TextBox 100"/>
              <p:cNvSpPr txBox="1"/>
              <p:nvPr/>
            </p:nvSpPr>
            <p:spPr>
              <a:xfrm>
                <a:off x="7448970" y="1193517"/>
                <a:ext cx="1461570" cy="646331"/>
              </a:xfrm>
              <a:prstGeom prst="rect">
                <a:avLst/>
              </a:prstGeom>
              <a:noFill/>
            </p:spPr>
            <p:txBody>
              <a:bodyPr wrap="none" rtlCol="0">
                <a:spAutoFit/>
              </a:bodyPr>
              <a:lstStyle/>
              <a:p>
                <a:r>
                  <a:rPr lang="en-US" dirty="0" smtClean="0">
                    <a:solidFill>
                      <a:srgbClr val="00467F"/>
                    </a:solidFill>
                  </a:rPr>
                  <a:t>        Create a</a:t>
                </a:r>
              </a:p>
              <a:p>
                <a:r>
                  <a:rPr lang="en-US" dirty="0" smtClean="0">
                    <a:solidFill>
                      <a:srgbClr val="00467F"/>
                    </a:solidFill>
                  </a:rPr>
                  <a:t>Shared Vision</a:t>
                </a:r>
                <a:endParaRPr lang="en-US" dirty="0">
                  <a:solidFill>
                    <a:srgbClr val="00467F"/>
                  </a:solidFill>
                </a:endParaRPr>
              </a:p>
            </p:txBody>
          </p:sp>
          <p:grpSp>
            <p:nvGrpSpPr>
              <p:cNvPr id="18" name="Group 124"/>
              <p:cNvGrpSpPr/>
              <p:nvPr/>
            </p:nvGrpSpPr>
            <p:grpSpPr>
              <a:xfrm>
                <a:off x="7486809" y="1129219"/>
                <a:ext cx="424345" cy="424345"/>
                <a:chOff x="7281556" y="692999"/>
                <a:chExt cx="424345" cy="424345"/>
              </a:xfrm>
            </p:grpSpPr>
            <p:sp>
              <p:nvSpPr>
                <p:cNvPr id="118" name="Oval 117"/>
                <p:cNvSpPr/>
                <p:nvPr/>
              </p:nvSpPr>
              <p:spPr>
                <a:xfrm>
                  <a:off x="7281556" y="692999"/>
                  <a:ext cx="424345" cy="424345"/>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1" name="TextBox 120"/>
                <p:cNvSpPr txBox="1"/>
                <p:nvPr/>
              </p:nvSpPr>
              <p:spPr>
                <a:xfrm>
                  <a:off x="7346507" y="704874"/>
                  <a:ext cx="359394" cy="369332"/>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grpSp>
        </p:grpSp>
      </p:grpSp>
      <p:grpSp>
        <p:nvGrpSpPr>
          <p:cNvPr id="70" name="Group 69"/>
          <p:cNvGrpSpPr/>
          <p:nvPr/>
        </p:nvGrpSpPr>
        <p:grpSpPr>
          <a:xfrm>
            <a:off x="-1619067" y="4195520"/>
            <a:ext cx="6454646" cy="3930395"/>
            <a:chOff x="-1619067" y="4195520"/>
            <a:chExt cx="6454646" cy="3930395"/>
          </a:xfrm>
        </p:grpSpPr>
        <p:grpSp>
          <p:nvGrpSpPr>
            <p:cNvPr id="5" name="Group 130"/>
            <p:cNvGrpSpPr/>
            <p:nvPr/>
          </p:nvGrpSpPr>
          <p:grpSpPr>
            <a:xfrm>
              <a:off x="-1619067" y="4195520"/>
              <a:ext cx="6454646" cy="3930395"/>
              <a:chOff x="-1619067" y="4195520"/>
              <a:chExt cx="6454646" cy="3930395"/>
            </a:xfrm>
          </p:grpSpPr>
          <p:grpSp>
            <p:nvGrpSpPr>
              <p:cNvPr id="6" name="Group 128"/>
              <p:cNvGrpSpPr/>
              <p:nvPr/>
            </p:nvGrpSpPr>
            <p:grpSpPr>
              <a:xfrm>
                <a:off x="-1619067" y="4195520"/>
                <a:ext cx="6454646" cy="3930395"/>
                <a:chOff x="-1619067" y="4195520"/>
                <a:chExt cx="6454646" cy="3930395"/>
              </a:xfrm>
            </p:grpSpPr>
            <p:grpSp>
              <p:nvGrpSpPr>
                <p:cNvPr id="7" name="Group 71"/>
                <p:cNvGrpSpPr/>
                <p:nvPr/>
              </p:nvGrpSpPr>
              <p:grpSpPr>
                <a:xfrm>
                  <a:off x="-1619067" y="4195520"/>
                  <a:ext cx="4089727" cy="3930395"/>
                  <a:chOff x="-1073616" y="4065466"/>
                  <a:chExt cx="2990162" cy="2873668"/>
                </a:xfrm>
                <a:solidFill>
                  <a:schemeClr val="accent5">
                    <a:lumMod val="50000"/>
                    <a:lumOff val="50000"/>
                  </a:schemeClr>
                </a:solidFill>
              </p:grpSpPr>
              <p:sp>
                <p:nvSpPr>
                  <p:cNvPr id="34" name="Pie 33"/>
                  <p:cNvSpPr/>
                  <p:nvPr/>
                </p:nvSpPr>
                <p:spPr>
                  <a:xfrm rot="60000" flipH="1">
                    <a:off x="-1073616" y="4065466"/>
                    <a:ext cx="2990162" cy="2873668"/>
                  </a:xfrm>
                  <a:prstGeom prst="pie">
                    <a:avLst>
                      <a:gd name="adj1" fmla="val 10816460"/>
                      <a:gd name="adj2" fmla="val 1625692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425436" y="5327373"/>
                    <a:ext cx="1405008" cy="201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127"/>
                <p:cNvGrpSpPr/>
                <p:nvPr/>
              </p:nvGrpSpPr>
              <p:grpSpPr>
                <a:xfrm>
                  <a:off x="472151" y="6198935"/>
                  <a:ext cx="4363428" cy="424345"/>
                  <a:chOff x="472151" y="6198935"/>
                  <a:chExt cx="4363428" cy="424345"/>
                </a:xfrm>
              </p:grpSpPr>
              <p:sp>
                <p:nvSpPr>
                  <p:cNvPr id="99" name="TextBox 98"/>
                  <p:cNvSpPr txBox="1"/>
                  <p:nvPr/>
                </p:nvSpPr>
                <p:spPr>
                  <a:xfrm>
                    <a:off x="857502" y="6226441"/>
                    <a:ext cx="3978077" cy="369332"/>
                  </a:xfrm>
                  <a:prstGeom prst="rect">
                    <a:avLst/>
                  </a:prstGeom>
                  <a:noFill/>
                </p:spPr>
                <p:txBody>
                  <a:bodyPr wrap="none" rtlCol="0">
                    <a:spAutoFit/>
                  </a:bodyPr>
                  <a:lstStyle/>
                  <a:p>
                    <a:r>
                      <a:rPr lang="en-US" dirty="0" smtClean="0">
                        <a:solidFill>
                          <a:schemeClr val="tx1">
                            <a:lumMod val="50000"/>
                            <a:lumOff val="50000"/>
                          </a:schemeClr>
                        </a:solidFill>
                      </a:rPr>
                      <a:t>Start with an accurate picture of today!</a:t>
                    </a:r>
                    <a:endParaRPr lang="en-US" dirty="0">
                      <a:solidFill>
                        <a:schemeClr val="tx1">
                          <a:lumMod val="50000"/>
                          <a:lumOff val="50000"/>
                        </a:schemeClr>
                      </a:solidFill>
                    </a:endParaRPr>
                  </a:p>
                </p:txBody>
              </p:sp>
              <p:grpSp>
                <p:nvGrpSpPr>
                  <p:cNvPr id="9" name="Group 123"/>
                  <p:cNvGrpSpPr/>
                  <p:nvPr/>
                </p:nvGrpSpPr>
                <p:grpSpPr>
                  <a:xfrm>
                    <a:off x="472151" y="6198935"/>
                    <a:ext cx="424345" cy="424345"/>
                    <a:chOff x="1732434" y="1388597"/>
                    <a:chExt cx="424345" cy="424345"/>
                  </a:xfrm>
                </p:grpSpPr>
                <p:sp>
                  <p:nvSpPr>
                    <p:cNvPr id="116" name="Oval 115"/>
                    <p:cNvSpPr/>
                    <p:nvPr/>
                  </p:nvSpPr>
                  <p:spPr>
                    <a:xfrm>
                      <a:off x="1732434" y="1388597"/>
                      <a:ext cx="424345" cy="424345"/>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17" name="TextBox 116"/>
                    <p:cNvSpPr txBox="1"/>
                    <p:nvPr/>
                  </p:nvSpPr>
                  <p:spPr>
                    <a:xfrm>
                      <a:off x="1779752" y="1404228"/>
                      <a:ext cx="359394"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grpSp>
            </p:grpSp>
          </p:grpSp>
          <p:sp>
            <p:nvSpPr>
              <p:cNvPr id="88" name="TextBox 87"/>
              <p:cNvSpPr txBox="1"/>
              <p:nvPr/>
            </p:nvSpPr>
            <p:spPr>
              <a:xfrm>
                <a:off x="450890" y="4954954"/>
                <a:ext cx="1517467" cy="1200329"/>
              </a:xfrm>
              <a:prstGeom prst="rect">
                <a:avLst/>
              </a:prstGeom>
              <a:noFill/>
            </p:spPr>
            <p:txBody>
              <a:bodyPr wrap="none" rtlCol="0">
                <a:spAutoFit/>
              </a:bodyPr>
              <a:lstStyle/>
              <a:p>
                <a:pPr algn="ctr"/>
                <a:r>
                  <a:rPr lang="en-US" sz="2400" b="1" dirty="0" smtClean="0">
                    <a:solidFill>
                      <a:schemeClr val="bg1"/>
                    </a:solidFill>
                  </a:rPr>
                  <a:t>CURRENT</a:t>
                </a:r>
              </a:p>
              <a:p>
                <a:pPr algn="ctr"/>
                <a:r>
                  <a:rPr lang="en-US" sz="2400" dirty="0" smtClean="0">
                    <a:solidFill>
                      <a:schemeClr val="bg1"/>
                    </a:solidFill>
                  </a:rPr>
                  <a:t>Where We</a:t>
                </a:r>
              </a:p>
              <a:p>
                <a:pPr algn="ctr"/>
                <a:r>
                  <a:rPr lang="en-US" sz="2400" dirty="0" smtClean="0">
                    <a:solidFill>
                      <a:schemeClr val="bg1"/>
                    </a:solidFill>
                  </a:rPr>
                  <a:t>Are Today</a:t>
                </a:r>
                <a:endParaRPr lang="en-US" sz="2400" dirty="0">
                  <a:solidFill>
                    <a:schemeClr val="bg1"/>
                  </a:solidFill>
                </a:endParaRPr>
              </a:p>
            </p:txBody>
          </p:sp>
        </p:grpSp>
        <p:cxnSp>
          <p:nvCxnSpPr>
            <p:cNvPr id="62" name="Straight Connector 61"/>
            <p:cNvCxnSpPr/>
            <p:nvPr/>
          </p:nvCxnSpPr>
          <p:spPr>
            <a:xfrm>
              <a:off x="2320452" y="6181684"/>
              <a:ext cx="144397"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4850036" y="2834088"/>
            <a:ext cx="4085381" cy="3229877"/>
            <a:chOff x="4850036" y="2834088"/>
            <a:chExt cx="4085381" cy="3229877"/>
          </a:xfrm>
        </p:grpSpPr>
        <p:grpSp>
          <p:nvGrpSpPr>
            <p:cNvPr id="73" name="Group 72"/>
            <p:cNvGrpSpPr/>
            <p:nvPr/>
          </p:nvGrpSpPr>
          <p:grpSpPr>
            <a:xfrm>
              <a:off x="7166450" y="4452521"/>
              <a:ext cx="1588086" cy="424345"/>
              <a:chOff x="7202075" y="4250646"/>
              <a:chExt cx="1588086" cy="424345"/>
            </a:xfrm>
          </p:grpSpPr>
          <p:sp>
            <p:nvSpPr>
              <p:cNvPr id="84" name="TextBox 83"/>
              <p:cNvSpPr txBox="1"/>
              <p:nvPr/>
            </p:nvSpPr>
            <p:spPr>
              <a:xfrm>
                <a:off x="7566556" y="4278152"/>
                <a:ext cx="1223605" cy="369332"/>
              </a:xfrm>
              <a:prstGeom prst="rect">
                <a:avLst/>
              </a:prstGeom>
              <a:noFill/>
            </p:spPr>
            <p:txBody>
              <a:bodyPr wrap="none" rtlCol="0">
                <a:spAutoFit/>
              </a:bodyPr>
              <a:lstStyle/>
              <a:p>
                <a:r>
                  <a:rPr lang="en-US" b="1" dirty="0" smtClean="0">
                    <a:solidFill>
                      <a:schemeClr val="accent2"/>
                    </a:solidFill>
                  </a:rPr>
                  <a:t>MONITOR!</a:t>
                </a:r>
                <a:endParaRPr lang="en-US" b="1" dirty="0">
                  <a:solidFill>
                    <a:schemeClr val="accent2"/>
                  </a:solidFill>
                </a:endParaRPr>
              </a:p>
            </p:txBody>
          </p:sp>
          <p:grpSp>
            <p:nvGrpSpPr>
              <p:cNvPr id="72" name="Group 71"/>
              <p:cNvGrpSpPr/>
              <p:nvPr/>
            </p:nvGrpSpPr>
            <p:grpSpPr>
              <a:xfrm>
                <a:off x="7202075" y="4250646"/>
                <a:ext cx="424345" cy="424345"/>
                <a:chOff x="7202075" y="4245959"/>
                <a:chExt cx="424345" cy="424345"/>
              </a:xfrm>
            </p:grpSpPr>
            <p:sp>
              <p:nvSpPr>
                <p:cNvPr id="120" name="Oval 119"/>
                <p:cNvSpPr/>
                <p:nvPr/>
              </p:nvSpPr>
              <p:spPr>
                <a:xfrm>
                  <a:off x="7202075" y="4245959"/>
                  <a:ext cx="424345" cy="42434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3" name="TextBox 122"/>
                <p:cNvSpPr txBox="1"/>
                <p:nvPr/>
              </p:nvSpPr>
              <p:spPr>
                <a:xfrm>
                  <a:off x="7263382" y="4269444"/>
                  <a:ext cx="359394"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grpSp>
        </p:grpSp>
        <p:grpSp>
          <p:nvGrpSpPr>
            <p:cNvPr id="95" name="Group 94"/>
            <p:cNvGrpSpPr/>
            <p:nvPr/>
          </p:nvGrpSpPr>
          <p:grpSpPr>
            <a:xfrm>
              <a:off x="4850036" y="4117396"/>
              <a:ext cx="2560320" cy="837558"/>
              <a:chOff x="5623022" y="4151030"/>
              <a:chExt cx="1683835" cy="837558"/>
            </a:xfrm>
          </p:grpSpPr>
          <p:cxnSp>
            <p:nvCxnSpPr>
              <p:cNvPr id="76" name="Straight Connector 75"/>
              <p:cNvCxnSpPr/>
              <p:nvPr/>
            </p:nvCxnSpPr>
            <p:spPr>
              <a:xfrm>
                <a:off x="6160725" y="4151030"/>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981490" y="4430216"/>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802256" y="4709402"/>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623022" y="4988588"/>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96" name="Curved Down Arrow 95"/>
            <p:cNvSpPr/>
            <p:nvPr/>
          </p:nvSpPr>
          <p:spPr>
            <a:xfrm flipH="1" flipV="1">
              <a:off x="4899682" y="5105381"/>
              <a:ext cx="2560320" cy="958584"/>
            </a:xfrm>
            <a:prstGeom prst="curvedDownArrow">
              <a:avLst>
                <a:gd name="adj1" fmla="val 25000"/>
                <a:gd name="adj2" fmla="val 57549"/>
                <a:gd name="adj3" fmla="val 34601"/>
              </a:avLst>
            </a:prstGeom>
            <a:solidFill>
              <a:schemeClr val="accent2"/>
            </a:solidFill>
            <a:ln>
              <a:noFill/>
            </a:ln>
            <a:effectLst/>
            <a:scene3d>
              <a:camera prst="isometricRightUp">
                <a:rot lat="399708" lon="17768856" rev="19624223"/>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7" name="Curved Down Arrow 96"/>
            <p:cNvSpPr/>
            <p:nvPr/>
          </p:nvSpPr>
          <p:spPr>
            <a:xfrm>
              <a:off x="6375097" y="2834088"/>
              <a:ext cx="2560320" cy="958584"/>
            </a:xfrm>
            <a:prstGeom prst="curvedDownArrow">
              <a:avLst>
                <a:gd name="adj1" fmla="val 25000"/>
                <a:gd name="adj2" fmla="val 57549"/>
                <a:gd name="adj3" fmla="val 34601"/>
              </a:avLst>
            </a:prstGeom>
            <a:solidFill>
              <a:schemeClr val="accent2"/>
            </a:solidFill>
            <a:ln>
              <a:noFill/>
            </a:ln>
            <a:effectLst/>
            <a:scene3d>
              <a:camera prst="isometricRightUp">
                <a:rot lat="399708" lon="17768856" rev="19624223"/>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1385051" y="1799032"/>
            <a:ext cx="6285459" cy="4114800"/>
            <a:chOff x="1385051" y="1799032"/>
            <a:chExt cx="6285459" cy="4114800"/>
          </a:xfrm>
        </p:grpSpPr>
        <p:grpSp>
          <p:nvGrpSpPr>
            <p:cNvPr id="19" name="Group 133"/>
            <p:cNvGrpSpPr/>
            <p:nvPr/>
          </p:nvGrpSpPr>
          <p:grpSpPr>
            <a:xfrm>
              <a:off x="5300092" y="3514512"/>
              <a:ext cx="2370418" cy="424345"/>
              <a:chOff x="5597636" y="3358755"/>
              <a:chExt cx="2370418" cy="424345"/>
            </a:xfrm>
          </p:grpSpPr>
          <p:sp>
            <p:nvSpPr>
              <p:cNvPr id="87" name="TextBox 86"/>
              <p:cNvSpPr txBox="1"/>
              <p:nvPr/>
            </p:nvSpPr>
            <p:spPr>
              <a:xfrm>
                <a:off x="5976547" y="3373900"/>
                <a:ext cx="1991507" cy="369332"/>
              </a:xfrm>
              <a:prstGeom prst="rect">
                <a:avLst/>
              </a:prstGeom>
              <a:noFill/>
            </p:spPr>
            <p:txBody>
              <a:bodyPr wrap="none" rtlCol="0">
                <a:spAutoFit/>
              </a:bodyPr>
              <a:lstStyle/>
              <a:p>
                <a:r>
                  <a:rPr lang="en-US" dirty="0" smtClean="0">
                    <a:solidFill>
                      <a:schemeClr val="accent3"/>
                    </a:solidFill>
                  </a:rPr>
                  <a:t>Define your Drivers</a:t>
                </a:r>
                <a:endParaRPr lang="en-US" dirty="0">
                  <a:solidFill>
                    <a:schemeClr val="accent3"/>
                  </a:solidFill>
                </a:endParaRPr>
              </a:p>
            </p:txBody>
          </p:sp>
          <p:grpSp>
            <p:nvGrpSpPr>
              <p:cNvPr id="20" name="Group 132"/>
              <p:cNvGrpSpPr/>
              <p:nvPr/>
            </p:nvGrpSpPr>
            <p:grpSpPr>
              <a:xfrm>
                <a:off x="5597636" y="3358755"/>
                <a:ext cx="424345" cy="424345"/>
                <a:chOff x="5597636" y="3358755"/>
                <a:chExt cx="424345" cy="424345"/>
              </a:xfrm>
            </p:grpSpPr>
            <p:sp>
              <p:nvSpPr>
                <p:cNvPr id="119" name="Oval 118"/>
                <p:cNvSpPr/>
                <p:nvPr/>
              </p:nvSpPr>
              <p:spPr>
                <a:xfrm>
                  <a:off x="5597636" y="3358755"/>
                  <a:ext cx="424345" cy="42434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22" name="TextBox 121"/>
                <p:cNvSpPr txBox="1"/>
                <p:nvPr/>
              </p:nvSpPr>
              <p:spPr>
                <a:xfrm>
                  <a:off x="5644047" y="3373900"/>
                  <a:ext cx="359394" cy="369332"/>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grpSp>
        </p:grpSp>
        <p:pic>
          <p:nvPicPr>
            <p:cNvPr id="86" name="Picture 85" descr="drivers-arrow-text.png"/>
            <p:cNvPicPr>
              <a:picLocks noChangeAspect="1"/>
            </p:cNvPicPr>
            <p:nvPr/>
          </p:nvPicPr>
          <p:blipFill>
            <a:blip r:embed="rId3" cstate="print"/>
            <a:stretch>
              <a:fillRect/>
            </a:stretch>
          </p:blipFill>
          <p:spPr>
            <a:xfrm>
              <a:off x="1385051" y="1799032"/>
              <a:ext cx="4114800" cy="4114800"/>
            </a:xfrm>
            <a:prstGeom prst="rect">
              <a:avLst/>
            </a:prstGeom>
            <a:effectLst/>
          </p:spPr>
        </p:pic>
      </p:grpSp>
    </p:spTree>
    <p:extLst>
      <p:ext uri="{BB962C8B-B14F-4D97-AF65-F5344CB8AC3E}">
        <p14:creationId xmlns:p14="http://schemas.microsoft.com/office/powerpoint/2010/main" val="1856078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 The Drivers Model</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17</a:t>
            </a:fld>
            <a:endParaRPr lang="en-US" dirty="0"/>
          </a:p>
        </p:txBody>
      </p:sp>
      <p:sp>
        <p:nvSpPr>
          <p:cNvPr id="4" name="TextBox 3"/>
          <p:cNvSpPr txBox="1"/>
          <p:nvPr/>
        </p:nvSpPr>
        <p:spPr>
          <a:xfrm>
            <a:off x="8754150" y="519934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26" name="TextBox 2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6-5</a:t>
            </a:r>
            <a:endParaRPr lang="en-US" sz="1400" dirty="0">
              <a:solidFill>
                <a:srgbClr val="002C54"/>
              </a:solidFill>
              <a:latin typeface="Arial Black" pitchFamily="34" charset="0"/>
            </a:endParaRPr>
          </a:p>
        </p:txBody>
      </p:sp>
      <p:grpSp>
        <p:nvGrpSpPr>
          <p:cNvPr id="31" name="Group 129"/>
          <p:cNvGrpSpPr/>
          <p:nvPr/>
        </p:nvGrpSpPr>
        <p:grpSpPr>
          <a:xfrm>
            <a:off x="330109" y="2091119"/>
            <a:ext cx="3920305" cy="4105635"/>
            <a:chOff x="330109" y="2091119"/>
            <a:chExt cx="3920305" cy="4105635"/>
          </a:xfrm>
        </p:grpSpPr>
        <p:sp>
          <p:nvSpPr>
            <p:cNvPr id="32" name="Freeform 31"/>
            <p:cNvSpPr/>
            <p:nvPr/>
          </p:nvSpPr>
          <p:spPr>
            <a:xfrm flipH="1">
              <a:off x="330109" y="2834088"/>
              <a:ext cx="3638041" cy="3362666"/>
            </a:xfrm>
            <a:custGeom>
              <a:avLst/>
              <a:gdLst>
                <a:gd name="connsiteX0" fmla="*/ 174 w 2787569"/>
                <a:gd name="connsiteY0" fmla="*/ 1318297 h 2678968"/>
                <a:gd name="connsiteX1" fmla="*/ 1393783 w 2787569"/>
                <a:gd name="connsiteY1" fmla="*/ 0 h 2678968"/>
                <a:gd name="connsiteX2" fmla="*/ 1393785 w 2787569"/>
                <a:gd name="connsiteY2" fmla="*/ 1339484 h 2678968"/>
                <a:gd name="connsiteX3" fmla="*/ 174 w 2787569"/>
                <a:gd name="connsiteY3" fmla="*/ 1318297 h 2678968"/>
                <a:gd name="connsiteX0" fmla="*/ 0 w 1393609"/>
                <a:gd name="connsiteY0" fmla="*/ 1318297 h 1318297"/>
                <a:gd name="connsiteX1" fmla="*/ 1393609 w 1393609"/>
                <a:gd name="connsiteY1" fmla="*/ 0 h 1318297"/>
                <a:gd name="connsiteX2" fmla="*/ 0 w 1393609"/>
                <a:gd name="connsiteY2" fmla="*/ 1318297 h 1318297"/>
                <a:gd name="connsiteX0" fmla="*/ 0 w 1485049"/>
                <a:gd name="connsiteY0" fmla="*/ 1318296 h 1318296"/>
                <a:gd name="connsiteX1" fmla="*/ 1485049 w 1485049"/>
                <a:gd name="connsiteY1" fmla="*/ 91439 h 1318296"/>
              </a:gdLst>
              <a:ahLst/>
              <a:cxnLst>
                <a:cxn ang="0">
                  <a:pos x="connsiteX0" y="connsiteY0"/>
                </a:cxn>
                <a:cxn ang="0">
                  <a:pos x="connsiteX1" y="connsiteY1"/>
                </a:cxn>
              </a:cxnLst>
              <a:rect l="l" t="t" r="r" b="b"/>
              <a:pathLst>
                <a:path w="1485049" h="1318296">
                  <a:moveTo>
                    <a:pt x="0" y="1318296"/>
                  </a:moveTo>
                  <a:cubicBezTo>
                    <a:pt x="12040" y="586872"/>
                    <a:pt x="632439" y="0"/>
                    <a:pt x="1485049" y="91439"/>
                  </a:cubicBezTo>
                </a:path>
              </a:pathLst>
            </a:custGeom>
            <a:noFill/>
            <a:ln w="38100">
              <a:solidFill>
                <a:srgbClr val="FB9A19"/>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reeform 32"/>
            <p:cNvSpPr/>
            <p:nvPr/>
          </p:nvSpPr>
          <p:spPr>
            <a:xfrm flipH="1">
              <a:off x="416372" y="2999642"/>
              <a:ext cx="3330853" cy="3182042"/>
            </a:xfrm>
            <a:custGeom>
              <a:avLst/>
              <a:gdLst>
                <a:gd name="connsiteX0" fmla="*/ 174 w 2787569"/>
                <a:gd name="connsiteY0" fmla="*/ 1318297 h 2678968"/>
                <a:gd name="connsiteX1" fmla="*/ 1393783 w 2787569"/>
                <a:gd name="connsiteY1" fmla="*/ 0 h 2678968"/>
                <a:gd name="connsiteX2" fmla="*/ 1393785 w 2787569"/>
                <a:gd name="connsiteY2" fmla="*/ 1339484 h 2678968"/>
                <a:gd name="connsiteX3" fmla="*/ 174 w 2787569"/>
                <a:gd name="connsiteY3" fmla="*/ 1318297 h 2678968"/>
                <a:gd name="connsiteX0" fmla="*/ 0 w 1393609"/>
                <a:gd name="connsiteY0" fmla="*/ 1318297 h 1318297"/>
                <a:gd name="connsiteX1" fmla="*/ 1393609 w 1393609"/>
                <a:gd name="connsiteY1" fmla="*/ 0 h 1318297"/>
                <a:gd name="connsiteX2" fmla="*/ 0 w 1393609"/>
                <a:gd name="connsiteY2" fmla="*/ 1318297 h 1318297"/>
                <a:gd name="connsiteX0" fmla="*/ 0 w 1485049"/>
                <a:gd name="connsiteY0" fmla="*/ 1318296 h 1318296"/>
                <a:gd name="connsiteX1" fmla="*/ 1485049 w 1485049"/>
                <a:gd name="connsiteY1" fmla="*/ 91439 h 1318296"/>
              </a:gdLst>
              <a:ahLst/>
              <a:cxnLst>
                <a:cxn ang="0">
                  <a:pos x="connsiteX0" y="connsiteY0"/>
                </a:cxn>
                <a:cxn ang="0">
                  <a:pos x="connsiteX1" y="connsiteY1"/>
                </a:cxn>
              </a:cxnLst>
              <a:rect l="l" t="t" r="r" b="b"/>
              <a:pathLst>
                <a:path w="1485049" h="1318296">
                  <a:moveTo>
                    <a:pt x="0" y="1318296"/>
                  </a:moveTo>
                  <a:cubicBezTo>
                    <a:pt x="12040" y="586872"/>
                    <a:pt x="632439" y="0"/>
                    <a:pt x="1485049" y="91439"/>
                  </a:cubicBezTo>
                </a:path>
              </a:pathLst>
            </a:custGeom>
            <a:noFill/>
            <a:ln w="38100">
              <a:solidFill>
                <a:srgbClr val="FB9A19"/>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450890" y="2539347"/>
              <a:ext cx="1435393" cy="461665"/>
            </a:xfrm>
            <a:prstGeom prst="rect">
              <a:avLst/>
            </a:prstGeom>
            <a:noFill/>
          </p:spPr>
          <p:txBody>
            <a:bodyPr wrap="none" rtlCol="0">
              <a:spAutoFit/>
            </a:bodyPr>
            <a:lstStyle/>
            <a:p>
              <a:pPr algn="ctr"/>
              <a:r>
                <a:rPr lang="en-US" sz="2400" b="1" dirty="0" smtClean="0">
                  <a:solidFill>
                    <a:srgbClr val="FB9A19"/>
                  </a:solidFill>
                </a:rPr>
                <a:t>BARRIERS</a:t>
              </a:r>
            </a:p>
          </p:txBody>
        </p:sp>
        <p:grpSp>
          <p:nvGrpSpPr>
            <p:cNvPr id="35" name="Group 126"/>
            <p:cNvGrpSpPr/>
            <p:nvPr/>
          </p:nvGrpSpPr>
          <p:grpSpPr>
            <a:xfrm>
              <a:off x="457199" y="2091119"/>
              <a:ext cx="3793215" cy="424345"/>
              <a:chOff x="457199" y="2091119"/>
              <a:chExt cx="3793215" cy="424345"/>
            </a:xfrm>
          </p:grpSpPr>
          <p:sp>
            <p:nvSpPr>
              <p:cNvPr id="38" name="TextBox 37"/>
              <p:cNvSpPr txBox="1"/>
              <p:nvPr/>
            </p:nvSpPr>
            <p:spPr>
              <a:xfrm>
                <a:off x="825246" y="2128148"/>
                <a:ext cx="3425168" cy="369332"/>
              </a:xfrm>
              <a:prstGeom prst="rect">
                <a:avLst/>
              </a:prstGeom>
              <a:noFill/>
            </p:spPr>
            <p:txBody>
              <a:bodyPr wrap="none" rtlCol="0">
                <a:spAutoFit/>
              </a:bodyPr>
              <a:lstStyle/>
              <a:p>
                <a:r>
                  <a:rPr lang="en-US" dirty="0" smtClean="0">
                    <a:solidFill>
                      <a:srgbClr val="FB9A19"/>
                    </a:solidFill>
                  </a:rPr>
                  <a:t>Understand your CSFs and Barriers</a:t>
                </a:r>
                <a:endParaRPr lang="en-US" dirty="0">
                  <a:solidFill>
                    <a:srgbClr val="FB9A19"/>
                  </a:solidFill>
                </a:endParaRPr>
              </a:p>
            </p:txBody>
          </p:sp>
          <p:grpSp>
            <p:nvGrpSpPr>
              <p:cNvPr id="39" name="Group 104"/>
              <p:cNvGrpSpPr/>
              <p:nvPr/>
            </p:nvGrpSpPr>
            <p:grpSpPr>
              <a:xfrm>
                <a:off x="457199" y="2091119"/>
                <a:ext cx="424345" cy="424345"/>
                <a:chOff x="457199" y="2221744"/>
                <a:chExt cx="424345" cy="424345"/>
              </a:xfrm>
            </p:grpSpPr>
            <p:sp>
              <p:nvSpPr>
                <p:cNvPr id="40" name="Oval 39"/>
                <p:cNvSpPr/>
                <p:nvPr/>
              </p:nvSpPr>
              <p:spPr>
                <a:xfrm>
                  <a:off x="457199" y="2221744"/>
                  <a:ext cx="424345" cy="424345"/>
                </a:xfrm>
                <a:prstGeom prst="ellipse">
                  <a:avLst/>
                </a:prstGeom>
                <a:solidFill>
                  <a:srgbClr val="FB9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1" name="TextBox 40"/>
                <p:cNvSpPr txBox="1"/>
                <p:nvPr/>
              </p:nvSpPr>
              <p:spPr>
                <a:xfrm>
                  <a:off x="518528" y="2249250"/>
                  <a:ext cx="359394"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grpSp>
        </p:grpSp>
        <p:sp>
          <p:nvSpPr>
            <p:cNvPr id="36" name="10-Point Star 35"/>
            <p:cNvSpPr/>
            <p:nvPr/>
          </p:nvSpPr>
          <p:spPr>
            <a:xfrm>
              <a:off x="1174604" y="3570691"/>
              <a:ext cx="770003" cy="770003"/>
            </a:xfrm>
            <a:prstGeom prst="star1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CSF</a:t>
              </a:r>
              <a:endParaRPr lang="en-US" sz="2000" b="1" dirty="0"/>
            </a:p>
          </p:txBody>
        </p:sp>
        <p:sp>
          <p:nvSpPr>
            <p:cNvPr id="37" name="10-Point Star 36"/>
            <p:cNvSpPr/>
            <p:nvPr/>
          </p:nvSpPr>
          <p:spPr>
            <a:xfrm>
              <a:off x="2352896" y="4836188"/>
              <a:ext cx="770003" cy="770003"/>
            </a:xfrm>
            <a:prstGeom prst="star1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CSF</a:t>
              </a:r>
              <a:endParaRPr lang="en-US" sz="2000" b="1" dirty="0"/>
            </a:p>
          </p:txBody>
        </p:sp>
      </p:grpSp>
      <p:grpSp>
        <p:nvGrpSpPr>
          <p:cNvPr id="42" name="Group 131"/>
          <p:cNvGrpSpPr/>
          <p:nvPr/>
        </p:nvGrpSpPr>
        <p:grpSpPr>
          <a:xfrm>
            <a:off x="4863453" y="1050931"/>
            <a:ext cx="4177712" cy="1666613"/>
            <a:chOff x="4863453" y="1050931"/>
            <a:chExt cx="4177712" cy="1666613"/>
          </a:xfrm>
        </p:grpSpPr>
        <p:grpSp>
          <p:nvGrpSpPr>
            <p:cNvPr id="43" name="Group 34"/>
            <p:cNvGrpSpPr/>
            <p:nvPr/>
          </p:nvGrpSpPr>
          <p:grpSpPr>
            <a:xfrm>
              <a:off x="4863453" y="1050931"/>
              <a:ext cx="2988326" cy="1666613"/>
              <a:chOff x="2132157" y="1074537"/>
              <a:chExt cx="2988326" cy="1666613"/>
            </a:xfrm>
          </p:grpSpPr>
          <p:grpSp>
            <p:nvGrpSpPr>
              <p:cNvPr id="70" name="Group 44"/>
              <p:cNvGrpSpPr/>
              <p:nvPr/>
            </p:nvGrpSpPr>
            <p:grpSpPr>
              <a:xfrm>
                <a:off x="2132157" y="1074537"/>
                <a:ext cx="1507032" cy="1235813"/>
                <a:chOff x="4065560" y="1121842"/>
                <a:chExt cx="1507032" cy="1235813"/>
              </a:xfrm>
              <a:solidFill>
                <a:srgbClr val="00467F"/>
              </a:solidFill>
            </p:grpSpPr>
            <p:sp>
              <p:nvSpPr>
                <p:cNvPr id="77" name="Oval 76"/>
                <p:cNvSpPr/>
                <p:nvPr/>
              </p:nvSpPr>
              <p:spPr>
                <a:xfrm>
                  <a:off x="4065560" y="1671681"/>
                  <a:ext cx="685974" cy="6859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p:nvPr/>
              </p:nvSpPr>
              <p:spPr>
                <a:xfrm>
                  <a:off x="4617091" y="1121842"/>
                  <a:ext cx="955501" cy="955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4242528" y="1369007"/>
                  <a:ext cx="489956" cy="4899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4449648" y="1780134"/>
                  <a:ext cx="799095" cy="57752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 name="Group 36"/>
              <p:cNvGrpSpPr/>
              <p:nvPr/>
            </p:nvGrpSpPr>
            <p:grpSpPr>
              <a:xfrm>
                <a:off x="2834483" y="1140950"/>
                <a:ext cx="2286000" cy="1600200"/>
                <a:chOff x="6098278" y="541270"/>
                <a:chExt cx="2286000" cy="1600200"/>
              </a:xfrm>
              <a:solidFill>
                <a:schemeClr val="accent4"/>
              </a:solidFill>
            </p:grpSpPr>
            <p:sp>
              <p:nvSpPr>
                <p:cNvPr id="72" name="Oval 71"/>
                <p:cNvSpPr/>
                <p:nvPr/>
              </p:nvSpPr>
              <p:spPr>
                <a:xfrm>
                  <a:off x="6098278" y="1227070"/>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6362974" y="541270"/>
                  <a:ext cx="1371600" cy="13716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7433781" y="854072"/>
                  <a:ext cx="758005" cy="75800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7469878" y="1227070"/>
                  <a:ext cx="914400" cy="914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p:nvSpPr>
              <p:spPr>
                <a:xfrm>
                  <a:off x="6554480" y="1563949"/>
                  <a:ext cx="1423138" cy="57752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44" name="TextBox 43"/>
            <p:cNvSpPr txBox="1"/>
            <p:nvPr/>
          </p:nvSpPr>
          <p:spPr>
            <a:xfrm>
              <a:off x="5799714" y="1381104"/>
              <a:ext cx="1577163" cy="1200329"/>
            </a:xfrm>
            <a:prstGeom prst="rect">
              <a:avLst/>
            </a:prstGeom>
            <a:noFill/>
          </p:spPr>
          <p:txBody>
            <a:bodyPr wrap="none" rtlCol="0">
              <a:spAutoFit/>
            </a:bodyPr>
            <a:lstStyle/>
            <a:p>
              <a:pPr algn="ctr"/>
              <a:r>
                <a:rPr lang="en-US" sz="2400" b="1" dirty="0" smtClean="0">
                  <a:solidFill>
                    <a:schemeClr val="bg1"/>
                  </a:solidFill>
                </a:rPr>
                <a:t>VISION</a:t>
              </a:r>
            </a:p>
            <a:p>
              <a:pPr algn="ctr"/>
              <a:r>
                <a:rPr lang="en-US" sz="2400" dirty="0" smtClean="0">
                  <a:solidFill>
                    <a:schemeClr val="bg1"/>
                  </a:solidFill>
                </a:rPr>
                <a:t>Where We</a:t>
              </a:r>
            </a:p>
            <a:p>
              <a:pPr algn="ctr"/>
              <a:r>
                <a:rPr lang="en-US" sz="2400" dirty="0" smtClean="0">
                  <a:solidFill>
                    <a:schemeClr val="bg1"/>
                  </a:solidFill>
                </a:rPr>
                <a:t>Want to Be</a:t>
              </a:r>
              <a:endParaRPr lang="en-US" sz="2400" dirty="0">
                <a:solidFill>
                  <a:schemeClr val="bg1"/>
                </a:solidFill>
              </a:endParaRPr>
            </a:p>
          </p:txBody>
        </p:sp>
        <p:grpSp>
          <p:nvGrpSpPr>
            <p:cNvPr id="45" name="Group 125"/>
            <p:cNvGrpSpPr/>
            <p:nvPr/>
          </p:nvGrpSpPr>
          <p:grpSpPr>
            <a:xfrm>
              <a:off x="7579595" y="1129219"/>
              <a:ext cx="1461570" cy="710629"/>
              <a:chOff x="7448970" y="1129219"/>
              <a:chExt cx="1461570" cy="710629"/>
            </a:xfrm>
          </p:grpSpPr>
          <p:sp>
            <p:nvSpPr>
              <p:cNvPr id="66" name="TextBox 65"/>
              <p:cNvSpPr txBox="1"/>
              <p:nvPr/>
            </p:nvSpPr>
            <p:spPr>
              <a:xfrm>
                <a:off x="7448970" y="1193517"/>
                <a:ext cx="1461570" cy="646331"/>
              </a:xfrm>
              <a:prstGeom prst="rect">
                <a:avLst/>
              </a:prstGeom>
              <a:noFill/>
            </p:spPr>
            <p:txBody>
              <a:bodyPr wrap="none" rtlCol="0">
                <a:spAutoFit/>
              </a:bodyPr>
              <a:lstStyle/>
              <a:p>
                <a:r>
                  <a:rPr lang="en-US" dirty="0" smtClean="0">
                    <a:solidFill>
                      <a:srgbClr val="00467F"/>
                    </a:solidFill>
                  </a:rPr>
                  <a:t>        Create a</a:t>
                </a:r>
              </a:p>
              <a:p>
                <a:r>
                  <a:rPr lang="en-US" dirty="0" smtClean="0">
                    <a:solidFill>
                      <a:srgbClr val="00467F"/>
                    </a:solidFill>
                  </a:rPr>
                  <a:t>Shared Vision</a:t>
                </a:r>
                <a:endParaRPr lang="en-US" dirty="0">
                  <a:solidFill>
                    <a:srgbClr val="00467F"/>
                  </a:solidFill>
                </a:endParaRPr>
              </a:p>
            </p:txBody>
          </p:sp>
          <p:grpSp>
            <p:nvGrpSpPr>
              <p:cNvPr id="67" name="Group 124"/>
              <p:cNvGrpSpPr/>
              <p:nvPr/>
            </p:nvGrpSpPr>
            <p:grpSpPr>
              <a:xfrm>
                <a:off x="7486809" y="1129219"/>
                <a:ext cx="424345" cy="424345"/>
                <a:chOff x="7281556" y="692999"/>
                <a:chExt cx="424345" cy="424345"/>
              </a:xfrm>
            </p:grpSpPr>
            <p:sp>
              <p:nvSpPr>
                <p:cNvPr id="68" name="Oval 67"/>
                <p:cNvSpPr/>
                <p:nvPr/>
              </p:nvSpPr>
              <p:spPr>
                <a:xfrm>
                  <a:off x="7281556" y="692999"/>
                  <a:ext cx="424345" cy="424345"/>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9" name="TextBox 68"/>
                <p:cNvSpPr txBox="1"/>
                <p:nvPr/>
              </p:nvSpPr>
              <p:spPr>
                <a:xfrm>
                  <a:off x="7346507" y="704874"/>
                  <a:ext cx="359394" cy="369332"/>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grpSp>
        </p:grpSp>
      </p:grpSp>
      <p:grpSp>
        <p:nvGrpSpPr>
          <p:cNvPr id="81" name="Group 80"/>
          <p:cNvGrpSpPr/>
          <p:nvPr/>
        </p:nvGrpSpPr>
        <p:grpSpPr>
          <a:xfrm>
            <a:off x="-1619067" y="4195520"/>
            <a:ext cx="6454646" cy="3930395"/>
            <a:chOff x="-1619067" y="4195520"/>
            <a:chExt cx="6454646" cy="3930395"/>
          </a:xfrm>
        </p:grpSpPr>
        <p:grpSp>
          <p:nvGrpSpPr>
            <p:cNvPr id="82" name="Group 130"/>
            <p:cNvGrpSpPr/>
            <p:nvPr/>
          </p:nvGrpSpPr>
          <p:grpSpPr>
            <a:xfrm>
              <a:off x="-1619067" y="4195520"/>
              <a:ext cx="6454646" cy="3930395"/>
              <a:chOff x="-1619067" y="4195520"/>
              <a:chExt cx="6454646" cy="3930395"/>
            </a:xfrm>
          </p:grpSpPr>
          <p:grpSp>
            <p:nvGrpSpPr>
              <p:cNvPr id="84" name="Group 128"/>
              <p:cNvGrpSpPr/>
              <p:nvPr/>
            </p:nvGrpSpPr>
            <p:grpSpPr>
              <a:xfrm>
                <a:off x="-1619067" y="4195520"/>
                <a:ext cx="6454646" cy="3930395"/>
                <a:chOff x="-1619067" y="4195520"/>
                <a:chExt cx="6454646" cy="3930395"/>
              </a:xfrm>
            </p:grpSpPr>
            <p:grpSp>
              <p:nvGrpSpPr>
                <p:cNvPr id="86" name="Group 71"/>
                <p:cNvGrpSpPr/>
                <p:nvPr/>
              </p:nvGrpSpPr>
              <p:grpSpPr>
                <a:xfrm>
                  <a:off x="-1619067" y="4195520"/>
                  <a:ext cx="4089727" cy="3930395"/>
                  <a:chOff x="-1073616" y="4065466"/>
                  <a:chExt cx="2990162" cy="2873668"/>
                </a:xfrm>
                <a:solidFill>
                  <a:schemeClr val="accent5">
                    <a:lumMod val="50000"/>
                    <a:lumOff val="50000"/>
                  </a:schemeClr>
                </a:solidFill>
              </p:grpSpPr>
              <p:sp>
                <p:nvSpPr>
                  <p:cNvPr id="92" name="Pie 91"/>
                  <p:cNvSpPr/>
                  <p:nvPr/>
                </p:nvSpPr>
                <p:spPr>
                  <a:xfrm rot="60000" flipH="1">
                    <a:off x="-1073616" y="4065466"/>
                    <a:ext cx="2990162" cy="2873668"/>
                  </a:xfrm>
                  <a:prstGeom prst="pie">
                    <a:avLst>
                      <a:gd name="adj1" fmla="val 10816460"/>
                      <a:gd name="adj2" fmla="val 16256924"/>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p:cNvSpPr/>
                  <p:nvPr/>
                </p:nvSpPr>
                <p:spPr>
                  <a:xfrm>
                    <a:off x="425436" y="5327373"/>
                    <a:ext cx="1405008" cy="201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127"/>
                <p:cNvGrpSpPr/>
                <p:nvPr/>
              </p:nvGrpSpPr>
              <p:grpSpPr>
                <a:xfrm>
                  <a:off x="472151" y="6198935"/>
                  <a:ext cx="4363428" cy="424345"/>
                  <a:chOff x="472151" y="6198935"/>
                  <a:chExt cx="4363428" cy="424345"/>
                </a:xfrm>
              </p:grpSpPr>
              <p:sp>
                <p:nvSpPr>
                  <p:cNvPr id="88" name="TextBox 87"/>
                  <p:cNvSpPr txBox="1"/>
                  <p:nvPr/>
                </p:nvSpPr>
                <p:spPr>
                  <a:xfrm>
                    <a:off x="857502" y="6226441"/>
                    <a:ext cx="3978077" cy="369332"/>
                  </a:xfrm>
                  <a:prstGeom prst="rect">
                    <a:avLst/>
                  </a:prstGeom>
                  <a:noFill/>
                </p:spPr>
                <p:txBody>
                  <a:bodyPr wrap="none" rtlCol="0">
                    <a:spAutoFit/>
                  </a:bodyPr>
                  <a:lstStyle/>
                  <a:p>
                    <a:r>
                      <a:rPr lang="en-US" dirty="0" smtClean="0">
                        <a:solidFill>
                          <a:schemeClr val="tx1">
                            <a:lumMod val="50000"/>
                            <a:lumOff val="50000"/>
                          </a:schemeClr>
                        </a:solidFill>
                      </a:rPr>
                      <a:t>Start with an accurate picture of today!</a:t>
                    </a:r>
                    <a:endParaRPr lang="en-US" dirty="0">
                      <a:solidFill>
                        <a:schemeClr val="tx1">
                          <a:lumMod val="50000"/>
                          <a:lumOff val="50000"/>
                        </a:schemeClr>
                      </a:solidFill>
                    </a:endParaRPr>
                  </a:p>
                </p:txBody>
              </p:sp>
              <p:grpSp>
                <p:nvGrpSpPr>
                  <p:cNvPr id="89" name="Group 123"/>
                  <p:cNvGrpSpPr/>
                  <p:nvPr/>
                </p:nvGrpSpPr>
                <p:grpSpPr>
                  <a:xfrm>
                    <a:off x="472151" y="6198935"/>
                    <a:ext cx="424345" cy="424345"/>
                    <a:chOff x="1732434" y="1388597"/>
                    <a:chExt cx="424345" cy="424345"/>
                  </a:xfrm>
                </p:grpSpPr>
                <p:sp>
                  <p:nvSpPr>
                    <p:cNvPr id="90" name="Oval 89"/>
                    <p:cNvSpPr/>
                    <p:nvPr/>
                  </p:nvSpPr>
                  <p:spPr>
                    <a:xfrm>
                      <a:off x="1732434" y="1388597"/>
                      <a:ext cx="424345" cy="424345"/>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1" name="TextBox 90"/>
                    <p:cNvSpPr txBox="1"/>
                    <p:nvPr/>
                  </p:nvSpPr>
                  <p:spPr>
                    <a:xfrm>
                      <a:off x="1779752" y="1404228"/>
                      <a:ext cx="359394"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grpSp>
            </p:grpSp>
          </p:grpSp>
          <p:sp>
            <p:nvSpPr>
              <p:cNvPr id="85" name="TextBox 84"/>
              <p:cNvSpPr txBox="1"/>
              <p:nvPr/>
            </p:nvSpPr>
            <p:spPr>
              <a:xfrm>
                <a:off x="450890" y="4954954"/>
                <a:ext cx="1517467" cy="1200329"/>
              </a:xfrm>
              <a:prstGeom prst="rect">
                <a:avLst/>
              </a:prstGeom>
              <a:noFill/>
            </p:spPr>
            <p:txBody>
              <a:bodyPr wrap="none" rtlCol="0">
                <a:spAutoFit/>
              </a:bodyPr>
              <a:lstStyle/>
              <a:p>
                <a:pPr algn="ctr"/>
                <a:r>
                  <a:rPr lang="en-US" sz="2400" b="1" dirty="0" smtClean="0">
                    <a:solidFill>
                      <a:schemeClr val="bg1"/>
                    </a:solidFill>
                  </a:rPr>
                  <a:t>CURRENT</a:t>
                </a:r>
              </a:p>
              <a:p>
                <a:pPr algn="ctr"/>
                <a:r>
                  <a:rPr lang="en-US" sz="2400" dirty="0" smtClean="0">
                    <a:solidFill>
                      <a:schemeClr val="bg1"/>
                    </a:solidFill>
                  </a:rPr>
                  <a:t>Where We</a:t>
                </a:r>
              </a:p>
              <a:p>
                <a:pPr algn="ctr"/>
                <a:r>
                  <a:rPr lang="en-US" sz="2400" dirty="0" smtClean="0">
                    <a:solidFill>
                      <a:schemeClr val="bg1"/>
                    </a:solidFill>
                  </a:rPr>
                  <a:t>Are Today</a:t>
                </a:r>
                <a:endParaRPr lang="en-US" sz="2400" dirty="0">
                  <a:solidFill>
                    <a:schemeClr val="bg1"/>
                  </a:solidFill>
                </a:endParaRPr>
              </a:p>
            </p:txBody>
          </p:sp>
        </p:grpSp>
        <p:cxnSp>
          <p:nvCxnSpPr>
            <p:cNvPr id="83" name="Straight Connector 82"/>
            <p:cNvCxnSpPr/>
            <p:nvPr/>
          </p:nvCxnSpPr>
          <p:spPr>
            <a:xfrm>
              <a:off x="2320452" y="6181684"/>
              <a:ext cx="144397"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4850036" y="2834088"/>
            <a:ext cx="4085381" cy="3229877"/>
            <a:chOff x="4850036" y="2834088"/>
            <a:chExt cx="4085381" cy="3229877"/>
          </a:xfrm>
        </p:grpSpPr>
        <p:grpSp>
          <p:nvGrpSpPr>
            <p:cNvPr id="95" name="Group 72"/>
            <p:cNvGrpSpPr/>
            <p:nvPr/>
          </p:nvGrpSpPr>
          <p:grpSpPr>
            <a:xfrm>
              <a:off x="7166450" y="4452521"/>
              <a:ext cx="1588086" cy="424345"/>
              <a:chOff x="7202075" y="4250646"/>
              <a:chExt cx="1588086" cy="424345"/>
            </a:xfrm>
          </p:grpSpPr>
          <p:sp>
            <p:nvSpPr>
              <p:cNvPr id="103" name="TextBox 102"/>
              <p:cNvSpPr txBox="1"/>
              <p:nvPr/>
            </p:nvSpPr>
            <p:spPr>
              <a:xfrm>
                <a:off x="7566556" y="4278152"/>
                <a:ext cx="1223605" cy="369332"/>
              </a:xfrm>
              <a:prstGeom prst="rect">
                <a:avLst/>
              </a:prstGeom>
              <a:noFill/>
            </p:spPr>
            <p:txBody>
              <a:bodyPr wrap="none" rtlCol="0">
                <a:spAutoFit/>
              </a:bodyPr>
              <a:lstStyle/>
              <a:p>
                <a:r>
                  <a:rPr lang="en-US" b="1" dirty="0" smtClean="0">
                    <a:solidFill>
                      <a:schemeClr val="accent2"/>
                    </a:solidFill>
                  </a:rPr>
                  <a:t>MONITOR!</a:t>
                </a:r>
                <a:endParaRPr lang="en-US" b="1" dirty="0">
                  <a:solidFill>
                    <a:schemeClr val="accent2"/>
                  </a:solidFill>
                </a:endParaRPr>
              </a:p>
            </p:txBody>
          </p:sp>
          <p:grpSp>
            <p:nvGrpSpPr>
              <p:cNvPr id="104" name="Group 71"/>
              <p:cNvGrpSpPr/>
              <p:nvPr/>
            </p:nvGrpSpPr>
            <p:grpSpPr>
              <a:xfrm>
                <a:off x="7202075" y="4250646"/>
                <a:ext cx="424345" cy="424345"/>
                <a:chOff x="7202075" y="4245959"/>
                <a:chExt cx="424345" cy="424345"/>
              </a:xfrm>
            </p:grpSpPr>
            <p:sp>
              <p:nvSpPr>
                <p:cNvPr id="105" name="Oval 104"/>
                <p:cNvSpPr/>
                <p:nvPr/>
              </p:nvSpPr>
              <p:spPr>
                <a:xfrm>
                  <a:off x="7202075" y="4245959"/>
                  <a:ext cx="424345" cy="42434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06" name="TextBox 105"/>
                <p:cNvSpPr txBox="1"/>
                <p:nvPr/>
              </p:nvSpPr>
              <p:spPr>
                <a:xfrm>
                  <a:off x="7263382" y="4269444"/>
                  <a:ext cx="359394"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grpSp>
        </p:grpSp>
        <p:grpSp>
          <p:nvGrpSpPr>
            <p:cNvPr id="96" name="Group 94"/>
            <p:cNvGrpSpPr/>
            <p:nvPr/>
          </p:nvGrpSpPr>
          <p:grpSpPr>
            <a:xfrm>
              <a:off x="4850036" y="4117396"/>
              <a:ext cx="2560320" cy="837558"/>
              <a:chOff x="5623022" y="4151030"/>
              <a:chExt cx="1683835" cy="837558"/>
            </a:xfrm>
          </p:grpSpPr>
          <p:cxnSp>
            <p:nvCxnSpPr>
              <p:cNvPr id="99" name="Straight Connector 98"/>
              <p:cNvCxnSpPr/>
              <p:nvPr/>
            </p:nvCxnSpPr>
            <p:spPr>
              <a:xfrm>
                <a:off x="6160725" y="4151030"/>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981490" y="4430216"/>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802256" y="4709402"/>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623022" y="4988588"/>
                <a:ext cx="114613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97" name="Curved Down Arrow 96"/>
            <p:cNvSpPr/>
            <p:nvPr/>
          </p:nvSpPr>
          <p:spPr>
            <a:xfrm flipH="1" flipV="1">
              <a:off x="4899682" y="5105381"/>
              <a:ext cx="2560320" cy="958584"/>
            </a:xfrm>
            <a:prstGeom prst="curvedDownArrow">
              <a:avLst>
                <a:gd name="adj1" fmla="val 25000"/>
                <a:gd name="adj2" fmla="val 57549"/>
                <a:gd name="adj3" fmla="val 34601"/>
              </a:avLst>
            </a:prstGeom>
            <a:solidFill>
              <a:schemeClr val="accent2"/>
            </a:solidFill>
            <a:ln>
              <a:noFill/>
            </a:ln>
            <a:effectLst/>
            <a:scene3d>
              <a:camera prst="isometricRightUp">
                <a:rot lat="399708" lon="17768856" rev="19624223"/>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Curved Down Arrow 97"/>
            <p:cNvSpPr/>
            <p:nvPr/>
          </p:nvSpPr>
          <p:spPr>
            <a:xfrm>
              <a:off x="6375097" y="2834088"/>
              <a:ext cx="2560320" cy="958584"/>
            </a:xfrm>
            <a:prstGeom prst="curvedDownArrow">
              <a:avLst>
                <a:gd name="adj1" fmla="val 25000"/>
                <a:gd name="adj2" fmla="val 57549"/>
                <a:gd name="adj3" fmla="val 34601"/>
              </a:avLst>
            </a:prstGeom>
            <a:solidFill>
              <a:schemeClr val="accent2"/>
            </a:solidFill>
            <a:ln>
              <a:noFill/>
            </a:ln>
            <a:effectLst/>
            <a:scene3d>
              <a:camera prst="isometricRightUp">
                <a:rot lat="399708" lon="17768856" rev="19624223"/>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7" name="Group 106"/>
          <p:cNvGrpSpPr/>
          <p:nvPr/>
        </p:nvGrpSpPr>
        <p:grpSpPr>
          <a:xfrm>
            <a:off x="1385051" y="1799032"/>
            <a:ext cx="6285459" cy="4114800"/>
            <a:chOff x="1385051" y="1799032"/>
            <a:chExt cx="6285459" cy="4114800"/>
          </a:xfrm>
        </p:grpSpPr>
        <p:grpSp>
          <p:nvGrpSpPr>
            <p:cNvPr id="108" name="Group 133"/>
            <p:cNvGrpSpPr/>
            <p:nvPr/>
          </p:nvGrpSpPr>
          <p:grpSpPr>
            <a:xfrm>
              <a:off x="5300092" y="3514512"/>
              <a:ext cx="2370418" cy="424345"/>
              <a:chOff x="5597636" y="3358755"/>
              <a:chExt cx="2370418" cy="424345"/>
            </a:xfrm>
          </p:grpSpPr>
          <p:sp>
            <p:nvSpPr>
              <p:cNvPr id="110" name="TextBox 109"/>
              <p:cNvSpPr txBox="1"/>
              <p:nvPr/>
            </p:nvSpPr>
            <p:spPr>
              <a:xfrm>
                <a:off x="5976547" y="3373900"/>
                <a:ext cx="1991507" cy="369332"/>
              </a:xfrm>
              <a:prstGeom prst="rect">
                <a:avLst/>
              </a:prstGeom>
              <a:noFill/>
            </p:spPr>
            <p:txBody>
              <a:bodyPr wrap="none" rtlCol="0">
                <a:spAutoFit/>
              </a:bodyPr>
              <a:lstStyle/>
              <a:p>
                <a:r>
                  <a:rPr lang="en-US" dirty="0" smtClean="0">
                    <a:solidFill>
                      <a:schemeClr val="accent3"/>
                    </a:solidFill>
                  </a:rPr>
                  <a:t>Define your Drivers</a:t>
                </a:r>
                <a:endParaRPr lang="en-US" dirty="0">
                  <a:solidFill>
                    <a:schemeClr val="accent3"/>
                  </a:solidFill>
                </a:endParaRPr>
              </a:p>
            </p:txBody>
          </p:sp>
          <p:grpSp>
            <p:nvGrpSpPr>
              <p:cNvPr id="111" name="Group 132"/>
              <p:cNvGrpSpPr/>
              <p:nvPr/>
            </p:nvGrpSpPr>
            <p:grpSpPr>
              <a:xfrm>
                <a:off x="5597636" y="3358755"/>
                <a:ext cx="424345" cy="424345"/>
                <a:chOff x="5597636" y="3358755"/>
                <a:chExt cx="424345" cy="424345"/>
              </a:xfrm>
            </p:grpSpPr>
            <p:sp>
              <p:nvSpPr>
                <p:cNvPr id="112" name="Oval 111"/>
                <p:cNvSpPr/>
                <p:nvPr/>
              </p:nvSpPr>
              <p:spPr>
                <a:xfrm>
                  <a:off x="5597636" y="3358755"/>
                  <a:ext cx="424345" cy="42434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13" name="TextBox 112"/>
                <p:cNvSpPr txBox="1"/>
                <p:nvPr/>
              </p:nvSpPr>
              <p:spPr>
                <a:xfrm>
                  <a:off x="5644047" y="3373900"/>
                  <a:ext cx="359394" cy="369332"/>
                </a:xfrm>
                <a:prstGeom prst="rect">
                  <a:avLst/>
                </a:prstGeom>
                <a:noFill/>
              </p:spPr>
              <p:txBody>
                <a:bodyPr wrap="none" rtlCol="0">
                  <a:spAutoFit/>
                </a:bodyPr>
                <a:lstStyle/>
                <a:p>
                  <a:r>
                    <a:rPr lang="en-US" dirty="0" smtClean="0">
                      <a:solidFill>
                        <a:schemeClr val="bg1"/>
                      </a:solidFill>
                    </a:rPr>
                    <a:t>4.</a:t>
                  </a:r>
                  <a:endParaRPr lang="en-US" dirty="0">
                    <a:solidFill>
                      <a:schemeClr val="bg1"/>
                    </a:solidFill>
                  </a:endParaRPr>
                </a:p>
              </p:txBody>
            </p:sp>
          </p:grpSp>
        </p:grpSp>
        <p:pic>
          <p:nvPicPr>
            <p:cNvPr id="109" name="Picture 108" descr="drivers-arrow-text.png"/>
            <p:cNvPicPr>
              <a:picLocks noChangeAspect="1"/>
            </p:cNvPicPr>
            <p:nvPr/>
          </p:nvPicPr>
          <p:blipFill>
            <a:blip r:embed="rId3" cstate="print"/>
            <a:stretch>
              <a:fillRect/>
            </a:stretch>
          </p:blipFill>
          <p:spPr>
            <a:xfrm>
              <a:off x="1385051" y="1799032"/>
              <a:ext cx="4114800" cy="4114800"/>
            </a:xfrm>
            <a:prstGeom prst="rect">
              <a:avLst/>
            </a:prstGeom>
            <a:effectLst/>
          </p:spPr>
        </p:pic>
      </p:grpSp>
    </p:spTree>
    <p:extLst>
      <p:ext uri="{BB962C8B-B14F-4D97-AF65-F5344CB8AC3E}">
        <p14:creationId xmlns:p14="http://schemas.microsoft.com/office/powerpoint/2010/main" val="2410448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 Solution Processes</a:t>
            </a:r>
            <a:endParaRPr lang="en-US" dirty="0"/>
          </a:p>
        </p:txBody>
      </p:sp>
      <p:sp>
        <p:nvSpPr>
          <p:cNvPr id="3" name="Content Placeholder 2"/>
          <p:cNvSpPr>
            <a:spLocks noGrp="1"/>
          </p:cNvSpPr>
          <p:nvPr>
            <p:ph idx="1"/>
          </p:nvPr>
        </p:nvSpPr>
        <p:spPr>
          <a:xfrm>
            <a:off x="1484416" y="1275198"/>
            <a:ext cx="7370264" cy="5081152"/>
          </a:xfrm>
        </p:spPr>
        <p:txBody>
          <a:bodyPr/>
          <a:lstStyle/>
          <a:p>
            <a:r>
              <a:rPr lang="en-US" dirty="0" smtClean="0">
                <a:solidFill>
                  <a:schemeClr val="tx2"/>
                </a:solidFill>
              </a:rPr>
              <a:t>Strategic Planning</a:t>
            </a:r>
          </a:p>
          <a:p>
            <a:r>
              <a:rPr lang="en-US" dirty="0" smtClean="0">
                <a:solidFill>
                  <a:schemeClr val="tx2"/>
                </a:solidFill>
              </a:rPr>
              <a:t>Project Planning</a:t>
            </a:r>
          </a:p>
          <a:p>
            <a:r>
              <a:rPr lang="en-US" dirty="0" smtClean="0">
                <a:solidFill>
                  <a:schemeClr val="tx2"/>
                </a:solidFill>
              </a:rPr>
              <a:t>Issue Resolution</a:t>
            </a:r>
          </a:p>
          <a:p>
            <a:r>
              <a:rPr lang="en-US" dirty="0" smtClean="0">
                <a:solidFill>
                  <a:schemeClr val="tx2"/>
                </a:solidFill>
              </a:rPr>
              <a:t>Management Review</a:t>
            </a:r>
          </a:p>
          <a:p>
            <a:r>
              <a:rPr lang="en-US" dirty="0" smtClean="0">
                <a:solidFill>
                  <a:schemeClr val="tx2"/>
                </a:solidFill>
              </a:rPr>
              <a:t>Process Improvement</a:t>
            </a:r>
          </a:p>
          <a:p>
            <a:r>
              <a:rPr lang="en-US" dirty="0" smtClean="0">
                <a:solidFill>
                  <a:schemeClr val="tx2"/>
                </a:solidFill>
              </a:rPr>
              <a:t>Process Re-engineering</a:t>
            </a:r>
          </a:p>
          <a:p>
            <a:r>
              <a:rPr lang="en-US" dirty="0" smtClean="0">
                <a:solidFill>
                  <a:schemeClr val="tx2"/>
                </a:solidFill>
              </a:rPr>
              <a:t>Procedure Design</a:t>
            </a:r>
          </a:p>
          <a:p>
            <a:r>
              <a:rPr lang="en-US" dirty="0" smtClean="0">
                <a:solidFill>
                  <a:schemeClr val="tx2"/>
                </a:solidFill>
              </a:rPr>
              <a:t>Information Needs Analysis</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D3A7A54F-1440-6D43-BEC7-AA5E25BCB837}" type="slidenum">
              <a:rPr lang="en-US" smtClean="0"/>
              <a:pPr/>
              <a:t>18</a:t>
            </a:fld>
            <a:endParaRPr lang="en-US" dirty="0"/>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6136746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FD61F-2294-5D42-A9D7-9928D42B3773}" type="slidenum">
              <a:rPr lang="en-US" smtClean="0"/>
              <a:pPr/>
              <a:t>19</a:t>
            </a:fld>
            <a:endParaRPr lang="en-US" dirty="0"/>
          </a:p>
        </p:txBody>
      </p:sp>
      <p:sp>
        <p:nvSpPr>
          <p:cNvPr id="6" name="Title 5"/>
          <p:cNvSpPr>
            <a:spLocks noGrp="1"/>
          </p:cNvSpPr>
          <p:nvPr>
            <p:ph type="title"/>
          </p:nvPr>
        </p:nvSpPr>
        <p:spPr/>
        <p:txBody>
          <a:bodyPr anchor="ctr"/>
          <a:lstStyle/>
          <a:p>
            <a:r>
              <a:rPr lang="en-US" sz="7800" dirty="0" smtClean="0">
                <a:latin typeface="Franklin Gothic Medium"/>
                <a:cs typeface="Franklin Gothic Medium"/>
              </a:rPr>
              <a:t>MODULE REVIEW  SOLUTION PROCESSES</a:t>
            </a:r>
            <a:endParaRPr lang="en-US" sz="7800" dirty="0">
              <a:latin typeface="Franklin Gothic Medium"/>
              <a:cs typeface="Franklin Gothic Medium"/>
            </a:endParaRPr>
          </a:p>
        </p:txBody>
      </p:sp>
      <p:pic>
        <p:nvPicPr>
          <p:cNvPr id="7" name="Picture 6"/>
          <p:cNvPicPr>
            <a:picLocks noChangeAspect="1"/>
          </p:cNvPicPr>
          <p:nvPr/>
        </p:nvPicPr>
        <p:blipFill>
          <a:blip r:embed="rId3"/>
          <a:stretch>
            <a:fillRect/>
          </a:stretch>
        </p:blipFill>
        <p:spPr>
          <a:xfrm>
            <a:off x="6400799" y="2454478"/>
            <a:ext cx="2453881" cy="2102460"/>
          </a:xfrm>
          <a:prstGeom prst="rect">
            <a:avLst/>
          </a:prstGeom>
        </p:spPr>
      </p:pic>
    </p:spTree>
    <p:extLst>
      <p:ext uri="{BB962C8B-B14F-4D97-AF65-F5344CB8AC3E}">
        <p14:creationId xmlns:p14="http://schemas.microsoft.com/office/powerpoint/2010/main" val="16186981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2</a:t>
            </a:fld>
            <a:endParaRPr lang="en-US" dirty="0"/>
          </a:p>
        </p:txBody>
      </p:sp>
      <p:sp>
        <p:nvSpPr>
          <p:cNvPr id="5" name="Title 1"/>
          <p:cNvSpPr txBox="1">
            <a:spLocks/>
          </p:cNvSpPr>
          <p:nvPr/>
        </p:nvSpPr>
        <p:spPr>
          <a:xfrm>
            <a:off x="0" y="5079999"/>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7000" b="0" i="0" u="none" strike="noStrike" kern="1200" cap="all" spc="0" normalizeH="0" baseline="0" noProof="0" dirty="0" smtClean="0">
                <a:ln>
                  <a:noFill/>
                </a:ln>
                <a:solidFill>
                  <a:schemeClr val="bg1"/>
                </a:solidFill>
                <a:effectLst/>
                <a:uLnTx/>
                <a:uFillTx/>
                <a:latin typeface="Franklin Gothic Medium"/>
                <a:ea typeface="+mj-ea"/>
                <a:cs typeface="Franklin Gothic Medium"/>
              </a:rPr>
              <a:t>Solution</a:t>
            </a:r>
            <a:r>
              <a:rPr kumimoji="0" lang="en-US" sz="7000" b="0" i="0" u="none" strike="noStrike" kern="1200" cap="all" spc="0" normalizeH="0" noProof="0" dirty="0" smtClean="0">
                <a:ln>
                  <a:noFill/>
                </a:ln>
                <a:solidFill>
                  <a:schemeClr val="bg1"/>
                </a:solidFill>
                <a:effectLst/>
                <a:uLnTx/>
                <a:uFillTx/>
                <a:latin typeface="Franklin Gothic Medium"/>
                <a:ea typeface="+mj-ea"/>
                <a:cs typeface="Franklin Gothic Medium"/>
              </a:rPr>
              <a:t> Processes</a:t>
            </a:r>
            <a:endParaRPr kumimoji="0" lang="en-US" sz="70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10" name="Picture 9" descr="Solution Processes_image.pdf"/>
          <p:cNvPicPr>
            <a:picLocks noChangeAspect="1"/>
          </p:cNvPicPr>
          <p:nvPr/>
        </p:nvPicPr>
        <p:blipFill rotWithShape="1">
          <a:blip r:embed="rId4">
            <a:extLst>
              <a:ext uri="{28A0092B-C50C-407E-A947-70E740481C1C}">
                <a14:useLocalDpi xmlns:a14="http://schemas.microsoft.com/office/drawing/2010/main" val="0"/>
              </a:ext>
            </a:extLst>
          </a:blip>
          <a:srcRect l="4531" t="5864" r="4721" b="35187"/>
          <a:stretch/>
        </p:blipFill>
        <p:spPr>
          <a:xfrm>
            <a:off x="0" y="1"/>
            <a:ext cx="9150544" cy="4593166"/>
          </a:xfrm>
          <a:prstGeom prst="rect">
            <a:avLst/>
          </a:prstGeom>
        </p:spPr>
      </p:pic>
    </p:spTree>
    <p:extLst>
      <p:ext uri="{BB962C8B-B14F-4D97-AF65-F5344CB8AC3E}">
        <p14:creationId xmlns:p14="http://schemas.microsoft.com/office/powerpoint/2010/main" val="367700745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149091"/>
          </a:xfrm>
        </p:spPr>
        <p:txBody>
          <a:bodyPr>
            <a:normAutofit/>
          </a:bodyPr>
          <a:lstStyle/>
          <a:p>
            <a:pPr>
              <a:spcAft>
                <a:spcPts val="600"/>
              </a:spcAft>
            </a:pPr>
            <a:r>
              <a:rPr lang="en-US" dirty="0" smtClean="0"/>
              <a:t>Based on the project purpose/objectives</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20</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How do you select the appropriate solution process?</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296486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r>
              <a:rPr lang="en-US" dirty="0" smtClean="0"/>
              <a:t>Current situation – where are we today?</a:t>
            </a:r>
          </a:p>
          <a:p>
            <a:r>
              <a:rPr lang="en-US" dirty="0" smtClean="0"/>
              <a:t>Vision – where do we want to be?</a:t>
            </a:r>
          </a:p>
          <a:p>
            <a:r>
              <a:rPr lang="en-US" dirty="0" smtClean="0"/>
              <a:t>Identify CSFs and Barriers</a:t>
            </a:r>
          </a:p>
          <a:p>
            <a:r>
              <a:rPr lang="en-US" dirty="0" smtClean="0"/>
              <a:t>Identify the Drivers</a:t>
            </a:r>
          </a:p>
          <a:p>
            <a:r>
              <a:rPr lang="en-US" dirty="0" smtClean="0"/>
              <a:t>MONITOR along the way</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21</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are the five key steps in the Drivers Model for strategic </a:t>
            </a:r>
            <a:r>
              <a:rPr lang="en-US" sz="3700" dirty="0">
                <a:solidFill>
                  <a:srgbClr val="AFBD22"/>
                </a:solidFill>
                <a:latin typeface="Franklin Gothic Medium"/>
                <a:ea typeface="+mj-ea"/>
                <a:cs typeface="Franklin Gothic Medium"/>
              </a:rPr>
              <a:t>p</a:t>
            </a: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lanning?</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1565002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A key condition that must be created to help move from where we are today to where we want to be in the future</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22</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a critical success factor</a:t>
            </a: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891765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95265" y="2370666"/>
            <a:ext cx="8071290" cy="3985683"/>
          </a:xfrm>
        </p:spPr>
        <p:txBody>
          <a:bodyPr>
            <a:noAutofit/>
          </a:bodyPr>
          <a:lstStyle/>
          <a:p>
            <a:pPr marL="514350" indent="-514350">
              <a:buFont typeface="+mj-lt"/>
              <a:buAutoNum type="alphaUcPeriod"/>
            </a:pPr>
            <a:r>
              <a:rPr lang="en-US" sz="2800" dirty="0" smtClean="0"/>
              <a:t>Problems and Solution Processes</a:t>
            </a:r>
          </a:p>
          <a:p>
            <a:pPr marL="514350" indent="-514350">
              <a:buFont typeface="+mj-lt"/>
              <a:buAutoNum type="alphaUcPeriod"/>
            </a:pPr>
            <a:r>
              <a:rPr lang="en-US" sz="2800" dirty="0" smtClean="0"/>
              <a:t>Overview of Solution Processes</a:t>
            </a:r>
          </a:p>
          <a:p>
            <a:pPr marL="514350" indent="-514350">
              <a:buFont typeface="+mj-lt"/>
              <a:buAutoNum type="alphaUcPeriod"/>
            </a:pPr>
            <a:r>
              <a:rPr lang="en-US" sz="2800" dirty="0" smtClean="0"/>
              <a:t>Identifying Solution Processes</a:t>
            </a:r>
          </a:p>
          <a:p>
            <a:pPr marL="514350" indent="-514350">
              <a:buFont typeface="+mj-lt"/>
              <a:buAutoNum type="alphaUcPeriod"/>
            </a:pPr>
            <a:r>
              <a:rPr lang="en-US" sz="2800" dirty="0" smtClean="0"/>
              <a:t>The Drivers Model</a:t>
            </a:r>
          </a:p>
          <a:p>
            <a:pPr marL="514350" indent="-514350">
              <a:buFont typeface="+mj-lt"/>
              <a:buAutoNum type="alphaUcPeriod"/>
            </a:pPr>
            <a:r>
              <a:rPr lang="en-US" sz="2800" dirty="0" smtClean="0"/>
              <a:t>Solution Processes and Sample Deliverables</a:t>
            </a:r>
          </a:p>
        </p:txBody>
      </p:sp>
      <p:sp>
        <p:nvSpPr>
          <p:cNvPr id="5" name="Slide Number Placeholder 3"/>
          <p:cNvSpPr>
            <a:spLocks noGrp="1"/>
          </p:cNvSpPr>
          <p:nvPr>
            <p:ph type="sldNum" sz="quarter" idx="10"/>
          </p:nvPr>
        </p:nvSpPr>
        <p:spPr/>
        <p:txBody>
          <a:bodyPr/>
          <a:lstStyle/>
          <a:p>
            <a:fld id="{F29FD61F-2294-5D42-A9D7-9928D42B3773}" type="slidenum">
              <a:rPr lang="en-US" smtClean="0"/>
              <a:pPr/>
              <a:t>23</a:t>
            </a:fld>
            <a:endParaRPr lang="en-US" dirty="0"/>
          </a:p>
        </p:txBody>
      </p:sp>
      <p:sp>
        <p:nvSpPr>
          <p:cNvPr id="30" name="Title 4"/>
          <p:cNvSpPr txBox="1">
            <a:spLocks/>
          </p:cNvSpPr>
          <p:nvPr/>
        </p:nvSpPr>
        <p:spPr>
          <a:xfrm>
            <a:off x="783390" y="1114918"/>
            <a:ext cx="8071290" cy="1160749"/>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Defining the need </a:t>
            </a:r>
            <a:b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b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Part II: Solution Processes</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30051942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598821"/>
            <a:ext cx="8071290" cy="3757528"/>
          </a:xfrm>
        </p:spPr>
        <p:txBody>
          <a:bodyPr>
            <a:noAutofit/>
          </a:bodyPr>
          <a:lstStyle/>
          <a:p>
            <a:pPr marL="514350" indent="-514350">
              <a:buFont typeface="+mj-lt"/>
              <a:buAutoNum type="alphaUcPeriod"/>
            </a:pPr>
            <a:r>
              <a:rPr lang="en-US" sz="2800" dirty="0" smtClean="0"/>
              <a:t>Problems and Solution Processes</a:t>
            </a:r>
          </a:p>
          <a:p>
            <a:pPr marL="514350" indent="-514350">
              <a:buFont typeface="+mj-lt"/>
              <a:buAutoNum type="alphaUcPeriod"/>
            </a:pPr>
            <a:r>
              <a:rPr lang="en-US" sz="2800" dirty="0" smtClean="0"/>
              <a:t>Overview of Solution Processes</a:t>
            </a:r>
          </a:p>
          <a:p>
            <a:pPr marL="514350" indent="-514350">
              <a:buFont typeface="+mj-lt"/>
              <a:buAutoNum type="alphaUcPeriod"/>
            </a:pPr>
            <a:r>
              <a:rPr lang="en-US" sz="2800" dirty="0" smtClean="0"/>
              <a:t>Identifying Solution Processes</a:t>
            </a:r>
          </a:p>
          <a:p>
            <a:pPr marL="514350" indent="-514350">
              <a:buFont typeface="+mj-lt"/>
              <a:buAutoNum type="alphaUcPeriod"/>
            </a:pPr>
            <a:r>
              <a:rPr lang="en-US" sz="2800" dirty="0" smtClean="0"/>
              <a:t>The Drivers Model</a:t>
            </a:r>
          </a:p>
          <a:p>
            <a:pPr marL="514350" indent="-514350">
              <a:buFont typeface="+mj-lt"/>
              <a:buAutoNum type="alphaUcPeriod"/>
            </a:pPr>
            <a:r>
              <a:rPr lang="en-US" sz="2800" dirty="0" smtClean="0"/>
              <a:t>Solution Processes</a:t>
            </a:r>
          </a:p>
        </p:txBody>
      </p:sp>
      <p:sp>
        <p:nvSpPr>
          <p:cNvPr id="5" name="Slide Number Placeholder 3"/>
          <p:cNvSpPr>
            <a:spLocks noGrp="1"/>
          </p:cNvSpPr>
          <p:nvPr>
            <p:ph type="sldNum" sz="quarter" idx="10"/>
          </p:nvPr>
        </p:nvSpPr>
        <p:spPr/>
        <p:txBody>
          <a:bodyPr/>
          <a:lstStyle/>
          <a:p>
            <a:fld id="{F29FD61F-2294-5D42-A9D7-9928D42B3773}" type="slidenum">
              <a:rPr lang="en-US" smtClean="0"/>
              <a:pPr/>
              <a:t>3</a:t>
            </a:fld>
            <a:endParaRPr lang="en-US" dirty="0"/>
          </a:p>
        </p:txBody>
      </p:sp>
      <p:sp>
        <p:nvSpPr>
          <p:cNvPr id="30" name="Title 4"/>
          <p:cNvSpPr txBox="1">
            <a:spLocks/>
          </p:cNvSpPr>
          <p:nvPr/>
        </p:nvSpPr>
        <p:spPr>
          <a:xfrm>
            <a:off x="783390" y="1209918"/>
            <a:ext cx="8071290" cy="1160749"/>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Defining the need </a:t>
            </a:r>
            <a:b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b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Part II: Solution Processes</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a:t>
            </a:r>
            <a:r>
              <a:rPr lang="en-US" sz="4000" dirty="0" smtClean="0"/>
              <a:t>. Problems and Solution Processes</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When a consultant is called in, the client is typically attempting to solve a problem. While every client’s problem has unique characteristics, problems can be classified into problem types. Each problem type has a generic solution process that provides a general approach to solving the problem.</a:t>
            </a:r>
            <a:endParaRPr lang="en-US" sz="3000" b="1" dirty="0"/>
          </a:p>
        </p:txBody>
      </p:sp>
      <p:sp>
        <p:nvSpPr>
          <p:cNvPr id="6" name="Slide Number Placeholder 5"/>
          <p:cNvSpPr>
            <a:spLocks noGrp="1"/>
          </p:cNvSpPr>
          <p:nvPr>
            <p:ph type="sldNum" sz="quarter" idx="10"/>
          </p:nvPr>
        </p:nvSpPr>
        <p:spPr/>
        <p:txBody>
          <a:bodyPr/>
          <a:lstStyle/>
          <a:p>
            <a:fld id="{D3A7A54F-1440-6D43-BEC7-AA5E25BCB837}" type="slidenum">
              <a:rPr lang="en-US" smtClean="0"/>
              <a:pPr/>
              <a:t>4</a:t>
            </a:fld>
            <a:endParaRPr lang="en-US" dirty="0"/>
          </a:p>
        </p:txBody>
      </p:sp>
      <p:sp>
        <p:nvSpPr>
          <p:cNvPr id="4" name="TextBox 3"/>
          <p:cNvSpPr txBox="1"/>
          <p:nvPr/>
        </p:nvSpPr>
        <p:spPr>
          <a:xfrm>
            <a:off x="8754150" y="433935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6-2</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89164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4150" y="527430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itle 1"/>
          <p:cNvSpPr>
            <a:spLocks noGrp="1"/>
          </p:cNvSpPr>
          <p:nvPr>
            <p:ph type="title"/>
          </p:nvPr>
        </p:nvSpPr>
        <p:spPr/>
        <p:txBody>
          <a:bodyPr>
            <a:noAutofit/>
          </a:bodyPr>
          <a:lstStyle/>
          <a:p>
            <a:r>
              <a:rPr lang="en-US" sz="4000" dirty="0"/>
              <a:t>A</a:t>
            </a:r>
            <a:r>
              <a:rPr lang="en-US" sz="4000" dirty="0" smtClean="0"/>
              <a:t>. Problems and Solution Processes</a:t>
            </a:r>
            <a:endParaRPr lang="en-US" sz="4000" dirty="0"/>
          </a:p>
        </p:txBody>
      </p:sp>
      <p:sp>
        <p:nvSpPr>
          <p:cNvPr id="2" name="Slide Number Placeholder 1"/>
          <p:cNvSpPr>
            <a:spLocks noGrp="1"/>
          </p:cNvSpPr>
          <p:nvPr>
            <p:ph type="sldNum" sz="quarter" idx="10"/>
          </p:nvPr>
        </p:nvSpPr>
        <p:spPr/>
        <p:txBody>
          <a:bodyPr/>
          <a:lstStyle/>
          <a:p>
            <a:fld id="{D3A7A54F-1440-6D43-BEC7-AA5E25BCB837}" type="slidenum">
              <a:rPr lang="en-US" smtClean="0"/>
              <a:pPr/>
              <a:t>5</a:t>
            </a:fld>
            <a:endParaRPr lang="en-US" dirty="0"/>
          </a:p>
        </p:txBody>
      </p:sp>
      <p:sp>
        <p:nvSpPr>
          <p:cNvPr id="8" name="TextBox 7"/>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6-2</a:t>
            </a:r>
            <a:endParaRPr lang="en-US" sz="1400" dirty="0">
              <a:solidFill>
                <a:srgbClr val="002C54"/>
              </a:solidFill>
              <a:latin typeface="Arial Black" pitchFamily="34" charset="0"/>
            </a:endParaRPr>
          </a:p>
        </p:txBody>
      </p:sp>
      <p:sp>
        <p:nvSpPr>
          <p:cNvPr id="3" name="Rounded Rectangle 2"/>
          <p:cNvSpPr/>
          <p:nvPr/>
        </p:nvSpPr>
        <p:spPr>
          <a:xfrm>
            <a:off x="4212486" y="1884912"/>
            <a:ext cx="1618591" cy="679835"/>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2"/>
                </a:solidFill>
                <a:latin typeface="Franklin Gothic Book"/>
                <a:cs typeface="Franklin Gothic Book"/>
              </a:rPr>
              <a:t>Problem Identification</a:t>
            </a:r>
            <a:endParaRPr lang="en-US" b="1" dirty="0">
              <a:solidFill>
                <a:schemeClr val="tx2"/>
              </a:solidFill>
              <a:latin typeface="Franklin Gothic Book"/>
              <a:cs typeface="Franklin Gothic Book"/>
            </a:endParaRPr>
          </a:p>
        </p:txBody>
      </p:sp>
      <p:pic>
        <p:nvPicPr>
          <p:cNvPr id="25" name="Picture 24" descr="Screen Shot 2015-03-02 at 11.20.46 AM.png"/>
          <p:cNvPicPr>
            <a:picLocks noChangeAspect="1"/>
          </p:cNvPicPr>
          <p:nvPr/>
        </p:nvPicPr>
        <p:blipFill rotWithShape="1">
          <a:blip r:embed="rId3">
            <a:extLst>
              <a:ext uri="{28A0092B-C50C-407E-A947-70E740481C1C}">
                <a14:useLocalDpi xmlns:a14="http://schemas.microsoft.com/office/drawing/2010/main" val="0"/>
              </a:ext>
            </a:extLst>
          </a:blip>
          <a:srcRect l="84517" t="45704" r="3106" b="42406"/>
          <a:stretch/>
        </p:blipFill>
        <p:spPr>
          <a:xfrm>
            <a:off x="7755805" y="3708704"/>
            <a:ext cx="1109750" cy="632704"/>
          </a:xfrm>
          <a:prstGeom prst="rect">
            <a:avLst/>
          </a:prstGeom>
        </p:spPr>
      </p:pic>
      <p:pic>
        <p:nvPicPr>
          <p:cNvPr id="10" name="Picture 9" descr="Screen Shot 2015-03-02 at 11.20.46 AM.png"/>
          <p:cNvPicPr>
            <a:picLocks noChangeAspect="1"/>
          </p:cNvPicPr>
          <p:nvPr/>
        </p:nvPicPr>
        <p:blipFill rotWithShape="1">
          <a:blip r:embed="rId3">
            <a:extLst>
              <a:ext uri="{28A0092B-C50C-407E-A947-70E740481C1C}">
                <a14:useLocalDpi xmlns:a14="http://schemas.microsoft.com/office/drawing/2010/main" val="0"/>
              </a:ext>
            </a:extLst>
          </a:blip>
          <a:srcRect l="12151" t="53993" r="75472" b="34117"/>
          <a:stretch/>
        </p:blipFill>
        <p:spPr>
          <a:xfrm>
            <a:off x="1178395" y="3705681"/>
            <a:ext cx="1109750" cy="632704"/>
          </a:xfrm>
          <a:prstGeom prst="rect">
            <a:avLst/>
          </a:prstGeom>
        </p:spPr>
      </p:pic>
      <p:grpSp>
        <p:nvGrpSpPr>
          <p:cNvPr id="44" name="Group 43"/>
          <p:cNvGrpSpPr/>
          <p:nvPr/>
        </p:nvGrpSpPr>
        <p:grpSpPr>
          <a:xfrm>
            <a:off x="1062990" y="2708704"/>
            <a:ext cx="7571038" cy="2077896"/>
            <a:chOff x="1062990" y="2708704"/>
            <a:chExt cx="7571038" cy="2077896"/>
          </a:xfrm>
        </p:grpSpPr>
        <p:grpSp>
          <p:nvGrpSpPr>
            <p:cNvPr id="29" name="Group 28"/>
            <p:cNvGrpSpPr/>
            <p:nvPr/>
          </p:nvGrpSpPr>
          <p:grpSpPr>
            <a:xfrm>
              <a:off x="1062990" y="2791010"/>
              <a:ext cx="7571038" cy="1995590"/>
              <a:chOff x="1062990" y="2791010"/>
              <a:chExt cx="7571038" cy="1995590"/>
            </a:xfrm>
          </p:grpSpPr>
          <p:grpSp>
            <p:nvGrpSpPr>
              <p:cNvPr id="26" name="Group 25"/>
              <p:cNvGrpSpPr/>
              <p:nvPr/>
            </p:nvGrpSpPr>
            <p:grpSpPr>
              <a:xfrm>
                <a:off x="1062990" y="2791010"/>
                <a:ext cx="7571038" cy="1766990"/>
                <a:chOff x="1062990" y="2791010"/>
                <a:chExt cx="7571038" cy="1766990"/>
              </a:xfrm>
            </p:grpSpPr>
            <p:sp>
              <p:nvSpPr>
                <p:cNvPr id="9" name="Rounded Rectangle 8"/>
                <p:cNvSpPr/>
                <p:nvPr/>
              </p:nvSpPr>
              <p:spPr>
                <a:xfrm>
                  <a:off x="1062990" y="2791010"/>
                  <a:ext cx="1618591" cy="91769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Lack of </a:t>
                  </a:r>
                  <a:br>
                    <a:rPr lang="en-US" sz="1200" b="1" dirty="0" smtClean="0">
                      <a:solidFill>
                        <a:srgbClr val="1F497D"/>
                      </a:solidFill>
                      <a:latin typeface="Franklin Gothic Book"/>
                      <a:cs typeface="Franklin Gothic Book"/>
                    </a:rPr>
                  </a:br>
                  <a:r>
                    <a:rPr lang="en-US" sz="1200" b="1" dirty="0" smtClean="0">
                      <a:solidFill>
                        <a:srgbClr val="1F497D"/>
                      </a:solidFill>
                      <a:latin typeface="Franklin Gothic Book"/>
                      <a:cs typeface="Franklin Gothic Book"/>
                    </a:rPr>
                    <a:t>common direction among departments</a:t>
                  </a:r>
                  <a:endParaRPr lang="en-US" sz="1200" b="1" dirty="0">
                    <a:solidFill>
                      <a:srgbClr val="1F497D"/>
                    </a:solidFill>
                    <a:latin typeface="Franklin Gothic Book"/>
                    <a:cs typeface="Franklin Gothic Book"/>
                  </a:endParaRPr>
                </a:p>
              </p:txBody>
            </p:sp>
            <p:sp>
              <p:nvSpPr>
                <p:cNvPr id="18" name="Rounded Rectangle 17"/>
                <p:cNvSpPr/>
                <p:nvPr/>
              </p:nvSpPr>
              <p:spPr>
                <a:xfrm>
                  <a:off x="2426258" y="3720462"/>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Disagreement surrounding how to solve an issue</a:t>
                  </a:r>
                  <a:endParaRPr lang="en-US" sz="1200" b="1" dirty="0">
                    <a:solidFill>
                      <a:srgbClr val="1F497D"/>
                    </a:solidFill>
                    <a:latin typeface="Franklin Gothic Book"/>
                    <a:cs typeface="Franklin Gothic Book"/>
                  </a:endParaRPr>
                </a:p>
              </p:txBody>
            </p:sp>
            <p:sp>
              <p:nvSpPr>
                <p:cNvPr id="21" name="Rounded Rectangle 20"/>
                <p:cNvSpPr/>
                <p:nvPr/>
              </p:nvSpPr>
              <p:spPr>
                <a:xfrm>
                  <a:off x="7748363" y="3057129"/>
                  <a:ext cx="885665" cy="66333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a:t>
                  </a:r>
                  <a:endParaRPr lang="en-US" sz="1200" b="1" dirty="0">
                    <a:solidFill>
                      <a:srgbClr val="1F497D"/>
                    </a:solidFill>
                    <a:latin typeface="Franklin Gothic Book"/>
                    <a:cs typeface="Franklin Gothic Book"/>
                  </a:endParaRPr>
                </a:p>
              </p:txBody>
            </p:sp>
            <p:sp>
              <p:nvSpPr>
                <p:cNvPr id="20" name="Rounded Rectangle 19"/>
                <p:cNvSpPr/>
                <p:nvPr/>
              </p:nvSpPr>
              <p:spPr>
                <a:xfrm>
                  <a:off x="5834894" y="3703528"/>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A process is ineffective or inefficient</a:t>
                  </a:r>
                  <a:endParaRPr lang="en-US" sz="1200" b="1" dirty="0">
                    <a:solidFill>
                      <a:srgbClr val="1F497D"/>
                    </a:solidFill>
                    <a:latin typeface="Franklin Gothic Book"/>
                    <a:cs typeface="Franklin Gothic Book"/>
                  </a:endParaRPr>
                </a:p>
              </p:txBody>
            </p:sp>
          </p:grpSp>
          <p:sp>
            <p:nvSpPr>
              <p:cNvPr id="19" name="Rounded Rectangle 18"/>
              <p:cNvSpPr/>
              <p:nvPr/>
            </p:nvSpPr>
            <p:spPr>
              <a:xfrm>
                <a:off x="4141932" y="3949062"/>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Distrust or poor communication within a team</a:t>
                </a:r>
                <a:endParaRPr lang="en-US" sz="1200" b="1" dirty="0">
                  <a:solidFill>
                    <a:srgbClr val="1F497D"/>
                  </a:solidFill>
                  <a:latin typeface="Franklin Gothic Book"/>
                  <a:cs typeface="Franklin Gothic Book"/>
                </a:endParaRPr>
              </a:p>
            </p:txBody>
          </p:sp>
        </p:grpSp>
        <p:cxnSp>
          <p:nvCxnSpPr>
            <p:cNvPr id="15" name="Straight Arrow Connector 14"/>
            <p:cNvCxnSpPr/>
            <p:nvPr/>
          </p:nvCxnSpPr>
          <p:spPr>
            <a:xfrm flipH="1">
              <a:off x="2733455" y="2708704"/>
              <a:ext cx="2287589" cy="559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3715808" y="2708704"/>
              <a:ext cx="1305236"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021043" y="2708704"/>
              <a:ext cx="0" cy="115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021043" y="2708704"/>
              <a:ext cx="1364030"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021043" y="2708704"/>
              <a:ext cx="2645748" cy="571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1020791" y="3720462"/>
            <a:ext cx="7604770" cy="2201852"/>
            <a:chOff x="1020791" y="3720462"/>
            <a:chExt cx="7604770" cy="2201852"/>
          </a:xfrm>
        </p:grpSpPr>
        <p:grpSp>
          <p:nvGrpSpPr>
            <p:cNvPr id="28" name="Group 27"/>
            <p:cNvGrpSpPr/>
            <p:nvPr/>
          </p:nvGrpSpPr>
          <p:grpSpPr>
            <a:xfrm>
              <a:off x="1020791" y="5174828"/>
              <a:ext cx="7604770" cy="747486"/>
              <a:chOff x="1029258" y="5174828"/>
              <a:chExt cx="7604770" cy="747486"/>
            </a:xfrm>
          </p:grpSpPr>
          <p:sp>
            <p:nvSpPr>
              <p:cNvPr id="5" name="Oval 4"/>
              <p:cNvSpPr/>
              <p:nvPr/>
            </p:nvSpPr>
            <p:spPr>
              <a:xfrm>
                <a:off x="1029258"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Strategic Planning</a:t>
                </a:r>
                <a:endParaRPr lang="en-US" sz="1200" b="1" dirty="0">
                  <a:solidFill>
                    <a:srgbClr val="1F497D"/>
                  </a:solidFill>
                  <a:latin typeface="Franklin Gothic Book"/>
                  <a:cs typeface="Franklin Gothic Book"/>
                </a:endParaRPr>
              </a:p>
            </p:txBody>
          </p:sp>
          <p:sp>
            <p:nvSpPr>
              <p:cNvPr id="17" name="Oval 16"/>
              <p:cNvSpPr/>
              <p:nvPr/>
            </p:nvSpPr>
            <p:spPr>
              <a:xfrm>
                <a:off x="7470419"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1F497D"/>
                    </a:solidFill>
                    <a:latin typeface="Franklin Gothic Book"/>
                    <a:cs typeface="Franklin Gothic Book"/>
                  </a:rPr>
                  <a:t>…</a:t>
                </a:r>
                <a:endParaRPr lang="en-US" dirty="0">
                  <a:solidFill>
                    <a:srgbClr val="1F497D"/>
                  </a:solidFill>
                  <a:latin typeface="Franklin Gothic Book"/>
                  <a:cs typeface="Franklin Gothic Book"/>
                </a:endParaRPr>
              </a:p>
            </p:txBody>
          </p:sp>
          <p:sp>
            <p:nvSpPr>
              <p:cNvPr id="22" name="Oval 21"/>
              <p:cNvSpPr/>
              <p:nvPr/>
            </p:nvSpPr>
            <p:spPr>
              <a:xfrm>
                <a:off x="2647849" y="5174830"/>
                <a:ext cx="1229884"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Issue Resolution</a:t>
                </a:r>
                <a:endParaRPr lang="en-US" sz="1200" b="1" dirty="0">
                  <a:solidFill>
                    <a:srgbClr val="1F497D"/>
                  </a:solidFill>
                  <a:latin typeface="Franklin Gothic Book"/>
                  <a:cs typeface="Franklin Gothic Book"/>
                </a:endParaRPr>
              </a:p>
            </p:txBody>
          </p:sp>
          <p:sp>
            <p:nvSpPr>
              <p:cNvPr id="23" name="Oval 22"/>
              <p:cNvSpPr/>
              <p:nvPr/>
            </p:nvSpPr>
            <p:spPr>
              <a:xfrm>
                <a:off x="4366583"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Team Building</a:t>
                </a:r>
                <a:endParaRPr lang="en-US" sz="1200" b="1" dirty="0">
                  <a:solidFill>
                    <a:srgbClr val="1F497D"/>
                  </a:solidFill>
                  <a:latin typeface="Franklin Gothic Book"/>
                  <a:cs typeface="Franklin Gothic Book"/>
                </a:endParaRPr>
              </a:p>
            </p:txBody>
          </p:sp>
          <p:sp>
            <p:nvSpPr>
              <p:cNvPr id="24" name="Oval 23"/>
              <p:cNvSpPr/>
              <p:nvPr/>
            </p:nvSpPr>
            <p:spPr>
              <a:xfrm>
                <a:off x="5767158" y="5174828"/>
                <a:ext cx="1463375"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Process Improvement</a:t>
                </a:r>
                <a:endParaRPr lang="en-US" sz="1200" b="1" dirty="0">
                  <a:solidFill>
                    <a:srgbClr val="1F497D"/>
                  </a:solidFill>
                  <a:latin typeface="Franklin Gothic Book"/>
                  <a:cs typeface="Franklin Gothic Book"/>
                </a:endParaRPr>
              </a:p>
            </p:txBody>
          </p:sp>
        </p:grpSp>
        <p:cxnSp>
          <p:nvCxnSpPr>
            <p:cNvPr id="46" name="Straight Connector 45"/>
            <p:cNvCxnSpPr/>
            <p:nvPr/>
          </p:nvCxnSpPr>
          <p:spPr>
            <a:xfrm>
              <a:off x="1020791" y="4891434"/>
              <a:ext cx="76047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5" idx="0"/>
            </p:cNvCxnSpPr>
            <p:nvPr/>
          </p:nvCxnSpPr>
          <p:spPr>
            <a:xfrm>
              <a:off x="1587449" y="3720462"/>
              <a:ext cx="15147"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22" idx="0"/>
            </p:cNvCxnSpPr>
            <p:nvPr/>
          </p:nvCxnSpPr>
          <p:spPr>
            <a:xfrm flipH="1">
              <a:off x="3254324" y="4558000"/>
              <a:ext cx="2886" cy="616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9" idx="2"/>
              <a:endCxn id="23" idx="0"/>
            </p:cNvCxnSpPr>
            <p:nvPr/>
          </p:nvCxnSpPr>
          <p:spPr>
            <a:xfrm flipH="1">
              <a:off x="4939921" y="4786600"/>
              <a:ext cx="11307" cy="388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6490379" y="4541066"/>
              <a:ext cx="523" cy="633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031316" y="3720462"/>
              <a:ext cx="12441"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7179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8754150" y="529836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itle 1"/>
          <p:cNvSpPr>
            <a:spLocks noGrp="1"/>
          </p:cNvSpPr>
          <p:nvPr>
            <p:ph type="title"/>
          </p:nvPr>
        </p:nvSpPr>
        <p:spPr/>
        <p:txBody>
          <a:bodyPr>
            <a:noAutofit/>
          </a:bodyPr>
          <a:lstStyle/>
          <a:p>
            <a:r>
              <a:rPr lang="en-US" sz="4000" dirty="0"/>
              <a:t>A</a:t>
            </a:r>
            <a:r>
              <a:rPr lang="en-US" sz="4000" dirty="0" smtClean="0"/>
              <a:t>. Problems and Solution Processes</a:t>
            </a:r>
            <a:endParaRPr lang="en-US" sz="4000" dirty="0"/>
          </a:p>
        </p:txBody>
      </p:sp>
      <p:sp>
        <p:nvSpPr>
          <p:cNvPr id="2" name="Slide Number Placeholder 1"/>
          <p:cNvSpPr>
            <a:spLocks noGrp="1"/>
          </p:cNvSpPr>
          <p:nvPr>
            <p:ph type="sldNum" sz="quarter" idx="10"/>
          </p:nvPr>
        </p:nvSpPr>
        <p:spPr/>
        <p:txBody>
          <a:bodyPr/>
          <a:lstStyle/>
          <a:p>
            <a:fld id="{D3A7A54F-1440-6D43-BEC7-AA5E25BCB837}" type="slidenum">
              <a:rPr lang="en-US" smtClean="0"/>
              <a:pPr/>
              <a:t>6</a:t>
            </a:fld>
            <a:endParaRPr lang="en-US" dirty="0"/>
          </a:p>
        </p:txBody>
      </p:sp>
      <p:sp>
        <p:nvSpPr>
          <p:cNvPr id="8" name="TextBox 7"/>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6-2</a:t>
            </a:r>
            <a:endParaRPr lang="en-US" sz="1400" dirty="0">
              <a:solidFill>
                <a:srgbClr val="002C54"/>
              </a:solidFill>
              <a:latin typeface="Arial Black" pitchFamily="34" charset="0"/>
            </a:endParaRPr>
          </a:p>
        </p:txBody>
      </p:sp>
      <p:sp>
        <p:nvSpPr>
          <p:cNvPr id="3" name="Rounded Rectangle 2"/>
          <p:cNvSpPr/>
          <p:nvPr/>
        </p:nvSpPr>
        <p:spPr>
          <a:xfrm>
            <a:off x="4212486" y="1884912"/>
            <a:ext cx="1618591" cy="679835"/>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2"/>
                </a:solidFill>
                <a:latin typeface="Franklin Gothic Book"/>
                <a:cs typeface="Franklin Gothic Book"/>
              </a:rPr>
              <a:t>Problem Identification</a:t>
            </a:r>
            <a:endParaRPr lang="en-US" b="1" dirty="0">
              <a:solidFill>
                <a:schemeClr val="tx2"/>
              </a:solidFill>
              <a:latin typeface="Franklin Gothic Book"/>
              <a:cs typeface="Franklin Gothic Book"/>
            </a:endParaRPr>
          </a:p>
        </p:txBody>
      </p:sp>
      <p:pic>
        <p:nvPicPr>
          <p:cNvPr id="25" name="Picture 24" descr="Screen Shot 2015-03-02 at 11.20.46 AM.png"/>
          <p:cNvPicPr>
            <a:picLocks noChangeAspect="1"/>
          </p:cNvPicPr>
          <p:nvPr/>
        </p:nvPicPr>
        <p:blipFill rotWithShape="1">
          <a:blip r:embed="rId3">
            <a:extLst>
              <a:ext uri="{28A0092B-C50C-407E-A947-70E740481C1C}">
                <a14:useLocalDpi xmlns:a14="http://schemas.microsoft.com/office/drawing/2010/main" val="0"/>
              </a:ext>
            </a:extLst>
          </a:blip>
          <a:srcRect l="84517" t="45704" r="3106" b="42406"/>
          <a:stretch/>
        </p:blipFill>
        <p:spPr>
          <a:xfrm>
            <a:off x="7755805" y="3708704"/>
            <a:ext cx="1109750" cy="632704"/>
          </a:xfrm>
          <a:prstGeom prst="rect">
            <a:avLst/>
          </a:prstGeom>
        </p:spPr>
      </p:pic>
      <p:pic>
        <p:nvPicPr>
          <p:cNvPr id="10" name="Picture 9" descr="Screen Shot 2015-03-02 at 11.20.46 AM.png"/>
          <p:cNvPicPr>
            <a:picLocks noChangeAspect="1"/>
          </p:cNvPicPr>
          <p:nvPr/>
        </p:nvPicPr>
        <p:blipFill rotWithShape="1">
          <a:blip r:embed="rId3">
            <a:extLst>
              <a:ext uri="{28A0092B-C50C-407E-A947-70E740481C1C}">
                <a14:useLocalDpi xmlns:a14="http://schemas.microsoft.com/office/drawing/2010/main" val="0"/>
              </a:ext>
            </a:extLst>
          </a:blip>
          <a:srcRect l="12151" t="53993" r="75472" b="34117"/>
          <a:stretch/>
        </p:blipFill>
        <p:spPr>
          <a:xfrm>
            <a:off x="1178395" y="3705681"/>
            <a:ext cx="1109750" cy="632704"/>
          </a:xfrm>
          <a:prstGeom prst="rect">
            <a:avLst/>
          </a:prstGeom>
        </p:spPr>
      </p:pic>
      <p:grpSp>
        <p:nvGrpSpPr>
          <p:cNvPr id="44" name="Group 43"/>
          <p:cNvGrpSpPr/>
          <p:nvPr/>
        </p:nvGrpSpPr>
        <p:grpSpPr>
          <a:xfrm>
            <a:off x="1062990" y="2708704"/>
            <a:ext cx="7571038" cy="2077896"/>
            <a:chOff x="1062990" y="2708704"/>
            <a:chExt cx="7571038" cy="2077896"/>
          </a:xfrm>
        </p:grpSpPr>
        <p:grpSp>
          <p:nvGrpSpPr>
            <p:cNvPr id="29" name="Group 28"/>
            <p:cNvGrpSpPr/>
            <p:nvPr/>
          </p:nvGrpSpPr>
          <p:grpSpPr>
            <a:xfrm>
              <a:off x="1062990" y="2791010"/>
              <a:ext cx="7571038" cy="1995590"/>
              <a:chOff x="1062990" y="2791010"/>
              <a:chExt cx="7571038" cy="1995590"/>
            </a:xfrm>
          </p:grpSpPr>
          <p:grpSp>
            <p:nvGrpSpPr>
              <p:cNvPr id="26" name="Group 25"/>
              <p:cNvGrpSpPr/>
              <p:nvPr/>
            </p:nvGrpSpPr>
            <p:grpSpPr>
              <a:xfrm>
                <a:off x="1062990" y="2791010"/>
                <a:ext cx="7571038" cy="1766990"/>
                <a:chOff x="1062990" y="2791010"/>
                <a:chExt cx="7571038" cy="1766990"/>
              </a:xfrm>
            </p:grpSpPr>
            <p:sp>
              <p:nvSpPr>
                <p:cNvPr id="9" name="Rounded Rectangle 8"/>
                <p:cNvSpPr/>
                <p:nvPr/>
              </p:nvSpPr>
              <p:spPr>
                <a:xfrm>
                  <a:off x="1062990" y="2791010"/>
                  <a:ext cx="1618591" cy="91769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Lack of </a:t>
                  </a:r>
                  <a:br>
                    <a:rPr lang="en-US" sz="1200" b="1" dirty="0" smtClean="0">
                      <a:solidFill>
                        <a:srgbClr val="1F497D"/>
                      </a:solidFill>
                      <a:latin typeface="Franklin Gothic Book"/>
                      <a:cs typeface="Franklin Gothic Book"/>
                    </a:rPr>
                  </a:br>
                  <a:r>
                    <a:rPr lang="en-US" sz="1200" b="1" dirty="0" smtClean="0">
                      <a:solidFill>
                        <a:srgbClr val="1F497D"/>
                      </a:solidFill>
                      <a:latin typeface="Franklin Gothic Book"/>
                      <a:cs typeface="Franklin Gothic Book"/>
                    </a:rPr>
                    <a:t>common direction among departments</a:t>
                  </a:r>
                  <a:endParaRPr lang="en-US" sz="1200" b="1" dirty="0">
                    <a:solidFill>
                      <a:srgbClr val="1F497D"/>
                    </a:solidFill>
                    <a:latin typeface="Franklin Gothic Book"/>
                    <a:cs typeface="Franklin Gothic Book"/>
                  </a:endParaRPr>
                </a:p>
              </p:txBody>
            </p:sp>
            <p:sp>
              <p:nvSpPr>
                <p:cNvPr id="18" name="Rounded Rectangle 17"/>
                <p:cNvSpPr/>
                <p:nvPr/>
              </p:nvSpPr>
              <p:spPr>
                <a:xfrm>
                  <a:off x="2426258" y="3720462"/>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Disagreement surrounding how to solve an issue</a:t>
                  </a:r>
                  <a:endParaRPr lang="en-US" sz="1200" b="1" dirty="0">
                    <a:solidFill>
                      <a:srgbClr val="1F497D"/>
                    </a:solidFill>
                    <a:latin typeface="Franklin Gothic Book"/>
                    <a:cs typeface="Franklin Gothic Book"/>
                  </a:endParaRPr>
                </a:p>
              </p:txBody>
            </p:sp>
            <p:sp>
              <p:nvSpPr>
                <p:cNvPr id="21" name="Rounded Rectangle 20"/>
                <p:cNvSpPr/>
                <p:nvPr/>
              </p:nvSpPr>
              <p:spPr>
                <a:xfrm>
                  <a:off x="7748363" y="3057129"/>
                  <a:ext cx="885665" cy="663333"/>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a:t>
                  </a:r>
                  <a:endParaRPr lang="en-US" sz="1200" b="1" dirty="0">
                    <a:solidFill>
                      <a:srgbClr val="1F497D"/>
                    </a:solidFill>
                    <a:latin typeface="Franklin Gothic Book"/>
                    <a:cs typeface="Franklin Gothic Book"/>
                  </a:endParaRPr>
                </a:p>
              </p:txBody>
            </p:sp>
            <p:sp>
              <p:nvSpPr>
                <p:cNvPr id="20" name="Rounded Rectangle 19"/>
                <p:cNvSpPr/>
                <p:nvPr/>
              </p:nvSpPr>
              <p:spPr>
                <a:xfrm>
                  <a:off x="5834894" y="3703528"/>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A process is ineffective or inefficient</a:t>
                  </a:r>
                  <a:endParaRPr lang="en-US" sz="1200" b="1" dirty="0">
                    <a:solidFill>
                      <a:srgbClr val="1F497D"/>
                    </a:solidFill>
                    <a:latin typeface="Franklin Gothic Book"/>
                    <a:cs typeface="Franklin Gothic Book"/>
                  </a:endParaRPr>
                </a:p>
              </p:txBody>
            </p:sp>
          </p:grpSp>
          <p:sp>
            <p:nvSpPr>
              <p:cNvPr id="19" name="Rounded Rectangle 18"/>
              <p:cNvSpPr/>
              <p:nvPr/>
            </p:nvSpPr>
            <p:spPr>
              <a:xfrm>
                <a:off x="4141932" y="3949062"/>
                <a:ext cx="1618591" cy="8375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Distrust or poor communication within a team</a:t>
                </a:r>
                <a:endParaRPr lang="en-US" sz="1200" b="1" dirty="0">
                  <a:solidFill>
                    <a:srgbClr val="1F497D"/>
                  </a:solidFill>
                  <a:latin typeface="Franklin Gothic Book"/>
                  <a:cs typeface="Franklin Gothic Book"/>
                </a:endParaRPr>
              </a:p>
            </p:txBody>
          </p:sp>
        </p:grpSp>
        <p:cxnSp>
          <p:nvCxnSpPr>
            <p:cNvPr id="15" name="Straight Arrow Connector 14"/>
            <p:cNvCxnSpPr/>
            <p:nvPr/>
          </p:nvCxnSpPr>
          <p:spPr>
            <a:xfrm flipH="1">
              <a:off x="2733455" y="2708704"/>
              <a:ext cx="2287589" cy="559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3715808" y="2708704"/>
              <a:ext cx="1305236"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021043" y="2708704"/>
              <a:ext cx="0" cy="115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021043" y="2708704"/>
              <a:ext cx="1364030"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021043" y="2708704"/>
              <a:ext cx="2645748" cy="571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1020791" y="3720462"/>
            <a:ext cx="7604770" cy="2201852"/>
            <a:chOff x="1020791" y="3720462"/>
            <a:chExt cx="7604770" cy="2201852"/>
          </a:xfrm>
        </p:grpSpPr>
        <p:grpSp>
          <p:nvGrpSpPr>
            <p:cNvPr id="28" name="Group 27"/>
            <p:cNvGrpSpPr/>
            <p:nvPr/>
          </p:nvGrpSpPr>
          <p:grpSpPr>
            <a:xfrm>
              <a:off x="1020791" y="5174828"/>
              <a:ext cx="7604770" cy="747486"/>
              <a:chOff x="1029258" y="5174828"/>
              <a:chExt cx="7604770" cy="747486"/>
            </a:xfrm>
          </p:grpSpPr>
          <p:sp>
            <p:nvSpPr>
              <p:cNvPr id="5" name="Oval 4"/>
              <p:cNvSpPr/>
              <p:nvPr/>
            </p:nvSpPr>
            <p:spPr>
              <a:xfrm>
                <a:off x="1029258"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Strategic Planning</a:t>
                </a:r>
                <a:endParaRPr lang="en-US" sz="1200" b="1" dirty="0">
                  <a:solidFill>
                    <a:srgbClr val="1F497D"/>
                  </a:solidFill>
                  <a:latin typeface="Franklin Gothic Book"/>
                  <a:cs typeface="Franklin Gothic Book"/>
                </a:endParaRPr>
              </a:p>
            </p:txBody>
          </p:sp>
          <p:sp>
            <p:nvSpPr>
              <p:cNvPr id="17" name="Oval 16"/>
              <p:cNvSpPr/>
              <p:nvPr/>
            </p:nvSpPr>
            <p:spPr>
              <a:xfrm>
                <a:off x="7470419"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rgbClr val="1F497D"/>
                    </a:solidFill>
                    <a:latin typeface="Franklin Gothic Book"/>
                    <a:cs typeface="Franklin Gothic Book"/>
                  </a:rPr>
                  <a:t>…</a:t>
                </a:r>
                <a:endParaRPr lang="en-US" dirty="0">
                  <a:solidFill>
                    <a:srgbClr val="1F497D"/>
                  </a:solidFill>
                  <a:latin typeface="Franklin Gothic Book"/>
                  <a:cs typeface="Franklin Gothic Book"/>
                </a:endParaRPr>
              </a:p>
            </p:txBody>
          </p:sp>
          <p:sp>
            <p:nvSpPr>
              <p:cNvPr id="22" name="Oval 21"/>
              <p:cNvSpPr/>
              <p:nvPr/>
            </p:nvSpPr>
            <p:spPr>
              <a:xfrm>
                <a:off x="2647849" y="5174830"/>
                <a:ext cx="1229884"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Issue Resolution</a:t>
                </a:r>
                <a:endParaRPr lang="en-US" sz="1200" b="1" dirty="0">
                  <a:solidFill>
                    <a:srgbClr val="1F497D"/>
                  </a:solidFill>
                  <a:latin typeface="Franklin Gothic Book"/>
                  <a:cs typeface="Franklin Gothic Book"/>
                </a:endParaRPr>
              </a:p>
            </p:txBody>
          </p:sp>
          <p:sp>
            <p:nvSpPr>
              <p:cNvPr id="23" name="Oval 22"/>
              <p:cNvSpPr/>
              <p:nvPr/>
            </p:nvSpPr>
            <p:spPr>
              <a:xfrm>
                <a:off x="4366583" y="5174830"/>
                <a:ext cx="1163609"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Team Building</a:t>
                </a:r>
                <a:endParaRPr lang="en-US" sz="1200" b="1" dirty="0">
                  <a:solidFill>
                    <a:srgbClr val="1F497D"/>
                  </a:solidFill>
                  <a:latin typeface="Franklin Gothic Book"/>
                  <a:cs typeface="Franklin Gothic Book"/>
                </a:endParaRPr>
              </a:p>
            </p:txBody>
          </p:sp>
          <p:sp>
            <p:nvSpPr>
              <p:cNvPr id="24" name="Oval 23"/>
              <p:cNvSpPr/>
              <p:nvPr/>
            </p:nvSpPr>
            <p:spPr>
              <a:xfrm>
                <a:off x="5767158" y="5174828"/>
                <a:ext cx="1463375" cy="74748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rgbClr val="1F497D"/>
                    </a:solidFill>
                    <a:latin typeface="Franklin Gothic Book"/>
                    <a:cs typeface="Franklin Gothic Book"/>
                  </a:rPr>
                  <a:t>Process Improvement</a:t>
                </a:r>
                <a:endParaRPr lang="en-US" sz="1200" b="1" dirty="0">
                  <a:solidFill>
                    <a:srgbClr val="1F497D"/>
                  </a:solidFill>
                  <a:latin typeface="Franklin Gothic Book"/>
                  <a:cs typeface="Franklin Gothic Book"/>
                </a:endParaRPr>
              </a:p>
            </p:txBody>
          </p:sp>
        </p:grpSp>
        <p:cxnSp>
          <p:nvCxnSpPr>
            <p:cNvPr id="46" name="Straight Connector 45"/>
            <p:cNvCxnSpPr/>
            <p:nvPr/>
          </p:nvCxnSpPr>
          <p:spPr>
            <a:xfrm>
              <a:off x="1020791" y="4891434"/>
              <a:ext cx="76047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5" idx="0"/>
            </p:cNvCxnSpPr>
            <p:nvPr/>
          </p:nvCxnSpPr>
          <p:spPr>
            <a:xfrm>
              <a:off x="1587449" y="3720462"/>
              <a:ext cx="15147"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22" idx="0"/>
            </p:cNvCxnSpPr>
            <p:nvPr/>
          </p:nvCxnSpPr>
          <p:spPr>
            <a:xfrm flipH="1">
              <a:off x="3254324" y="4558000"/>
              <a:ext cx="2886" cy="616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9" idx="2"/>
              <a:endCxn id="23" idx="0"/>
            </p:cNvCxnSpPr>
            <p:nvPr/>
          </p:nvCxnSpPr>
          <p:spPr>
            <a:xfrm flipH="1">
              <a:off x="4939921" y="4786600"/>
              <a:ext cx="11307" cy="388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6490379" y="4541066"/>
              <a:ext cx="523" cy="633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8031316" y="3720462"/>
              <a:ext cx="12441"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5197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Overview of Solution Processes</a:t>
            </a:r>
            <a:endParaRPr lang="en-US" dirty="0"/>
          </a:p>
        </p:txBody>
      </p:sp>
      <p:sp>
        <p:nvSpPr>
          <p:cNvPr id="4" name="Slide Number Placeholder 3"/>
          <p:cNvSpPr>
            <a:spLocks noGrp="1"/>
          </p:cNvSpPr>
          <p:nvPr>
            <p:ph type="sldNum" sz="quarter" idx="10"/>
          </p:nvPr>
        </p:nvSpPr>
        <p:spPr/>
        <p:txBody>
          <a:bodyPr/>
          <a:lstStyle/>
          <a:p>
            <a:fld id="{D3A7A54F-1440-6D43-BEC7-AA5E25BCB837}" type="slidenum">
              <a:rPr lang="en-US" smtClean="0"/>
              <a:pPr/>
              <a:t>7</a:t>
            </a:fld>
            <a:endParaRPr lang="en-US" dirty="0"/>
          </a:p>
        </p:txBody>
      </p:sp>
      <p:sp>
        <p:nvSpPr>
          <p:cNvPr id="5" name="TextBox 4"/>
          <p:cNvSpPr txBox="1"/>
          <p:nvPr/>
        </p:nvSpPr>
        <p:spPr>
          <a:xfrm>
            <a:off x="8754150" y="524963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graphicFrame>
        <p:nvGraphicFramePr>
          <p:cNvPr id="14" name="Group 80"/>
          <p:cNvGraphicFramePr>
            <a:graphicFrameLocks/>
          </p:cNvGraphicFramePr>
          <p:nvPr>
            <p:extLst>
              <p:ext uri="{D42A27DB-BD31-4B8C-83A1-F6EECF244321}">
                <p14:modId xmlns:p14="http://schemas.microsoft.com/office/powerpoint/2010/main" val="3711645233"/>
              </p:ext>
            </p:extLst>
          </p:nvPr>
        </p:nvGraphicFramePr>
        <p:xfrm>
          <a:off x="1025486" y="1384453"/>
          <a:ext cx="7648500" cy="4467416"/>
        </p:xfrm>
        <a:graphic>
          <a:graphicData uri="http://schemas.openxmlformats.org/drawingml/2006/table">
            <a:tbl>
              <a:tblPr>
                <a:tableStyleId>{2D5ABB26-0587-4C30-8999-92F81FD0307C}</a:tableStyleId>
              </a:tblPr>
              <a:tblGrid>
                <a:gridCol w="2852060"/>
                <a:gridCol w="4796440"/>
              </a:tblGrid>
              <a:tr h="457200">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r>
                        <a:rPr kumimoji="0" lang="en-US" sz="1800" b="1" u="none" strike="noStrike" cap="none" normalizeH="0" baseline="0" dirty="0" smtClean="0">
                          <a:ln>
                            <a:noFill/>
                          </a:ln>
                          <a:solidFill>
                            <a:srgbClr val="00467F"/>
                          </a:solidFill>
                          <a:effectLst/>
                        </a:rPr>
                        <a:t>Process</a:t>
                      </a:r>
                      <a:endParaRPr kumimoji="0" lang="en-US" sz="1800" b="1" i="0" u="none" strike="noStrike" cap="none" normalizeH="0" baseline="0" dirty="0" smtClean="0">
                        <a:ln>
                          <a:noFill/>
                        </a:ln>
                        <a:solidFill>
                          <a:srgbClr val="00467F"/>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r>
                        <a:rPr kumimoji="0" lang="en-US" sz="1800" b="1" u="none" strike="noStrike" cap="none" normalizeH="0" baseline="0" dirty="0" smtClean="0">
                          <a:ln>
                            <a:noFill/>
                          </a:ln>
                          <a:solidFill>
                            <a:srgbClr val="00467F"/>
                          </a:solidFill>
                          <a:effectLst/>
                        </a:rPr>
                        <a:t>Problem</a:t>
                      </a:r>
                      <a:endParaRPr kumimoji="0" lang="en-US" sz="1800" b="1" i="0" u="none" strike="noStrike" cap="none" normalizeH="0" baseline="0" dirty="0" smtClean="0">
                        <a:ln>
                          <a:noFill/>
                        </a:ln>
                        <a:solidFill>
                          <a:srgbClr val="00467F"/>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r>
              <a:tr h="457200">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57200">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71500">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03112">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31608">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defRPr/>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71500">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defRPr/>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6875">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42913">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Franklin Gothic Book"/>
                        <a:cs typeface="Franklin Gothic Book"/>
                      </a:endParaRPr>
                    </a:p>
                  </a:txBody>
                  <a:tcPr anchor="ct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1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dirty="0" smtClean="0">
                        <a:ln>
                          <a:noFill/>
                        </a:ln>
                        <a:solidFill>
                          <a:schemeClr val="tx1"/>
                        </a:solidFill>
                        <a:effectLst/>
                        <a:latin typeface="Franklin Gothic Book"/>
                        <a:cs typeface="Franklin Gothic Book"/>
                      </a:endParaRPr>
                    </a:p>
                  </a:txBody>
                  <a:tcPr anchor="ct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15" name="TextBox 1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6-3</a:t>
            </a:r>
            <a:endParaRPr lang="en-US" sz="1400" dirty="0">
              <a:solidFill>
                <a:srgbClr val="002C54"/>
              </a:solidFill>
              <a:latin typeface="Arial Black" pitchFamily="34" charset="0"/>
            </a:endParaRPr>
          </a:p>
        </p:txBody>
      </p:sp>
      <p:sp>
        <p:nvSpPr>
          <p:cNvPr id="3" name="TextBox 2"/>
          <p:cNvSpPr txBox="1"/>
          <p:nvPr/>
        </p:nvSpPr>
        <p:spPr>
          <a:xfrm>
            <a:off x="1020965" y="1887376"/>
            <a:ext cx="2656149" cy="369332"/>
          </a:xfrm>
          <a:prstGeom prst="rect">
            <a:avLst/>
          </a:prstGeom>
          <a:noFill/>
        </p:spPr>
        <p:txBody>
          <a:bodyPr wrap="square" rtlCol="0">
            <a:spAutoFit/>
          </a:bodyPr>
          <a:lstStyle/>
          <a:p>
            <a:pPr lvl="0"/>
            <a:r>
              <a:rPr lang="en-US" dirty="0"/>
              <a:t>Strategic </a:t>
            </a:r>
            <a:r>
              <a:rPr lang="en-US" dirty="0" smtClean="0"/>
              <a:t>Planning</a:t>
            </a:r>
            <a:endParaRPr lang="en-US" b="1" dirty="0">
              <a:latin typeface="Franklin Gothic Book"/>
              <a:cs typeface="Franklin Gothic Book"/>
            </a:endParaRPr>
          </a:p>
        </p:txBody>
      </p:sp>
      <p:sp>
        <p:nvSpPr>
          <p:cNvPr id="7" name="TextBox 6"/>
          <p:cNvSpPr txBox="1"/>
          <p:nvPr/>
        </p:nvSpPr>
        <p:spPr>
          <a:xfrm>
            <a:off x="3876323" y="1875835"/>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Lack of common direction among departments</a:t>
            </a:r>
            <a:endParaRPr lang="en-US" dirty="0">
              <a:latin typeface="Franklin Gothic Book"/>
              <a:cs typeface="Franklin Gothic Book"/>
            </a:endParaRPr>
          </a:p>
        </p:txBody>
      </p:sp>
      <p:sp>
        <p:nvSpPr>
          <p:cNvPr id="8" name="TextBox 7"/>
          <p:cNvSpPr txBox="1"/>
          <p:nvPr/>
        </p:nvSpPr>
        <p:spPr>
          <a:xfrm>
            <a:off x="1020965" y="2343885"/>
            <a:ext cx="2656149"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Project Planning</a:t>
            </a:r>
            <a:endParaRPr lang="en-US" b="1" dirty="0">
              <a:latin typeface="Franklin Gothic Book"/>
              <a:cs typeface="Franklin Gothic Book"/>
            </a:endParaRPr>
          </a:p>
        </p:txBody>
      </p:sp>
      <p:sp>
        <p:nvSpPr>
          <p:cNvPr id="9" name="TextBox 8"/>
          <p:cNvSpPr txBox="1"/>
          <p:nvPr/>
        </p:nvSpPr>
        <p:spPr>
          <a:xfrm>
            <a:off x="3876323" y="2343885"/>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A detailed plan is needed for a project</a:t>
            </a:r>
            <a:endParaRPr lang="en-US" dirty="0">
              <a:latin typeface="Franklin Gothic Book"/>
              <a:cs typeface="Franklin Gothic Book"/>
            </a:endParaRPr>
          </a:p>
        </p:txBody>
      </p:sp>
      <p:sp>
        <p:nvSpPr>
          <p:cNvPr id="10" name="TextBox 9"/>
          <p:cNvSpPr txBox="1"/>
          <p:nvPr/>
        </p:nvSpPr>
        <p:spPr>
          <a:xfrm>
            <a:off x="1020965" y="2916595"/>
            <a:ext cx="2656149"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Issue Resolution</a:t>
            </a:r>
            <a:endParaRPr lang="en-US" b="1" dirty="0">
              <a:latin typeface="Franklin Gothic Book"/>
              <a:cs typeface="Franklin Gothic Book"/>
            </a:endParaRPr>
          </a:p>
        </p:txBody>
      </p:sp>
      <p:sp>
        <p:nvSpPr>
          <p:cNvPr id="11" name="TextBox 10"/>
          <p:cNvSpPr txBox="1"/>
          <p:nvPr/>
        </p:nvSpPr>
        <p:spPr>
          <a:xfrm>
            <a:off x="3876323" y="2775493"/>
            <a:ext cx="4689763" cy="697114"/>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Disagreement surrounding how to resolve a specific issue</a:t>
            </a:r>
            <a:endParaRPr lang="en-US" dirty="0">
              <a:latin typeface="Franklin Gothic Book"/>
              <a:cs typeface="Franklin Gothic Book"/>
            </a:endParaRPr>
          </a:p>
        </p:txBody>
      </p:sp>
      <p:sp>
        <p:nvSpPr>
          <p:cNvPr id="12" name="TextBox 11"/>
          <p:cNvSpPr txBox="1"/>
          <p:nvPr/>
        </p:nvSpPr>
        <p:spPr>
          <a:xfrm>
            <a:off x="1020965" y="3530806"/>
            <a:ext cx="2656149" cy="397032"/>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smtClean="0"/>
              <a:t>Management Review</a:t>
            </a:r>
            <a:endParaRPr lang="en-US" b="1" dirty="0">
              <a:latin typeface="Franklin Gothic Book"/>
              <a:cs typeface="Franklin Gothic Book"/>
            </a:endParaRPr>
          </a:p>
        </p:txBody>
      </p:sp>
      <p:sp>
        <p:nvSpPr>
          <p:cNvPr id="13" name="TextBox 12"/>
          <p:cNvSpPr txBox="1"/>
          <p:nvPr/>
        </p:nvSpPr>
        <p:spPr>
          <a:xfrm>
            <a:off x="3876323" y="3525748"/>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Inefficient or ineffective organization</a:t>
            </a:r>
            <a:endParaRPr lang="en-US" dirty="0">
              <a:latin typeface="Franklin Gothic Book"/>
              <a:cs typeface="Franklin Gothic Book"/>
            </a:endParaRPr>
          </a:p>
        </p:txBody>
      </p:sp>
      <p:sp>
        <p:nvSpPr>
          <p:cNvPr id="16" name="TextBox 15"/>
          <p:cNvSpPr txBox="1"/>
          <p:nvPr/>
        </p:nvSpPr>
        <p:spPr>
          <a:xfrm>
            <a:off x="1020965" y="4012215"/>
            <a:ext cx="2656149"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Process Improvement</a:t>
            </a:r>
            <a:endParaRPr lang="en-US" b="1" dirty="0">
              <a:latin typeface="Franklin Gothic Book"/>
              <a:cs typeface="Franklin Gothic Book"/>
            </a:endParaRPr>
          </a:p>
        </p:txBody>
      </p:sp>
      <p:sp>
        <p:nvSpPr>
          <p:cNvPr id="17" name="TextBox 16"/>
          <p:cNvSpPr txBox="1"/>
          <p:nvPr/>
        </p:nvSpPr>
        <p:spPr>
          <a:xfrm>
            <a:off x="3876323" y="4012215"/>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defRPr/>
            </a:pPr>
            <a:r>
              <a:rPr lang="en-US" dirty="0"/>
              <a:t>Inefficient or ineffective process</a:t>
            </a:r>
            <a:endParaRPr lang="en-US" dirty="0">
              <a:latin typeface="Franklin Gothic Book"/>
              <a:cs typeface="Franklin Gothic Book"/>
            </a:endParaRPr>
          </a:p>
        </p:txBody>
      </p:sp>
      <p:sp>
        <p:nvSpPr>
          <p:cNvPr id="18" name="TextBox 17"/>
          <p:cNvSpPr txBox="1"/>
          <p:nvPr/>
        </p:nvSpPr>
        <p:spPr>
          <a:xfrm>
            <a:off x="1020965" y="4526825"/>
            <a:ext cx="2656149"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Process Re-engineering</a:t>
            </a:r>
            <a:endParaRPr lang="en-US" b="1" dirty="0">
              <a:latin typeface="Franklin Gothic Book"/>
              <a:cs typeface="Franklin Gothic Book"/>
            </a:endParaRPr>
          </a:p>
        </p:txBody>
      </p:sp>
      <p:sp>
        <p:nvSpPr>
          <p:cNvPr id="19" name="TextBox 18"/>
          <p:cNvSpPr txBox="1"/>
          <p:nvPr/>
        </p:nvSpPr>
        <p:spPr>
          <a:xfrm>
            <a:off x="3876323" y="4526825"/>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defRPr/>
            </a:pPr>
            <a:r>
              <a:rPr lang="en-US" dirty="0"/>
              <a:t>Inefficient or ineffective process</a:t>
            </a:r>
            <a:endParaRPr lang="en-US" dirty="0">
              <a:latin typeface="Franklin Gothic Book"/>
              <a:cs typeface="Franklin Gothic Book"/>
            </a:endParaRPr>
          </a:p>
        </p:txBody>
      </p:sp>
      <p:sp>
        <p:nvSpPr>
          <p:cNvPr id="20" name="TextBox 19"/>
          <p:cNvSpPr txBox="1"/>
          <p:nvPr/>
        </p:nvSpPr>
        <p:spPr>
          <a:xfrm>
            <a:off x="1020965" y="5008233"/>
            <a:ext cx="2656149"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Procedure Design</a:t>
            </a:r>
            <a:endParaRPr lang="en-US" b="1" dirty="0">
              <a:latin typeface="Franklin Gothic Book"/>
              <a:cs typeface="Franklin Gothic Book"/>
            </a:endParaRPr>
          </a:p>
        </p:txBody>
      </p:sp>
      <p:sp>
        <p:nvSpPr>
          <p:cNvPr id="21" name="TextBox 20"/>
          <p:cNvSpPr txBox="1"/>
          <p:nvPr/>
        </p:nvSpPr>
        <p:spPr>
          <a:xfrm>
            <a:off x="3876323" y="5011476"/>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A process is poorly documented</a:t>
            </a:r>
            <a:endParaRPr lang="en-US" dirty="0">
              <a:latin typeface="Franklin Gothic Book"/>
              <a:cs typeface="Franklin Gothic Book"/>
            </a:endParaRPr>
          </a:p>
        </p:txBody>
      </p:sp>
      <p:sp>
        <p:nvSpPr>
          <p:cNvPr id="22" name="TextBox 21"/>
          <p:cNvSpPr txBox="1"/>
          <p:nvPr/>
        </p:nvSpPr>
        <p:spPr>
          <a:xfrm>
            <a:off x="1020965" y="5467453"/>
            <a:ext cx="2855358"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Information Needs Analysis</a:t>
            </a:r>
            <a:endParaRPr lang="en-US" b="1" dirty="0">
              <a:latin typeface="Franklin Gothic Book"/>
              <a:cs typeface="Franklin Gothic Book"/>
            </a:endParaRPr>
          </a:p>
        </p:txBody>
      </p:sp>
      <p:sp>
        <p:nvSpPr>
          <p:cNvPr id="23" name="TextBox 22"/>
          <p:cNvSpPr txBox="1"/>
          <p:nvPr/>
        </p:nvSpPr>
        <p:spPr>
          <a:xfrm>
            <a:off x="3876323" y="5435045"/>
            <a:ext cx="4689763" cy="392415"/>
          </a:xfrm>
          <a:prstGeom prst="rect">
            <a:avLst/>
          </a:prstGeom>
          <a:noFill/>
        </p:spPr>
        <p:txBody>
          <a:bodyPr wrap="square" rtlCol="0">
            <a:spAutoFit/>
          </a:bodyPr>
          <a:lstStyle/>
          <a:p>
            <a:pPr lvl="0" defTabSz="914400" fontAlgn="base">
              <a:lnSpc>
                <a:spcPct val="110000"/>
              </a:lnSpc>
              <a:spcBef>
                <a:spcPct val="20000"/>
              </a:spcBef>
              <a:spcAft>
                <a:spcPct val="0"/>
              </a:spcAft>
              <a:buClr>
                <a:schemeClr val="folHlink"/>
              </a:buClr>
              <a:buSzPct val="60000"/>
            </a:pPr>
            <a:r>
              <a:rPr lang="en-US" dirty="0"/>
              <a:t>The right information systems are not in place</a:t>
            </a:r>
            <a:endParaRPr lang="en-US" dirty="0">
              <a:latin typeface="Franklin Gothic Book"/>
              <a:cs typeface="Franklin Gothic Book"/>
            </a:endParaRPr>
          </a:p>
        </p:txBody>
      </p:sp>
    </p:spTree>
    <p:extLst>
      <p:ext uri="{BB962C8B-B14F-4D97-AF65-F5344CB8AC3E}">
        <p14:creationId xmlns:p14="http://schemas.microsoft.com/office/powerpoint/2010/main" val="1074657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29" name="Slide Number Placeholder 28"/>
          <p:cNvSpPr>
            <a:spLocks noGrp="1"/>
          </p:cNvSpPr>
          <p:nvPr>
            <p:ph type="sldNum" sz="quarter" idx="10"/>
          </p:nvPr>
        </p:nvSpPr>
        <p:spPr/>
        <p:txBody>
          <a:bodyPr/>
          <a:lstStyle/>
          <a:p>
            <a:fld id="{D3A7A54F-1440-6D43-BEC7-AA5E25BCB837}" type="slidenum">
              <a:rPr lang="en-US" smtClean="0"/>
              <a:pPr/>
              <a:t>8</a:t>
            </a:fld>
            <a:endParaRPr lang="en-US" dirty="0"/>
          </a:p>
        </p:txBody>
      </p:sp>
      <p:graphicFrame>
        <p:nvGraphicFramePr>
          <p:cNvPr id="6" name="Group 42"/>
          <p:cNvGraphicFramePr>
            <a:graphicFrameLocks/>
          </p:cNvGraphicFramePr>
          <p:nvPr>
            <p:extLst>
              <p:ext uri="{D42A27DB-BD31-4B8C-83A1-F6EECF244321}">
                <p14:modId xmlns:p14="http://schemas.microsoft.com/office/powerpoint/2010/main" val="3604047006"/>
              </p:ext>
            </p:extLst>
          </p:nvPr>
        </p:nvGraphicFramePr>
        <p:xfrm>
          <a:off x="1009035" y="1162022"/>
          <a:ext cx="7620000" cy="4794211"/>
        </p:xfrm>
        <a:graphic>
          <a:graphicData uri="http://schemas.openxmlformats.org/drawingml/2006/table">
            <a:tbl>
              <a:tblPr>
                <a:tableStyleId>{2D5ABB26-0587-4C30-8999-92F81FD0307C}</a:tableStyleId>
              </a:tblPr>
              <a:tblGrid>
                <a:gridCol w="1970088"/>
                <a:gridCol w="2982912"/>
                <a:gridCol w="2667000"/>
              </a:tblGrid>
              <a:tr h="448207">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solidFill>
                            <a:srgbClr val="00467F"/>
                          </a:solidFill>
                          <a:effectLst/>
                        </a:rPr>
                        <a:t>Problem</a:t>
                      </a:r>
                      <a:endParaRPr kumimoji="0" lang="en-US" sz="1900" b="1" i="0" u="none" strike="noStrike" cap="none" normalizeH="0" baseline="0" dirty="0" smtClean="0">
                        <a:ln>
                          <a:noFill/>
                        </a:ln>
                        <a:solidFill>
                          <a:srgbClr val="00467F"/>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smtClean="0">
                          <a:ln>
                            <a:noFill/>
                          </a:ln>
                          <a:solidFill>
                            <a:srgbClr val="00467F"/>
                          </a:solidFill>
                          <a:effectLst/>
                        </a:rPr>
                        <a:t>Process</a:t>
                      </a:r>
                      <a:endParaRPr kumimoji="0" lang="en-US" sz="1900" b="1" i="0" u="none" strike="noStrike" cap="none" normalizeH="0" baseline="0" dirty="0" smtClean="0">
                        <a:ln>
                          <a:noFill/>
                        </a:ln>
                        <a:solidFill>
                          <a:srgbClr val="00467F"/>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1" i="0" u="none" strike="noStrike" cap="none" normalizeH="0" baseline="0" dirty="0" smtClean="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4" name="TextBox 3"/>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
        <p:nvSpPr>
          <p:cNvPr id="3" name="TextBox 2"/>
          <p:cNvSpPr txBox="1"/>
          <p:nvPr/>
        </p:nvSpPr>
        <p:spPr>
          <a:xfrm>
            <a:off x="979460" y="1618529"/>
            <a:ext cx="1809502" cy="369332"/>
          </a:xfrm>
          <a:prstGeom prst="rect">
            <a:avLst/>
          </a:prstGeom>
          <a:noFill/>
        </p:spPr>
        <p:txBody>
          <a:bodyPr wrap="square" rtlCol="0">
            <a:spAutoFit/>
          </a:bodyPr>
          <a:lstStyle/>
          <a:p>
            <a:pPr lvl="0"/>
            <a:r>
              <a:rPr lang="en-US" dirty="0" smtClean="0"/>
              <a:t>1. Computer Mfr.</a:t>
            </a:r>
            <a:endParaRPr lang="en-US" dirty="0"/>
          </a:p>
        </p:txBody>
      </p:sp>
      <p:sp>
        <p:nvSpPr>
          <p:cNvPr id="5" name="TextBox 4"/>
          <p:cNvSpPr txBox="1"/>
          <p:nvPr/>
        </p:nvSpPr>
        <p:spPr>
          <a:xfrm>
            <a:off x="3079473" y="1618529"/>
            <a:ext cx="2730853" cy="369332"/>
          </a:xfrm>
          <a:prstGeom prst="rect">
            <a:avLst/>
          </a:prstGeom>
          <a:noFill/>
        </p:spPr>
        <p:txBody>
          <a:bodyPr wrap="square" rtlCol="0">
            <a:spAutoFit/>
          </a:bodyPr>
          <a:lstStyle/>
          <a:p>
            <a:pPr lvl="0"/>
            <a:r>
              <a:rPr lang="en-US" dirty="0"/>
              <a:t>Evaluate </a:t>
            </a:r>
            <a:r>
              <a:rPr lang="en-US" dirty="0" smtClean="0"/>
              <a:t>alternatives</a:t>
            </a:r>
            <a:endParaRPr lang="en-US" dirty="0"/>
          </a:p>
        </p:txBody>
      </p:sp>
      <p:sp>
        <p:nvSpPr>
          <p:cNvPr id="7" name="TextBox 6"/>
          <p:cNvSpPr txBox="1"/>
          <p:nvPr/>
        </p:nvSpPr>
        <p:spPr>
          <a:xfrm>
            <a:off x="6067640" y="1618529"/>
            <a:ext cx="2207924" cy="369332"/>
          </a:xfrm>
          <a:prstGeom prst="rect">
            <a:avLst/>
          </a:prstGeom>
          <a:noFill/>
        </p:spPr>
        <p:txBody>
          <a:bodyPr wrap="square" rtlCol="0">
            <a:spAutoFit/>
          </a:bodyPr>
          <a:lstStyle/>
          <a:p>
            <a:pPr lvl="0"/>
            <a:r>
              <a:rPr lang="en-US" b="1" dirty="0"/>
              <a:t>Issue </a:t>
            </a:r>
            <a:r>
              <a:rPr lang="en-US" b="1" dirty="0" smtClean="0"/>
              <a:t>Resolution</a:t>
            </a:r>
            <a:endParaRPr lang="en-US" b="1" dirty="0"/>
          </a:p>
        </p:txBody>
      </p:sp>
      <p:sp>
        <p:nvSpPr>
          <p:cNvPr id="8" name="TextBox 7"/>
          <p:cNvSpPr txBox="1"/>
          <p:nvPr/>
        </p:nvSpPr>
        <p:spPr>
          <a:xfrm>
            <a:off x="979460" y="2075038"/>
            <a:ext cx="1809502"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2. Fundraising </a:t>
            </a:r>
            <a:r>
              <a:rPr lang="en-US" dirty="0"/>
              <a:t>/ community org</a:t>
            </a:r>
          </a:p>
        </p:txBody>
      </p:sp>
      <p:sp>
        <p:nvSpPr>
          <p:cNvPr id="9" name="TextBox 8"/>
          <p:cNvSpPr txBox="1"/>
          <p:nvPr/>
        </p:nvSpPr>
        <p:spPr>
          <a:xfrm>
            <a:off x="3079473" y="2213537"/>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Mission, direction</a:t>
            </a:r>
          </a:p>
        </p:txBody>
      </p:sp>
      <p:sp>
        <p:nvSpPr>
          <p:cNvPr id="10" name="TextBox 9"/>
          <p:cNvSpPr txBox="1"/>
          <p:nvPr/>
        </p:nvSpPr>
        <p:spPr>
          <a:xfrm>
            <a:off x="6067640" y="2213537"/>
            <a:ext cx="2207924"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Strategic Planning</a:t>
            </a:r>
          </a:p>
        </p:txBody>
      </p:sp>
      <p:sp>
        <p:nvSpPr>
          <p:cNvPr id="11" name="TextBox 10"/>
          <p:cNvSpPr txBox="1"/>
          <p:nvPr/>
        </p:nvSpPr>
        <p:spPr>
          <a:xfrm>
            <a:off x="979460" y="2717218"/>
            <a:ext cx="1983806"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3. Garbage collect.</a:t>
            </a:r>
          </a:p>
        </p:txBody>
      </p:sp>
      <p:sp>
        <p:nvSpPr>
          <p:cNvPr id="12" name="TextBox 11"/>
          <p:cNvSpPr txBox="1"/>
          <p:nvPr/>
        </p:nvSpPr>
        <p:spPr>
          <a:xfrm>
            <a:off x="3079473" y="2717218"/>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Details of implementing</a:t>
            </a:r>
          </a:p>
        </p:txBody>
      </p:sp>
      <p:sp>
        <p:nvSpPr>
          <p:cNvPr id="13" name="TextBox 12"/>
          <p:cNvSpPr txBox="1"/>
          <p:nvPr/>
        </p:nvSpPr>
        <p:spPr>
          <a:xfrm>
            <a:off x="6067640" y="2717218"/>
            <a:ext cx="2207924"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Project Planning</a:t>
            </a:r>
          </a:p>
        </p:txBody>
      </p:sp>
      <p:sp>
        <p:nvSpPr>
          <p:cNvPr id="14" name="TextBox 13"/>
          <p:cNvSpPr txBox="1"/>
          <p:nvPr/>
        </p:nvSpPr>
        <p:spPr>
          <a:xfrm>
            <a:off x="979460" y="3144136"/>
            <a:ext cx="1983806"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4. Retailer </a:t>
            </a:r>
            <a:r>
              <a:rPr lang="en-US" dirty="0"/>
              <a:t>systems</a:t>
            </a:r>
          </a:p>
        </p:txBody>
      </p:sp>
      <p:sp>
        <p:nvSpPr>
          <p:cNvPr id="15" name="TextBox 14"/>
          <p:cNvSpPr txBox="1"/>
          <p:nvPr/>
        </p:nvSpPr>
        <p:spPr>
          <a:xfrm>
            <a:off x="3079473" y="3144136"/>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Strategies</a:t>
            </a:r>
          </a:p>
        </p:txBody>
      </p:sp>
      <p:sp>
        <p:nvSpPr>
          <p:cNvPr id="16" name="TextBox 15"/>
          <p:cNvSpPr txBox="1"/>
          <p:nvPr/>
        </p:nvSpPr>
        <p:spPr>
          <a:xfrm>
            <a:off x="6067640" y="3144136"/>
            <a:ext cx="2207924"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Strategic Planning</a:t>
            </a:r>
          </a:p>
        </p:txBody>
      </p:sp>
      <p:sp>
        <p:nvSpPr>
          <p:cNvPr id="17" name="TextBox 16"/>
          <p:cNvSpPr txBox="1"/>
          <p:nvPr/>
        </p:nvSpPr>
        <p:spPr>
          <a:xfrm>
            <a:off x="979460" y="3567986"/>
            <a:ext cx="1983806"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5. Buns</a:t>
            </a:r>
            <a:r>
              <a:rPr lang="en-US" dirty="0"/>
              <a:t>/rolls manufacturer</a:t>
            </a:r>
          </a:p>
        </p:txBody>
      </p:sp>
      <p:sp>
        <p:nvSpPr>
          <p:cNvPr id="18" name="TextBox 17"/>
          <p:cNvSpPr txBox="1"/>
          <p:nvPr/>
        </p:nvSpPr>
        <p:spPr>
          <a:xfrm>
            <a:off x="3079473" y="3706485"/>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Yield is low, how to fix it</a:t>
            </a:r>
          </a:p>
        </p:txBody>
      </p:sp>
      <p:sp>
        <p:nvSpPr>
          <p:cNvPr id="19" name="TextBox 18"/>
          <p:cNvSpPr txBox="1"/>
          <p:nvPr/>
        </p:nvSpPr>
        <p:spPr>
          <a:xfrm>
            <a:off x="6067640" y="3706485"/>
            <a:ext cx="2456938"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Process Improvement</a:t>
            </a:r>
          </a:p>
        </p:txBody>
      </p:sp>
      <p:sp>
        <p:nvSpPr>
          <p:cNvPr id="20" name="TextBox 19"/>
          <p:cNvSpPr txBox="1"/>
          <p:nvPr/>
        </p:nvSpPr>
        <p:spPr>
          <a:xfrm>
            <a:off x="979460" y="4223694"/>
            <a:ext cx="1983806"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6. Government </a:t>
            </a:r>
            <a:r>
              <a:rPr lang="en-US" dirty="0"/>
              <a:t>purchase orders</a:t>
            </a:r>
          </a:p>
        </p:txBody>
      </p:sp>
      <p:sp>
        <p:nvSpPr>
          <p:cNvPr id="21" name="TextBox 20"/>
          <p:cNvSpPr txBox="1"/>
          <p:nvPr/>
        </p:nvSpPr>
        <p:spPr>
          <a:xfrm>
            <a:off x="3079473" y="4362193"/>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Process is slow, streamline</a:t>
            </a:r>
          </a:p>
        </p:txBody>
      </p:sp>
      <p:sp>
        <p:nvSpPr>
          <p:cNvPr id="22" name="TextBox 21"/>
          <p:cNvSpPr txBox="1"/>
          <p:nvPr/>
        </p:nvSpPr>
        <p:spPr>
          <a:xfrm>
            <a:off x="6067639" y="4362193"/>
            <a:ext cx="2561395"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Process Improvement</a:t>
            </a:r>
          </a:p>
        </p:txBody>
      </p:sp>
      <p:sp>
        <p:nvSpPr>
          <p:cNvPr id="23" name="TextBox 22"/>
          <p:cNvSpPr txBox="1"/>
          <p:nvPr/>
        </p:nvSpPr>
        <p:spPr>
          <a:xfrm>
            <a:off x="979460" y="4865338"/>
            <a:ext cx="1983806"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7. Hardware </a:t>
            </a:r>
            <a:r>
              <a:rPr lang="en-US" dirty="0"/>
              <a:t>/ cable</a:t>
            </a:r>
          </a:p>
        </p:txBody>
      </p:sp>
      <p:sp>
        <p:nvSpPr>
          <p:cNvPr id="24" name="TextBox 23"/>
          <p:cNvSpPr txBox="1"/>
          <p:nvPr/>
        </p:nvSpPr>
        <p:spPr>
          <a:xfrm>
            <a:off x="3079473" y="4865338"/>
            <a:ext cx="2730853"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Not satisfied, product development process</a:t>
            </a:r>
          </a:p>
        </p:txBody>
      </p:sp>
      <p:sp>
        <p:nvSpPr>
          <p:cNvPr id="25" name="TextBox 24"/>
          <p:cNvSpPr txBox="1"/>
          <p:nvPr/>
        </p:nvSpPr>
        <p:spPr>
          <a:xfrm>
            <a:off x="6067640" y="5003837"/>
            <a:ext cx="2672750"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Process Re-engineering</a:t>
            </a:r>
          </a:p>
        </p:txBody>
      </p:sp>
      <p:sp>
        <p:nvSpPr>
          <p:cNvPr id="26" name="TextBox 25"/>
          <p:cNvSpPr txBox="1"/>
          <p:nvPr/>
        </p:nvSpPr>
        <p:spPr>
          <a:xfrm>
            <a:off x="987760" y="5589426"/>
            <a:ext cx="1983806"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smtClean="0"/>
              <a:t>8. Hotel </a:t>
            </a:r>
            <a:r>
              <a:rPr lang="en-US" dirty="0"/>
              <a:t>chain</a:t>
            </a:r>
          </a:p>
        </p:txBody>
      </p:sp>
      <p:sp>
        <p:nvSpPr>
          <p:cNvPr id="27" name="TextBox 26"/>
          <p:cNvSpPr txBox="1"/>
          <p:nvPr/>
        </p:nvSpPr>
        <p:spPr>
          <a:xfrm>
            <a:off x="3079473" y="5589426"/>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t>Miscommunications</a:t>
            </a:r>
          </a:p>
        </p:txBody>
      </p:sp>
      <p:sp>
        <p:nvSpPr>
          <p:cNvPr id="28" name="TextBox 27"/>
          <p:cNvSpPr txBox="1"/>
          <p:nvPr/>
        </p:nvSpPr>
        <p:spPr>
          <a:xfrm>
            <a:off x="6067640" y="5589426"/>
            <a:ext cx="2672750"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t>???</a:t>
            </a:r>
          </a:p>
        </p:txBody>
      </p:sp>
      <p:sp>
        <p:nvSpPr>
          <p:cNvPr id="30" name="TextBox 29"/>
          <p:cNvSpPr txBox="1"/>
          <p:nvPr/>
        </p:nvSpPr>
        <p:spPr>
          <a:xfrm>
            <a:off x="8754150" y="532183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864089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0"/>
                                  </p:iterate>
                                  <p:childTnLst>
                                    <p:set>
                                      <p:cBhvr>
                                        <p:cTn id="12" dur="1" fill="hold">
                                          <p:stCondLst>
                                            <p:cond delay="0"/>
                                          </p:stCondLst>
                                        </p:cTn>
                                        <p:tgtEl>
                                          <p:spTgt spid="7"/>
                                        </p:tgtEl>
                                        <p:attrNameLst>
                                          <p:attrName>style.visibility</p:attrName>
                                        </p:attrNameLst>
                                      </p:cBhvr>
                                      <p:to>
                                        <p:strVal val="visible"/>
                                      </p:to>
                                    </p:set>
                                  </p:childTnLst>
                                </p:cTn>
                              </p:par>
                              <p:par>
                                <p:cTn id="13" presetID="16" presetClass="emph" presetSubtype="0" fill="hold" grpId="0" nodeType="withEffect">
                                  <p:stCondLst>
                                    <p:cond delay="0"/>
                                  </p:stCondLst>
                                  <p:iterate type="lt">
                                    <p:tmPct val="4000"/>
                                  </p:iterate>
                                  <p:childTnLst>
                                    <p:set>
                                      <p:cBhvr override="childStyle">
                                        <p:cTn id="14" dur="500" fill="hold"/>
                                        <p:tgtEl>
                                          <p:spTgt spid="7"/>
                                        </p:tgtEl>
                                        <p:attrNameLst>
                                          <p:attrName>style.color</p:attrName>
                                        </p:attrNameLst>
                                      </p:cBhvr>
                                      <p:to>
                                        <p:clrVal>
                                          <a:schemeClr val="accent2"/>
                                        </p:clrVal>
                                      </p:to>
                                    </p:set>
                                    <p:set>
                                      <p:cBhvr>
                                        <p:cTn id="15" dur="500" fill="hold"/>
                                        <p:tgtEl>
                                          <p:spTgt spid="7"/>
                                        </p:tgtEl>
                                        <p:attrNameLst>
                                          <p:attrName>fillcolor</p:attrName>
                                        </p:attrNameLst>
                                      </p:cBhvr>
                                      <p:to>
                                        <p:clrVal>
                                          <a:schemeClr val="accent2"/>
                                        </p:clrVal>
                                      </p:to>
                                    </p:set>
                                    <p:set>
                                      <p:cBhvr>
                                        <p:cTn id="16" dur="500" fill="hold"/>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type="lt">
                                    <p:tmAbs val="0"/>
                                  </p:iterate>
                                  <p:childTnLst>
                                    <p:set>
                                      <p:cBhvr>
                                        <p:cTn id="26" dur="1" fill="hold">
                                          <p:stCondLst>
                                            <p:cond delay="0"/>
                                          </p:stCondLst>
                                        </p:cTn>
                                        <p:tgtEl>
                                          <p:spTgt spid="10"/>
                                        </p:tgtEl>
                                        <p:attrNameLst>
                                          <p:attrName>style.visibility</p:attrName>
                                        </p:attrNameLst>
                                      </p:cBhvr>
                                      <p:to>
                                        <p:strVal val="visible"/>
                                      </p:to>
                                    </p:set>
                                  </p:childTnLst>
                                </p:cTn>
                              </p:par>
                              <p:par>
                                <p:cTn id="27" presetID="16" presetClass="emph" presetSubtype="0" fill="hold" grpId="0" nodeType="withEffect">
                                  <p:stCondLst>
                                    <p:cond delay="0"/>
                                  </p:stCondLst>
                                  <p:iterate type="lt">
                                    <p:tmPct val="4000"/>
                                  </p:iterate>
                                  <p:childTnLst>
                                    <p:set>
                                      <p:cBhvr override="childStyle">
                                        <p:cTn id="28" dur="500" fill="hold"/>
                                        <p:tgtEl>
                                          <p:spTgt spid="10"/>
                                        </p:tgtEl>
                                        <p:attrNameLst>
                                          <p:attrName>style.color</p:attrName>
                                        </p:attrNameLst>
                                      </p:cBhvr>
                                      <p:to>
                                        <p:clrVal>
                                          <a:schemeClr val="accent2"/>
                                        </p:clrVal>
                                      </p:to>
                                    </p:set>
                                    <p:set>
                                      <p:cBhvr>
                                        <p:cTn id="29" dur="500" fill="hold"/>
                                        <p:tgtEl>
                                          <p:spTgt spid="10"/>
                                        </p:tgtEl>
                                        <p:attrNameLst>
                                          <p:attrName>fillcolor</p:attrName>
                                        </p:attrNameLst>
                                      </p:cBhvr>
                                      <p:to>
                                        <p:clrVal>
                                          <a:schemeClr val="accent2"/>
                                        </p:clrVal>
                                      </p:to>
                                    </p:set>
                                    <p:set>
                                      <p:cBhvr>
                                        <p:cTn id="30" dur="500" fill="hold"/>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0"/>
                                  </p:iterate>
                                  <p:childTnLst>
                                    <p:set>
                                      <p:cBhvr>
                                        <p:cTn id="40" dur="1" fill="hold">
                                          <p:stCondLst>
                                            <p:cond delay="0"/>
                                          </p:stCondLst>
                                        </p:cTn>
                                        <p:tgtEl>
                                          <p:spTgt spid="13"/>
                                        </p:tgtEl>
                                        <p:attrNameLst>
                                          <p:attrName>style.visibility</p:attrName>
                                        </p:attrNameLst>
                                      </p:cBhvr>
                                      <p:to>
                                        <p:strVal val="visible"/>
                                      </p:to>
                                    </p:set>
                                  </p:childTnLst>
                                </p:cTn>
                              </p:par>
                              <p:par>
                                <p:cTn id="41" presetID="16" presetClass="emph" presetSubtype="0" fill="hold" grpId="1" nodeType="withEffect">
                                  <p:stCondLst>
                                    <p:cond delay="0"/>
                                  </p:stCondLst>
                                  <p:iterate type="lt">
                                    <p:tmPct val="4000"/>
                                  </p:iterate>
                                  <p:childTnLst>
                                    <p:set>
                                      <p:cBhvr override="childStyle">
                                        <p:cTn id="42" dur="500" fill="hold"/>
                                        <p:tgtEl>
                                          <p:spTgt spid="13"/>
                                        </p:tgtEl>
                                        <p:attrNameLst>
                                          <p:attrName>style.color</p:attrName>
                                        </p:attrNameLst>
                                      </p:cBhvr>
                                      <p:to>
                                        <p:clrVal>
                                          <a:schemeClr val="accent2"/>
                                        </p:clrVal>
                                      </p:to>
                                    </p:set>
                                    <p:set>
                                      <p:cBhvr>
                                        <p:cTn id="43" dur="500" fill="hold"/>
                                        <p:tgtEl>
                                          <p:spTgt spid="13"/>
                                        </p:tgtEl>
                                        <p:attrNameLst>
                                          <p:attrName>fillcolor</p:attrName>
                                        </p:attrNameLst>
                                      </p:cBhvr>
                                      <p:to>
                                        <p:clrVal>
                                          <a:schemeClr val="accent2"/>
                                        </p:clrVal>
                                      </p:to>
                                    </p:set>
                                    <p:set>
                                      <p:cBhvr>
                                        <p:cTn id="44" dur="500" fill="hold"/>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type="lt">
                                    <p:tmAbs val="0"/>
                                  </p:iterate>
                                  <p:childTnLst>
                                    <p:set>
                                      <p:cBhvr>
                                        <p:cTn id="54" dur="1" fill="hold">
                                          <p:stCondLst>
                                            <p:cond delay="0"/>
                                          </p:stCondLst>
                                        </p:cTn>
                                        <p:tgtEl>
                                          <p:spTgt spid="16"/>
                                        </p:tgtEl>
                                        <p:attrNameLst>
                                          <p:attrName>style.visibility</p:attrName>
                                        </p:attrNameLst>
                                      </p:cBhvr>
                                      <p:to>
                                        <p:strVal val="visible"/>
                                      </p:to>
                                    </p:set>
                                  </p:childTnLst>
                                </p:cTn>
                              </p:par>
                              <p:par>
                                <p:cTn id="55" presetID="16" presetClass="emph" presetSubtype="0" fill="hold" grpId="1" nodeType="withEffect">
                                  <p:stCondLst>
                                    <p:cond delay="0"/>
                                  </p:stCondLst>
                                  <p:iterate type="lt">
                                    <p:tmPct val="4000"/>
                                  </p:iterate>
                                  <p:childTnLst>
                                    <p:set>
                                      <p:cBhvr override="childStyle">
                                        <p:cTn id="56" dur="500" fill="hold"/>
                                        <p:tgtEl>
                                          <p:spTgt spid="16"/>
                                        </p:tgtEl>
                                        <p:attrNameLst>
                                          <p:attrName>style.color</p:attrName>
                                        </p:attrNameLst>
                                      </p:cBhvr>
                                      <p:to>
                                        <p:clrVal>
                                          <a:schemeClr val="accent2"/>
                                        </p:clrVal>
                                      </p:to>
                                    </p:set>
                                    <p:set>
                                      <p:cBhvr>
                                        <p:cTn id="57" dur="500" fill="hold"/>
                                        <p:tgtEl>
                                          <p:spTgt spid="16"/>
                                        </p:tgtEl>
                                        <p:attrNameLst>
                                          <p:attrName>fillcolor</p:attrName>
                                        </p:attrNameLst>
                                      </p:cBhvr>
                                      <p:to>
                                        <p:clrVal>
                                          <a:schemeClr val="accent2"/>
                                        </p:clrVal>
                                      </p:to>
                                    </p:set>
                                    <p:set>
                                      <p:cBhvr>
                                        <p:cTn id="58" dur="500" fill="hold"/>
                                        <p:tgtEl>
                                          <p:spTgt spid="16"/>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iterate type="lt">
                                    <p:tmAbs val="0"/>
                                  </p:iterate>
                                  <p:childTnLst>
                                    <p:set>
                                      <p:cBhvr>
                                        <p:cTn id="68" dur="1" fill="hold">
                                          <p:stCondLst>
                                            <p:cond delay="0"/>
                                          </p:stCondLst>
                                        </p:cTn>
                                        <p:tgtEl>
                                          <p:spTgt spid="19"/>
                                        </p:tgtEl>
                                        <p:attrNameLst>
                                          <p:attrName>style.visibility</p:attrName>
                                        </p:attrNameLst>
                                      </p:cBhvr>
                                      <p:to>
                                        <p:strVal val="visible"/>
                                      </p:to>
                                    </p:set>
                                  </p:childTnLst>
                                </p:cTn>
                              </p:par>
                              <p:par>
                                <p:cTn id="69" presetID="16" presetClass="emph" presetSubtype="0" fill="hold" grpId="1" nodeType="withEffect">
                                  <p:stCondLst>
                                    <p:cond delay="0"/>
                                  </p:stCondLst>
                                  <p:iterate type="lt">
                                    <p:tmPct val="4000"/>
                                  </p:iterate>
                                  <p:childTnLst>
                                    <p:set>
                                      <p:cBhvr override="childStyle">
                                        <p:cTn id="70" dur="500" fill="hold"/>
                                        <p:tgtEl>
                                          <p:spTgt spid="19"/>
                                        </p:tgtEl>
                                        <p:attrNameLst>
                                          <p:attrName>style.color</p:attrName>
                                        </p:attrNameLst>
                                      </p:cBhvr>
                                      <p:to>
                                        <p:clrVal>
                                          <a:schemeClr val="accent2"/>
                                        </p:clrVal>
                                      </p:to>
                                    </p:set>
                                    <p:set>
                                      <p:cBhvr>
                                        <p:cTn id="71" dur="500" fill="hold"/>
                                        <p:tgtEl>
                                          <p:spTgt spid="19"/>
                                        </p:tgtEl>
                                        <p:attrNameLst>
                                          <p:attrName>fillcolor</p:attrName>
                                        </p:attrNameLst>
                                      </p:cBhvr>
                                      <p:to>
                                        <p:clrVal>
                                          <a:schemeClr val="accent2"/>
                                        </p:clrVal>
                                      </p:to>
                                    </p:set>
                                    <p:set>
                                      <p:cBhvr>
                                        <p:cTn id="72" dur="500" fill="hold"/>
                                        <p:tgtEl>
                                          <p:spTgt spid="19"/>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iterate type="lt">
                                    <p:tmAbs val="0"/>
                                  </p:iterate>
                                  <p:childTnLst>
                                    <p:set>
                                      <p:cBhvr>
                                        <p:cTn id="82" dur="1" fill="hold">
                                          <p:stCondLst>
                                            <p:cond delay="0"/>
                                          </p:stCondLst>
                                        </p:cTn>
                                        <p:tgtEl>
                                          <p:spTgt spid="22"/>
                                        </p:tgtEl>
                                        <p:attrNameLst>
                                          <p:attrName>style.visibility</p:attrName>
                                        </p:attrNameLst>
                                      </p:cBhvr>
                                      <p:to>
                                        <p:strVal val="visible"/>
                                      </p:to>
                                    </p:set>
                                  </p:childTnLst>
                                </p:cTn>
                              </p:par>
                              <p:par>
                                <p:cTn id="83" presetID="16" presetClass="emph" presetSubtype="0" fill="hold" grpId="1" nodeType="withEffect">
                                  <p:stCondLst>
                                    <p:cond delay="0"/>
                                  </p:stCondLst>
                                  <p:iterate type="lt">
                                    <p:tmPct val="4000"/>
                                  </p:iterate>
                                  <p:childTnLst>
                                    <p:set>
                                      <p:cBhvr override="childStyle">
                                        <p:cTn id="84" dur="500" fill="hold"/>
                                        <p:tgtEl>
                                          <p:spTgt spid="22"/>
                                        </p:tgtEl>
                                        <p:attrNameLst>
                                          <p:attrName>style.color</p:attrName>
                                        </p:attrNameLst>
                                      </p:cBhvr>
                                      <p:to>
                                        <p:clrVal>
                                          <a:schemeClr val="accent2"/>
                                        </p:clrVal>
                                      </p:to>
                                    </p:set>
                                    <p:set>
                                      <p:cBhvr>
                                        <p:cTn id="85" dur="500" fill="hold"/>
                                        <p:tgtEl>
                                          <p:spTgt spid="22"/>
                                        </p:tgtEl>
                                        <p:attrNameLst>
                                          <p:attrName>fillcolor</p:attrName>
                                        </p:attrNameLst>
                                      </p:cBhvr>
                                      <p:to>
                                        <p:clrVal>
                                          <a:schemeClr val="accent2"/>
                                        </p:clrVal>
                                      </p:to>
                                    </p:set>
                                    <p:set>
                                      <p:cBhvr>
                                        <p:cTn id="86" dur="500" fill="hold"/>
                                        <p:tgtEl>
                                          <p:spTgt spid="22"/>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iterate type="lt">
                                    <p:tmAbs val="0"/>
                                  </p:iterate>
                                  <p:childTnLst>
                                    <p:set>
                                      <p:cBhvr>
                                        <p:cTn id="96" dur="1" fill="hold">
                                          <p:stCondLst>
                                            <p:cond delay="0"/>
                                          </p:stCondLst>
                                        </p:cTn>
                                        <p:tgtEl>
                                          <p:spTgt spid="25"/>
                                        </p:tgtEl>
                                        <p:attrNameLst>
                                          <p:attrName>style.visibility</p:attrName>
                                        </p:attrNameLst>
                                      </p:cBhvr>
                                      <p:to>
                                        <p:strVal val="visible"/>
                                      </p:to>
                                    </p:set>
                                  </p:childTnLst>
                                </p:cTn>
                              </p:par>
                              <p:par>
                                <p:cTn id="97" presetID="16" presetClass="emph" presetSubtype="0" fill="hold" grpId="1" nodeType="withEffect">
                                  <p:stCondLst>
                                    <p:cond delay="0"/>
                                  </p:stCondLst>
                                  <p:iterate type="lt">
                                    <p:tmPct val="4000"/>
                                  </p:iterate>
                                  <p:childTnLst>
                                    <p:set>
                                      <p:cBhvr override="childStyle">
                                        <p:cTn id="98" dur="500" fill="hold"/>
                                        <p:tgtEl>
                                          <p:spTgt spid="25"/>
                                        </p:tgtEl>
                                        <p:attrNameLst>
                                          <p:attrName>style.color</p:attrName>
                                        </p:attrNameLst>
                                      </p:cBhvr>
                                      <p:to>
                                        <p:clrVal>
                                          <a:schemeClr val="accent2"/>
                                        </p:clrVal>
                                      </p:to>
                                    </p:set>
                                    <p:set>
                                      <p:cBhvr>
                                        <p:cTn id="99" dur="500" fill="hold"/>
                                        <p:tgtEl>
                                          <p:spTgt spid="25"/>
                                        </p:tgtEl>
                                        <p:attrNameLst>
                                          <p:attrName>fillcolor</p:attrName>
                                        </p:attrNameLst>
                                      </p:cBhvr>
                                      <p:to>
                                        <p:clrVal>
                                          <a:schemeClr val="accent2"/>
                                        </p:clrVal>
                                      </p:to>
                                    </p:set>
                                    <p:set>
                                      <p:cBhvr>
                                        <p:cTn id="100" dur="500" fill="hold"/>
                                        <p:tgtEl>
                                          <p:spTgt spid="25"/>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iterate type="lt">
                                    <p:tmAbs val="0"/>
                                  </p:iterate>
                                  <p:childTnLst>
                                    <p:set>
                                      <p:cBhvr>
                                        <p:cTn id="110" dur="1" fill="hold">
                                          <p:stCondLst>
                                            <p:cond delay="0"/>
                                          </p:stCondLst>
                                        </p:cTn>
                                        <p:tgtEl>
                                          <p:spTgt spid="28"/>
                                        </p:tgtEl>
                                        <p:attrNameLst>
                                          <p:attrName>style.visibility</p:attrName>
                                        </p:attrNameLst>
                                      </p:cBhvr>
                                      <p:to>
                                        <p:strVal val="visible"/>
                                      </p:to>
                                    </p:set>
                                  </p:childTnLst>
                                </p:cTn>
                              </p:par>
                              <p:par>
                                <p:cTn id="111" presetID="16" presetClass="emph" presetSubtype="0" fill="hold" grpId="1" nodeType="withEffect">
                                  <p:stCondLst>
                                    <p:cond delay="0"/>
                                  </p:stCondLst>
                                  <p:iterate type="lt">
                                    <p:tmPct val="4000"/>
                                  </p:iterate>
                                  <p:childTnLst>
                                    <p:set>
                                      <p:cBhvr override="childStyle">
                                        <p:cTn id="112" dur="500" fill="hold"/>
                                        <p:tgtEl>
                                          <p:spTgt spid="28"/>
                                        </p:tgtEl>
                                        <p:attrNameLst>
                                          <p:attrName>style.color</p:attrName>
                                        </p:attrNameLst>
                                      </p:cBhvr>
                                      <p:to>
                                        <p:clrVal>
                                          <a:schemeClr val="accent2"/>
                                        </p:clrVal>
                                      </p:to>
                                    </p:set>
                                    <p:set>
                                      <p:cBhvr>
                                        <p:cTn id="113" dur="500" fill="hold"/>
                                        <p:tgtEl>
                                          <p:spTgt spid="28"/>
                                        </p:tgtEl>
                                        <p:attrNameLst>
                                          <p:attrName>fillcolor</p:attrName>
                                        </p:attrNameLst>
                                      </p:cBhvr>
                                      <p:to>
                                        <p:clrVal>
                                          <a:schemeClr val="accent2"/>
                                        </p:clrVal>
                                      </p:to>
                                    </p:set>
                                    <p:set>
                                      <p:cBhvr>
                                        <p:cTn id="114"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7" grpId="1"/>
      <p:bldP spid="8" grpId="0"/>
      <p:bldP spid="9" grpId="0"/>
      <p:bldP spid="10" grpId="0"/>
      <p:bldP spid="10" grpId="1"/>
      <p:bldP spid="11" grpId="0"/>
      <p:bldP spid="12" grpId="0"/>
      <p:bldP spid="13" grpId="0"/>
      <p:bldP spid="13" grpId="1"/>
      <p:bldP spid="14" grpId="0"/>
      <p:bldP spid="15" grpId="0"/>
      <p:bldP spid="16" grpId="0"/>
      <p:bldP spid="16" grpId="1"/>
      <p:bldP spid="17" grpId="0"/>
      <p:bldP spid="18" grpId="0"/>
      <p:bldP spid="19" grpId="0"/>
      <p:bldP spid="19" grpId="1"/>
      <p:bldP spid="20" grpId="0"/>
      <p:bldP spid="21" grpId="0"/>
      <p:bldP spid="22" grpId="0"/>
      <p:bldP spid="22" grpId="1"/>
      <p:bldP spid="23" grpId="0"/>
      <p:bldP spid="24" grpId="0"/>
      <p:bldP spid="25" grpId="0"/>
      <p:bldP spid="25" grpId="1"/>
      <p:bldP spid="26" grpId="0"/>
      <p:bldP spid="27" grpId="0"/>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Identifying Solution Processes</a:t>
            </a:r>
            <a:endParaRPr lang="en-US" dirty="0"/>
          </a:p>
        </p:txBody>
      </p:sp>
      <p:sp>
        <p:nvSpPr>
          <p:cNvPr id="3" name="Slide Number Placeholder 2"/>
          <p:cNvSpPr>
            <a:spLocks noGrp="1"/>
          </p:cNvSpPr>
          <p:nvPr>
            <p:ph type="sldNum" sz="quarter" idx="10"/>
          </p:nvPr>
        </p:nvSpPr>
        <p:spPr/>
        <p:txBody>
          <a:bodyPr/>
          <a:lstStyle/>
          <a:p>
            <a:fld id="{D3A7A54F-1440-6D43-BEC7-AA5E25BCB837}" type="slidenum">
              <a:rPr lang="en-US" smtClean="0"/>
              <a:pPr/>
              <a:t>9</a:t>
            </a:fld>
            <a:endParaRPr lang="en-US" dirty="0"/>
          </a:p>
        </p:txBody>
      </p:sp>
      <p:graphicFrame>
        <p:nvGraphicFramePr>
          <p:cNvPr id="6" name="Group 42"/>
          <p:cNvGraphicFramePr>
            <a:graphicFrameLocks/>
          </p:cNvGraphicFramePr>
          <p:nvPr>
            <p:extLst/>
          </p:nvPr>
        </p:nvGraphicFramePr>
        <p:xfrm>
          <a:off x="1009035" y="1669974"/>
          <a:ext cx="7620000" cy="4141788"/>
        </p:xfrm>
        <a:graphic>
          <a:graphicData uri="http://schemas.openxmlformats.org/drawingml/2006/table">
            <a:tbl>
              <a:tblPr>
                <a:tableStyleId>{5C22544A-7EE6-4342-B048-85BDC9FD1C3A}</a:tableStyleId>
              </a:tblPr>
              <a:tblGrid>
                <a:gridCol w="1970088"/>
                <a:gridCol w="2982912"/>
                <a:gridCol w="2667000"/>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Franklin Gothic Book"/>
                          <a:cs typeface="Franklin Gothic Book"/>
                        </a:rPr>
                        <a:t>Process</a:t>
                      </a:r>
                    </a:p>
                  </a:txBody>
                  <a:tcPr horzOverflow="overflow"/>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Franklin Gothic Book"/>
                          <a:cs typeface="Franklin Gothic Book"/>
                        </a:rPr>
                        <a:t>Computer Mfr.</a:t>
                      </a:r>
                      <a:endParaRPr kumimoji="0" lang="en-US" sz="19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u="none" strike="noStrike" cap="none" normalizeH="0" baseline="0" dirty="0" smtClean="0">
                          <a:ln>
                            <a:noFill/>
                          </a:ln>
                          <a:effectLst/>
                          <a:latin typeface="Franklin Gothic Book"/>
                          <a:cs typeface="Franklin Gothic Book"/>
                        </a:rPr>
                        <a:t>Evaluate alternatives</a:t>
                      </a:r>
                      <a:endParaRPr kumimoji="0" lang="en-US" sz="19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u="none" strike="noStrike" cap="none" normalizeH="0" baseline="0" dirty="0" smtClean="0">
                          <a:ln>
                            <a:noFill/>
                          </a:ln>
                          <a:effectLst/>
                          <a:latin typeface="Franklin Gothic Book"/>
                          <a:cs typeface="Franklin Gothic Book"/>
                        </a:rPr>
                        <a:t>Issue Resolution</a:t>
                      </a: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5715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3444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r h="352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smtClean="0">
                        <a:ln>
                          <a:noFill/>
                        </a:ln>
                        <a:solidFill>
                          <a:schemeClr val="tx1"/>
                        </a:solidFill>
                        <a:effectLst/>
                        <a:latin typeface="Franklin Gothic Book"/>
                        <a:cs typeface="Franklin Gothic Book"/>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Franklin Gothic Book"/>
                        <a:cs typeface="Franklin Gothic Book"/>
                      </a:endParaRPr>
                    </a:p>
                  </a:txBody>
                  <a:tcPr horzOverflow="overflow"/>
                </a:tc>
              </a:tr>
            </a:tbl>
          </a:graphicData>
        </a:graphic>
      </p:graphicFrame>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6-4</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300770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LSI Course PPT Theme.thmx</Template>
  <TotalTime>3769</TotalTime>
  <Words>2857</Words>
  <Application>Microsoft Office PowerPoint</Application>
  <PresentationFormat>On-screen Show (4:3)</PresentationFormat>
  <Paragraphs>360</Paragraphs>
  <Slides>23</Slides>
  <Notes>23</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Franklin Gothic Book</vt:lpstr>
      <vt:lpstr>Franklin Gothic Medium</vt:lpstr>
      <vt:lpstr>Times New Roman</vt:lpstr>
      <vt:lpstr>Wingdings</vt:lpstr>
      <vt:lpstr>Office Theme</vt:lpstr>
      <vt:lpstr>PowerPoint Presentation</vt:lpstr>
      <vt:lpstr>PowerPoint Presentation</vt:lpstr>
      <vt:lpstr>The Facilitative Consultant</vt:lpstr>
      <vt:lpstr>A. Problems and Solution Processes</vt:lpstr>
      <vt:lpstr>A. Problems and Solution Processes</vt:lpstr>
      <vt:lpstr>A. Problems and Solution Processes</vt:lpstr>
      <vt:lpstr>B. Overview of Solution Processes</vt:lpstr>
      <vt:lpstr>C. Identifying Solution Processes</vt:lpstr>
      <vt:lpstr>C. Identifying Solution Processes</vt:lpstr>
      <vt:lpstr>C. Identifying Solution Processes</vt:lpstr>
      <vt:lpstr>C. Identifying Solution Processes</vt:lpstr>
      <vt:lpstr>C. Identifying Solution Processes</vt:lpstr>
      <vt:lpstr>C. Identifying Solution Processes</vt:lpstr>
      <vt:lpstr>C. Identifying Solution Processes</vt:lpstr>
      <vt:lpstr>C. Identifying Solution Processes</vt:lpstr>
      <vt:lpstr>D. The Drivers Model</vt:lpstr>
      <vt:lpstr>D. The Drivers Model</vt:lpstr>
      <vt:lpstr>E. Solution Processes</vt:lpstr>
      <vt:lpstr>MODULE REVIEW  SOLUTION PROCESSES</vt:lpstr>
      <vt:lpstr>Review</vt:lpstr>
      <vt:lpstr>Review</vt:lpstr>
      <vt:lpstr>Review</vt:lpstr>
      <vt:lpstr>The Facilitative Consultant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195</cp:revision>
  <dcterms:created xsi:type="dcterms:W3CDTF">2014-07-29T14:17:56Z</dcterms:created>
  <dcterms:modified xsi:type="dcterms:W3CDTF">2016-01-07T17:47:33Z</dcterms:modified>
</cp:coreProperties>
</file>